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4"/>
  </p:notesMasterIdLst>
  <p:sldIdLst>
    <p:sldId id="256" r:id="rId2"/>
    <p:sldId id="257" r:id="rId3"/>
    <p:sldId id="258" r:id="rId4"/>
    <p:sldId id="302" r:id="rId5"/>
    <p:sldId id="303" r:id="rId6"/>
    <p:sldId id="260" r:id="rId7"/>
    <p:sldId id="304" r:id="rId8"/>
    <p:sldId id="306" r:id="rId9"/>
    <p:sldId id="314" r:id="rId10"/>
    <p:sldId id="305" r:id="rId11"/>
    <p:sldId id="261" r:id="rId12"/>
    <p:sldId id="308" r:id="rId13"/>
    <p:sldId id="309" r:id="rId14"/>
    <p:sldId id="310" r:id="rId15"/>
    <p:sldId id="311" r:id="rId16"/>
    <p:sldId id="312" r:id="rId17"/>
    <p:sldId id="313" r:id="rId18"/>
    <p:sldId id="263" r:id="rId19"/>
    <p:sldId id="315" r:id="rId20"/>
    <p:sldId id="316" r:id="rId21"/>
    <p:sldId id="318" r:id="rId22"/>
    <p:sldId id="266" r:id="rId23"/>
    <p:sldId id="319" r:id="rId24"/>
    <p:sldId id="336" r:id="rId25"/>
    <p:sldId id="322" r:id="rId26"/>
    <p:sldId id="337" r:id="rId27"/>
    <p:sldId id="324" r:id="rId28"/>
    <p:sldId id="325" r:id="rId29"/>
    <p:sldId id="326" r:id="rId30"/>
    <p:sldId id="327" r:id="rId31"/>
    <p:sldId id="329" r:id="rId32"/>
    <p:sldId id="328" r:id="rId33"/>
    <p:sldId id="330" r:id="rId34"/>
    <p:sldId id="332" r:id="rId35"/>
    <p:sldId id="333" r:id="rId36"/>
    <p:sldId id="334" r:id="rId37"/>
    <p:sldId id="296" r:id="rId38"/>
    <p:sldId id="297" r:id="rId39"/>
    <p:sldId id="298" r:id="rId40"/>
    <p:sldId id="299" r:id="rId41"/>
    <p:sldId id="300"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67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4" d="100"/>
          <a:sy n="64" d="100"/>
        </p:scale>
        <p:origin x="-984"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C51F7-4887-458D-827F-35E123C70B0F}" type="datetimeFigureOut">
              <a:rPr lang="en-US" smtClean="0"/>
              <a:t>01/04/2022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EB249-855A-4320-82E6-59F8ED7D6727}" type="slidenum">
              <a:rPr lang="en-US" smtClean="0"/>
              <a:t>‹#›</a:t>
            </a:fld>
            <a:endParaRPr lang="en-US"/>
          </a:p>
        </p:txBody>
      </p:sp>
    </p:spTree>
    <p:extLst>
      <p:ext uri="{BB962C8B-B14F-4D97-AF65-F5344CB8AC3E}">
        <p14:creationId xmlns:p14="http://schemas.microsoft.com/office/powerpoint/2010/main" val="52691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F5BC82-4A92-44E1-BB41-87119AB5AFD6}" type="slidenum">
              <a:rPr lang="en-US" smtClean="0"/>
              <a:pPr eaLnBrk="1" hangingPunct="1"/>
              <a:t>13</a:t>
            </a:fld>
            <a:endParaRPr lang="en-US" smtClean="0"/>
          </a:p>
        </p:txBody>
      </p:sp>
      <p:sp>
        <p:nvSpPr>
          <p:cNvPr id="68611" name="Slide Image Placeholder 1"/>
          <p:cNvSpPr>
            <a:spLocks noGrp="1" noRot="1" noChangeAspect="1" noTextEdit="1"/>
          </p:cNvSpPr>
          <p:nvPr>
            <p:ph type="sldImg"/>
          </p:nvPr>
        </p:nvSpPr>
        <p:spPr>
          <a:xfrm>
            <a:off x="381000" y="685800"/>
            <a:ext cx="6096000" cy="3429000"/>
          </a:xfrm>
          <a:ln/>
        </p:spPr>
      </p:sp>
      <p:sp>
        <p:nvSpPr>
          <p:cNvPr id="686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101C886-DDBE-453B-B271-EB92896AA312}" type="slidenum">
              <a:rPr lang="en-US" sz="1200">
                <a:latin typeface="+mn-lt"/>
              </a:rPr>
              <a:pPr algn="r" fontAlgn="auto">
                <a:spcBef>
                  <a:spcPts val="0"/>
                </a:spcBef>
                <a:spcAft>
                  <a:spcPts val="0"/>
                </a:spcAft>
                <a:defRPr/>
              </a:pPr>
              <a:t>13</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396DC9D-C89A-49E6-A62F-A0A2C6E23FE2}" type="slidenum">
              <a:rPr lang="en-US" sz="1200">
                <a:latin typeface="+mn-lt"/>
              </a:rPr>
              <a:pPr algn="r" fontAlgn="auto">
                <a:spcBef>
                  <a:spcPts val="0"/>
                </a:spcBef>
                <a:spcAft>
                  <a:spcPts val="0"/>
                </a:spcAft>
                <a:defRPr/>
              </a:pPr>
              <a:t>14</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9A40E-7B9E-421D-9DD7-073DC2DC4157}" type="datetimeFigureOut">
              <a:rPr lang="en-US" smtClean="0"/>
              <a:t>01/04/2022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59540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9A40E-7B9E-421D-9DD7-073DC2DC4157}" type="datetimeFigureOut">
              <a:rPr lang="en-US" smtClean="0"/>
              <a:t>01/04/2022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319995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9A40E-7B9E-421D-9DD7-073DC2DC4157}" type="datetimeFigureOut">
              <a:rPr lang="en-US" smtClean="0"/>
              <a:t>01/04/2022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371827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92100"/>
            <a:ext cx="109728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7C65012-04FC-41D3-B1D3-AE3579D3A2EC}" type="slidenum">
              <a:rPr lang="en-US"/>
              <a:pPr>
                <a:defRPr/>
              </a:pPr>
              <a:t>‹#›</a:t>
            </a:fld>
            <a:endParaRPr lang="en-US"/>
          </a:p>
        </p:txBody>
      </p:sp>
    </p:spTree>
    <p:extLst>
      <p:ext uri="{BB962C8B-B14F-4D97-AF65-F5344CB8AC3E}">
        <p14:creationId xmlns:p14="http://schemas.microsoft.com/office/powerpoint/2010/main" val="268934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6C380173-7264-42C2-8F2C-C77231D05A23}" type="slidenum">
              <a:rPr lang="en-US"/>
              <a:pPr>
                <a:defRPr/>
              </a:pPr>
              <a:t>‹#›</a:t>
            </a:fld>
            <a:endParaRPr lang="en-US"/>
          </a:p>
        </p:txBody>
      </p:sp>
    </p:spTree>
    <p:extLst>
      <p:ext uri="{BB962C8B-B14F-4D97-AF65-F5344CB8AC3E}">
        <p14:creationId xmlns:p14="http://schemas.microsoft.com/office/powerpoint/2010/main" val="114920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9A40E-7B9E-421D-9DD7-073DC2DC4157}" type="datetimeFigureOut">
              <a:rPr lang="en-US" smtClean="0"/>
              <a:t>01/04/2022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321901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9A40E-7B9E-421D-9DD7-073DC2DC4157}" type="datetimeFigureOut">
              <a:rPr lang="en-US" smtClean="0"/>
              <a:t>01/04/2022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76441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9A40E-7B9E-421D-9DD7-073DC2DC4157}" type="datetimeFigureOut">
              <a:rPr lang="en-US" smtClean="0"/>
              <a:t>01/04/2022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400910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9A40E-7B9E-421D-9DD7-073DC2DC4157}" type="datetimeFigureOut">
              <a:rPr lang="en-US" smtClean="0"/>
              <a:t>01/04/2022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88355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9A40E-7B9E-421D-9DD7-073DC2DC4157}" type="datetimeFigureOut">
              <a:rPr lang="en-US" smtClean="0"/>
              <a:t>01/04/2022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342225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9A40E-7B9E-421D-9DD7-073DC2DC4157}" type="datetimeFigureOut">
              <a:rPr lang="en-US" smtClean="0"/>
              <a:t>01/04/2022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258459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9A40E-7B9E-421D-9DD7-073DC2DC4157}" type="datetimeFigureOut">
              <a:rPr lang="en-US" smtClean="0"/>
              <a:t>01/04/2022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26251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9A40E-7B9E-421D-9DD7-073DC2DC4157}" type="datetimeFigureOut">
              <a:rPr lang="en-US" smtClean="0"/>
              <a:t>01/04/2022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335B4-4831-4134-9B66-3F69D2F34DF0}" type="slidenum">
              <a:rPr lang="en-US" smtClean="0"/>
              <a:t>‹#›</a:t>
            </a:fld>
            <a:endParaRPr lang="en-US"/>
          </a:p>
        </p:txBody>
      </p:sp>
    </p:spTree>
    <p:extLst>
      <p:ext uri="{BB962C8B-B14F-4D97-AF65-F5344CB8AC3E}">
        <p14:creationId xmlns:p14="http://schemas.microsoft.com/office/powerpoint/2010/main" val="416678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9A40E-7B9E-421D-9DD7-073DC2DC4157}" type="datetimeFigureOut">
              <a:rPr lang="en-US" smtClean="0"/>
              <a:t>01/04/2022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335B4-4831-4134-9B66-3F69D2F34DF0}" type="slidenum">
              <a:rPr lang="en-US" smtClean="0"/>
              <a:t>‹#›</a:t>
            </a:fld>
            <a:endParaRPr lang="en-US"/>
          </a:p>
        </p:txBody>
      </p:sp>
    </p:spTree>
    <p:extLst>
      <p:ext uri="{BB962C8B-B14F-4D97-AF65-F5344CB8AC3E}">
        <p14:creationId xmlns:p14="http://schemas.microsoft.com/office/powerpoint/2010/main" val="15194359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slide" Target="slide12.xml"/><Relationship Id="rId2" Type="http://schemas.openxmlformats.org/officeDocument/2006/relationships/slideLayout" Target="../slideLayouts/slideLayout13.xml"/><Relationship Id="rId1" Type="http://schemas.openxmlformats.org/officeDocument/2006/relationships/video" Target="file:///D:\TU%20LIEU%20LICH%20SU\co%20Thu%201\Cuoc%20song%20cua%20nguoi%20dan%20VN%20duoi%20thoi%20thuoc%20Phap.MPG" TargetMode="Externa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8.xml"/><Relationship Id="rId5" Type="http://schemas.openxmlformats.org/officeDocument/2006/relationships/slide" Target="slide17.xml"/><Relationship Id="rId4" Type="http://schemas.openxmlformats.org/officeDocument/2006/relationships/slide" Target="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3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Sai%20Gon%20nhung%20nam%20dau%20thuc%20dan%20Phap%20cai%20tri.flv"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lnSpcReduction="10000"/>
          </a:bodyPr>
          <a:lstStyle/>
          <a:p>
            <a:r>
              <a:rPr lang="en-US" sz="4000" b="1" dirty="0" err="1">
                <a:solidFill>
                  <a:schemeClr val="tx1"/>
                </a:solidFill>
                <a:latin typeface="Times New Roman" panose="02020603050405020304" pitchFamily="18" charset="0"/>
                <a:cs typeface="Times New Roman" panose="02020603050405020304" pitchFamily="18" charset="0"/>
              </a:rPr>
              <a:t>Chương</a:t>
            </a:r>
            <a:r>
              <a:rPr lang="en-US" sz="4000" b="1" dirty="0">
                <a:solidFill>
                  <a:schemeClr val="tx1"/>
                </a:solidFill>
                <a:latin typeface="Times New Roman" panose="02020603050405020304" pitchFamily="18" charset="0"/>
                <a:cs typeface="Times New Roman" panose="02020603050405020304" pitchFamily="18" charset="0"/>
              </a:rPr>
              <a:t> II: </a:t>
            </a:r>
            <a:r>
              <a:rPr lang="en-US" sz="4800" b="1" dirty="0">
                <a:solidFill>
                  <a:schemeClr val="tx1"/>
                </a:solidFill>
                <a:latin typeface="Times New Roman" panose="02020603050405020304" pitchFamily="18" charset="0"/>
                <a:cs typeface="Times New Roman" panose="02020603050405020304" pitchFamily="18" charset="0"/>
              </a:rPr>
              <a:t>VIỆT NAM TỪ ĐẦU THẾ KỈ XX ĐẾN HẾT CHIẾN TRANH THẾ GIỚI</a:t>
            </a:r>
          </a:p>
          <a:p>
            <a:r>
              <a:rPr lang="en-US" sz="4800" b="1" dirty="0">
                <a:solidFill>
                  <a:schemeClr val="tx1"/>
                </a:solidFill>
                <a:latin typeface="Times New Roman" panose="02020603050405020304" pitchFamily="18" charset="0"/>
                <a:cs typeface="Times New Roman" panose="02020603050405020304" pitchFamily="18" charset="0"/>
              </a:rPr>
              <a:t>THỨ NHẤT (1918)</a:t>
            </a:r>
          </a:p>
          <a:p>
            <a:endParaRPr lang="en-US" sz="4800" b="1" dirty="0">
              <a:latin typeface="Times New Roman" panose="02020603050405020304" pitchFamily="18" charset="0"/>
              <a:cs typeface="Times New Roman" panose="02020603050405020304" pitchFamily="18" charset="0"/>
            </a:endParaRPr>
          </a:p>
          <a:p>
            <a:r>
              <a:rPr lang="en-US" sz="5400" b="1" dirty="0">
                <a:solidFill>
                  <a:srgbClr val="002060"/>
                </a:solidFill>
                <a:latin typeface="Times New Roman" panose="02020603050405020304" pitchFamily="18" charset="0"/>
                <a:cs typeface="Times New Roman" panose="02020603050405020304" pitchFamily="18" charset="0"/>
              </a:rPr>
              <a:t>BÀI 22:</a:t>
            </a:r>
          </a:p>
          <a:p>
            <a:r>
              <a:rPr lang="en-US" sz="5400" b="1" dirty="0">
                <a:solidFill>
                  <a:srgbClr val="FF0000"/>
                </a:solidFill>
                <a:latin typeface="Times New Roman" panose="02020603050405020304" pitchFamily="18" charset="0"/>
                <a:cs typeface="Times New Roman" panose="02020603050405020304" pitchFamily="18" charset="0"/>
              </a:rPr>
              <a:t>XÃ HỘI VIÊT NAM TRONG CUỘC KHAI THÁC LẦN THỨ NHẤT CỦA THỰC DÂN PHÁP</a:t>
            </a:r>
          </a:p>
        </p:txBody>
      </p:sp>
    </p:spTree>
    <p:extLst>
      <p:ext uri="{BB962C8B-B14F-4D97-AF65-F5344CB8AC3E}">
        <p14:creationId xmlns:p14="http://schemas.microsoft.com/office/powerpoint/2010/main" val="289663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hlinkClick r:id="" action="ppaction://noaction" highlightClick="1"/>
            <a:hlinkHover r:id="rId3" action="ppaction://hlinksldjump"/>
          </p:cNvPr>
          <p:cNvSpPr>
            <a:spLocks noChangeArrowheads="1"/>
          </p:cNvSpPr>
          <p:nvPr/>
        </p:nvSpPr>
        <p:spPr bwMode="auto">
          <a:xfrm>
            <a:off x="11684000" y="6553200"/>
            <a:ext cx="508000" cy="304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1" name="Text Box 3"/>
          <p:cNvSpPr txBox="1">
            <a:spLocks noChangeArrowheads="1"/>
          </p:cNvSpPr>
          <p:nvPr/>
        </p:nvSpPr>
        <p:spPr bwMode="auto">
          <a:xfrm>
            <a:off x="1524000" y="2"/>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b="1">
                <a:solidFill>
                  <a:srgbClr val="0000FF"/>
                </a:solidFill>
                <a:latin typeface="Times New Roman" pitchFamily="18" charset="0"/>
                <a:cs typeface="Times New Roman" pitchFamily="18" charset="0"/>
              </a:rPr>
              <a:t>Tổng sản lượng khai thác than</a:t>
            </a:r>
          </a:p>
        </p:txBody>
      </p:sp>
      <p:grpSp>
        <p:nvGrpSpPr>
          <p:cNvPr id="32772" name="Group 4"/>
          <p:cNvGrpSpPr>
            <a:grpSpLocks/>
          </p:cNvGrpSpPr>
          <p:nvPr/>
        </p:nvGrpSpPr>
        <p:grpSpPr bwMode="auto">
          <a:xfrm>
            <a:off x="0" y="685800"/>
            <a:ext cx="12293600" cy="6172200"/>
            <a:chOff x="0" y="432"/>
            <a:chExt cx="5760" cy="3888"/>
          </a:xfrm>
        </p:grpSpPr>
        <p:grpSp>
          <p:nvGrpSpPr>
            <p:cNvPr id="32773" name="Group 5"/>
            <p:cNvGrpSpPr>
              <a:grpSpLocks/>
            </p:cNvGrpSpPr>
            <p:nvPr/>
          </p:nvGrpSpPr>
          <p:grpSpPr bwMode="auto">
            <a:xfrm>
              <a:off x="0" y="461"/>
              <a:ext cx="5760" cy="3859"/>
              <a:chOff x="-12" y="346"/>
              <a:chExt cx="5760" cy="3859"/>
            </a:xfrm>
          </p:grpSpPr>
          <p:graphicFrame>
            <p:nvGraphicFramePr>
              <p:cNvPr id="32776" name="Object 6"/>
              <p:cNvGraphicFramePr>
                <a:graphicFrameLocks noChangeAspect="1"/>
              </p:cNvGraphicFramePr>
              <p:nvPr/>
            </p:nvGraphicFramePr>
            <p:xfrm>
              <a:off x="-12" y="346"/>
              <a:ext cx="5760" cy="3844"/>
            </p:xfrm>
            <a:graphic>
              <a:graphicData uri="http://schemas.openxmlformats.org/presentationml/2006/ole">
                <mc:AlternateContent xmlns:mc="http://schemas.openxmlformats.org/markup-compatibility/2006">
                  <mc:Choice xmlns:v="urn:schemas-microsoft-com:vml" Requires="v">
                    <p:oleObj spid="_x0000_s2062" name="Chart" r:id="rId4" imgW="6096075" imgH="4067089" progId="MSGraph.Chart.8">
                      <p:embed followColorScheme="full"/>
                    </p:oleObj>
                  </mc:Choice>
                  <mc:Fallback>
                    <p:oleObj name="Chart"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12" y="346"/>
                            <a:ext cx="5760" cy="3844"/>
                          </a:xfrm>
                          <a:prstGeom prst="rect">
                            <a:avLst/>
                          </a:prstGeom>
                          <a:solidFill>
                            <a:srgbClr val="9966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7" name="Text Box 7"/>
              <p:cNvSpPr txBox="1">
                <a:spLocks noChangeArrowheads="1"/>
              </p:cNvSpPr>
              <p:nvPr/>
            </p:nvSpPr>
            <p:spPr bwMode="auto">
              <a:xfrm>
                <a:off x="960" y="3936"/>
                <a:ext cx="12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chemeClr val="bg1"/>
                    </a:solidFill>
                    <a:cs typeface="Arial" charset="0"/>
                  </a:rPr>
                  <a:t>285.915 tấn</a:t>
                </a:r>
              </a:p>
            </p:txBody>
          </p:sp>
          <p:sp>
            <p:nvSpPr>
              <p:cNvPr id="32778" name="Text Box 8"/>
              <p:cNvSpPr txBox="1">
                <a:spLocks noChangeArrowheads="1"/>
              </p:cNvSpPr>
              <p:nvPr/>
            </p:nvSpPr>
            <p:spPr bwMode="auto">
              <a:xfrm>
                <a:off x="2064" y="3936"/>
                <a:ext cx="12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chemeClr val="bg1"/>
                    </a:solidFill>
                    <a:cs typeface="Arial" charset="0"/>
                  </a:rPr>
                  <a:t>415.000</a:t>
                </a:r>
                <a:r>
                  <a:rPr lang="en-US" sz="2200">
                    <a:solidFill>
                      <a:schemeClr val="bg2"/>
                    </a:solidFill>
                    <a:cs typeface="Arial" charset="0"/>
                  </a:rPr>
                  <a:t> </a:t>
                </a:r>
                <a:r>
                  <a:rPr lang="en-US" sz="2200">
                    <a:solidFill>
                      <a:schemeClr val="bg1"/>
                    </a:solidFill>
                    <a:cs typeface="Arial" charset="0"/>
                  </a:rPr>
                  <a:t>tấn</a:t>
                </a:r>
              </a:p>
            </p:txBody>
          </p:sp>
          <p:sp>
            <p:nvSpPr>
              <p:cNvPr id="32779" name="Text Box 9"/>
              <p:cNvSpPr txBox="1">
                <a:spLocks noChangeArrowheads="1"/>
              </p:cNvSpPr>
              <p:nvPr/>
            </p:nvSpPr>
            <p:spPr bwMode="auto">
              <a:xfrm>
                <a:off x="3357" y="3936"/>
                <a:ext cx="120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chemeClr val="bg1"/>
                    </a:solidFill>
                    <a:cs typeface="Arial" charset="0"/>
                  </a:rPr>
                  <a:t>500.000</a:t>
                </a:r>
                <a:r>
                  <a:rPr lang="en-US" sz="2200">
                    <a:solidFill>
                      <a:schemeClr val="bg2"/>
                    </a:solidFill>
                    <a:cs typeface="Arial" charset="0"/>
                  </a:rPr>
                  <a:t> </a:t>
                </a:r>
                <a:r>
                  <a:rPr lang="en-US" sz="2200">
                    <a:solidFill>
                      <a:schemeClr val="bg1"/>
                    </a:solidFill>
                    <a:cs typeface="Arial" charset="0"/>
                  </a:rPr>
                  <a:t>tấn</a:t>
                </a:r>
              </a:p>
            </p:txBody>
          </p:sp>
        </p:grpSp>
        <p:sp>
          <p:nvSpPr>
            <p:cNvPr id="32774" name="Text Box 10"/>
            <p:cNvSpPr txBox="1">
              <a:spLocks noChangeArrowheads="1"/>
            </p:cNvSpPr>
            <p:nvPr/>
          </p:nvSpPr>
          <p:spPr bwMode="auto">
            <a:xfrm>
              <a:off x="816" y="432"/>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bg1"/>
                  </a:solidFill>
                  <a:cs typeface="Arial" charset="0"/>
                </a:rPr>
                <a:t>Tấn</a:t>
              </a:r>
            </a:p>
          </p:txBody>
        </p:sp>
        <p:sp>
          <p:nvSpPr>
            <p:cNvPr id="32775" name="Text Box 11"/>
            <p:cNvSpPr txBox="1">
              <a:spLocks noChangeArrowheads="1"/>
            </p:cNvSpPr>
            <p:nvPr/>
          </p:nvSpPr>
          <p:spPr bwMode="auto">
            <a:xfrm>
              <a:off x="5136" y="3840"/>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bg1"/>
                  </a:solidFill>
                  <a:cs typeface="Arial" charset="0"/>
                </a:rPr>
                <a:t>Năm</a:t>
              </a:r>
            </a:p>
          </p:txBody>
        </p:sp>
      </p:grpSp>
    </p:spTree>
    <p:extLst>
      <p:ext uri="{BB962C8B-B14F-4D97-AF65-F5344CB8AC3E}">
        <p14:creationId xmlns:p14="http://schemas.microsoft.com/office/powerpoint/2010/main" val="21428305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471411" cy="6858000"/>
          </a:xfrm>
        </p:spPr>
        <p:txBody>
          <a:bodyPr>
            <a:normAutofit lnSpcReduction="10000"/>
          </a:bodyPr>
          <a:lstStyle/>
          <a:p>
            <a:pPr algn="just">
              <a:lnSpc>
                <a:spcPct val="100000"/>
              </a:lnSpc>
              <a:buNone/>
              <a:defRPr/>
            </a:pPr>
            <a:r>
              <a:rPr lang="en-US" sz="5000" b="1" dirty="0">
                <a:solidFill>
                  <a:srgbClr val="C00000"/>
                </a:solidFill>
                <a:latin typeface="Times New Roman" panose="02020603050405020304" pitchFamily="18" charset="0"/>
                <a:cs typeface="Times New Roman" panose="02020603050405020304" pitchFamily="18" charset="0"/>
              </a:rPr>
              <a:t> 1. </a:t>
            </a:r>
            <a:r>
              <a:rPr lang="en-US" sz="5000" b="1" dirty="0" err="1">
                <a:solidFill>
                  <a:srgbClr val="C00000"/>
                </a:solidFill>
                <a:latin typeface="Times New Roman" panose="02020603050405020304" pitchFamily="18" charset="0"/>
                <a:cs typeface="Times New Roman" panose="02020603050405020304" pitchFamily="18" charset="0"/>
              </a:rPr>
              <a:t>Những</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chuyển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biến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về</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kinh</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tế</a:t>
            </a:r>
            <a:endParaRPr lang="en-US" sz="5000" dirty="0">
              <a:solidFill>
                <a:srgbClr val="FF0000"/>
              </a:solidFill>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None/>
              <a:defRPr/>
            </a:pPr>
            <a:r>
              <a:rPr lang="en-US" sz="5000" dirty="0">
                <a:solidFill>
                  <a:srgbClr val="FF0000"/>
                </a:solidFill>
                <a:latin typeface="Times New Roman" panose="02020603050405020304" pitchFamily="18" charset="0"/>
                <a:cs typeface="Times New Roman" panose="02020603050405020304" pitchFamily="18" charset="0"/>
              </a:rPr>
              <a:t>- </a:t>
            </a:r>
            <a:r>
              <a:rPr lang="pl-PL" sz="5000" dirty="0">
                <a:solidFill>
                  <a:srgbClr val="FF0000"/>
                </a:solidFill>
                <a:latin typeface="Times New Roman" panose="02020603050405020304" pitchFamily="18" charset="0"/>
                <a:cs typeface="Times New Roman" panose="02020603050405020304" pitchFamily="18" charset="0"/>
              </a:rPr>
              <a:t>Thương nghiệp:</a:t>
            </a:r>
            <a:r>
              <a:rPr lang="en-US" sz="5000" dirty="0">
                <a:solidFill>
                  <a:srgbClr val="FF0000"/>
                </a:solidFill>
                <a:latin typeface="Times New Roman" panose="02020603050405020304" pitchFamily="18" charset="0"/>
                <a:cs typeface="Times New Roman" panose="02020603050405020304" pitchFamily="18" charset="0"/>
              </a:rPr>
              <a:t> </a:t>
            </a:r>
            <a:r>
              <a:rPr lang="pl-PL" sz="5000" dirty="0">
                <a:latin typeface="Times New Roman" panose="02020603050405020304" pitchFamily="18" charset="0"/>
                <a:cs typeface="Times New Roman" panose="02020603050405020304" pitchFamily="18" charset="0"/>
              </a:rPr>
              <a:t>Pháp độc chiếm thị trường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nguyên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liệu</a:t>
            </a:r>
            <a:r>
              <a:rPr lang="en-US" sz="5000" dirty="0">
                <a:latin typeface="Times New Roman" panose="02020603050405020304" pitchFamily="18" charset="0"/>
                <a:cs typeface="Times New Roman" panose="02020603050405020304" pitchFamily="18" charset="0"/>
              </a:rPr>
              <a:t>,</a:t>
            </a:r>
            <a:r>
              <a:rPr lang="pl-PL" sz="5000" dirty="0">
                <a:latin typeface="Times New Roman" panose="02020603050405020304" pitchFamily="18" charset="0"/>
                <a:cs typeface="Times New Roman" panose="02020603050405020304" pitchFamily="18" charset="0"/>
              </a:rPr>
              <a:t> đánh thuế nặng vào h</a:t>
            </a:r>
            <a:r>
              <a:rPr lang="en-US" sz="5000" dirty="0">
                <a:latin typeface="Times New Roman" panose="02020603050405020304" pitchFamily="18" charset="0"/>
                <a:cs typeface="Times New Roman" panose="02020603050405020304" pitchFamily="18" charset="0"/>
              </a:rPr>
              <a:t>à</a:t>
            </a:r>
            <a:r>
              <a:rPr lang="pl-PL" sz="5000" dirty="0">
                <a:latin typeface="Times New Roman" panose="02020603050405020304" pitchFamily="18" charset="0"/>
                <a:cs typeface="Times New Roman" panose="02020603050405020304" pitchFamily="18" charset="0"/>
              </a:rPr>
              <a:t>ng</a:t>
            </a:r>
            <a:r>
              <a:rPr lang="en-US" sz="5000" dirty="0">
                <a:latin typeface="Times New Roman" panose="02020603050405020304" pitchFamily="18" charset="0"/>
                <a:cs typeface="Times New Roman" panose="02020603050405020304" pitchFamily="18" charset="0"/>
              </a:rPr>
              <a:t> </a:t>
            </a:r>
            <a:r>
              <a:rPr lang="pl-PL" sz="5000" dirty="0">
                <a:latin typeface="Times New Roman" panose="02020603050405020304" pitchFamily="18" charset="0"/>
                <a:cs typeface="Times New Roman" panose="02020603050405020304" pitchFamily="18" charset="0"/>
              </a:rPr>
              <a:t>nước ngoài nhập vào Việt Nam</a:t>
            </a:r>
            <a:r>
              <a:rPr lang="pl-PL" sz="5000" dirty="0" smtClean="0">
                <a:latin typeface="Times New Roman" panose="02020603050405020304" pitchFamily="18" charset="0"/>
                <a:cs typeface="Times New Roman" panose="02020603050405020304" pitchFamily="18" charset="0"/>
              </a:rPr>
              <a:t>.</a:t>
            </a:r>
            <a:endParaRPr lang="en-US" sz="5000" dirty="0">
              <a:latin typeface="Times New Roman" panose="02020603050405020304" pitchFamily="18" charset="0"/>
              <a:cs typeface="Times New Roman" panose="02020603050405020304" pitchFamily="18" charset="0"/>
            </a:endParaRPr>
          </a:p>
        </p:txBody>
      </p:sp>
      <p:pic>
        <p:nvPicPr>
          <p:cNvPr id="4" name="Picture 5" descr="thu t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125" y="124918"/>
            <a:ext cx="62858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p:cNvSpPr>
            <a:spLocks noChangeArrowheads="1"/>
          </p:cNvSpPr>
          <p:nvPr/>
        </p:nvSpPr>
        <p:spPr bwMode="auto">
          <a:xfrm>
            <a:off x="6282545" y="5826177"/>
            <a:ext cx="5533036" cy="1058054"/>
          </a:xfrm>
          <a:prstGeom prst="doubleWave">
            <a:avLst>
              <a:gd name="adj1" fmla="val 6500"/>
              <a:gd name="adj2" fmla="val 0"/>
            </a:avLst>
          </a:prstGeom>
          <a:solidFill>
            <a:schemeClr val="bg1"/>
          </a:solidFill>
          <a:ln w="9525">
            <a:solidFill>
              <a:schemeClr val="tx1"/>
            </a:solidFill>
            <a:miter lim="800000"/>
            <a:headEnd/>
            <a:tailEnd/>
          </a:ln>
        </p:spPr>
        <p:txBody>
          <a:bodyPr wrap="none" anchor="ctr"/>
          <a:lstStyle/>
          <a:p>
            <a:pPr algn="ctr"/>
            <a:r>
              <a:rPr lang="en-US" sz="2400" b="1" i="1">
                <a:solidFill>
                  <a:srgbClr val="FF0000"/>
                </a:solidFill>
                <a:latin typeface="Times New Roman" pitchFamily="18" charset="0"/>
                <a:cs typeface="Times New Roman" pitchFamily="18" charset="0"/>
              </a:rPr>
              <a:t>Trên chiếc lưng của người An Nam,</a:t>
            </a:r>
          </a:p>
          <a:p>
            <a:pPr algn="ctr"/>
            <a:r>
              <a:rPr lang="en-US" sz="2400" b="1" i="1">
                <a:solidFill>
                  <a:srgbClr val="FF0000"/>
                </a:solidFill>
                <a:latin typeface="Times New Roman" pitchFamily="18" charset="0"/>
                <a:cs typeface="Times New Roman" pitchFamily="18" charset="0"/>
              </a:rPr>
              <a:t> Pháp tha hồ kéo dài mức thuế co dãn</a:t>
            </a:r>
          </a:p>
        </p:txBody>
      </p:sp>
      <p:sp>
        <p:nvSpPr>
          <p:cNvPr id="6" name="Rectangle 6"/>
          <p:cNvSpPr>
            <a:spLocks noChangeArrowheads="1"/>
          </p:cNvSpPr>
          <p:nvPr/>
        </p:nvSpPr>
        <p:spPr bwMode="auto">
          <a:xfrm>
            <a:off x="6059358" y="264827"/>
            <a:ext cx="2989705" cy="584775"/>
          </a:xfrm>
          <a:prstGeom prst="rect">
            <a:avLst/>
          </a:prstGeom>
          <a:solidFill>
            <a:srgbClr val="660033"/>
          </a:solidFill>
          <a:ln w="9525">
            <a:solidFill>
              <a:srgbClr val="660033"/>
            </a:solidFill>
            <a:miter lim="800000"/>
            <a:headEnd/>
            <a:tailEnd/>
          </a:ln>
        </p:spPr>
        <p:txBody>
          <a:bodyPr wrap="square">
            <a:spAutoFit/>
          </a:bodyPr>
          <a:lstStyle/>
          <a:p>
            <a:pPr algn="ctr">
              <a:spcBef>
                <a:spcPct val="20000"/>
              </a:spcBef>
              <a:buClr>
                <a:schemeClr val="tx2"/>
              </a:buClr>
            </a:pPr>
            <a:r>
              <a:rPr lang="en-US" sz="3200" dirty="0" err="1" smtClean="0">
                <a:solidFill>
                  <a:schemeClr val="bg1"/>
                </a:solidFill>
                <a:latin typeface="Times New Roman" pitchFamily="18" charset="0"/>
                <a:cs typeface="Times New Roman" pitchFamily="18" charset="0"/>
              </a:rPr>
              <a:t>Thương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nghiệp</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82738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325849" cy="6858000"/>
          </a:xfrm>
        </p:spPr>
        <p:txBody>
          <a:bodyPr>
            <a:normAutofit lnSpcReduction="10000"/>
          </a:bodyPr>
          <a:lstStyle/>
          <a:p>
            <a:pPr algn="just">
              <a:lnSpc>
                <a:spcPct val="100000"/>
              </a:lnSpc>
              <a:buNone/>
              <a:defRPr/>
            </a:pPr>
            <a:r>
              <a:rPr lang="en-US" sz="5000" b="1" dirty="0">
                <a:solidFill>
                  <a:srgbClr val="C00000"/>
                </a:solidFill>
                <a:latin typeface="Times New Roman" panose="02020603050405020304" pitchFamily="18" charset="0"/>
                <a:cs typeface="Times New Roman" panose="02020603050405020304" pitchFamily="18" charset="0"/>
              </a:rPr>
              <a:t> 1. </a:t>
            </a:r>
            <a:r>
              <a:rPr lang="en-US" sz="5000" b="1" dirty="0" err="1">
                <a:solidFill>
                  <a:srgbClr val="C00000"/>
                </a:solidFill>
                <a:latin typeface="Times New Roman" panose="02020603050405020304" pitchFamily="18" charset="0"/>
                <a:cs typeface="Times New Roman" panose="02020603050405020304" pitchFamily="18" charset="0"/>
              </a:rPr>
              <a:t>Những</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chuyển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biến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về</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kinh</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tế</a:t>
            </a:r>
            <a:endParaRPr lang="en-US" sz="5000" dirty="0">
              <a:solidFill>
                <a:srgbClr val="FF0000"/>
              </a:solidFill>
              <a:latin typeface="Times New Roman" panose="02020603050405020304" pitchFamily="18" charset="0"/>
              <a:cs typeface="Times New Roman" panose="02020603050405020304" pitchFamily="18" charset="0"/>
            </a:endParaRPr>
          </a:p>
          <a:p>
            <a:pPr algn="just">
              <a:lnSpc>
                <a:spcPct val="100000"/>
              </a:lnSpc>
              <a:buNone/>
            </a:pPr>
            <a:r>
              <a:rPr lang="en-US" sz="5000" dirty="0" smtClean="0">
                <a:solidFill>
                  <a:srgbClr val="FF0000"/>
                </a:solidFill>
                <a:latin typeface="Times New Roman" panose="02020603050405020304" pitchFamily="18" charset="0"/>
                <a:cs typeface="Times New Roman" panose="02020603050405020304" pitchFamily="18" charset="0"/>
                <a:hlinkClick r:id="rId2" action="ppaction://hlinksldjump"/>
              </a:rPr>
              <a:t>- </a:t>
            </a:r>
            <a:r>
              <a:rPr lang="pl-PL" sz="5000" dirty="0">
                <a:solidFill>
                  <a:srgbClr val="FF0000"/>
                </a:solidFill>
                <a:latin typeface="Times New Roman" panose="02020603050405020304" pitchFamily="18" charset="0"/>
                <a:cs typeface="Times New Roman" panose="02020603050405020304" pitchFamily="18" charset="0"/>
                <a:hlinkClick r:id="rId2" action="ppaction://hlinksldjump"/>
              </a:rPr>
              <a:t>GTVT</a:t>
            </a:r>
            <a:r>
              <a:rPr lang="pl-PL" sz="5000" dirty="0">
                <a:solidFill>
                  <a:srgbClr val="FF0000"/>
                </a:solidFill>
                <a:latin typeface="Times New Roman" panose="02020603050405020304" pitchFamily="18" charset="0"/>
                <a:cs typeface="Times New Roman" panose="02020603050405020304" pitchFamily="18" charset="0"/>
              </a:rPr>
              <a:t>:</a:t>
            </a:r>
            <a:r>
              <a:rPr lang="en-US" sz="5000" dirty="0">
                <a:solidFill>
                  <a:srgbClr val="FF0000"/>
                </a:solidFill>
                <a:latin typeface="Times New Roman" panose="02020603050405020304" pitchFamily="18" charset="0"/>
                <a:cs typeface="Times New Roman" panose="02020603050405020304" pitchFamily="18" charset="0"/>
              </a:rPr>
              <a:t>  </a:t>
            </a:r>
            <a:r>
              <a:rPr lang="pl-PL" sz="5000" dirty="0">
                <a:latin typeface="Times New Roman" panose="02020603050405020304" pitchFamily="18" charset="0"/>
                <a:cs typeface="Times New Roman" panose="02020603050405020304" pitchFamily="18" charset="0"/>
              </a:rPr>
              <a:t>Pháp xây dựng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tuyến</a:t>
            </a:r>
            <a:r>
              <a:rPr lang="en-US" sz="5000" dirty="0">
                <a:latin typeface="Times New Roman" panose="02020603050405020304" pitchFamily="18" charset="0"/>
                <a:cs typeface="Times New Roman" panose="02020603050405020304" pitchFamily="18" charset="0"/>
              </a:rPr>
              <a:t> đ</a:t>
            </a:r>
            <a:r>
              <a:rPr lang="pl-PL" sz="5000" dirty="0">
                <a:latin typeface="Times New Roman" panose="02020603050405020304" pitchFamily="18" charset="0"/>
                <a:cs typeface="Times New Roman" panose="02020603050405020304" pitchFamily="18" charset="0"/>
              </a:rPr>
              <a:t>ường sắt, đường bộ, b</a:t>
            </a:r>
            <a:r>
              <a:rPr lang="en-US" sz="5000" dirty="0">
                <a:latin typeface="Times New Roman" panose="02020603050405020304" pitchFamily="18" charset="0"/>
                <a:cs typeface="Times New Roman" panose="02020603050405020304" pitchFamily="18" charset="0"/>
              </a:rPr>
              <a:t>ế</a:t>
            </a:r>
            <a:r>
              <a:rPr lang="pl-PL" sz="5000" dirty="0">
                <a:latin typeface="Times New Roman" panose="02020603050405020304" pitchFamily="18" charset="0"/>
                <a:cs typeface="Times New Roman" panose="02020603050405020304" pitchFamily="18" charset="0"/>
              </a:rPr>
              <a:t>n cảng</a:t>
            </a:r>
            <a:r>
              <a:rPr lang="pl-PL" sz="5000" dirty="0" smtClean="0">
                <a:latin typeface="Times New Roman" panose="02020603050405020304" pitchFamily="18" charset="0"/>
                <a:cs typeface="Times New Roman" panose="02020603050405020304" pitchFamily="18" charset="0"/>
              </a:rPr>
              <a:t>...</a:t>
            </a:r>
            <a:r>
              <a:rPr lang="en-US" sz="5000" dirty="0" err="1" smtClean="0">
                <a:latin typeface="Times New Roman" panose="02020603050405020304" pitchFamily="18" charset="0"/>
                <a:cs typeface="Times New Roman" panose="02020603050405020304" pitchFamily="18" charset="0"/>
              </a:rPr>
              <a:t>khá</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hoàn</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chỉnh</a:t>
            </a:r>
            <a:r>
              <a:rPr lang="pl-PL" sz="5000" dirty="0" smtClean="0">
                <a:latin typeface="Times New Roman" panose="02020603050405020304" pitchFamily="18" charset="0"/>
                <a:cs typeface="Times New Roman" panose="02020603050405020304" pitchFamily="18" charset="0"/>
              </a:rPr>
              <a:t> </a:t>
            </a:r>
            <a:r>
              <a:rPr lang="pl-PL" sz="5000" dirty="0">
                <a:latin typeface="Times New Roman" panose="02020603050405020304" pitchFamily="18" charset="0"/>
                <a:cs typeface="Times New Roman" panose="02020603050405020304" pitchFamily="18" charset="0"/>
              </a:rPr>
              <a:t>nhằm phục vụ cho khai thác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và</a:t>
            </a:r>
            <a:r>
              <a:rPr lang="en-US" sz="5000" dirty="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nhu</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cầu</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quân</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sự</a:t>
            </a:r>
            <a:r>
              <a:rPr lang="en-US" dirty="0" smtClean="0"/>
              <a:t>.</a:t>
            </a:r>
            <a:endParaRPr 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095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112000" y="228600"/>
            <a:ext cx="5080000" cy="6629400"/>
            <a:chOff x="3216" y="528"/>
            <a:chExt cx="2544" cy="3264"/>
          </a:xfrm>
        </p:grpSpPr>
        <p:sp>
          <p:nvSpPr>
            <p:cNvPr id="36874" name="AutoShape 8"/>
            <p:cNvSpPr>
              <a:spLocks noChangeArrowheads="1"/>
            </p:cNvSpPr>
            <p:nvPr/>
          </p:nvSpPr>
          <p:spPr bwMode="auto">
            <a:xfrm rot="5400000">
              <a:off x="3001" y="1033"/>
              <a:ext cx="2974" cy="2544"/>
            </a:xfrm>
            <a:prstGeom prst="wedgeRectCallout">
              <a:avLst>
                <a:gd name="adj1" fmla="val -34185"/>
                <a:gd name="adj2" fmla="val 111005"/>
              </a:avLst>
            </a:prstGeom>
            <a:solidFill>
              <a:schemeClr val="accent1"/>
            </a:solidFill>
            <a:ln w="9525">
              <a:solidFill>
                <a:schemeClr val="tx1"/>
              </a:solidFill>
              <a:miter lim="800000"/>
              <a:headEnd/>
              <a:tailEnd/>
            </a:ln>
          </p:spPr>
          <p:txBody>
            <a:bodyPr/>
            <a:lstStyle/>
            <a:p>
              <a:pPr algn="ctr"/>
              <a:endParaRPr lang="en-US">
                <a:latin typeface="Calibri" pitchFamily="34" charset="0"/>
                <a:cs typeface="Arial" charset="0"/>
              </a:endParaRPr>
            </a:p>
          </p:txBody>
        </p:sp>
        <p:pic>
          <p:nvPicPr>
            <p:cNvPr id="36875" name="Picture 9" descr="train"/>
            <p:cNvPicPr>
              <a:picLocks noChangeAspect="1" noChangeArrowheads="1"/>
            </p:cNvPicPr>
            <p:nvPr/>
          </p:nvPicPr>
          <p:blipFill>
            <a:blip r:embed="rId5">
              <a:lum contrast="44000"/>
              <a:extLst>
                <a:ext uri="{28A0092B-C50C-407E-A947-70E740481C1C}">
                  <a14:useLocalDpi xmlns:a14="http://schemas.microsoft.com/office/drawing/2010/main" val="0"/>
                </a:ext>
              </a:extLst>
            </a:blip>
            <a:srcRect/>
            <a:stretch>
              <a:fillRect/>
            </a:stretch>
          </p:blipFill>
          <p:spPr bwMode="auto">
            <a:xfrm>
              <a:off x="3216" y="528"/>
              <a:ext cx="254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Text Box 10"/>
            <p:cNvSpPr txBox="1">
              <a:spLocks noChangeArrowheads="1"/>
            </p:cNvSpPr>
            <p:nvPr/>
          </p:nvSpPr>
          <p:spPr bwMode="auto">
            <a:xfrm>
              <a:off x="3234" y="528"/>
              <a:ext cx="2526" cy="1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i="1">
                  <a:solidFill>
                    <a:srgbClr val="002060"/>
                  </a:solidFill>
                  <a:latin typeface="Calibri" pitchFamily="34" charset="0"/>
                  <a:cs typeface="Arial" charset="0"/>
                </a:rPr>
                <a:t>Tuyến đường sắt xuyên Việt được xây dựng từ 1902</a:t>
              </a:r>
            </a:p>
          </p:txBody>
        </p:sp>
      </p:grpSp>
      <p:grpSp>
        <p:nvGrpSpPr>
          <p:cNvPr id="36867" name="Group 2"/>
          <p:cNvGrpSpPr>
            <a:grpSpLocks/>
          </p:cNvGrpSpPr>
          <p:nvPr/>
        </p:nvGrpSpPr>
        <p:grpSpPr bwMode="auto">
          <a:xfrm>
            <a:off x="0" y="0"/>
            <a:ext cx="6908800" cy="6858000"/>
            <a:chOff x="1152" y="0"/>
            <a:chExt cx="3696" cy="4320"/>
          </a:xfrm>
        </p:grpSpPr>
        <p:pic>
          <p:nvPicPr>
            <p:cNvPr id="36870" name="Picture 3" descr="vietmap2[1]"/>
            <p:cNvPicPr>
              <a:picLocks noChangeAspect="1" noChangeArrowheads="1"/>
            </p:cNvPicPr>
            <p:nvPr/>
          </p:nvPicPr>
          <p:blipFill>
            <a:blip r:embed="rId6">
              <a:lum bright="-28000" contrast="14000"/>
              <a:extLst>
                <a:ext uri="{28A0092B-C50C-407E-A947-70E740481C1C}">
                  <a14:useLocalDpi xmlns:a14="http://schemas.microsoft.com/office/drawing/2010/main" val="0"/>
                </a:ext>
              </a:extLst>
            </a:blip>
            <a:srcRect/>
            <a:stretch>
              <a:fillRect/>
            </a:stretch>
          </p:blipFill>
          <p:spPr bwMode="auto">
            <a:xfrm>
              <a:off x="1152" y="0"/>
              <a:ext cx="3696" cy="43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6871" name="Oval 4"/>
            <p:cNvSpPr>
              <a:spLocks noChangeArrowheads="1"/>
            </p:cNvSpPr>
            <p:nvPr/>
          </p:nvSpPr>
          <p:spPr bwMode="auto">
            <a:xfrm>
              <a:off x="2976" y="672"/>
              <a:ext cx="96" cy="96"/>
            </a:xfrm>
            <a:prstGeom prst="ellipse">
              <a:avLst/>
            </a:prstGeom>
            <a:solidFill>
              <a:srgbClr val="F81651"/>
            </a:solidFill>
            <a:ln w="28575">
              <a:solidFill>
                <a:srgbClr val="FF0000"/>
              </a:solidFill>
              <a:round/>
              <a:headEnd/>
              <a:tailEnd/>
            </a:ln>
          </p:spPr>
          <p:txBody>
            <a:bodyPr wrap="none" anchor="ctr"/>
            <a:lstStyle/>
            <a:p>
              <a:endParaRPr lang="en-US">
                <a:latin typeface="Calibri" pitchFamily="34" charset="0"/>
                <a:cs typeface="Arial" charset="0"/>
              </a:endParaRPr>
            </a:p>
          </p:txBody>
        </p:sp>
        <p:sp>
          <p:nvSpPr>
            <p:cNvPr id="36872" name="Oval 5"/>
            <p:cNvSpPr>
              <a:spLocks noChangeArrowheads="1"/>
            </p:cNvSpPr>
            <p:nvPr/>
          </p:nvSpPr>
          <p:spPr bwMode="auto">
            <a:xfrm>
              <a:off x="3600" y="1968"/>
              <a:ext cx="96" cy="96"/>
            </a:xfrm>
            <a:prstGeom prst="ellipse">
              <a:avLst/>
            </a:prstGeom>
            <a:solidFill>
              <a:srgbClr val="F81651"/>
            </a:solidFill>
            <a:ln w="28575">
              <a:solidFill>
                <a:srgbClr val="FF0000"/>
              </a:solidFill>
              <a:round/>
              <a:headEnd/>
              <a:tailEnd/>
            </a:ln>
          </p:spPr>
          <p:txBody>
            <a:bodyPr wrap="none" anchor="ctr"/>
            <a:lstStyle/>
            <a:p>
              <a:endParaRPr lang="en-US">
                <a:latin typeface="Calibri" pitchFamily="34" charset="0"/>
                <a:cs typeface="Arial" charset="0"/>
              </a:endParaRPr>
            </a:p>
          </p:txBody>
        </p:sp>
        <p:sp>
          <p:nvSpPr>
            <p:cNvPr id="36873" name="Oval 6"/>
            <p:cNvSpPr>
              <a:spLocks noChangeArrowheads="1"/>
            </p:cNvSpPr>
            <p:nvPr/>
          </p:nvSpPr>
          <p:spPr bwMode="auto">
            <a:xfrm>
              <a:off x="3408" y="3552"/>
              <a:ext cx="96" cy="96"/>
            </a:xfrm>
            <a:prstGeom prst="ellipse">
              <a:avLst/>
            </a:prstGeom>
            <a:solidFill>
              <a:srgbClr val="F81651"/>
            </a:solidFill>
            <a:ln w="28575">
              <a:solidFill>
                <a:srgbClr val="FF0000"/>
              </a:solidFill>
              <a:round/>
              <a:headEnd/>
              <a:tailEnd/>
            </a:ln>
          </p:spPr>
          <p:txBody>
            <a:bodyPr wrap="none" anchor="ctr"/>
            <a:lstStyle/>
            <a:p>
              <a:endParaRPr lang="en-US">
                <a:latin typeface="Calibri" pitchFamily="34" charset="0"/>
                <a:cs typeface="Arial" charset="0"/>
              </a:endParaRPr>
            </a:p>
          </p:txBody>
        </p:sp>
      </p:grpSp>
      <p:sp>
        <p:nvSpPr>
          <p:cNvPr id="63499" name="Freeform 11"/>
          <p:cNvSpPr>
            <a:spLocks/>
          </p:cNvSpPr>
          <p:nvPr/>
        </p:nvSpPr>
        <p:spPr bwMode="auto">
          <a:xfrm>
            <a:off x="3251200" y="1371600"/>
            <a:ext cx="2438400" cy="4419600"/>
          </a:xfrm>
          <a:custGeom>
            <a:avLst/>
            <a:gdLst>
              <a:gd name="T0" fmla="*/ 2147483647 w 1296"/>
              <a:gd name="T1" fmla="*/ 0 h 3201"/>
              <a:gd name="T2" fmla="*/ 2147483647 w 1296"/>
              <a:gd name="T3" fmla="*/ 2147483647 h 3201"/>
              <a:gd name="T4" fmla="*/ 2147483647 w 1296"/>
              <a:gd name="T5" fmla="*/ 2147483647 h 3201"/>
              <a:gd name="T6" fmla="*/ 2147483647 w 1296"/>
              <a:gd name="T7" fmla="*/ 2147483647 h 3201"/>
              <a:gd name="T8" fmla="*/ 2147483647 w 1296"/>
              <a:gd name="T9" fmla="*/ 2147483647 h 3201"/>
              <a:gd name="T10" fmla="*/ 2147483647 w 1296"/>
              <a:gd name="T11" fmla="*/ 2147483647 h 3201"/>
              <a:gd name="T12" fmla="*/ 2147483647 w 1296"/>
              <a:gd name="T13" fmla="*/ 2147483647 h 3201"/>
              <a:gd name="T14" fmla="*/ 2147483647 w 1296"/>
              <a:gd name="T15" fmla="*/ 2147483647 h 3201"/>
              <a:gd name="T16" fmla="*/ 2147483647 w 1296"/>
              <a:gd name="T17" fmla="*/ 2147483647 h 3201"/>
              <a:gd name="T18" fmla="*/ 2147483647 w 1296"/>
              <a:gd name="T19" fmla="*/ 2147483647 h 3201"/>
              <a:gd name="T20" fmla="*/ 2147483647 w 1296"/>
              <a:gd name="T21" fmla="*/ 2147483647 h 3201"/>
              <a:gd name="T22" fmla="*/ 2147483647 w 1296"/>
              <a:gd name="T23" fmla="*/ 2147483647 h 3201"/>
              <a:gd name="T24" fmla="*/ 2147483647 w 1296"/>
              <a:gd name="T25" fmla="*/ 2147483647 h 3201"/>
              <a:gd name="T26" fmla="*/ 2147483647 w 1296"/>
              <a:gd name="T27" fmla="*/ 2147483647 h 3201"/>
              <a:gd name="T28" fmla="*/ 2147483647 w 1296"/>
              <a:gd name="T29" fmla="*/ 2147483647 h 3201"/>
              <a:gd name="T30" fmla="*/ 2147483647 w 1296"/>
              <a:gd name="T31" fmla="*/ 2147483647 h 3201"/>
              <a:gd name="T32" fmla="*/ 2147483647 w 1296"/>
              <a:gd name="T33" fmla="*/ 2147483647 h 3201"/>
              <a:gd name="T34" fmla="*/ 2147483647 w 1296"/>
              <a:gd name="T35" fmla="*/ 2147483647 h 3201"/>
              <a:gd name="T36" fmla="*/ 2147483647 w 1296"/>
              <a:gd name="T37" fmla="*/ 2147483647 h 3201"/>
              <a:gd name="T38" fmla="*/ 2147483647 w 1296"/>
              <a:gd name="T39" fmla="*/ 2147483647 h 3201"/>
              <a:gd name="T40" fmla="*/ 2147483647 w 1296"/>
              <a:gd name="T41" fmla="*/ 2147483647 h 3201"/>
              <a:gd name="T42" fmla="*/ 2147483647 w 1296"/>
              <a:gd name="T43" fmla="*/ 2147483647 h 3201"/>
              <a:gd name="T44" fmla="*/ 2147483647 w 1296"/>
              <a:gd name="T45" fmla="*/ 2147483647 h 3201"/>
              <a:gd name="T46" fmla="*/ 2147483647 w 1296"/>
              <a:gd name="T47" fmla="*/ 2147483647 h 3201"/>
              <a:gd name="T48" fmla="*/ 2147483647 w 1296"/>
              <a:gd name="T49" fmla="*/ 2147483647 h 3201"/>
              <a:gd name="T50" fmla="*/ 2147483647 w 1296"/>
              <a:gd name="T51" fmla="*/ 2147483647 h 3201"/>
              <a:gd name="T52" fmla="*/ 2147483647 w 1296"/>
              <a:gd name="T53" fmla="*/ 2147483647 h 3201"/>
              <a:gd name="T54" fmla="*/ 2147483647 w 1296"/>
              <a:gd name="T55" fmla="*/ 2147483647 h 3201"/>
              <a:gd name="T56" fmla="*/ 2147483647 w 1296"/>
              <a:gd name="T57" fmla="*/ 2147483647 h 3201"/>
              <a:gd name="T58" fmla="*/ 2147483647 w 1296"/>
              <a:gd name="T59" fmla="*/ 2147483647 h 3201"/>
              <a:gd name="T60" fmla="*/ 2147483647 w 1296"/>
              <a:gd name="T61" fmla="*/ 2147483647 h 3201"/>
              <a:gd name="T62" fmla="*/ 2147483647 w 1296"/>
              <a:gd name="T63" fmla="*/ 2147483647 h 3201"/>
              <a:gd name="T64" fmla="*/ 2147483647 w 1296"/>
              <a:gd name="T65" fmla="*/ 2147483647 h 3201"/>
              <a:gd name="T66" fmla="*/ 2147483647 w 1296"/>
              <a:gd name="T67" fmla="*/ 2147483647 h 3201"/>
              <a:gd name="T68" fmla="*/ 2147483647 w 1296"/>
              <a:gd name="T69" fmla="*/ 2147483647 h 3201"/>
              <a:gd name="T70" fmla="*/ 2147483647 w 1296"/>
              <a:gd name="T71" fmla="*/ 2147483647 h 3201"/>
              <a:gd name="T72" fmla="*/ 2147483647 w 1296"/>
              <a:gd name="T73" fmla="*/ 2147483647 h 3201"/>
              <a:gd name="T74" fmla="*/ 2147483647 w 1296"/>
              <a:gd name="T75" fmla="*/ 2147483647 h 3201"/>
              <a:gd name="T76" fmla="*/ 2147483647 w 1296"/>
              <a:gd name="T77" fmla="*/ 2147483647 h 3201"/>
              <a:gd name="T78" fmla="*/ 2147483647 w 1296"/>
              <a:gd name="T79" fmla="*/ 2147483647 h 3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6"/>
              <a:gd name="T121" fmla="*/ 0 h 3201"/>
              <a:gd name="T122" fmla="*/ 1296 w 1296"/>
              <a:gd name="T123" fmla="*/ 3201 h 3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6" h="3201">
                <a:moveTo>
                  <a:pt x="187" y="0"/>
                </a:moveTo>
                <a:cubicBezTo>
                  <a:pt x="182" y="8"/>
                  <a:pt x="178" y="18"/>
                  <a:pt x="171" y="24"/>
                </a:cubicBezTo>
                <a:cubicBezTo>
                  <a:pt x="157" y="37"/>
                  <a:pt x="123" y="56"/>
                  <a:pt x="123" y="56"/>
                </a:cubicBezTo>
                <a:cubicBezTo>
                  <a:pt x="115" y="80"/>
                  <a:pt x="107" y="104"/>
                  <a:pt x="99" y="128"/>
                </a:cubicBezTo>
                <a:cubicBezTo>
                  <a:pt x="96" y="136"/>
                  <a:pt x="91" y="152"/>
                  <a:pt x="91" y="152"/>
                </a:cubicBezTo>
                <a:cubicBezTo>
                  <a:pt x="82" y="239"/>
                  <a:pt x="72" y="300"/>
                  <a:pt x="67" y="392"/>
                </a:cubicBezTo>
                <a:cubicBezTo>
                  <a:pt x="75" y="664"/>
                  <a:pt x="0" y="657"/>
                  <a:pt x="155" y="696"/>
                </a:cubicBezTo>
                <a:cubicBezTo>
                  <a:pt x="189" y="799"/>
                  <a:pt x="156" y="694"/>
                  <a:pt x="179" y="784"/>
                </a:cubicBezTo>
                <a:cubicBezTo>
                  <a:pt x="181" y="792"/>
                  <a:pt x="180" y="803"/>
                  <a:pt x="187" y="808"/>
                </a:cubicBezTo>
                <a:cubicBezTo>
                  <a:pt x="218" y="830"/>
                  <a:pt x="308" y="830"/>
                  <a:pt x="331" y="832"/>
                </a:cubicBezTo>
                <a:cubicBezTo>
                  <a:pt x="342" y="848"/>
                  <a:pt x="352" y="864"/>
                  <a:pt x="363" y="880"/>
                </a:cubicBezTo>
                <a:cubicBezTo>
                  <a:pt x="368" y="887"/>
                  <a:pt x="365" y="898"/>
                  <a:pt x="371" y="904"/>
                </a:cubicBezTo>
                <a:cubicBezTo>
                  <a:pt x="377" y="910"/>
                  <a:pt x="387" y="909"/>
                  <a:pt x="395" y="912"/>
                </a:cubicBezTo>
                <a:cubicBezTo>
                  <a:pt x="400" y="928"/>
                  <a:pt x="418" y="972"/>
                  <a:pt x="427" y="984"/>
                </a:cubicBezTo>
                <a:cubicBezTo>
                  <a:pt x="453" y="1016"/>
                  <a:pt x="512" y="1012"/>
                  <a:pt x="547" y="1024"/>
                </a:cubicBezTo>
                <a:cubicBezTo>
                  <a:pt x="554" y="1077"/>
                  <a:pt x="540" y="1153"/>
                  <a:pt x="587" y="1184"/>
                </a:cubicBezTo>
                <a:cubicBezTo>
                  <a:pt x="592" y="1192"/>
                  <a:pt x="596" y="1201"/>
                  <a:pt x="603" y="1208"/>
                </a:cubicBezTo>
                <a:cubicBezTo>
                  <a:pt x="610" y="1215"/>
                  <a:pt x="621" y="1216"/>
                  <a:pt x="627" y="1224"/>
                </a:cubicBezTo>
                <a:cubicBezTo>
                  <a:pt x="658" y="1263"/>
                  <a:pt x="607" y="1239"/>
                  <a:pt x="659" y="1256"/>
                </a:cubicBezTo>
                <a:cubicBezTo>
                  <a:pt x="667" y="1280"/>
                  <a:pt x="672" y="1309"/>
                  <a:pt x="691" y="1328"/>
                </a:cubicBezTo>
                <a:cubicBezTo>
                  <a:pt x="700" y="1337"/>
                  <a:pt x="714" y="1342"/>
                  <a:pt x="723" y="1352"/>
                </a:cubicBezTo>
                <a:cubicBezTo>
                  <a:pt x="784" y="1421"/>
                  <a:pt x="720" y="1388"/>
                  <a:pt x="803" y="1416"/>
                </a:cubicBezTo>
                <a:cubicBezTo>
                  <a:pt x="814" y="1420"/>
                  <a:pt x="825" y="1426"/>
                  <a:pt x="835" y="1432"/>
                </a:cubicBezTo>
                <a:cubicBezTo>
                  <a:pt x="851" y="1442"/>
                  <a:pt x="883" y="1464"/>
                  <a:pt x="883" y="1464"/>
                </a:cubicBezTo>
                <a:cubicBezTo>
                  <a:pt x="908" y="1502"/>
                  <a:pt x="953" y="1522"/>
                  <a:pt x="995" y="1536"/>
                </a:cubicBezTo>
                <a:cubicBezTo>
                  <a:pt x="1023" y="1578"/>
                  <a:pt x="1020" y="1614"/>
                  <a:pt x="1051" y="1656"/>
                </a:cubicBezTo>
                <a:cubicBezTo>
                  <a:pt x="1057" y="1673"/>
                  <a:pt x="1069" y="1687"/>
                  <a:pt x="1075" y="1704"/>
                </a:cubicBezTo>
                <a:cubicBezTo>
                  <a:pt x="1080" y="1719"/>
                  <a:pt x="1078" y="1737"/>
                  <a:pt x="1083" y="1752"/>
                </a:cubicBezTo>
                <a:cubicBezTo>
                  <a:pt x="1090" y="1774"/>
                  <a:pt x="1110" y="1805"/>
                  <a:pt x="1123" y="1824"/>
                </a:cubicBezTo>
                <a:cubicBezTo>
                  <a:pt x="1133" y="1881"/>
                  <a:pt x="1145" y="1926"/>
                  <a:pt x="1195" y="1960"/>
                </a:cubicBezTo>
                <a:cubicBezTo>
                  <a:pt x="1268" y="2069"/>
                  <a:pt x="1204" y="1964"/>
                  <a:pt x="1219" y="2288"/>
                </a:cubicBezTo>
                <a:cubicBezTo>
                  <a:pt x="1221" y="2322"/>
                  <a:pt x="1229" y="2342"/>
                  <a:pt x="1259" y="2352"/>
                </a:cubicBezTo>
                <a:cubicBezTo>
                  <a:pt x="1288" y="2410"/>
                  <a:pt x="1296" y="2402"/>
                  <a:pt x="1283" y="2480"/>
                </a:cubicBezTo>
                <a:cubicBezTo>
                  <a:pt x="1278" y="2507"/>
                  <a:pt x="1243" y="2552"/>
                  <a:pt x="1243" y="2552"/>
                </a:cubicBezTo>
                <a:cubicBezTo>
                  <a:pt x="1233" y="2615"/>
                  <a:pt x="1224" y="2671"/>
                  <a:pt x="1219" y="2736"/>
                </a:cubicBezTo>
                <a:cubicBezTo>
                  <a:pt x="1218" y="2745"/>
                  <a:pt x="1222" y="2879"/>
                  <a:pt x="1195" y="2912"/>
                </a:cubicBezTo>
                <a:cubicBezTo>
                  <a:pt x="1163" y="2952"/>
                  <a:pt x="1047" y="2943"/>
                  <a:pt x="1027" y="2944"/>
                </a:cubicBezTo>
                <a:cubicBezTo>
                  <a:pt x="1008" y="2972"/>
                  <a:pt x="1008" y="2989"/>
                  <a:pt x="979" y="3008"/>
                </a:cubicBezTo>
                <a:cubicBezTo>
                  <a:pt x="960" y="3037"/>
                  <a:pt x="940" y="3039"/>
                  <a:pt x="915" y="3064"/>
                </a:cubicBezTo>
                <a:cubicBezTo>
                  <a:pt x="869" y="3201"/>
                  <a:pt x="661" y="3096"/>
                  <a:pt x="531" y="3096"/>
                </a:cubicBezTo>
              </a:path>
            </a:pathLst>
          </a:cu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9" name="Line 12"/>
          <p:cNvSpPr>
            <a:spLocks noChangeShapeType="1"/>
          </p:cNvSpPr>
          <p:nvPr/>
        </p:nvSpPr>
        <p:spPr bwMode="auto">
          <a:xfrm>
            <a:off x="3556000" y="1219200"/>
            <a:ext cx="101600" cy="2286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1158538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9"/>
                                        </p:tgtEl>
                                        <p:attrNameLst>
                                          <p:attrName>style.visibility</p:attrName>
                                        </p:attrNameLst>
                                      </p:cBhvr>
                                      <p:to>
                                        <p:strVal val="visible"/>
                                      </p:to>
                                    </p:set>
                                    <p:animEffect transition="in" filter="blinds(horizontal)">
                                      <p:cBhvr>
                                        <p:cTn id="7" dur="500"/>
                                        <p:tgtEl>
                                          <p:spTgt spid="634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304800" y="104931"/>
            <a:ext cx="6605667" cy="6506486"/>
            <a:chOff x="0" y="0"/>
            <a:chExt cx="5760" cy="4132"/>
          </a:xfrm>
        </p:grpSpPr>
        <p:pic>
          <p:nvPicPr>
            <p:cNvPr id="37896" name="Picture 3" descr="hanoi_gare_2"/>
            <p:cNvPicPr>
              <a:picLocks noChangeAspect="1" noChangeArrowheads="1"/>
            </p:cNvPicPr>
            <p:nvPr/>
          </p:nvPicPr>
          <p:blipFill>
            <a:blip r:embed="rId4">
              <a:lum contrast="52000"/>
              <a:extLst>
                <a:ext uri="{28A0092B-C50C-407E-A947-70E740481C1C}">
                  <a14:useLocalDpi xmlns:a14="http://schemas.microsoft.com/office/drawing/2010/main" val="0"/>
                </a:ext>
              </a:extLst>
            </a:blip>
            <a:srcRect/>
            <a:stretch>
              <a:fillRect/>
            </a:stretch>
          </p:blipFill>
          <p:spPr bwMode="auto">
            <a:xfrm>
              <a:off x="0" y="0"/>
              <a:ext cx="5760" cy="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4"/>
            <p:cNvSpPr txBox="1">
              <a:spLocks noChangeArrowheads="1"/>
            </p:cNvSpPr>
            <p:nvPr/>
          </p:nvSpPr>
          <p:spPr bwMode="auto">
            <a:xfrm>
              <a:off x="1090" y="3722"/>
              <a:ext cx="39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a:t>
              </a:r>
            </a:p>
          </p:txBody>
        </p:sp>
      </p:grpSp>
      <p:grpSp>
        <p:nvGrpSpPr>
          <p:cNvPr id="37891" name="Group 16"/>
          <p:cNvGrpSpPr>
            <a:grpSpLocks/>
          </p:cNvGrpSpPr>
          <p:nvPr/>
        </p:nvGrpSpPr>
        <p:grpSpPr bwMode="auto">
          <a:xfrm>
            <a:off x="-381000" y="-400050"/>
            <a:ext cx="12979400" cy="7562850"/>
            <a:chOff x="0" y="-48"/>
            <a:chExt cx="5818" cy="4456"/>
          </a:xfrm>
        </p:grpSpPr>
        <p:sp>
          <p:nvSpPr>
            <p:cNvPr id="37892" name="Rectangle 17" descr="Purple mesh"/>
            <p:cNvSpPr>
              <a:spLocks noChangeArrowheads="1"/>
            </p:cNvSpPr>
            <p:nvPr/>
          </p:nvSpPr>
          <p:spPr bwMode="auto">
            <a:xfrm>
              <a:off x="0" y="0"/>
              <a:ext cx="202" cy="4320"/>
            </a:xfrm>
            <a:prstGeom prst="rect">
              <a:avLst/>
            </a:prstGeom>
            <a:blipFill dpi="0" rotWithShape="1">
              <a:blip r:embed="rId5"/>
              <a:srcRect/>
              <a:tile tx="0" ty="0" sx="100000" sy="100000" flip="none" algn="tl"/>
            </a:blipFill>
            <a:ln w="9525">
              <a:miter lim="800000"/>
              <a:headEnd/>
              <a:tailEnd/>
            </a:ln>
            <a:scene3d>
              <a:camera prst="legacyPerspectiveBottomLeft"/>
              <a:lightRig rig="legacyFlat3" dir="t"/>
            </a:scene3d>
            <a:sp3d extrusionH="887400" prstMaterial="legacyMatte">
              <a:bevelT w="13500" h="13500" prst="angle"/>
              <a:bevelB w="13500" h="13500" prst="angle"/>
              <a:extrusionClr>
                <a:srgbClr val="9900CC"/>
              </a:extrusionClr>
            </a:sp3d>
          </p:spPr>
          <p:txBody>
            <a:bodyPr wrap="none" anchor="ctr">
              <a:flatTx/>
            </a:bodyPr>
            <a:lstStyle/>
            <a:p>
              <a:endParaRPr lang="en-US"/>
            </a:p>
          </p:txBody>
        </p:sp>
        <p:sp>
          <p:nvSpPr>
            <p:cNvPr id="37893" name="Rectangle 18" descr="Purple mesh"/>
            <p:cNvSpPr>
              <a:spLocks noChangeArrowheads="1"/>
            </p:cNvSpPr>
            <p:nvPr/>
          </p:nvSpPr>
          <p:spPr bwMode="auto">
            <a:xfrm>
              <a:off x="5616" y="48"/>
              <a:ext cx="202" cy="4320"/>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9900CC"/>
              </a:extrusionClr>
            </a:sp3d>
          </p:spPr>
          <p:txBody>
            <a:bodyPr wrap="none" anchor="ctr">
              <a:flatTx/>
            </a:bodyPr>
            <a:lstStyle/>
            <a:p>
              <a:endParaRPr lang="en-US"/>
            </a:p>
          </p:txBody>
        </p:sp>
        <p:sp>
          <p:nvSpPr>
            <p:cNvPr id="37894" name="Rectangle 19" descr="Purple mesh"/>
            <p:cNvSpPr>
              <a:spLocks noChangeArrowheads="1"/>
            </p:cNvSpPr>
            <p:nvPr/>
          </p:nvSpPr>
          <p:spPr bwMode="auto">
            <a:xfrm>
              <a:off x="192" y="-48"/>
              <a:ext cx="5499" cy="202"/>
            </a:xfrm>
            <a:prstGeom prst="rect">
              <a:avLst/>
            </a:prstGeom>
            <a:blipFill dpi="0" rotWithShape="1">
              <a:blip r:embed="rId5"/>
              <a:srcRect/>
              <a:tile tx="0" ty="0" sx="100000" sy="100000" flip="none" algn="tl"/>
            </a:blipFill>
            <a:ln w="9525">
              <a:miter lim="800000"/>
              <a:headEnd/>
              <a:tailEnd/>
            </a:ln>
            <a:scene3d>
              <a:camera prst="legacyObliqueBottomLeft"/>
              <a:lightRig rig="legacyFlat3" dir="t"/>
            </a:scene3d>
            <a:sp3d extrusionH="430200" prstMaterial="legacyMatte">
              <a:bevelT w="13500" h="13500" prst="angle"/>
              <a:bevelB w="13500" h="13500" prst="angle"/>
              <a:extrusionClr>
                <a:srgbClr val="9900CC"/>
              </a:extrusionClr>
            </a:sp3d>
          </p:spPr>
          <p:txBody>
            <a:bodyPr wrap="none" anchor="ctr">
              <a:flatTx/>
            </a:bodyPr>
            <a:lstStyle/>
            <a:p>
              <a:endParaRPr lang="en-US"/>
            </a:p>
          </p:txBody>
        </p:sp>
        <p:sp>
          <p:nvSpPr>
            <p:cNvPr id="37895" name="Rectangle 20" descr="Purple mesh"/>
            <p:cNvSpPr>
              <a:spLocks noChangeArrowheads="1"/>
            </p:cNvSpPr>
            <p:nvPr/>
          </p:nvSpPr>
          <p:spPr bwMode="auto">
            <a:xfrm>
              <a:off x="218" y="4206"/>
              <a:ext cx="5499" cy="202"/>
            </a:xfrm>
            <a:prstGeom prst="rect">
              <a:avLst/>
            </a:prstGeom>
            <a:blipFill dpi="0" rotWithShape="1">
              <a:blip r:embed="rId5"/>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9900CC"/>
              </a:extrusionClr>
            </a:sp3d>
          </p:spPr>
          <p:txBody>
            <a:bodyPr wrap="none" anchor="ctr">
              <a:flatTx/>
            </a:bodyPr>
            <a:lstStyle/>
            <a:p>
              <a:endParaRPr lang="en-US"/>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349" y="-57210"/>
            <a:ext cx="4886793" cy="6566758"/>
          </a:xfrm>
          <a:prstGeom prst="rect">
            <a:avLst/>
          </a:prstGeom>
        </p:spPr>
      </p:pic>
    </p:spTree>
    <p:custDataLst>
      <p:tags r:id="rId1"/>
    </p:custDataLst>
    <p:extLst>
      <p:ext uri="{BB962C8B-B14F-4D97-AF65-F5344CB8AC3E}">
        <p14:creationId xmlns:p14="http://schemas.microsoft.com/office/powerpoint/2010/main" val="119487616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8914" name="Group 9"/>
          <p:cNvGrpSpPr>
            <a:grpSpLocks/>
          </p:cNvGrpSpPr>
          <p:nvPr/>
        </p:nvGrpSpPr>
        <p:grpSpPr bwMode="auto">
          <a:xfrm>
            <a:off x="-406400" y="-381000"/>
            <a:ext cx="12979400" cy="7562850"/>
            <a:chOff x="0" y="-48"/>
            <a:chExt cx="5818" cy="4456"/>
          </a:xfrm>
        </p:grpSpPr>
        <p:sp>
          <p:nvSpPr>
            <p:cNvPr id="38923" name="Rectangle 10"/>
            <p:cNvSpPr>
              <a:spLocks noChangeArrowheads="1"/>
            </p:cNvSpPr>
            <p:nvPr/>
          </p:nvSpPr>
          <p:spPr bwMode="auto">
            <a:xfrm>
              <a:off x="0" y="0"/>
              <a:ext cx="202" cy="4320"/>
            </a:xfrm>
            <a:prstGeom prst="rect">
              <a:avLst/>
            </a:prstGeom>
            <a:solidFill>
              <a:schemeClr val="hlink"/>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sp>
          <p:nvSpPr>
            <p:cNvPr id="38924" name="Rectangle 11"/>
            <p:cNvSpPr>
              <a:spLocks noChangeArrowheads="1"/>
            </p:cNvSpPr>
            <p:nvPr/>
          </p:nvSpPr>
          <p:spPr bwMode="auto">
            <a:xfrm>
              <a:off x="5616" y="48"/>
              <a:ext cx="202" cy="432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sp>
          <p:nvSpPr>
            <p:cNvPr id="38925" name="Rectangle 12"/>
            <p:cNvSpPr>
              <a:spLocks noChangeArrowheads="1"/>
            </p:cNvSpPr>
            <p:nvPr/>
          </p:nvSpPr>
          <p:spPr bwMode="auto">
            <a:xfrm>
              <a:off x="192" y="-48"/>
              <a:ext cx="5499" cy="202"/>
            </a:xfrm>
            <a:prstGeom prst="rect">
              <a:avLst/>
            </a:prstGeom>
            <a:solidFill>
              <a:schemeClr val="hlink"/>
            </a:solidFill>
            <a:ln w="9525">
              <a:miter lim="800000"/>
              <a:headEnd/>
              <a:tailEnd/>
            </a:ln>
            <a:scene3d>
              <a:camera prst="legacyObliqueBottomLeft"/>
              <a:lightRig rig="legacyFlat3" dir="t"/>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sp>
          <p:nvSpPr>
            <p:cNvPr id="38926" name="Rectangle 13"/>
            <p:cNvSpPr>
              <a:spLocks noChangeArrowheads="1"/>
            </p:cNvSpPr>
            <p:nvPr/>
          </p:nvSpPr>
          <p:spPr bwMode="auto">
            <a:xfrm>
              <a:off x="218" y="4206"/>
              <a:ext cx="5499" cy="202"/>
            </a:xfrm>
            <a:prstGeom prst="rect">
              <a:avLst/>
            </a:prstGeom>
            <a:solidFill>
              <a:schemeClr val="hlink"/>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pic>
        <p:nvPicPr>
          <p:cNvPr id="38915" name="irc_mi" descr="http://media.vov2.vn/UploadImages/vov2/2015_1_26/CauLongBi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228600"/>
            <a:ext cx="6197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hn20"/>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0" y="457200"/>
            <a:ext cx="5791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3454400" y="5867400"/>
          <a:ext cx="5181600" cy="762000"/>
        </p:xfrm>
        <a:graphic>
          <a:graphicData uri="http://schemas.openxmlformats.org/drawingml/2006/table">
            <a:tbl>
              <a:tblPr/>
              <a:tblGrid>
                <a:gridCol w="5181600"/>
              </a:tblGrid>
              <a:tr h="437271">
                <a:tc>
                  <a:txBody>
                    <a:bodyPr/>
                    <a:lstStyle/>
                    <a:p>
                      <a:pPr algn="ctr"/>
                      <a:r>
                        <a:rPr lang="en-US" sz="4400" b="1" dirty="0" smtClean="0">
                          <a:solidFill>
                            <a:srgbClr val="FF0000"/>
                          </a:solidFill>
                          <a:latin typeface="Times New Roman" pitchFamily="18" charset="0"/>
                          <a:cs typeface="Times New Roman" pitchFamily="18" charset="0"/>
                        </a:rPr>
                        <a:t>Cầu</a:t>
                      </a:r>
                      <a:r>
                        <a:rPr lang="en-US" sz="4400" b="1" baseline="0" dirty="0" smtClean="0">
                          <a:solidFill>
                            <a:srgbClr val="FF0000"/>
                          </a:solidFill>
                          <a:latin typeface="Times New Roman" pitchFamily="18" charset="0"/>
                          <a:cs typeface="Times New Roman" pitchFamily="18" charset="0"/>
                        </a:rPr>
                        <a:t> Long Biên</a:t>
                      </a:r>
                      <a:endParaRPr lang="en-US" sz="4400" b="1" dirty="0">
                        <a:solidFill>
                          <a:srgbClr val="FF0000"/>
                        </a:solidFill>
                        <a:latin typeface="Times New Roman" pitchFamily="18" charset="0"/>
                        <a:cs typeface="Times New Roman" pitchFamily="18" charset="0"/>
                      </a:endParaRPr>
                    </a:p>
                  </a:txBody>
                  <a:tcPr marL="121920" marR="12192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ustDataLst>
      <p:tags r:id="rId1"/>
    </p:custDataLst>
    <p:extLst>
      <p:ext uri="{BB962C8B-B14F-4D97-AF65-F5344CB8AC3E}">
        <p14:creationId xmlns:p14="http://schemas.microsoft.com/office/powerpoint/2010/main" val="14141397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rc_mi" descr="http://media.baogiaothong.vn/files/f1/2014/12/17/thoi-phap-thuoc-giao-thong-duong-thuy-phat-trien-the-n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791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739517" y="6276869"/>
            <a:ext cx="4012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0000"/>
                </a:solidFill>
                <a:latin typeface="Times New Roman" pitchFamily="18" charset="0"/>
                <a:cs typeface="Times New Roman" pitchFamily="18" charset="0"/>
              </a:rPr>
              <a:t>CẢNG HẢI PHÒNG</a:t>
            </a:r>
          </a:p>
        </p:txBody>
      </p:sp>
      <p:pic>
        <p:nvPicPr>
          <p:cNvPr id="4" name="Picture 2" descr="  Cảng Sài Gòn sau 2 năm khai trương. Ảnh chụp năm 1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6943777" y="6304352"/>
            <a:ext cx="2994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imes New Roman" pitchFamily="18" charset="0"/>
                <a:cs typeface="Times New Roman" pitchFamily="18" charset="0"/>
              </a:rPr>
              <a:t>CẢNG SÀI GÒN</a:t>
            </a:r>
          </a:p>
        </p:txBody>
      </p:sp>
    </p:spTree>
    <p:extLst>
      <p:ext uri="{BB962C8B-B14F-4D97-AF65-F5344CB8AC3E}">
        <p14:creationId xmlns:p14="http://schemas.microsoft.com/office/powerpoint/2010/main" val="3319016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2" descr="vietmap2[1]"/>
          <p:cNvPicPr>
            <a:picLocks noChangeAspect="1" noChangeArrowheads="1"/>
          </p:cNvPicPr>
          <p:nvPr/>
        </p:nvPicPr>
        <p:blipFill>
          <a:blip r:embed="rId2">
            <a:lum bright="-28000" contrast="14000"/>
            <a:extLst>
              <a:ext uri="{28A0092B-C50C-407E-A947-70E740481C1C}">
                <a14:useLocalDpi xmlns:a14="http://schemas.microsoft.com/office/drawing/2010/main" val="0"/>
              </a:ext>
            </a:extLst>
          </a:blip>
          <a:srcRect/>
          <a:stretch>
            <a:fillRect/>
          </a:stretch>
        </p:blipFill>
        <p:spPr bwMode="auto">
          <a:xfrm>
            <a:off x="4876800" y="228600"/>
            <a:ext cx="731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AutoShape 3"/>
          <p:cNvSpPr>
            <a:spLocks noChangeArrowheads="1"/>
          </p:cNvSpPr>
          <p:nvPr/>
        </p:nvSpPr>
        <p:spPr bwMode="auto">
          <a:xfrm>
            <a:off x="3860800" y="838200"/>
            <a:ext cx="1219200" cy="838200"/>
          </a:xfrm>
          <a:prstGeom prst="wedgeEllipseCallout">
            <a:avLst>
              <a:gd name="adj1" fmla="val 151736"/>
              <a:gd name="adj2" fmla="val -26324"/>
            </a:avLst>
          </a:prstGeom>
          <a:solidFill>
            <a:srgbClr val="663300"/>
          </a:solidFill>
          <a:ln w="9525">
            <a:solidFill>
              <a:schemeClr val="tx1"/>
            </a:solidFill>
            <a:miter lim="800000"/>
            <a:headEnd/>
            <a:tailEnd/>
          </a:ln>
        </p:spPr>
        <p:txBody>
          <a:bodyPr/>
          <a:lstStyle/>
          <a:p>
            <a:pPr algn="ctr"/>
            <a:r>
              <a:rPr lang="en-US" sz="1400" b="1">
                <a:solidFill>
                  <a:schemeClr val="bg1"/>
                </a:solidFill>
                <a:latin typeface="Calibri" pitchFamily="34" charset="0"/>
              </a:rPr>
              <a:t>Đồn điền café</a:t>
            </a:r>
          </a:p>
        </p:txBody>
      </p:sp>
      <p:sp>
        <p:nvSpPr>
          <p:cNvPr id="97284" name="AutoShape 4"/>
          <p:cNvSpPr>
            <a:spLocks noChangeArrowheads="1"/>
          </p:cNvSpPr>
          <p:nvPr/>
        </p:nvSpPr>
        <p:spPr bwMode="auto">
          <a:xfrm>
            <a:off x="3962400" y="0"/>
            <a:ext cx="1524000" cy="838200"/>
          </a:xfrm>
          <a:prstGeom prst="wedgeEllipseCallout">
            <a:avLst>
              <a:gd name="adj1" fmla="val 144861"/>
              <a:gd name="adj2" fmla="val 71593"/>
            </a:avLst>
          </a:prstGeom>
          <a:solidFill>
            <a:schemeClr val="hlink"/>
          </a:solidFill>
          <a:ln w="9525">
            <a:solidFill>
              <a:schemeClr val="tx1"/>
            </a:solidFill>
            <a:miter lim="800000"/>
            <a:headEnd/>
            <a:tailEnd/>
          </a:ln>
        </p:spPr>
        <p:txBody>
          <a:bodyPr/>
          <a:lstStyle/>
          <a:p>
            <a:pPr algn="ctr"/>
            <a:r>
              <a:rPr lang="en-US" sz="1400" b="1">
                <a:solidFill>
                  <a:schemeClr val="bg1"/>
                </a:solidFill>
                <a:latin typeface="Calibri" pitchFamily="34" charset="0"/>
              </a:rPr>
              <a:t>Rượu, giấy, diêm</a:t>
            </a:r>
          </a:p>
        </p:txBody>
      </p:sp>
      <p:sp>
        <p:nvSpPr>
          <p:cNvPr id="97285" name="AutoShape 5"/>
          <p:cNvSpPr>
            <a:spLocks noChangeArrowheads="1"/>
          </p:cNvSpPr>
          <p:nvPr/>
        </p:nvSpPr>
        <p:spPr bwMode="auto">
          <a:xfrm>
            <a:off x="4165600" y="1600200"/>
            <a:ext cx="1828800" cy="1219200"/>
          </a:xfrm>
          <a:prstGeom prst="wedgeEllipseCallout">
            <a:avLst>
              <a:gd name="adj1" fmla="val 115625"/>
              <a:gd name="adj2" fmla="val -55468"/>
            </a:avLst>
          </a:prstGeom>
          <a:solidFill>
            <a:schemeClr val="hlink"/>
          </a:solidFill>
          <a:ln w="9525">
            <a:solidFill>
              <a:schemeClr val="tx1"/>
            </a:solidFill>
            <a:miter lim="800000"/>
            <a:headEnd/>
            <a:tailEnd/>
          </a:ln>
        </p:spPr>
        <p:txBody>
          <a:bodyPr/>
          <a:lstStyle/>
          <a:p>
            <a:pPr algn="ctr"/>
            <a:r>
              <a:rPr lang="en-US">
                <a:solidFill>
                  <a:schemeClr val="bg1"/>
                </a:solidFill>
                <a:latin typeface="Calibri" pitchFamily="34" charset="0"/>
              </a:rPr>
              <a:t>Bông, vải , sợi, rựơu</a:t>
            </a:r>
          </a:p>
        </p:txBody>
      </p:sp>
      <p:sp>
        <p:nvSpPr>
          <p:cNvPr id="97286" name="AutoShape 6"/>
          <p:cNvSpPr>
            <a:spLocks noChangeArrowheads="1"/>
          </p:cNvSpPr>
          <p:nvPr/>
        </p:nvSpPr>
        <p:spPr bwMode="auto">
          <a:xfrm>
            <a:off x="5283200" y="2286000"/>
            <a:ext cx="1524000" cy="838200"/>
          </a:xfrm>
          <a:prstGeom prst="wedgeEllipseCallout">
            <a:avLst>
              <a:gd name="adj1" fmla="val 84657"/>
              <a:gd name="adj2" fmla="val -61366"/>
            </a:avLst>
          </a:prstGeom>
          <a:solidFill>
            <a:schemeClr val="hlink"/>
          </a:solidFill>
          <a:ln w="9525">
            <a:solidFill>
              <a:schemeClr val="tx1"/>
            </a:solidFill>
            <a:miter lim="800000"/>
            <a:headEnd/>
            <a:tailEnd/>
          </a:ln>
        </p:spPr>
        <p:txBody>
          <a:bodyPr/>
          <a:lstStyle/>
          <a:p>
            <a:pPr algn="ctr"/>
            <a:r>
              <a:rPr lang="en-US">
                <a:solidFill>
                  <a:schemeClr val="bg1"/>
                </a:solidFill>
                <a:latin typeface="Calibri" pitchFamily="34" charset="0"/>
              </a:rPr>
              <a:t>Gỗ, diêm</a:t>
            </a:r>
          </a:p>
        </p:txBody>
      </p:sp>
      <p:sp>
        <p:nvSpPr>
          <p:cNvPr id="97287" name="AutoShape 7"/>
          <p:cNvSpPr>
            <a:spLocks noChangeArrowheads="1"/>
          </p:cNvSpPr>
          <p:nvPr/>
        </p:nvSpPr>
        <p:spPr bwMode="auto">
          <a:xfrm>
            <a:off x="7213600" y="3886200"/>
            <a:ext cx="1320800" cy="838200"/>
          </a:xfrm>
          <a:prstGeom prst="wedgeEllipseCallout">
            <a:avLst>
              <a:gd name="adj1" fmla="val 122597"/>
              <a:gd name="adj2" fmla="val 58713"/>
            </a:avLst>
          </a:prstGeom>
          <a:solidFill>
            <a:srgbClr val="663300"/>
          </a:solidFill>
          <a:ln w="9525">
            <a:solidFill>
              <a:schemeClr val="tx1"/>
            </a:solidFill>
            <a:miter lim="800000"/>
            <a:headEnd/>
            <a:tailEnd/>
          </a:ln>
        </p:spPr>
        <p:txBody>
          <a:bodyPr/>
          <a:lstStyle/>
          <a:p>
            <a:pPr algn="ctr"/>
            <a:r>
              <a:rPr lang="en-US" sz="1400" b="1">
                <a:solidFill>
                  <a:schemeClr val="bg1"/>
                </a:solidFill>
                <a:latin typeface="Calibri" pitchFamily="34" charset="0"/>
              </a:rPr>
              <a:t>Đđiền chè, café</a:t>
            </a:r>
          </a:p>
        </p:txBody>
      </p:sp>
      <p:sp>
        <p:nvSpPr>
          <p:cNvPr id="97288" name="AutoShape 8"/>
          <p:cNvSpPr>
            <a:spLocks noChangeArrowheads="1"/>
          </p:cNvSpPr>
          <p:nvPr/>
        </p:nvSpPr>
        <p:spPr bwMode="auto">
          <a:xfrm>
            <a:off x="6299200" y="4648200"/>
            <a:ext cx="1320800" cy="838200"/>
          </a:xfrm>
          <a:prstGeom prst="wedgeEllipseCallout">
            <a:avLst>
              <a:gd name="adj1" fmla="val 152722"/>
              <a:gd name="adj2" fmla="val 38634"/>
            </a:avLst>
          </a:prstGeom>
          <a:solidFill>
            <a:srgbClr val="663300"/>
          </a:solidFill>
          <a:ln w="9525">
            <a:solidFill>
              <a:schemeClr val="tx1"/>
            </a:solidFill>
            <a:miter lim="800000"/>
            <a:headEnd/>
            <a:tailEnd/>
          </a:ln>
        </p:spPr>
        <p:txBody>
          <a:bodyPr/>
          <a:lstStyle/>
          <a:p>
            <a:pPr algn="ctr"/>
            <a:r>
              <a:rPr lang="en-US" sz="1400" b="1">
                <a:solidFill>
                  <a:schemeClr val="bg1"/>
                </a:solidFill>
                <a:latin typeface="Calibri" pitchFamily="34" charset="0"/>
              </a:rPr>
              <a:t>Đđiền caosu</a:t>
            </a:r>
          </a:p>
        </p:txBody>
      </p:sp>
      <p:sp>
        <p:nvSpPr>
          <p:cNvPr id="97289" name="AutoShape 9"/>
          <p:cNvSpPr>
            <a:spLocks noChangeArrowheads="1"/>
          </p:cNvSpPr>
          <p:nvPr/>
        </p:nvSpPr>
        <p:spPr bwMode="auto">
          <a:xfrm>
            <a:off x="4978400" y="5105400"/>
            <a:ext cx="1320800" cy="838200"/>
          </a:xfrm>
          <a:prstGeom prst="wedgeEllipseCallout">
            <a:avLst>
              <a:gd name="adj1" fmla="val 189102"/>
              <a:gd name="adj2" fmla="val 59282"/>
            </a:avLst>
          </a:prstGeom>
          <a:solidFill>
            <a:srgbClr val="000099"/>
          </a:solidFill>
          <a:ln w="9525">
            <a:solidFill>
              <a:schemeClr val="tx1"/>
            </a:solidFill>
            <a:miter lim="800000"/>
            <a:headEnd/>
            <a:tailEnd/>
          </a:ln>
        </p:spPr>
        <p:txBody>
          <a:bodyPr/>
          <a:lstStyle/>
          <a:p>
            <a:pPr algn="ctr"/>
            <a:r>
              <a:rPr lang="en-US">
                <a:solidFill>
                  <a:schemeClr val="bg1"/>
                </a:solidFill>
                <a:latin typeface="Calibri" pitchFamily="34" charset="0"/>
              </a:rPr>
              <a:t>Đđiền lúa</a:t>
            </a:r>
          </a:p>
        </p:txBody>
      </p:sp>
      <p:sp>
        <p:nvSpPr>
          <p:cNvPr id="97290" name="AutoShape 10"/>
          <p:cNvSpPr>
            <a:spLocks noChangeArrowheads="1"/>
          </p:cNvSpPr>
          <p:nvPr/>
        </p:nvSpPr>
        <p:spPr bwMode="auto">
          <a:xfrm>
            <a:off x="9448800" y="5334000"/>
            <a:ext cx="1625600" cy="1219200"/>
          </a:xfrm>
          <a:prstGeom prst="wedgeEllipseCallout">
            <a:avLst>
              <a:gd name="adj1" fmla="val -138153"/>
              <a:gd name="adj2" fmla="val -18880"/>
            </a:avLst>
          </a:prstGeom>
          <a:solidFill>
            <a:schemeClr val="hlink"/>
          </a:solidFill>
          <a:ln w="9525">
            <a:solidFill>
              <a:schemeClr val="tx1"/>
            </a:solidFill>
            <a:miter lim="800000"/>
            <a:headEnd/>
            <a:tailEnd/>
          </a:ln>
        </p:spPr>
        <p:txBody>
          <a:bodyPr/>
          <a:lstStyle/>
          <a:p>
            <a:pPr algn="ctr"/>
            <a:r>
              <a:rPr lang="en-US" sz="1400" b="1">
                <a:solidFill>
                  <a:schemeClr val="bg1"/>
                </a:solidFill>
                <a:latin typeface="Calibri" pitchFamily="34" charset="0"/>
              </a:rPr>
              <a:t>Rượu, bia, xay xát, sửa chữa tàu</a:t>
            </a:r>
          </a:p>
        </p:txBody>
      </p:sp>
      <p:sp>
        <p:nvSpPr>
          <p:cNvPr id="97291" name="AutoShape 11"/>
          <p:cNvSpPr>
            <a:spLocks noChangeArrowheads="1"/>
          </p:cNvSpPr>
          <p:nvPr/>
        </p:nvSpPr>
        <p:spPr bwMode="auto">
          <a:xfrm>
            <a:off x="8432800" y="6019800"/>
            <a:ext cx="1117600" cy="838200"/>
          </a:xfrm>
          <a:prstGeom prst="wedgeEllipseCallout">
            <a:avLst>
              <a:gd name="adj1" fmla="val -54926"/>
              <a:gd name="adj2" fmla="val -64583"/>
            </a:avLst>
          </a:prstGeom>
          <a:solidFill>
            <a:srgbClr val="000066"/>
          </a:solidFill>
          <a:ln w="9525">
            <a:solidFill>
              <a:schemeClr val="tx1"/>
            </a:solidFill>
            <a:miter lim="800000"/>
            <a:headEnd/>
            <a:tailEnd/>
          </a:ln>
        </p:spPr>
        <p:txBody>
          <a:bodyPr/>
          <a:lstStyle/>
          <a:p>
            <a:pPr algn="ctr"/>
            <a:r>
              <a:rPr lang="en-US">
                <a:solidFill>
                  <a:schemeClr val="bg1"/>
                </a:solidFill>
                <a:latin typeface="Calibri" pitchFamily="34" charset="0"/>
              </a:rPr>
              <a:t>Xuất cảng</a:t>
            </a:r>
          </a:p>
        </p:txBody>
      </p:sp>
      <p:sp>
        <p:nvSpPr>
          <p:cNvPr id="97292" name="AutoShape 12"/>
          <p:cNvSpPr>
            <a:spLocks noChangeArrowheads="1"/>
          </p:cNvSpPr>
          <p:nvPr/>
        </p:nvSpPr>
        <p:spPr bwMode="auto">
          <a:xfrm>
            <a:off x="8026400" y="0"/>
            <a:ext cx="1625600" cy="914400"/>
          </a:xfrm>
          <a:prstGeom prst="wedgeEllipseCallout">
            <a:avLst>
              <a:gd name="adj1" fmla="val -93231"/>
              <a:gd name="adj2" fmla="val 19097"/>
            </a:avLst>
          </a:prstGeom>
          <a:solidFill>
            <a:srgbClr val="000099"/>
          </a:solidFill>
          <a:ln w="9525">
            <a:solidFill>
              <a:schemeClr val="tx1"/>
            </a:solidFill>
            <a:miter lim="800000"/>
            <a:headEnd/>
            <a:tailEnd/>
          </a:ln>
        </p:spPr>
        <p:txBody>
          <a:bodyPr/>
          <a:lstStyle/>
          <a:p>
            <a:pPr algn="ctr"/>
            <a:r>
              <a:rPr lang="en-US" sz="1400" b="1">
                <a:solidFill>
                  <a:schemeClr val="bg1"/>
                </a:solidFill>
                <a:latin typeface="Calibri" pitchFamily="34" charset="0"/>
              </a:rPr>
              <a:t>Thiếc, chì,kẽm</a:t>
            </a:r>
          </a:p>
        </p:txBody>
      </p:sp>
      <p:sp>
        <p:nvSpPr>
          <p:cNvPr id="97293" name="AutoShape 13"/>
          <p:cNvSpPr>
            <a:spLocks noChangeArrowheads="1"/>
          </p:cNvSpPr>
          <p:nvPr/>
        </p:nvSpPr>
        <p:spPr bwMode="auto">
          <a:xfrm>
            <a:off x="8432800" y="914400"/>
            <a:ext cx="1219200" cy="762000"/>
          </a:xfrm>
          <a:prstGeom prst="wedgeEllipseCallout">
            <a:avLst>
              <a:gd name="adj1" fmla="val -125000"/>
              <a:gd name="adj2" fmla="val -50000"/>
            </a:avLst>
          </a:prstGeom>
          <a:solidFill>
            <a:schemeClr val="tx1"/>
          </a:solidFill>
          <a:ln w="9525">
            <a:solidFill>
              <a:schemeClr val="tx1"/>
            </a:solidFill>
            <a:miter lim="800000"/>
            <a:headEnd/>
            <a:tailEnd/>
          </a:ln>
        </p:spPr>
        <p:txBody>
          <a:bodyPr/>
          <a:lstStyle/>
          <a:p>
            <a:pPr algn="ctr"/>
            <a:r>
              <a:rPr lang="en-US">
                <a:solidFill>
                  <a:schemeClr val="bg1"/>
                </a:solidFill>
                <a:latin typeface="Calibri" pitchFamily="34" charset="0"/>
              </a:rPr>
              <a:t>Than đá</a:t>
            </a:r>
          </a:p>
        </p:txBody>
      </p:sp>
      <p:sp>
        <p:nvSpPr>
          <p:cNvPr id="97294" name="AutoShape 14"/>
          <p:cNvSpPr>
            <a:spLocks noChangeArrowheads="1"/>
          </p:cNvSpPr>
          <p:nvPr/>
        </p:nvSpPr>
        <p:spPr bwMode="auto">
          <a:xfrm>
            <a:off x="8839200" y="1676400"/>
            <a:ext cx="1727200" cy="1143000"/>
          </a:xfrm>
          <a:prstGeom prst="wedgeEllipseCallout">
            <a:avLst>
              <a:gd name="adj1" fmla="val -110907"/>
              <a:gd name="adj2" fmla="val -82917"/>
            </a:avLst>
          </a:prstGeom>
          <a:solidFill>
            <a:schemeClr val="hlink"/>
          </a:solidFill>
          <a:ln w="9525">
            <a:solidFill>
              <a:schemeClr val="tx1"/>
            </a:solidFill>
            <a:miter lim="800000"/>
            <a:headEnd/>
            <a:tailEnd/>
          </a:ln>
        </p:spPr>
        <p:txBody>
          <a:bodyPr/>
          <a:lstStyle/>
          <a:p>
            <a:pPr algn="ctr"/>
            <a:r>
              <a:rPr lang="en-US" sz="1400" b="1">
                <a:solidFill>
                  <a:schemeClr val="bg1"/>
                </a:solidFill>
                <a:latin typeface="Calibri" pitchFamily="34" charset="0"/>
              </a:rPr>
              <a:t>Sợi, ximăng, sửa chữa tàu</a:t>
            </a:r>
          </a:p>
        </p:txBody>
      </p:sp>
      <p:sp>
        <p:nvSpPr>
          <p:cNvPr id="97295" name="AutoShape 15"/>
          <p:cNvSpPr>
            <a:spLocks noChangeArrowheads="1"/>
          </p:cNvSpPr>
          <p:nvPr/>
        </p:nvSpPr>
        <p:spPr bwMode="auto">
          <a:xfrm>
            <a:off x="9652000" y="2895600"/>
            <a:ext cx="1117600" cy="838200"/>
          </a:xfrm>
          <a:prstGeom prst="wedgeEllipseCallout">
            <a:avLst>
              <a:gd name="adj1" fmla="val -124620"/>
              <a:gd name="adj2" fmla="val -57574"/>
            </a:avLst>
          </a:prstGeom>
          <a:solidFill>
            <a:srgbClr val="000066"/>
          </a:solidFill>
          <a:ln w="9525">
            <a:solidFill>
              <a:schemeClr val="tx1"/>
            </a:solidFill>
            <a:miter lim="800000"/>
            <a:headEnd/>
            <a:tailEnd/>
          </a:ln>
        </p:spPr>
        <p:txBody>
          <a:bodyPr/>
          <a:lstStyle/>
          <a:p>
            <a:pPr algn="ctr"/>
            <a:r>
              <a:rPr lang="en-US">
                <a:solidFill>
                  <a:schemeClr val="bg1"/>
                </a:solidFill>
                <a:latin typeface="Calibri" pitchFamily="34" charset="0"/>
              </a:rPr>
              <a:t>Xuất cảng</a:t>
            </a:r>
          </a:p>
        </p:txBody>
      </p:sp>
      <p:sp>
        <p:nvSpPr>
          <p:cNvPr id="97296" name="Text Box 16"/>
          <p:cNvSpPr txBox="1">
            <a:spLocks noChangeArrowheads="1"/>
          </p:cNvSpPr>
          <p:nvPr/>
        </p:nvSpPr>
        <p:spPr bwMode="auto">
          <a:xfrm>
            <a:off x="406400" y="669928"/>
            <a:ext cx="3149600" cy="1311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solidFill>
                  <a:schemeClr val="bg1"/>
                </a:solidFill>
                <a:latin typeface="Times New Roman" pitchFamily="18" charset="0"/>
              </a:rPr>
              <a:t>Các nguồn lợi </a:t>
            </a:r>
          </a:p>
          <a:p>
            <a:pPr algn="ctr" eaLnBrk="1" hangingPunct="1">
              <a:spcBef>
                <a:spcPct val="50000"/>
              </a:spcBef>
            </a:pPr>
            <a:r>
              <a:rPr lang="en-US" sz="2000" b="1">
                <a:solidFill>
                  <a:schemeClr val="bg1"/>
                </a:solidFill>
                <a:latin typeface="Times New Roman" pitchFamily="18" charset="0"/>
              </a:rPr>
              <a:t>của Pháp </a:t>
            </a:r>
          </a:p>
          <a:p>
            <a:pPr algn="ctr" eaLnBrk="1" hangingPunct="1">
              <a:spcBef>
                <a:spcPct val="50000"/>
              </a:spcBef>
            </a:pPr>
            <a:r>
              <a:rPr lang="en-US" sz="2000" b="1">
                <a:solidFill>
                  <a:schemeClr val="bg1"/>
                </a:solidFill>
                <a:latin typeface="Times New Roman" pitchFamily="18" charset="0"/>
              </a:rPr>
              <a:t>ở Việt Nam</a:t>
            </a:r>
          </a:p>
        </p:txBody>
      </p:sp>
      <p:sp>
        <p:nvSpPr>
          <p:cNvPr id="27667" name="AutoShape 19"/>
          <p:cNvSpPr>
            <a:spLocks noChangeArrowheads="1"/>
          </p:cNvSpPr>
          <p:nvPr/>
        </p:nvSpPr>
        <p:spPr bwMode="auto">
          <a:xfrm>
            <a:off x="0" y="2057400"/>
            <a:ext cx="2844800" cy="4343400"/>
          </a:xfrm>
          <a:prstGeom prst="wedgeRoundRectCallout">
            <a:avLst>
              <a:gd name="adj1" fmla="val 106102"/>
              <a:gd name="adj2" fmla="val -12755"/>
              <a:gd name="adj3" fmla="val 16667"/>
            </a:avLst>
          </a:prstGeom>
          <a:solidFill>
            <a:srgbClr val="FFFFFF"/>
          </a:solidFill>
          <a:ln w="57150">
            <a:solidFill>
              <a:srgbClr val="0000FF"/>
            </a:solidFill>
            <a:miter lim="800000"/>
            <a:headEnd/>
            <a:tailEnd/>
          </a:ln>
        </p:spPr>
        <p:txBody>
          <a:bodyPr/>
          <a:lstStyle/>
          <a:p>
            <a:pPr algn="ctr"/>
            <a:r>
              <a:rPr lang="en-US" sz="2400" b="1" dirty="0" err="1" smtClean="0">
                <a:solidFill>
                  <a:srgbClr val="C00000"/>
                </a:solidFill>
                <a:latin typeface="Times New Roman" pitchFamily="18" charset="0"/>
                <a:cs typeface="Times New Roman" pitchFamily="18" charset="0"/>
              </a:rPr>
              <a:t>Chính</a:t>
            </a: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sách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khai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thuộc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địa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lần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thứ</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nhất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của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thực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dân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Pháp</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có</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động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gì</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đến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nền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kinh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tế</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nước</a:t>
            </a:r>
            <a:r>
              <a:rPr lang="en-US" sz="2400" b="1" dirty="0">
                <a:solidFill>
                  <a:srgbClr val="C00000"/>
                </a:solidFill>
                <a:latin typeface="Times New Roman" pitchFamily="18" charset="0"/>
                <a:cs typeface="Times New Roman" pitchFamily="18" charset="0"/>
              </a:rPr>
              <a:t> ta?(</a:t>
            </a:r>
            <a:r>
              <a:rPr lang="en-US" sz="2400" b="1" dirty="0" err="1">
                <a:solidFill>
                  <a:srgbClr val="C00000"/>
                </a:solidFill>
                <a:latin typeface="Times New Roman" pitchFamily="18" charset="0"/>
                <a:cs typeface="Times New Roman" pitchFamily="18" charset="0"/>
              </a:rPr>
              <a:t>tích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cực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hạn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chế</a:t>
            </a:r>
            <a:r>
              <a:rPr lang="en-US" sz="2400" b="1" dirty="0">
                <a:solidFill>
                  <a:srgbClr val="C00000"/>
                </a:solidFill>
                <a:latin typeface="Times New Roman" pitchFamily="18" charset="0"/>
                <a:cs typeface="Times New Roman" pitchFamily="18" charset="0"/>
              </a:rPr>
              <a:t> ) ?</a:t>
            </a:r>
          </a:p>
        </p:txBody>
      </p:sp>
    </p:spTree>
    <p:extLst>
      <p:ext uri="{BB962C8B-B14F-4D97-AF65-F5344CB8AC3E}">
        <p14:creationId xmlns:p14="http://schemas.microsoft.com/office/powerpoint/2010/main" val="48322819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96"/>
                                        </p:tgtEl>
                                        <p:attrNameLst>
                                          <p:attrName>style.visibility</p:attrName>
                                        </p:attrNameLst>
                                      </p:cBhvr>
                                      <p:to>
                                        <p:strVal val="visible"/>
                                      </p:to>
                                    </p:set>
                                    <p:anim calcmode="lin" valueType="num">
                                      <p:cBhvr>
                                        <p:cTn id="7" dur="500" fill="hold"/>
                                        <p:tgtEl>
                                          <p:spTgt spid="97296"/>
                                        </p:tgtEl>
                                        <p:attrNameLst>
                                          <p:attrName>ppt_w</p:attrName>
                                        </p:attrNameLst>
                                      </p:cBhvr>
                                      <p:tavLst>
                                        <p:tav tm="0">
                                          <p:val>
                                            <p:fltVal val="0"/>
                                          </p:val>
                                        </p:tav>
                                        <p:tav tm="100000">
                                          <p:val>
                                            <p:strVal val="#ppt_w"/>
                                          </p:val>
                                        </p:tav>
                                      </p:tavLst>
                                    </p:anim>
                                    <p:anim calcmode="lin" valueType="num">
                                      <p:cBhvr>
                                        <p:cTn id="8" dur="500" fill="hold"/>
                                        <p:tgtEl>
                                          <p:spTgt spid="97296"/>
                                        </p:tgtEl>
                                        <p:attrNameLst>
                                          <p:attrName>ppt_h</p:attrName>
                                        </p:attrNameLst>
                                      </p:cBhvr>
                                      <p:tavLst>
                                        <p:tav tm="0">
                                          <p:val>
                                            <p:fltVal val="0"/>
                                          </p:val>
                                        </p:tav>
                                        <p:tav tm="100000">
                                          <p:val>
                                            <p:strVal val="#ppt_h"/>
                                          </p:val>
                                        </p:tav>
                                      </p:tavLst>
                                    </p:anim>
                                    <p:animEffect transition="in" filter="fade">
                                      <p:cBhvr>
                                        <p:cTn id="9" dur="500"/>
                                        <p:tgtEl>
                                          <p:spTgt spid="97296"/>
                                        </p:tgtEl>
                                      </p:cBhvr>
                                    </p:animEffect>
                                  </p:childTnLst>
                                </p:cTn>
                              </p:par>
                            </p:childTnLst>
                          </p:cTn>
                        </p:par>
                        <p:par>
                          <p:cTn id="10" fill="hold" nodeType="afterGroup">
                            <p:stCondLst>
                              <p:cond delay="500"/>
                            </p:stCondLst>
                            <p:childTnLst>
                              <p:par>
                                <p:cTn id="11" presetID="5" presetClass="entr" presetSubtype="10" fill="hold" nodeType="afterEffect">
                                  <p:stCondLst>
                                    <p:cond delay="0"/>
                                  </p:stCondLst>
                                  <p:childTnLst>
                                    <p:set>
                                      <p:cBhvr>
                                        <p:cTn id="12" dur="1" fill="hold">
                                          <p:stCondLst>
                                            <p:cond delay="0"/>
                                          </p:stCondLst>
                                        </p:cTn>
                                        <p:tgtEl>
                                          <p:spTgt spid="97282"/>
                                        </p:tgtEl>
                                        <p:attrNameLst>
                                          <p:attrName>style.visibility</p:attrName>
                                        </p:attrNameLst>
                                      </p:cBhvr>
                                      <p:to>
                                        <p:strVal val="visible"/>
                                      </p:to>
                                    </p:set>
                                    <p:animEffect transition="in" filter="checkerboard(across)">
                                      <p:cBhvr>
                                        <p:cTn id="13" dur="500"/>
                                        <p:tgtEl>
                                          <p:spTgt spid="972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7293"/>
                                        </p:tgtEl>
                                        <p:attrNameLst>
                                          <p:attrName>style.visibility</p:attrName>
                                        </p:attrNameLst>
                                      </p:cBhvr>
                                      <p:to>
                                        <p:strVal val="visible"/>
                                      </p:to>
                                    </p:set>
                                    <p:anim calcmode="lin" valueType="num">
                                      <p:cBhvr>
                                        <p:cTn id="18" dur="500" fill="hold"/>
                                        <p:tgtEl>
                                          <p:spTgt spid="97293"/>
                                        </p:tgtEl>
                                        <p:attrNameLst>
                                          <p:attrName>ppt_w</p:attrName>
                                        </p:attrNameLst>
                                      </p:cBhvr>
                                      <p:tavLst>
                                        <p:tav tm="0">
                                          <p:val>
                                            <p:fltVal val="0"/>
                                          </p:val>
                                        </p:tav>
                                        <p:tav tm="100000">
                                          <p:val>
                                            <p:strVal val="#ppt_w"/>
                                          </p:val>
                                        </p:tav>
                                      </p:tavLst>
                                    </p:anim>
                                    <p:anim calcmode="lin" valueType="num">
                                      <p:cBhvr>
                                        <p:cTn id="19" dur="500" fill="hold"/>
                                        <p:tgtEl>
                                          <p:spTgt spid="97293"/>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7292"/>
                                        </p:tgtEl>
                                        <p:attrNameLst>
                                          <p:attrName>style.visibility</p:attrName>
                                        </p:attrNameLst>
                                      </p:cBhvr>
                                      <p:to>
                                        <p:strVal val="visible"/>
                                      </p:to>
                                    </p:set>
                                    <p:anim calcmode="lin" valueType="num">
                                      <p:cBhvr>
                                        <p:cTn id="24" dur="500" fill="hold"/>
                                        <p:tgtEl>
                                          <p:spTgt spid="97292"/>
                                        </p:tgtEl>
                                        <p:attrNameLst>
                                          <p:attrName>ppt_w</p:attrName>
                                        </p:attrNameLst>
                                      </p:cBhvr>
                                      <p:tavLst>
                                        <p:tav tm="0">
                                          <p:val>
                                            <p:fltVal val="0"/>
                                          </p:val>
                                        </p:tav>
                                        <p:tav tm="100000">
                                          <p:val>
                                            <p:strVal val="#ppt_w"/>
                                          </p:val>
                                        </p:tav>
                                      </p:tavLst>
                                    </p:anim>
                                    <p:anim calcmode="lin" valueType="num">
                                      <p:cBhvr>
                                        <p:cTn id="25" dur="500" fill="hold"/>
                                        <p:tgtEl>
                                          <p:spTgt spid="97292"/>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7283"/>
                                        </p:tgtEl>
                                        <p:attrNameLst>
                                          <p:attrName>style.visibility</p:attrName>
                                        </p:attrNameLst>
                                      </p:cBhvr>
                                      <p:to>
                                        <p:strVal val="visible"/>
                                      </p:to>
                                    </p:set>
                                    <p:anim calcmode="lin" valueType="num">
                                      <p:cBhvr>
                                        <p:cTn id="30" dur="500" fill="hold"/>
                                        <p:tgtEl>
                                          <p:spTgt spid="97283"/>
                                        </p:tgtEl>
                                        <p:attrNameLst>
                                          <p:attrName>ppt_w</p:attrName>
                                        </p:attrNameLst>
                                      </p:cBhvr>
                                      <p:tavLst>
                                        <p:tav tm="0">
                                          <p:val>
                                            <p:fltVal val="0"/>
                                          </p:val>
                                        </p:tav>
                                        <p:tav tm="100000">
                                          <p:val>
                                            <p:strVal val="#ppt_w"/>
                                          </p:val>
                                        </p:tav>
                                      </p:tavLst>
                                    </p:anim>
                                    <p:anim calcmode="lin" valueType="num">
                                      <p:cBhvr>
                                        <p:cTn id="31" dur="500" fill="hold"/>
                                        <p:tgtEl>
                                          <p:spTgt spid="9728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97287"/>
                                        </p:tgtEl>
                                        <p:attrNameLst>
                                          <p:attrName>style.visibility</p:attrName>
                                        </p:attrNameLst>
                                      </p:cBhvr>
                                      <p:to>
                                        <p:strVal val="visible"/>
                                      </p:to>
                                    </p:set>
                                    <p:anim calcmode="lin" valueType="num">
                                      <p:cBhvr>
                                        <p:cTn id="34" dur="500" fill="hold"/>
                                        <p:tgtEl>
                                          <p:spTgt spid="97287"/>
                                        </p:tgtEl>
                                        <p:attrNameLst>
                                          <p:attrName>ppt_w</p:attrName>
                                        </p:attrNameLst>
                                      </p:cBhvr>
                                      <p:tavLst>
                                        <p:tav tm="0">
                                          <p:val>
                                            <p:fltVal val="0"/>
                                          </p:val>
                                        </p:tav>
                                        <p:tav tm="100000">
                                          <p:val>
                                            <p:strVal val="#ppt_w"/>
                                          </p:val>
                                        </p:tav>
                                      </p:tavLst>
                                    </p:anim>
                                    <p:anim calcmode="lin" valueType="num">
                                      <p:cBhvr>
                                        <p:cTn id="35" dur="500" fill="hold"/>
                                        <p:tgtEl>
                                          <p:spTgt spid="97287"/>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97288"/>
                                        </p:tgtEl>
                                        <p:attrNameLst>
                                          <p:attrName>style.visibility</p:attrName>
                                        </p:attrNameLst>
                                      </p:cBhvr>
                                      <p:to>
                                        <p:strVal val="visible"/>
                                      </p:to>
                                    </p:set>
                                    <p:anim calcmode="lin" valueType="num">
                                      <p:cBhvr>
                                        <p:cTn id="38" dur="500" fill="hold"/>
                                        <p:tgtEl>
                                          <p:spTgt spid="97288"/>
                                        </p:tgtEl>
                                        <p:attrNameLst>
                                          <p:attrName>ppt_w</p:attrName>
                                        </p:attrNameLst>
                                      </p:cBhvr>
                                      <p:tavLst>
                                        <p:tav tm="0">
                                          <p:val>
                                            <p:fltVal val="0"/>
                                          </p:val>
                                        </p:tav>
                                        <p:tav tm="100000">
                                          <p:val>
                                            <p:strVal val="#ppt_w"/>
                                          </p:val>
                                        </p:tav>
                                      </p:tavLst>
                                    </p:anim>
                                    <p:anim calcmode="lin" valueType="num">
                                      <p:cBhvr>
                                        <p:cTn id="39" dur="500" fill="hold"/>
                                        <p:tgtEl>
                                          <p:spTgt spid="97288"/>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97289"/>
                                        </p:tgtEl>
                                        <p:attrNameLst>
                                          <p:attrName>style.visibility</p:attrName>
                                        </p:attrNameLst>
                                      </p:cBhvr>
                                      <p:to>
                                        <p:strVal val="visible"/>
                                      </p:to>
                                    </p:set>
                                    <p:anim calcmode="lin" valueType="num">
                                      <p:cBhvr>
                                        <p:cTn id="44" dur="500" fill="hold"/>
                                        <p:tgtEl>
                                          <p:spTgt spid="97289"/>
                                        </p:tgtEl>
                                        <p:attrNameLst>
                                          <p:attrName>ppt_w</p:attrName>
                                        </p:attrNameLst>
                                      </p:cBhvr>
                                      <p:tavLst>
                                        <p:tav tm="0">
                                          <p:val>
                                            <p:fltVal val="0"/>
                                          </p:val>
                                        </p:tav>
                                        <p:tav tm="100000">
                                          <p:val>
                                            <p:strVal val="#ppt_w"/>
                                          </p:val>
                                        </p:tav>
                                      </p:tavLst>
                                    </p:anim>
                                    <p:anim calcmode="lin" valueType="num">
                                      <p:cBhvr>
                                        <p:cTn id="45" dur="500" fill="hold"/>
                                        <p:tgtEl>
                                          <p:spTgt spid="97289"/>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97284"/>
                                        </p:tgtEl>
                                        <p:attrNameLst>
                                          <p:attrName>style.visibility</p:attrName>
                                        </p:attrNameLst>
                                      </p:cBhvr>
                                      <p:to>
                                        <p:strVal val="visible"/>
                                      </p:to>
                                    </p:set>
                                    <p:anim calcmode="lin" valueType="num">
                                      <p:cBhvr>
                                        <p:cTn id="50" dur="500" fill="hold"/>
                                        <p:tgtEl>
                                          <p:spTgt spid="97284"/>
                                        </p:tgtEl>
                                        <p:attrNameLst>
                                          <p:attrName>ppt_w</p:attrName>
                                        </p:attrNameLst>
                                      </p:cBhvr>
                                      <p:tavLst>
                                        <p:tav tm="0">
                                          <p:val>
                                            <p:fltVal val="0"/>
                                          </p:val>
                                        </p:tav>
                                        <p:tav tm="100000">
                                          <p:val>
                                            <p:strVal val="#ppt_w"/>
                                          </p:val>
                                        </p:tav>
                                      </p:tavLst>
                                    </p:anim>
                                    <p:anim calcmode="lin" valueType="num">
                                      <p:cBhvr>
                                        <p:cTn id="51" dur="500" fill="hold"/>
                                        <p:tgtEl>
                                          <p:spTgt spid="97284"/>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97285"/>
                                        </p:tgtEl>
                                        <p:attrNameLst>
                                          <p:attrName>style.visibility</p:attrName>
                                        </p:attrNameLst>
                                      </p:cBhvr>
                                      <p:to>
                                        <p:strVal val="visible"/>
                                      </p:to>
                                    </p:set>
                                    <p:anim calcmode="lin" valueType="num">
                                      <p:cBhvr>
                                        <p:cTn id="54" dur="500" fill="hold"/>
                                        <p:tgtEl>
                                          <p:spTgt spid="97285"/>
                                        </p:tgtEl>
                                        <p:attrNameLst>
                                          <p:attrName>ppt_w</p:attrName>
                                        </p:attrNameLst>
                                      </p:cBhvr>
                                      <p:tavLst>
                                        <p:tav tm="0">
                                          <p:val>
                                            <p:fltVal val="0"/>
                                          </p:val>
                                        </p:tav>
                                        <p:tav tm="100000">
                                          <p:val>
                                            <p:strVal val="#ppt_w"/>
                                          </p:val>
                                        </p:tav>
                                      </p:tavLst>
                                    </p:anim>
                                    <p:anim calcmode="lin" valueType="num">
                                      <p:cBhvr>
                                        <p:cTn id="55" dur="500" fill="hold"/>
                                        <p:tgtEl>
                                          <p:spTgt spid="97285"/>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97286"/>
                                        </p:tgtEl>
                                        <p:attrNameLst>
                                          <p:attrName>style.visibility</p:attrName>
                                        </p:attrNameLst>
                                      </p:cBhvr>
                                      <p:to>
                                        <p:strVal val="visible"/>
                                      </p:to>
                                    </p:set>
                                    <p:anim calcmode="lin" valueType="num">
                                      <p:cBhvr>
                                        <p:cTn id="58" dur="500" fill="hold"/>
                                        <p:tgtEl>
                                          <p:spTgt spid="97286"/>
                                        </p:tgtEl>
                                        <p:attrNameLst>
                                          <p:attrName>ppt_w</p:attrName>
                                        </p:attrNameLst>
                                      </p:cBhvr>
                                      <p:tavLst>
                                        <p:tav tm="0">
                                          <p:val>
                                            <p:fltVal val="0"/>
                                          </p:val>
                                        </p:tav>
                                        <p:tav tm="100000">
                                          <p:val>
                                            <p:strVal val="#ppt_w"/>
                                          </p:val>
                                        </p:tav>
                                      </p:tavLst>
                                    </p:anim>
                                    <p:anim calcmode="lin" valueType="num">
                                      <p:cBhvr>
                                        <p:cTn id="59" dur="500" fill="hold"/>
                                        <p:tgtEl>
                                          <p:spTgt spid="97286"/>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97294"/>
                                        </p:tgtEl>
                                        <p:attrNameLst>
                                          <p:attrName>style.visibility</p:attrName>
                                        </p:attrNameLst>
                                      </p:cBhvr>
                                      <p:to>
                                        <p:strVal val="visible"/>
                                      </p:to>
                                    </p:set>
                                    <p:anim calcmode="lin" valueType="num">
                                      <p:cBhvr>
                                        <p:cTn id="62" dur="500" fill="hold"/>
                                        <p:tgtEl>
                                          <p:spTgt spid="97294"/>
                                        </p:tgtEl>
                                        <p:attrNameLst>
                                          <p:attrName>ppt_w</p:attrName>
                                        </p:attrNameLst>
                                      </p:cBhvr>
                                      <p:tavLst>
                                        <p:tav tm="0">
                                          <p:val>
                                            <p:fltVal val="0"/>
                                          </p:val>
                                        </p:tav>
                                        <p:tav tm="100000">
                                          <p:val>
                                            <p:strVal val="#ppt_w"/>
                                          </p:val>
                                        </p:tav>
                                      </p:tavLst>
                                    </p:anim>
                                    <p:anim calcmode="lin" valueType="num">
                                      <p:cBhvr>
                                        <p:cTn id="63" dur="500" fill="hold"/>
                                        <p:tgtEl>
                                          <p:spTgt spid="97294"/>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97290"/>
                                        </p:tgtEl>
                                        <p:attrNameLst>
                                          <p:attrName>style.visibility</p:attrName>
                                        </p:attrNameLst>
                                      </p:cBhvr>
                                      <p:to>
                                        <p:strVal val="visible"/>
                                      </p:to>
                                    </p:set>
                                    <p:anim calcmode="lin" valueType="num">
                                      <p:cBhvr>
                                        <p:cTn id="66" dur="500" fill="hold"/>
                                        <p:tgtEl>
                                          <p:spTgt spid="97290"/>
                                        </p:tgtEl>
                                        <p:attrNameLst>
                                          <p:attrName>ppt_w</p:attrName>
                                        </p:attrNameLst>
                                      </p:cBhvr>
                                      <p:tavLst>
                                        <p:tav tm="0">
                                          <p:val>
                                            <p:fltVal val="0"/>
                                          </p:val>
                                        </p:tav>
                                        <p:tav tm="100000">
                                          <p:val>
                                            <p:strVal val="#ppt_w"/>
                                          </p:val>
                                        </p:tav>
                                      </p:tavLst>
                                    </p:anim>
                                    <p:anim calcmode="lin" valueType="num">
                                      <p:cBhvr>
                                        <p:cTn id="67" dur="500" fill="hold"/>
                                        <p:tgtEl>
                                          <p:spTgt spid="97290"/>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7295"/>
                                        </p:tgtEl>
                                        <p:attrNameLst>
                                          <p:attrName>style.visibility</p:attrName>
                                        </p:attrNameLst>
                                      </p:cBhvr>
                                      <p:to>
                                        <p:strVal val="visible"/>
                                      </p:to>
                                    </p:set>
                                    <p:animEffect transition="in" filter="dissolve">
                                      <p:cBhvr>
                                        <p:cTn id="72" dur="500"/>
                                        <p:tgtEl>
                                          <p:spTgt spid="9729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97291"/>
                                        </p:tgtEl>
                                        <p:attrNameLst>
                                          <p:attrName>style.visibility</p:attrName>
                                        </p:attrNameLst>
                                      </p:cBhvr>
                                      <p:to>
                                        <p:strVal val="visible"/>
                                      </p:to>
                                    </p:set>
                                    <p:animEffect transition="in" filter="dissolve">
                                      <p:cBhvr>
                                        <p:cTn id="75" dur="500"/>
                                        <p:tgtEl>
                                          <p:spTgt spid="9729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27667"/>
                                        </p:tgtEl>
                                        <p:attrNameLst>
                                          <p:attrName>style.visibility</p:attrName>
                                        </p:attrNameLst>
                                      </p:cBhvr>
                                      <p:to>
                                        <p:strVal val="visible"/>
                                      </p:to>
                                    </p:set>
                                    <p:anim calcmode="discrete" valueType="clr">
                                      <p:cBhvr override="childStyle">
                                        <p:cTn id="80" dur="80"/>
                                        <p:tgtEl>
                                          <p:spTgt spid="27667"/>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27667"/>
                                        </p:tgtEl>
                                        <p:attrNameLst>
                                          <p:attrName>fillcolor</p:attrName>
                                        </p:attrNameLst>
                                      </p:cBhvr>
                                      <p:tavLst>
                                        <p:tav tm="0">
                                          <p:val>
                                            <p:clrVal>
                                              <a:schemeClr val="accent2"/>
                                            </p:clrVal>
                                          </p:val>
                                        </p:tav>
                                        <p:tav tm="50000">
                                          <p:val>
                                            <p:clrVal>
                                              <a:schemeClr val="hlink"/>
                                            </p:clrVal>
                                          </p:val>
                                        </p:tav>
                                      </p:tavLst>
                                    </p:anim>
                                    <p:set>
                                      <p:cBhvr>
                                        <p:cTn id="82" dur="80"/>
                                        <p:tgtEl>
                                          <p:spTgt spid="276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84" grpId="0" animBg="1"/>
      <p:bldP spid="97287" grpId="0" animBg="1"/>
      <p:bldP spid="97288" grpId="0" animBg="1"/>
      <p:bldP spid="97289" grpId="0" animBg="1"/>
      <p:bldP spid="97291" grpId="0" animBg="1"/>
      <p:bldP spid="97292" grpId="0" animBg="1"/>
      <p:bldP spid="97293" grpId="0" animBg="1"/>
      <p:bldP spid="97295" grpId="0" animBg="1"/>
      <p:bldP spid="97296" grpId="0" animBg="1"/>
      <p:bldP spid="276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924119"/>
            <a:ext cx="11947161" cy="3933883"/>
          </a:xfrm>
        </p:spPr>
        <p:txBody>
          <a:bodyPr>
            <a:noAutofit/>
          </a:bodyPr>
          <a:lstStyle/>
          <a:p>
            <a:pPr algn="just">
              <a:buFontTx/>
              <a:buChar char="-"/>
            </a:pPr>
            <a:r>
              <a:rPr lang="en-US" sz="2800" b="1" i="1" dirty="0" err="1" smtClean="0">
                <a:latin typeface="Times New Roman" panose="02020603050405020304" pitchFamily="18" charset="0"/>
                <a:cs typeface="Times New Roman" panose="02020603050405020304" pitchFamily="18" charset="0"/>
              </a:rPr>
              <a:t>Tiêu</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cực</a:t>
            </a:r>
            <a:r>
              <a:rPr lang="en-US" sz="2800" b="1" i="1" dirty="0" smtClean="0">
                <a:latin typeface="Times New Roman" panose="02020603050405020304" pitchFamily="18" charset="0"/>
                <a:cs typeface="Times New Roman" panose="02020603050405020304" pitchFamily="18" charset="0"/>
              </a:rPr>
              <a:t>:</a:t>
            </a:r>
          </a:p>
          <a:p>
            <a:pPr algn="just">
              <a:buFontTx/>
              <a:buChar char="-"/>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NN: </a:t>
            </a:r>
            <a:r>
              <a:rPr lang="en-US" sz="2800" dirty="0" err="1">
                <a:latin typeface="Times New Roman" panose="02020603050405020304" pitchFamily="18" charset="0"/>
                <a:cs typeface="Times New Roman" panose="02020603050405020304" pitchFamily="18" charset="0"/>
              </a:rPr>
              <a:t>dậm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CN: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nhẹ</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buFontTx/>
              <a:buChar char="-"/>
            </a:pPr>
            <a:r>
              <a:rPr lang="en-US" sz="2800" dirty="0" smtClean="0">
                <a:latin typeface="Times New Roman" panose="02020603050405020304" pitchFamily="18" charset="0"/>
                <a:cs typeface="Times New Roman" panose="02020603050405020304" pitchFamily="18" charset="0"/>
              </a:rPr>
              <a:t>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lột</a:t>
            </a:r>
            <a:r>
              <a:rPr lang="en-US" sz="2800" dirty="0">
                <a:latin typeface="Times New Roman" pitchFamily="18" charset="0"/>
                <a:cs typeface="Times New Roman" pitchFamily="18" charset="0"/>
              </a:rPr>
              <a:t> PK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XH.</a:t>
            </a:r>
          </a:p>
          <a:p>
            <a:r>
              <a:rPr lang="en-US" sz="2800" b="1" i="1" dirty="0">
                <a:latin typeface="Times New Roman" pitchFamily="18" charset="0"/>
                <a:cs typeface="Times New Roman" pitchFamily="18" charset="0"/>
              </a:rPr>
              <a:t>-&gt; VN </a:t>
            </a:r>
            <a:r>
              <a:rPr lang="en-US" sz="2800" b="1" i="1" dirty="0" err="1">
                <a:latin typeface="Times New Roman" pitchFamily="18" charset="0"/>
                <a:cs typeface="Times New Roman" pitchFamily="18" charset="0"/>
              </a:rPr>
              <a:t>vẫn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nghiệp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hậu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thuộc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Pháp</a:t>
            </a:r>
            <a:r>
              <a:rPr lang="en-US" sz="2800" b="1" i="1" dirty="0">
                <a:latin typeface="Times New Roman" pitchFamily="18" charset="0"/>
                <a:cs typeface="Times New Roman"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24852" y="862015"/>
            <a:ext cx="10990403" cy="1815882"/>
          </a:xfrm>
          <a:prstGeom prst="rect">
            <a:avLst/>
          </a:prstGeom>
        </p:spPr>
        <p:txBody>
          <a:bodyPr wrap="square">
            <a:spAutoFit/>
          </a:bodyPr>
          <a:lstStyle/>
          <a:p>
            <a:r>
              <a:rPr lang="en-US" sz="2800" b="1" i="1" dirty="0" err="1">
                <a:latin typeface="Times New Roman" pitchFamily="18" charset="0"/>
                <a:cs typeface="Times New Roman" pitchFamily="18" charset="0"/>
              </a:rPr>
              <a:t>Tích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cực</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SXTBCN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du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a:t>
            </a:r>
          </a:p>
        </p:txBody>
      </p:sp>
      <p:sp>
        <p:nvSpPr>
          <p:cNvPr id="5" name="TextBox 4"/>
          <p:cNvSpPr txBox="1"/>
          <p:nvPr/>
        </p:nvSpPr>
        <p:spPr>
          <a:xfrm>
            <a:off x="224852" y="277241"/>
            <a:ext cx="3252867"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570240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7" name="AutoShape 9"/>
          <p:cNvSpPr>
            <a:spLocks noGrp="1" noChangeArrowheads="1"/>
          </p:cNvSpPr>
          <p:nvPr>
            <p:ph idx="1"/>
          </p:nvPr>
        </p:nvSpPr>
        <p:spPr>
          <a:xfrm>
            <a:off x="1435100" y="1259174"/>
            <a:ext cx="10261600" cy="2788170"/>
          </a:xfrm>
          <a:prstGeom prst="cloudCallout">
            <a:avLst>
              <a:gd name="adj1" fmla="val -40903"/>
              <a:gd name="adj2" fmla="val 124259"/>
            </a:avLst>
          </a:prstGeom>
          <a:solidFill>
            <a:srgbClr val="FF0066"/>
          </a:solidFill>
          <a:ln>
            <a:solidFill>
              <a:schemeClr val="tx1"/>
            </a:solidFill>
            <a:round/>
          </a:ln>
          <a:effectLst>
            <a:outerShdw dist="107763" dir="13500000" algn="ctr" rotWithShape="0">
              <a:srgbClr val="2AEBF0">
                <a:alpha val="50000"/>
              </a:srgbClr>
            </a:outerShdw>
          </a:effectLst>
        </p:spPr>
        <p:txBody>
          <a:bodyPr>
            <a:normAutofit lnSpcReduction="10000"/>
          </a:bodyPr>
          <a:lstStyle/>
          <a:p>
            <a:pPr marL="0" indent="0" algn="ctr" eaLnBrk="1" fontAlgn="auto" hangingPunct="1">
              <a:spcBef>
                <a:spcPct val="0"/>
              </a:spcBef>
              <a:spcAft>
                <a:spcPts val="0"/>
              </a:spcAft>
              <a:buSzPts val="3400"/>
              <a:buFont typeface="VNI-Times" pitchFamily="2" charset="0"/>
              <a:buChar char="•"/>
              <a:defRPr/>
            </a:pPr>
            <a:r>
              <a:rPr lang="en-US" sz="4000" b="1" i="1" dirty="0" smtClean="0">
                <a:solidFill>
                  <a:srgbClr val="FFFF00"/>
                </a:solidFill>
                <a:effectLst>
                  <a:outerShdw blurRad="38100" dist="38100" dir="2700000" algn="tl">
                    <a:srgbClr val="000000"/>
                  </a:outerShdw>
                </a:effectLst>
                <a:latin typeface="Times New Roman" pitchFamily="18" charset="0"/>
                <a:cs typeface="Times New Roman" pitchFamily="18" charset="0"/>
              </a:rPr>
              <a:t>Trước cuộc khai thác trong xã hội Việt Nam tồn tại các giai cấp cũ nào ?</a:t>
            </a:r>
          </a:p>
        </p:txBody>
      </p:sp>
      <p:sp>
        <p:nvSpPr>
          <p:cNvPr id="481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2A70B9-B916-4F93-A8D6-79C25EFADCA8}" type="slidenum">
              <a:rPr lang="en-US" smtClean="0"/>
              <a:pPr eaLnBrk="1" hangingPunct="1"/>
              <a:t>19</a:t>
            </a:fld>
            <a:endParaRPr lang="en-US" smtClean="0"/>
          </a:p>
        </p:txBody>
      </p:sp>
      <p:sp>
        <p:nvSpPr>
          <p:cNvPr id="94218" name="Rectangle 10"/>
          <p:cNvSpPr>
            <a:spLocks noChangeArrowheads="1"/>
          </p:cNvSpPr>
          <p:nvPr/>
        </p:nvSpPr>
        <p:spPr bwMode="auto">
          <a:xfrm>
            <a:off x="4673600" y="5105402"/>
            <a:ext cx="721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tx2"/>
              </a:buClr>
            </a:pPr>
            <a:r>
              <a:rPr lang="en-US" sz="3200" b="1">
                <a:latin typeface="Times New Roman" pitchFamily="18" charset="0"/>
              </a:rPr>
              <a:t>QHSX PK có địa chủ và nông dân .</a:t>
            </a:r>
          </a:p>
        </p:txBody>
      </p:sp>
      <p:sp>
        <p:nvSpPr>
          <p:cNvPr id="2" name="TextBox 1"/>
          <p:cNvSpPr txBox="1"/>
          <p:nvPr/>
        </p:nvSpPr>
        <p:spPr>
          <a:xfrm>
            <a:off x="494676" y="464697"/>
            <a:ext cx="6310859"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biến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hội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9945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4217"/>
                                        </p:tgtEl>
                                        <p:attrNameLst>
                                          <p:attrName>style.visibility</p:attrName>
                                        </p:attrNameLst>
                                      </p:cBhvr>
                                      <p:to>
                                        <p:strVal val="visible"/>
                                      </p:to>
                                    </p:set>
                                    <p:anim calcmode="lin" valueType="num">
                                      <p:cBhvr>
                                        <p:cTn id="7" dur="500" fill="hold"/>
                                        <p:tgtEl>
                                          <p:spTgt spid="94217"/>
                                        </p:tgtEl>
                                        <p:attrNameLst>
                                          <p:attrName>ppt_w</p:attrName>
                                        </p:attrNameLst>
                                      </p:cBhvr>
                                      <p:tavLst>
                                        <p:tav tm="0">
                                          <p:val>
                                            <p:fltVal val="0"/>
                                          </p:val>
                                        </p:tav>
                                        <p:tav tm="100000">
                                          <p:val>
                                            <p:strVal val="#ppt_w"/>
                                          </p:val>
                                        </p:tav>
                                      </p:tavLst>
                                    </p:anim>
                                    <p:anim calcmode="lin" valueType="num">
                                      <p:cBhvr>
                                        <p:cTn id="8" dur="500" fill="hold"/>
                                        <p:tgtEl>
                                          <p:spTgt spid="9421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4218"/>
                                        </p:tgtEl>
                                        <p:attrNameLst>
                                          <p:attrName>style.visibility</p:attrName>
                                        </p:attrNameLst>
                                      </p:cBhvr>
                                      <p:to>
                                        <p:strVal val="visible"/>
                                      </p:to>
                                    </p:set>
                                    <p:anim calcmode="discrete" valueType="clr">
                                      <p:cBhvr override="childStyle">
                                        <p:cTn id="13" dur="80"/>
                                        <p:tgtEl>
                                          <p:spTgt spid="9421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4218"/>
                                        </p:tgtEl>
                                        <p:attrNameLst>
                                          <p:attrName>fillcolor</p:attrName>
                                        </p:attrNameLst>
                                      </p:cBhvr>
                                      <p:tavLst>
                                        <p:tav tm="0">
                                          <p:val>
                                            <p:clrVal>
                                              <a:schemeClr val="accent2"/>
                                            </p:clrVal>
                                          </p:val>
                                        </p:tav>
                                        <p:tav tm="50000">
                                          <p:val>
                                            <p:clrVal>
                                              <a:schemeClr val="hlink"/>
                                            </p:clrVal>
                                          </p:val>
                                        </p:tav>
                                      </p:tavLst>
                                    </p:anim>
                                    <p:set>
                                      <p:cBhvr>
                                        <p:cTn id="15" dur="80"/>
                                        <p:tgtEl>
                                          <p:spTgt spid="942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autoUpdateAnimBg="0"/>
      <p:bldP spid="942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967" y="141666"/>
            <a:ext cx="4863423" cy="6374567"/>
          </a:xfrm>
        </p:spPr>
      </p:pic>
      <p:sp>
        <p:nvSpPr>
          <p:cNvPr id="2" name="Rounded Rectangular Callout 1"/>
          <p:cNvSpPr/>
          <p:nvPr/>
        </p:nvSpPr>
        <p:spPr>
          <a:xfrm>
            <a:off x="6282357" y="178401"/>
            <a:ext cx="4945487" cy="1171978"/>
          </a:xfrm>
          <a:prstGeom prst="wedgeRoundRectCallout">
            <a:avLst>
              <a:gd name="adj1" fmla="val -111491"/>
              <a:gd name="adj2" fmla="val 2911"/>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Tonkin </a:t>
            </a:r>
            <a:r>
              <a:rPr lang="en-US" sz="3600" dirty="0" err="1">
                <a:solidFill>
                  <a:schemeClr val="tx1"/>
                </a:solidFill>
                <a:latin typeface="Times New Roman" panose="02020603050405020304" pitchFamily="18" charset="0"/>
                <a:cs typeface="Times New Roman" panose="02020603050405020304" pitchFamily="18" charset="0"/>
              </a:rPr>
              <a:t>xứ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nửa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hộ</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3" name="Rounded Rectangular Callout 2"/>
          <p:cNvSpPr/>
          <p:nvPr/>
        </p:nvSpPr>
        <p:spPr>
          <a:xfrm>
            <a:off x="6177006" y="1946504"/>
            <a:ext cx="4803816" cy="1126903"/>
          </a:xfrm>
          <a:prstGeom prst="wedgeRoundRectCallout">
            <a:avLst>
              <a:gd name="adj1" fmla="val -110864"/>
              <a:gd name="adj2" fmla="val 4239"/>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L’ </a:t>
            </a:r>
            <a:r>
              <a:rPr lang="en-US" sz="3600" dirty="0" err="1">
                <a:solidFill>
                  <a:schemeClr val="tx1"/>
                </a:solidFill>
                <a:latin typeface="Times New Roman" panose="02020603050405020304" pitchFamily="18" charset="0"/>
                <a:cs typeface="Times New Roman" panose="02020603050405020304" pitchFamily="18" charset="0"/>
              </a:rPr>
              <a:t>Anam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hộ</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5" name="Rounded Rectangular Callout 4"/>
          <p:cNvSpPr/>
          <p:nvPr/>
        </p:nvSpPr>
        <p:spPr>
          <a:xfrm>
            <a:off x="6282357" y="3443302"/>
            <a:ext cx="5537915" cy="1468194"/>
          </a:xfrm>
          <a:prstGeom prst="wedgeRoundRectCallout">
            <a:avLst>
              <a:gd name="adj1" fmla="val -95848"/>
              <a:gd name="adj2" fmla="val 45834"/>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Cochinchine</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thuộc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địa</a:t>
            </a:r>
            <a:r>
              <a:rPr lang="en-US"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7470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idx="1"/>
          </p:nvPr>
        </p:nvSpPr>
        <p:spPr>
          <a:xfrm>
            <a:off x="484958" y="209862"/>
            <a:ext cx="9948199" cy="6442022"/>
          </a:xfrm>
          <a:prstGeom prst="diamond">
            <a:avLst/>
          </a:prstGeom>
          <a:solidFill>
            <a:schemeClr val="folHlink"/>
          </a:solidFill>
        </p:spPr>
        <p:txBody>
          <a:bodyPr>
            <a:normAutofit fontScale="85000" lnSpcReduction="20000"/>
          </a:bodyPr>
          <a:lstStyle/>
          <a:p>
            <a:pPr marL="365760" indent="-256032" algn="ctr" eaLnBrk="1" fontAlgn="auto" hangingPunct="1">
              <a:spcAft>
                <a:spcPts val="0"/>
              </a:spcAft>
              <a:buFont typeface="Arial" charset="0"/>
              <a:buNone/>
              <a:defRPr/>
            </a:pPr>
            <a:r>
              <a:rPr lang="en-US" sz="3600" b="1" dirty="0" smtClean="0">
                <a:solidFill>
                  <a:srgbClr val="FFFF00"/>
                </a:solidFill>
                <a:latin typeface="Times New Roman" pitchFamily="18" charset="0"/>
                <a:cs typeface="Times New Roman" pitchFamily="18" charset="0"/>
              </a:rPr>
              <a:t>Vậy khi thực  dân Pháp tiến hành khai thác (</a:t>
            </a:r>
            <a:r>
              <a:rPr lang="en-US" sz="3600" b="1" i="1" dirty="0" smtClean="0">
                <a:solidFill>
                  <a:srgbClr val="FFFF00"/>
                </a:solidFill>
                <a:latin typeface="Times New Roman" pitchFamily="18" charset="0"/>
                <a:cs typeface="Times New Roman" pitchFamily="18" charset="0"/>
              </a:rPr>
              <a:t>QHSX mới được du nhập</a:t>
            </a:r>
            <a:r>
              <a:rPr lang="en-US" sz="3600" b="1" dirty="0" smtClean="0">
                <a:solidFill>
                  <a:srgbClr val="FFFF00"/>
                </a:solidFill>
                <a:latin typeface="Times New Roman" pitchFamily="18" charset="0"/>
                <a:cs typeface="Times New Roman" pitchFamily="18" charset="0"/>
              </a:rPr>
              <a:t>), ngoài 2 giai cấp Địa chủ và Nông dân còn có thêm lực lượng mới  nào?</a:t>
            </a:r>
          </a:p>
          <a:p>
            <a:pPr marL="365760" indent="-256032" algn="ctr" eaLnBrk="1" fontAlgn="auto" hangingPunct="1">
              <a:spcAft>
                <a:spcPts val="0"/>
              </a:spcAft>
              <a:buFont typeface="Arial" charset="0"/>
              <a:buNone/>
              <a:defRPr/>
            </a:pPr>
            <a:r>
              <a:rPr lang="en-US" sz="3700" b="1" i="1" dirty="0" smtClean="0">
                <a:solidFill>
                  <a:srgbClr val="FFFF00"/>
                </a:solidFill>
              </a:rPr>
              <a:t>?</a:t>
            </a:r>
            <a:r>
              <a:rPr lang="en-US" sz="3700" b="1" dirty="0" smtClean="0">
                <a:solidFill>
                  <a:srgbClr val="FFFF00"/>
                </a:solidFill>
              </a:rPr>
              <a:t> </a:t>
            </a:r>
          </a:p>
        </p:txBody>
      </p:sp>
      <p:sp>
        <p:nvSpPr>
          <p:cNvPr id="49155" name="Rectangle 4"/>
          <p:cNvSpPr>
            <a:spLocks noChangeArrowheads="1"/>
          </p:cNvSpPr>
          <p:nvPr/>
        </p:nvSpPr>
        <p:spPr bwMode="auto">
          <a:xfrm>
            <a:off x="30402" y="63"/>
            <a:ext cx="18473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endParaRPr lang="en-US" sz="1400">
              <a:latin typeface="Times New Roman" pitchFamily="18" charset="0"/>
            </a:endParaRPr>
          </a:p>
          <a:p>
            <a:pPr algn="just" eaLnBrk="0" hangingPunct="0"/>
            <a:endParaRPr lang="en-US" sz="1400">
              <a:latin typeface="Times New Roman" pitchFamily="18" charset="0"/>
            </a:endParaRPr>
          </a:p>
          <a:p>
            <a:pPr algn="just" eaLnBrk="0" hangingPunct="0"/>
            <a:endParaRPr lang="en-US" sz="1400">
              <a:latin typeface="Times New Roman" pitchFamily="18" charset="0"/>
            </a:endParaRPr>
          </a:p>
          <a:p>
            <a:pPr algn="just" eaLnBrk="0" hangingPunct="0"/>
            <a:endParaRPr lang="en-US" sz="1400">
              <a:latin typeface="Times New Roman" pitchFamily="18" charset="0"/>
            </a:endParaRPr>
          </a:p>
          <a:p>
            <a:pPr algn="just" eaLnBrk="0" hangingPunct="0"/>
            <a:endParaRPr lang="en-US" sz="1400">
              <a:latin typeface="Times New Roman" pitchFamily="18" charset="0"/>
            </a:endParaRPr>
          </a:p>
          <a:p>
            <a:pPr algn="just" eaLnBrk="0" hangingPunct="0"/>
            <a:endParaRPr lang="en-US" sz="1400">
              <a:latin typeface="Times New Roman" pitchFamily="18" charset="0"/>
            </a:endParaRPr>
          </a:p>
          <a:p>
            <a:pPr algn="just" eaLnBrk="0" hangingPunct="0"/>
            <a:endParaRPr lang="en-US"/>
          </a:p>
        </p:txBody>
      </p:sp>
    </p:spTree>
    <p:extLst>
      <p:ext uri="{BB962C8B-B14F-4D97-AF65-F5344CB8AC3E}">
        <p14:creationId xmlns:p14="http://schemas.microsoft.com/office/powerpoint/2010/main" val="3900681061"/>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0" y="990600"/>
            <a:ext cx="10972800" cy="660400"/>
          </a:xfrm>
          <a:noFill/>
          <a:extLst>
            <a:ext uri="{909E8E84-426E-40DD-AFC4-6F175D3DCCD1}">
              <a14:hiddenFill xmlns:a14="http://schemas.microsoft.com/office/drawing/2010/main">
                <a:solidFill>
                  <a:srgbClr val="FFFFFF"/>
                </a:solidFill>
              </a14:hiddenFill>
            </a:ext>
          </a:extLst>
        </p:spPr>
      </p:pic>
      <p:pic>
        <p:nvPicPr>
          <p:cNvPr id="51207" name="Picture 7"/>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0147300" y="1482725"/>
            <a:ext cx="2044700" cy="593725"/>
          </a:xfrm>
          <a:noFill/>
        </p:spPr>
      </p:pic>
      <p:pic>
        <p:nvPicPr>
          <p:cNvPr id="512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1482725"/>
            <a:ext cx="1828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1" y="1981203"/>
            <a:ext cx="3803651"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17272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869" y="2895600"/>
            <a:ext cx="13525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1602" y="2895600"/>
            <a:ext cx="1250951"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0001" y="4114800"/>
            <a:ext cx="1593851"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6802" y="1981200"/>
            <a:ext cx="4152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4802" y="2895600"/>
            <a:ext cx="2774951"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3601" y="4038600"/>
            <a:ext cx="1568451"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8802" y="2895600"/>
            <a:ext cx="176741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7600" y="4038600"/>
            <a:ext cx="1559984"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9"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36001" y="2895600"/>
            <a:ext cx="46566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0"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23201" y="4038600"/>
            <a:ext cx="149225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20200" y="2895600"/>
            <a:ext cx="88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45600" y="4038600"/>
            <a:ext cx="1466851"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3"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47200" y="2901953"/>
            <a:ext cx="2032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4"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0" y="4038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826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500" fill="hold"/>
                                        <p:tgtEl>
                                          <p:spTgt spid="51205"/>
                                        </p:tgtEl>
                                        <p:attrNameLst>
                                          <p:attrName>ppt_w</p:attrName>
                                        </p:attrNameLst>
                                      </p:cBhvr>
                                      <p:tavLst>
                                        <p:tav tm="0">
                                          <p:val>
                                            <p:fltVal val="0"/>
                                          </p:val>
                                        </p:tav>
                                        <p:tav tm="100000">
                                          <p:val>
                                            <p:strVal val="#ppt_w"/>
                                          </p:val>
                                        </p:tav>
                                      </p:tavLst>
                                    </p:anim>
                                    <p:anim calcmode="lin" valueType="num">
                                      <p:cBhvr>
                                        <p:cTn id="8" dur="500" fill="hold"/>
                                        <p:tgtEl>
                                          <p:spTgt spid="51205"/>
                                        </p:tgtEl>
                                        <p:attrNameLst>
                                          <p:attrName>ppt_h</p:attrName>
                                        </p:attrNameLst>
                                      </p:cBhvr>
                                      <p:tavLst>
                                        <p:tav tm="0">
                                          <p:val>
                                            <p:fltVal val="0"/>
                                          </p:val>
                                        </p:tav>
                                        <p:tav tm="100000">
                                          <p:val>
                                            <p:strVal val="#ppt_h"/>
                                          </p:val>
                                        </p:tav>
                                      </p:tavLst>
                                    </p:anim>
                                    <p:animEffect transition="in" filter="fade">
                                      <p:cBhvr>
                                        <p:cTn id="9" dur="500"/>
                                        <p:tgtEl>
                                          <p:spTgt spid="512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51206"/>
                                        </p:tgtEl>
                                        <p:attrNameLst>
                                          <p:attrName>style.visibility</p:attrName>
                                        </p:attrNameLst>
                                      </p:cBhvr>
                                      <p:to>
                                        <p:strVal val="visible"/>
                                      </p:to>
                                    </p:set>
                                    <p:animEffect transition="in" filter="strips(downLeft)">
                                      <p:cBhvr>
                                        <p:cTn id="14" dur="500"/>
                                        <p:tgtEl>
                                          <p:spTgt spid="512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51209"/>
                                        </p:tgtEl>
                                        <p:attrNameLst>
                                          <p:attrName>style.visibility</p:attrName>
                                        </p:attrNameLst>
                                      </p:cBhvr>
                                      <p:to>
                                        <p:strVal val="visible"/>
                                      </p:to>
                                    </p:set>
                                    <p:anim calcmode="lin" valueType="num">
                                      <p:cBhvr>
                                        <p:cTn id="19" dur="500" fill="hold"/>
                                        <p:tgtEl>
                                          <p:spTgt spid="51209"/>
                                        </p:tgtEl>
                                        <p:attrNameLst>
                                          <p:attrName>ppt_w</p:attrName>
                                        </p:attrNameLst>
                                      </p:cBhvr>
                                      <p:tavLst>
                                        <p:tav tm="0">
                                          <p:val>
                                            <p:fltVal val="0"/>
                                          </p:val>
                                        </p:tav>
                                        <p:tav tm="100000">
                                          <p:val>
                                            <p:strVal val="#ppt_w"/>
                                          </p:val>
                                        </p:tav>
                                      </p:tavLst>
                                    </p:anim>
                                    <p:anim calcmode="lin" valueType="num">
                                      <p:cBhvr>
                                        <p:cTn id="20" dur="500" fill="hold"/>
                                        <p:tgtEl>
                                          <p:spTgt spid="51209"/>
                                        </p:tgtEl>
                                        <p:attrNameLst>
                                          <p:attrName>ppt_h</p:attrName>
                                        </p:attrNameLst>
                                      </p:cBhvr>
                                      <p:tavLst>
                                        <p:tav tm="0">
                                          <p:val>
                                            <p:fltVal val="0"/>
                                          </p:val>
                                        </p:tav>
                                        <p:tav tm="100000">
                                          <p:val>
                                            <p:strVal val="#ppt_h"/>
                                          </p:val>
                                        </p:tav>
                                      </p:tavLst>
                                    </p:anim>
                                    <p:animEffect transition="in" filter="fade">
                                      <p:cBhvr>
                                        <p:cTn id="21" dur="500"/>
                                        <p:tgtEl>
                                          <p:spTgt spid="512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nodeType="clickEffect">
                                  <p:stCondLst>
                                    <p:cond delay="0"/>
                                  </p:stCondLst>
                                  <p:childTnLst>
                                    <p:set>
                                      <p:cBhvr>
                                        <p:cTn id="25" dur="1" fill="hold">
                                          <p:stCondLst>
                                            <p:cond delay="0"/>
                                          </p:stCondLst>
                                        </p:cTn>
                                        <p:tgtEl>
                                          <p:spTgt spid="51211"/>
                                        </p:tgtEl>
                                        <p:attrNameLst>
                                          <p:attrName>style.visibility</p:attrName>
                                        </p:attrNameLst>
                                      </p:cBhvr>
                                      <p:to>
                                        <p:strVal val="visible"/>
                                      </p:to>
                                    </p:set>
                                    <p:animEffect transition="in" filter="strips(downLeft)">
                                      <p:cBhvr>
                                        <p:cTn id="26" dur="500"/>
                                        <p:tgtEl>
                                          <p:spTgt spid="512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51210"/>
                                        </p:tgtEl>
                                        <p:attrNameLst>
                                          <p:attrName>style.visibility</p:attrName>
                                        </p:attrNameLst>
                                      </p:cBhvr>
                                      <p:to>
                                        <p:strVal val="visible"/>
                                      </p:to>
                                    </p:set>
                                    <p:anim calcmode="lin" valueType="num">
                                      <p:cBhvr>
                                        <p:cTn id="31" dur="500" fill="hold"/>
                                        <p:tgtEl>
                                          <p:spTgt spid="51210"/>
                                        </p:tgtEl>
                                        <p:attrNameLst>
                                          <p:attrName>ppt_w</p:attrName>
                                        </p:attrNameLst>
                                      </p:cBhvr>
                                      <p:tavLst>
                                        <p:tav tm="0">
                                          <p:val>
                                            <p:fltVal val="0"/>
                                          </p:val>
                                        </p:tav>
                                        <p:tav tm="100000">
                                          <p:val>
                                            <p:strVal val="#ppt_w"/>
                                          </p:val>
                                        </p:tav>
                                      </p:tavLst>
                                    </p:anim>
                                    <p:anim calcmode="lin" valueType="num">
                                      <p:cBhvr>
                                        <p:cTn id="32" dur="500" fill="hold"/>
                                        <p:tgtEl>
                                          <p:spTgt spid="51210"/>
                                        </p:tgtEl>
                                        <p:attrNameLst>
                                          <p:attrName>ppt_h</p:attrName>
                                        </p:attrNameLst>
                                      </p:cBhvr>
                                      <p:tavLst>
                                        <p:tav tm="0">
                                          <p:val>
                                            <p:fltVal val="0"/>
                                          </p:val>
                                        </p:tav>
                                        <p:tav tm="100000">
                                          <p:val>
                                            <p:strVal val="#ppt_h"/>
                                          </p:val>
                                        </p:tav>
                                      </p:tavLst>
                                    </p:anim>
                                    <p:animEffect transition="in" filter="fade">
                                      <p:cBhvr>
                                        <p:cTn id="33" dur="500"/>
                                        <p:tgtEl>
                                          <p:spTgt spid="512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51212"/>
                                        </p:tgtEl>
                                        <p:attrNameLst>
                                          <p:attrName>style.visibility</p:attrName>
                                        </p:attrNameLst>
                                      </p:cBhvr>
                                      <p:to>
                                        <p:strVal val="visible"/>
                                      </p:to>
                                    </p:set>
                                    <p:animEffect transition="in" filter="strips(downLeft)">
                                      <p:cBhvr>
                                        <p:cTn id="38" dur="500"/>
                                        <p:tgtEl>
                                          <p:spTgt spid="512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51213"/>
                                        </p:tgtEl>
                                        <p:attrNameLst>
                                          <p:attrName>style.visibility</p:attrName>
                                        </p:attrNameLst>
                                      </p:cBhvr>
                                      <p:to>
                                        <p:strVal val="visible"/>
                                      </p:to>
                                    </p:set>
                                    <p:anim calcmode="lin" valueType="num">
                                      <p:cBhvr>
                                        <p:cTn id="43" dur="500" fill="hold"/>
                                        <p:tgtEl>
                                          <p:spTgt spid="51213"/>
                                        </p:tgtEl>
                                        <p:attrNameLst>
                                          <p:attrName>ppt_w</p:attrName>
                                        </p:attrNameLst>
                                      </p:cBhvr>
                                      <p:tavLst>
                                        <p:tav tm="0">
                                          <p:val>
                                            <p:fltVal val="0"/>
                                          </p:val>
                                        </p:tav>
                                        <p:tav tm="100000">
                                          <p:val>
                                            <p:strVal val="#ppt_w"/>
                                          </p:val>
                                        </p:tav>
                                      </p:tavLst>
                                    </p:anim>
                                    <p:anim calcmode="lin" valueType="num">
                                      <p:cBhvr>
                                        <p:cTn id="44" dur="500" fill="hold"/>
                                        <p:tgtEl>
                                          <p:spTgt spid="51213"/>
                                        </p:tgtEl>
                                        <p:attrNameLst>
                                          <p:attrName>ppt_h</p:attrName>
                                        </p:attrNameLst>
                                      </p:cBhvr>
                                      <p:tavLst>
                                        <p:tav tm="0">
                                          <p:val>
                                            <p:fltVal val="0"/>
                                          </p:val>
                                        </p:tav>
                                        <p:tav tm="100000">
                                          <p:val>
                                            <p:strVal val="#ppt_h"/>
                                          </p:val>
                                        </p:tav>
                                      </p:tavLst>
                                    </p:anim>
                                    <p:animEffect transition="in" filter="fade">
                                      <p:cBhvr>
                                        <p:cTn id="45" dur="500"/>
                                        <p:tgtEl>
                                          <p:spTgt spid="512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51207"/>
                                        </p:tgtEl>
                                        <p:attrNameLst>
                                          <p:attrName>style.visibility</p:attrName>
                                        </p:attrNameLst>
                                      </p:cBhvr>
                                      <p:to>
                                        <p:strVal val="visible"/>
                                      </p:to>
                                    </p:set>
                                    <p:animEffect transition="in" filter="blinds(horizontal)">
                                      <p:cBhvr>
                                        <p:cTn id="50" dur="500"/>
                                        <p:tgtEl>
                                          <p:spTgt spid="512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51214"/>
                                        </p:tgtEl>
                                        <p:attrNameLst>
                                          <p:attrName>style.visibility</p:attrName>
                                        </p:attrNameLst>
                                      </p:cBhvr>
                                      <p:to>
                                        <p:strVal val="visible"/>
                                      </p:to>
                                    </p:set>
                                    <p:anim calcmode="lin" valueType="num">
                                      <p:cBhvr>
                                        <p:cTn id="55" dur="500" fill="hold"/>
                                        <p:tgtEl>
                                          <p:spTgt spid="51214"/>
                                        </p:tgtEl>
                                        <p:attrNameLst>
                                          <p:attrName>ppt_w</p:attrName>
                                        </p:attrNameLst>
                                      </p:cBhvr>
                                      <p:tavLst>
                                        <p:tav tm="0">
                                          <p:val>
                                            <p:fltVal val="0"/>
                                          </p:val>
                                        </p:tav>
                                        <p:tav tm="100000">
                                          <p:val>
                                            <p:strVal val="#ppt_w"/>
                                          </p:val>
                                        </p:tav>
                                      </p:tavLst>
                                    </p:anim>
                                    <p:anim calcmode="lin" valueType="num">
                                      <p:cBhvr>
                                        <p:cTn id="56" dur="500" fill="hold"/>
                                        <p:tgtEl>
                                          <p:spTgt spid="51214"/>
                                        </p:tgtEl>
                                        <p:attrNameLst>
                                          <p:attrName>ppt_h</p:attrName>
                                        </p:attrNameLst>
                                      </p:cBhvr>
                                      <p:tavLst>
                                        <p:tav tm="0">
                                          <p:val>
                                            <p:fltVal val="0"/>
                                          </p:val>
                                        </p:tav>
                                        <p:tav tm="100000">
                                          <p:val>
                                            <p:strVal val="#ppt_h"/>
                                          </p:val>
                                        </p:tav>
                                      </p:tavLst>
                                    </p:anim>
                                    <p:animEffect transition="in" filter="fade">
                                      <p:cBhvr>
                                        <p:cTn id="57" dur="500"/>
                                        <p:tgtEl>
                                          <p:spTgt spid="512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51215"/>
                                        </p:tgtEl>
                                        <p:attrNameLst>
                                          <p:attrName>style.visibility</p:attrName>
                                        </p:attrNameLst>
                                      </p:cBhvr>
                                      <p:to>
                                        <p:strVal val="visible"/>
                                      </p:to>
                                    </p:set>
                                    <p:animEffect transition="in" filter="strips(downLeft)">
                                      <p:cBhvr>
                                        <p:cTn id="62" dur="500"/>
                                        <p:tgtEl>
                                          <p:spTgt spid="512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nodeType="clickEffect">
                                  <p:stCondLst>
                                    <p:cond delay="0"/>
                                  </p:stCondLst>
                                  <p:childTnLst>
                                    <p:set>
                                      <p:cBhvr>
                                        <p:cTn id="66" dur="1" fill="hold">
                                          <p:stCondLst>
                                            <p:cond delay="0"/>
                                          </p:stCondLst>
                                        </p:cTn>
                                        <p:tgtEl>
                                          <p:spTgt spid="51216"/>
                                        </p:tgtEl>
                                        <p:attrNameLst>
                                          <p:attrName>style.visibility</p:attrName>
                                        </p:attrNameLst>
                                      </p:cBhvr>
                                      <p:to>
                                        <p:strVal val="visible"/>
                                      </p:to>
                                    </p:set>
                                    <p:anim calcmode="lin" valueType="num">
                                      <p:cBhvr>
                                        <p:cTn id="67" dur="500" fill="hold"/>
                                        <p:tgtEl>
                                          <p:spTgt spid="51216"/>
                                        </p:tgtEl>
                                        <p:attrNameLst>
                                          <p:attrName>ppt_w</p:attrName>
                                        </p:attrNameLst>
                                      </p:cBhvr>
                                      <p:tavLst>
                                        <p:tav tm="0">
                                          <p:val>
                                            <p:fltVal val="0"/>
                                          </p:val>
                                        </p:tav>
                                        <p:tav tm="100000">
                                          <p:val>
                                            <p:strVal val="#ppt_w"/>
                                          </p:val>
                                        </p:tav>
                                      </p:tavLst>
                                    </p:anim>
                                    <p:anim calcmode="lin" valueType="num">
                                      <p:cBhvr>
                                        <p:cTn id="68" dur="500" fill="hold"/>
                                        <p:tgtEl>
                                          <p:spTgt spid="51216"/>
                                        </p:tgtEl>
                                        <p:attrNameLst>
                                          <p:attrName>ppt_h</p:attrName>
                                        </p:attrNameLst>
                                      </p:cBhvr>
                                      <p:tavLst>
                                        <p:tav tm="0">
                                          <p:val>
                                            <p:fltVal val="0"/>
                                          </p:val>
                                        </p:tav>
                                        <p:tav tm="100000">
                                          <p:val>
                                            <p:strVal val="#ppt_h"/>
                                          </p:val>
                                        </p:tav>
                                      </p:tavLst>
                                    </p:anim>
                                    <p:animEffect transition="in" filter="fade">
                                      <p:cBhvr>
                                        <p:cTn id="69" dur="500"/>
                                        <p:tgtEl>
                                          <p:spTgt spid="5121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8" presetClass="entr" presetSubtype="12" fill="hold" nodeType="clickEffect">
                                  <p:stCondLst>
                                    <p:cond delay="0"/>
                                  </p:stCondLst>
                                  <p:childTnLst>
                                    <p:set>
                                      <p:cBhvr>
                                        <p:cTn id="73" dur="1" fill="hold">
                                          <p:stCondLst>
                                            <p:cond delay="0"/>
                                          </p:stCondLst>
                                        </p:cTn>
                                        <p:tgtEl>
                                          <p:spTgt spid="51217"/>
                                        </p:tgtEl>
                                        <p:attrNameLst>
                                          <p:attrName>style.visibility</p:attrName>
                                        </p:attrNameLst>
                                      </p:cBhvr>
                                      <p:to>
                                        <p:strVal val="visible"/>
                                      </p:to>
                                    </p:set>
                                    <p:animEffect transition="in" filter="strips(downLeft)">
                                      <p:cBhvr>
                                        <p:cTn id="74" dur="500"/>
                                        <p:tgtEl>
                                          <p:spTgt spid="5121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51218"/>
                                        </p:tgtEl>
                                        <p:attrNameLst>
                                          <p:attrName>style.visibility</p:attrName>
                                        </p:attrNameLst>
                                      </p:cBhvr>
                                      <p:to>
                                        <p:strVal val="visible"/>
                                      </p:to>
                                    </p:set>
                                    <p:anim calcmode="lin" valueType="num">
                                      <p:cBhvr>
                                        <p:cTn id="79" dur="500" fill="hold"/>
                                        <p:tgtEl>
                                          <p:spTgt spid="51218"/>
                                        </p:tgtEl>
                                        <p:attrNameLst>
                                          <p:attrName>ppt_w</p:attrName>
                                        </p:attrNameLst>
                                      </p:cBhvr>
                                      <p:tavLst>
                                        <p:tav tm="0">
                                          <p:val>
                                            <p:fltVal val="0"/>
                                          </p:val>
                                        </p:tav>
                                        <p:tav tm="100000">
                                          <p:val>
                                            <p:strVal val="#ppt_w"/>
                                          </p:val>
                                        </p:tav>
                                      </p:tavLst>
                                    </p:anim>
                                    <p:anim calcmode="lin" valueType="num">
                                      <p:cBhvr>
                                        <p:cTn id="80" dur="500" fill="hold"/>
                                        <p:tgtEl>
                                          <p:spTgt spid="51218"/>
                                        </p:tgtEl>
                                        <p:attrNameLst>
                                          <p:attrName>ppt_h</p:attrName>
                                        </p:attrNameLst>
                                      </p:cBhvr>
                                      <p:tavLst>
                                        <p:tav tm="0">
                                          <p:val>
                                            <p:fltVal val="0"/>
                                          </p:val>
                                        </p:tav>
                                        <p:tav tm="100000">
                                          <p:val>
                                            <p:strVal val="#ppt_h"/>
                                          </p:val>
                                        </p:tav>
                                      </p:tavLst>
                                    </p:anim>
                                    <p:animEffect transition="in" filter="fade">
                                      <p:cBhvr>
                                        <p:cTn id="81" dur="500"/>
                                        <p:tgtEl>
                                          <p:spTgt spid="5121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12" fill="hold" nodeType="clickEffect">
                                  <p:stCondLst>
                                    <p:cond delay="0"/>
                                  </p:stCondLst>
                                  <p:childTnLst>
                                    <p:set>
                                      <p:cBhvr>
                                        <p:cTn id="85" dur="1" fill="hold">
                                          <p:stCondLst>
                                            <p:cond delay="0"/>
                                          </p:stCondLst>
                                        </p:cTn>
                                        <p:tgtEl>
                                          <p:spTgt spid="51219"/>
                                        </p:tgtEl>
                                        <p:attrNameLst>
                                          <p:attrName>style.visibility</p:attrName>
                                        </p:attrNameLst>
                                      </p:cBhvr>
                                      <p:to>
                                        <p:strVal val="visible"/>
                                      </p:to>
                                    </p:set>
                                    <p:animEffect transition="in" filter="strips(downLeft)">
                                      <p:cBhvr>
                                        <p:cTn id="86" dur="500"/>
                                        <p:tgtEl>
                                          <p:spTgt spid="5121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51220"/>
                                        </p:tgtEl>
                                        <p:attrNameLst>
                                          <p:attrName>style.visibility</p:attrName>
                                        </p:attrNameLst>
                                      </p:cBhvr>
                                      <p:to>
                                        <p:strVal val="visible"/>
                                      </p:to>
                                    </p:set>
                                    <p:anim calcmode="lin" valueType="num">
                                      <p:cBhvr>
                                        <p:cTn id="91" dur="500" fill="hold"/>
                                        <p:tgtEl>
                                          <p:spTgt spid="51220"/>
                                        </p:tgtEl>
                                        <p:attrNameLst>
                                          <p:attrName>ppt_w</p:attrName>
                                        </p:attrNameLst>
                                      </p:cBhvr>
                                      <p:tavLst>
                                        <p:tav tm="0">
                                          <p:val>
                                            <p:fltVal val="0"/>
                                          </p:val>
                                        </p:tav>
                                        <p:tav tm="100000">
                                          <p:val>
                                            <p:strVal val="#ppt_w"/>
                                          </p:val>
                                        </p:tav>
                                      </p:tavLst>
                                    </p:anim>
                                    <p:anim calcmode="lin" valueType="num">
                                      <p:cBhvr>
                                        <p:cTn id="92" dur="500" fill="hold"/>
                                        <p:tgtEl>
                                          <p:spTgt spid="51220"/>
                                        </p:tgtEl>
                                        <p:attrNameLst>
                                          <p:attrName>ppt_h</p:attrName>
                                        </p:attrNameLst>
                                      </p:cBhvr>
                                      <p:tavLst>
                                        <p:tav tm="0">
                                          <p:val>
                                            <p:fltVal val="0"/>
                                          </p:val>
                                        </p:tav>
                                        <p:tav tm="100000">
                                          <p:val>
                                            <p:strVal val="#ppt_h"/>
                                          </p:val>
                                        </p:tav>
                                      </p:tavLst>
                                    </p:anim>
                                    <p:animEffect transition="in" filter="fade">
                                      <p:cBhvr>
                                        <p:cTn id="93" dur="500"/>
                                        <p:tgtEl>
                                          <p:spTgt spid="51220"/>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12" fill="hold" nodeType="clickEffect">
                                  <p:stCondLst>
                                    <p:cond delay="0"/>
                                  </p:stCondLst>
                                  <p:childTnLst>
                                    <p:set>
                                      <p:cBhvr>
                                        <p:cTn id="97" dur="1" fill="hold">
                                          <p:stCondLst>
                                            <p:cond delay="0"/>
                                          </p:stCondLst>
                                        </p:cTn>
                                        <p:tgtEl>
                                          <p:spTgt spid="51221"/>
                                        </p:tgtEl>
                                        <p:attrNameLst>
                                          <p:attrName>style.visibility</p:attrName>
                                        </p:attrNameLst>
                                      </p:cBhvr>
                                      <p:to>
                                        <p:strVal val="visible"/>
                                      </p:to>
                                    </p:set>
                                    <p:animEffect transition="in" filter="strips(downLeft)">
                                      <p:cBhvr>
                                        <p:cTn id="98" dur="500"/>
                                        <p:tgtEl>
                                          <p:spTgt spid="5122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nodeType="clickEffect">
                                  <p:stCondLst>
                                    <p:cond delay="0"/>
                                  </p:stCondLst>
                                  <p:childTnLst>
                                    <p:set>
                                      <p:cBhvr>
                                        <p:cTn id="102" dur="1" fill="hold">
                                          <p:stCondLst>
                                            <p:cond delay="0"/>
                                          </p:stCondLst>
                                        </p:cTn>
                                        <p:tgtEl>
                                          <p:spTgt spid="51222"/>
                                        </p:tgtEl>
                                        <p:attrNameLst>
                                          <p:attrName>style.visibility</p:attrName>
                                        </p:attrNameLst>
                                      </p:cBhvr>
                                      <p:to>
                                        <p:strVal val="visible"/>
                                      </p:to>
                                    </p:set>
                                    <p:anim calcmode="lin" valueType="num">
                                      <p:cBhvr>
                                        <p:cTn id="103" dur="500" fill="hold"/>
                                        <p:tgtEl>
                                          <p:spTgt spid="51222"/>
                                        </p:tgtEl>
                                        <p:attrNameLst>
                                          <p:attrName>ppt_w</p:attrName>
                                        </p:attrNameLst>
                                      </p:cBhvr>
                                      <p:tavLst>
                                        <p:tav tm="0">
                                          <p:val>
                                            <p:fltVal val="0"/>
                                          </p:val>
                                        </p:tav>
                                        <p:tav tm="100000">
                                          <p:val>
                                            <p:strVal val="#ppt_w"/>
                                          </p:val>
                                        </p:tav>
                                      </p:tavLst>
                                    </p:anim>
                                    <p:anim calcmode="lin" valueType="num">
                                      <p:cBhvr>
                                        <p:cTn id="104" dur="500" fill="hold"/>
                                        <p:tgtEl>
                                          <p:spTgt spid="51222"/>
                                        </p:tgtEl>
                                        <p:attrNameLst>
                                          <p:attrName>ppt_h</p:attrName>
                                        </p:attrNameLst>
                                      </p:cBhvr>
                                      <p:tavLst>
                                        <p:tav tm="0">
                                          <p:val>
                                            <p:fltVal val="0"/>
                                          </p:val>
                                        </p:tav>
                                        <p:tav tm="100000">
                                          <p:val>
                                            <p:strVal val="#ppt_h"/>
                                          </p:val>
                                        </p:tav>
                                      </p:tavLst>
                                    </p:anim>
                                    <p:animEffect transition="in" filter="fade">
                                      <p:cBhvr>
                                        <p:cTn id="105" dur="500"/>
                                        <p:tgtEl>
                                          <p:spTgt spid="5122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 presetClass="entr" presetSubtype="10" fill="hold" nodeType="clickEffect">
                                  <p:stCondLst>
                                    <p:cond delay="0"/>
                                  </p:stCondLst>
                                  <p:childTnLst>
                                    <p:set>
                                      <p:cBhvr>
                                        <p:cTn id="109" dur="1" fill="hold">
                                          <p:stCondLst>
                                            <p:cond delay="0"/>
                                          </p:stCondLst>
                                        </p:cTn>
                                        <p:tgtEl>
                                          <p:spTgt spid="51223"/>
                                        </p:tgtEl>
                                        <p:attrNameLst>
                                          <p:attrName>style.visibility</p:attrName>
                                        </p:attrNameLst>
                                      </p:cBhvr>
                                      <p:to>
                                        <p:strVal val="visible"/>
                                      </p:to>
                                    </p:set>
                                    <p:animEffect transition="in" filter="checkerboard(across)">
                                      <p:cBhvr>
                                        <p:cTn id="110" dur="500"/>
                                        <p:tgtEl>
                                          <p:spTgt spid="5122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3" presetClass="entr" presetSubtype="0" fill="hold" nodeType="clickEffect">
                                  <p:stCondLst>
                                    <p:cond delay="0"/>
                                  </p:stCondLst>
                                  <p:childTnLst>
                                    <p:set>
                                      <p:cBhvr>
                                        <p:cTn id="114" dur="1" fill="hold">
                                          <p:stCondLst>
                                            <p:cond delay="0"/>
                                          </p:stCondLst>
                                        </p:cTn>
                                        <p:tgtEl>
                                          <p:spTgt spid="51224"/>
                                        </p:tgtEl>
                                        <p:attrNameLst>
                                          <p:attrName>style.visibility</p:attrName>
                                        </p:attrNameLst>
                                      </p:cBhvr>
                                      <p:to>
                                        <p:strVal val="visible"/>
                                      </p:to>
                                    </p:set>
                                    <p:anim calcmode="lin" valueType="num">
                                      <p:cBhvr>
                                        <p:cTn id="115" dur="500" fill="hold"/>
                                        <p:tgtEl>
                                          <p:spTgt spid="51224"/>
                                        </p:tgtEl>
                                        <p:attrNameLst>
                                          <p:attrName>ppt_w</p:attrName>
                                        </p:attrNameLst>
                                      </p:cBhvr>
                                      <p:tavLst>
                                        <p:tav tm="0">
                                          <p:val>
                                            <p:fltVal val="0"/>
                                          </p:val>
                                        </p:tav>
                                        <p:tav tm="100000">
                                          <p:val>
                                            <p:strVal val="#ppt_w"/>
                                          </p:val>
                                        </p:tav>
                                      </p:tavLst>
                                    </p:anim>
                                    <p:anim calcmode="lin" valueType="num">
                                      <p:cBhvr>
                                        <p:cTn id="116" dur="500" fill="hold"/>
                                        <p:tgtEl>
                                          <p:spTgt spid="51224"/>
                                        </p:tgtEl>
                                        <p:attrNameLst>
                                          <p:attrName>ppt_h</p:attrName>
                                        </p:attrNameLst>
                                      </p:cBhvr>
                                      <p:tavLst>
                                        <p:tav tm="0">
                                          <p:val>
                                            <p:fltVal val="0"/>
                                          </p:val>
                                        </p:tav>
                                        <p:tav tm="100000">
                                          <p:val>
                                            <p:strVal val="#ppt_h"/>
                                          </p:val>
                                        </p:tav>
                                      </p:tavLst>
                                    </p:anim>
                                    <p:animEffect transition="in" filter="fade">
                                      <p:cBhvr>
                                        <p:cTn id="117" dur="500"/>
                                        <p:tgtEl>
                                          <p:spTgt spid="5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sz="5000" b="1" dirty="0">
                <a:solidFill>
                  <a:srgbClr val="C00000"/>
                </a:solidFill>
                <a:latin typeface="Times New Roman" panose="02020603050405020304" pitchFamily="18" charset="0"/>
                <a:cs typeface="Times New Roman" panose="02020603050405020304" pitchFamily="18" charset="0"/>
              </a:rPr>
              <a:t>2. </a:t>
            </a:r>
            <a:r>
              <a:rPr lang="en-US" sz="5000" b="1" dirty="0" err="1">
                <a:solidFill>
                  <a:srgbClr val="C00000"/>
                </a:solidFill>
                <a:latin typeface="Times New Roman" panose="02020603050405020304" pitchFamily="18" charset="0"/>
                <a:cs typeface="Times New Roman" panose="02020603050405020304" pitchFamily="18" charset="0"/>
              </a:rPr>
              <a:t>Những</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chuyển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biến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về</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xã</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hội</a:t>
            </a:r>
            <a:endParaRPr lang="en-US" sz="5000" b="1" dirty="0">
              <a:solidFill>
                <a:srgbClr val="C00000"/>
              </a:solidFill>
              <a:latin typeface="Times New Roman" panose="02020603050405020304" pitchFamily="18" charset="0"/>
              <a:cs typeface="Times New Roman" panose="02020603050405020304" pitchFamily="18" charset="0"/>
            </a:endParaRPr>
          </a:p>
          <a:p>
            <a:pPr marL="0" indent="0">
              <a:buNone/>
            </a:pPr>
            <a:r>
              <a:rPr lang="en-US" sz="5000" b="1" i="1" dirty="0" err="1">
                <a:solidFill>
                  <a:srgbClr val="7030A0"/>
                </a:solidFill>
                <a:latin typeface="Times New Roman" panose="02020603050405020304" pitchFamily="18" charset="0"/>
                <a:cs typeface="Times New Roman" panose="02020603050405020304" pitchFamily="18" charset="0"/>
              </a:rPr>
              <a:t>Thảo</a:t>
            </a:r>
            <a:r>
              <a:rPr lang="en-US" sz="5000" b="1" i="1" dirty="0">
                <a:solidFill>
                  <a:srgbClr val="7030A0"/>
                </a:solidFill>
                <a:latin typeface="Times New Roman" panose="02020603050405020304" pitchFamily="18" charset="0"/>
                <a:cs typeface="Times New Roman" panose="02020603050405020304" pitchFamily="18" charset="0"/>
              </a:rPr>
              <a:t> </a:t>
            </a:r>
            <a:r>
              <a:rPr lang="en-US" sz="5000" b="1" i="1" dirty="0" err="1">
                <a:solidFill>
                  <a:srgbClr val="7030A0"/>
                </a:solidFill>
                <a:latin typeface="Times New Roman" panose="02020603050405020304" pitchFamily="18" charset="0"/>
                <a:cs typeface="Times New Roman" panose="02020603050405020304" pitchFamily="18" charset="0"/>
              </a:rPr>
              <a:t>luận</a:t>
            </a:r>
            <a:r>
              <a:rPr lang="en-US" sz="5000" b="1" i="1" dirty="0">
                <a:solidFill>
                  <a:srgbClr val="7030A0"/>
                </a:solidFill>
                <a:latin typeface="Times New Roman" panose="02020603050405020304" pitchFamily="18" charset="0"/>
                <a:cs typeface="Times New Roman" panose="02020603050405020304" pitchFamily="18" charset="0"/>
              </a:rPr>
              <a:t> </a:t>
            </a:r>
            <a:r>
              <a:rPr lang="en-US" sz="5000" b="1" i="1" dirty="0" err="1">
                <a:solidFill>
                  <a:srgbClr val="7030A0"/>
                </a:solidFill>
                <a:latin typeface="Times New Roman" panose="02020603050405020304" pitchFamily="18" charset="0"/>
                <a:cs typeface="Times New Roman" panose="02020603050405020304" pitchFamily="18" charset="0"/>
              </a:rPr>
              <a:t>nhóm</a:t>
            </a:r>
            <a:endParaRPr lang="en-US" sz="5000" b="1" i="1" dirty="0">
              <a:solidFill>
                <a:srgbClr val="7030A0"/>
              </a:solidFill>
              <a:latin typeface="Times New Roman" panose="02020603050405020304" pitchFamily="18" charset="0"/>
              <a:cs typeface="Times New Roman" panose="02020603050405020304" pitchFamily="18" charset="0"/>
            </a:endParaRPr>
          </a:p>
        </p:txBody>
      </p:sp>
      <p:sp>
        <p:nvSpPr>
          <p:cNvPr id="4" name="Rectangle 11"/>
          <p:cNvSpPr>
            <a:spLocks noChangeArrowheads="1"/>
          </p:cNvSpPr>
          <p:nvPr/>
        </p:nvSpPr>
        <p:spPr bwMode="auto">
          <a:xfrm>
            <a:off x="870401" y="2495281"/>
            <a:ext cx="3387144" cy="3017950"/>
          </a:xfrm>
          <a:prstGeom prst="rect">
            <a:avLst/>
          </a:prstGeom>
          <a:solidFill>
            <a:schemeClr val="accent4">
              <a:lumMod val="60000"/>
              <a:lumOff val="4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rgbClr val="002060"/>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rgbClr val="002060"/>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b="1" dirty="0" err="1"/>
              <a:t>Nhóm</a:t>
            </a:r>
            <a:r>
              <a:rPr lang="en-US" b="1" dirty="0"/>
              <a:t> I</a:t>
            </a:r>
          </a:p>
          <a:p>
            <a:pPr algn="ctr" eaLnBrk="1" hangingPunct="1">
              <a:spcBef>
                <a:spcPct val="0"/>
              </a:spcBef>
              <a:buFontTx/>
              <a:buNone/>
            </a:pPr>
            <a:r>
              <a:rPr lang="en-US" b="1" dirty="0" err="1"/>
              <a:t>Địa</a:t>
            </a:r>
            <a:r>
              <a:rPr lang="en-US" b="1" dirty="0"/>
              <a:t> </a:t>
            </a:r>
            <a:r>
              <a:rPr lang="en-US" b="1" dirty="0" err="1"/>
              <a:t>chủ</a:t>
            </a:r>
            <a:r>
              <a:rPr lang="en-US" b="1" dirty="0"/>
              <a:t> </a:t>
            </a:r>
            <a:r>
              <a:rPr lang="en-US" b="1" dirty="0" err="1"/>
              <a:t>phong</a:t>
            </a:r>
            <a:r>
              <a:rPr lang="en-US" b="1" dirty="0"/>
              <a:t> </a:t>
            </a:r>
            <a:r>
              <a:rPr lang="en-US" b="1" dirty="0" err="1"/>
              <a:t>kiến</a:t>
            </a:r>
            <a:endParaRPr lang="en-US" b="1" dirty="0"/>
          </a:p>
          <a:p>
            <a:pPr algn="ctr" eaLnBrk="1" hangingPunct="1">
              <a:spcBef>
                <a:spcPct val="0"/>
              </a:spcBef>
              <a:buFontTx/>
              <a:buNone/>
            </a:pPr>
            <a:r>
              <a:rPr lang="en-US" b="1" dirty="0" err="1"/>
              <a:t>và</a:t>
            </a:r>
            <a:r>
              <a:rPr lang="en-US" b="1" dirty="0"/>
              <a:t> </a:t>
            </a:r>
            <a:r>
              <a:rPr lang="en-US" b="1" dirty="0" err="1"/>
              <a:t>Nông</a:t>
            </a:r>
            <a:r>
              <a:rPr lang="en-US" b="1" dirty="0"/>
              <a:t> </a:t>
            </a:r>
            <a:r>
              <a:rPr lang="en-US" b="1" dirty="0" err="1"/>
              <a:t>dân</a:t>
            </a:r>
            <a:endParaRPr lang="en-US" b="1" dirty="0"/>
          </a:p>
        </p:txBody>
      </p:sp>
      <p:sp>
        <p:nvSpPr>
          <p:cNvPr id="5" name="Rectangle 14"/>
          <p:cNvSpPr>
            <a:spLocks noChangeArrowheads="1"/>
          </p:cNvSpPr>
          <p:nvPr/>
        </p:nvSpPr>
        <p:spPr bwMode="auto">
          <a:xfrm>
            <a:off x="4257546" y="2495281"/>
            <a:ext cx="2413716" cy="3017950"/>
          </a:xfrm>
          <a:prstGeom prst="rect">
            <a:avLst/>
          </a:prstGeom>
          <a:solidFill>
            <a:schemeClr val="accent4">
              <a:lumMod val="60000"/>
              <a:lumOff val="4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rgbClr val="002060"/>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rgbClr val="002060"/>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b="1" dirty="0" err="1"/>
              <a:t>Nhóm</a:t>
            </a:r>
            <a:r>
              <a:rPr lang="en-US" b="1" dirty="0"/>
              <a:t> II</a:t>
            </a:r>
          </a:p>
          <a:p>
            <a:pPr algn="ctr" eaLnBrk="1" hangingPunct="1">
              <a:spcBef>
                <a:spcPct val="0"/>
              </a:spcBef>
              <a:buFontTx/>
              <a:buNone/>
            </a:pPr>
            <a:r>
              <a:rPr lang="en-US" b="1" dirty="0" err="1"/>
              <a:t>Tiểu</a:t>
            </a:r>
            <a:r>
              <a:rPr lang="en-US" b="1" dirty="0"/>
              <a:t> </a:t>
            </a:r>
            <a:r>
              <a:rPr lang="en-US" b="1" dirty="0" err="1"/>
              <a:t>tư</a:t>
            </a:r>
            <a:r>
              <a:rPr lang="en-US" b="1" dirty="0"/>
              <a:t> </a:t>
            </a:r>
            <a:r>
              <a:rPr lang="en-US" b="1" dirty="0" err="1"/>
              <a:t>sản</a:t>
            </a:r>
            <a:endParaRPr lang="en-US" b="1" dirty="0"/>
          </a:p>
        </p:txBody>
      </p:sp>
      <p:sp>
        <p:nvSpPr>
          <p:cNvPr id="6" name="Rectangle 15"/>
          <p:cNvSpPr>
            <a:spLocks noChangeArrowheads="1"/>
          </p:cNvSpPr>
          <p:nvPr/>
        </p:nvSpPr>
        <p:spPr bwMode="auto">
          <a:xfrm>
            <a:off x="6671261" y="2495281"/>
            <a:ext cx="1734355" cy="3017950"/>
          </a:xfrm>
          <a:prstGeom prst="rect">
            <a:avLst/>
          </a:prstGeom>
          <a:solidFill>
            <a:schemeClr val="accent4">
              <a:lumMod val="60000"/>
              <a:lumOff val="4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rgbClr val="002060"/>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rgbClr val="002060"/>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b="1" dirty="0" err="1"/>
              <a:t>Nhóm</a:t>
            </a:r>
            <a:r>
              <a:rPr lang="en-US" b="1" dirty="0"/>
              <a:t> III</a:t>
            </a:r>
          </a:p>
          <a:p>
            <a:pPr algn="ctr" eaLnBrk="1" hangingPunct="1">
              <a:spcBef>
                <a:spcPct val="0"/>
              </a:spcBef>
              <a:buFontTx/>
              <a:buNone/>
            </a:pPr>
            <a:r>
              <a:rPr lang="en-US" b="1" dirty="0"/>
              <a:t>TƯ SẢN</a:t>
            </a:r>
          </a:p>
        </p:txBody>
      </p:sp>
      <p:sp>
        <p:nvSpPr>
          <p:cNvPr id="7" name="Rectangle 16"/>
          <p:cNvSpPr>
            <a:spLocks noChangeArrowheads="1"/>
          </p:cNvSpPr>
          <p:nvPr/>
        </p:nvSpPr>
        <p:spPr bwMode="auto">
          <a:xfrm>
            <a:off x="8405615" y="2495281"/>
            <a:ext cx="2683099" cy="3017950"/>
          </a:xfrm>
          <a:prstGeom prst="rect">
            <a:avLst/>
          </a:prstGeom>
          <a:solidFill>
            <a:schemeClr val="accent4">
              <a:lumMod val="60000"/>
              <a:lumOff val="4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rgbClr val="002060"/>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rgbClr val="002060"/>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b="1" dirty="0" err="1"/>
              <a:t>Nhóm</a:t>
            </a:r>
            <a:r>
              <a:rPr lang="en-US" b="1" dirty="0"/>
              <a:t> IV</a:t>
            </a:r>
          </a:p>
          <a:p>
            <a:pPr algn="ctr" eaLnBrk="1" hangingPunct="1">
              <a:spcBef>
                <a:spcPct val="0"/>
              </a:spcBef>
              <a:buFontTx/>
              <a:buNone/>
            </a:pPr>
            <a:r>
              <a:rPr lang="en-US" b="1" dirty="0"/>
              <a:t>CÔNG NHÂN </a:t>
            </a:r>
          </a:p>
        </p:txBody>
      </p:sp>
    </p:spTree>
    <p:extLst>
      <p:ext uri="{BB962C8B-B14F-4D97-AF65-F5344CB8AC3E}">
        <p14:creationId xmlns:p14="http://schemas.microsoft.com/office/powerpoint/2010/main" val="2875073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86102" y="114301"/>
            <a:ext cx="6667500" cy="1031051"/>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phận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giàu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=&gt;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Pháp</a:t>
            </a:r>
            <a:r>
              <a:rPr lang="en-US" sz="2000" b="1" dirty="0" smtClean="0">
                <a:latin typeface="Times New Roman" pitchFamily="18" charset="0"/>
                <a:cs typeface="Times New Roman" pitchFamily="18" charset="0"/>
              </a:rPr>
              <a:t>.</a:t>
            </a:r>
          </a:p>
          <a:p>
            <a:pPr eaLnBrk="1" hangingPunct="1">
              <a:spcBef>
                <a:spcPct val="5000"/>
              </a:spcBef>
              <a:buFontTx/>
              <a:buChar char="-"/>
            </a:pP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chủ</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vừa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nhỏ</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ép</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tộc</a:t>
            </a:r>
            <a:r>
              <a:rPr lang="en-US" sz="2000" b="1" dirty="0">
                <a:latin typeface="Times New Roman" pitchFamily="18" charset="0"/>
                <a:cs typeface="Times New Roman" pitchFamily="18" charset="0"/>
              </a:rPr>
              <a:t>.</a:t>
            </a:r>
          </a:p>
        </p:txBody>
      </p:sp>
      <p:sp>
        <p:nvSpPr>
          <p:cNvPr id="78855" name="Oval 7"/>
          <p:cNvSpPr>
            <a:spLocks noChangeArrowheads="1"/>
          </p:cNvSpPr>
          <p:nvPr/>
        </p:nvSpPr>
        <p:spPr bwMode="auto">
          <a:xfrm>
            <a:off x="101600" y="266700"/>
            <a:ext cx="914400" cy="1905000"/>
          </a:xfrm>
          <a:prstGeom prst="ellipse">
            <a:avLst/>
          </a:prstGeom>
          <a:solidFill>
            <a:srgbClr val="99FFCC"/>
          </a:solidFill>
          <a:ln w="38100"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rPr>
              <a:t>Giai</a:t>
            </a:r>
          </a:p>
          <a:p>
            <a:pPr algn="ctr">
              <a:spcBef>
                <a:spcPct val="50000"/>
              </a:spcBef>
            </a:pPr>
            <a:r>
              <a:rPr lang="en-US" b="1">
                <a:latin typeface="Times New Roman" pitchFamily="18" charset="0"/>
                <a:cs typeface="Times New Roman" pitchFamily="18" charset="0"/>
              </a:rPr>
              <a:t>Cấp</a:t>
            </a:r>
          </a:p>
          <a:p>
            <a:pPr algn="ctr">
              <a:spcBef>
                <a:spcPct val="50000"/>
              </a:spcBef>
            </a:pPr>
            <a:r>
              <a:rPr lang="en-US" b="1">
                <a:latin typeface="Times New Roman" pitchFamily="18" charset="0"/>
                <a:cs typeface="Times New Roman" pitchFamily="18" charset="0"/>
              </a:rPr>
              <a:t>cũ</a:t>
            </a:r>
          </a:p>
        </p:txBody>
      </p:sp>
      <p:sp>
        <p:nvSpPr>
          <p:cNvPr id="78856" name="Oval 8"/>
          <p:cNvSpPr>
            <a:spLocks noChangeArrowheads="1"/>
          </p:cNvSpPr>
          <p:nvPr/>
        </p:nvSpPr>
        <p:spPr bwMode="auto">
          <a:xfrm>
            <a:off x="1524000" y="42863"/>
            <a:ext cx="1016000" cy="1143000"/>
          </a:xfrm>
          <a:prstGeom prst="ellipse">
            <a:avLst/>
          </a:prstGeom>
          <a:solidFill>
            <a:srgbClr val="99FFCC"/>
          </a:solidFill>
          <a:ln w="28575" algn="ctr">
            <a:solidFill>
              <a:schemeClr val="accent2"/>
            </a:solidFill>
            <a:round/>
            <a:headEnd/>
            <a:tailEnd/>
          </a:ln>
        </p:spPr>
        <p:txBody>
          <a:bodyPr wrap="none" anchor="ctr"/>
          <a:lstStyle/>
          <a:p>
            <a:pPr algn="ctr">
              <a:spcBef>
                <a:spcPct val="50000"/>
              </a:spcBef>
            </a:pPr>
            <a:r>
              <a:rPr lang="en-US" b="1">
                <a:solidFill>
                  <a:srgbClr val="000066"/>
                </a:solidFill>
                <a:latin typeface="Times New Roman" pitchFamily="18" charset="0"/>
                <a:cs typeface="Times New Roman" pitchFamily="18" charset="0"/>
                <a:hlinkClick r:id="rId3" action="ppaction://hlinksldjump"/>
              </a:rPr>
              <a:t>Địa</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chủ</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PK</a:t>
            </a:r>
            <a:endParaRPr lang="en-US" b="1">
              <a:solidFill>
                <a:srgbClr val="000066"/>
              </a:solidFill>
              <a:latin typeface="Times New Roman" pitchFamily="18" charset="0"/>
              <a:cs typeface="Times New Roman" pitchFamily="18" charset="0"/>
            </a:endParaRPr>
          </a:p>
        </p:txBody>
      </p:sp>
      <p:cxnSp>
        <p:nvCxnSpPr>
          <p:cNvPr id="78859" name="AutoShape 11"/>
          <p:cNvCxnSpPr>
            <a:cxnSpLocks noChangeShapeType="1"/>
            <a:stCxn id="78855" idx="6"/>
            <a:endCxn id="78856" idx="2"/>
          </p:cNvCxnSpPr>
          <p:nvPr/>
        </p:nvCxnSpPr>
        <p:spPr bwMode="auto">
          <a:xfrm flipV="1">
            <a:off x="1041402" y="614363"/>
            <a:ext cx="463551" cy="604837"/>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2" name="AutoShape 24"/>
          <p:cNvCxnSpPr>
            <a:cxnSpLocks noChangeShapeType="1"/>
            <a:stCxn id="78856" idx="6"/>
          </p:cNvCxnSpPr>
          <p:nvPr/>
        </p:nvCxnSpPr>
        <p:spPr bwMode="auto">
          <a:xfrm flipV="1">
            <a:off x="2559051" y="600075"/>
            <a:ext cx="520700" cy="142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6256124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heckerboard(across)">
                                      <p:cBhvr>
                                        <p:cTn id="7" dur="1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nkin_tribunal"/>
          <p:cNvPicPr>
            <a:picLocks noChangeAspect="1" noChangeArrowheads="1"/>
          </p:cNvPicPr>
          <p:nvPr/>
        </p:nvPicPr>
        <p:blipFill>
          <a:blip r:embed="rId2"/>
          <a:srcRect/>
          <a:stretch>
            <a:fillRect/>
          </a:stretch>
        </p:blipFill>
        <p:spPr bwMode="auto">
          <a:xfrm>
            <a:off x="348779" y="623555"/>
            <a:ext cx="5730048" cy="5221493"/>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flipH="1">
            <a:off x="940157" y="6091708"/>
            <a:ext cx="5138671" cy="76629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chủ</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kiến</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Station_d_arboriculture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810" y="2"/>
            <a:ext cx="5806190" cy="611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7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86102" y="114301"/>
            <a:ext cx="6667500" cy="1031051"/>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phận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giàu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=&gt;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Pháp</a:t>
            </a:r>
            <a:r>
              <a:rPr lang="en-US" sz="2000" b="1" dirty="0" smtClean="0">
                <a:latin typeface="Times New Roman" pitchFamily="18" charset="0"/>
                <a:cs typeface="Times New Roman" pitchFamily="18" charset="0"/>
              </a:rPr>
              <a:t> </a:t>
            </a:r>
          </a:p>
          <a:p>
            <a:pPr eaLnBrk="1" hangingPunct="1">
              <a:spcBef>
                <a:spcPct val="5000"/>
              </a:spcBef>
              <a:buFontTx/>
              <a:buChar char="-"/>
            </a:pPr>
            <a:r>
              <a:rPr lang="en-US" sz="2000" b="1" dirty="0" err="1">
                <a:latin typeface="Times New Roman" pitchFamily="18" charset="0"/>
                <a:cs typeface="Times New Roman" pitchFamily="18" charset="0"/>
              </a:rPr>
              <a:t>M</a:t>
            </a:r>
            <a:r>
              <a:rPr lang="en-US" sz="2000" b="1" dirty="0" err="1" smtClean="0">
                <a:latin typeface="Times New Roman" pitchFamily="18" charset="0"/>
                <a:cs typeface="Times New Roman" pitchFamily="18" charset="0"/>
              </a:rPr>
              <a:t>ột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chủ</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vừa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nhỏ</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ép</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tộc</a:t>
            </a:r>
            <a:r>
              <a:rPr lang="en-US" sz="2000" b="1" dirty="0">
                <a:latin typeface="Times New Roman" pitchFamily="18" charset="0"/>
                <a:cs typeface="Times New Roman" pitchFamily="18" charset="0"/>
              </a:rPr>
              <a:t>.</a:t>
            </a:r>
          </a:p>
        </p:txBody>
      </p:sp>
      <p:sp>
        <p:nvSpPr>
          <p:cNvPr id="78851" name="Text Box 3"/>
          <p:cNvSpPr txBox="1">
            <a:spLocks noChangeArrowheads="1"/>
          </p:cNvSpPr>
          <p:nvPr/>
        </p:nvSpPr>
        <p:spPr bwMode="auto">
          <a:xfrm>
            <a:off x="3048000" y="1143000"/>
            <a:ext cx="6705600" cy="1505027"/>
          </a:xfrm>
          <a:prstGeom prst="rect">
            <a:avLst/>
          </a:prstGeom>
          <a:solidFill>
            <a:schemeClr val="bg1"/>
          </a:solidFill>
          <a:ln w="38100" cmpd="dbl">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lượng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hội</a:t>
            </a:r>
            <a:endParaRPr lang="en-US" b="1" dirty="0" smtClean="0">
              <a:latin typeface="Times New Roman" pitchFamily="18" charset="0"/>
              <a:cs typeface="Times New Roman" pitchFamily="18" charset="0"/>
            </a:endParaRPr>
          </a:p>
          <a:p>
            <a:pPr eaLnBrk="1" hangingPunct="1">
              <a:spcBef>
                <a:spcPct val="5000"/>
              </a:spcBef>
              <a:buFontTx/>
              <a:buChar char="-"/>
            </a:pPr>
            <a:r>
              <a:rPr lang="en-US" b="1" dirty="0" err="1" smtClean="0">
                <a:latin typeface="Times New Roman" pitchFamily="18" charset="0"/>
                <a:cs typeface="Times New Roman" pitchFamily="18" charset="0"/>
              </a:rPr>
              <a:t>Mất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ruộng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endParaRPr lang="en-US" b="1" dirty="0">
              <a:latin typeface="Times New Roman" pitchFamily="18" charset="0"/>
              <a:cs typeface="Times New Roman" pitchFamily="18" charset="0"/>
            </a:endParaRPr>
          </a:p>
          <a:p>
            <a:pPr eaLnBrk="1" hangingPunct="1">
              <a:spcBef>
                <a:spcPct val="5000"/>
              </a:spcBef>
              <a:buFontTx/>
              <a:buChar char="-"/>
            </a:pP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áp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bóc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nặng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nề</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hầm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máy</a:t>
            </a:r>
            <a:r>
              <a:rPr lang="en-US" b="1" dirty="0">
                <a:latin typeface="Times New Roman" pitchFamily="18" charset="0"/>
                <a:cs typeface="Times New Roman" pitchFamily="18" charset="0"/>
              </a:rPr>
              <a:t>.</a:t>
            </a:r>
          </a:p>
          <a:p>
            <a:pPr eaLnBrk="1" hangingPunct="1">
              <a:spcBef>
                <a:spcPct val="5000"/>
              </a:spcBef>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lượng</a:t>
            </a:r>
            <a:r>
              <a:rPr lang="en-US" b="1" dirty="0">
                <a:latin typeface="Times New Roman" pitchFamily="18" charset="0"/>
                <a:cs typeface="Times New Roman" pitchFamily="18" charset="0"/>
              </a:rPr>
              <a:t> to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78855" name="Oval 7"/>
          <p:cNvSpPr>
            <a:spLocks noChangeArrowheads="1"/>
          </p:cNvSpPr>
          <p:nvPr/>
        </p:nvSpPr>
        <p:spPr bwMode="auto">
          <a:xfrm>
            <a:off x="101600" y="266700"/>
            <a:ext cx="914400" cy="1905000"/>
          </a:xfrm>
          <a:prstGeom prst="ellipse">
            <a:avLst/>
          </a:prstGeom>
          <a:solidFill>
            <a:srgbClr val="99FFCC"/>
          </a:solidFill>
          <a:ln w="38100"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rPr>
              <a:t>Giai</a:t>
            </a:r>
          </a:p>
          <a:p>
            <a:pPr algn="ctr">
              <a:spcBef>
                <a:spcPct val="50000"/>
              </a:spcBef>
            </a:pPr>
            <a:r>
              <a:rPr lang="en-US" b="1">
                <a:latin typeface="Times New Roman" pitchFamily="18" charset="0"/>
                <a:cs typeface="Times New Roman" pitchFamily="18" charset="0"/>
              </a:rPr>
              <a:t>Cấp</a:t>
            </a:r>
          </a:p>
          <a:p>
            <a:pPr algn="ctr">
              <a:spcBef>
                <a:spcPct val="50000"/>
              </a:spcBef>
            </a:pPr>
            <a:r>
              <a:rPr lang="en-US" b="1">
                <a:latin typeface="Times New Roman" pitchFamily="18" charset="0"/>
                <a:cs typeface="Times New Roman" pitchFamily="18" charset="0"/>
              </a:rPr>
              <a:t>cũ</a:t>
            </a:r>
          </a:p>
        </p:txBody>
      </p:sp>
      <p:sp>
        <p:nvSpPr>
          <p:cNvPr id="78856" name="Oval 8"/>
          <p:cNvSpPr>
            <a:spLocks noChangeArrowheads="1"/>
          </p:cNvSpPr>
          <p:nvPr/>
        </p:nvSpPr>
        <p:spPr bwMode="auto">
          <a:xfrm>
            <a:off x="1524000" y="42863"/>
            <a:ext cx="1016000" cy="1143000"/>
          </a:xfrm>
          <a:prstGeom prst="ellipse">
            <a:avLst/>
          </a:prstGeom>
          <a:solidFill>
            <a:srgbClr val="99FFCC"/>
          </a:solidFill>
          <a:ln w="28575" algn="ctr">
            <a:solidFill>
              <a:schemeClr val="accent2"/>
            </a:solidFill>
            <a:round/>
            <a:headEnd/>
            <a:tailEnd/>
          </a:ln>
        </p:spPr>
        <p:txBody>
          <a:bodyPr wrap="none" anchor="ctr"/>
          <a:lstStyle/>
          <a:p>
            <a:pPr algn="ctr">
              <a:spcBef>
                <a:spcPct val="50000"/>
              </a:spcBef>
            </a:pPr>
            <a:r>
              <a:rPr lang="en-US" b="1">
                <a:solidFill>
                  <a:srgbClr val="000066"/>
                </a:solidFill>
                <a:latin typeface="Times New Roman" pitchFamily="18" charset="0"/>
                <a:cs typeface="Times New Roman" pitchFamily="18" charset="0"/>
                <a:hlinkClick r:id="rId3" action="ppaction://hlinksldjump"/>
              </a:rPr>
              <a:t>Địa</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chủ</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PK</a:t>
            </a:r>
            <a:endParaRPr lang="en-US" b="1">
              <a:solidFill>
                <a:srgbClr val="000066"/>
              </a:solidFill>
              <a:latin typeface="Times New Roman" pitchFamily="18" charset="0"/>
              <a:cs typeface="Times New Roman" pitchFamily="18" charset="0"/>
            </a:endParaRPr>
          </a:p>
        </p:txBody>
      </p:sp>
      <p:sp>
        <p:nvSpPr>
          <p:cNvPr id="78857" name="Oval 9"/>
          <p:cNvSpPr>
            <a:spLocks noChangeArrowheads="1"/>
          </p:cNvSpPr>
          <p:nvPr/>
        </p:nvSpPr>
        <p:spPr bwMode="auto">
          <a:xfrm>
            <a:off x="1524000" y="1295400"/>
            <a:ext cx="1016000" cy="1143000"/>
          </a:xfrm>
          <a:prstGeom prst="ellipse">
            <a:avLst/>
          </a:prstGeom>
          <a:solidFill>
            <a:srgbClr val="99FFCC"/>
          </a:solidFill>
          <a:ln w="28575"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hlinkClick r:id="rId4" action="ppaction://hlinksldjump"/>
              </a:rPr>
              <a:t>Nông</a:t>
            </a:r>
            <a:br>
              <a:rPr lang="en-US" b="1">
                <a:latin typeface="Times New Roman" pitchFamily="18" charset="0"/>
                <a:cs typeface="Times New Roman" pitchFamily="18" charset="0"/>
                <a:hlinkClick r:id="rId4" action="ppaction://hlinksldjump"/>
              </a:rPr>
            </a:br>
            <a:r>
              <a:rPr lang="en-US" b="1">
                <a:latin typeface="Times New Roman" pitchFamily="18" charset="0"/>
                <a:cs typeface="Times New Roman" pitchFamily="18" charset="0"/>
                <a:hlinkClick r:id="rId4" action="ppaction://hlinksldjump"/>
              </a:rPr>
              <a:t> dân</a:t>
            </a:r>
            <a:endParaRPr lang="en-US" b="1">
              <a:latin typeface="Times New Roman" pitchFamily="18" charset="0"/>
              <a:cs typeface="Times New Roman" pitchFamily="18" charset="0"/>
            </a:endParaRPr>
          </a:p>
        </p:txBody>
      </p:sp>
      <p:cxnSp>
        <p:nvCxnSpPr>
          <p:cNvPr id="78859" name="AutoShape 11"/>
          <p:cNvCxnSpPr>
            <a:cxnSpLocks noChangeShapeType="1"/>
            <a:stCxn id="78855" idx="6"/>
            <a:endCxn id="78856" idx="2"/>
          </p:cNvCxnSpPr>
          <p:nvPr/>
        </p:nvCxnSpPr>
        <p:spPr bwMode="auto">
          <a:xfrm flipV="1">
            <a:off x="1041402" y="614363"/>
            <a:ext cx="463551" cy="604837"/>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60" name="AutoShape 12"/>
          <p:cNvCxnSpPr>
            <a:cxnSpLocks noChangeShapeType="1"/>
          </p:cNvCxnSpPr>
          <p:nvPr/>
        </p:nvCxnSpPr>
        <p:spPr bwMode="auto">
          <a:xfrm>
            <a:off x="1016000" y="1219200"/>
            <a:ext cx="482600" cy="64770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2" name="AutoShape 24"/>
          <p:cNvCxnSpPr>
            <a:cxnSpLocks noChangeShapeType="1"/>
            <a:stCxn id="78856" idx="6"/>
          </p:cNvCxnSpPr>
          <p:nvPr/>
        </p:nvCxnSpPr>
        <p:spPr bwMode="auto">
          <a:xfrm flipV="1">
            <a:off x="2559051" y="600075"/>
            <a:ext cx="520700" cy="142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3" name="AutoShape 25"/>
          <p:cNvCxnSpPr>
            <a:cxnSpLocks noChangeShapeType="1"/>
          </p:cNvCxnSpPr>
          <p:nvPr/>
        </p:nvCxnSpPr>
        <p:spPr bwMode="auto">
          <a:xfrm>
            <a:off x="2540000" y="1828800"/>
            <a:ext cx="499533"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507391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78860"/>
                                        </p:tgtEl>
                                        <p:attrNameLst>
                                          <p:attrName>style.visibility</p:attrName>
                                        </p:attrNameLst>
                                      </p:cBhvr>
                                      <p:to>
                                        <p:strVal val="visible"/>
                                      </p:to>
                                    </p:set>
                                    <p:animEffect transition="in" filter="box(out)">
                                      <p:cBhvr>
                                        <p:cTn id="7" dur="500"/>
                                        <p:tgtEl>
                                          <p:spTgt spid="7886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8857"/>
                                        </p:tgtEl>
                                        <p:attrNameLst>
                                          <p:attrName>style.visibility</p:attrName>
                                        </p:attrNameLst>
                                      </p:cBhvr>
                                      <p:to>
                                        <p:strVal val="visible"/>
                                      </p:to>
                                    </p:set>
                                    <p:animEffect transition="in" filter="checkerboard(across)">
                                      <p:cBhvr>
                                        <p:cTn id="10" dur="1000"/>
                                        <p:tgtEl>
                                          <p:spTgt spid="7885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8851"/>
                                        </p:tgtEl>
                                        <p:attrNameLst>
                                          <p:attrName>style.visibility</p:attrName>
                                        </p:attrNameLst>
                                      </p:cBhvr>
                                      <p:to>
                                        <p:strVal val="visible"/>
                                      </p:to>
                                    </p:set>
                                    <p:animEffect transition="in" filter="barn(inVertical)">
                                      <p:cBhvr>
                                        <p:cTn id="15"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P spid="788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15"/>
          <p:cNvGrpSpPr>
            <a:grpSpLocks/>
          </p:cNvGrpSpPr>
          <p:nvPr/>
        </p:nvGrpSpPr>
        <p:grpSpPr bwMode="auto">
          <a:xfrm>
            <a:off x="0" y="304800"/>
            <a:ext cx="12192000" cy="6705600"/>
            <a:chOff x="0" y="528"/>
            <a:chExt cx="5760" cy="3599"/>
          </a:xfrm>
        </p:grpSpPr>
        <p:pic>
          <p:nvPicPr>
            <p:cNvPr id="55302" name="Picture 10" descr="types_de_coolies"/>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0" y="2448"/>
              <a:ext cx="2832" cy="163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5303" name="Picture 2" descr="Hanoi_pecheur"/>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0" y="576"/>
              <a:ext cx="2784" cy="187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5304" name="Picture 2" descr="D:\TU LIEU LICH SU\co Thu\Viet Nam trong cuoc khai thac thuoc dia cua Phap\Doi song cua nong dan Viet Nam.BMP"/>
            <p:cNvPicPr>
              <a:picLocks noChangeAspect="1" noChangeArrowheads="1"/>
            </p:cNvPicPr>
            <p:nvPr/>
          </p:nvPicPr>
          <p:blipFill>
            <a:blip r:embed="rId5">
              <a:extLst>
                <a:ext uri="{28A0092B-C50C-407E-A947-70E740481C1C}">
                  <a14:useLocalDpi xmlns:a14="http://schemas.microsoft.com/office/drawing/2010/main" val="0"/>
                </a:ext>
              </a:extLst>
            </a:blip>
            <a:srcRect l="2040" t="1140" r="2040" b="6310"/>
            <a:stretch>
              <a:fillRect/>
            </a:stretch>
          </p:blipFill>
          <p:spPr bwMode="auto">
            <a:xfrm>
              <a:off x="2832" y="528"/>
              <a:ext cx="2928" cy="192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5305" name="Cuoc song cua nguoi dan VN duoi thoi thuoc Phap.MPG">
              <a:hlinkClick r:id="" action="ppaction://media"/>
            </p:cNvPr>
            <p:cNvPicPr>
              <a:picLocks noRot="1" noChangeAspect="1"/>
            </p:cNvPicPr>
            <p:nvPr>
              <a:videoFile r:link="rId1"/>
            </p:nvPr>
          </p:nvPicPr>
          <p:blipFill>
            <a:blip r:embed="rId6">
              <a:lum bright="18000" contrast="48000"/>
              <a:extLst>
                <a:ext uri="{28A0092B-C50C-407E-A947-70E740481C1C}">
                  <a14:useLocalDpi xmlns:a14="http://schemas.microsoft.com/office/drawing/2010/main" val="0"/>
                </a:ext>
              </a:extLst>
            </a:blip>
            <a:srcRect/>
            <a:stretch>
              <a:fillRect/>
            </a:stretch>
          </p:blipFill>
          <p:spPr bwMode="auto">
            <a:xfrm>
              <a:off x="2832" y="2496"/>
              <a:ext cx="2928" cy="163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sp>
        <p:nvSpPr>
          <p:cNvPr id="55299" name="Rectangle 13"/>
          <p:cNvSpPr>
            <a:spLocks noChangeArrowheads="1"/>
          </p:cNvSpPr>
          <p:nvPr/>
        </p:nvSpPr>
        <p:spPr bwMode="auto">
          <a:xfrm>
            <a:off x="0" y="0"/>
            <a:ext cx="12192000" cy="304800"/>
          </a:xfrm>
          <a:prstGeom prst="rect">
            <a:avLst/>
          </a:prstGeom>
          <a:gradFill rotWithShape="1">
            <a:gsLst>
              <a:gs pos="0">
                <a:srgbClr val="0000FF"/>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400">
              <a:solidFill>
                <a:srgbClr val="FFFF00"/>
              </a:solidFill>
              <a:latin typeface=".VnRevueH" pitchFamily="34" charset="0"/>
            </a:endParaRPr>
          </a:p>
        </p:txBody>
      </p:sp>
      <p:sp>
        <p:nvSpPr>
          <p:cNvPr id="20486" name="Rectangle 6"/>
          <p:cNvSpPr>
            <a:spLocks noChangeArrowheads="1"/>
          </p:cNvSpPr>
          <p:nvPr/>
        </p:nvSpPr>
        <p:spPr bwMode="auto">
          <a:xfrm>
            <a:off x="0" y="6329364"/>
            <a:ext cx="12192000" cy="528637"/>
          </a:xfrm>
          <a:prstGeom prst="rect">
            <a:avLst/>
          </a:prstGeom>
          <a:solidFill>
            <a:srgbClr val="660033"/>
          </a:solidFill>
          <a:ln w="9525">
            <a:solidFill>
              <a:srgbClr val="660033"/>
            </a:solidFill>
            <a:miter lim="800000"/>
            <a:headEnd/>
            <a:tailEnd/>
          </a:ln>
        </p:spPr>
        <p:txBody>
          <a:bodyPr>
            <a:spAutoFit/>
          </a:bodyPr>
          <a:lstStyle/>
          <a:p>
            <a:pPr algn="ctr">
              <a:spcBef>
                <a:spcPct val="20000"/>
              </a:spcBef>
              <a:buClr>
                <a:schemeClr val="tx2"/>
              </a:buClr>
            </a:pPr>
            <a:r>
              <a:rPr lang="en-US" sz="2800" dirty="0" err="1" smtClean="0">
                <a:solidFill>
                  <a:srgbClr val="00FFFF"/>
                </a:solidFill>
                <a:latin typeface=".VnVogue" pitchFamily="34" charset="0"/>
              </a:rPr>
              <a:t>Đời</a:t>
            </a:r>
            <a:r>
              <a:rPr lang="en-US" sz="2800" dirty="0" smtClean="0">
                <a:solidFill>
                  <a:srgbClr val="00FFFF"/>
                </a:solidFill>
                <a:latin typeface=".VnVogue" pitchFamily="34" charset="0"/>
              </a:rPr>
              <a:t> </a:t>
            </a:r>
            <a:r>
              <a:rPr lang="en-US" sz="2800" dirty="0" err="1" smtClean="0">
                <a:solidFill>
                  <a:srgbClr val="00FFFF"/>
                </a:solidFill>
                <a:latin typeface=".VnVogue" pitchFamily="34" charset="0"/>
              </a:rPr>
              <a:t>sống</a:t>
            </a:r>
            <a:r>
              <a:rPr lang="en-US" sz="2800" dirty="0" smtClean="0">
                <a:solidFill>
                  <a:srgbClr val="00FFFF"/>
                </a:solidFill>
                <a:latin typeface=".VnVogue" pitchFamily="34" charset="0"/>
              </a:rPr>
              <a:t> </a:t>
            </a:r>
            <a:r>
              <a:rPr lang="en-US" sz="2800" dirty="0" err="1" smtClean="0">
                <a:solidFill>
                  <a:srgbClr val="00FFFF"/>
                </a:solidFill>
                <a:latin typeface=".VnVogue" pitchFamily="34" charset="0"/>
              </a:rPr>
              <a:t>nông</a:t>
            </a:r>
            <a:r>
              <a:rPr lang="en-US" sz="2800" dirty="0" smtClean="0">
                <a:solidFill>
                  <a:srgbClr val="00FFFF"/>
                </a:solidFill>
                <a:latin typeface=".VnVogue" pitchFamily="34" charset="0"/>
              </a:rPr>
              <a:t> </a:t>
            </a:r>
            <a:r>
              <a:rPr lang="en-US" sz="2800" dirty="0" err="1" smtClean="0">
                <a:solidFill>
                  <a:srgbClr val="00FFFF"/>
                </a:solidFill>
                <a:latin typeface=".VnVogue" pitchFamily="34" charset="0"/>
              </a:rPr>
              <a:t>dân</a:t>
            </a:r>
            <a:r>
              <a:rPr lang="en-US" sz="2800" dirty="0" smtClean="0">
                <a:solidFill>
                  <a:srgbClr val="00FFFF"/>
                </a:solidFill>
                <a:latin typeface=".VnVogue" pitchFamily="34" charset="0"/>
              </a:rPr>
              <a:t> </a:t>
            </a:r>
            <a:r>
              <a:rPr lang="en-US" sz="2800" dirty="0" err="1" smtClean="0">
                <a:solidFill>
                  <a:srgbClr val="00FFFF"/>
                </a:solidFill>
                <a:latin typeface=".VnVogue" pitchFamily="34" charset="0"/>
              </a:rPr>
              <a:t>Việt</a:t>
            </a:r>
            <a:r>
              <a:rPr lang="en-US" sz="2800" dirty="0" smtClean="0">
                <a:solidFill>
                  <a:srgbClr val="00FFFF"/>
                </a:solidFill>
                <a:latin typeface=".VnVogue" pitchFamily="34" charset="0"/>
              </a:rPr>
              <a:t> Nam</a:t>
            </a:r>
            <a:endParaRPr lang="en-US" sz="2800" dirty="0">
              <a:solidFill>
                <a:srgbClr val="00FFFF"/>
              </a:solidFill>
              <a:latin typeface=".VnVogue" pitchFamily="34" charset="0"/>
            </a:endParaRPr>
          </a:p>
        </p:txBody>
      </p:sp>
      <p:sp>
        <p:nvSpPr>
          <p:cNvPr id="55301" name="AutoShape 11">
            <a:hlinkClick r:id="rId7" action="ppaction://hlinksldjump" highlightClick="1"/>
          </p:cNvPr>
          <p:cNvSpPr>
            <a:spLocks noChangeArrowheads="1"/>
          </p:cNvSpPr>
          <p:nvPr/>
        </p:nvSpPr>
        <p:spPr bwMode="auto">
          <a:xfrm>
            <a:off x="11480800" y="6553200"/>
            <a:ext cx="711200" cy="304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b="1">
              <a:solidFill>
                <a:schemeClr val="bg1"/>
              </a:solidFill>
            </a:endParaRPr>
          </a:p>
        </p:txBody>
      </p:sp>
    </p:spTree>
    <p:extLst>
      <p:ext uri="{BB962C8B-B14F-4D97-AF65-F5344CB8AC3E}">
        <p14:creationId xmlns:p14="http://schemas.microsoft.com/office/powerpoint/2010/main" val="10052910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Effect transition="in" filter="diamond(in)">
                                      <p:cBhvr>
                                        <p:cTn id="7" dur="2000"/>
                                        <p:tgtEl>
                                          <p:spTgt spid="204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86102" y="114301"/>
            <a:ext cx="6667500" cy="937180"/>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Bộ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giàu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=&gt;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tay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Pháp</a:t>
            </a:r>
            <a:endParaRPr lang="en-US" b="1" dirty="0" smtClean="0">
              <a:latin typeface="Times New Roman" pitchFamily="18" charset="0"/>
              <a:cs typeface="Times New Roman" pitchFamily="18" charset="0"/>
            </a:endParaRPr>
          </a:p>
          <a:p>
            <a:pPr eaLnBrk="1" hangingPunct="1">
              <a:spcBef>
                <a:spcPct val="5000"/>
              </a:spcBef>
              <a:buFontTx/>
              <a:buChar char="-"/>
            </a:pP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ép</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a:t>
            </a:r>
          </a:p>
        </p:txBody>
      </p:sp>
      <p:sp>
        <p:nvSpPr>
          <p:cNvPr id="78851" name="Text Box 3"/>
          <p:cNvSpPr txBox="1">
            <a:spLocks noChangeArrowheads="1"/>
          </p:cNvSpPr>
          <p:nvPr/>
        </p:nvSpPr>
        <p:spPr bwMode="auto">
          <a:xfrm>
            <a:off x="3048000" y="1143000"/>
            <a:ext cx="6705600" cy="1505027"/>
          </a:xfrm>
          <a:prstGeom prst="rect">
            <a:avLst/>
          </a:prstGeom>
          <a:solidFill>
            <a:schemeClr val="bg1"/>
          </a:solidFill>
          <a:ln w="38100" cmpd="dbl">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lượng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hội</a:t>
            </a:r>
            <a:r>
              <a:rPr lang="en-US" b="1" dirty="0" smtClean="0">
                <a:latin typeface="Times New Roman" pitchFamily="18" charset="0"/>
                <a:cs typeface="Times New Roman" pitchFamily="18" charset="0"/>
              </a:rPr>
              <a:t>.</a:t>
            </a:r>
          </a:p>
          <a:p>
            <a:pPr eaLnBrk="1" hangingPunct="1">
              <a:spcBef>
                <a:spcPct val="5000"/>
              </a:spcBef>
              <a:buFontTx/>
              <a:buChar char="-"/>
            </a:pPr>
            <a:r>
              <a:rPr lang="en-US" b="1" dirty="0" err="1" smtClean="0">
                <a:latin typeface="Times New Roman" pitchFamily="18" charset="0"/>
                <a:cs typeface="Times New Roman" pitchFamily="18" charset="0"/>
              </a:rPr>
              <a:t>Mất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ruộng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endParaRPr lang="en-US" b="1" dirty="0">
              <a:latin typeface="Times New Roman" pitchFamily="18" charset="0"/>
              <a:cs typeface="Times New Roman" pitchFamily="18" charset="0"/>
            </a:endParaRPr>
          </a:p>
          <a:p>
            <a:pPr eaLnBrk="1" hangingPunct="1">
              <a:spcBef>
                <a:spcPct val="5000"/>
              </a:spcBef>
              <a:buFontTx/>
              <a:buChar char="-"/>
            </a:pP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áp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bóc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nặng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nề</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hầm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máy</a:t>
            </a:r>
            <a:r>
              <a:rPr lang="en-US" b="1" dirty="0">
                <a:latin typeface="Times New Roman" pitchFamily="18" charset="0"/>
                <a:cs typeface="Times New Roman" pitchFamily="18" charset="0"/>
              </a:rPr>
              <a:t>.</a:t>
            </a:r>
          </a:p>
          <a:p>
            <a:pPr eaLnBrk="1" hangingPunct="1">
              <a:spcBef>
                <a:spcPct val="5000"/>
              </a:spcBef>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lượng</a:t>
            </a:r>
            <a:r>
              <a:rPr lang="en-US" b="1" dirty="0">
                <a:latin typeface="Times New Roman" pitchFamily="18" charset="0"/>
                <a:cs typeface="Times New Roman" pitchFamily="18" charset="0"/>
              </a:rPr>
              <a:t> to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78855" name="Oval 7"/>
          <p:cNvSpPr>
            <a:spLocks noChangeArrowheads="1"/>
          </p:cNvSpPr>
          <p:nvPr/>
        </p:nvSpPr>
        <p:spPr bwMode="auto">
          <a:xfrm>
            <a:off x="101600" y="266700"/>
            <a:ext cx="914400" cy="1905000"/>
          </a:xfrm>
          <a:prstGeom prst="ellipse">
            <a:avLst/>
          </a:prstGeom>
          <a:solidFill>
            <a:srgbClr val="99FFCC"/>
          </a:solidFill>
          <a:ln w="38100"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rPr>
              <a:t>Giai</a:t>
            </a:r>
          </a:p>
          <a:p>
            <a:pPr algn="ctr">
              <a:spcBef>
                <a:spcPct val="50000"/>
              </a:spcBef>
            </a:pPr>
            <a:r>
              <a:rPr lang="en-US" b="1">
                <a:latin typeface="Times New Roman" pitchFamily="18" charset="0"/>
                <a:cs typeface="Times New Roman" pitchFamily="18" charset="0"/>
              </a:rPr>
              <a:t>Cấp</a:t>
            </a:r>
          </a:p>
          <a:p>
            <a:pPr algn="ctr">
              <a:spcBef>
                <a:spcPct val="50000"/>
              </a:spcBef>
            </a:pPr>
            <a:r>
              <a:rPr lang="en-US" b="1">
                <a:latin typeface="Times New Roman" pitchFamily="18" charset="0"/>
                <a:cs typeface="Times New Roman" pitchFamily="18" charset="0"/>
              </a:rPr>
              <a:t>cũ</a:t>
            </a:r>
          </a:p>
        </p:txBody>
      </p:sp>
      <p:sp>
        <p:nvSpPr>
          <p:cNvPr id="78856" name="Oval 8"/>
          <p:cNvSpPr>
            <a:spLocks noChangeArrowheads="1"/>
          </p:cNvSpPr>
          <p:nvPr/>
        </p:nvSpPr>
        <p:spPr bwMode="auto">
          <a:xfrm>
            <a:off x="1524000" y="42863"/>
            <a:ext cx="1016000" cy="1143000"/>
          </a:xfrm>
          <a:prstGeom prst="ellipse">
            <a:avLst/>
          </a:prstGeom>
          <a:solidFill>
            <a:srgbClr val="99FFCC"/>
          </a:solidFill>
          <a:ln w="28575" algn="ctr">
            <a:solidFill>
              <a:schemeClr val="accent2"/>
            </a:solidFill>
            <a:round/>
            <a:headEnd/>
            <a:tailEnd/>
          </a:ln>
        </p:spPr>
        <p:txBody>
          <a:bodyPr wrap="none" anchor="ctr"/>
          <a:lstStyle/>
          <a:p>
            <a:pPr algn="ctr">
              <a:spcBef>
                <a:spcPct val="50000"/>
              </a:spcBef>
            </a:pPr>
            <a:r>
              <a:rPr lang="en-US" b="1">
                <a:solidFill>
                  <a:srgbClr val="000066"/>
                </a:solidFill>
                <a:latin typeface="Times New Roman" pitchFamily="18" charset="0"/>
                <a:cs typeface="Times New Roman" pitchFamily="18" charset="0"/>
                <a:hlinkClick r:id="rId3" action="ppaction://hlinksldjump"/>
              </a:rPr>
              <a:t>Địa</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chủ</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PK</a:t>
            </a:r>
            <a:endParaRPr lang="en-US" b="1">
              <a:solidFill>
                <a:srgbClr val="000066"/>
              </a:solidFill>
              <a:latin typeface="Times New Roman" pitchFamily="18" charset="0"/>
              <a:cs typeface="Times New Roman" pitchFamily="18" charset="0"/>
            </a:endParaRPr>
          </a:p>
        </p:txBody>
      </p:sp>
      <p:sp>
        <p:nvSpPr>
          <p:cNvPr id="78857" name="Oval 9"/>
          <p:cNvSpPr>
            <a:spLocks noChangeArrowheads="1"/>
          </p:cNvSpPr>
          <p:nvPr/>
        </p:nvSpPr>
        <p:spPr bwMode="auto">
          <a:xfrm>
            <a:off x="1524000" y="1295400"/>
            <a:ext cx="1016000" cy="1143000"/>
          </a:xfrm>
          <a:prstGeom prst="ellipse">
            <a:avLst/>
          </a:prstGeom>
          <a:solidFill>
            <a:srgbClr val="99FFCC"/>
          </a:solidFill>
          <a:ln w="28575"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hlinkClick r:id="rId4" action="ppaction://hlinksldjump"/>
              </a:rPr>
              <a:t>Nông</a:t>
            </a:r>
            <a:br>
              <a:rPr lang="en-US" b="1">
                <a:latin typeface="Times New Roman" pitchFamily="18" charset="0"/>
                <a:cs typeface="Times New Roman" pitchFamily="18" charset="0"/>
                <a:hlinkClick r:id="rId4" action="ppaction://hlinksldjump"/>
              </a:rPr>
            </a:br>
            <a:r>
              <a:rPr lang="en-US" b="1">
                <a:latin typeface="Times New Roman" pitchFamily="18" charset="0"/>
                <a:cs typeface="Times New Roman" pitchFamily="18" charset="0"/>
                <a:hlinkClick r:id="rId4" action="ppaction://hlinksldjump"/>
              </a:rPr>
              <a:t> dân</a:t>
            </a:r>
            <a:endParaRPr lang="en-US" b="1">
              <a:latin typeface="Times New Roman" pitchFamily="18" charset="0"/>
              <a:cs typeface="Times New Roman" pitchFamily="18" charset="0"/>
            </a:endParaRPr>
          </a:p>
        </p:txBody>
      </p:sp>
      <p:sp>
        <p:nvSpPr>
          <p:cNvPr id="78858" name="Oval 10"/>
          <p:cNvSpPr>
            <a:spLocks noChangeArrowheads="1"/>
          </p:cNvSpPr>
          <p:nvPr/>
        </p:nvSpPr>
        <p:spPr bwMode="auto">
          <a:xfrm>
            <a:off x="0" y="3810000"/>
            <a:ext cx="914400" cy="1905000"/>
          </a:xfrm>
          <a:prstGeom prst="ellipse">
            <a:avLst/>
          </a:prstGeom>
          <a:solidFill>
            <a:srgbClr val="FF99CC"/>
          </a:solidFill>
          <a:ln w="38100">
            <a:solidFill>
              <a:srgbClr val="FF0066"/>
            </a:solidFill>
            <a:round/>
            <a:headEnd/>
            <a:tailEnd/>
          </a:ln>
        </p:spPr>
        <p:txBody>
          <a:bodyPr wrap="none" anchor="ctr"/>
          <a:lstStyle/>
          <a:p>
            <a:pPr algn="ctr"/>
            <a:r>
              <a:rPr lang="en-US" sz="2200" b="1" dirty="0" err="1">
                <a:latin typeface="Times New Roman" pitchFamily="18" charset="0"/>
                <a:cs typeface="Times New Roman" pitchFamily="18" charset="0"/>
              </a:rPr>
              <a:t>Tầng</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err="1">
                <a:latin typeface="Times New Roman" pitchFamily="18" charset="0"/>
                <a:cs typeface="Times New Roman" pitchFamily="18" charset="0"/>
              </a:rPr>
              <a:t>lớp</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err="1">
                <a:latin typeface="Times New Roman" pitchFamily="18" charset="0"/>
                <a:cs typeface="Times New Roman" pitchFamily="18" charset="0"/>
              </a:rPr>
              <a:t>mới</a:t>
            </a:r>
            <a:endParaRPr lang="en-US" sz="2200" b="1" dirty="0">
              <a:latin typeface="Times New Roman" pitchFamily="18" charset="0"/>
              <a:cs typeface="Times New Roman" pitchFamily="18" charset="0"/>
            </a:endParaRPr>
          </a:p>
        </p:txBody>
      </p:sp>
      <p:cxnSp>
        <p:nvCxnSpPr>
          <p:cNvPr id="78859" name="AutoShape 11"/>
          <p:cNvCxnSpPr>
            <a:cxnSpLocks noChangeShapeType="1"/>
            <a:stCxn id="78855" idx="6"/>
            <a:endCxn id="78856" idx="2"/>
          </p:cNvCxnSpPr>
          <p:nvPr/>
        </p:nvCxnSpPr>
        <p:spPr bwMode="auto">
          <a:xfrm flipV="1">
            <a:off x="1041402" y="614363"/>
            <a:ext cx="463551" cy="604837"/>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60" name="AutoShape 12"/>
          <p:cNvCxnSpPr>
            <a:cxnSpLocks noChangeShapeType="1"/>
          </p:cNvCxnSpPr>
          <p:nvPr/>
        </p:nvCxnSpPr>
        <p:spPr bwMode="auto">
          <a:xfrm>
            <a:off x="1016000" y="1219200"/>
            <a:ext cx="482600" cy="64770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62" name="Oval 14"/>
          <p:cNvSpPr>
            <a:spLocks noChangeArrowheads="1"/>
          </p:cNvSpPr>
          <p:nvPr/>
        </p:nvSpPr>
        <p:spPr bwMode="auto">
          <a:xfrm>
            <a:off x="1524000" y="2895600"/>
            <a:ext cx="1016000" cy="1143000"/>
          </a:xfrm>
          <a:prstGeom prst="ellipse">
            <a:avLst/>
          </a:prstGeom>
          <a:solidFill>
            <a:srgbClr val="FF99FF"/>
          </a:solidFill>
          <a:ln w="28575" algn="ctr">
            <a:solidFill>
              <a:srgbClr val="FF0000"/>
            </a:solidFill>
            <a:round/>
            <a:headEnd/>
            <a:tailEnd/>
          </a:ln>
        </p:spPr>
        <p:txBody>
          <a:bodyPr wrap="none" anchor="ctr"/>
          <a:lstStyle/>
          <a:p>
            <a:pPr algn="ctr">
              <a:spcBef>
                <a:spcPct val="50000"/>
              </a:spcBef>
            </a:pPr>
            <a:endParaRPr lang="en-US" b="1" dirty="0">
              <a:latin typeface="Times New Roman" pitchFamily="18" charset="0"/>
              <a:cs typeface="Times New Roman" pitchFamily="18" charset="0"/>
            </a:endParaRPr>
          </a:p>
        </p:txBody>
      </p:sp>
      <p:cxnSp>
        <p:nvCxnSpPr>
          <p:cNvPr id="78865" name="AutoShape 17"/>
          <p:cNvCxnSpPr>
            <a:cxnSpLocks noChangeShapeType="1"/>
          </p:cNvCxnSpPr>
          <p:nvPr/>
        </p:nvCxnSpPr>
        <p:spPr bwMode="auto">
          <a:xfrm flipV="1">
            <a:off x="914402" y="3429000"/>
            <a:ext cx="539751" cy="131445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68" name="Text Box 20"/>
          <p:cNvSpPr txBox="1">
            <a:spLocks noChangeArrowheads="1"/>
          </p:cNvSpPr>
          <p:nvPr/>
        </p:nvSpPr>
        <p:spPr bwMode="auto">
          <a:xfrm>
            <a:off x="3034538" y="2632631"/>
            <a:ext cx="6705600" cy="1477328"/>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buôn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a:t>
            </a:r>
          </a:p>
          <a:p>
            <a:pPr eaLnBrk="1" hangingPunct="1"/>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ép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a:t>
            </a:r>
          </a:p>
          <a:p>
            <a:pPr eaLnBrk="1" hangingPunct="1"/>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hướng</a:t>
            </a:r>
            <a:r>
              <a:rPr lang="en-US" b="1" dirty="0">
                <a:latin typeface="Times New Roman" pitchFamily="18" charset="0"/>
                <a:cs typeface="Times New Roman" pitchFamily="18" charset="0"/>
              </a:rPr>
              <a:t> DCTS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a:t>
            </a:r>
          </a:p>
        </p:txBody>
      </p:sp>
      <p:cxnSp>
        <p:nvCxnSpPr>
          <p:cNvPr id="78869" name="AutoShape 21"/>
          <p:cNvCxnSpPr>
            <a:cxnSpLocks noChangeShapeType="1"/>
          </p:cNvCxnSpPr>
          <p:nvPr/>
        </p:nvCxnSpPr>
        <p:spPr bwMode="auto">
          <a:xfrm>
            <a:off x="2540000" y="3276600"/>
            <a:ext cx="482600"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2" name="AutoShape 24"/>
          <p:cNvCxnSpPr>
            <a:cxnSpLocks noChangeShapeType="1"/>
            <a:stCxn id="78856" idx="6"/>
          </p:cNvCxnSpPr>
          <p:nvPr/>
        </p:nvCxnSpPr>
        <p:spPr bwMode="auto">
          <a:xfrm flipV="1">
            <a:off x="2559051" y="600075"/>
            <a:ext cx="520700" cy="142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3" name="AutoShape 25"/>
          <p:cNvCxnSpPr>
            <a:cxnSpLocks noChangeShapeType="1"/>
          </p:cNvCxnSpPr>
          <p:nvPr/>
        </p:nvCxnSpPr>
        <p:spPr bwMode="auto">
          <a:xfrm>
            <a:off x="2540000" y="1828800"/>
            <a:ext cx="499533"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78" name="Rectangle 30"/>
          <p:cNvSpPr>
            <a:spLocks noChangeArrowheads="1"/>
          </p:cNvSpPr>
          <p:nvPr/>
        </p:nvSpPr>
        <p:spPr bwMode="auto">
          <a:xfrm>
            <a:off x="1625602" y="2895600"/>
            <a:ext cx="5180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Times New Roman" pitchFamily="18" charset="0"/>
                <a:cs typeface="Times New Roman" pitchFamily="18" charset="0"/>
                <a:hlinkClick r:id="rId5" action="ppaction://hlinksldjump"/>
              </a:rPr>
              <a:t/>
            </a:r>
            <a:br>
              <a:rPr lang="en-US" b="1" dirty="0">
                <a:latin typeface="Times New Roman" pitchFamily="18" charset="0"/>
                <a:cs typeface="Times New Roman" pitchFamily="18" charset="0"/>
                <a:hlinkClick r:id="rId5" action="ppaction://hlinksldjump"/>
              </a:rPr>
            </a:br>
            <a:r>
              <a:rPr lang="en-US" b="1" dirty="0" err="1">
                <a:latin typeface="Times New Roman" pitchFamily="18" charset="0"/>
                <a:cs typeface="Times New Roman" pitchFamily="18" charset="0"/>
                <a:hlinkClick r:id="rId6" action="ppaction://hlinksldjump"/>
              </a:rPr>
              <a:t>Tư</a:t>
            </a:r>
            <a:r>
              <a:rPr lang="en-US" b="1" dirty="0">
                <a:latin typeface="Times New Roman" pitchFamily="18" charset="0"/>
                <a:cs typeface="Times New Roman" pitchFamily="18" charset="0"/>
                <a:hlinkClick r:id="rId6" action="ppaction://hlinksldjump"/>
              </a:rPr>
              <a:t/>
            </a:r>
            <a:br>
              <a:rPr lang="en-US" b="1" dirty="0">
                <a:latin typeface="Times New Roman" pitchFamily="18" charset="0"/>
                <a:cs typeface="Times New Roman" pitchFamily="18" charset="0"/>
                <a:hlinkClick r:id="rId6" action="ppaction://hlinksldjump"/>
              </a:rPr>
            </a:br>
            <a:r>
              <a:rPr lang="en-US" b="1" dirty="0" err="1">
                <a:latin typeface="Times New Roman" pitchFamily="18" charset="0"/>
                <a:cs typeface="Times New Roman" pitchFamily="18" charset="0"/>
                <a:hlinkClick r:id="rId6" action="ppaction://hlinksldjump"/>
              </a:rPr>
              <a:t>sản</a:t>
            </a:r>
            <a:endParaRPr lang="en-US"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49808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78878"/>
                                        </p:tgtEl>
                                        <p:attrNameLst>
                                          <p:attrName>style.visibility</p:attrName>
                                        </p:attrNameLst>
                                      </p:cBhvr>
                                      <p:to>
                                        <p:strVal val="visible"/>
                                      </p:to>
                                    </p:set>
                                    <p:animEffect transition="in" filter="plus(out)">
                                      <p:cBhvr>
                                        <p:cTn id="7" dur="2000"/>
                                        <p:tgtEl>
                                          <p:spTgt spid="78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8869"/>
                                        </p:tgtEl>
                                        <p:attrNameLst>
                                          <p:attrName>style.visibility</p:attrName>
                                        </p:attrNameLst>
                                      </p:cBhvr>
                                      <p:to>
                                        <p:strVal val="visible"/>
                                      </p:to>
                                    </p:set>
                                    <p:animEffect transition="in" filter="box(in)">
                                      <p:cBhvr>
                                        <p:cTn id="12" dur="500"/>
                                        <p:tgtEl>
                                          <p:spTgt spid="7886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8868"/>
                                        </p:tgtEl>
                                        <p:attrNameLst>
                                          <p:attrName>style.visibility</p:attrName>
                                        </p:attrNameLst>
                                      </p:cBhvr>
                                      <p:to>
                                        <p:strVal val="visible"/>
                                      </p:to>
                                    </p:set>
                                    <p:animEffect transition="in" filter="fade">
                                      <p:cBhvr>
                                        <p:cTn id="17" dur="1000"/>
                                        <p:tgtEl>
                                          <p:spTgt spid="78868"/>
                                        </p:tgtEl>
                                      </p:cBhvr>
                                    </p:animEffect>
                                    <p:anim calcmode="lin" valueType="num">
                                      <p:cBhvr>
                                        <p:cTn id="18" dur="1000" fill="hold"/>
                                        <p:tgtEl>
                                          <p:spTgt spid="78868"/>
                                        </p:tgtEl>
                                        <p:attrNameLst>
                                          <p:attrName>ppt_x</p:attrName>
                                        </p:attrNameLst>
                                      </p:cBhvr>
                                      <p:tavLst>
                                        <p:tav tm="0">
                                          <p:val>
                                            <p:strVal val="#ppt_x"/>
                                          </p:val>
                                        </p:tav>
                                        <p:tav tm="100000">
                                          <p:val>
                                            <p:strVal val="#ppt_x"/>
                                          </p:val>
                                        </p:tav>
                                      </p:tavLst>
                                    </p:anim>
                                    <p:anim calcmode="lin" valueType="num">
                                      <p:cBhvr>
                                        <p:cTn id="19" dur="1000" fill="hold"/>
                                        <p:tgtEl>
                                          <p:spTgt spid="78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8" grpId="0" animBg="1"/>
      <p:bldP spid="788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amille_indochinoise_aisee_a_table[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77" y="0"/>
            <a:ext cx="961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2339" y="1378038"/>
            <a:ext cx="1873437" cy="45591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sản</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3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86102" y="114301"/>
            <a:ext cx="6667500" cy="937180"/>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Bộ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giàu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=&gt;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tay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Pháp</a:t>
            </a:r>
            <a:endParaRPr lang="en-US" b="1" dirty="0" smtClean="0">
              <a:latin typeface="Times New Roman" pitchFamily="18" charset="0"/>
              <a:cs typeface="Times New Roman" pitchFamily="18" charset="0"/>
            </a:endParaRPr>
          </a:p>
          <a:p>
            <a:pPr eaLnBrk="1" hangingPunct="1">
              <a:spcBef>
                <a:spcPct val="5000"/>
              </a:spcBef>
              <a:buFontTx/>
              <a:buChar char="-"/>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ép</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a:t>
            </a:r>
          </a:p>
        </p:txBody>
      </p:sp>
      <p:sp>
        <p:nvSpPr>
          <p:cNvPr id="78851" name="Text Box 3"/>
          <p:cNvSpPr txBox="1">
            <a:spLocks noChangeArrowheads="1"/>
          </p:cNvSpPr>
          <p:nvPr/>
        </p:nvSpPr>
        <p:spPr bwMode="auto">
          <a:xfrm>
            <a:off x="3048000" y="1143000"/>
            <a:ext cx="6705600" cy="1505027"/>
          </a:xfrm>
          <a:prstGeom prst="rect">
            <a:avLst/>
          </a:prstGeom>
          <a:solidFill>
            <a:schemeClr val="bg1"/>
          </a:solidFill>
          <a:ln w="38100" cmpd="dbl">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lượng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hội</a:t>
            </a:r>
            <a:endParaRPr lang="en-US" b="1" dirty="0" smtClean="0">
              <a:latin typeface="Times New Roman" pitchFamily="18" charset="0"/>
              <a:cs typeface="Times New Roman" pitchFamily="18" charset="0"/>
            </a:endParaRPr>
          </a:p>
          <a:p>
            <a:pPr eaLnBrk="1" hangingPunct="1">
              <a:spcBef>
                <a:spcPct val="5000"/>
              </a:spcBef>
              <a:buFontTx/>
              <a:buChar char="-"/>
            </a:pPr>
            <a:r>
              <a:rPr lang="en-US" b="1" dirty="0" err="1" smtClean="0">
                <a:latin typeface="Times New Roman" pitchFamily="18" charset="0"/>
                <a:cs typeface="Times New Roman" pitchFamily="18" charset="0"/>
              </a:rPr>
              <a:t>Mất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ruộng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endParaRPr lang="en-US" b="1" dirty="0">
              <a:latin typeface="Times New Roman" pitchFamily="18" charset="0"/>
              <a:cs typeface="Times New Roman" pitchFamily="18" charset="0"/>
            </a:endParaRPr>
          </a:p>
          <a:p>
            <a:pPr eaLnBrk="1" hangingPunct="1">
              <a:spcBef>
                <a:spcPct val="5000"/>
              </a:spcBef>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hầm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máy</a:t>
            </a:r>
            <a:r>
              <a:rPr lang="en-US" b="1" dirty="0">
                <a:latin typeface="Times New Roman" pitchFamily="18" charset="0"/>
                <a:cs typeface="Times New Roman" pitchFamily="18" charset="0"/>
              </a:rPr>
              <a:t>.</a:t>
            </a:r>
          </a:p>
          <a:p>
            <a:pPr eaLnBrk="1" hangingPunct="1">
              <a:spcBef>
                <a:spcPct val="5000"/>
              </a:spcBef>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lượng</a:t>
            </a:r>
            <a:r>
              <a:rPr lang="en-US" b="1" dirty="0">
                <a:latin typeface="Times New Roman" pitchFamily="18" charset="0"/>
                <a:cs typeface="Times New Roman" pitchFamily="18" charset="0"/>
              </a:rPr>
              <a:t> to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78852" name="Text Box 4"/>
          <p:cNvSpPr txBox="1">
            <a:spLocks noChangeArrowheads="1"/>
          </p:cNvSpPr>
          <p:nvPr/>
        </p:nvSpPr>
        <p:spPr bwMode="auto">
          <a:xfrm>
            <a:off x="3048000" y="3886203"/>
            <a:ext cx="6705600" cy="1491177"/>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smtClean="0">
                <a:latin typeface="Times New Roman" pitchFamily="18" charset="0"/>
                <a:cs typeface="Times New Roman" pitchFamily="18" charset="0"/>
              </a:rPr>
              <a:t>…</a:t>
            </a:r>
          </a:p>
          <a:p>
            <a:pPr eaLnBrk="1" hangingPunct="1"/>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khinh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rẻ</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chèn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ép</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a:p>
            <a:pPr eaLnBrk="1" hangingPunct="1"/>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dễ</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 .</a:t>
            </a:r>
          </a:p>
          <a:p>
            <a:pPr eaLnBrk="1" hangingPunct="1">
              <a:spcBef>
                <a:spcPct val="5000"/>
              </a:spcBef>
              <a:buFontTx/>
              <a:buChar char="-"/>
            </a:pPr>
            <a:endParaRPr lang="en-US" b="1" dirty="0">
              <a:latin typeface="Times New Roman" pitchFamily="18" charset="0"/>
              <a:cs typeface="Times New Roman" pitchFamily="18" charset="0"/>
            </a:endParaRPr>
          </a:p>
        </p:txBody>
      </p:sp>
      <p:sp>
        <p:nvSpPr>
          <p:cNvPr id="78855" name="Oval 7"/>
          <p:cNvSpPr>
            <a:spLocks noChangeArrowheads="1"/>
          </p:cNvSpPr>
          <p:nvPr/>
        </p:nvSpPr>
        <p:spPr bwMode="auto">
          <a:xfrm>
            <a:off x="101600" y="266700"/>
            <a:ext cx="914400" cy="1905000"/>
          </a:xfrm>
          <a:prstGeom prst="ellipse">
            <a:avLst/>
          </a:prstGeom>
          <a:solidFill>
            <a:srgbClr val="99FFCC"/>
          </a:solidFill>
          <a:ln w="38100"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rPr>
              <a:t>Giai</a:t>
            </a:r>
          </a:p>
          <a:p>
            <a:pPr algn="ctr">
              <a:spcBef>
                <a:spcPct val="50000"/>
              </a:spcBef>
            </a:pPr>
            <a:r>
              <a:rPr lang="en-US" b="1">
                <a:latin typeface="Times New Roman" pitchFamily="18" charset="0"/>
                <a:cs typeface="Times New Roman" pitchFamily="18" charset="0"/>
              </a:rPr>
              <a:t>Cấp</a:t>
            </a:r>
          </a:p>
          <a:p>
            <a:pPr algn="ctr">
              <a:spcBef>
                <a:spcPct val="50000"/>
              </a:spcBef>
            </a:pPr>
            <a:r>
              <a:rPr lang="en-US" b="1">
                <a:latin typeface="Times New Roman" pitchFamily="18" charset="0"/>
                <a:cs typeface="Times New Roman" pitchFamily="18" charset="0"/>
              </a:rPr>
              <a:t>cũ</a:t>
            </a:r>
          </a:p>
        </p:txBody>
      </p:sp>
      <p:sp>
        <p:nvSpPr>
          <p:cNvPr id="78856" name="Oval 8"/>
          <p:cNvSpPr>
            <a:spLocks noChangeArrowheads="1"/>
          </p:cNvSpPr>
          <p:nvPr/>
        </p:nvSpPr>
        <p:spPr bwMode="auto">
          <a:xfrm>
            <a:off x="1524000" y="42863"/>
            <a:ext cx="1016000" cy="1143000"/>
          </a:xfrm>
          <a:prstGeom prst="ellipse">
            <a:avLst/>
          </a:prstGeom>
          <a:solidFill>
            <a:srgbClr val="99FFCC"/>
          </a:solidFill>
          <a:ln w="28575" algn="ctr">
            <a:solidFill>
              <a:schemeClr val="accent2"/>
            </a:solidFill>
            <a:round/>
            <a:headEnd/>
            <a:tailEnd/>
          </a:ln>
        </p:spPr>
        <p:txBody>
          <a:bodyPr wrap="none" anchor="ctr"/>
          <a:lstStyle/>
          <a:p>
            <a:pPr algn="ctr">
              <a:spcBef>
                <a:spcPct val="50000"/>
              </a:spcBef>
            </a:pPr>
            <a:r>
              <a:rPr lang="en-US" b="1">
                <a:solidFill>
                  <a:srgbClr val="000066"/>
                </a:solidFill>
                <a:latin typeface="Times New Roman" pitchFamily="18" charset="0"/>
                <a:cs typeface="Times New Roman" pitchFamily="18" charset="0"/>
                <a:hlinkClick r:id="rId3" action="ppaction://hlinksldjump"/>
              </a:rPr>
              <a:t>Địa</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chủ</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PK</a:t>
            </a:r>
            <a:endParaRPr lang="en-US" b="1">
              <a:solidFill>
                <a:srgbClr val="000066"/>
              </a:solidFill>
              <a:latin typeface="Times New Roman" pitchFamily="18" charset="0"/>
              <a:cs typeface="Times New Roman" pitchFamily="18" charset="0"/>
            </a:endParaRPr>
          </a:p>
        </p:txBody>
      </p:sp>
      <p:sp>
        <p:nvSpPr>
          <p:cNvPr id="78857" name="Oval 9"/>
          <p:cNvSpPr>
            <a:spLocks noChangeArrowheads="1"/>
          </p:cNvSpPr>
          <p:nvPr/>
        </p:nvSpPr>
        <p:spPr bwMode="auto">
          <a:xfrm>
            <a:off x="1524000" y="1295400"/>
            <a:ext cx="1016000" cy="1143000"/>
          </a:xfrm>
          <a:prstGeom prst="ellipse">
            <a:avLst/>
          </a:prstGeom>
          <a:solidFill>
            <a:srgbClr val="99FFCC"/>
          </a:solidFill>
          <a:ln w="28575"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hlinkClick r:id="rId4" action="ppaction://hlinksldjump"/>
              </a:rPr>
              <a:t>Nông</a:t>
            </a:r>
            <a:br>
              <a:rPr lang="en-US" b="1">
                <a:latin typeface="Times New Roman" pitchFamily="18" charset="0"/>
                <a:cs typeface="Times New Roman" pitchFamily="18" charset="0"/>
                <a:hlinkClick r:id="rId4" action="ppaction://hlinksldjump"/>
              </a:rPr>
            </a:br>
            <a:r>
              <a:rPr lang="en-US" b="1">
                <a:latin typeface="Times New Roman" pitchFamily="18" charset="0"/>
                <a:cs typeface="Times New Roman" pitchFamily="18" charset="0"/>
                <a:hlinkClick r:id="rId4" action="ppaction://hlinksldjump"/>
              </a:rPr>
              <a:t> dân</a:t>
            </a:r>
            <a:endParaRPr lang="en-US" b="1">
              <a:latin typeface="Times New Roman" pitchFamily="18" charset="0"/>
              <a:cs typeface="Times New Roman" pitchFamily="18" charset="0"/>
            </a:endParaRPr>
          </a:p>
        </p:txBody>
      </p:sp>
      <p:sp>
        <p:nvSpPr>
          <p:cNvPr id="78858" name="Oval 10"/>
          <p:cNvSpPr>
            <a:spLocks noChangeArrowheads="1"/>
          </p:cNvSpPr>
          <p:nvPr/>
        </p:nvSpPr>
        <p:spPr bwMode="auto">
          <a:xfrm>
            <a:off x="0" y="3810000"/>
            <a:ext cx="914400" cy="1905000"/>
          </a:xfrm>
          <a:prstGeom prst="ellipse">
            <a:avLst/>
          </a:prstGeom>
          <a:solidFill>
            <a:srgbClr val="FF99CC"/>
          </a:solidFill>
          <a:ln w="38100">
            <a:solidFill>
              <a:srgbClr val="FF0066"/>
            </a:solidFill>
            <a:round/>
            <a:headEnd/>
            <a:tailEnd/>
          </a:ln>
        </p:spPr>
        <p:txBody>
          <a:bodyPr wrap="none" anchor="ctr"/>
          <a:lstStyle/>
          <a:p>
            <a:pPr algn="ctr"/>
            <a:r>
              <a:rPr lang="en-US" sz="2200" b="1" dirty="0" err="1">
                <a:latin typeface="Times New Roman" pitchFamily="18" charset="0"/>
                <a:cs typeface="Times New Roman" pitchFamily="18" charset="0"/>
              </a:rPr>
              <a:t>Tầng</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err="1">
                <a:latin typeface="Times New Roman" pitchFamily="18" charset="0"/>
                <a:cs typeface="Times New Roman" pitchFamily="18" charset="0"/>
              </a:rPr>
              <a:t>lớp</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err="1">
                <a:latin typeface="Times New Roman" pitchFamily="18" charset="0"/>
                <a:cs typeface="Times New Roman" pitchFamily="18" charset="0"/>
              </a:rPr>
              <a:t>mới</a:t>
            </a:r>
            <a:endParaRPr lang="en-US" sz="2200" b="1" dirty="0">
              <a:latin typeface="Times New Roman" pitchFamily="18" charset="0"/>
              <a:cs typeface="Times New Roman" pitchFamily="18" charset="0"/>
            </a:endParaRPr>
          </a:p>
        </p:txBody>
      </p:sp>
      <p:cxnSp>
        <p:nvCxnSpPr>
          <p:cNvPr id="78859" name="AutoShape 11"/>
          <p:cNvCxnSpPr>
            <a:cxnSpLocks noChangeShapeType="1"/>
            <a:stCxn id="78855" idx="6"/>
            <a:endCxn id="78856" idx="2"/>
          </p:cNvCxnSpPr>
          <p:nvPr/>
        </p:nvCxnSpPr>
        <p:spPr bwMode="auto">
          <a:xfrm flipV="1">
            <a:off x="1041402" y="614363"/>
            <a:ext cx="463551" cy="604837"/>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60" name="AutoShape 12"/>
          <p:cNvCxnSpPr>
            <a:cxnSpLocks noChangeShapeType="1"/>
          </p:cNvCxnSpPr>
          <p:nvPr/>
        </p:nvCxnSpPr>
        <p:spPr bwMode="auto">
          <a:xfrm>
            <a:off x="1016000" y="1219200"/>
            <a:ext cx="482600" cy="64770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62" name="Oval 14"/>
          <p:cNvSpPr>
            <a:spLocks noChangeArrowheads="1"/>
          </p:cNvSpPr>
          <p:nvPr/>
        </p:nvSpPr>
        <p:spPr bwMode="auto">
          <a:xfrm>
            <a:off x="1524000" y="2895600"/>
            <a:ext cx="1016000" cy="1143000"/>
          </a:xfrm>
          <a:prstGeom prst="ellipse">
            <a:avLst/>
          </a:prstGeom>
          <a:solidFill>
            <a:srgbClr val="FF99FF"/>
          </a:solidFill>
          <a:ln w="28575" algn="ctr">
            <a:solidFill>
              <a:srgbClr val="FF0000"/>
            </a:solidFill>
            <a:round/>
            <a:headEnd/>
            <a:tailEnd/>
          </a:ln>
        </p:spPr>
        <p:txBody>
          <a:bodyPr wrap="none" anchor="ctr"/>
          <a:lstStyle/>
          <a:p>
            <a:pPr algn="ctr">
              <a:spcBef>
                <a:spcPct val="50000"/>
              </a:spcBef>
            </a:pPr>
            <a:endParaRPr lang="en-US" b="1" dirty="0">
              <a:latin typeface="Times New Roman" pitchFamily="18" charset="0"/>
              <a:cs typeface="Times New Roman" pitchFamily="18" charset="0"/>
            </a:endParaRPr>
          </a:p>
        </p:txBody>
      </p:sp>
      <p:sp>
        <p:nvSpPr>
          <p:cNvPr id="78863" name="Oval 15"/>
          <p:cNvSpPr>
            <a:spLocks noChangeArrowheads="1"/>
          </p:cNvSpPr>
          <p:nvPr/>
        </p:nvSpPr>
        <p:spPr bwMode="auto">
          <a:xfrm>
            <a:off x="1481667" y="4337050"/>
            <a:ext cx="1016000" cy="1143000"/>
          </a:xfrm>
          <a:prstGeom prst="ellipse">
            <a:avLst/>
          </a:prstGeom>
          <a:solidFill>
            <a:srgbClr val="FF99FF"/>
          </a:solidFill>
          <a:ln w="28575" algn="ctr">
            <a:solidFill>
              <a:srgbClr val="FF0000"/>
            </a:solidFill>
            <a:round/>
            <a:headEnd/>
            <a:tailEnd/>
          </a:ln>
        </p:spPr>
        <p:txBody>
          <a:bodyPr wrap="none" anchor="ctr"/>
          <a:lstStyle/>
          <a:p>
            <a:pPr algn="ctr">
              <a:spcBef>
                <a:spcPct val="50000"/>
              </a:spcBef>
            </a:pPr>
            <a:r>
              <a:rPr lang="en-US" b="1" dirty="0" err="1">
                <a:latin typeface="Times New Roman" pitchFamily="18" charset="0"/>
                <a:cs typeface="Times New Roman" pitchFamily="18" charset="0"/>
                <a:hlinkClick r:id="rId5" action="ppaction://hlinksldjump"/>
              </a:rPr>
              <a:t>Tiểu</a:t>
            </a:r>
            <a:r>
              <a:rPr lang="en-US" dirty="0">
                <a:latin typeface="Times New Roman" pitchFamily="18" charset="0"/>
                <a:cs typeface="Times New Roman" pitchFamily="18" charset="0"/>
                <a:hlinkClick r:id="rId5" action="ppaction://hlinksldjump"/>
              </a:rPr>
              <a:t> </a:t>
            </a:r>
          </a:p>
          <a:p>
            <a:pPr algn="ctr">
              <a:spcBef>
                <a:spcPct val="50000"/>
              </a:spcBef>
            </a:pPr>
            <a:r>
              <a:rPr lang="en-US" b="1" dirty="0">
                <a:solidFill>
                  <a:srgbClr val="00FFFF"/>
                </a:solidFill>
                <a:latin typeface="Times New Roman" pitchFamily="18" charset="0"/>
                <a:cs typeface="Times New Roman" pitchFamily="18" charset="0"/>
                <a:hlinkClick r:id="rId5" action="ppaction://hlinksldjump"/>
              </a:rPr>
              <a:t> </a:t>
            </a:r>
            <a:r>
              <a:rPr lang="en-US" b="1" dirty="0" err="1">
                <a:solidFill>
                  <a:srgbClr val="00FFFF"/>
                </a:solidFill>
                <a:latin typeface="Times New Roman" pitchFamily="18" charset="0"/>
                <a:cs typeface="Times New Roman" pitchFamily="18" charset="0"/>
                <a:hlinkClick r:id="rId5" action="ppaction://hlinksldjump"/>
              </a:rPr>
              <a:t>t</a:t>
            </a:r>
            <a:r>
              <a:rPr lang="en-US" b="1" dirty="0" err="1">
                <a:latin typeface="Times New Roman" pitchFamily="18" charset="0"/>
                <a:cs typeface="Times New Roman" pitchFamily="18" charset="0"/>
                <a:hlinkClick r:id="rId5" action="ppaction://hlinksldjump"/>
              </a:rPr>
              <a:t>ư</a:t>
            </a:r>
            <a:r>
              <a:rPr lang="en-US" b="1" dirty="0">
                <a:latin typeface="Times New Roman" pitchFamily="18" charset="0"/>
                <a:cs typeface="Times New Roman" pitchFamily="18" charset="0"/>
                <a:hlinkClick r:id="rId5" action="ppaction://hlinksldjump"/>
              </a:rPr>
              <a:t> </a:t>
            </a:r>
            <a:r>
              <a:rPr lang="en-US" b="1" dirty="0" err="1">
                <a:latin typeface="Times New Roman" pitchFamily="18" charset="0"/>
                <a:cs typeface="Times New Roman" pitchFamily="18" charset="0"/>
                <a:hlinkClick r:id="rId5" action="ppaction://hlinksldjump"/>
              </a:rPr>
              <a:t>sản</a:t>
            </a:r>
            <a:endParaRPr lang="en-US" b="1" dirty="0">
              <a:latin typeface="Times New Roman" pitchFamily="18" charset="0"/>
              <a:cs typeface="Times New Roman" pitchFamily="18" charset="0"/>
            </a:endParaRPr>
          </a:p>
        </p:txBody>
      </p:sp>
      <p:cxnSp>
        <p:nvCxnSpPr>
          <p:cNvPr id="78865" name="AutoShape 17"/>
          <p:cNvCxnSpPr>
            <a:cxnSpLocks noChangeShapeType="1"/>
          </p:cNvCxnSpPr>
          <p:nvPr/>
        </p:nvCxnSpPr>
        <p:spPr bwMode="auto">
          <a:xfrm flipV="1">
            <a:off x="914402" y="3429000"/>
            <a:ext cx="539751" cy="131445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66" name="AutoShape 18"/>
          <p:cNvCxnSpPr>
            <a:cxnSpLocks noChangeShapeType="1"/>
          </p:cNvCxnSpPr>
          <p:nvPr/>
        </p:nvCxnSpPr>
        <p:spPr bwMode="auto">
          <a:xfrm>
            <a:off x="914402" y="4724400"/>
            <a:ext cx="522817" cy="14605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68" name="Text Box 20"/>
          <p:cNvSpPr txBox="1">
            <a:spLocks noChangeArrowheads="1"/>
          </p:cNvSpPr>
          <p:nvPr/>
        </p:nvSpPr>
        <p:spPr bwMode="auto">
          <a:xfrm>
            <a:off x="3048000" y="2438400"/>
            <a:ext cx="6705600" cy="1477328"/>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buôn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a:t>
            </a:r>
          </a:p>
          <a:p>
            <a:pPr eaLnBrk="1" hangingPunct="1"/>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ép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a:t>
            </a:r>
          </a:p>
          <a:p>
            <a:pPr eaLnBrk="1" hangingPunct="1"/>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hướng</a:t>
            </a:r>
            <a:r>
              <a:rPr lang="en-US" b="1" dirty="0">
                <a:latin typeface="Times New Roman" pitchFamily="18" charset="0"/>
                <a:cs typeface="Times New Roman" pitchFamily="18" charset="0"/>
              </a:rPr>
              <a:t> DCTS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a:t>
            </a:r>
          </a:p>
        </p:txBody>
      </p:sp>
      <p:cxnSp>
        <p:nvCxnSpPr>
          <p:cNvPr id="78869" name="AutoShape 21"/>
          <p:cNvCxnSpPr>
            <a:cxnSpLocks noChangeShapeType="1"/>
          </p:cNvCxnSpPr>
          <p:nvPr/>
        </p:nvCxnSpPr>
        <p:spPr bwMode="auto">
          <a:xfrm>
            <a:off x="2540000" y="3276600"/>
            <a:ext cx="482600"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0" name="AutoShape 22"/>
          <p:cNvCxnSpPr>
            <a:cxnSpLocks noChangeShapeType="1"/>
          </p:cNvCxnSpPr>
          <p:nvPr/>
        </p:nvCxnSpPr>
        <p:spPr bwMode="auto">
          <a:xfrm>
            <a:off x="2540000" y="4800600"/>
            <a:ext cx="499533"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2" name="AutoShape 24"/>
          <p:cNvCxnSpPr>
            <a:cxnSpLocks noChangeShapeType="1"/>
            <a:stCxn id="78856" idx="6"/>
          </p:cNvCxnSpPr>
          <p:nvPr/>
        </p:nvCxnSpPr>
        <p:spPr bwMode="auto">
          <a:xfrm flipV="1">
            <a:off x="2559051" y="600075"/>
            <a:ext cx="520700" cy="142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3" name="AutoShape 25"/>
          <p:cNvCxnSpPr>
            <a:cxnSpLocks noChangeShapeType="1"/>
          </p:cNvCxnSpPr>
          <p:nvPr/>
        </p:nvCxnSpPr>
        <p:spPr bwMode="auto">
          <a:xfrm>
            <a:off x="2540000" y="1828800"/>
            <a:ext cx="499533"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78" name="Rectangle 30"/>
          <p:cNvSpPr>
            <a:spLocks noChangeArrowheads="1"/>
          </p:cNvSpPr>
          <p:nvPr/>
        </p:nvSpPr>
        <p:spPr bwMode="auto">
          <a:xfrm>
            <a:off x="1625602" y="2895600"/>
            <a:ext cx="5180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Times New Roman" pitchFamily="18" charset="0"/>
                <a:cs typeface="Times New Roman" pitchFamily="18" charset="0"/>
                <a:hlinkClick r:id="rId6" action="ppaction://hlinksldjump"/>
              </a:rPr>
              <a:t/>
            </a:r>
            <a:br>
              <a:rPr lang="en-US" b="1" dirty="0">
                <a:latin typeface="Times New Roman" pitchFamily="18" charset="0"/>
                <a:cs typeface="Times New Roman" pitchFamily="18" charset="0"/>
                <a:hlinkClick r:id="rId6" action="ppaction://hlinksldjump"/>
              </a:rPr>
            </a:br>
            <a:r>
              <a:rPr lang="en-US" b="1" dirty="0" err="1">
                <a:latin typeface="Times New Roman" pitchFamily="18" charset="0"/>
                <a:cs typeface="Times New Roman" pitchFamily="18" charset="0"/>
                <a:hlinkClick r:id="rId7" action="ppaction://hlinksldjump"/>
              </a:rPr>
              <a:t>Tư</a:t>
            </a:r>
            <a:r>
              <a:rPr lang="en-US" b="1" dirty="0">
                <a:latin typeface="Times New Roman" pitchFamily="18" charset="0"/>
                <a:cs typeface="Times New Roman" pitchFamily="18" charset="0"/>
                <a:hlinkClick r:id="rId7" action="ppaction://hlinksldjump"/>
              </a:rPr>
              <a:t/>
            </a:r>
            <a:br>
              <a:rPr lang="en-US" b="1" dirty="0">
                <a:latin typeface="Times New Roman" pitchFamily="18" charset="0"/>
                <a:cs typeface="Times New Roman" pitchFamily="18" charset="0"/>
                <a:hlinkClick r:id="rId7" action="ppaction://hlinksldjump"/>
              </a:rPr>
            </a:br>
            <a:r>
              <a:rPr lang="en-US" b="1" dirty="0" err="1">
                <a:latin typeface="Times New Roman" pitchFamily="18" charset="0"/>
                <a:cs typeface="Times New Roman" pitchFamily="18" charset="0"/>
                <a:hlinkClick r:id="rId7" action="ppaction://hlinksldjump"/>
              </a:rPr>
              <a:t>sản</a:t>
            </a:r>
            <a:endParaRPr lang="en-US"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25917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8863"/>
                                        </p:tgtEl>
                                        <p:attrNameLst>
                                          <p:attrName>style.visibility</p:attrName>
                                        </p:attrNameLst>
                                      </p:cBhvr>
                                      <p:to>
                                        <p:strVal val="visible"/>
                                      </p:to>
                                    </p:set>
                                    <p:anim calcmode="lin" valueType="num">
                                      <p:cBhvr additive="base">
                                        <p:cTn id="7" dur="500" fill="hold"/>
                                        <p:tgtEl>
                                          <p:spTgt spid="78863"/>
                                        </p:tgtEl>
                                        <p:attrNameLst>
                                          <p:attrName>ppt_x</p:attrName>
                                        </p:attrNameLst>
                                      </p:cBhvr>
                                      <p:tavLst>
                                        <p:tav tm="0">
                                          <p:val>
                                            <p:strVal val="#ppt_x"/>
                                          </p:val>
                                        </p:tav>
                                        <p:tav tm="100000">
                                          <p:val>
                                            <p:strVal val="#ppt_x"/>
                                          </p:val>
                                        </p:tav>
                                      </p:tavLst>
                                    </p:anim>
                                    <p:anim calcmode="lin" valueType="num">
                                      <p:cBhvr additive="base">
                                        <p:cTn id="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additive="base">
                                        <p:cTn id="13" dur="500" fill="hold"/>
                                        <p:tgtEl>
                                          <p:spTgt spid="78852"/>
                                        </p:tgtEl>
                                        <p:attrNameLst>
                                          <p:attrName>ppt_x</p:attrName>
                                        </p:attrNameLst>
                                      </p:cBhvr>
                                      <p:tavLst>
                                        <p:tav tm="0">
                                          <p:val>
                                            <p:strVal val="#ppt_x"/>
                                          </p:val>
                                        </p:tav>
                                        <p:tav tm="100000">
                                          <p:val>
                                            <p:strVal val="#ppt_x"/>
                                          </p:val>
                                        </p:tav>
                                      </p:tavLst>
                                    </p:anim>
                                    <p:anim calcmode="lin" valueType="num">
                                      <p:cBhvr additive="base">
                                        <p:cTn id="14"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88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6823711" cy="6858000"/>
          </a:xfrm>
        </p:spPr>
        <p:txBody>
          <a:bodyPr>
            <a:normAutofit/>
          </a:bodyPr>
          <a:lstStyle/>
          <a:p>
            <a:pPr marL="514350" indent="-514350" algn="just">
              <a:buAutoNum type="arabicPeriod"/>
            </a:pP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Những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chuyển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về</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kinh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tế</a:t>
            </a:r>
            <a:endParaRPr lang="en-US" sz="3200" b="1" dirty="0">
              <a:solidFill>
                <a:srgbClr val="C00000"/>
              </a:solidFill>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1897, </a:t>
            </a:r>
            <a:r>
              <a:rPr lang="en-US" sz="3200" dirty="0">
                <a:latin typeface="Times New Roman" panose="02020603050405020304" pitchFamily="18" charset="0"/>
                <a:cs typeface="Times New Roman" panose="02020603050405020304" pitchFamily="18" charset="0"/>
                <a:hlinkClick r:id="rId2" action="ppaction://hlinksldjump"/>
              </a:rPr>
              <a:t>Paul </a:t>
            </a:r>
            <a:r>
              <a:rPr lang="en-US" sz="3200" dirty="0" err="1">
                <a:latin typeface="Times New Roman" panose="02020603050405020304" pitchFamily="18" charset="0"/>
                <a:cs typeface="Times New Roman" panose="02020603050405020304" pitchFamily="18" charset="0"/>
                <a:hlinkClick r:id="rId2" action="ppaction://hlinksldjump"/>
              </a:rPr>
              <a:t>Doumer</a:t>
            </a:r>
            <a:r>
              <a:rPr lang="en-US" sz="3200" dirty="0">
                <a:latin typeface="Times New Roman" panose="02020603050405020304" pitchFamily="18" charset="0"/>
                <a:cs typeface="Times New Roman" panose="02020603050405020304" pitchFamily="18" charset="0"/>
                <a:hlinkClick r:id="rId2" action="ppaction://hlinksldjump"/>
              </a:rPr>
              <a:t> </a:t>
            </a:r>
            <a:r>
              <a:rPr lang="en-US" sz="3200" dirty="0" smtClean="0">
                <a:latin typeface="Times New Roman" panose="02020603050405020304" pitchFamily="18" charset="0"/>
                <a:cs typeface="Times New Roman" panose="02020603050405020304" pitchFamily="18" charset="0"/>
              </a:rPr>
              <a:t>sang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khai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I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buNone/>
            </a:pP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đích</a:t>
            </a:r>
            <a:r>
              <a:rPr lang="en-US" sz="3200" dirty="0">
                <a:solidFill>
                  <a:schemeClr val="accent6">
                    <a:lumMod val="75000"/>
                  </a:schemeClr>
                </a:solidFill>
                <a:latin typeface="Times New Roman" panose="02020603050405020304" pitchFamily="18" charset="0"/>
                <a:cs typeface="Times New Roman" panose="02020603050405020304" pitchFamily="18" charset="0"/>
              </a:rPr>
              <a:t>:</a:t>
            </a:r>
          </a:p>
          <a:p>
            <a:pPr marL="0" indent="0" algn="just">
              <a:buNone/>
            </a:pPr>
            <a:r>
              <a:rPr lang="pl-PL" sz="3200" dirty="0">
                <a:latin typeface="Times New Roman" panose="02020603050405020304" pitchFamily="18" charset="0"/>
                <a:cs typeface="Times New Roman" panose="02020603050405020304" pitchFamily="18" charset="0"/>
              </a:rPr>
              <a:t>Vơ vét </a:t>
            </a:r>
            <a:r>
              <a:rPr lang="pl-PL" sz="3200" b="1" dirty="0">
                <a:solidFill>
                  <a:srgbClr val="FF0000"/>
                </a:solidFill>
                <a:latin typeface="Times New Roman" panose="02020603050405020304" pitchFamily="18" charset="0"/>
                <a:cs typeface="Times New Roman" panose="02020603050405020304" pitchFamily="18" charset="0"/>
              </a:rPr>
              <a:t>triệt để </a:t>
            </a:r>
            <a:r>
              <a:rPr lang="pl-PL" sz="3200" dirty="0">
                <a:latin typeface="Times New Roman" panose="02020603050405020304" pitchFamily="18" charset="0"/>
                <a:cs typeface="Times New Roman" panose="02020603050405020304" pitchFamily="18" charset="0"/>
              </a:rPr>
              <a:t>sức người, sức của và biến Việt Nam thành thi trường tiêu thụ hàng hoá của Pháp.</a:t>
            </a:r>
            <a:endParaRPr lang="en-US" sz="32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7749540" y="171450"/>
            <a:ext cx="4331971" cy="22631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Pháp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thuộc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a:t>
            </a:r>
            <a:r>
              <a:rPr lang="en-US" sz="2400" b="1" dirty="0" smtClean="0">
                <a:latin typeface="Times New Roman" pitchFamily="18" charset="0"/>
                <a:cs typeface="Times New Roman" pitchFamily="18" charset="0"/>
              </a:rPr>
              <a:t> I </a:t>
            </a:r>
            <a:r>
              <a:rPr lang="en-US" sz="2400" b="1" dirty="0" err="1" smtClean="0">
                <a:latin typeface="Times New Roman" pitchFamily="18" charset="0"/>
                <a:cs typeface="Times New Roman" pitchFamily="18" charset="0"/>
              </a:rPr>
              <a:t>vào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cxnSp>
        <p:nvCxnSpPr>
          <p:cNvPr id="5" name="Straight Connector 4"/>
          <p:cNvCxnSpPr/>
          <p:nvPr/>
        </p:nvCxnSpPr>
        <p:spPr>
          <a:xfrm flipH="1">
            <a:off x="6835140" y="80010"/>
            <a:ext cx="45720" cy="6675120"/>
          </a:xfrm>
          <a:prstGeom prst="line">
            <a:avLst/>
          </a:prstGeom>
        </p:spPr>
        <p:style>
          <a:lnRef idx="3">
            <a:schemeClr val="dk1"/>
          </a:lnRef>
          <a:fillRef idx="0">
            <a:schemeClr val="dk1"/>
          </a:fillRef>
          <a:effectRef idx="2">
            <a:schemeClr val="dk1"/>
          </a:effectRef>
          <a:fontRef idx="minor">
            <a:schemeClr val="tx1"/>
          </a:fontRef>
        </p:style>
      </p:cxnSp>
      <p:sp>
        <p:nvSpPr>
          <p:cNvPr id="6" name="Explosion 1 5"/>
          <p:cNvSpPr/>
          <p:nvPr/>
        </p:nvSpPr>
        <p:spPr>
          <a:xfrm>
            <a:off x="7715250" y="2080260"/>
            <a:ext cx="3486151" cy="20002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Mục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cuộc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grpSp>
        <p:nvGrpSpPr>
          <p:cNvPr id="7" name="Group 5"/>
          <p:cNvGrpSpPr>
            <a:grpSpLocks/>
          </p:cNvGrpSpPr>
          <p:nvPr/>
        </p:nvGrpSpPr>
        <p:grpSpPr bwMode="auto">
          <a:xfrm>
            <a:off x="6880862" y="171450"/>
            <a:ext cx="5326063" cy="6413500"/>
            <a:chOff x="1488" y="192"/>
            <a:chExt cx="2825" cy="3931"/>
          </a:xfrm>
        </p:grpSpPr>
        <p:pic>
          <p:nvPicPr>
            <p:cNvPr id="8" name="Picture 6" descr="paul doumer(1857-1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192"/>
              <a:ext cx="2825" cy="364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584" y="3840"/>
              <a:ext cx="2124" cy="283"/>
            </a:xfrm>
            <a:prstGeom prst="rect">
              <a:avLst/>
            </a:prstGeom>
            <a:solidFill>
              <a:srgbClr val="FFFF00"/>
            </a:solidFill>
            <a:ln w="9525">
              <a:solidFill>
                <a:srgbClr val="FF0000"/>
              </a:solidFill>
              <a:miter lim="800000"/>
              <a:headEnd/>
              <a:tailEnd/>
            </a:ln>
          </p:spPr>
          <p:txBody>
            <a:bodyPr wrap="none">
              <a:spAutoFit/>
            </a:bodyPr>
            <a:lstStyle/>
            <a:p>
              <a:pPr>
                <a:spcBef>
                  <a:spcPct val="50000"/>
                </a:spcBef>
              </a:pPr>
              <a:r>
                <a:rPr lang="en-US" sz="2000" i="1">
                  <a:latin typeface="VNI-Times" pitchFamily="2" charset="0"/>
                </a:rPr>
                <a:t>           </a:t>
              </a:r>
              <a:r>
                <a:rPr lang="en-US" sz="2400" i="1"/>
                <a:t>Toàn quyền Paul Doumer</a:t>
              </a:r>
              <a:endParaRPr lang="en-US" sz="2000" i="1"/>
            </a:p>
          </p:txBody>
        </p:sp>
      </p:grpSp>
    </p:spTree>
    <p:extLst>
      <p:ext uri="{BB962C8B-B14F-4D97-AF65-F5344CB8AC3E}">
        <p14:creationId xmlns:p14="http://schemas.microsoft.com/office/powerpoint/2010/main" val="2223781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n_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10" y="90154"/>
            <a:ext cx="8809149" cy="664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925059" y="901520"/>
            <a:ext cx="1120463" cy="45591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Tiểu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sản</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6" name="Picture 4" descr="thay-gi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10" y="38636"/>
            <a:ext cx="92212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4" action="ppaction://hlinksldjump"/>
          </p:cNvPr>
          <p:cNvSpPr/>
          <p:nvPr/>
        </p:nvSpPr>
        <p:spPr>
          <a:xfrm>
            <a:off x="9337184" y="901520"/>
            <a:ext cx="1371601" cy="45591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chemeClr val="tx1"/>
                </a:solidFill>
                <a:latin typeface="Times New Roman" panose="02020603050405020304" pitchFamily="18" charset="0"/>
                <a:cs typeface="Times New Roman" panose="02020603050405020304" pitchFamily="18" charset="0"/>
              </a:rPr>
              <a:t> Tri </a:t>
            </a:r>
            <a:r>
              <a:rPr lang="en-US" sz="3200" b="1" dirty="0" err="1">
                <a:solidFill>
                  <a:schemeClr val="tx1"/>
                </a:solidFill>
                <a:latin typeface="Times New Roman" panose="02020603050405020304" pitchFamily="18" charset="0"/>
                <a:cs typeface="Times New Roman" panose="02020603050405020304" pitchFamily="18" charset="0"/>
              </a:rPr>
              <a:t>thức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nghèo</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6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86102" y="114301"/>
            <a:ext cx="6667500" cy="937180"/>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Bộ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giàu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=&gt;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tay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Pháp</a:t>
            </a:r>
            <a:endParaRPr lang="en-US" b="1" dirty="0" smtClean="0">
              <a:latin typeface="Times New Roman" pitchFamily="18" charset="0"/>
              <a:cs typeface="Times New Roman" pitchFamily="18" charset="0"/>
            </a:endParaRPr>
          </a:p>
          <a:p>
            <a:pPr eaLnBrk="1" hangingPunct="1">
              <a:spcBef>
                <a:spcPct val="5000"/>
              </a:spcBef>
              <a:buFontTx/>
              <a:buChar char="-"/>
            </a:pP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ép</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a:t>
            </a:r>
          </a:p>
        </p:txBody>
      </p:sp>
      <p:sp>
        <p:nvSpPr>
          <p:cNvPr id="78851" name="Text Box 3"/>
          <p:cNvSpPr txBox="1">
            <a:spLocks noChangeArrowheads="1"/>
          </p:cNvSpPr>
          <p:nvPr/>
        </p:nvSpPr>
        <p:spPr bwMode="auto">
          <a:xfrm>
            <a:off x="3048000" y="1143000"/>
            <a:ext cx="6705600" cy="1505027"/>
          </a:xfrm>
          <a:prstGeom prst="rect">
            <a:avLst/>
          </a:prstGeom>
          <a:solidFill>
            <a:schemeClr val="bg1"/>
          </a:solidFill>
          <a:ln w="38100" cmpd="dbl">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Tx/>
              <a:buChar char="-"/>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lượng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hội</a:t>
            </a:r>
            <a:endParaRPr lang="en-US" b="1" dirty="0" smtClean="0">
              <a:latin typeface="Times New Roman" pitchFamily="18" charset="0"/>
              <a:cs typeface="Times New Roman" pitchFamily="18" charset="0"/>
            </a:endParaRPr>
          </a:p>
          <a:p>
            <a:pPr eaLnBrk="1" hangingPunct="1">
              <a:spcBef>
                <a:spcPct val="5000"/>
              </a:spcBef>
              <a:buFontTx/>
              <a:buChar char="-"/>
            </a:pPr>
            <a:r>
              <a:rPr lang="en-US" b="1" dirty="0" err="1" smtClean="0">
                <a:latin typeface="Times New Roman" pitchFamily="18" charset="0"/>
                <a:cs typeface="Times New Roman" pitchFamily="18" charset="0"/>
              </a:rPr>
              <a:t>Mất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ruộng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endParaRPr lang="en-US" b="1" dirty="0">
              <a:latin typeface="Times New Roman" pitchFamily="18" charset="0"/>
              <a:cs typeface="Times New Roman" pitchFamily="18" charset="0"/>
            </a:endParaRPr>
          </a:p>
          <a:p>
            <a:pPr eaLnBrk="1" hangingPunct="1">
              <a:spcBef>
                <a:spcPct val="5000"/>
              </a:spcBef>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hầm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máy</a:t>
            </a:r>
            <a:r>
              <a:rPr lang="en-US" b="1" dirty="0">
                <a:latin typeface="Times New Roman" pitchFamily="18" charset="0"/>
                <a:cs typeface="Times New Roman" pitchFamily="18" charset="0"/>
              </a:rPr>
              <a:t>.</a:t>
            </a:r>
          </a:p>
          <a:p>
            <a:pPr eaLnBrk="1" hangingPunct="1">
              <a:spcBef>
                <a:spcPct val="5000"/>
              </a:spcBef>
              <a:buFontTx/>
              <a:buChar cha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lượng</a:t>
            </a:r>
            <a:r>
              <a:rPr lang="en-US" b="1" dirty="0">
                <a:latin typeface="Times New Roman" pitchFamily="18" charset="0"/>
                <a:cs typeface="Times New Roman" pitchFamily="18" charset="0"/>
              </a:rPr>
              <a:t> to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78852" name="Text Box 4"/>
          <p:cNvSpPr txBox="1">
            <a:spLocks noChangeArrowheads="1"/>
          </p:cNvSpPr>
          <p:nvPr/>
        </p:nvSpPr>
        <p:spPr bwMode="auto">
          <a:xfrm>
            <a:off x="3048000" y="3960984"/>
            <a:ext cx="6705600" cy="1491177"/>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smtClean="0">
                <a:latin typeface="Times New Roman" pitchFamily="18" charset="0"/>
                <a:cs typeface="Times New Roman" pitchFamily="18" charset="0"/>
              </a:rPr>
              <a:t>…</a:t>
            </a:r>
          </a:p>
          <a:p>
            <a:pPr eaLnBrk="1" hangingPunct="1"/>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khinh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rẻ</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chèn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ép</a:t>
            </a:r>
            <a:endParaRPr lang="en-US" b="1" dirty="0">
              <a:latin typeface="Times New Roman" pitchFamily="18" charset="0"/>
              <a:cs typeface="Times New Roman" pitchFamily="18" charset="0"/>
            </a:endParaRPr>
          </a:p>
          <a:p>
            <a:pPr eaLnBrk="1" hangingPunct="1"/>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dễ</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 .</a:t>
            </a:r>
          </a:p>
          <a:p>
            <a:pPr eaLnBrk="1" hangingPunct="1">
              <a:spcBef>
                <a:spcPct val="5000"/>
              </a:spcBef>
              <a:buFontTx/>
              <a:buChar char="-"/>
            </a:pPr>
            <a:endParaRPr lang="en-US" b="1" dirty="0">
              <a:latin typeface="Times New Roman" pitchFamily="18" charset="0"/>
              <a:cs typeface="Times New Roman" pitchFamily="18" charset="0"/>
            </a:endParaRPr>
          </a:p>
        </p:txBody>
      </p:sp>
      <p:sp>
        <p:nvSpPr>
          <p:cNvPr id="78853" name="Text Box 5"/>
          <p:cNvSpPr txBox="1">
            <a:spLocks noChangeArrowheads="1"/>
          </p:cNvSpPr>
          <p:nvPr/>
        </p:nvSpPr>
        <p:spPr bwMode="auto">
          <a:xfrm>
            <a:off x="3039533" y="5458710"/>
            <a:ext cx="6705600" cy="1200329"/>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non </a:t>
            </a:r>
            <a:r>
              <a:rPr lang="en-US" b="1" dirty="0" err="1">
                <a:latin typeface="Times New Roman" pitchFamily="18" charset="0"/>
                <a:cs typeface="Times New Roman" pitchFamily="18" charset="0"/>
              </a:rPr>
              <a:t>trẻ</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khổ</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cực</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a:p>
            <a:pPr eaLnBrk="1" hangingPunct="1"/>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Chịu</a:t>
            </a:r>
            <a:r>
              <a:rPr lang="en-US" b="1" dirty="0">
                <a:latin typeface="Times New Roman" pitchFamily="18" charset="0"/>
                <a:cs typeface="Times New Roman" pitchFamily="18" charset="0"/>
              </a:rPr>
              <a:t> 3 </a:t>
            </a:r>
            <a:r>
              <a:rPr lang="en-US" b="1" dirty="0" err="1">
                <a:latin typeface="Times New Roman" pitchFamily="18" charset="0"/>
                <a:cs typeface="Times New Roman" pitchFamily="18" charset="0"/>
              </a:rPr>
              <a:t>tầng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bức</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Đế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quốc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tư</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kiến</a:t>
            </a:r>
            <a:r>
              <a:rPr lang="en-US" b="1" dirty="0">
                <a:latin typeface="Times New Roman" pitchFamily="18" charset="0"/>
                <a:cs typeface="Times New Roman" pitchFamily="18" charset="0"/>
              </a:rPr>
              <a:t> ).</a:t>
            </a:r>
          </a:p>
          <a:p>
            <a:pPr eaLnBrk="1" hangingPunct="1"/>
            <a:r>
              <a:rPr lang="en-US" b="1" dirty="0" err="1">
                <a:latin typeface="Times New Roman" pitchFamily="18" charset="0"/>
                <a:cs typeface="Times New Roman" pitchFamily="18" charset="0"/>
              </a:rPr>
              <a:t>Sớm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p>
        </p:txBody>
      </p:sp>
      <p:sp>
        <p:nvSpPr>
          <p:cNvPr id="78854" name="AutoShape 6"/>
          <p:cNvSpPr>
            <a:spLocks/>
          </p:cNvSpPr>
          <p:nvPr/>
        </p:nvSpPr>
        <p:spPr bwMode="auto">
          <a:xfrm>
            <a:off x="9956800" y="533400"/>
            <a:ext cx="508000" cy="5334000"/>
          </a:xfrm>
          <a:prstGeom prst="rightBrace">
            <a:avLst>
              <a:gd name="adj1" fmla="val 116667"/>
              <a:gd name="adj2" fmla="val 50000"/>
            </a:avLst>
          </a:prstGeom>
          <a:solidFill>
            <a:schemeClr val="bg1"/>
          </a:solidFill>
          <a:ln w="28575">
            <a:solidFill>
              <a:srgbClr val="0000FF"/>
            </a:solidFill>
            <a:round/>
            <a:headEnd/>
            <a:tailEnd/>
          </a:ln>
        </p:spPr>
        <p:txBody>
          <a:bodyPr wrap="none" anchor="ctr"/>
          <a:lstStyle/>
          <a:p>
            <a:pPr algn="ctr"/>
            <a:endParaRPr lang="en-US" sz="2200">
              <a:cs typeface="Arial" charset="0"/>
            </a:endParaRPr>
          </a:p>
        </p:txBody>
      </p:sp>
      <p:sp>
        <p:nvSpPr>
          <p:cNvPr id="78855" name="Oval 7"/>
          <p:cNvSpPr>
            <a:spLocks noChangeArrowheads="1"/>
          </p:cNvSpPr>
          <p:nvPr/>
        </p:nvSpPr>
        <p:spPr bwMode="auto">
          <a:xfrm>
            <a:off x="101600" y="266700"/>
            <a:ext cx="914400" cy="1905000"/>
          </a:xfrm>
          <a:prstGeom prst="ellipse">
            <a:avLst/>
          </a:prstGeom>
          <a:solidFill>
            <a:srgbClr val="99FFCC"/>
          </a:solidFill>
          <a:ln w="38100"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rPr>
              <a:t>Giai</a:t>
            </a:r>
          </a:p>
          <a:p>
            <a:pPr algn="ctr">
              <a:spcBef>
                <a:spcPct val="50000"/>
              </a:spcBef>
            </a:pPr>
            <a:r>
              <a:rPr lang="en-US" b="1">
                <a:latin typeface="Times New Roman" pitchFamily="18" charset="0"/>
                <a:cs typeface="Times New Roman" pitchFamily="18" charset="0"/>
              </a:rPr>
              <a:t>Cấp</a:t>
            </a:r>
          </a:p>
          <a:p>
            <a:pPr algn="ctr">
              <a:spcBef>
                <a:spcPct val="50000"/>
              </a:spcBef>
            </a:pPr>
            <a:r>
              <a:rPr lang="en-US" b="1">
                <a:latin typeface="Times New Roman" pitchFamily="18" charset="0"/>
                <a:cs typeface="Times New Roman" pitchFamily="18" charset="0"/>
              </a:rPr>
              <a:t>cũ</a:t>
            </a:r>
          </a:p>
        </p:txBody>
      </p:sp>
      <p:sp>
        <p:nvSpPr>
          <p:cNvPr id="78856" name="Oval 8"/>
          <p:cNvSpPr>
            <a:spLocks noChangeArrowheads="1"/>
          </p:cNvSpPr>
          <p:nvPr/>
        </p:nvSpPr>
        <p:spPr bwMode="auto">
          <a:xfrm>
            <a:off x="1524000" y="42863"/>
            <a:ext cx="1016000" cy="1143000"/>
          </a:xfrm>
          <a:prstGeom prst="ellipse">
            <a:avLst/>
          </a:prstGeom>
          <a:solidFill>
            <a:srgbClr val="99FFCC"/>
          </a:solidFill>
          <a:ln w="28575" algn="ctr">
            <a:solidFill>
              <a:schemeClr val="accent2"/>
            </a:solidFill>
            <a:round/>
            <a:headEnd/>
            <a:tailEnd/>
          </a:ln>
        </p:spPr>
        <p:txBody>
          <a:bodyPr wrap="none" anchor="ctr"/>
          <a:lstStyle/>
          <a:p>
            <a:pPr algn="ctr">
              <a:spcBef>
                <a:spcPct val="50000"/>
              </a:spcBef>
            </a:pPr>
            <a:r>
              <a:rPr lang="en-US" b="1">
                <a:solidFill>
                  <a:srgbClr val="000066"/>
                </a:solidFill>
                <a:latin typeface="Times New Roman" pitchFamily="18" charset="0"/>
                <a:cs typeface="Times New Roman" pitchFamily="18" charset="0"/>
                <a:hlinkClick r:id="rId3" action="ppaction://hlinksldjump"/>
              </a:rPr>
              <a:t>Địa</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chủ</a:t>
            </a:r>
            <a:br>
              <a:rPr lang="en-US" b="1">
                <a:solidFill>
                  <a:srgbClr val="000066"/>
                </a:solidFill>
                <a:latin typeface="Times New Roman" pitchFamily="18" charset="0"/>
                <a:cs typeface="Times New Roman" pitchFamily="18" charset="0"/>
                <a:hlinkClick r:id="rId3" action="ppaction://hlinksldjump"/>
              </a:rPr>
            </a:br>
            <a:r>
              <a:rPr lang="en-US" b="1">
                <a:solidFill>
                  <a:srgbClr val="000066"/>
                </a:solidFill>
                <a:latin typeface="Times New Roman" pitchFamily="18" charset="0"/>
                <a:cs typeface="Times New Roman" pitchFamily="18" charset="0"/>
                <a:hlinkClick r:id="rId3" action="ppaction://hlinksldjump"/>
              </a:rPr>
              <a:t>PK</a:t>
            </a:r>
            <a:endParaRPr lang="en-US" b="1">
              <a:solidFill>
                <a:srgbClr val="000066"/>
              </a:solidFill>
              <a:latin typeface="Times New Roman" pitchFamily="18" charset="0"/>
              <a:cs typeface="Times New Roman" pitchFamily="18" charset="0"/>
            </a:endParaRPr>
          </a:p>
        </p:txBody>
      </p:sp>
      <p:sp>
        <p:nvSpPr>
          <p:cNvPr id="78857" name="Oval 9"/>
          <p:cNvSpPr>
            <a:spLocks noChangeArrowheads="1"/>
          </p:cNvSpPr>
          <p:nvPr/>
        </p:nvSpPr>
        <p:spPr bwMode="auto">
          <a:xfrm>
            <a:off x="1524000" y="1295400"/>
            <a:ext cx="1016000" cy="1143000"/>
          </a:xfrm>
          <a:prstGeom prst="ellipse">
            <a:avLst/>
          </a:prstGeom>
          <a:solidFill>
            <a:srgbClr val="99FFCC"/>
          </a:solidFill>
          <a:ln w="28575" algn="ctr">
            <a:solidFill>
              <a:srgbClr val="0000FF"/>
            </a:solidFill>
            <a:round/>
            <a:headEnd/>
            <a:tailEnd/>
          </a:ln>
        </p:spPr>
        <p:txBody>
          <a:bodyPr wrap="none" anchor="ctr"/>
          <a:lstStyle/>
          <a:p>
            <a:pPr algn="ctr">
              <a:spcBef>
                <a:spcPct val="50000"/>
              </a:spcBef>
            </a:pPr>
            <a:r>
              <a:rPr lang="en-US" b="1">
                <a:latin typeface="Times New Roman" pitchFamily="18" charset="0"/>
                <a:cs typeface="Times New Roman" pitchFamily="18" charset="0"/>
                <a:hlinkClick r:id="rId4" action="ppaction://hlinksldjump"/>
              </a:rPr>
              <a:t>Nông</a:t>
            </a:r>
            <a:br>
              <a:rPr lang="en-US" b="1">
                <a:latin typeface="Times New Roman" pitchFamily="18" charset="0"/>
                <a:cs typeface="Times New Roman" pitchFamily="18" charset="0"/>
                <a:hlinkClick r:id="rId4" action="ppaction://hlinksldjump"/>
              </a:rPr>
            </a:br>
            <a:r>
              <a:rPr lang="en-US" b="1">
                <a:latin typeface="Times New Roman" pitchFamily="18" charset="0"/>
                <a:cs typeface="Times New Roman" pitchFamily="18" charset="0"/>
                <a:hlinkClick r:id="rId4" action="ppaction://hlinksldjump"/>
              </a:rPr>
              <a:t> dân</a:t>
            </a:r>
            <a:endParaRPr lang="en-US" b="1">
              <a:latin typeface="Times New Roman" pitchFamily="18" charset="0"/>
              <a:cs typeface="Times New Roman" pitchFamily="18" charset="0"/>
            </a:endParaRPr>
          </a:p>
        </p:txBody>
      </p:sp>
      <p:sp>
        <p:nvSpPr>
          <p:cNvPr id="78858" name="Oval 10"/>
          <p:cNvSpPr>
            <a:spLocks noChangeArrowheads="1"/>
          </p:cNvSpPr>
          <p:nvPr/>
        </p:nvSpPr>
        <p:spPr bwMode="auto">
          <a:xfrm>
            <a:off x="0" y="3810000"/>
            <a:ext cx="914400" cy="1905000"/>
          </a:xfrm>
          <a:prstGeom prst="ellipse">
            <a:avLst/>
          </a:prstGeom>
          <a:solidFill>
            <a:srgbClr val="FF99CC"/>
          </a:solidFill>
          <a:ln w="38100">
            <a:solidFill>
              <a:srgbClr val="FF0066"/>
            </a:solidFill>
            <a:round/>
            <a:headEnd/>
            <a:tailEnd/>
          </a:ln>
        </p:spPr>
        <p:txBody>
          <a:bodyPr wrap="none" anchor="ctr"/>
          <a:lstStyle/>
          <a:p>
            <a:pPr algn="ctr"/>
            <a:r>
              <a:rPr lang="en-US" sz="2200" b="1" dirty="0" err="1">
                <a:latin typeface="Times New Roman" pitchFamily="18" charset="0"/>
                <a:cs typeface="Times New Roman" pitchFamily="18" charset="0"/>
              </a:rPr>
              <a:t>Tầng</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err="1">
                <a:latin typeface="Times New Roman" pitchFamily="18" charset="0"/>
                <a:cs typeface="Times New Roman" pitchFamily="18" charset="0"/>
              </a:rPr>
              <a:t>lớp</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err="1">
                <a:latin typeface="Times New Roman" pitchFamily="18" charset="0"/>
                <a:cs typeface="Times New Roman" pitchFamily="18" charset="0"/>
              </a:rPr>
              <a:t>mới</a:t>
            </a:r>
            <a:endParaRPr lang="en-US" sz="2200" b="1" dirty="0">
              <a:latin typeface="Times New Roman" pitchFamily="18" charset="0"/>
              <a:cs typeface="Times New Roman" pitchFamily="18" charset="0"/>
            </a:endParaRPr>
          </a:p>
        </p:txBody>
      </p:sp>
      <p:cxnSp>
        <p:nvCxnSpPr>
          <p:cNvPr id="78859" name="AutoShape 11"/>
          <p:cNvCxnSpPr>
            <a:cxnSpLocks noChangeShapeType="1"/>
            <a:stCxn id="78855" idx="6"/>
            <a:endCxn id="78856" idx="2"/>
          </p:cNvCxnSpPr>
          <p:nvPr/>
        </p:nvCxnSpPr>
        <p:spPr bwMode="auto">
          <a:xfrm flipV="1">
            <a:off x="1041402" y="614363"/>
            <a:ext cx="463551" cy="604837"/>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60" name="AutoShape 12"/>
          <p:cNvCxnSpPr>
            <a:cxnSpLocks noChangeShapeType="1"/>
          </p:cNvCxnSpPr>
          <p:nvPr/>
        </p:nvCxnSpPr>
        <p:spPr bwMode="auto">
          <a:xfrm>
            <a:off x="1016000" y="1219200"/>
            <a:ext cx="482600" cy="64770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62" name="Oval 14"/>
          <p:cNvSpPr>
            <a:spLocks noChangeArrowheads="1"/>
          </p:cNvSpPr>
          <p:nvPr/>
        </p:nvSpPr>
        <p:spPr bwMode="auto">
          <a:xfrm>
            <a:off x="1524000" y="2895600"/>
            <a:ext cx="1016000" cy="1143000"/>
          </a:xfrm>
          <a:prstGeom prst="ellipse">
            <a:avLst/>
          </a:prstGeom>
          <a:solidFill>
            <a:srgbClr val="FF99FF"/>
          </a:solidFill>
          <a:ln w="28575" algn="ctr">
            <a:solidFill>
              <a:srgbClr val="FF0000"/>
            </a:solidFill>
            <a:round/>
            <a:headEnd/>
            <a:tailEnd/>
          </a:ln>
        </p:spPr>
        <p:txBody>
          <a:bodyPr wrap="none" anchor="ctr"/>
          <a:lstStyle/>
          <a:p>
            <a:pPr algn="ctr">
              <a:spcBef>
                <a:spcPct val="50000"/>
              </a:spcBef>
            </a:pPr>
            <a:endParaRPr lang="en-US" b="1" dirty="0">
              <a:latin typeface="Times New Roman" pitchFamily="18" charset="0"/>
              <a:cs typeface="Times New Roman" pitchFamily="18" charset="0"/>
            </a:endParaRPr>
          </a:p>
        </p:txBody>
      </p:sp>
      <p:sp>
        <p:nvSpPr>
          <p:cNvPr id="78863" name="Oval 15"/>
          <p:cNvSpPr>
            <a:spLocks noChangeArrowheads="1"/>
          </p:cNvSpPr>
          <p:nvPr/>
        </p:nvSpPr>
        <p:spPr bwMode="auto">
          <a:xfrm>
            <a:off x="1481667" y="4337050"/>
            <a:ext cx="1016000" cy="1143000"/>
          </a:xfrm>
          <a:prstGeom prst="ellipse">
            <a:avLst/>
          </a:prstGeom>
          <a:solidFill>
            <a:srgbClr val="FF99FF"/>
          </a:solidFill>
          <a:ln w="28575" algn="ctr">
            <a:solidFill>
              <a:srgbClr val="FF0000"/>
            </a:solidFill>
            <a:round/>
            <a:headEnd/>
            <a:tailEnd/>
          </a:ln>
        </p:spPr>
        <p:txBody>
          <a:bodyPr wrap="none" anchor="ctr"/>
          <a:lstStyle/>
          <a:p>
            <a:pPr algn="ctr">
              <a:spcBef>
                <a:spcPct val="50000"/>
              </a:spcBef>
            </a:pPr>
            <a:r>
              <a:rPr lang="en-US" b="1" dirty="0" err="1">
                <a:latin typeface="Times New Roman" pitchFamily="18" charset="0"/>
                <a:cs typeface="Times New Roman" pitchFamily="18" charset="0"/>
                <a:hlinkClick r:id="rId5" action="ppaction://hlinksldjump"/>
              </a:rPr>
              <a:t>Tiểu</a:t>
            </a:r>
            <a:r>
              <a:rPr lang="en-US" dirty="0">
                <a:latin typeface="Times New Roman" pitchFamily="18" charset="0"/>
                <a:cs typeface="Times New Roman" pitchFamily="18" charset="0"/>
                <a:hlinkClick r:id="rId5" action="ppaction://hlinksldjump"/>
              </a:rPr>
              <a:t> </a:t>
            </a:r>
          </a:p>
          <a:p>
            <a:pPr algn="ctr">
              <a:spcBef>
                <a:spcPct val="50000"/>
              </a:spcBef>
            </a:pPr>
            <a:r>
              <a:rPr lang="en-US" b="1" dirty="0">
                <a:solidFill>
                  <a:srgbClr val="00FFFF"/>
                </a:solidFill>
                <a:latin typeface="Times New Roman" pitchFamily="18" charset="0"/>
                <a:cs typeface="Times New Roman" pitchFamily="18" charset="0"/>
                <a:hlinkClick r:id="rId5" action="ppaction://hlinksldjump"/>
              </a:rPr>
              <a:t> </a:t>
            </a:r>
            <a:r>
              <a:rPr lang="en-US" b="1" dirty="0" err="1">
                <a:solidFill>
                  <a:srgbClr val="00FFFF"/>
                </a:solidFill>
                <a:latin typeface="Times New Roman" pitchFamily="18" charset="0"/>
                <a:cs typeface="Times New Roman" pitchFamily="18" charset="0"/>
                <a:hlinkClick r:id="rId5" action="ppaction://hlinksldjump"/>
              </a:rPr>
              <a:t>t</a:t>
            </a:r>
            <a:r>
              <a:rPr lang="en-US" b="1" dirty="0" err="1">
                <a:latin typeface="Times New Roman" pitchFamily="18" charset="0"/>
                <a:cs typeface="Times New Roman" pitchFamily="18" charset="0"/>
                <a:hlinkClick r:id="rId5" action="ppaction://hlinksldjump"/>
              </a:rPr>
              <a:t>ư</a:t>
            </a:r>
            <a:r>
              <a:rPr lang="en-US" b="1" dirty="0">
                <a:latin typeface="Times New Roman" pitchFamily="18" charset="0"/>
                <a:cs typeface="Times New Roman" pitchFamily="18" charset="0"/>
                <a:hlinkClick r:id="rId5" action="ppaction://hlinksldjump"/>
              </a:rPr>
              <a:t> </a:t>
            </a:r>
            <a:r>
              <a:rPr lang="en-US" b="1" dirty="0" err="1">
                <a:latin typeface="Times New Roman" pitchFamily="18" charset="0"/>
                <a:cs typeface="Times New Roman" pitchFamily="18" charset="0"/>
                <a:hlinkClick r:id="rId5" action="ppaction://hlinksldjump"/>
              </a:rPr>
              <a:t>sản</a:t>
            </a:r>
            <a:endParaRPr lang="en-US" b="1" dirty="0">
              <a:latin typeface="Times New Roman" pitchFamily="18" charset="0"/>
              <a:cs typeface="Times New Roman" pitchFamily="18" charset="0"/>
            </a:endParaRPr>
          </a:p>
        </p:txBody>
      </p:sp>
      <p:sp>
        <p:nvSpPr>
          <p:cNvPr id="78864" name="Oval 16"/>
          <p:cNvSpPr>
            <a:spLocks noChangeArrowheads="1"/>
          </p:cNvSpPr>
          <p:nvPr/>
        </p:nvSpPr>
        <p:spPr bwMode="auto">
          <a:xfrm>
            <a:off x="1498600" y="5715000"/>
            <a:ext cx="1016000" cy="1143000"/>
          </a:xfrm>
          <a:prstGeom prst="ellipse">
            <a:avLst/>
          </a:prstGeom>
          <a:solidFill>
            <a:srgbClr val="FF99FF"/>
          </a:solidFill>
          <a:ln w="28575" algn="ctr">
            <a:solidFill>
              <a:srgbClr val="FF0000"/>
            </a:solidFill>
            <a:round/>
            <a:headEnd/>
            <a:tailEnd/>
          </a:ln>
        </p:spPr>
        <p:txBody>
          <a:bodyPr wrap="none" anchor="ctr"/>
          <a:lstStyle/>
          <a:p>
            <a:pPr algn="ctr"/>
            <a:r>
              <a:rPr lang="en-US" b="1">
                <a:latin typeface="Times New Roman" pitchFamily="18" charset="0"/>
                <a:cs typeface="Times New Roman" pitchFamily="18" charset="0"/>
                <a:hlinkClick r:id="rId6" action="ppaction://hlinksldjump"/>
              </a:rPr>
              <a:t>Công</a:t>
            </a:r>
          </a:p>
          <a:p>
            <a:pPr algn="ctr"/>
            <a:r>
              <a:rPr lang="en-US" b="1">
                <a:latin typeface="Times New Roman" pitchFamily="18" charset="0"/>
                <a:cs typeface="Times New Roman" pitchFamily="18" charset="0"/>
                <a:hlinkClick r:id="rId6" action="ppaction://hlinksldjump"/>
              </a:rPr>
              <a:t>nhân</a:t>
            </a:r>
            <a:endParaRPr lang="en-US" b="1">
              <a:latin typeface="Times New Roman" pitchFamily="18" charset="0"/>
              <a:cs typeface="Times New Roman" pitchFamily="18" charset="0"/>
            </a:endParaRPr>
          </a:p>
        </p:txBody>
      </p:sp>
      <p:cxnSp>
        <p:nvCxnSpPr>
          <p:cNvPr id="78865" name="AutoShape 17"/>
          <p:cNvCxnSpPr>
            <a:cxnSpLocks noChangeShapeType="1"/>
          </p:cNvCxnSpPr>
          <p:nvPr/>
        </p:nvCxnSpPr>
        <p:spPr bwMode="auto">
          <a:xfrm flipV="1">
            <a:off x="914402" y="3429000"/>
            <a:ext cx="539751" cy="131445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66" name="AutoShape 18"/>
          <p:cNvCxnSpPr>
            <a:cxnSpLocks noChangeShapeType="1"/>
          </p:cNvCxnSpPr>
          <p:nvPr/>
        </p:nvCxnSpPr>
        <p:spPr bwMode="auto">
          <a:xfrm>
            <a:off x="914402" y="4724400"/>
            <a:ext cx="522817" cy="14605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67" name="AutoShape 19"/>
          <p:cNvCxnSpPr>
            <a:cxnSpLocks noChangeShapeType="1"/>
            <a:stCxn id="78858" idx="6"/>
            <a:endCxn id="78864" idx="2"/>
          </p:cNvCxnSpPr>
          <p:nvPr/>
        </p:nvCxnSpPr>
        <p:spPr bwMode="auto">
          <a:xfrm>
            <a:off x="939802" y="4762500"/>
            <a:ext cx="539751" cy="152400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68" name="Text Box 20"/>
          <p:cNvSpPr txBox="1">
            <a:spLocks noChangeArrowheads="1"/>
          </p:cNvSpPr>
          <p:nvPr/>
        </p:nvSpPr>
        <p:spPr bwMode="auto">
          <a:xfrm>
            <a:off x="3048000" y="2561272"/>
            <a:ext cx="6705600" cy="1477328"/>
          </a:xfrm>
          <a:prstGeom prst="rect">
            <a:avLst/>
          </a:prstGeom>
          <a:solidFill>
            <a:schemeClr val="bg1"/>
          </a:solidFill>
          <a:ln w="38100" cmpd="dbl" algn="ctr">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buôn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a:t>
            </a:r>
          </a:p>
          <a:p>
            <a:pPr eaLnBrk="1" hangingPunct="1"/>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ép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a:t>
            </a:r>
          </a:p>
          <a:p>
            <a:pPr eaLnBrk="1" hangingPunct="1"/>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hướng</a:t>
            </a:r>
            <a:r>
              <a:rPr lang="en-US" b="1" dirty="0">
                <a:latin typeface="Times New Roman" pitchFamily="18" charset="0"/>
                <a:cs typeface="Times New Roman" pitchFamily="18" charset="0"/>
              </a:rPr>
              <a:t> DCTS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a:t>
            </a:r>
          </a:p>
        </p:txBody>
      </p:sp>
      <p:cxnSp>
        <p:nvCxnSpPr>
          <p:cNvPr id="78869" name="AutoShape 21"/>
          <p:cNvCxnSpPr>
            <a:cxnSpLocks noChangeShapeType="1"/>
          </p:cNvCxnSpPr>
          <p:nvPr/>
        </p:nvCxnSpPr>
        <p:spPr bwMode="auto">
          <a:xfrm>
            <a:off x="2540000" y="3276600"/>
            <a:ext cx="482600"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0" name="AutoShape 22"/>
          <p:cNvCxnSpPr>
            <a:cxnSpLocks noChangeShapeType="1"/>
          </p:cNvCxnSpPr>
          <p:nvPr/>
        </p:nvCxnSpPr>
        <p:spPr bwMode="auto">
          <a:xfrm>
            <a:off x="2540000" y="4800600"/>
            <a:ext cx="499533"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1" name="AutoShape 23"/>
          <p:cNvCxnSpPr>
            <a:cxnSpLocks noChangeShapeType="1"/>
          </p:cNvCxnSpPr>
          <p:nvPr/>
        </p:nvCxnSpPr>
        <p:spPr bwMode="auto">
          <a:xfrm>
            <a:off x="2540000" y="6172200"/>
            <a:ext cx="508000"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2" name="AutoShape 24"/>
          <p:cNvCxnSpPr>
            <a:cxnSpLocks noChangeShapeType="1"/>
            <a:stCxn id="78856" idx="6"/>
          </p:cNvCxnSpPr>
          <p:nvPr/>
        </p:nvCxnSpPr>
        <p:spPr bwMode="auto">
          <a:xfrm flipV="1">
            <a:off x="2559051" y="600075"/>
            <a:ext cx="520700" cy="142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8873" name="AutoShape 25"/>
          <p:cNvCxnSpPr>
            <a:cxnSpLocks noChangeShapeType="1"/>
          </p:cNvCxnSpPr>
          <p:nvPr/>
        </p:nvCxnSpPr>
        <p:spPr bwMode="auto">
          <a:xfrm>
            <a:off x="2540000" y="1828800"/>
            <a:ext cx="499533" cy="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8874" name="WordArt 26"/>
          <p:cNvSpPr>
            <a:spLocks noChangeArrowheads="1" noChangeShapeType="1" noTextEdit="1"/>
          </p:cNvSpPr>
          <p:nvPr/>
        </p:nvSpPr>
        <p:spPr bwMode="auto">
          <a:xfrm>
            <a:off x="10261600" y="1600200"/>
            <a:ext cx="1524000" cy="36576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solidFill>
                  <a:schemeClr val="bg1"/>
                </a:solidFill>
                <a:effectLst>
                  <a:outerShdw dist="35921" dir="2700000" algn="ctr" rotWithShape="0">
                    <a:srgbClr val="C0C0C0">
                      <a:alpha val="79999"/>
                    </a:srgbClr>
                  </a:outerShdw>
                </a:effectLst>
                <a:latin typeface="Arial"/>
                <a:cs typeface="Arial"/>
              </a:rPr>
              <a:t>Xã hội </a:t>
            </a:r>
          </a:p>
          <a:p>
            <a:pPr algn="ctr"/>
            <a:r>
              <a:rPr lang="vi-VN" sz="3600" kern="10">
                <a:ln w="9525">
                  <a:solidFill>
                    <a:srgbClr val="0000FF"/>
                  </a:solidFill>
                  <a:round/>
                  <a:headEnd/>
                  <a:tailEnd/>
                </a:ln>
                <a:solidFill>
                  <a:schemeClr val="bg1"/>
                </a:solidFill>
                <a:effectLst>
                  <a:outerShdw dist="35921" dir="2700000" algn="ctr" rotWithShape="0">
                    <a:srgbClr val="C0C0C0">
                      <a:alpha val="79999"/>
                    </a:srgbClr>
                  </a:outerShdw>
                </a:effectLst>
                <a:latin typeface="Arial"/>
                <a:cs typeface="Arial"/>
              </a:rPr>
              <a:t>thuộc địa </a:t>
            </a:r>
          </a:p>
          <a:p>
            <a:pPr algn="ctr"/>
            <a:r>
              <a:rPr lang="vi-VN" sz="3600" kern="10">
                <a:ln w="9525">
                  <a:solidFill>
                    <a:srgbClr val="0000FF"/>
                  </a:solidFill>
                  <a:round/>
                  <a:headEnd/>
                  <a:tailEnd/>
                </a:ln>
                <a:solidFill>
                  <a:schemeClr val="bg1"/>
                </a:solidFill>
                <a:effectLst>
                  <a:outerShdw dist="35921" dir="2700000" algn="ctr" rotWithShape="0">
                    <a:srgbClr val="C0C0C0">
                      <a:alpha val="79999"/>
                    </a:srgbClr>
                  </a:outerShdw>
                </a:effectLst>
                <a:latin typeface="Arial"/>
                <a:cs typeface="Arial"/>
              </a:rPr>
              <a:t>nửa </a:t>
            </a:r>
          </a:p>
          <a:p>
            <a:pPr algn="ctr"/>
            <a:r>
              <a:rPr lang="vi-VN" sz="3600" kern="10">
                <a:ln w="9525">
                  <a:solidFill>
                    <a:srgbClr val="0000FF"/>
                  </a:solidFill>
                  <a:round/>
                  <a:headEnd/>
                  <a:tailEnd/>
                </a:ln>
                <a:solidFill>
                  <a:schemeClr val="bg1"/>
                </a:solidFill>
                <a:effectLst>
                  <a:outerShdw dist="35921" dir="2700000" algn="ctr" rotWithShape="0">
                    <a:srgbClr val="C0C0C0">
                      <a:alpha val="79999"/>
                    </a:srgbClr>
                  </a:outerShdw>
                </a:effectLst>
                <a:latin typeface="Arial"/>
                <a:cs typeface="Arial"/>
              </a:rPr>
              <a:t>phong kiến.</a:t>
            </a:r>
            <a:endParaRPr lang="en-US" sz="3600" kern="10">
              <a:ln w="9525">
                <a:solidFill>
                  <a:srgbClr val="0000FF"/>
                </a:solidFill>
                <a:round/>
                <a:headEnd/>
                <a:tailEnd/>
              </a:ln>
              <a:solidFill>
                <a:schemeClr val="bg1"/>
              </a:solidFill>
              <a:effectLst>
                <a:outerShdw dist="35921" dir="2700000" algn="ctr" rotWithShape="0">
                  <a:srgbClr val="C0C0C0">
                    <a:alpha val="79999"/>
                  </a:srgbClr>
                </a:outerShdw>
              </a:effectLst>
              <a:latin typeface="Arial"/>
              <a:cs typeface="Arial"/>
            </a:endParaRPr>
          </a:p>
        </p:txBody>
      </p:sp>
      <p:sp>
        <p:nvSpPr>
          <p:cNvPr id="78875" name="AutoShape 27"/>
          <p:cNvSpPr>
            <a:spLocks noChangeArrowheads="1"/>
          </p:cNvSpPr>
          <p:nvPr/>
        </p:nvSpPr>
        <p:spPr bwMode="auto">
          <a:xfrm>
            <a:off x="9347200" y="304800"/>
            <a:ext cx="2844800" cy="1143000"/>
          </a:xfrm>
          <a:prstGeom prst="wedgeRoundRectCallout">
            <a:avLst>
              <a:gd name="adj1" fmla="val -2083"/>
              <a:gd name="adj2" fmla="val 105556"/>
              <a:gd name="adj3" fmla="val 16667"/>
            </a:avLst>
          </a:prstGeom>
          <a:solidFill>
            <a:schemeClr val="bg1"/>
          </a:solidFill>
          <a:ln w="9525">
            <a:solidFill>
              <a:srgbClr val="0000FF"/>
            </a:solidFill>
            <a:miter lim="800000"/>
            <a:headEnd/>
            <a:tailEnd/>
          </a:ln>
        </p:spPr>
        <p:txBody>
          <a:bodyPr/>
          <a:lstStyle/>
          <a:p>
            <a:pPr algn="ctr"/>
            <a:r>
              <a:rPr lang="en-US" sz="2000" b="1">
                <a:solidFill>
                  <a:srgbClr val="FF0000"/>
                </a:solidFill>
                <a:latin typeface="Times New Roman" pitchFamily="18" charset="0"/>
                <a:cs typeface="Times New Roman" pitchFamily="18" charset="0"/>
              </a:rPr>
              <a:t>Thế nào là XH thuộc địa nửa phong kiến?</a:t>
            </a:r>
          </a:p>
        </p:txBody>
      </p:sp>
      <p:sp>
        <p:nvSpPr>
          <p:cNvPr id="78878" name="Rectangle 30"/>
          <p:cNvSpPr>
            <a:spLocks noChangeArrowheads="1"/>
          </p:cNvSpPr>
          <p:nvPr/>
        </p:nvSpPr>
        <p:spPr bwMode="auto">
          <a:xfrm>
            <a:off x="1625602" y="2895600"/>
            <a:ext cx="5180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Times New Roman" pitchFamily="18" charset="0"/>
                <a:cs typeface="Times New Roman" pitchFamily="18" charset="0"/>
                <a:hlinkClick r:id="rId7" action="ppaction://hlinksldjump"/>
              </a:rPr>
              <a:t/>
            </a:r>
            <a:br>
              <a:rPr lang="en-US" b="1" dirty="0">
                <a:latin typeface="Times New Roman" pitchFamily="18" charset="0"/>
                <a:cs typeface="Times New Roman" pitchFamily="18" charset="0"/>
                <a:hlinkClick r:id="rId7" action="ppaction://hlinksldjump"/>
              </a:rPr>
            </a:br>
            <a:r>
              <a:rPr lang="en-US" b="1" dirty="0" err="1">
                <a:latin typeface="Times New Roman" pitchFamily="18" charset="0"/>
                <a:cs typeface="Times New Roman" pitchFamily="18" charset="0"/>
                <a:hlinkClick r:id="rId8" action="ppaction://hlinksldjump"/>
              </a:rPr>
              <a:t>Tư</a:t>
            </a:r>
            <a:r>
              <a:rPr lang="en-US" b="1" dirty="0">
                <a:latin typeface="Times New Roman" pitchFamily="18" charset="0"/>
                <a:cs typeface="Times New Roman" pitchFamily="18" charset="0"/>
                <a:hlinkClick r:id="rId8" action="ppaction://hlinksldjump"/>
              </a:rPr>
              <a:t/>
            </a:r>
            <a:br>
              <a:rPr lang="en-US" b="1" dirty="0">
                <a:latin typeface="Times New Roman" pitchFamily="18" charset="0"/>
                <a:cs typeface="Times New Roman" pitchFamily="18" charset="0"/>
                <a:hlinkClick r:id="rId8" action="ppaction://hlinksldjump"/>
              </a:rPr>
            </a:br>
            <a:r>
              <a:rPr lang="en-US" b="1" dirty="0" err="1">
                <a:latin typeface="Times New Roman" pitchFamily="18" charset="0"/>
                <a:cs typeface="Times New Roman" pitchFamily="18" charset="0"/>
                <a:hlinkClick r:id="rId8" action="ppaction://hlinksldjump"/>
              </a:rPr>
              <a:t>sản</a:t>
            </a:r>
            <a:endParaRPr lang="en-US"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89860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8867"/>
                                        </p:tgtEl>
                                        <p:attrNameLst>
                                          <p:attrName>style.visibility</p:attrName>
                                        </p:attrNameLst>
                                      </p:cBhvr>
                                      <p:to>
                                        <p:strVal val="visible"/>
                                      </p:to>
                                    </p:set>
                                    <p:animEffect transition="in" filter="box(in)">
                                      <p:cBhvr>
                                        <p:cTn id="7" dur="1000"/>
                                        <p:tgtEl>
                                          <p:spTgt spid="78867"/>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78864"/>
                                        </p:tgtEl>
                                        <p:attrNameLst>
                                          <p:attrName>style.visibility</p:attrName>
                                        </p:attrNameLst>
                                      </p:cBhvr>
                                      <p:to>
                                        <p:strVal val="visible"/>
                                      </p:to>
                                    </p:set>
                                    <p:animEffect transition="in" filter="plus(out)">
                                      <p:cBhvr>
                                        <p:cTn id="10" dur="2000"/>
                                        <p:tgtEl>
                                          <p:spTgt spid="7886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8853"/>
                                        </p:tgtEl>
                                        <p:attrNameLst>
                                          <p:attrName>style.visibility</p:attrName>
                                        </p:attrNameLst>
                                      </p:cBhvr>
                                      <p:to>
                                        <p:strVal val="visible"/>
                                      </p:to>
                                    </p:set>
                                    <p:anim calcmode="lin" valueType="num">
                                      <p:cBhvr additive="base">
                                        <p:cTn id="15" dur="500" fill="hold"/>
                                        <p:tgtEl>
                                          <p:spTgt spid="78853"/>
                                        </p:tgtEl>
                                        <p:attrNameLst>
                                          <p:attrName>ppt_x</p:attrName>
                                        </p:attrNameLst>
                                      </p:cBhvr>
                                      <p:tavLst>
                                        <p:tav tm="0">
                                          <p:val>
                                            <p:strVal val="#ppt_x"/>
                                          </p:val>
                                        </p:tav>
                                        <p:tav tm="100000">
                                          <p:val>
                                            <p:strVal val="#ppt_x"/>
                                          </p:val>
                                        </p:tav>
                                      </p:tavLst>
                                    </p:anim>
                                    <p:anim calcmode="lin" valueType="num">
                                      <p:cBhvr additive="base">
                                        <p:cTn id="16"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8875"/>
                                        </p:tgtEl>
                                        <p:attrNameLst>
                                          <p:attrName>style.visibility</p:attrName>
                                        </p:attrNameLst>
                                      </p:cBhvr>
                                      <p:to>
                                        <p:strVal val="visible"/>
                                      </p:to>
                                    </p:set>
                                    <p:animEffect transition="in" filter="blinds(horizontal)">
                                      <p:cBhvr>
                                        <p:cTn id="21" dur="500"/>
                                        <p:tgtEl>
                                          <p:spTgt spid="7887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8874"/>
                                        </p:tgtEl>
                                        <p:attrNameLst>
                                          <p:attrName>style.visibility</p:attrName>
                                        </p:attrNameLst>
                                      </p:cBhvr>
                                      <p:to>
                                        <p:strVal val="visible"/>
                                      </p:to>
                                    </p:set>
                                    <p:animEffect transition="in" filter="box(in)">
                                      <p:cBhvr>
                                        <p:cTn id="26" dur="500"/>
                                        <p:tgtEl>
                                          <p:spTgt spid="78874"/>
                                        </p:tgtEl>
                                      </p:cBhvr>
                                    </p:animEffect>
                                  </p:childTnLst>
                                </p:cTn>
                              </p:par>
                              <p:par>
                                <p:cTn id="27" presetID="4" presetClass="entr" presetSubtype="16" fill="hold" nodeType="withEffect">
                                  <p:stCondLst>
                                    <p:cond delay="0"/>
                                  </p:stCondLst>
                                  <p:childTnLst>
                                    <p:set>
                                      <p:cBhvr>
                                        <p:cTn id="28" dur="1" fill="hold">
                                          <p:stCondLst>
                                            <p:cond delay="0"/>
                                          </p:stCondLst>
                                        </p:cTn>
                                        <p:tgtEl>
                                          <p:spTgt spid="78871"/>
                                        </p:tgtEl>
                                        <p:attrNameLst>
                                          <p:attrName>style.visibility</p:attrName>
                                        </p:attrNameLst>
                                      </p:cBhvr>
                                      <p:to>
                                        <p:strVal val="visible"/>
                                      </p:to>
                                    </p:set>
                                    <p:animEffect transition="in" filter="box(in)">
                                      <p:cBhvr>
                                        <p:cTn id="29" dur="500"/>
                                        <p:tgtEl>
                                          <p:spTgt spid="7887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8854"/>
                                        </p:tgtEl>
                                        <p:attrNameLst>
                                          <p:attrName>style.visibility</p:attrName>
                                        </p:attrNameLst>
                                      </p:cBhvr>
                                      <p:to>
                                        <p:strVal val="visible"/>
                                      </p:to>
                                    </p:set>
                                    <p:animEffect transition="in" filter="wipe(down)">
                                      <p:cBhvr>
                                        <p:cTn id="34"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64" grpId="0" animBg="1"/>
      <p:bldP spid="78874" grpId="0" animBg="1"/>
      <p:bldP spid="788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71256" cy="61689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257" y="0"/>
            <a:ext cx="5808372" cy="6265178"/>
          </a:xfrm>
          <a:prstGeom prst="rect">
            <a:avLst/>
          </a:prstGeom>
        </p:spPr>
      </p:pic>
      <p:sp>
        <p:nvSpPr>
          <p:cNvPr id="6" name="Rectangle 5"/>
          <p:cNvSpPr/>
          <p:nvPr/>
        </p:nvSpPr>
        <p:spPr>
          <a:xfrm>
            <a:off x="7089819" y="6278057"/>
            <a:ext cx="4971247" cy="52803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mỏ</a:t>
            </a:r>
            <a:r>
              <a:rPr lang="en-US" sz="2800" b="1" dirty="0">
                <a:solidFill>
                  <a:schemeClr val="tx1"/>
                </a:solidFill>
                <a:latin typeface="Times New Roman" panose="02020603050405020304" pitchFamily="18" charset="0"/>
                <a:cs typeface="Times New Roman" panose="02020603050405020304" pitchFamily="18" charset="0"/>
              </a:rPr>
              <a:t> than</a:t>
            </a:r>
          </a:p>
        </p:txBody>
      </p:sp>
      <p:sp>
        <p:nvSpPr>
          <p:cNvPr id="7" name="Rectangle 6"/>
          <p:cNvSpPr/>
          <p:nvPr/>
        </p:nvSpPr>
        <p:spPr>
          <a:xfrm>
            <a:off x="850006" y="6181861"/>
            <a:ext cx="4971247" cy="5409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Khai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thác</a:t>
            </a:r>
            <a:r>
              <a:rPr lang="en-US" sz="2800" b="1" dirty="0">
                <a:solidFill>
                  <a:schemeClr val="tx1"/>
                </a:solidFill>
                <a:latin typeface="Times New Roman" panose="02020603050405020304" pitchFamily="18" charset="0"/>
                <a:cs typeface="Times New Roman" panose="02020603050405020304" pitchFamily="18" charset="0"/>
              </a:rPr>
              <a:t> than</a:t>
            </a:r>
          </a:p>
        </p:txBody>
      </p:sp>
    </p:spTree>
    <p:extLst>
      <p:ext uri="{BB962C8B-B14F-4D97-AF65-F5344CB8AC3E}">
        <p14:creationId xmlns:p14="http://schemas.microsoft.com/office/powerpoint/2010/main" val="20558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418" y="0"/>
            <a:ext cx="5679583" cy="6265178"/>
          </a:xfrm>
          <a:prstGeom prst="rect">
            <a:avLst/>
          </a:prstGeom>
        </p:spPr>
      </p:pic>
      <p:sp>
        <p:nvSpPr>
          <p:cNvPr id="9" name="Rectangle 8"/>
          <p:cNvSpPr/>
          <p:nvPr/>
        </p:nvSpPr>
        <p:spPr>
          <a:xfrm>
            <a:off x="6750675" y="6265178"/>
            <a:ext cx="4971247" cy="52803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mủ</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94675" y="74951"/>
            <a:ext cx="6017743" cy="3057639"/>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785" y="3282846"/>
            <a:ext cx="6182632" cy="3575154"/>
          </a:xfrm>
          <a:prstGeom prst="rect">
            <a:avLst/>
          </a:prstGeom>
        </p:spPr>
      </p:pic>
    </p:spTree>
    <p:extLst>
      <p:ext uri="{BB962C8B-B14F-4D97-AF65-F5344CB8AC3E}">
        <p14:creationId xmlns:p14="http://schemas.microsoft.com/office/powerpoint/2010/main" val="24852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p:cNvSpPr>
            <a:spLocks noChangeArrowheads="1"/>
          </p:cNvSpPr>
          <p:nvPr/>
        </p:nvSpPr>
        <p:spPr bwMode="auto">
          <a:xfrm>
            <a:off x="0" y="1905000"/>
            <a:ext cx="3759200" cy="2895600"/>
          </a:xfrm>
          <a:prstGeom prst="verticalScroll">
            <a:avLst>
              <a:gd name="adj" fmla="val 12500"/>
            </a:avLst>
          </a:prstGeom>
          <a:solidFill>
            <a:srgbClr val="BAE4C8"/>
          </a:solidFill>
          <a:ln w="9525">
            <a:solidFill>
              <a:schemeClr val="tx1"/>
            </a:solidFill>
            <a:round/>
            <a:headEnd/>
            <a:tailEnd/>
          </a:ln>
        </p:spPr>
        <p:txBody>
          <a:bodyPr wrap="none" anchor="ctr"/>
          <a:lstStyle/>
          <a:p>
            <a:endParaRPr lang="en-US"/>
          </a:p>
        </p:txBody>
      </p:sp>
      <p:sp>
        <p:nvSpPr>
          <p:cNvPr id="109571" name="Text Box 3"/>
          <p:cNvSpPr txBox="1">
            <a:spLocks noChangeArrowheads="1"/>
          </p:cNvSpPr>
          <p:nvPr/>
        </p:nvSpPr>
        <p:spPr bwMode="auto">
          <a:xfrm>
            <a:off x="508000" y="2286000"/>
            <a:ext cx="2844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002060"/>
                </a:solidFill>
                <a:latin typeface="Times New Roman" pitchFamily="18" charset="0"/>
                <a:cs typeface="Times New Roman" pitchFamily="18" charset="0"/>
              </a:rPr>
              <a:t>TÁC ĐỘNG CỦA CUỘC KHAI THÁC THUỘC ĐỊA LẦN THỨ NHẤT CỦA THỰC DÂN PHÁP ?</a:t>
            </a:r>
          </a:p>
        </p:txBody>
      </p:sp>
      <p:sp>
        <p:nvSpPr>
          <p:cNvPr id="109572" name="AutoShape 4"/>
          <p:cNvSpPr>
            <a:spLocks/>
          </p:cNvSpPr>
          <p:nvPr/>
        </p:nvSpPr>
        <p:spPr bwMode="auto">
          <a:xfrm>
            <a:off x="4165600" y="1447800"/>
            <a:ext cx="3454400" cy="609600"/>
          </a:xfrm>
          <a:prstGeom prst="borderCallout1">
            <a:avLst>
              <a:gd name="adj1" fmla="val 47060"/>
              <a:gd name="adj2" fmla="val -866"/>
              <a:gd name="adj3" fmla="val 342319"/>
              <a:gd name="adj4" fmla="val -24861"/>
            </a:avLst>
          </a:prstGeom>
          <a:solidFill>
            <a:schemeClr val="accent2"/>
          </a:solidFill>
          <a:ln w="9525">
            <a:solidFill>
              <a:schemeClr val="tx1"/>
            </a:solidFill>
            <a:miter lim="800000"/>
            <a:headEnd/>
            <a:tailEnd/>
          </a:ln>
        </p:spPr>
        <p:txBody>
          <a:bodyPr/>
          <a:lstStyle/>
          <a:p>
            <a:pPr algn="ctr"/>
            <a:r>
              <a:rPr lang="en-US" b="1" i="1">
                <a:solidFill>
                  <a:schemeClr val="bg1"/>
                </a:solidFill>
                <a:latin typeface="Times New Roman" pitchFamily="18" charset="0"/>
                <a:cs typeface="Times New Roman" pitchFamily="18" charset="0"/>
              </a:rPr>
              <a:t>NHỮNG CHUYỂN BIẾN VỀ KINH TẾ</a:t>
            </a:r>
          </a:p>
        </p:txBody>
      </p:sp>
      <p:sp>
        <p:nvSpPr>
          <p:cNvPr id="109573" name="AutoShape 5"/>
          <p:cNvSpPr>
            <a:spLocks/>
          </p:cNvSpPr>
          <p:nvPr/>
        </p:nvSpPr>
        <p:spPr bwMode="auto">
          <a:xfrm>
            <a:off x="4267200" y="4572000"/>
            <a:ext cx="3352800" cy="685800"/>
          </a:xfrm>
          <a:prstGeom prst="borderCallout1">
            <a:avLst>
              <a:gd name="adj1" fmla="val 57190"/>
              <a:gd name="adj2" fmla="val -181"/>
              <a:gd name="adj3" fmla="val -143653"/>
              <a:gd name="adj4" fmla="val -27685"/>
            </a:avLst>
          </a:prstGeom>
          <a:solidFill>
            <a:schemeClr val="accent2"/>
          </a:solidFill>
          <a:ln w="9525">
            <a:solidFill>
              <a:schemeClr val="tx1"/>
            </a:solidFill>
            <a:miter lim="800000"/>
            <a:headEnd/>
            <a:tailEnd/>
          </a:ln>
        </p:spPr>
        <p:txBody>
          <a:bodyPr/>
          <a:lstStyle/>
          <a:p>
            <a:pPr algn="ctr">
              <a:spcBef>
                <a:spcPct val="50000"/>
              </a:spcBef>
            </a:pPr>
            <a:r>
              <a:rPr lang="en-US" b="1" i="1">
                <a:solidFill>
                  <a:schemeClr val="bg1"/>
                </a:solidFill>
                <a:latin typeface="Times New Roman" pitchFamily="18" charset="0"/>
                <a:cs typeface="Times New Roman" pitchFamily="18" charset="0"/>
              </a:rPr>
              <a:t>NHỮNG CHUYỂN BIẾN VỀ XÃ HỘI</a:t>
            </a:r>
          </a:p>
          <a:p>
            <a:pPr algn="ctr"/>
            <a:endParaRPr lang="en-US" i="1">
              <a:solidFill>
                <a:schemeClr val="bg1"/>
              </a:solidFill>
              <a:cs typeface="Arial" charset="0"/>
            </a:endParaRPr>
          </a:p>
        </p:txBody>
      </p:sp>
      <p:sp>
        <p:nvSpPr>
          <p:cNvPr id="109574" name="AutoShape 6"/>
          <p:cNvSpPr>
            <a:spLocks/>
          </p:cNvSpPr>
          <p:nvPr/>
        </p:nvSpPr>
        <p:spPr bwMode="auto">
          <a:xfrm>
            <a:off x="8839200" y="0"/>
            <a:ext cx="3048000" cy="609600"/>
          </a:xfrm>
          <a:prstGeom prst="borderCallout1">
            <a:avLst>
              <a:gd name="adj1" fmla="val 53366"/>
              <a:gd name="adj2" fmla="val -1208"/>
              <a:gd name="adj3" fmla="val 255324"/>
              <a:gd name="adj4" fmla="val -40054"/>
            </a:avLst>
          </a:prstGeom>
          <a:solidFill>
            <a:srgbClr val="FCFCA2"/>
          </a:solidFill>
          <a:ln w="9525">
            <a:solidFill>
              <a:schemeClr val="tx1"/>
            </a:solidFill>
            <a:miter lim="800000"/>
            <a:headEnd/>
            <a:tailEnd/>
          </a:ln>
        </p:spPr>
        <p:txBody>
          <a:bodyPr/>
          <a:lstStyle/>
          <a:p>
            <a:pPr algn="ctr"/>
            <a:r>
              <a:rPr lang="pt-BR" sz="2800" b="1" i="1">
                <a:latin typeface="Times New Roman" pitchFamily="18" charset="0"/>
                <a:cs typeface="Times New Roman" pitchFamily="18" charset="0"/>
              </a:rPr>
              <a:t>Nông nghiệp</a:t>
            </a:r>
            <a:endParaRPr lang="en-US" sz="2800" b="1" i="1">
              <a:latin typeface="Times New Roman" pitchFamily="18" charset="0"/>
              <a:cs typeface="Times New Roman" pitchFamily="18" charset="0"/>
            </a:endParaRPr>
          </a:p>
        </p:txBody>
      </p:sp>
      <p:sp>
        <p:nvSpPr>
          <p:cNvPr id="109575" name="AutoShape 7"/>
          <p:cNvSpPr>
            <a:spLocks/>
          </p:cNvSpPr>
          <p:nvPr/>
        </p:nvSpPr>
        <p:spPr bwMode="auto">
          <a:xfrm>
            <a:off x="8839200" y="762000"/>
            <a:ext cx="3048000" cy="609600"/>
          </a:xfrm>
          <a:prstGeom prst="borderCallout1">
            <a:avLst>
              <a:gd name="adj1" fmla="val 51102"/>
              <a:gd name="adj2" fmla="val -426"/>
              <a:gd name="adj3" fmla="val 139331"/>
              <a:gd name="adj4" fmla="val -40239"/>
            </a:avLst>
          </a:prstGeom>
          <a:solidFill>
            <a:srgbClr val="FCFCA2"/>
          </a:solidFill>
          <a:ln w="9525">
            <a:solidFill>
              <a:schemeClr val="tx1"/>
            </a:solidFill>
            <a:miter lim="800000"/>
            <a:headEnd/>
            <a:tailEnd/>
          </a:ln>
        </p:spPr>
        <p:txBody>
          <a:bodyPr/>
          <a:lstStyle/>
          <a:p>
            <a:pPr algn="ctr"/>
            <a:r>
              <a:rPr lang="pt-BR" sz="2800" b="1" i="1">
                <a:latin typeface="Times New Roman" pitchFamily="18" charset="0"/>
                <a:cs typeface="Times New Roman" pitchFamily="18" charset="0"/>
              </a:rPr>
              <a:t>Công nghiệp</a:t>
            </a:r>
            <a:endParaRPr lang="en-US" sz="2800" b="1" i="1">
              <a:latin typeface="Times New Roman" pitchFamily="18" charset="0"/>
              <a:cs typeface="Times New Roman" pitchFamily="18" charset="0"/>
            </a:endParaRPr>
          </a:p>
        </p:txBody>
      </p:sp>
      <p:sp>
        <p:nvSpPr>
          <p:cNvPr id="109576" name="AutoShape 8"/>
          <p:cNvSpPr>
            <a:spLocks/>
          </p:cNvSpPr>
          <p:nvPr/>
        </p:nvSpPr>
        <p:spPr bwMode="auto">
          <a:xfrm>
            <a:off x="8839200" y="2133600"/>
            <a:ext cx="3149600" cy="838200"/>
          </a:xfrm>
          <a:prstGeom prst="borderCallout1">
            <a:avLst>
              <a:gd name="adj1" fmla="val 49634"/>
              <a:gd name="adj2" fmla="val -2394"/>
              <a:gd name="adj3" fmla="val -64694"/>
              <a:gd name="adj4" fmla="val -38245"/>
            </a:avLst>
          </a:prstGeom>
          <a:solidFill>
            <a:srgbClr val="FCFCA2"/>
          </a:solidFill>
          <a:ln w="9525">
            <a:solidFill>
              <a:schemeClr val="tx1"/>
            </a:solidFill>
            <a:miter lim="800000"/>
            <a:headEnd/>
            <a:tailEnd/>
          </a:ln>
        </p:spPr>
        <p:txBody>
          <a:bodyPr/>
          <a:lstStyle/>
          <a:p>
            <a:pPr algn="ctr"/>
            <a:r>
              <a:rPr lang="pt-BR" sz="2800" b="1" i="1">
                <a:latin typeface="Times New Roman" pitchFamily="18" charset="0"/>
                <a:cs typeface="Times New Roman" pitchFamily="18" charset="0"/>
              </a:rPr>
              <a:t>GTVT</a:t>
            </a:r>
            <a:endParaRPr lang="en-US" sz="2800" b="1" i="1">
              <a:latin typeface="Times New Roman" pitchFamily="18" charset="0"/>
              <a:cs typeface="Times New Roman" pitchFamily="18" charset="0"/>
            </a:endParaRPr>
          </a:p>
        </p:txBody>
      </p:sp>
      <p:sp>
        <p:nvSpPr>
          <p:cNvPr id="109578" name="AutoShape 10"/>
          <p:cNvSpPr>
            <a:spLocks/>
          </p:cNvSpPr>
          <p:nvPr/>
        </p:nvSpPr>
        <p:spPr bwMode="auto">
          <a:xfrm>
            <a:off x="8940800" y="3200400"/>
            <a:ext cx="3048000" cy="457200"/>
          </a:xfrm>
          <a:prstGeom prst="borderCallout1">
            <a:avLst>
              <a:gd name="adj1" fmla="val 43560"/>
              <a:gd name="adj2" fmla="val -1162"/>
              <a:gd name="adj3" fmla="val 358167"/>
              <a:gd name="adj4" fmla="val -43338"/>
            </a:avLst>
          </a:prstGeom>
          <a:solidFill>
            <a:srgbClr val="FCFCA2"/>
          </a:solidFill>
          <a:ln w="9525">
            <a:solidFill>
              <a:schemeClr val="tx1"/>
            </a:solidFill>
            <a:miter lim="800000"/>
            <a:headEnd/>
            <a:tailEnd/>
          </a:ln>
        </p:spPr>
        <p:txBody>
          <a:bodyPr/>
          <a:lstStyle/>
          <a:p>
            <a:pPr algn="ctr"/>
            <a:r>
              <a:rPr lang="pt-BR" sz="2400" b="1" i="1">
                <a:latin typeface="Times New Roman" pitchFamily="18" charset="0"/>
                <a:cs typeface="Times New Roman" pitchFamily="18" charset="0"/>
              </a:rPr>
              <a:t>ĐỊA CHỦ</a:t>
            </a:r>
            <a:endParaRPr lang="en-US" sz="2400" b="1" i="1">
              <a:latin typeface="Times New Roman" pitchFamily="18" charset="0"/>
              <a:cs typeface="Times New Roman" pitchFamily="18" charset="0"/>
            </a:endParaRPr>
          </a:p>
        </p:txBody>
      </p:sp>
      <p:sp>
        <p:nvSpPr>
          <p:cNvPr id="109579" name="AutoShape 11"/>
          <p:cNvSpPr>
            <a:spLocks/>
          </p:cNvSpPr>
          <p:nvPr/>
        </p:nvSpPr>
        <p:spPr bwMode="auto">
          <a:xfrm>
            <a:off x="8940800" y="3886200"/>
            <a:ext cx="3048000" cy="457200"/>
          </a:xfrm>
          <a:prstGeom prst="borderCallout1">
            <a:avLst>
              <a:gd name="adj1" fmla="val 50194"/>
              <a:gd name="adj2" fmla="val -194"/>
              <a:gd name="adj3" fmla="val 210301"/>
              <a:gd name="adj4" fmla="val -42542"/>
            </a:avLst>
          </a:prstGeom>
          <a:solidFill>
            <a:srgbClr val="FCFCA2"/>
          </a:solidFill>
          <a:ln w="9525">
            <a:solidFill>
              <a:schemeClr val="tx1"/>
            </a:solidFill>
            <a:miter lim="800000"/>
            <a:headEnd/>
            <a:tailEnd/>
          </a:ln>
        </p:spPr>
        <p:txBody>
          <a:bodyPr/>
          <a:lstStyle/>
          <a:p>
            <a:pPr algn="ctr"/>
            <a:r>
              <a:rPr lang="pt-BR" sz="2400" b="1" i="1">
                <a:latin typeface="Times New Roman" pitchFamily="18" charset="0"/>
                <a:cs typeface="Times New Roman" pitchFamily="18" charset="0"/>
              </a:rPr>
              <a:t>NÔNG DÂN</a:t>
            </a:r>
            <a:endParaRPr lang="en-US" sz="2400" b="1" i="1">
              <a:latin typeface="Times New Roman" pitchFamily="18" charset="0"/>
              <a:cs typeface="Times New Roman" pitchFamily="18" charset="0"/>
            </a:endParaRPr>
          </a:p>
        </p:txBody>
      </p:sp>
      <p:sp>
        <p:nvSpPr>
          <p:cNvPr id="109580" name="AutoShape 12"/>
          <p:cNvSpPr>
            <a:spLocks/>
          </p:cNvSpPr>
          <p:nvPr/>
        </p:nvSpPr>
        <p:spPr bwMode="auto">
          <a:xfrm>
            <a:off x="8940800" y="4495800"/>
            <a:ext cx="3048000" cy="457200"/>
          </a:xfrm>
          <a:prstGeom prst="borderCallout1">
            <a:avLst>
              <a:gd name="adj1" fmla="val 54241"/>
              <a:gd name="adj2" fmla="val -1375"/>
              <a:gd name="adj3" fmla="val 82185"/>
              <a:gd name="adj4" fmla="val -42801"/>
            </a:avLst>
          </a:prstGeom>
          <a:solidFill>
            <a:srgbClr val="FCFCA2"/>
          </a:solidFill>
          <a:ln w="9525">
            <a:solidFill>
              <a:schemeClr val="tx1"/>
            </a:solidFill>
            <a:miter lim="800000"/>
            <a:headEnd/>
            <a:tailEnd/>
          </a:ln>
        </p:spPr>
        <p:txBody>
          <a:bodyPr/>
          <a:lstStyle/>
          <a:p>
            <a:pPr algn="ctr"/>
            <a:r>
              <a:rPr lang="en-US" sz="2400" b="1" i="1">
                <a:latin typeface="Times New Roman" pitchFamily="18" charset="0"/>
                <a:cs typeface="Times New Roman" pitchFamily="18" charset="0"/>
              </a:rPr>
              <a:t>CÔNG NHÂN</a:t>
            </a:r>
          </a:p>
        </p:txBody>
      </p:sp>
      <p:sp>
        <p:nvSpPr>
          <p:cNvPr id="14" name="AutoShape 12"/>
          <p:cNvSpPr>
            <a:spLocks/>
          </p:cNvSpPr>
          <p:nvPr/>
        </p:nvSpPr>
        <p:spPr bwMode="auto">
          <a:xfrm>
            <a:off x="8940800" y="5181600"/>
            <a:ext cx="3048000" cy="457200"/>
          </a:xfrm>
          <a:prstGeom prst="borderCallout1">
            <a:avLst>
              <a:gd name="adj1" fmla="val 44241"/>
              <a:gd name="adj2" fmla="val -42"/>
              <a:gd name="adj3" fmla="val -69676"/>
              <a:gd name="adj4" fmla="val -42898"/>
            </a:avLst>
          </a:prstGeom>
          <a:solidFill>
            <a:srgbClr val="FCFCA2"/>
          </a:solidFill>
          <a:ln w="9525">
            <a:solidFill>
              <a:schemeClr val="tx1"/>
            </a:solidFill>
            <a:miter lim="800000"/>
            <a:headEnd/>
            <a:tailEnd/>
          </a:ln>
        </p:spPr>
        <p:txBody>
          <a:bodyPr/>
          <a:lstStyle/>
          <a:p>
            <a:pPr algn="ctr"/>
            <a:r>
              <a:rPr lang="en-US" sz="2800" b="1" i="1">
                <a:latin typeface="Times New Roman" pitchFamily="18" charset="0"/>
                <a:cs typeface="Times New Roman" pitchFamily="18" charset="0"/>
              </a:rPr>
              <a:t>TƯ SẢN</a:t>
            </a:r>
          </a:p>
        </p:txBody>
      </p:sp>
      <p:sp>
        <p:nvSpPr>
          <p:cNvPr id="15" name="AutoShape 12"/>
          <p:cNvSpPr>
            <a:spLocks/>
          </p:cNvSpPr>
          <p:nvPr/>
        </p:nvSpPr>
        <p:spPr bwMode="auto">
          <a:xfrm>
            <a:off x="8940800" y="5715000"/>
            <a:ext cx="3251200" cy="457200"/>
          </a:xfrm>
          <a:prstGeom prst="borderCallout1">
            <a:avLst>
              <a:gd name="adj1" fmla="val 47574"/>
              <a:gd name="adj2" fmla="val -1375"/>
              <a:gd name="adj3" fmla="val -196051"/>
              <a:gd name="adj4" fmla="val -43019"/>
            </a:avLst>
          </a:prstGeom>
          <a:solidFill>
            <a:srgbClr val="FCFCA2"/>
          </a:solidFill>
          <a:ln w="9525">
            <a:solidFill>
              <a:schemeClr val="tx1"/>
            </a:solidFill>
            <a:miter lim="800000"/>
            <a:headEnd/>
            <a:tailEnd/>
          </a:ln>
        </p:spPr>
        <p:txBody>
          <a:bodyPr/>
          <a:lstStyle/>
          <a:p>
            <a:pPr algn="ctr"/>
            <a:r>
              <a:rPr lang="en-US" sz="2800" b="1" i="1">
                <a:latin typeface="Times New Roman" pitchFamily="18" charset="0"/>
                <a:cs typeface="Times New Roman" pitchFamily="18" charset="0"/>
              </a:rPr>
              <a:t>TiỂU TƯ SẢN</a:t>
            </a:r>
          </a:p>
        </p:txBody>
      </p:sp>
      <p:graphicFrame>
        <p:nvGraphicFramePr>
          <p:cNvPr id="16" name="Table 15"/>
          <p:cNvGraphicFramePr>
            <a:graphicFrameLocks noGrp="1"/>
          </p:cNvGraphicFramePr>
          <p:nvPr>
            <p:extLst>
              <p:ext uri="{D42A27DB-BD31-4B8C-83A1-F6EECF244321}">
                <p14:modId xmlns:p14="http://schemas.microsoft.com/office/powerpoint/2010/main" val="716229659"/>
              </p:ext>
            </p:extLst>
          </p:nvPr>
        </p:nvGraphicFramePr>
        <p:xfrm>
          <a:off x="508000" y="219856"/>
          <a:ext cx="7175500" cy="688145"/>
        </p:xfrm>
        <a:graphic>
          <a:graphicData uri="http://schemas.openxmlformats.org/drawingml/2006/table">
            <a:tbl>
              <a:tblPr/>
              <a:tblGrid>
                <a:gridCol w="7175500"/>
              </a:tblGrid>
              <a:tr h="688145">
                <a:tc>
                  <a:txBody>
                    <a:bodyPr/>
                    <a:lstStyle/>
                    <a:p>
                      <a:pPr marL="609600" indent="-609600" algn="ctr" eaLnBrk="1" hangingPunct="1">
                        <a:buFontTx/>
                        <a:buNone/>
                      </a:pPr>
                      <a:r>
                        <a:rPr lang="en-US" sz="2800" b="1" u="sng" dirty="0" smtClean="0">
                          <a:solidFill>
                            <a:srgbClr val="FF0000"/>
                          </a:solidFill>
                          <a:latin typeface="Times New Roman" pitchFamily="18" charset="0"/>
                          <a:cs typeface="Times New Roman" pitchFamily="18" charset="0"/>
                        </a:rPr>
                        <a:t>CỦNG CỐ KIẾN THỨC ĐÃ HỌC</a:t>
                      </a:r>
                    </a:p>
                  </a:txBody>
                  <a:tcPr marL="121911" marR="121911" marT="45748" marB="4574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8" name="AutoShape 7"/>
          <p:cNvSpPr>
            <a:spLocks/>
          </p:cNvSpPr>
          <p:nvPr/>
        </p:nvSpPr>
        <p:spPr bwMode="auto">
          <a:xfrm>
            <a:off x="8839200" y="1524000"/>
            <a:ext cx="3048000" cy="609600"/>
          </a:xfrm>
          <a:prstGeom prst="borderCallout1">
            <a:avLst>
              <a:gd name="adj1" fmla="val 51102"/>
              <a:gd name="adj2" fmla="val -426"/>
              <a:gd name="adj3" fmla="val 18839"/>
              <a:gd name="adj4" fmla="val -38764"/>
            </a:avLst>
          </a:prstGeom>
          <a:solidFill>
            <a:srgbClr val="FCFCA2"/>
          </a:solidFill>
          <a:ln w="9525">
            <a:solidFill>
              <a:schemeClr val="tx1"/>
            </a:solidFill>
            <a:miter lim="800000"/>
            <a:headEnd/>
            <a:tailEnd/>
          </a:ln>
        </p:spPr>
        <p:txBody>
          <a:bodyPr/>
          <a:lstStyle/>
          <a:p>
            <a:pPr algn="ctr"/>
            <a:r>
              <a:rPr lang="pt-BR" sz="2800" b="1" i="1" dirty="0" smtClean="0">
                <a:latin typeface="Times New Roman" pitchFamily="18" charset="0"/>
                <a:cs typeface="Times New Roman" pitchFamily="18" charset="0"/>
              </a:rPr>
              <a:t>Thương  </a:t>
            </a:r>
            <a:r>
              <a:rPr lang="pt-BR" sz="2800" b="1" i="1" dirty="0">
                <a:latin typeface="Times New Roman" pitchFamily="18" charset="0"/>
                <a:cs typeface="Times New Roman" pitchFamily="18" charset="0"/>
              </a:rPr>
              <a:t>nghiệp</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3912783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500" fill="hold"/>
                                        <p:tgtEl>
                                          <p:spTgt spid="109570"/>
                                        </p:tgtEl>
                                        <p:attrNameLst>
                                          <p:attrName>ppt_w</p:attrName>
                                        </p:attrNameLst>
                                      </p:cBhvr>
                                      <p:tavLst>
                                        <p:tav tm="0">
                                          <p:val>
                                            <p:strVal val="#ppt_w*0.70"/>
                                          </p:val>
                                        </p:tav>
                                        <p:tav tm="100000">
                                          <p:val>
                                            <p:strVal val="#ppt_w"/>
                                          </p:val>
                                        </p:tav>
                                      </p:tavLst>
                                    </p:anim>
                                    <p:anim calcmode="lin" valueType="num">
                                      <p:cBhvr>
                                        <p:cTn id="8" dur="500" fill="hold"/>
                                        <p:tgtEl>
                                          <p:spTgt spid="109570"/>
                                        </p:tgtEl>
                                        <p:attrNameLst>
                                          <p:attrName>ppt_h</p:attrName>
                                        </p:attrNameLst>
                                      </p:cBhvr>
                                      <p:tavLst>
                                        <p:tav tm="0">
                                          <p:val>
                                            <p:strVal val="#ppt_h"/>
                                          </p:val>
                                        </p:tav>
                                        <p:tav tm="100000">
                                          <p:val>
                                            <p:strVal val="#ppt_h"/>
                                          </p:val>
                                        </p:tav>
                                      </p:tavLst>
                                    </p:anim>
                                    <p:animEffect transition="in" filter="fade">
                                      <p:cBhvr>
                                        <p:cTn id="9" dur="500"/>
                                        <p:tgtEl>
                                          <p:spTgt spid="10957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9571"/>
                                        </p:tgtEl>
                                        <p:attrNameLst>
                                          <p:attrName>style.visibility</p:attrName>
                                        </p:attrNameLst>
                                      </p:cBhvr>
                                      <p:to>
                                        <p:strVal val="visible"/>
                                      </p:to>
                                    </p:set>
                                    <p:anim calcmode="lin" valueType="num">
                                      <p:cBhvr>
                                        <p:cTn id="12" dur="500" fill="hold"/>
                                        <p:tgtEl>
                                          <p:spTgt spid="109571"/>
                                        </p:tgtEl>
                                        <p:attrNameLst>
                                          <p:attrName>ppt_w</p:attrName>
                                        </p:attrNameLst>
                                      </p:cBhvr>
                                      <p:tavLst>
                                        <p:tav tm="0">
                                          <p:val>
                                            <p:strVal val="#ppt_w*0.70"/>
                                          </p:val>
                                        </p:tav>
                                        <p:tav tm="100000">
                                          <p:val>
                                            <p:strVal val="#ppt_w"/>
                                          </p:val>
                                        </p:tav>
                                      </p:tavLst>
                                    </p:anim>
                                    <p:anim calcmode="lin" valueType="num">
                                      <p:cBhvr>
                                        <p:cTn id="13" dur="500" fill="hold"/>
                                        <p:tgtEl>
                                          <p:spTgt spid="109571"/>
                                        </p:tgtEl>
                                        <p:attrNameLst>
                                          <p:attrName>ppt_h</p:attrName>
                                        </p:attrNameLst>
                                      </p:cBhvr>
                                      <p:tavLst>
                                        <p:tav tm="0">
                                          <p:val>
                                            <p:strVal val="#ppt_h"/>
                                          </p:val>
                                        </p:tav>
                                        <p:tav tm="100000">
                                          <p:val>
                                            <p:strVal val="#ppt_h"/>
                                          </p:val>
                                        </p:tav>
                                      </p:tavLst>
                                    </p:anim>
                                    <p:animEffect transition="in" filter="fade">
                                      <p:cBhvr>
                                        <p:cTn id="14" dur="500"/>
                                        <p:tgtEl>
                                          <p:spTgt spid="109571"/>
                                        </p:tgtEl>
                                      </p:cBhvr>
                                    </p:animEffect>
                                  </p:childTnLst>
                                </p:cTn>
                              </p:par>
                              <p:par>
                                <p:cTn id="15" presetID="18" presetClass="entr" presetSubtype="3" fill="hold" grpId="0" nodeType="withEffect">
                                  <p:stCondLst>
                                    <p:cond delay="0"/>
                                  </p:stCondLst>
                                  <p:childTnLst>
                                    <p:set>
                                      <p:cBhvr>
                                        <p:cTn id="16" dur="1" fill="hold">
                                          <p:stCondLst>
                                            <p:cond delay="0"/>
                                          </p:stCondLst>
                                        </p:cTn>
                                        <p:tgtEl>
                                          <p:spTgt spid="109572"/>
                                        </p:tgtEl>
                                        <p:attrNameLst>
                                          <p:attrName>style.visibility</p:attrName>
                                        </p:attrNameLst>
                                      </p:cBhvr>
                                      <p:to>
                                        <p:strVal val="visible"/>
                                      </p:to>
                                    </p:set>
                                    <p:animEffect transition="in" filter="strips(upRight)">
                                      <p:cBhvr>
                                        <p:cTn id="17" dur="1000"/>
                                        <p:tgtEl>
                                          <p:spTgt spid="109572"/>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109573"/>
                                        </p:tgtEl>
                                        <p:attrNameLst>
                                          <p:attrName>style.visibility</p:attrName>
                                        </p:attrNameLst>
                                      </p:cBhvr>
                                      <p:to>
                                        <p:strVal val="visible"/>
                                      </p:to>
                                    </p:set>
                                    <p:animEffect transition="in" filter="strips(upRight)">
                                      <p:cBhvr>
                                        <p:cTn id="20" dur="1000"/>
                                        <p:tgtEl>
                                          <p:spTgt spid="109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109574"/>
                                        </p:tgtEl>
                                        <p:attrNameLst>
                                          <p:attrName>style.visibility</p:attrName>
                                        </p:attrNameLst>
                                      </p:cBhvr>
                                      <p:to>
                                        <p:strVal val="visible"/>
                                      </p:to>
                                    </p:set>
                                    <p:animEffect transition="in" filter="strips(upRight)">
                                      <p:cBhvr>
                                        <p:cTn id="25" dur="1000"/>
                                        <p:tgtEl>
                                          <p:spTgt spid="109574"/>
                                        </p:tgtEl>
                                      </p:cBhvr>
                                    </p:animEffect>
                                  </p:childTnLst>
                                </p:cTn>
                              </p:par>
                              <p:par>
                                <p:cTn id="26" presetID="18" presetClass="entr" presetSubtype="3" fill="hold" grpId="0" nodeType="withEffect">
                                  <p:stCondLst>
                                    <p:cond delay="0"/>
                                  </p:stCondLst>
                                  <p:childTnLst>
                                    <p:set>
                                      <p:cBhvr>
                                        <p:cTn id="27" dur="1" fill="hold">
                                          <p:stCondLst>
                                            <p:cond delay="0"/>
                                          </p:stCondLst>
                                        </p:cTn>
                                        <p:tgtEl>
                                          <p:spTgt spid="109575"/>
                                        </p:tgtEl>
                                        <p:attrNameLst>
                                          <p:attrName>style.visibility</p:attrName>
                                        </p:attrNameLst>
                                      </p:cBhvr>
                                      <p:to>
                                        <p:strVal val="visible"/>
                                      </p:to>
                                    </p:set>
                                    <p:animEffect transition="in" filter="strips(upRight)">
                                      <p:cBhvr>
                                        <p:cTn id="28" dur="1000"/>
                                        <p:tgtEl>
                                          <p:spTgt spid="109575"/>
                                        </p:tgtEl>
                                      </p:cBhvr>
                                    </p:animEffect>
                                  </p:childTnLst>
                                </p:cTn>
                              </p:par>
                              <p:par>
                                <p:cTn id="29" presetID="18" presetClass="entr" presetSubtype="3" fill="hold" grpId="0" nodeType="withEffect">
                                  <p:stCondLst>
                                    <p:cond delay="0"/>
                                  </p:stCondLst>
                                  <p:childTnLst>
                                    <p:set>
                                      <p:cBhvr>
                                        <p:cTn id="30" dur="1" fill="hold">
                                          <p:stCondLst>
                                            <p:cond delay="0"/>
                                          </p:stCondLst>
                                        </p:cTn>
                                        <p:tgtEl>
                                          <p:spTgt spid="109576"/>
                                        </p:tgtEl>
                                        <p:attrNameLst>
                                          <p:attrName>style.visibility</p:attrName>
                                        </p:attrNameLst>
                                      </p:cBhvr>
                                      <p:to>
                                        <p:strVal val="visible"/>
                                      </p:to>
                                    </p:set>
                                    <p:animEffect transition="in" filter="strips(upRight)">
                                      <p:cBhvr>
                                        <p:cTn id="31" dur="1000"/>
                                        <p:tgtEl>
                                          <p:spTgt spid="10957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109578"/>
                                        </p:tgtEl>
                                        <p:attrNameLst>
                                          <p:attrName>style.visibility</p:attrName>
                                        </p:attrNameLst>
                                      </p:cBhvr>
                                      <p:to>
                                        <p:strVal val="visible"/>
                                      </p:to>
                                    </p:set>
                                    <p:animEffect transition="in" filter="strips(upRight)">
                                      <p:cBhvr>
                                        <p:cTn id="36" dur="500"/>
                                        <p:tgtEl>
                                          <p:spTgt spid="109578"/>
                                        </p:tgtEl>
                                      </p:cBhvr>
                                    </p:animEffect>
                                  </p:childTnLst>
                                </p:cTn>
                              </p:par>
                              <p:par>
                                <p:cTn id="37" presetID="18" presetClass="entr" presetSubtype="3" fill="hold" grpId="0" nodeType="withEffect">
                                  <p:stCondLst>
                                    <p:cond delay="0"/>
                                  </p:stCondLst>
                                  <p:childTnLst>
                                    <p:set>
                                      <p:cBhvr>
                                        <p:cTn id="38" dur="1" fill="hold">
                                          <p:stCondLst>
                                            <p:cond delay="0"/>
                                          </p:stCondLst>
                                        </p:cTn>
                                        <p:tgtEl>
                                          <p:spTgt spid="109579"/>
                                        </p:tgtEl>
                                        <p:attrNameLst>
                                          <p:attrName>style.visibility</p:attrName>
                                        </p:attrNameLst>
                                      </p:cBhvr>
                                      <p:to>
                                        <p:strVal val="visible"/>
                                      </p:to>
                                    </p:set>
                                    <p:animEffect transition="in" filter="strips(upRight)">
                                      <p:cBhvr>
                                        <p:cTn id="39" dur="500"/>
                                        <p:tgtEl>
                                          <p:spTgt spid="109579"/>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109580"/>
                                        </p:tgtEl>
                                        <p:attrNameLst>
                                          <p:attrName>style.visibility</p:attrName>
                                        </p:attrNameLst>
                                      </p:cBhvr>
                                      <p:to>
                                        <p:strVal val="visible"/>
                                      </p:to>
                                    </p:set>
                                    <p:animEffect transition="in" filter="strips(upRight)">
                                      <p:cBhvr>
                                        <p:cTn id="42" dur="500"/>
                                        <p:tgtEl>
                                          <p:spTgt spid="109580"/>
                                        </p:tgtEl>
                                      </p:cBhvr>
                                    </p:animEffect>
                                  </p:childTnLst>
                                </p:cTn>
                              </p:par>
                              <p:par>
                                <p:cTn id="43" presetID="18" presetClass="entr" presetSubtype="3"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par>
                                <p:cTn id="46" presetID="18" presetClass="entr" presetSubtype="3"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trips(upRight)">
                                      <p:cBhvr>
                                        <p:cTn id="48" dur="500"/>
                                        <p:tgtEl>
                                          <p:spTgt spid="15"/>
                                        </p:tgtEl>
                                      </p:cBhvr>
                                    </p:animEffect>
                                  </p:childTnLst>
                                </p:cTn>
                              </p:par>
                              <p:par>
                                <p:cTn id="49" presetID="18" presetClass="entr" presetSubtype="3"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strips(upRight)">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p:bldP spid="109571" grpId="0"/>
      <p:bldP spid="109572" grpId="0" animBg="1"/>
      <p:bldP spid="109573" grpId="0" animBg="1"/>
      <p:bldP spid="109574" grpId="0" animBg="1"/>
      <p:bldP spid="109575" grpId="0" animBg="1"/>
      <p:bldP spid="109576" grpId="0" animBg="1"/>
      <p:bldP spid="109578" grpId="0" animBg="1"/>
      <p:bldP spid="109579" grpId="0" animBg="1"/>
      <p:bldP spid="109580" grpId="0" animBg="1"/>
      <p:bldP spid="14" grpId="0" animBg="1"/>
      <p:bldP spid="15"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08000" y="274638"/>
            <a:ext cx="11074400" cy="1401762"/>
          </a:xfrm>
        </p:spPr>
        <p:txBody>
          <a:bodyPr/>
          <a:lstStyle/>
          <a:p>
            <a:pPr eaLnBrk="1" fontAlgn="auto" hangingPunct="1">
              <a:spcAft>
                <a:spcPts val="0"/>
              </a:spcAft>
              <a:defRPr/>
            </a:pPr>
            <a:endParaRPr lang="en-US" sz="4000" smtClean="0"/>
          </a:p>
        </p:txBody>
      </p:sp>
      <p:sp>
        <p:nvSpPr>
          <p:cNvPr id="62467" name="AutoShape 3"/>
          <p:cNvSpPr>
            <a:spLocks noChangeArrowheads="1"/>
          </p:cNvSpPr>
          <p:nvPr/>
        </p:nvSpPr>
        <p:spPr bwMode="auto">
          <a:xfrm>
            <a:off x="1918740" y="2"/>
            <a:ext cx="9866859" cy="4497049"/>
          </a:xfrm>
          <a:prstGeom prst="cloudCallout">
            <a:avLst>
              <a:gd name="adj1" fmla="val 28398"/>
              <a:gd name="adj2" fmla="val 48667"/>
            </a:avLst>
          </a:prstGeom>
          <a:solidFill>
            <a:srgbClr val="FF99FF"/>
          </a:solidFill>
          <a:ln w="9525">
            <a:solidFill>
              <a:schemeClr val="bg1"/>
            </a:solidFill>
            <a:round/>
            <a:headEnd/>
            <a:tailEnd/>
          </a:ln>
        </p:spPr>
        <p:txBody>
          <a:bodyPr anchor="ctr"/>
          <a:lstStyle/>
          <a:p>
            <a:pPr algn="ctr" eaLnBrk="0" hangingPunct="0"/>
            <a:endParaRPr lang="en-US" sz="4400" b="1" i="1">
              <a:latin typeface="Times New Roman" pitchFamily="18" charset="0"/>
              <a:cs typeface="Times New Roman" pitchFamily="18" charset="0"/>
            </a:endParaRPr>
          </a:p>
          <a:p>
            <a:pPr algn="ctr" eaLnBrk="0" hangingPunct="0"/>
            <a:endParaRPr lang="en-US" sz="4400" b="1" i="1">
              <a:latin typeface="Times New Roman" pitchFamily="18" charset="0"/>
              <a:cs typeface="Times New Roman" pitchFamily="18" charset="0"/>
            </a:endParaRPr>
          </a:p>
          <a:p>
            <a:pPr algn="ctr" eaLnBrk="0" hangingPunct="0"/>
            <a:r>
              <a:rPr lang="en-US" sz="4400" b="1" i="1">
                <a:solidFill>
                  <a:srgbClr val="002060"/>
                </a:solidFill>
                <a:latin typeface="Times New Roman" pitchFamily="18" charset="0"/>
                <a:cs typeface="Times New Roman" pitchFamily="18" charset="0"/>
              </a:rPr>
              <a:t>Hoàn thành bảng so sánh về cơ cấu kinh tế - xã hội trước và trong cuộc khai thác thuộc địa lần thứ nhất của thực dân Pháp</a:t>
            </a:r>
            <a:endParaRPr lang="en-US" sz="4400" b="1">
              <a:solidFill>
                <a:srgbClr val="002060"/>
              </a:solidFill>
              <a:latin typeface="Times New Roman" pitchFamily="18" charset="0"/>
              <a:cs typeface="Times New Roman" pitchFamily="18" charset="0"/>
            </a:endParaRPr>
          </a:p>
          <a:p>
            <a:pPr algn="ctr" eaLnBrk="0" hangingPunct="0"/>
            <a:r>
              <a:rPr lang="en-US" sz="4400" b="1">
                <a:solidFill>
                  <a:srgbClr val="002060"/>
                </a:solidFill>
              </a:rPr>
              <a:t> ?</a:t>
            </a:r>
            <a:endParaRPr lang="en-US" sz="4400">
              <a:solidFill>
                <a:srgbClr val="002060"/>
              </a:solidFill>
            </a:endParaRPr>
          </a:p>
          <a:p>
            <a:pPr algn="ctr" eaLnBrk="0" hangingPunct="0"/>
            <a:endParaRPr lang="en-US" sz="4500" i="1">
              <a:solidFill>
                <a:srgbClr val="0000CC"/>
              </a:solidFill>
            </a:endParaRPr>
          </a:p>
        </p:txBody>
      </p:sp>
    </p:spTree>
    <p:extLst>
      <p:ext uri="{BB962C8B-B14F-4D97-AF65-F5344CB8AC3E}">
        <p14:creationId xmlns:p14="http://schemas.microsoft.com/office/powerpoint/2010/main" val="2805868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62466"/>
                                        </p:tgtEl>
                                        <p:attrNameLst>
                                          <p:attrName>style.visibility</p:attrName>
                                        </p:attrNameLst>
                                      </p:cBhvr>
                                      <p:to>
                                        <p:strVal val="visible"/>
                                      </p:to>
                                    </p:set>
                                    <p:animEffect transition="in" filter="strips(downLeft)">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dissolve">
                                      <p:cBhvr>
                                        <p:cTn id="12"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60735798"/>
              </p:ext>
            </p:extLst>
          </p:nvPr>
        </p:nvGraphicFramePr>
        <p:xfrm>
          <a:off x="203200" y="0"/>
          <a:ext cx="11785600" cy="6742114"/>
        </p:xfrm>
        <a:graphic>
          <a:graphicData uri="http://schemas.openxmlformats.org/drawingml/2006/table">
            <a:tbl>
              <a:tblPr/>
              <a:tblGrid>
                <a:gridCol w="1828800"/>
                <a:gridCol w="3962400"/>
                <a:gridCol w="5994400"/>
              </a:tblGrid>
              <a:tr h="941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66FF33"/>
                          </a:solidFill>
                          <a:effectLst/>
                          <a:latin typeface="Times New Roman" pitchFamily="18" charset="0"/>
                          <a:cs typeface="Times New Roman" pitchFamily="18" charset="0"/>
                        </a:rPr>
                        <a:t>Nội dung</a:t>
                      </a: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66FF33"/>
                          </a:solidFill>
                          <a:effectLst/>
                          <a:latin typeface="Times New Roman" pitchFamily="18" charset="0"/>
                          <a:cs typeface="Times New Roman" pitchFamily="18" charset="0"/>
                        </a:rPr>
                        <a:t>Trước cuộc khai thác</a:t>
                      </a: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66FF33"/>
                          </a:solidFill>
                          <a:effectLst/>
                          <a:latin typeface="Times New Roman" pitchFamily="18" charset="0"/>
                          <a:cs typeface="Times New Roman" pitchFamily="18" charset="0"/>
                        </a:rPr>
                        <a:t>Trong cuộc khai thác</a:t>
                      </a: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306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cs typeface="Times New Roman" pitchFamily="18" charset="0"/>
                        </a:rPr>
                        <a:t>Cơ cấu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cs typeface="Times New Roman" pitchFamily="18" charset="0"/>
                        </a:rPr>
                        <a:t>kinh tế</a:t>
                      </a: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700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cs typeface="Times New Roman" pitchFamily="18" charset="0"/>
                        </a:rPr>
                        <a:t>Cơ cấu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cs typeface="Times New Roman" pitchFamily="18" charset="0"/>
                        </a:rPr>
                        <a:t>xã hội</a:t>
                      </a: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extBox 1"/>
          <p:cNvSpPr txBox="1"/>
          <p:nvPr/>
        </p:nvSpPr>
        <p:spPr>
          <a:xfrm>
            <a:off x="2383436" y="1274164"/>
            <a:ext cx="3432748" cy="1077218"/>
          </a:xfrm>
          <a:prstGeom prst="rect">
            <a:avLst/>
          </a:prstGeom>
          <a:noFill/>
        </p:spPr>
        <p:txBody>
          <a:bodyPr wrap="square" rtlCol="0">
            <a:spAutoFit/>
          </a:bodyPr>
          <a:lstStyle/>
          <a:p>
            <a:pPr lvl="0" algn="ctr" fontAlgn="base">
              <a:spcBef>
                <a:spcPct val="0"/>
              </a:spcBef>
              <a:spcAft>
                <a:spcPct val="0"/>
              </a:spcAft>
            </a:pPr>
            <a:r>
              <a:rPr lang="en-US" sz="3200" b="1" dirty="0" err="1">
                <a:solidFill>
                  <a:srgbClr val="7030A0"/>
                </a:solidFill>
                <a:latin typeface="Times New Roman" pitchFamily="18" charset="0"/>
                <a:cs typeface="Times New Roman" pitchFamily="18" charset="0"/>
              </a:rPr>
              <a:t>Chủ</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yếu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là</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Nông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nghiệp</a:t>
            </a:r>
            <a:endParaRPr lang="en-US" sz="3200" b="1" dirty="0">
              <a:solidFill>
                <a:srgbClr val="7030A0"/>
              </a:solidFill>
              <a:latin typeface="Times New Roman" pitchFamily="18" charset="0"/>
              <a:cs typeface="Times New Roman" pitchFamily="18" charset="0"/>
            </a:endParaRPr>
          </a:p>
        </p:txBody>
      </p:sp>
      <p:sp>
        <p:nvSpPr>
          <p:cNvPr id="3" name="TextBox 2"/>
          <p:cNvSpPr txBox="1"/>
          <p:nvPr/>
        </p:nvSpPr>
        <p:spPr>
          <a:xfrm>
            <a:off x="6655633" y="1049311"/>
            <a:ext cx="4197246" cy="2062103"/>
          </a:xfrm>
          <a:prstGeom prst="rect">
            <a:avLst/>
          </a:prstGeom>
          <a:noFill/>
        </p:spPr>
        <p:txBody>
          <a:bodyPr wrap="square" rtlCol="0">
            <a:spAutoFit/>
          </a:bodyPr>
          <a:lstStyle/>
          <a:p>
            <a:pPr lvl="0" fontAlgn="base">
              <a:spcBef>
                <a:spcPct val="0"/>
              </a:spcBef>
              <a:spcAft>
                <a:spcPct val="0"/>
              </a:spcAft>
            </a:pPr>
            <a:r>
              <a:rPr lang="en-US" sz="3200" b="1" dirty="0" err="1">
                <a:solidFill>
                  <a:srgbClr val="000000"/>
                </a:solidFill>
                <a:latin typeface="Times New Roman" pitchFamily="18" charset="0"/>
                <a:cs typeface="Times New Roman" pitchFamily="18" charset="0"/>
              </a:rPr>
              <a:t>Nông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nghiệp</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nghiệp</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Thương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Nghiệp</a:t>
            </a:r>
            <a:r>
              <a:rPr lang="en-US" sz="3200" b="1" dirty="0">
                <a:solidFill>
                  <a:srgbClr val="000000"/>
                </a:solidFill>
                <a:latin typeface="Times New Roman" pitchFamily="18" charset="0"/>
                <a:cs typeface="Times New Roman" pitchFamily="18" charset="0"/>
              </a:rPr>
              <a:t>, GTVT </a:t>
            </a:r>
            <a:r>
              <a:rPr lang="en-US" sz="3200" b="1" dirty="0" err="1">
                <a:solidFill>
                  <a:srgbClr val="000000"/>
                </a:solidFill>
                <a:latin typeface="Times New Roman" pitchFamily="18" charset="0"/>
                <a:cs typeface="Times New Roman" pitchFamily="18" charset="0"/>
              </a:rPr>
              <a:t>bước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đầu</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phát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triển</a:t>
            </a:r>
            <a:endParaRPr lang="en-US" sz="3200" b="1" dirty="0">
              <a:solidFill>
                <a:srgbClr val="000000"/>
              </a:solidFill>
              <a:latin typeface="Times New Roman" pitchFamily="18" charset="0"/>
              <a:cs typeface="Times New Roman" pitchFamily="18" charset="0"/>
            </a:endParaRPr>
          </a:p>
        </p:txBody>
      </p:sp>
      <p:sp>
        <p:nvSpPr>
          <p:cNvPr id="4" name="TextBox 3"/>
          <p:cNvSpPr txBox="1"/>
          <p:nvPr/>
        </p:nvSpPr>
        <p:spPr>
          <a:xfrm>
            <a:off x="2023672" y="4032354"/>
            <a:ext cx="4017364" cy="1569660"/>
          </a:xfrm>
          <a:prstGeom prst="rect">
            <a:avLst/>
          </a:prstGeom>
          <a:noFill/>
        </p:spPr>
        <p:txBody>
          <a:bodyPr wrap="square" rtlCol="0">
            <a:spAutoFit/>
          </a:bodyPr>
          <a:lstStyle/>
          <a:p>
            <a:pPr lvl="0" algn="ctr" fontAlgn="base">
              <a:spcBef>
                <a:spcPct val="0"/>
              </a:spcBef>
              <a:spcAft>
                <a:spcPct val="0"/>
              </a:spcAft>
            </a:pP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giai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cấp</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chính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là</a:t>
            </a:r>
            <a:r>
              <a:rPr lang="en-US" sz="3200" b="1" dirty="0">
                <a:solidFill>
                  <a:srgbClr val="7030A0"/>
                </a:solidFill>
                <a:latin typeface="Times New Roman" pitchFamily="18" charset="0"/>
                <a:cs typeface="Times New Roman" pitchFamily="18" charset="0"/>
              </a:rPr>
              <a:t> :</a:t>
            </a:r>
          </a:p>
          <a:p>
            <a:pPr lvl="0" algn="ctr" fontAlgn="base">
              <a:spcBef>
                <a:spcPct val="0"/>
              </a:spcBef>
              <a:spcAft>
                <a:spcPct val="0"/>
              </a:spcAft>
            </a:pPr>
            <a:r>
              <a:rPr lang="en-US" sz="3200" b="1" dirty="0" err="1">
                <a:solidFill>
                  <a:srgbClr val="7030A0"/>
                </a:solidFill>
                <a:latin typeface="Times New Roman" pitchFamily="18" charset="0"/>
                <a:cs typeface="Times New Roman" pitchFamily="18" charset="0"/>
              </a:rPr>
              <a:t>Địa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chủ</a:t>
            </a:r>
            <a:r>
              <a:rPr lang="en-US" sz="3200" b="1" dirty="0">
                <a:solidFill>
                  <a:srgbClr val="7030A0"/>
                </a:solidFill>
                <a:latin typeface="Times New Roman" pitchFamily="18" charset="0"/>
                <a:cs typeface="Times New Roman" pitchFamily="18" charset="0"/>
              </a:rPr>
              <a:t> PK </a:t>
            </a:r>
            <a:r>
              <a:rPr lang="en-US" sz="3200" b="1" dirty="0" err="1">
                <a:solidFill>
                  <a:srgbClr val="7030A0"/>
                </a:solidFill>
                <a:latin typeface="Times New Roman" pitchFamily="18" charset="0"/>
                <a:cs typeface="Times New Roman" pitchFamily="18" charset="0"/>
              </a:rPr>
              <a:t>và</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Nông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dân</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6400800" y="3837482"/>
            <a:ext cx="5006715" cy="2554545"/>
          </a:xfrm>
          <a:prstGeom prst="rect">
            <a:avLst/>
          </a:prstGeom>
          <a:noFill/>
        </p:spPr>
        <p:txBody>
          <a:bodyPr wrap="square" rtlCol="0">
            <a:spAutoFit/>
          </a:bodyPr>
          <a:lstStyle/>
          <a:p>
            <a:pPr lvl="0" algn="just" fontAlgn="base">
              <a:spcBef>
                <a:spcPct val="0"/>
              </a:spcBef>
              <a:spcAft>
                <a:spcPct val="0"/>
              </a:spcAft>
            </a:pPr>
            <a:r>
              <a:rPr lang="en-US" sz="3200" b="1" dirty="0" err="1">
                <a:solidFill>
                  <a:srgbClr val="000000"/>
                </a:solidFill>
                <a:latin typeface="Times New Roman" pitchFamily="18" charset="0"/>
                <a:cs typeface="Times New Roman" pitchFamily="18" charset="0"/>
              </a:rPr>
              <a:t>Ngoài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Địa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chủ</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dân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còn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xuất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hiện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những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lực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lượng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xã</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hội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mới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nhân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Tư</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sản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Tiểu</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tư</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sản</a:t>
            </a:r>
            <a:endParaRPr lang="en-US" sz="32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591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399245" y="162597"/>
            <a:ext cx="11668259" cy="160985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Dưới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chương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khai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thuộc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Việt</a:t>
            </a:r>
            <a:r>
              <a:rPr lang="en-US" sz="3200" b="1" dirty="0">
                <a:solidFill>
                  <a:schemeClr val="tx1"/>
                </a:solidFill>
                <a:latin typeface="Times New Roman" panose="02020603050405020304" pitchFamily="18" charset="0"/>
                <a:cs typeface="Times New Roman" panose="02020603050405020304" pitchFamily="18" charset="0"/>
              </a:rPr>
              <a:t> Nam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hóa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tầng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528034" y="3142444"/>
            <a:ext cx="4391697"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A. </a:t>
            </a:r>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28034" y="5000222"/>
            <a:ext cx="4391697"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mj-lt"/>
              </a:rPr>
              <a:t>C. </a:t>
            </a:r>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6297770" y="3142444"/>
            <a:ext cx="4417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mj-lt"/>
              </a:rPr>
              <a:t>B. </a:t>
            </a:r>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ounded Rectangle 7"/>
          <p:cNvSpPr/>
          <p:nvPr/>
        </p:nvSpPr>
        <p:spPr>
          <a:xfrm>
            <a:off x="6297770" y="5000222"/>
            <a:ext cx="4417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mj-lt"/>
              </a:rPr>
              <a:t>D. </a:t>
            </a:r>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37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6"/>
                                        </p:tgtEl>
                                        <p:attrNameLst>
                                          <p:attrName>fillcolor</p:attrName>
                                        </p:attrNameLst>
                                      </p:cBhvr>
                                      <p:to>
                                        <a:schemeClr val="accent2"/>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04931" y="248815"/>
            <a:ext cx="11668259" cy="160985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dirty="0">
                <a:solidFill>
                  <a:schemeClr val="tx1"/>
                </a:solidFill>
                <a:latin typeface="Times New Roman" panose="02020603050405020304" pitchFamily="18" charset="0"/>
                <a:cs typeface="Times New Roman" panose="02020603050405020304" pitchFamily="18" charset="0"/>
              </a:rPr>
              <a:t> 2: </a:t>
            </a:r>
            <a:r>
              <a:rPr lang="en-US" sz="4000" b="1" dirty="0" err="1">
                <a:solidFill>
                  <a:schemeClr val="tx1"/>
                </a:solidFill>
                <a:latin typeface="Times New Roman" panose="02020603050405020304" pitchFamily="18" charset="0"/>
                <a:cs typeface="Times New Roman" panose="02020603050405020304" pitchFamily="18" charset="0"/>
              </a:rPr>
              <a:t>Lực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lượng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đông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đảo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trong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phong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trào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Pháp</a:t>
            </a:r>
            <a:r>
              <a:rPr lang="en-US" sz="4000" b="1" dirty="0">
                <a:solidFill>
                  <a:schemeClr val="tx1"/>
                </a:solidFill>
                <a:latin typeface="Times New Roman" panose="02020603050405020304" pitchFamily="18" charset="0"/>
                <a:cs typeface="Times New Roman" panose="02020603050405020304" pitchFamily="18" charset="0"/>
              </a:rPr>
              <a:t> ở </a:t>
            </a:r>
            <a:r>
              <a:rPr lang="en-US" sz="4000" b="1" dirty="0" err="1">
                <a:solidFill>
                  <a:schemeClr val="tx1"/>
                </a:solidFill>
                <a:latin typeface="Times New Roman" panose="02020603050405020304" pitchFamily="18" charset="0"/>
                <a:cs typeface="Times New Roman" panose="02020603050405020304" pitchFamily="18" charset="0"/>
              </a:rPr>
              <a:t>xã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hội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Việt</a:t>
            </a:r>
            <a:r>
              <a:rPr lang="en-US" sz="4000" b="1" dirty="0">
                <a:solidFill>
                  <a:schemeClr val="tx1"/>
                </a:solidFill>
                <a:latin typeface="Times New Roman" panose="02020603050405020304" pitchFamily="18" charset="0"/>
                <a:cs typeface="Times New Roman" panose="02020603050405020304" pitchFamily="18" charset="0"/>
              </a:rPr>
              <a:t> Nam </a:t>
            </a:r>
            <a:r>
              <a:rPr lang="en-US" sz="4000" b="1" dirty="0" err="1">
                <a:solidFill>
                  <a:schemeClr val="tx1"/>
                </a:solidFill>
                <a:latin typeface="Times New Roman" panose="02020603050405020304" pitchFamily="18" charset="0"/>
                <a:cs typeface="Times New Roman" panose="02020603050405020304" pitchFamily="18" charset="0"/>
              </a:rPr>
              <a:t>đầu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thế</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kỷ</a:t>
            </a:r>
            <a:r>
              <a:rPr lang="en-US" sz="4000" b="1" dirty="0">
                <a:solidFill>
                  <a:schemeClr val="tx1"/>
                </a:solidFill>
                <a:latin typeface="Times New Roman" panose="02020603050405020304" pitchFamily="18" charset="0"/>
                <a:cs typeface="Times New Roman" panose="02020603050405020304" pitchFamily="18" charset="0"/>
              </a:rPr>
              <a:t> XX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p>
        </p:txBody>
      </p:sp>
      <p:sp>
        <p:nvSpPr>
          <p:cNvPr id="6" name="Rounded Rectangle 5"/>
          <p:cNvSpPr/>
          <p:nvPr/>
        </p:nvSpPr>
        <p:spPr>
          <a:xfrm>
            <a:off x="592429" y="5000222"/>
            <a:ext cx="4391697"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C. </a:t>
            </a:r>
            <a:r>
              <a:rPr lang="en-US" sz="3600" b="1" dirty="0" err="1">
                <a:solidFill>
                  <a:schemeClr val="tx1"/>
                </a:solidFill>
                <a:latin typeface="Times New Roman" panose="02020603050405020304" pitchFamily="18" charset="0"/>
                <a:cs typeface="Times New Roman" panose="02020603050405020304" pitchFamily="18" charset="0"/>
              </a:rPr>
              <a:t>Công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nhân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92429" y="3145662"/>
            <a:ext cx="4391697"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1"/>
                </a:solidFill>
                <a:latin typeface="Times New Roman" panose="02020603050405020304" pitchFamily="18" charset="0"/>
                <a:cs typeface="Times New Roman" panose="02020603050405020304" pitchFamily="18" charset="0"/>
              </a:rPr>
              <a:t>A. </a:t>
            </a:r>
            <a:r>
              <a:rPr lang="en-US" sz="3600" b="1" dirty="0" err="1">
                <a:solidFill>
                  <a:schemeClr val="tx1"/>
                </a:solidFill>
                <a:latin typeface="Times New Roman" panose="02020603050405020304" pitchFamily="18" charset="0"/>
                <a:cs typeface="Times New Roman" panose="02020603050405020304" pitchFamily="18" charset="0"/>
              </a:rPr>
              <a:t>Nông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297770" y="3142444"/>
            <a:ext cx="4417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1"/>
                </a:solidFill>
                <a:latin typeface="Times New Roman" panose="02020603050405020304" pitchFamily="18" charset="0"/>
                <a:cs typeface="Times New Roman" panose="02020603050405020304" pitchFamily="18" charset="0"/>
              </a:rPr>
              <a:t>B. </a:t>
            </a:r>
            <a:r>
              <a:rPr lang="en-US" sz="3600" b="1" dirty="0" err="1">
                <a:solidFill>
                  <a:schemeClr val="tx1"/>
                </a:solidFill>
                <a:latin typeface="Times New Roman" panose="02020603050405020304" pitchFamily="18" charset="0"/>
                <a:cs typeface="Times New Roman" panose="02020603050405020304" pitchFamily="18" charset="0"/>
              </a:rPr>
              <a:t>Tiểu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sản</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6297770" y="5000222"/>
            <a:ext cx="4417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1"/>
                </a:solidFill>
                <a:latin typeface="Times New Roman" panose="02020603050405020304" pitchFamily="18" charset="0"/>
                <a:cs typeface="Times New Roman" panose="02020603050405020304" pitchFamily="18" charset="0"/>
              </a:rPr>
              <a:t>D. </a:t>
            </a:r>
            <a:r>
              <a:rPr lang="en-US" sz="3600" b="1" dirty="0" err="1">
                <a:solidFill>
                  <a:schemeClr val="tx1"/>
                </a:solidFill>
                <a:latin typeface="Times New Roman" panose="02020603050405020304" pitchFamily="18" charset="0"/>
                <a:cs typeface="Times New Roman" panose="02020603050405020304" pitchFamily="18" charset="0"/>
              </a:rPr>
              <a:t>Tư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sản</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3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7"/>
                                        </p:tgtEl>
                                        <p:attrNameLst>
                                          <p:attrName>fillcolor</p:attrName>
                                        </p:attrNameLst>
                                      </p:cBhvr>
                                      <p:to>
                                        <a:schemeClr val="accent2"/>
                                      </p:to>
                                    </p:animClr>
                                    <p:set>
                                      <p:cBhvr>
                                        <p:cTn id="24" dur="2000" fill="hold"/>
                                        <p:tgtEl>
                                          <p:spTgt spid="7"/>
                                        </p:tgtEl>
                                        <p:attrNameLst>
                                          <p:attrName>fill.type</p:attrName>
                                        </p:attrNameLst>
                                      </p:cBhvr>
                                      <p:to>
                                        <p:strVal val="solid"/>
                                      </p:to>
                                    </p:set>
                                    <p:set>
                                      <p:cBhvr>
                                        <p:cTn id="25"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ounded Rectangle 3"/>
          <p:cNvSpPr/>
          <p:nvPr/>
        </p:nvSpPr>
        <p:spPr>
          <a:xfrm>
            <a:off x="399245" y="162597"/>
            <a:ext cx="11668259" cy="160985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3: </a:t>
            </a:r>
            <a:r>
              <a:rPr lang="en-US" sz="3600" b="1" dirty="0" err="1">
                <a:solidFill>
                  <a:schemeClr val="tx1"/>
                </a:solidFill>
                <a:latin typeface="Times New Roman" panose="02020603050405020304" pitchFamily="18" charset="0"/>
                <a:cs typeface="Times New Roman" panose="02020603050405020304" pitchFamily="18" charset="0"/>
              </a:rPr>
              <a:t>Chính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sách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khai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lần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nhất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thực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Pháp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tập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trung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vào</a:t>
            </a:r>
            <a:r>
              <a:rPr lang="en-US" sz="3600" b="1" dirty="0">
                <a:solidFill>
                  <a:schemeClr val="tx1"/>
                </a:solidFill>
                <a:latin typeface="Times New Roman" panose="02020603050405020304" pitchFamily="18" charset="0"/>
                <a:cs typeface="Times New Roman" panose="02020603050405020304" pitchFamily="18" charset="0"/>
              </a:rPr>
              <a:t>:</a:t>
            </a:r>
            <a:endParaRPr lang="en-US" sz="3600" b="1" dirty="0" err="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02275" y="2417198"/>
            <a:ext cx="10625072" cy="72846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imes New Roman" panose="02020603050405020304" pitchFamily="18" charset="0"/>
                <a:cs typeface="Times New Roman" panose="02020603050405020304" pitchFamily="18" charset="0"/>
              </a:rPr>
              <a:t>A. </a:t>
            </a:r>
            <a:r>
              <a:rPr lang="en-US" sz="3600" dirty="0" err="1">
                <a:solidFill>
                  <a:schemeClr val="tx1"/>
                </a:solidFill>
                <a:latin typeface="Times New Roman" panose="02020603050405020304" pitchFamily="18" charset="0"/>
                <a:cs typeface="Times New Roman" panose="02020603050405020304" pitchFamily="18" charset="0"/>
              </a:rPr>
              <a:t>Phát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triển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kinh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nghiệp</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nghiệp</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02274" y="4348231"/>
            <a:ext cx="10625073" cy="75019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C. </a:t>
            </a:r>
            <a:r>
              <a:rPr lang="en-US" sz="3600" dirty="0" err="1">
                <a:solidFill>
                  <a:schemeClr val="tx1"/>
                </a:solidFill>
                <a:latin typeface="Times New Roman" panose="02020603050405020304" pitchFamily="18" charset="0"/>
                <a:cs typeface="Times New Roman" panose="02020603050405020304" pitchFamily="18" charset="0"/>
              </a:rPr>
              <a:t>Lập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đồn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điền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mỏ</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thuế</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02274" y="3350118"/>
            <a:ext cx="10625073" cy="750192"/>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B. </a:t>
            </a:r>
            <a:r>
              <a:rPr lang="en-US" sz="3600" dirty="0" err="1">
                <a:solidFill>
                  <a:schemeClr val="tx1"/>
                </a:solidFill>
                <a:latin typeface="Times New Roman" panose="02020603050405020304" pitchFamily="18" charset="0"/>
                <a:cs typeface="Times New Roman" panose="02020603050405020304" pitchFamily="18" charset="0"/>
              </a:rPr>
              <a:t>Nông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nghiệp</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nghiệp</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quân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502274" y="5346341"/>
            <a:ext cx="10625073" cy="72846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D. </a:t>
            </a:r>
            <a:r>
              <a:rPr lang="en-US" sz="3600" dirty="0" err="1">
                <a:solidFill>
                  <a:schemeClr val="tx1"/>
                </a:solidFill>
                <a:latin typeface="Times New Roman" panose="02020603050405020304" pitchFamily="18" charset="0"/>
                <a:cs typeface="Times New Roman" panose="02020603050405020304" pitchFamily="18" charset="0"/>
              </a:rPr>
              <a:t>Ngoại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thương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quân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giao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thuỷ</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bộ</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6"/>
                                        </p:tgtEl>
                                        <p:attrNameLst>
                                          <p:attrName>fillcolor</p:attrName>
                                        </p:attrNameLst>
                                      </p:cBhvr>
                                      <p:to>
                                        <a:schemeClr val="accent2"/>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phap_thuoc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528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5080000" y="366713"/>
            <a:ext cx="1828800" cy="3693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chemeClr val="bg1"/>
                </a:solidFill>
              </a:rPr>
              <a:t>Bắc Kỳ</a:t>
            </a:r>
          </a:p>
        </p:txBody>
      </p:sp>
      <p:sp>
        <p:nvSpPr>
          <p:cNvPr id="7174" name="Text Box 6"/>
          <p:cNvSpPr txBox="1">
            <a:spLocks noChangeArrowheads="1"/>
          </p:cNvSpPr>
          <p:nvPr/>
        </p:nvSpPr>
        <p:spPr bwMode="auto">
          <a:xfrm>
            <a:off x="7213600" y="3490914"/>
            <a:ext cx="1422400" cy="3693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chemeClr val="bg1"/>
                </a:solidFill>
              </a:rPr>
              <a:t>Trung Kỳ</a:t>
            </a:r>
          </a:p>
        </p:txBody>
      </p:sp>
      <p:sp>
        <p:nvSpPr>
          <p:cNvPr id="7175" name="Text Box 7"/>
          <p:cNvSpPr txBox="1">
            <a:spLocks noChangeArrowheads="1"/>
          </p:cNvSpPr>
          <p:nvPr/>
        </p:nvSpPr>
        <p:spPr bwMode="auto">
          <a:xfrm>
            <a:off x="5588000" y="4953000"/>
            <a:ext cx="1727200" cy="3693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1"/>
                </a:solidFill>
              </a:rPr>
              <a:t>Nam Kỳ</a:t>
            </a:r>
          </a:p>
        </p:txBody>
      </p:sp>
      <p:sp>
        <p:nvSpPr>
          <p:cNvPr id="7176" name="Text Box 8"/>
          <p:cNvSpPr txBox="1">
            <a:spLocks noChangeArrowheads="1"/>
          </p:cNvSpPr>
          <p:nvPr/>
        </p:nvSpPr>
        <p:spPr bwMode="auto">
          <a:xfrm>
            <a:off x="4165600" y="1052513"/>
            <a:ext cx="1117600" cy="51911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Lào</a:t>
            </a:r>
          </a:p>
        </p:txBody>
      </p:sp>
      <p:sp>
        <p:nvSpPr>
          <p:cNvPr id="7177" name="Text Box 9"/>
          <p:cNvSpPr txBox="1">
            <a:spLocks noChangeArrowheads="1"/>
          </p:cNvSpPr>
          <p:nvPr/>
        </p:nvSpPr>
        <p:spPr bwMode="auto">
          <a:xfrm>
            <a:off x="4064000" y="4038603"/>
            <a:ext cx="28448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Campuchia</a:t>
            </a:r>
          </a:p>
        </p:txBody>
      </p:sp>
      <p:sp>
        <p:nvSpPr>
          <p:cNvPr id="7178" name="Text Box 10"/>
          <p:cNvSpPr txBox="1">
            <a:spLocks noChangeArrowheads="1"/>
          </p:cNvSpPr>
          <p:nvPr/>
        </p:nvSpPr>
        <p:spPr bwMode="auto">
          <a:xfrm>
            <a:off x="914400" y="1965327"/>
            <a:ext cx="2540000" cy="19389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a:solidFill>
                  <a:schemeClr val="bg1"/>
                </a:solidFill>
              </a:rPr>
              <a:t>Liên Bang Đông Dương</a:t>
            </a:r>
          </a:p>
        </p:txBody>
      </p:sp>
    </p:spTree>
    <p:extLst>
      <p:ext uri="{BB962C8B-B14F-4D97-AF65-F5344CB8AC3E}">
        <p14:creationId xmlns:p14="http://schemas.microsoft.com/office/powerpoint/2010/main" val="8449628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ppt_x"/>
                                          </p:val>
                                        </p:tav>
                                        <p:tav tm="100000">
                                          <p:val>
                                            <p:strVal val="#ppt_x"/>
                                          </p:val>
                                        </p:tav>
                                      </p:tavLst>
                                    </p:anim>
                                    <p:anim calcmode="lin" valueType="num">
                                      <p:cBhvr additive="base">
                                        <p:cTn id="14"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500" fill="hold"/>
                                        <p:tgtEl>
                                          <p:spTgt spid="7175"/>
                                        </p:tgtEl>
                                        <p:attrNameLst>
                                          <p:attrName>ppt_x</p:attrName>
                                        </p:attrNameLst>
                                      </p:cBhvr>
                                      <p:tavLst>
                                        <p:tav tm="0">
                                          <p:val>
                                            <p:strVal val="#ppt_x"/>
                                          </p:val>
                                        </p:tav>
                                        <p:tav tm="100000">
                                          <p:val>
                                            <p:strVal val="#ppt_x"/>
                                          </p:val>
                                        </p:tav>
                                      </p:tavLst>
                                    </p:anim>
                                    <p:anim calcmode="lin" valueType="num">
                                      <p:cBhvr additive="base">
                                        <p:cTn id="20"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6"/>
                                        </p:tgtEl>
                                        <p:attrNameLst>
                                          <p:attrName>style.visibility</p:attrName>
                                        </p:attrNameLst>
                                      </p:cBhvr>
                                      <p:to>
                                        <p:strVal val="visible"/>
                                      </p:to>
                                    </p:set>
                                    <p:anim calcmode="lin" valueType="num">
                                      <p:cBhvr additive="base">
                                        <p:cTn id="25" dur="500" fill="hold"/>
                                        <p:tgtEl>
                                          <p:spTgt spid="7176"/>
                                        </p:tgtEl>
                                        <p:attrNameLst>
                                          <p:attrName>ppt_x</p:attrName>
                                        </p:attrNameLst>
                                      </p:cBhvr>
                                      <p:tavLst>
                                        <p:tav tm="0">
                                          <p:val>
                                            <p:strVal val="#ppt_x"/>
                                          </p:val>
                                        </p:tav>
                                        <p:tav tm="100000">
                                          <p:val>
                                            <p:strVal val="#ppt_x"/>
                                          </p:val>
                                        </p:tav>
                                      </p:tavLst>
                                    </p:anim>
                                    <p:anim calcmode="lin" valueType="num">
                                      <p:cBhvr additive="base">
                                        <p:cTn id="26"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7"/>
                                        </p:tgtEl>
                                        <p:attrNameLst>
                                          <p:attrName>style.visibility</p:attrName>
                                        </p:attrNameLst>
                                      </p:cBhvr>
                                      <p:to>
                                        <p:strVal val="visible"/>
                                      </p:to>
                                    </p:set>
                                    <p:anim calcmode="lin" valueType="num">
                                      <p:cBhvr additive="base">
                                        <p:cTn id="31" dur="500" fill="hold"/>
                                        <p:tgtEl>
                                          <p:spTgt spid="7177"/>
                                        </p:tgtEl>
                                        <p:attrNameLst>
                                          <p:attrName>ppt_x</p:attrName>
                                        </p:attrNameLst>
                                      </p:cBhvr>
                                      <p:tavLst>
                                        <p:tav tm="0">
                                          <p:val>
                                            <p:strVal val="#ppt_x"/>
                                          </p:val>
                                        </p:tav>
                                        <p:tav tm="100000">
                                          <p:val>
                                            <p:strVal val="#ppt_x"/>
                                          </p:val>
                                        </p:tav>
                                      </p:tavLst>
                                    </p:anim>
                                    <p:anim calcmode="lin" valueType="num">
                                      <p:cBhvr additive="base">
                                        <p:cTn id="32"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7173">
                                            <p:bg/>
                                          </p:spTgt>
                                        </p:tgtEl>
                                        <p:attrNameLst>
                                          <p:attrName>style.visibility</p:attrName>
                                        </p:attrNameLst>
                                      </p:cBhvr>
                                      <p:to>
                                        <p:strVal val="visible"/>
                                      </p:to>
                                    </p:set>
                                    <p:anim calcmode="lin" valueType="num">
                                      <p:cBhvr>
                                        <p:cTn id="37" dur="500" fill="hold"/>
                                        <p:tgtEl>
                                          <p:spTgt spid="7173">
                                            <p:bg/>
                                          </p:spTgt>
                                        </p:tgtEl>
                                        <p:attrNameLst>
                                          <p:attrName>ppt_w</p:attrName>
                                        </p:attrNameLst>
                                      </p:cBhvr>
                                      <p:tavLst>
                                        <p:tav tm="0">
                                          <p:val>
                                            <p:fltVal val="0"/>
                                          </p:val>
                                        </p:tav>
                                        <p:tav tm="100000">
                                          <p:val>
                                            <p:strVal val="#ppt_w"/>
                                          </p:val>
                                        </p:tav>
                                      </p:tavLst>
                                    </p:anim>
                                    <p:anim calcmode="lin" valueType="num">
                                      <p:cBhvr>
                                        <p:cTn id="38" dur="500" fill="hold"/>
                                        <p:tgtEl>
                                          <p:spTgt spid="7173">
                                            <p:bg/>
                                          </p:spTgt>
                                        </p:tgtEl>
                                        <p:attrNameLst>
                                          <p:attrName>ppt_h</p:attrName>
                                        </p:attrNameLst>
                                      </p:cBhvr>
                                      <p:tavLst>
                                        <p:tav tm="0">
                                          <p:val>
                                            <p:fltVal val="0"/>
                                          </p:val>
                                        </p:tav>
                                        <p:tav tm="100000">
                                          <p:val>
                                            <p:strVal val="#ppt_h"/>
                                          </p:val>
                                        </p:tav>
                                      </p:tavLst>
                                    </p:anim>
                                    <p:animEffect transition="in" filter="fade">
                                      <p:cBhvr>
                                        <p:cTn id="39" dur="500"/>
                                        <p:tgtEl>
                                          <p:spTgt spid="7173">
                                            <p:bg/>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7173">
                                            <p:txEl>
                                              <p:pRg st="0" end="0"/>
                                            </p:txEl>
                                          </p:spTgt>
                                        </p:tgtEl>
                                        <p:attrNameLst>
                                          <p:attrName>style.visibility</p:attrName>
                                        </p:attrNameLst>
                                      </p:cBhvr>
                                      <p:to>
                                        <p:strVal val="visible"/>
                                      </p:to>
                                    </p:set>
                                    <p:anim calcmode="lin" valueType="num">
                                      <p:cBhvr>
                                        <p:cTn id="42" dur="500" fill="hold"/>
                                        <p:tgtEl>
                                          <p:spTgt spid="7173">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7173">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7173">
                                            <p:txEl>
                                              <p:pRg st="0" end="0"/>
                                            </p:txEl>
                                          </p:spTgt>
                                        </p:tgtEl>
                                      </p:cBhvr>
                                    </p:animEffect>
                                  </p:childTnLst>
                                </p:cTn>
                              </p:par>
                              <p:par>
                                <p:cTn id="45" presetID="53" presetClass="entr" presetSubtype="0" fill="hold" grpId="1" nodeType="withEffect">
                                  <p:stCondLst>
                                    <p:cond delay="0"/>
                                  </p:stCondLst>
                                  <p:childTnLst>
                                    <p:set>
                                      <p:cBhvr>
                                        <p:cTn id="46" dur="1" fill="hold">
                                          <p:stCondLst>
                                            <p:cond delay="0"/>
                                          </p:stCondLst>
                                        </p:cTn>
                                        <p:tgtEl>
                                          <p:spTgt spid="7176"/>
                                        </p:tgtEl>
                                        <p:attrNameLst>
                                          <p:attrName>style.visibility</p:attrName>
                                        </p:attrNameLst>
                                      </p:cBhvr>
                                      <p:to>
                                        <p:strVal val="visible"/>
                                      </p:to>
                                    </p:set>
                                    <p:anim calcmode="lin" valueType="num">
                                      <p:cBhvr>
                                        <p:cTn id="47" dur="500" fill="hold"/>
                                        <p:tgtEl>
                                          <p:spTgt spid="7176"/>
                                        </p:tgtEl>
                                        <p:attrNameLst>
                                          <p:attrName>ppt_w</p:attrName>
                                        </p:attrNameLst>
                                      </p:cBhvr>
                                      <p:tavLst>
                                        <p:tav tm="0">
                                          <p:val>
                                            <p:fltVal val="0"/>
                                          </p:val>
                                        </p:tav>
                                        <p:tav tm="100000">
                                          <p:val>
                                            <p:strVal val="#ppt_w"/>
                                          </p:val>
                                        </p:tav>
                                      </p:tavLst>
                                    </p:anim>
                                    <p:anim calcmode="lin" valueType="num">
                                      <p:cBhvr>
                                        <p:cTn id="48" dur="500" fill="hold"/>
                                        <p:tgtEl>
                                          <p:spTgt spid="7176"/>
                                        </p:tgtEl>
                                        <p:attrNameLst>
                                          <p:attrName>ppt_h</p:attrName>
                                        </p:attrNameLst>
                                      </p:cBhvr>
                                      <p:tavLst>
                                        <p:tav tm="0">
                                          <p:val>
                                            <p:fltVal val="0"/>
                                          </p:val>
                                        </p:tav>
                                        <p:tav tm="100000">
                                          <p:val>
                                            <p:strVal val="#ppt_h"/>
                                          </p:val>
                                        </p:tav>
                                      </p:tavLst>
                                    </p:anim>
                                    <p:animEffect transition="in" filter="fade">
                                      <p:cBhvr>
                                        <p:cTn id="49" dur="500"/>
                                        <p:tgtEl>
                                          <p:spTgt spid="7176"/>
                                        </p:tgtEl>
                                      </p:cBhvr>
                                    </p:animEffect>
                                  </p:childTnLst>
                                </p:cTn>
                              </p:par>
                              <p:par>
                                <p:cTn id="50" presetID="53" presetClass="entr" presetSubtype="0" fill="hold" grpId="1" nodeType="withEffect">
                                  <p:stCondLst>
                                    <p:cond delay="0"/>
                                  </p:stCondLst>
                                  <p:childTnLst>
                                    <p:set>
                                      <p:cBhvr>
                                        <p:cTn id="51" dur="1" fill="hold">
                                          <p:stCondLst>
                                            <p:cond delay="0"/>
                                          </p:stCondLst>
                                        </p:cTn>
                                        <p:tgtEl>
                                          <p:spTgt spid="7177"/>
                                        </p:tgtEl>
                                        <p:attrNameLst>
                                          <p:attrName>style.visibility</p:attrName>
                                        </p:attrNameLst>
                                      </p:cBhvr>
                                      <p:to>
                                        <p:strVal val="visible"/>
                                      </p:to>
                                    </p:set>
                                    <p:anim calcmode="lin" valueType="num">
                                      <p:cBhvr>
                                        <p:cTn id="52" dur="500" fill="hold"/>
                                        <p:tgtEl>
                                          <p:spTgt spid="7177"/>
                                        </p:tgtEl>
                                        <p:attrNameLst>
                                          <p:attrName>ppt_w</p:attrName>
                                        </p:attrNameLst>
                                      </p:cBhvr>
                                      <p:tavLst>
                                        <p:tav tm="0">
                                          <p:val>
                                            <p:fltVal val="0"/>
                                          </p:val>
                                        </p:tav>
                                        <p:tav tm="100000">
                                          <p:val>
                                            <p:strVal val="#ppt_w"/>
                                          </p:val>
                                        </p:tav>
                                      </p:tavLst>
                                    </p:anim>
                                    <p:anim calcmode="lin" valueType="num">
                                      <p:cBhvr>
                                        <p:cTn id="53" dur="500" fill="hold"/>
                                        <p:tgtEl>
                                          <p:spTgt spid="7177"/>
                                        </p:tgtEl>
                                        <p:attrNameLst>
                                          <p:attrName>ppt_h</p:attrName>
                                        </p:attrNameLst>
                                      </p:cBhvr>
                                      <p:tavLst>
                                        <p:tav tm="0">
                                          <p:val>
                                            <p:fltVal val="0"/>
                                          </p:val>
                                        </p:tav>
                                        <p:tav tm="100000">
                                          <p:val>
                                            <p:strVal val="#ppt_h"/>
                                          </p:val>
                                        </p:tav>
                                      </p:tavLst>
                                    </p:anim>
                                    <p:animEffect transition="in" filter="fade">
                                      <p:cBhvr>
                                        <p:cTn id="54" dur="500"/>
                                        <p:tgtEl>
                                          <p:spTgt spid="7177"/>
                                        </p:tgtEl>
                                      </p:cBhvr>
                                    </p:animEffect>
                                  </p:childTnLst>
                                </p:cTn>
                              </p:par>
                              <p:par>
                                <p:cTn id="55" presetID="53" presetClass="entr" presetSubtype="0" fill="hold" grpId="1" nodeType="withEffect">
                                  <p:stCondLst>
                                    <p:cond delay="0"/>
                                  </p:stCondLst>
                                  <p:childTnLst>
                                    <p:set>
                                      <p:cBhvr>
                                        <p:cTn id="56" dur="1" fill="hold">
                                          <p:stCondLst>
                                            <p:cond delay="0"/>
                                          </p:stCondLst>
                                        </p:cTn>
                                        <p:tgtEl>
                                          <p:spTgt spid="7174"/>
                                        </p:tgtEl>
                                        <p:attrNameLst>
                                          <p:attrName>style.visibility</p:attrName>
                                        </p:attrNameLst>
                                      </p:cBhvr>
                                      <p:to>
                                        <p:strVal val="visible"/>
                                      </p:to>
                                    </p:set>
                                    <p:anim calcmode="lin" valueType="num">
                                      <p:cBhvr>
                                        <p:cTn id="57" dur="500" fill="hold"/>
                                        <p:tgtEl>
                                          <p:spTgt spid="7174"/>
                                        </p:tgtEl>
                                        <p:attrNameLst>
                                          <p:attrName>ppt_w</p:attrName>
                                        </p:attrNameLst>
                                      </p:cBhvr>
                                      <p:tavLst>
                                        <p:tav tm="0">
                                          <p:val>
                                            <p:fltVal val="0"/>
                                          </p:val>
                                        </p:tav>
                                        <p:tav tm="100000">
                                          <p:val>
                                            <p:strVal val="#ppt_w"/>
                                          </p:val>
                                        </p:tav>
                                      </p:tavLst>
                                    </p:anim>
                                    <p:anim calcmode="lin" valueType="num">
                                      <p:cBhvr>
                                        <p:cTn id="58" dur="500" fill="hold"/>
                                        <p:tgtEl>
                                          <p:spTgt spid="7174"/>
                                        </p:tgtEl>
                                        <p:attrNameLst>
                                          <p:attrName>ppt_h</p:attrName>
                                        </p:attrNameLst>
                                      </p:cBhvr>
                                      <p:tavLst>
                                        <p:tav tm="0">
                                          <p:val>
                                            <p:fltVal val="0"/>
                                          </p:val>
                                        </p:tav>
                                        <p:tav tm="100000">
                                          <p:val>
                                            <p:strVal val="#ppt_h"/>
                                          </p:val>
                                        </p:tav>
                                      </p:tavLst>
                                    </p:anim>
                                    <p:animEffect transition="in" filter="fade">
                                      <p:cBhvr>
                                        <p:cTn id="59" dur="500"/>
                                        <p:tgtEl>
                                          <p:spTgt spid="7174"/>
                                        </p:tgtEl>
                                      </p:cBhvr>
                                    </p:animEffect>
                                  </p:childTnLst>
                                </p:cTn>
                              </p:par>
                              <p:par>
                                <p:cTn id="60" presetID="53" presetClass="entr" presetSubtype="0" fill="hold" grpId="1" nodeType="withEffect">
                                  <p:stCondLst>
                                    <p:cond delay="0"/>
                                  </p:stCondLst>
                                  <p:childTnLst>
                                    <p:set>
                                      <p:cBhvr>
                                        <p:cTn id="61" dur="1" fill="hold">
                                          <p:stCondLst>
                                            <p:cond delay="0"/>
                                          </p:stCondLst>
                                        </p:cTn>
                                        <p:tgtEl>
                                          <p:spTgt spid="7175"/>
                                        </p:tgtEl>
                                        <p:attrNameLst>
                                          <p:attrName>style.visibility</p:attrName>
                                        </p:attrNameLst>
                                      </p:cBhvr>
                                      <p:to>
                                        <p:strVal val="visible"/>
                                      </p:to>
                                    </p:set>
                                    <p:anim calcmode="lin" valueType="num">
                                      <p:cBhvr>
                                        <p:cTn id="62" dur="500" fill="hold"/>
                                        <p:tgtEl>
                                          <p:spTgt spid="7175"/>
                                        </p:tgtEl>
                                        <p:attrNameLst>
                                          <p:attrName>ppt_w</p:attrName>
                                        </p:attrNameLst>
                                      </p:cBhvr>
                                      <p:tavLst>
                                        <p:tav tm="0">
                                          <p:val>
                                            <p:fltVal val="0"/>
                                          </p:val>
                                        </p:tav>
                                        <p:tav tm="100000">
                                          <p:val>
                                            <p:strVal val="#ppt_w"/>
                                          </p:val>
                                        </p:tav>
                                      </p:tavLst>
                                    </p:anim>
                                    <p:anim calcmode="lin" valueType="num">
                                      <p:cBhvr>
                                        <p:cTn id="63" dur="500" fill="hold"/>
                                        <p:tgtEl>
                                          <p:spTgt spid="7175"/>
                                        </p:tgtEl>
                                        <p:attrNameLst>
                                          <p:attrName>ppt_h</p:attrName>
                                        </p:attrNameLst>
                                      </p:cBhvr>
                                      <p:tavLst>
                                        <p:tav tm="0">
                                          <p:val>
                                            <p:fltVal val="0"/>
                                          </p:val>
                                        </p:tav>
                                        <p:tav tm="100000">
                                          <p:val>
                                            <p:strVal val="#ppt_h"/>
                                          </p:val>
                                        </p:tav>
                                      </p:tavLst>
                                    </p:anim>
                                    <p:animEffect transition="in" filter="fade">
                                      <p:cBhvr>
                                        <p:cTn id="64" dur="500"/>
                                        <p:tgtEl>
                                          <p:spTgt spid="717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7178"/>
                                        </p:tgtEl>
                                        <p:attrNameLst>
                                          <p:attrName>style.visibility</p:attrName>
                                        </p:attrNameLst>
                                      </p:cBhvr>
                                      <p:to>
                                        <p:strVal val="visible"/>
                                      </p:to>
                                    </p:set>
                                    <p:anim calcmode="lin" valueType="num">
                                      <p:cBhvr>
                                        <p:cTn id="67" dur="500" fill="hold"/>
                                        <p:tgtEl>
                                          <p:spTgt spid="7178"/>
                                        </p:tgtEl>
                                        <p:attrNameLst>
                                          <p:attrName>ppt_w</p:attrName>
                                        </p:attrNameLst>
                                      </p:cBhvr>
                                      <p:tavLst>
                                        <p:tav tm="0">
                                          <p:val>
                                            <p:fltVal val="0"/>
                                          </p:val>
                                        </p:tav>
                                        <p:tav tm="100000">
                                          <p:val>
                                            <p:strVal val="#ppt_w"/>
                                          </p:val>
                                        </p:tav>
                                      </p:tavLst>
                                    </p:anim>
                                    <p:anim calcmode="lin" valueType="num">
                                      <p:cBhvr>
                                        <p:cTn id="68" dur="500" fill="hold"/>
                                        <p:tgtEl>
                                          <p:spTgt spid="7178"/>
                                        </p:tgtEl>
                                        <p:attrNameLst>
                                          <p:attrName>ppt_h</p:attrName>
                                        </p:attrNameLst>
                                      </p:cBhvr>
                                      <p:tavLst>
                                        <p:tav tm="0">
                                          <p:val>
                                            <p:fltVal val="0"/>
                                          </p:val>
                                        </p:tav>
                                        <p:tav tm="100000">
                                          <p:val>
                                            <p:strVal val="#ppt_h"/>
                                          </p:val>
                                        </p:tav>
                                      </p:tavLst>
                                    </p:anim>
                                    <p:animEffect transition="in" filter="fade">
                                      <p:cBhvr>
                                        <p:cTn id="69"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allAtOnce" animBg="1"/>
      <p:bldP spid="7174" grpId="0" animBg="1"/>
      <p:bldP spid="7174" grpId="1" animBg="1"/>
      <p:bldP spid="7175" grpId="0" animBg="1"/>
      <p:bldP spid="7175" grpId="1" animBg="1"/>
      <p:bldP spid="7176" grpId="0" animBg="1"/>
      <p:bldP spid="7176" grpId="1" animBg="1"/>
      <p:bldP spid="7177" grpId="0" animBg="1"/>
      <p:bldP spid="7177" grpId="1" animBg="1"/>
      <p:bldP spid="71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399245" y="162597"/>
            <a:ext cx="11668259" cy="160985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err="1">
                <a:solidFill>
                  <a:schemeClr val="tx1"/>
                </a:solidFill>
                <a:latin typeface="Times New Roman" panose="02020603050405020304" pitchFamily="18" charset="0"/>
                <a:cs typeface="Times New Roman" panose="02020603050405020304" pitchFamily="18" charset="0"/>
              </a:rPr>
              <a:t>Câu</a:t>
            </a:r>
            <a:r>
              <a:rPr lang="en-US" sz="3800" b="1" dirty="0">
                <a:solidFill>
                  <a:schemeClr val="tx1"/>
                </a:solidFill>
                <a:latin typeface="Times New Roman" panose="02020603050405020304" pitchFamily="18" charset="0"/>
                <a:cs typeface="Times New Roman" panose="02020603050405020304" pitchFamily="18" charset="0"/>
              </a:rPr>
              <a:t> 4: </a:t>
            </a:r>
            <a:r>
              <a:rPr lang="en-US" sz="3800" b="1" dirty="0" err="1">
                <a:solidFill>
                  <a:schemeClr val="tx1"/>
                </a:solidFill>
                <a:latin typeface="Times New Roman" panose="02020603050405020304" pitchFamily="18" charset="0"/>
                <a:cs typeface="Times New Roman" panose="02020603050405020304" pitchFamily="18" charset="0"/>
              </a:rPr>
              <a:t>Đặc</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điểm</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mới</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của</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nền</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kinh</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tế</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Việt</a:t>
            </a:r>
            <a:r>
              <a:rPr lang="en-US" sz="3800" b="1" dirty="0">
                <a:solidFill>
                  <a:schemeClr val="tx1"/>
                </a:solidFill>
                <a:latin typeface="Times New Roman" panose="02020603050405020304" pitchFamily="18" charset="0"/>
                <a:cs typeface="Times New Roman" panose="02020603050405020304" pitchFamily="18" charset="0"/>
              </a:rPr>
              <a:t> Nam </a:t>
            </a:r>
            <a:r>
              <a:rPr lang="en-US" sz="3800" b="1" dirty="0" err="1">
                <a:solidFill>
                  <a:schemeClr val="tx1"/>
                </a:solidFill>
                <a:latin typeface="Times New Roman" panose="02020603050405020304" pitchFamily="18" charset="0"/>
                <a:cs typeface="Times New Roman" panose="02020603050405020304" pitchFamily="18" charset="0"/>
              </a:rPr>
              <a:t>dưới</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tác</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động</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của</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cuộc</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khai</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thác</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thuộc</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địa</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lần</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thứ</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nhất</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là</a:t>
            </a:r>
            <a:r>
              <a:rPr lang="en-US" sz="3800" b="1" dirty="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399246" y="2290022"/>
            <a:ext cx="8989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A. </a:t>
            </a:r>
            <a:r>
              <a:rPr lang="en-US" sz="3800" dirty="0" err="1">
                <a:solidFill>
                  <a:schemeClr val="tx1"/>
                </a:solidFill>
                <a:latin typeface="Times New Roman" panose="02020603050405020304" pitchFamily="18" charset="0"/>
                <a:cs typeface="Times New Roman" panose="02020603050405020304" pitchFamily="18" charset="0"/>
              </a:rPr>
              <a:t>Nền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kinh</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tế</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tư</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bản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chủ</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nghĩa</a:t>
            </a:r>
            <a:endParaRPr lang="en-US" sz="38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99245" y="5797102"/>
            <a:ext cx="8989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D. </a:t>
            </a:r>
            <a:r>
              <a:rPr lang="en-US" sz="3800" dirty="0" err="1">
                <a:solidFill>
                  <a:schemeClr val="tx1"/>
                </a:solidFill>
                <a:latin typeface="Times New Roman" panose="02020603050405020304" pitchFamily="18" charset="0"/>
                <a:cs typeface="Times New Roman" panose="02020603050405020304" pitchFamily="18" charset="0"/>
              </a:rPr>
              <a:t>Nền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kinh</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tế</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phong</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kiến</a:t>
            </a:r>
            <a:endParaRPr lang="en-US" sz="380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99246" y="4687906"/>
            <a:ext cx="8989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C. </a:t>
            </a:r>
            <a:r>
              <a:rPr lang="en-US" sz="3800" dirty="0" err="1">
                <a:solidFill>
                  <a:schemeClr val="tx1"/>
                </a:solidFill>
                <a:latin typeface="Times New Roman" panose="02020603050405020304" pitchFamily="18" charset="0"/>
                <a:cs typeface="Times New Roman" panose="02020603050405020304" pitchFamily="18" charset="0"/>
              </a:rPr>
              <a:t>Nền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kinh</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tế</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thuộc</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địa</a:t>
            </a:r>
            <a:r>
              <a:rPr lang="en-US" sz="3800" dirty="0">
                <a:solidFill>
                  <a:schemeClr val="tx1"/>
                </a:solidFill>
                <a:latin typeface="Times New Roman" panose="02020603050405020304" pitchFamily="18" charset="0"/>
                <a:cs typeface="Times New Roman" panose="02020603050405020304" pitchFamily="18" charset="0"/>
              </a:rPr>
              <a:t> </a:t>
            </a:r>
          </a:p>
        </p:txBody>
      </p:sp>
      <p:sp>
        <p:nvSpPr>
          <p:cNvPr id="13" name="Rounded Rectangle 12"/>
          <p:cNvSpPr/>
          <p:nvPr/>
        </p:nvSpPr>
        <p:spPr>
          <a:xfrm>
            <a:off x="399246" y="3427391"/>
            <a:ext cx="8989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B. </a:t>
            </a:r>
            <a:r>
              <a:rPr lang="en-US" sz="3800" dirty="0" err="1">
                <a:solidFill>
                  <a:schemeClr val="tx1"/>
                </a:solidFill>
                <a:latin typeface="Times New Roman" panose="02020603050405020304" pitchFamily="18" charset="0"/>
                <a:cs typeface="Times New Roman" panose="02020603050405020304" pitchFamily="18" charset="0"/>
              </a:rPr>
              <a:t>Nền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kinh</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tế</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thuộc</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địa</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nửa</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phong</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kiến</a:t>
            </a:r>
            <a:r>
              <a:rPr lang="en-US" sz="3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49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chemeClr val="accent2"/>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399245" y="162597"/>
            <a:ext cx="11668259" cy="160985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err="1">
                <a:solidFill>
                  <a:schemeClr val="tx1"/>
                </a:solidFill>
                <a:latin typeface="Times New Roman" panose="02020603050405020304" pitchFamily="18" charset="0"/>
                <a:cs typeface="Times New Roman" panose="02020603050405020304" pitchFamily="18" charset="0"/>
              </a:rPr>
              <a:t>Câu</a:t>
            </a:r>
            <a:r>
              <a:rPr lang="en-US" sz="3800" b="1" dirty="0">
                <a:solidFill>
                  <a:schemeClr val="tx1"/>
                </a:solidFill>
                <a:latin typeface="Times New Roman" panose="02020603050405020304" pitchFamily="18" charset="0"/>
                <a:cs typeface="Times New Roman" panose="02020603050405020304" pitchFamily="18" charset="0"/>
              </a:rPr>
              <a:t> 5: </a:t>
            </a:r>
            <a:r>
              <a:rPr lang="en-US" sz="3800" b="1" dirty="0" err="1">
                <a:solidFill>
                  <a:schemeClr val="tx1"/>
                </a:solidFill>
                <a:latin typeface="Times New Roman" panose="02020603050405020304" pitchFamily="18" charset="0"/>
                <a:cs typeface="Times New Roman" panose="02020603050405020304" pitchFamily="18" charset="0"/>
              </a:rPr>
              <a:t>Mục</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tiêu</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đấu</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tranh</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của</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công</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nhân</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Việt</a:t>
            </a:r>
            <a:r>
              <a:rPr lang="en-US" sz="3800" b="1" dirty="0">
                <a:solidFill>
                  <a:schemeClr val="tx1"/>
                </a:solidFill>
                <a:latin typeface="Times New Roman" panose="02020603050405020304" pitchFamily="18" charset="0"/>
                <a:cs typeface="Times New Roman" panose="02020603050405020304" pitchFamily="18" charset="0"/>
              </a:rPr>
              <a:t> Nam </a:t>
            </a:r>
            <a:r>
              <a:rPr lang="en-US" sz="3800" b="1" dirty="0" err="1">
                <a:solidFill>
                  <a:schemeClr val="tx1"/>
                </a:solidFill>
                <a:latin typeface="Times New Roman" panose="02020603050405020304" pitchFamily="18" charset="0"/>
                <a:cs typeface="Times New Roman" panose="02020603050405020304" pitchFamily="18" charset="0"/>
              </a:rPr>
              <a:t>đầu</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thế</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kỷ</a:t>
            </a:r>
            <a:r>
              <a:rPr lang="en-US" sz="3800" b="1" dirty="0">
                <a:solidFill>
                  <a:schemeClr val="tx1"/>
                </a:solidFill>
                <a:latin typeface="Times New Roman" panose="02020603050405020304" pitchFamily="18" charset="0"/>
                <a:cs typeface="Times New Roman" panose="02020603050405020304" pitchFamily="18" charset="0"/>
              </a:rPr>
              <a:t> XX </a:t>
            </a:r>
            <a:r>
              <a:rPr lang="en-US" sz="3800" b="1" dirty="0" err="1">
                <a:solidFill>
                  <a:schemeClr val="tx1"/>
                </a:solidFill>
                <a:latin typeface="Times New Roman" panose="02020603050405020304" pitchFamily="18" charset="0"/>
                <a:cs typeface="Times New Roman" panose="02020603050405020304" pitchFamily="18" charset="0"/>
              </a:rPr>
              <a:t>là</a:t>
            </a:r>
            <a:r>
              <a:rPr lang="en-US" sz="3800" b="1"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1450" y="5064335"/>
            <a:ext cx="5773709" cy="135250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C. </a:t>
            </a:r>
            <a:r>
              <a:rPr lang="en-US" sz="3800" dirty="0" err="1">
                <a:solidFill>
                  <a:schemeClr val="tx1"/>
                </a:solidFill>
                <a:latin typeface="Times New Roman" panose="02020603050405020304" pitchFamily="18" charset="0"/>
                <a:cs typeface="Times New Roman" panose="02020603050405020304" pitchFamily="18" charset="0"/>
              </a:rPr>
              <a:t>Vì</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quyền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lợi</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về</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kinh</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tế</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và</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chính</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trị</a:t>
            </a:r>
            <a:r>
              <a:rPr lang="en-US" sz="3800" dirty="0">
                <a:solidFill>
                  <a:schemeClr val="tx1"/>
                </a:solidFill>
                <a:latin typeface="Times New Roman" panose="02020603050405020304" pitchFamily="18" charset="0"/>
                <a:cs typeface="Times New Roman" panose="02020603050405020304" pitchFamily="18" charset="0"/>
              </a:rPr>
              <a:t> </a:t>
            </a:r>
          </a:p>
        </p:txBody>
      </p:sp>
      <p:sp>
        <p:nvSpPr>
          <p:cNvPr id="6" name="Rounded Rectangle 5"/>
          <p:cNvSpPr/>
          <p:nvPr/>
        </p:nvSpPr>
        <p:spPr>
          <a:xfrm>
            <a:off x="1450" y="3145661"/>
            <a:ext cx="5773709" cy="124021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A. </a:t>
            </a:r>
            <a:r>
              <a:rPr lang="en-US" sz="3800" dirty="0" err="1">
                <a:solidFill>
                  <a:schemeClr val="tx1"/>
                </a:solidFill>
                <a:latin typeface="Times New Roman" panose="02020603050405020304" pitchFamily="18" charset="0"/>
                <a:cs typeface="Times New Roman" panose="02020603050405020304" pitchFamily="18" charset="0"/>
              </a:rPr>
              <a:t>Vì</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quyền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lợi</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về</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kinh</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tế</a:t>
            </a:r>
            <a:endParaRPr lang="en-US" sz="38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464968" y="3145661"/>
            <a:ext cx="5802280" cy="124021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B. </a:t>
            </a:r>
            <a:r>
              <a:rPr lang="en-US" sz="3800" dirty="0" err="1">
                <a:solidFill>
                  <a:schemeClr val="tx1"/>
                </a:solidFill>
                <a:latin typeface="Times New Roman" panose="02020603050405020304" pitchFamily="18" charset="0"/>
                <a:cs typeface="Times New Roman" panose="02020603050405020304" pitchFamily="18" charset="0"/>
              </a:rPr>
              <a:t>Vì</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quyền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lợi</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về</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chính</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trị</a:t>
            </a:r>
            <a:r>
              <a:rPr lang="en-US" sz="3800" dirty="0">
                <a:solidFill>
                  <a:schemeClr val="tx1"/>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6464968" y="5064335"/>
            <a:ext cx="5802280" cy="124021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D. </a:t>
            </a:r>
            <a:r>
              <a:rPr lang="en-US" sz="3800" dirty="0" err="1">
                <a:solidFill>
                  <a:schemeClr val="tx1"/>
                </a:solidFill>
                <a:latin typeface="Times New Roman" panose="02020603050405020304" pitchFamily="18" charset="0"/>
                <a:cs typeface="Times New Roman" panose="02020603050405020304" pitchFamily="18" charset="0"/>
              </a:rPr>
              <a:t>Vì</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căm</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thù</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thực</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dân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Pháp</a:t>
            </a:r>
            <a:r>
              <a:rPr lang="en-US" sz="3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943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6"/>
                                        </p:tgtEl>
                                        <p:attrNameLst>
                                          <p:attrName>fillcolor</p:attrName>
                                        </p:attrNameLst>
                                      </p:cBhvr>
                                      <p:to>
                                        <a:schemeClr val="accent2"/>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399245" y="162597"/>
            <a:ext cx="11668259" cy="160985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b="1" dirty="0" err="1">
                <a:solidFill>
                  <a:schemeClr val="tx1"/>
                </a:solidFill>
                <a:latin typeface="Times New Roman" panose="02020603050405020304" pitchFamily="18" charset="0"/>
                <a:cs typeface="Times New Roman" panose="02020603050405020304" pitchFamily="18" charset="0"/>
              </a:rPr>
              <a:t>Câu</a:t>
            </a:r>
            <a:r>
              <a:rPr lang="en-US" sz="3800" b="1" dirty="0">
                <a:solidFill>
                  <a:schemeClr val="tx1"/>
                </a:solidFill>
                <a:latin typeface="Times New Roman" panose="02020603050405020304" pitchFamily="18" charset="0"/>
                <a:cs typeface="Times New Roman" panose="02020603050405020304" pitchFamily="18" charset="0"/>
              </a:rPr>
              <a:t> 6: </a:t>
            </a:r>
            <a:r>
              <a:rPr lang="en-US" sz="3800" b="1" dirty="0" err="1">
                <a:solidFill>
                  <a:schemeClr val="tx1"/>
                </a:solidFill>
                <a:latin typeface="Times New Roman" panose="02020603050405020304" pitchFamily="18" charset="0"/>
                <a:cs typeface="Times New Roman" panose="02020603050405020304" pitchFamily="18" charset="0"/>
              </a:rPr>
              <a:t>Đến</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năm</a:t>
            </a:r>
            <a:r>
              <a:rPr lang="en-US" sz="3800" b="1" dirty="0">
                <a:solidFill>
                  <a:schemeClr val="tx1"/>
                </a:solidFill>
                <a:latin typeface="Times New Roman" panose="02020603050405020304" pitchFamily="18" charset="0"/>
                <a:cs typeface="Times New Roman" panose="02020603050405020304" pitchFamily="18" charset="0"/>
              </a:rPr>
              <a:t> 1914, </a:t>
            </a:r>
            <a:r>
              <a:rPr lang="en-US" sz="3800" b="1" dirty="0" err="1">
                <a:solidFill>
                  <a:schemeClr val="tx1"/>
                </a:solidFill>
                <a:latin typeface="Times New Roman" panose="02020603050405020304" pitchFamily="18" charset="0"/>
                <a:cs typeface="Times New Roman" panose="02020603050405020304" pitchFamily="18" charset="0"/>
              </a:rPr>
              <a:t>công</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nhân</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ngành</a:t>
            </a:r>
            <a:r>
              <a:rPr lang="en-US" sz="3800" b="1" dirty="0">
                <a:solidFill>
                  <a:schemeClr val="tx1"/>
                </a:solidFill>
                <a:latin typeface="Times New Roman" panose="02020603050405020304" pitchFamily="18" charset="0"/>
                <a:cs typeface="Times New Roman" panose="02020603050405020304" pitchFamily="18" charset="0"/>
              </a:rPr>
              <a:t> than </a:t>
            </a:r>
            <a:r>
              <a:rPr lang="en-US" sz="3800" b="1" dirty="0" err="1">
                <a:solidFill>
                  <a:schemeClr val="tx1"/>
                </a:solidFill>
                <a:latin typeface="Times New Roman" panose="02020603050405020304" pitchFamily="18" charset="0"/>
                <a:cs typeface="Times New Roman" panose="02020603050405020304" pitchFamily="18" charset="0"/>
              </a:rPr>
              <a:t>Việt</a:t>
            </a:r>
            <a:r>
              <a:rPr lang="en-US" sz="3800" b="1" dirty="0">
                <a:solidFill>
                  <a:schemeClr val="tx1"/>
                </a:solidFill>
                <a:latin typeface="Times New Roman" panose="02020603050405020304" pitchFamily="18" charset="0"/>
                <a:cs typeface="Times New Roman" panose="02020603050405020304" pitchFamily="18" charset="0"/>
              </a:rPr>
              <a:t> Nam </a:t>
            </a:r>
            <a:r>
              <a:rPr lang="en-US" sz="3800" b="1" dirty="0" err="1">
                <a:solidFill>
                  <a:schemeClr val="tx1"/>
                </a:solidFill>
                <a:latin typeface="Times New Roman" panose="02020603050405020304" pitchFamily="18" charset="0"/>
                <a:cs typeface="Times New Roman" panose="02020603050405020304" pitchFamily="18" charset="0"/>
              </a:rPr>
              <a:t>có</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khoảng</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18638" y="3145662"/>
            <a:ext cx="4391697"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A. 1 </a:t>
            </a:r>
            <a:r>
              <a:rPr lang="en-US" sz="3800" dirty="0" err="1">
                <a:solidFill>
                  <a:schemeClr val="tx1"/>
                </a:solidFill>
                <a:latin typeface="Times New Roman" panose="02020603050405020304" pitchFamily="18" charset="0"/>
                <a:cs typeface="Times New Roman" panose="02020603050405020304" pitchFamily="18" charset="0"/>
              </a:rPr>
              <a:t>vạn</a:t>
            </a:r>
            <a:r>
              <a:rPr lang="en-US" sz="3800" dirty="0">
                <a:solidFill>
                  <a:schemeClr val="tx1"/>
                </a:solidFill>
                <a:latin typeface="Times New Roman" panose="02020603050405020304" pitchFamily="18" charset="0"/>
                <a:cs typeface="Times New Roman" panose="02020603050405020304" pitchFamily="18" charset="0"/>
              </a:rPr>
              <a:t>. </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323528" y="3145662"/>
            <a:ext cx="4391697"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B. 1,5 </a:t>
            </a:r>
            <a:r>
              <a:rPr lang="en-US" sz="3800" dirty="0" err="1">
                <a:solidFill>
                  <a:schemeClr val="tx1"/>
                </a:solidFill>
                <a:latin typeface="Times New Roman" panose="02020603050405020304" pitchFamily="18" charset="0"/>
                <a:cs typeface="Times New Roman" panose="02020603050405020304" pitchFamily="18" charset="0"/>
              </a:rPr>
              <a:t>vạn</a:t>
            </a:r>
            <a:r>
              <a:rPr lang="en-US" sz="3800" dirty="0">
                <a:solidFill>
                  <a:schemeClr val="tx1"/>
                </a:solidFill>
                <a:latin typeface="Times New Roman" panose="02020603050405020304" pitchFamily="18" charset="0"/>
                <a:cs typeface="Times New Roman" panose="02020603050405020304" pitchFamily="18" charset="0"/>
              </a:rPr>
              <a:t>. </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18638" y="5069103"/>
            <a:ext cx="4417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C. 2 </a:t>
            </a:r>
            <a:r>
              <a:rPr lang="en-US" sz="3800" dirty="0" err="1">
                <a:solidFill>
                  <a:schemeClr val="tx1"/>
                </a:solidFill>
                <a:latin typeface="Times New Roman" panose="02020603050405020304" pitchFamily="18" charset="0"/>
                <a:cs typeface="Times New Roman" panose="02020603050405020304" pitchFamily="18" charset="0"/>
              </a:rPr>
              <a:t>vạn</a:t>
            </a:r>
            <a:r>
              <a:rPr lang="en-US" sz="3800" dirty="0">
                <a:solidFill>
                  <a:schemeClr val="tx1"/>
                </a:solidFill>
                <a:latin typeface="Times New Roman" panose="02020603050405020304" pitchFamily="18" charset="0"/>
                <a:cs typeface="Times New Roman" panose="02020603050405020304" pitchFamily="18" charset="0"/>
              </a:rPr>
              <a:t>. </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297770" y="5000222"/>
            <a:ext cx="4417455" cy="9401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800" dirty="0">
                <a:solidFill>
                  <a:schemeClr val="tx1"/>
                </a:solidFill>
                <a:latin typeface="Times New Roman" panose="02020603050405020304" pitchFamily="18" charset="0"/>
                <a:cs typeface="Times New Roman" panose="02020603050405020304" pitchFamily="18" charset="0"/>
              </a:rPr>
              <a:t>D. 2,5 </a:t>
            </a:r>
            <a:r>
              <a:rPr lang="en-US" sz="3800" dirty="0" err="1">
                <a:solidFill>
                  <a:schemeClr val="tx1"/>
                </a:solidFill>
                <a:latin typeface="Times New Roman" panose="02020603050405020304" pitchFamily="18" charset="0"/>
                <a:cs typeface="Times New Roman" panose="02020603050405020304" pitchFamily="18" charset="0"/>
              </a:rPr>
              <a:t>vạn</a:t>
            </a:r>
            <a:endParaRPr lang="en-US" sz="3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00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6"/>
                                        </p:tgtEl>
                                        <p:attrNameLst>
                                          <p:attrName>fillcolor</p:attrName>
                                        </p:attrNameLst>
                                      </p:cBhvr>
                                      <p:to>
                                        <a:schemeClr val="accent2"/>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152400"/>
            <a:ext cx="5689600" cy="6324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0"/>
          <p:cNvSpPr txBox="1">
            <a:spLocks noChangeArrowheads="1"/>
          </p:cNvSpPr>
          <p:nvPr/>
        </p:nvSpPr>
        <p:spPr bwMode="auto">
          <a:xfrm>
            <a:off x="8432800" y="1676401"/>
            <a:ext cx="3352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   LIÊN </a:t>
            </a:r>
          </a:p>
          <a:p>
            <a:pPr eaLnBrk="1" hangingPunct="1">
              <a:spcBef>
                <a:spcPct val="50000"/>
              </a:spcBef>
            </a:pPr>
            <a:endParaRPr lang="en-US" sz="2400" b="1"/>
          </a:p>
          <a:p>
            <a:pPr eaLnBrk="1" hangingPunct="1">
              <a:spcBef>
                <a:spcPct val="50000"/>
              </a:spcBef>
            </a:pPr>
            <a:r>
              <a:rPr lang="en-US" sz="2400" b="1"/>
              <a:t>          BANG </a:t>
            </a:r>
          </a:p>
          <a:p>
            <a:pPr eaLnBrk="1" hangingPunct="1">
              <a:spcBef>
                <a:spcPct val="50000"/>
              </a:spcBef>
            </a:pPr>
            <a:endParaRPr lang="en-US" sz="2400" b="1"/>
          </a:p>
          <a:p>
            <a:pPr eaLnBrk="1" hangingPunct="1">
              <a:spcBef>
                <a:spcPct val="50000"/>
              </a:spcBef>
            </a:pPr>
            <a:r>
              <a:rPr lang="en-US" sz="2400" b="1"/>
              <a:t>                ĐÔNG </a:t>
            </a:r>
          </a:p>
          <a:p>
            <a:pPr eaLnBrk="1" hangingPunct="1">
              <a:spcBef>
                <a:spcPct val="50000"/>
              </a:spcBef>
            </a:pPr>
            <a:endParaRPr lang="en-US" sz="2400" b="1"/>
          </a:p>
          <a:p>
            <a:pPr eaLnBrk="1" hangingPunct="1">
              <a:spcBef>
                <a:spcPct val="50000"/>
              </a:spcBef>
            </a:pPr>
            <a:r>
              <a:rPr lang="en-US" sz="2400" b="1"/>
              <a:t>           DƯƠNG</a:t>
            </a:r>
          </a:p>
        </p:txBody>
      </p:sp>
      <p:pic>
        <p:nvPicPr>
          <p:cNvPr id="24580" name="Picture 6" descr="paul doumer(1857-1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4114803"/>
            <a:ext cx="2743200" cy="2335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581" name="Rectangle 6"/>
          <p:cNvSpPr>
            <a:spLocks noChangeArrowheads="1"/>
          </p:cNvSpPr>
          <p:nvPr/>
        </p:nvSpPr>
        <p:spPr bwMode="auto">
          <a:xfrm>
            <a:off x="203200" y="1043732"/>
            <a:ext cx="5892800" cy="4770537"/>
          </a:xfrm>
          <a:prstGeom prst="rect">
            <a:avLst/>
          </a:prstGeom>
          <a:solidFill>
            <a:srgbClr val="F4F4A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vi-VN" sz="2400">
                <a:solidFill>
                  <a:srgbClr val="FF0000"/>
                </a:solidFill>
                <a:cs typeface="Arial" charset="0"/>
              </a:rPr>
              <a:t>    </a:t>
            </a:r>
          </a:p>
          <a:p>
            <a:pPr algn="just"/>
            <a:r>
              <a:rPr lang="vi-VN" sz="2400">
                <a:solidFill>
                  <a:srgbClr val="FF0000"/>
                </a:solidFill>
                <a:cs typeface="Arial" charset="0"/>
              </a:rPr>
              <a:t>   </a:t>
            </a:r>
            <a:r>
              <a:rPr lang="vi-VN" sz="3200">
                <a:solidFill>
                  <a:srgbClr val="FF0000"/>
                </a:solidFill>
                <a:latin typeface="Times New Roman" pitchFamily="18" charset="0"/>
                <a:cs typeface="Times New Roman" pitchFamily="18" charset="0"/>
              </a:rPr>
              <a:t>Chương trình khai thác do Đume vạch ra để thi hành ở</a:t>
            </a:r>
            <a:r>
              <a:rPr lang="en-US" sz="3200">
                <a:solidFill>
                  <a:srgbClr val="FF0000"/>
                </a:solidFill>
                <a:latin typeface="Times New Roman" pitchFamily="18" charset="0"/>
                <a:cs typeface="Times New Roman" pitchFamily="18" charset="0"/>
              </a:rPr>
              <a:t> </a:t>
            </a:r>
            <a:r>
              <a:rPr lang="vi-VN" sz="3200">
                <a:solidFill>
                  <a:srgbClr val="FF0000"/>
                </a:solidFill>
                <a:latin typeface="Times New Roman" pitchFamily="18" charset="0"/>
                <a:cs typeface="Times New Roman" pitchFamily="18" charset="0"/>
              </a:rPr>
              <a:t>Đông Dương (chủ yếu là Việt Nam) từ những năm đầu thế kỉ XX có mục đích tối thượng là biến gấp Đông Dương thành một thuộc địa khai khẩn bậc nhất, bảo đảm siêu lợi nhuận cao nhất cho đế quốc Pháp. </a:t>
            </a:r>
          </a:p>
          <a:p>
            <a:pPr algn="just"/>
            <a:endParaRPr lang="vi-VN" sz="2400">
              <a:solidFill>
                <a:srgbClr val="FF0000"/>
              </a:solidFill>
              <a:cs typeface="Arial" charset="0"/>
            </a:endParaRPr>
          </a:p>
        </p:txBody>
      </p:sp>
    </p:spTree>
    <p:extLst>
      <p:ext uri="{BB962C8B-B14F-4D97-AF65-F5344CB8AC3E}">
        <p14:creationId xmlns:p14="http://schemas.microsoft.com/office/powerpoint/2010/main" val="193314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8590"/>
            <a:ext cx="7475220" cy="6560820"/>
          </a:xfrm>
        </p:spPr>
        <p:txBody>
          <a:bodyPr>
            <a:normAutofit/>
          </a:bodyPr>
          <a:lstStyle/>
          <a:p>
            <a:pPr marL="0" indent="0" algn="just">
              <a:lnSpc>
                <a:spcPct val="100000"/>
              </a:lnSpc>
              <a:buNone/>
            </a:pPr>
            <a:r>
              <a:rPr lang="en-US" sz="3600" b="1"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1. </a:t>
            </a:r>
            <a:r>
              <a:rPr lang="en-US" sz="3600" b="1" dirty="0" err="1">
                <a:solidFill>
                  <a:srgbClr val="C00000"/>
                </a:solidFill>
                <a:latin typeface="Times New Roman" panose="02020603050405020304" pitchFamily="18" charset="0"/>
                <a:cs typeface="Times New Roman" panose="02020603050405020304" pitchFamily="18" charset="0"/>
              </a:rPr>
              <a:t>Những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chuyển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về</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kinh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tế</a:t>
            </a:r>
            <a:endParaRPr lang="en-US" sz="3600" dirty="0">
              <a:solidFill>
                <a:srgbClr val="C0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3600" b="1" u="sng" dirty="0">
                <a:solidFill>
                  <a:srgbClr val="0070C0"/>
                </a:solidFill>
                <a:latin typeface="Times New Roman" panose="02020603050405020304" pitchFamily="18" charset="0"/>
                <a:cs typeface="Times New Roman" panose="02020603050405020304" pitchFamily="18" charset="0"/>
              </a:rPr>
              <a:t>* </a:t>
            </a:r>
            <a:r>
              <a:rPr lang="en-US" sz="3600" b="1" u="sng" dirty="0" err="1">
                <a:solidFill>
                  <a:srgbClr val="0070C0"/>
                </a:solidFill>
                <a:latin typeface="Times New Roman" panose="02020603050405020304" pitchFamily="18" charset="0"/>
                <a:cs typeface="Times New Roman" panose="02020603050405020304" pitchFamily="18" charset="0"/>
              </a:rPr>
              <a:t>Nội</a:t>
            </a:r>
            <a:r>
              <a:rPr lang="en-US" sz="3600" b="1" u="sng" dirty="0">
                <a:solidFill>
                  <a:srgbClr val="0070C0"/>
                </a:solidFill>
                <a:latin typeface="Times New Roman" panose="02020603050405020304" pitchFamily="18" charset="0"/>
                <a:cs typeface="Times New Roman" panose="02020603050405020304" pitchFamily="18" charset="0"/>
              </a:rPr>
              <a:t> dung:</a:t>
            </a:r>
          </a:p>
          <a:p>
            <a:pPr marL="0" indent="0" algn="just">
              <a:lnSpc>
                <a:spcPct val="100000"/>
              </a:lnSpc>
              <a:buNone/>
            </a:pPr>
            <a:r>
              <a:rPr lang="en-US" sz="3600" dirty="0">
                <a:solidFill>
                  <a:srgbClr val="FF0000"/>
                </a:solidFill>
                <a:latin typeface="Times New Roman" panose="02020603050405020304" pitchFamily="18" charset="0"/>
                <a:cs typeface="Times New Roman" panose="02020603050405020304" pitchFamily="18" charset="0"/>
                <a:hlinkClick r:id="rId2" action="ppaction://hlinksldjump"/>
              </a:rPr>
              <a:t>- </a:t>
            </a:r>
            <a:r>
              <a:rPr lang="en-US" sz="3600" dirty="0" err="1">
                <a:solidFill>
                  <a:srgbClr val="FF0000"/>
                </a:solidFill>
                <a:latin typeface="Times New Roman" panose="02020603050405020304" pitchFamily="18" charset="0"/>
                <a:cs typeface="Times New Roman" panose="02020603050405020304" pitchFamily="18" charset="0"/>
                <a:hlinkClick r:id="rId2" action="ppaction://hlinksldjump"/>
              </a:rPr>
              <a:t>Nông</a:t>
            </a:r>
            <a:r>
              <a:rPr lang="en-US" sz="3600" dirty="0">
                <a:solidFill>
                  <a:srgbClr val="FF0000"/>
                </a:solidFill>
                <a:latin typeface="Times New Roman" panose="02020603050405020304" pitchFamily="18" charset="0"/>
                <a:cs typeface="Times New Roman" panose="02020603050405020304" pitchFamily="18" charset="0"/>
                <a:hlinkClick r:id="rId2" action="ppaction://hlinksldjump"/>
              </a:rPr>
              <a:t> </a:t>
            </a:r>
            <a:r>
              <a:rPr lang="en-US" sz="3600" dirty="0" err="1">
                <a:solidFill>
                  <a:srgbClr val="FF0000"/>
                </a:solidFill>
                <a:latin typeface="Times New Roman" panose="02020603050405020304" pitchFamily="18" charset="0"/>
                <a:cs typeface="Times New Roman" panose="02020603050405020304" pitchFamily="18" charset="0"/>
                <a:hlinkClick r:id="rId2" action="ppaction://hlinksldjump"/>
              </a:rPr>
              <a:t>nghiệp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ruộng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b="1" i="1" u="sng" dirty="0" err="1">
                <a:solidFill>
                  <a:srgbClr val="FF0000"/>
                </a:solidFill>
                <a:latin typeface="Times New Roman" panose="02020603050405020304" pitchFamily="18" charset="0"/>
                <a:cs typeface="Times New Roman" panose="02020603050405020304" pitchFamily="18" charset="0"/>
              </a:rPr>
              <a:t>đồn</a:t>
            </a:r>
            <a:r>
              <a:rPr lang="en-US" sz="3600" b="1" i="1" u="sng" dirty="0">
                <a:solidFill>
                  <a:srgbClr val="FF0000"/>
                </a:solidFill>
                <a:latin typeface="Times New Roman" panose="02020603050405020304" pitchFamily="18" charset="0"/>
                <a:cs typeface="Times New Roman" panose="02020603050405020304" pitchFamily="18" charset="0"/>
              </a:rPr>
              <a:t> </a:t>
            </a:r>
            <a:r>
              <a:rPr lang="en-US" sz="3600" b="1" i="1" u="sng" dirty="0" err="1" smtClean="0">
                <a:solidFill>
                  <a:srgbClr val="FF0000"/>
                </a:solidFill>
                <a:latin typeface="Times New Roman" panose="02020603050405020304" pitchFamily="18" charset="0"/>
                <a:cs typeface="Times New Roman" panose="02020603050405020304" pitchFamily="18" charset="0"/>
              </a:rPr>
              <a:t>điền</a:t>
            </a:r>
            <a:endParaRPr lang="en-US" sz="3600" b="1" i="1" u="sng" dirty="0">
              <a:solidFill>
                <a:srgbClr val="FF0000"/>
              </a:solidFill>
              <a:latin typeface="Times New Roman" panose="02020603050405020304" pitchFamily="18" charset="0"/>
              <a:cs typeface="Times New Roman" panose="02020603050405020304" pitchFamily="18" charset="0"/>
            </a:endParaRPr>
          </a:p>
        </p:txBody>
      </p:sp>
      <p:sp>
        <p:nvSpPr>
          <p:cNvPr id="4" name="AutoShape 9"/>
          <p:cNvSpPr txBox="1">
            <a:spLocks noChangeArrowheads="1"/>
          </p:cNvSpPr>
          <p:nvPr/>
        </p:nvSpPr>
        <p:spPr>
          <a:xfrm>
            <a:off x="8023861" y="0"/>
            <a:ext cx="3531871" cy="4495800"/>
          </a:xfrm>
          <a:prstGeom prst="cloudCallout">
            <a:avLst>
              <a:gd name="adj1" fmla="val -40903"/>
              <a:gd name="adj2" fmla="val 124259"/>
            </a:avLst>
          </a:prstGeom>
          <a:solidFill>
            <a:srgbClr val="FF0066"/>
          </a:solidFill>
          <a:ln>
            <a:solidFill>
              <a:schemeClr val="tx1"/>
            </a:solidFill>
            <a:round/>
          </a:ln>
          <a:effectLst>
            <a:outerShdw dist="107763" dir="13500000" algn="ctr" rotWithShape="0">
              <a:srgbClr val="2AEBF0">
                <a:alpha val="50000"/>
              </a:srgbClr>
            </a:outerShdw>
          </a:effectLst>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SzPts val="3400"/>
              <a:buFont typeface="VNI-Times" pitchFamily="2" charset="0"/>
              <a:buChar char="•"/>
              <a:defRPr/>
            </a:pP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Pháp</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đã</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sử</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dụng</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các</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chính</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sách</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kinh</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tế</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ở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Đông</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Dương</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như</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thế</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 </a:t>
            </a:r>
            <a:r>
              <a:rPr lang="en-US" sz="4000" b="1" i="1" dirty="0" err="1" smtClean="0">
                <a:solidFill>
                  <a:schemeClr val="bg2"/>
                </a:solidFill>
                <a:effectLst>
                  <a:outerShdw blurRad="38100" dist="38100" dir="2700000" algn="tl">
                    <a:srgbClr val="000000"/>
                  </a:outerShdw>
                </a:effectLst>
                <a:latin typeface="Times New Roman" pitchFamily="18" charset="0"/>
                <a:cs typeface="Times New Roman" pitchFamily="18" charset="0"/>
              </a:rPr>
              <a:t>nào</a:t>
            </a:r>
            <a:r>
              <a:rPr lang="en-US" sz="4000" b="1" i="1" dirty="0" smtClean="0">
                <a:solidFill>
                  <a:schemeClr val="bg2"/>
                </a:solidFill>
                <a:effectLst>
                  <a:outerShdw blurRad="38100" dist="38100" dir="2700000" algn="tl">
                    <a:srgbClr val="000000"/>
                  </a:outerShdw>
                </a:effectLst>
                <a:latin typeface="Times New Roman" pitchFamily="18" charset="0"/>
                <a:cs typeface="Times New Roman" pitchFamily="18" charset="0"/>
              </a:rPr>
              <a:t>?</a:t>
            </a:r>
          </a:p>
        </p:txBody>
      </p:sp>
      <p:cxnSp>
        <p:nvCxnSpPr>
          <p:cNvPr id="5" name="Straight Connector 4"/>
          <p:cNvCxnSpPr/>
          <p:nvPr/>
        </p:nvCxnSpPr>
        <p:spPr>
          <a:xfrm>
            <a:off x="7818121" y="102870"/>
            <a:ext cx="68580" cy="675513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93515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9051" y="0"/>
            <a:ext cx="12192000" cy="6858000"/>
            <a:chOff x="0" y="0"/>
            <a:chExt cx="5760" cy="4398"/>
          </a:xfrm>
        </p:grpSpPr>
        <p:sp>
          <p:nvSpPr>
            <p:cNvPr id="31812" name="Rectangle 3"/>
            <p:cNvSpPr>
              <a:spLocks noChangeArrowheads="1"/>
            </p:cNvSpPr>
            <p:nvPr/>
          </p:nvSpPr>
          <p:spPr bwMode="auto">
            <a:xfrm>
              <a:off x="0" y="0"/>
              <a:ext cx="5760" cy="43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solidFill>
                  <a:srgbClr val="00FFFF"/>
                </a:solidFill>
                <a:latin typeface="Bodoni MT Condensed" pitchFamily="18" charset="0"/>
              </a:endParaRPr>
            </a:p>
          </p:txBody>
        </p:sp>
        <p:sp>
          <p:nvSpPr>
            <p:cNvPr id="31813" name="Rectangle 4"/>
            <p:cNvSpPr>
              <a:spLocks noChangeArrowheads="1"/>
            </p:cNvSpPr>
            <p:nvPr/>
          </p:nvSpPr>
          <p:spPr bwMode="auto">
            <a:xfrm>
              <a:off x="0" y="600"/>
              <a:ext cx="5760" cy="3798"/>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atin typeface=".VnArial" pitchFamily="34" charset="0"/>
              </a:endParaRPr>
            </a:p>
          </p:txBody>
        </p:sp>
        <p:grpSp>
          <p:nvGrpSpPr>
            <p:cNvPr id="31814" name="Group 5"/>
            <p:cNvGrpSpPr>
              <a:grpSpLocks/>
            </p:cNvGrpSpPr>
            <p:nvPr/>
          </p:nvGrpSpPr>
          <p:grpSpPr bwMode="auto">
            <a:xfrm>
              <a:off x="0" y="192"/>
              <a:ext cx="5760" cy="400"/>
              <a:chOff x="0" y="384"/>
              <a:chExt cx="5760" cy="336"/>
            </a:xfrm>
          </p:grpSpPr>
          <p:sp>
            <p:nvSpPr>
              <p:cNvPr id="31815" name="AutoShape 6"/>
              <p:cNvSpPr>
                <a:spLocks noChangeArrowheads="1"/>
              </p:cNvSpPr>
              <p:nvPr/>
            </p:nvSpPr>
            <p:spPr bwMode="auto">
              <a:xfrm>
                <a:off x="0" y="384"/>
                <a:ext cx="1344" cy="240"/>
              </a:xfrm>
              <a:prstGeom prst="homePlate">
                <a:avLst>
                  <a:gd name="adj" fmla="val 135411"/>
                </a:avLst>
              </a:prstGeom>
              <a:solidFill>
                <a:srgbClr val="FF9933"/>
              </a:solidFill>
              <a:ln w="9525">
                <a:solidFill>
                  <a:srgbClr val="FF9933"/>
                </a:solidFill>
                <a:miter lim="800000"/>
                <a:headEnd/>
                <a:tailEnd/>
              </a:ln>
            </p:spPr>
            <p:txBody>
              <a:bodyPr wrap="none" anchor="ctr"/>
              <a:lstStyle/>
              <a:p>
                <a:endParaRPr lang="en-US"/>
              </a:p>
            </p:txBody>
          </p:sp>
          <p:sp>
            <p:nvSpPr>
              <p:cNvPr id="31816" name="Rectangle 7"/>
              <p:cNvSpPr>
                <a:spLocks noChangeArrowheads="1"/>
              </p:cNvSpPr>
              <p:nvPr/>
            </p:nvSpPr>
            <p:spPr bwMode="auto">
              <a:xfrm>
                <a:off x="0" y="480"/>
                <a:ext cx="5760" cy="240"/>
              </a:xfrm>
              <a:prstGeom prst="rect">
                <a:avLst/>
              </a:prstGeom>
              <a:gradFill rotWithShape="1">
                <a:gsLst>
                  <a:gs pos="0">
                    <a:srgbClr val="FF9933"/>
                  </a:gs>
                  <a:gs pos="50000">
                    <a:srgbClr val="FF9933"/>
                  </a:gs>
                  <a:gs pos="100000">
                    <a:srgbClr val="FF9933"/>
                  </a:gs>
                </a:gsLst>
                <a:lin ang="5400000" scaled="1"/>
              </a:gradFill>
              <a:ln w="9525">
                <a:solidFill>
                  <a:srgbClr val="FF9933"/>
                </a:solidFill>
                <a:miter lim="800000"/>
                <a:headEnd/>
                <a:tailEnd/>
              </a:ln>
            </p:spPr>
            <p:txBody>
              <a:bodyPr wrap="none" anchor="ctr"/>
              <a:lstStyle/>
              <a:p>
                <a:endParaRPr lang="en-US"/>
              </a:p>
            </p:txBody>
          </p:sp>
        </p:grpSp>
      </p:grpSp>
      <p:sp>
        <p:nvSpPr>
          <p:cNvPr id="31748" name="Rectangle 13"/>
          <p:cNvSpPr>
            <a:spLocks noChangeArrowheads="1"/>
          </p:cNvSpPr>
          <p:nvPr/>
        </p:nvSpPr>
        <p:spPr bwMode="auto">
          <a:xfrm>
            <a:off x="762000" y="869950"/>
            <a:ext cx="1076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a:solidFill>
                  <a:srgbClr val="A50021"/>
                </a:solidFill>
                <a:latin typeface="VNI-Times" pitchFamily="2" charset="0"/>
              </a:rPr>
              <a:t>Soá lieäu ruoäng ñaát bò Phaùp chieám</a:t>
            </a:r>
          </a:p>
        </p:txBody>
      </p:sp>
      <p:sp>
        <p:nvSpPr>
          <p:cNvPr id="31749" name="Rectangle 14"/>
          <p:cNvSpPr>
            <a:spLocks noChangeArrowheads="1"/>
          </p:cNvSpPr>
          <p:nvPr/>
        </p:nvSpPr>
        <p:spPr bwMode="auto">
          <a:xfrm>
            <a:off x="10871200" y="5715000"/>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CC3300"/>
                </a:solidFill>
                <a:latin typeface="VNI-Times" pitchFamily="2" charset="0"/>
              </a:rPr>
              <a:t> </a:t>
            </a:r>
            <a:r>
              <a:rPr lang="en-US" sz="2400" b="1">
                <a:latin typeface="VNI-Times" pitchFamily="2" charset="0"/>
              </a:rPr>
              <a:t>Naêm </a:t>
            </a:r>
          </a:p>
        </p:txBody>
      </p:sp>
      <p:sp>
        <p:nvSpPr>
          <p:cNvPr id="31750" name="Rectangle 15"/>
          <p:cNvSpPr>
            <a:spLocks noChangeArrowheads="1"/>
          </p:cNvSpPr>
          <p:nvPr/>
        </p:nvSpPr>
        <p:spPr bwMode="auto">
          <a:xfrm>
            <a:off x="2336800" y="6086475"/>
            <a:ext cx="223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CC"/>
                </a:solidFill>
                <a:latin typeface="VNI-Times" pitchFamily="2" charset="0"/>
              </a:rPr>
              <a:t>Caû nöôùc</a:t>
            </a:r>
          </a:p>
          <a:p>
            <a:pPr algn="ctr"/>
            <a:r>
              <a:rPr lang="en-US" sz="2000" b="1">
                <a:latin typeface="VNI-Times" pitchFamily="2" charset="0"/>
              </a:rPr>
              <a:t>(</a:t>
            </a:r>
            <a:r>
              <a:rPr lang="en-US" sz="2000" b="1">
                <a:solidFill>
                  <a:srgbClr val="CC3300"/>
                </a:solidFill>
                <a:latin typeface="VNI-Times" pitchFamily="2" charset="0"/>
              </a:rPr>
              <a:t>10.900 ha</a:t>
            </a:r>
            <a:r>
              <a:rPr lang="en-US" sz="2000" b="1">
                <a:latin typeface="VNI-Times" pitchFamily="2" charset="0"/>
              </a:rPr>
              <a:t>)</a:t>
            </a:r>
            <a:endParaRPr lang="en-US" sz="2000" b="1">
              <a:solidFill>
                <a:srgbClr val="CC3300"/>
              </a:solidFill>
              <a:latin typeface="VNI-Times" pitchFamily="2" charset="0"/>
            </a:endParaRPr>
          </a:p>
        </p:txBody>
      </p:sp>
      <p:sp>
        <p:nvSpPr>
          <p:cNvPr id="31751" name="Rectangle 16"/>
          <p:cNvSpPr>
            <a:spLocks noChangeArrowheads="1"/>
          </p:cNvSpPr>
          <p:nvPr/>
        </p:nvSpPr>
        <p:spPr bwMode="auto">
          <a:xfrm>
            <a:off x="4419600" y="6086475"/>
            <a:ext cx="223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CC"/>
                </a:solidFill>
                <a:latin typeface="VNI-Times" pitchFamily="2" charset="0"/>
              </a:rPr>
              <a:t>Caû nöôùc</a:t>
            </a:r>
          </a:p>
          <a:p>
            <a:pPr algn="ctr"/>
            <a:r>
              <a:rPr lang="en-US" sz="2000" b="1">
                <a:latin typeface="VNI-Times" pitchFamily="2" charset="0"/>
              </a:rPr>
              <a:t>(</a:t>
            </a:r>
            <a:r>
              <a:rPr lang="en-US" sz="2000" b="1">
                <a:solidFill>
                  <a:srgbClr val="CC3300"/>
                </a:solidFill>
                <a:latin typeface="VNI-Times" pitchFamily="2" charset="0"/>
              </a:rPr>
              <a:t>301.000 ha</a:t>
            </a:r>
            <a:r>
              <a:rPr lang="en-US" sz="2000" b="1">
                <a:latin typeface="VNI-Times" pitchFamily="2" charset="0"/>
              </a:rPr>
              <a:t>)</a:t>
            </a:r>
            <a:endParaRPr lang="en-US" sz="2000" b="1">
              <a:solidFill>
                <a:srgbClr val="CC3300"/>
              </a:solidFill>
              <a:latin typeface="VNI-Times" pitchFamily="2" charset="0"/>
            </a:endParaRPr>
          </a:p>
        </p:txBody>
      </p:sp>
      <p:sp>
        <p:nvSpPr>
          <p:cNvPr id="31752" name="Rectangle 17"/>
          <p:cNvSpPr>
            <a:spLocks noChangeArrowheads="1"/>
          </p:cNvSpPr>
          <p:nvPr/>
        </p:nvSpPr>
        <p:spPr bwMode="auto">
          <a:xfrm>
            <a:off x="8712200" y="6086475"/>
            <a:ext cx="223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CC"/>
                </a:solidFill>
                <a:latin typeface="VNI-Times" pitchFamily="2" charset="0"/>
              </a:rPr>
              <a:t>Baéc Kì</a:t>
            </a:r>
          </a:p>
          <a:p>
            <a:pPr algn="ctr"/>
            <a:r>
              <a:rPr lang="en-US" sz="2000" b="1">
                <a:latin typeface="VNI-Times" pitchFamily="2" charset="0"/>
              </a:rPr>
              <a:t>(</a:t>
            </a:r>
            <a:r>
              <a:rPr lang="en-US" sz="2000" b="1">
                <a:solidFill>
                  <a:srgbClr val="CC3300"/>
                </a:solidFill>
                <a:latin typeface="VNI-Times" pitchFamily="2" charset="0"/>
              </a:rPr>
              <a:t>470.000 ha</a:t>
            </a:r>
            <a:r>
              <a:rPr lang="en-US" sz="2000" b="1">
                <a:latin typeface="VNI-Times" pitchFamily="2" charset="0"/>
              </a:rPr>
              <a:t>)</a:t>
            </a:r>
            <a:endParaRPr lang="en-US" sz="2000" b="1">
              <a:solidFill>
                <a:srgbClr val="CC3300"/>
              </a:solidFill>
              <a:latin typeface="VNI-Times" pitchFamily="2" charset="0"/>
            </a:endParaRPr>
          </a:p>
        </p:txBody>
      </p:sp>
      <p:sp>
        <p:nvSpPr>
          <p:cNvPr id="31753" name="Rectangle 18"/>
          <p:cNvSpPr>
            <a:spLocks noChangeArrowheads="1"/>
          </p:cNvSpPr>
          <p:nvPr/>
        </p:nvSpPr>
        <p:spPr bwMode="auto">
          <a:xfrm>
            <a:off x="6604000" y="6086475"/>
            <a:ext cx="223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CC"/>
                </a:solidFill>
                <a:latin typeface="VNI-Times" pitchFamily="2" charset="0"/>
              </a:rPr>
              <a:t>Nam Kì</a:t>
            </a:r>
          </a:p>
          <a:p>
            <a:pPr algn="ctr"/>
            <a:r>
              <a:rPr lang="en-US" sz="2000" b="1">
                <a:latin typeface="VNI-Times" pitchFamily="2" charset="0"/>
              </a:rPr>
              <a:t>(</a:t>
            </a:r>
            <a:r>
              <a:rPr lang="en-US" sz="2000" b="1">
                <a:solidFill>
                  <a:srgbClr val="CC3300"/>
                </a:solidFill>
                <a:latin typeface="VNI-Times" pitchFamily="2" charset="0"/>
              </a:rPr>
              <a:t>1.528.000 ha</a:t>
            </a:r>
            <a:r>
              <a:rPr lang="en-US" sz="2000" b="1">
                <a:latin typeface="VNI-Times" pitchFamily="2" charset="0"/>
              </a:rPr>
              <a:t>)</a:t>
            </a:r>
            <a:endParaRPr lang="en-US" sz="2000" b="1">
              <a:solidFill>
                <a:srgbClr val="CC3300"/>
              </a:solidFill>
              <a:latin typeface="VNI-Times" pitchFamily="2" charset="0"/>
            </a:endParaRPr>
          </a:p>
        </p:txBody>
      </p:sp>
      <p:sp>
        <p:nvSpPr>
          <p:cNvPr id="31754" name="AutoShape 19"/>
          <p:cNvSpPr>
            <a:spLocks noChangeAspect="1" noChangeArrowheads="1" noTextEdit="1"/>
          </p:cNvSpPr>
          <p:nvPr/>
        </p:nvSpPr>
        <p:spPr bwMode="auto">
          <a:xfrm>
            <a:off x="508000" y="1066800"/>
            <a:ext cx="110490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5" name="Rectangle 20"/>
          <p:cNvSpPr>
            <a:spLocks noChangeArrowheads="1"/>
          </p:cNvSpPr>
          <p:nvPr/>
        </p:nvSpPr>
        <p:spPr bwMode="auto">
          <a:xfrm>
            <a:off x="1600200" y="1150938"/>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CC3300"/>
                </a:solidFill>
                <a:latin typeface="VNI-Times" pitchFamily="2" charset="0"/>
              </a:rPr>
              <a:t> </a:t>
            </a:r>
            <a:r>
              <a:rPr lang="en-US" sz="2800" b="1">
                <a:solidFill>
                  <a:schemeClr val="accent2"/>
                </a:solidFill>
                <a:latin typeface="VNI-Times" pitchFamily="2" charset="0"/>
              </a:rPr>
              <a:t>ha</a:t>
            </a:r>
          </a:p>
        </p:txBody>
      </p:sp>
      <p:sp>
        <p:nvSpPr>
          <p:cNvPr id="31756" name="Freeform 21"/>
          <p:cNvSpPr>
            <a:spLocks/>
          </p:cNvSpPr>
          <p:nvPr/>
        </p:nvSpPr>
        <p:spPr bwMode="auto">
          <a:xfrm>
            <a:off x="2321984" y="1462091"/>
            <a:ext cx="294216" cy="4352925"/>
          </a:xfrm>
          <a:custGeom>
            <a:avLst/>
            <a:gdLst>
              <a:gd name="T0" fmla="*/ 0 w 139"/>
              <a:gd name="T1" fmla="*/ 2147483647 h 2742"/>
              <a:gd name="T2" fmla="*/ 0 w 139"/>
              <a:gd name="T3" fmla="*/ 2147483647 h 2742"/>
              <a:gd name="T4" fmla="*/ 2147483647 w 139"/>
              <a:gd name="T5" fmla="*/ 0 h 2742"/>
              <a:gd name="T6" fmla="*/ 2147483647 w 139"/>
              <a:gd name="T7" fmla="*/ 2147483647 h 2742"/>
              <a:gd name="T8" fmla="*/ 0 w 139"/>
              <a:gd name="T9" fmla="*/ 2147483647 h 2742"/>
              <a:gd name="T10" fmla="*/ 0 60000 65536"/>
              <a:gd name="T11" fmla="*/ 0 60000 65536"/>
              <a:gd name="T12" fmla="*/ 0 60000 65536"/>
              <a:gd name="T13" fmla="*/ 0 60000 65536"/>
              <a:gd name="T14" fmla="*/ 0 60000 65536"/>
              <a:gd name="T15" fmla="*/ 0 w 139"/>
              <a:gd name="T16" fmla="*/ 0 h 2742"/>
              <a:gd name="T17" fmla="*/ 139 w 139"/>
              <a:gd name="T18" fmla="*/ 2742 h 2742"/>
            </a:gdLst>
            <a:ahLst/>
            <a:cxnLst>
              <a:cxn ang="T10">
                <a:pos x="T0" y="T1"/>
              </a:cxn>
              <a:cxn ang="T11">
                <a:pos x="T2" y="T3"/>
              </a:cxn>
              <a:cxn ang="T12">
                <a:pos x="T4" y="T5"/>
              </a:cxn>
              <a:cxn ang="T13">
                <a:pos x="T6" y="T7"/>
              </a:cxn>
              <a:cxn ang="T14">
                <a:pos x="T8" y="T9"/>
              </a:cxn>
            </a:cxnLst>
            <a:rect l="T15" t="T16" r="T17" b="T18"/>
            <a:pathLst>
              <a:path w="139" h="2742">
                <a:moveTo>
                  <a:pt x="0" y="2742"/>
                </a:moveTo>
                <a:lnTo>
                  <a:pt x="0" y="106"/>
                </a:lnTo>
                <a:lnTo>
                  <a:pt x="139" y="0"/>
                </a:lnTo>
                <a:lnTo>
                  <a:pt x="139" y="2636"/>
                </a:lnTo>
                <a:lnTo>
                  <a:pt x="0" y="27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7" name="Rectangle 22"/>
          <p:cNvSpPr>
            <a:spLocks noChangeArrowheads="1"/>
          </p:cNvSpPr>
          <p:nvPr/>
        </p:nvSpPr>
        <p:spPr bwMode="auto">
          <a:xfrm>
            <a:off x="2616202" y="1462088"/>
            <a:ext cx="8580967"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8" name="Freeform 23"/>
          <p:cNvSpPr>
            <a:spLocks/>
          </p:cNvSpPr>
          <p:nvPr/>
        </p:nvSpPr>
        <p:spPr bwMode="auto">
          <a:xfrm>
            <a:off x="2321986" y="3030541"/>
            <a:ext cx="8875183" cy="168275"/>
          </a:xfrm>
          <a:custGeom>
            <a:avLst/>
            <a:gdLst>
              <a:gd name="T0" fmla="*/ 0 w 514"/>
              <a:gd name="T1" fmla="*/ 2147483647 h 13"/>
              <a:gd name="T2" fmla="*/ 2147483647 w 514"/>
              <a:gd name="T3" fmla="*/ 0 h 13"/>
              <a:gd name="T4" fmla="*/ 2147483647 w 514"/>
              <a:gd name="T5" fmla="*/ 0 h 13"/>
              <a:gd name="T6" fmla="*/ 0 60000 65536"/>
              <a:gd name="T7" fmla="*/ 0 60000 65536"/>
              <a:gd name="T8" fmla="*/ 0 60000 65536"/>
              <a:gd name="T9" fmla="*/ 0 w 514"/>
              <a:gd name="T10" fmla="*/ 0 h 13"/>
              <a:gd name="T11" fmla="*/ 514 w 514"/>
              <a:gd name="T12" fmla="*/ 13 h 13"/>
            </a:gdLst>
            <a:ahLst/>
            <a:cxnLst>
              <a:cxn ang="T6">
                <a:pos x="T0" y="T1"/>
              </a:cxn>
              <a:cxn ang="T7">
                <a:pos x="T2" y="T3"/>
              </a:cxn>
              <a:cxn ang="T8">
                <a:pos x="T4" y="T5"/>
              </a:cxn>
            </a:cxnLst>
            <a:rect l="T9" t="T10" r="T11" b="T12"/>
            <a:pathLst>
              <a:path w="514" h="13">
                <a:moveTo>
                  <a:pt x="0" y="13"/>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9" name="Freeform 24"/>
          <p:cNvSpPr>
            <a:spLocks/>
          </p:cNvSpPr>
          <p:nvPr/>
        </p:nvSpPr>
        <p:spPr bwMode="auto">
          <a:xfrm>
            <a:off x="2321986" y="2511428"/>
            <a:ext cx="8875183" cy="168275"/>
          </a:xfrm>
          <a:custGeom>
            <a:avLst/>
            <a:gdLst>
              <a:gd name="T0" fmla="*/ 0 w 514"/>
              <a:gd name="T1" fmla="*/ 2147483647 h 13"/>
              <a:gd name="T2" fmla="*/ 2147483647 w 514"/>
              <a:gd name="T3" fmla="*/ 0 h 13"/>
              <a:gd name="T4" fmla="*/ 2147483647 w 514"/>
              <a:gd name="T5" fmla="*/ 0 h 13"/>
              <a:gd name="T6" fmla="*/ 0 60000 65536"/>
              <a:gd name="T7" fmla="*/ 0 60000 65536"/>
              <a:gd name="T8" fmla="*/ 0 60000 65536"/>
              <a:gd name="T9" fmla="*/ 0 w 514"/>
              <a:gd name="T10" fmla="*/ 0 h 13"/>
              <a:gd name="T11" fmla="*/ 514 w 514"/>
              <a:gd name="T12" fmla="*/ 13 h 13"/>
            </a:gdLst>
            <a:ahLst/>
            <a:cxnLst>
              <a:cxn ang="T6">
                <a:pos x="T0" y="T1"/>
              </a:cxn>
              <a:cxn ang="T7">
                <a:pos x="T2" y="T3"/>
              </a:cxn>
              <a:cxn ang="T8">
                <a:pos x="T4" y="T5"/>
              </a:cxn>
            </a:cxnLst>
            <a:rect l="T9" t="T10" r="T11" b="T12"/>
            <a:pathLst>
              <a:path w="514" h="13">
                <a:moveTo>
                  <a:pt x="0" y="13"/>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0" name="Freeform 25"/>
          <p:cNvSpPr>
            <a:spLocks/>
          </p:cNvSpPr>
          <p:nvPr/>
        </p:nvSpPr>
        <p:spPr bwMode="auto">
          <a:xfrm>
            <a:off x="2321986" y="1993901"/>
            <a:ext cx="8875183" cy="168275"/>
          </a:xfrm>
          <a:custGeom>
            <a:avLst/>
            <a:gdLst>
              <a:gd name="T0" fmla="*/ 0 w 514"/>
              <a:gd name="T1" fmla="*/ 2147483647 h 13"/>
              <a:gd name="T2" fmla="*/ 2147483647 w 514"/>
              <a:gd name="T3" fmla="*/ 0 h 13"/>
              <a:gd name="T4" fmla="*/ 2147483647 w 514"/>
              <a:gd name="T5" fmla="*/ 0 h 13"/>
              <a:gd name="T6" fmla="*/ 0 60000 65536"/>
              <a:gd name="T7" fmla="*/ 0 60000 65536"/>
              <a:gd name="T8" fmla="*/ 0 60000 65536"/>
              <a:gd name="T9" fmla="*/ 0 w 514"/>
              <a:gd name="T10" fmla="*/ 0 h 13"/>
              <a:gd name="T11" fmla="*/ 514 w 514"/>
              <a:gd name="T12" fmla="*/ 13 h 13"/>
            </a:gdLst>
            <a:ahLst/>
            <a:cxnLst>
              <a:cxn ang="T6">
                <a:pos x="T0" y="T1"/>
              </a:cxn>
              <a:cxn ang="T7">
                <a:pos x="T2" y="T3"/>
              </a:cxn>
              <a:cxn ang="T8">
                <a:pos x="T4" y="T5"/>
              </a:cxn>
            </a:cxnLst>
            <a:rect l="T9" t="T10" r="T11" b="T12"/>
            <a:pathLst>
              <a:path w="514" h="13">
                <a:moveTo>
                  <a:pt x="0" y="13"/>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1" name="Freeform 26"/>
          <p:cNvSpPr>
            <a:spLocks/>
          </p:cNvSpPr>
          <p:nvPr/>
        </p:nvSpPr>
        <p:spPr bwMode="auto">
          <a:xfrm>
            <a:off x="2321986" y="1462091"/>
            <a:ext cx="8875183" cy="168275"/>
          </a:xfrm>
          <a:custGeom>
            <a:avLst/>
            <a:gdLst>
              <a:gd name="T0" fmla="*/ 0 w 514"/>
              <a:gd name="T1" fmla="*/ 2147483647 h 13"/>
              <a:gd name="T2" fmla="*/ 2147483647 w 514"/>
              <a:gd name="T3" fmla="*/ 0 h 13"/>
              <a:gd name="T4" fmla="*/ 2147483647 w 514"/>
              <a:gd name="T5" fmla="*/ 0 h 13"/>
              <a:gd name="T6" fmla="*/ 0 60000 65536"/>
              <a:gd name="T7" fmla="*/ 0 60000 65536"/>
              <a:gd name="T8" fmla="*/ 0 60000 65536"/>
              <a:gd name="T9" fmla="*/ 0 w 514"/>
              <a:gd name="T10" fmla="*/ 0 h 13"/>
              <a:gd name="T11" fmla="*/ 514 w 514"/>
              <a:gd name="T12" fmla="*/ 13 h 13"/>
            </a:gdLst>
            <a:ahLst/>
            <a:cxnLst>
              <a:cxn ang="T6">
                <a:pos x="T0" y="T1"/>
              </a:cxn>
              <a:cxn ang="T7">
                <a:pos x="T2" y="T3"/>
              </a:cxn>
              <a:cxn ang="T8">
                <a:pos x="T4" y="T5"/>
              </a:cxn>
            </a:cxnLst>
            <a:rect l="T9" t="T10" r="T11" b="T12"/>
            <a:pathLst>
              <a:path w="514" h="13">
                <a:moveTo>
                  <a:pt x="0" y="13"/>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2" name="Freeform 27"/>
          <p:cNvSpPr>
            <a:spLocks/>
          </p:cNvSpPr>
          <p:nvPr/>
        </p:nvSpPr>
        <p:spPr bwMode="auto">
          <a:xfrm>
            <a:off x="2321984" y="1462091"/>
            <a:ext cx="294216" cy="4352925"/>
          </a:xfrm>
          <a:custGeom>
            <a:avLst/>
            <a:gdLst>
              <a:gd name="T0" fmla="*/ 0 w 139"/>
              <a:gd name="T1" fmla="*/ 2147483647 h 2742"/>
              <a:gd name="T2" fmla="*/ 0 w 139"/>
              <a:gd name="T3" fmla="*/ 2147483647 h 2742"/>
              <a:gd name="T4" fmla="*/ 2147483647 w 139"/>
              <a:gd name="T5" fmla="*/ 0 h 2742"/>
              <a:gd name="T6" fmla="*/ 2147483647 w 139"/>
              <a:gd name="T7" fmla="*/ 2147483647 h 2742"/>
              <a:gd name="T8" fmla="*/ 0 w 139"/>
              <a:gd name="T9" fmla="*/ 2147483647 h 2742"/>
              <a:gd name="T10" fmla="*/ 0 60000 65536"/>
              <a:gd name="T11" fmla="*/ 0 60000 65536"/>
              <a:gd name="T12" fmla="*/ 0 60000 65536"/>
              <a:gd name="T13" fmla="*/ 0 60000 65536"/>
              <a:gd name="T14" fmla="*/ 0 60000 65536"/>
              <a:gd name="T15" fmla="*/ 0 w 139"/>
              <a:gd name="T16" fmla="*/ 0 h 2742"/>
              <a:gd name="T17" fmla="*/ 139 w 139"/>
              <a:gd name="T18" fmla="*/ 2742 h 2742"/>
            </a:gdLst>
            <a:ahLst/>
            <a:cxnLst>
              <a:cxn ang="T10">
                <a:pos x="T0" y="T1"/>
              </a:cxn>
              <a:cxn ang="T11">
                <a:pos x="T2" y="T3"/>
              </a:cxn>
              <a:cxn ang="T12">
                <a:pos x="T4" y="T5"/>
              </a:cxn>
              <a:cxn ang="T13">
                <a:pos x="T6" y="T7"/>
              </a:cxn>
              <a:cxn ang="T14">
                <a:pos x="T8" y="T9"/>
              </a:cxn>
            </a:cxnLst>
            <a:rect l="T15" t="T16" r="T17" b="T18"/>
            <a:pathLst>
              <a:path w="139" h="2742">
                <a:moveTo>
                  <a:pt x="0" y="2742"/>
                </a:moveTo>
                <a:lnTo>
                  <a:pt x="0" y="106"/>
                </a:lnTo>
                <a:lnTo>
                  <a:pt x="139" y="0"/>
                </a:lnTo>
                <a:lnTo>
                  <a:pt x="139" y="2636"/>
                </a:lnTo>
                <a:lnTo>
                  <a:pt x="0" y="2742"/>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3" name="Rectangle 28"/>
          <p:cNvSpPr>
            <a:spLocks noChangeArrowheads="1"/>
          </p:cNvSpPr>
          <p:nvPr/>
        </p:nvSpPr>
        <p:spPr bwMode="auto">
          <a:xfrm>
            <a:off x="2616202" y="1462088"/>
            <a:ext cx="8580967" cy="41846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4" name="Line 29"/>
          <p:cNvSpPr>
            <a:spLocks noChangeShapeType="1"/>
          </p:cNvSpPr>
          <p:nvPr/>
        </p:nvSpPr>
        <p:spPr bwMode="auto">
          <a:xfrm flipV="1">
            <a:off x="2321986" y="1630363"/>
            <a:ext cx="2116" cy="4184650"/>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30"/>
          <p:cNvSpPr>
            <a:spLocks noChangeShapeType="1"/>
          </p:cNvSpPr>
          <p:nvPr/>
        </p:nvSpPr>
        <p:spPr bwMode="auto">
          <a:xfrm flipH="1">
            <a:off x="2237317" y="3198816"/>
            <a:ext cx="84667" cy="1587"/>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31"/>
          <p:cNvSpPr>
            <a:spLocks noChangeShapeType="1"/>
          </p:cNvSpPr>
          <p:nvPr/>
        </p:nvSpPr>
        <p:spPr bwMode="auto">
          <a:xfrm flipH="1">
            <a:off x="2237317" y="2679700"/>
            <a:ext cx="84667" cy="1588"/>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32"/>
          <p:cNvSpPr>
            <a:spLocks noChangeShapeType="1"/>
          </p:cNvSpPr>
          <p:nvPr/>
        </p:nvSpPr>
        <p:spPr bwMode="auto">
          <a:xfrm flipH="1">
            <a:off x="2237317" y="2162175"/>
            <a:ext cx="84667" cy="1588"/>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33"/>
          <p:cNvSpPr>
            <a:spLocks noChangeShapeType="1"/>
          </p:cNvSpPr>
          <p:nvPr/>
        </p:nvSpPr>
        <p:spPr bwMode="auto">
          <a:xfrm flipH="1">
            <a:off x="2237317" y="1630366"/>
            <a:ext cx="84667" cy="1587"/>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Rectangle 34"/>
          <p:cNvSpPr>
            <a:spLocks noChangeArrowheads="1"/>
          </p:cNvSpPr>
          <p:nvPr/>
        </p:nvSpPr>
        <p:spPr bwMode="auto">
          <a:xfrm>
            <a:off x="734484" y="3030540"/>
            <a:ext cx="11221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1000000</a:t>
            </a:r>
            <a:endParaRPr lang="en-US">
              <a:latin typeface="VNI-Times" pitchFamily="2" charset="0"/>
            </a:endParaRPr>
          </a:p>
        </p:txBody>
      </p:sp>
      <p:sp>
        <p:nvSpPr>
          <p:cNvPr id="31770" name="Rectangle 35"/>
          <p:cNvSpPr>
            <a:spLocks noChangeArrowheads="1"/>
          </p:cNvSpPr>
          <p:nvPr/>
        </p:nvSpPr>
        <p:spPr bwMode="auto">
          <a:xfrm>
            <a:off x="734484" y="2511427"/>
            <a:ext cx="11221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1200000</a:t>
            </a:r>
            <a:endParaRPr lang="en-US">
              <a:latin typeface="VNI-Times" pitchFamily="2" charset="0"/>
            </a:endParaRPr>
          </a:p>
        </p:txBody>
      </p:sp>
      <p:sp>
        <p:nvSpPr>
          <p:cNvPr id="31771" name="Rectangle 36"/>
          <p:cNvSpPr>
            <a:spLocks noChangeArrowheads="1"/>
          </p:cNvSpPr>
          <p:nvPr/>
        </p:nvSpPr>
        <p:spPr bwMode="auto">
          <a:xfrm>
            <a:off x="734484" y="1993902"/>
            <a:ext cx="11221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1400000</a:t>
            </a:r>
            <a:endParaRPr lang="en-US">
              <a:latin typeface="VNI-Times" pitchFamily="2" charset="0"/>
            </a:endParaRPr>
          </a:p>
        </p:txBody>
      </p:sp>
      <p:sp>
        <p:nvSpPr>
          <p:cNvPr id="31772" name="Rectangle 37"/>
          <p:cNvSpPr>
            <a:spLocks noChangeArrowheads="1"/>
          </p:cNvSpPr>
          <p:nvPr/>
        </p:nvSpPr>
        <p:spPr bwMode="auto">
          <a:xfrm>
            <a:off x="734484" y="1462090"/>
            <a:ext cx="11221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1600000</a:t>
            </a:r>
            <a:endParaRPr lang="en-US">
              <a:latin typeface="VNI-Times" pitchFamily="2" charset="0"/>
            </a:endParaRPr>
          </a:p>
        </p:txBody>
      </p:sp>
      <p:sp>
        <p:nvSpPr>
          <p:cNvPr id="31773" name="Rectangle 38"/>
          <p:cNvSpPr>
            <a:spLocks noChangeArrowheads="1"/>
          </p:cNvSpPr>
          <p:nvPr/>
        </p:nvSpPr>
        <p:spPr bwMode="auto">
          <a:xfrm>
            <a:off x="2995085" y="5781677"/>
            <a:ext cx="64120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1890</a:t>
            </a:r>
            <a:endParaRPr lang="en-US">
              <a:latin typeface="VNI-Times" pitchFamily="2" charset="0"/>
            </a:endParaRPr>
          </a:p>
        </p:txBody>
      </p:sp>
      <p:sp>
        <p:nvSpPr>
          <p:cNvPr id="31774" name="Rectangle 39"/>
          <p:cNvSpPr>
            <a:spLocks noChangeArrowheads="1"/>
          </p:cNvSpPr>
          <p:nvPr/>
        </p:nvSpPr>
        <p:spPr bwMode="auto">
          <a:xfrm>
            <a:off x="5137153" y="5781677"/>
            <a:ext cx="64120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1900</a:t>
            </a:r>
            <a:endParaRPr lang="en-US">
              <a:latin typeface="VNI-Times" pitchFamily="2" charset="0"/>
            </a:endParaRPr>
          </a:p>
        </p:txBody>
      </p:sp>
      <p:sp>
        <p:nvSpPr>
          <p:cNvPr id="31775" name="Rectangle 40"/>
          <p:cNvSpPr>
            <a:spLocks noChangeArrowheads="1"/>
          </p:cNvSpPr>
          <p:nvPr/>
        </p:nvSpPr>
        <p:spPr bwMode="auto">
          <a:xfrm>
            <a:off x="7277101" y="5781677"/>
            <a:ext cx="64120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1910</a:t>
            </a:r>
            <a:endParaRPr lang="en-US">
              <a:latin typeface="VNI-Times" pitchFamily="2" charset="0"/>
            </a:endParaRPr>
          </a:p>
        </p:txBody>
      </p:sp>
      <p:sp>
        <p:nvSpPr>
          <p:cNvPr id="31776" name="Rectangle 41"/>
          <p:cNvSpPr>
            <a:spLocks noChangeArrowheads="1"/>
          </p:cNvSpPr>
          <p:nvPr/>
        </p:nvSpPr>
        <p:spPr bwMode="auto">
          <a:xfrm>
            <a:off x="9419169" y="5781677"/>
            <a:ext cx="64120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1912</a:t>
            </a:r>
            <a:endParaRPr lang="en-US">
              <a:latin typeface="VNI-Times" pitchFamily="2" charset="0"/>
            </a:endParaRPr>
          </a:p>
        </p:txBody>
      </p:sp>
      <p:sp>
        <p:nvSpPr>
          <p:cNvPr id="31777" name="Freeform 42"/>
          <p:cNvSpPr>
            <a:spLocks/>
          </p:cNvSpPr>
          <p:nvPr/>
        </p:nvSpPr>
        <p:spPr bwMode="auto">
          <a:xfrm>
            <a:off x="2321986" y="5646741"/>
            <a:ext cx="8875183" cy="168275"/>
          </a:xfrm>
          <a:custGeom>
            <a:avLst/>
            <a:gdLst>
              <a:gd name="T0" fmla="*/ 0 w 4193"/>
              <a:gd name="T1" fmla="*/ 2147483647 h 106"/>
              <a:gd name="T2" fmla="*/ 2147483647 w 4193"/>
              <a:gd name="T3" fmla="*/ 0 h 106"/>
              <a:gd name="T4" fmla="*/ 2147483647 w 4193"/>
              <a:gd name="T5" fmla="*/ 0 h 106"/>
              <a:gd name="T6" fmla="*/ 2147483647 w 4193"/>
              <a:gd name="T7" fmla="*/ 2147483647 h 106"/>
              <a:gd name="T8" fmla="*/ 0 w 4193"/>
              <a:gd name="T9" fmla="*/ 2147483647 h 106"/>
              <a:gd name="T10" fmla="*/ 0 60000 65536"/>
              <a:gd name="T11" fmla="*/ 0 60000 65536"/>
              <a:gd name="T12" fmla="*/ 0 60000 65536"/>
              <a:gd name="T13" fmla="*/ 0 60000 65536"/>
              <a:gd name="T14" fmla="*/ 0 60000 65536"/>
              <a:gd name="T15" fmla="*/ 0 w 4193"/>
              <a:gd name="T16" fmla="*/ 0 h 106"/>
              <a:gd name="T17" fmla="*/ 4193 w 4193"/>
              <a:gd name="T18" fmla="*/ 106 h 106"/>
            </a:gdLst>
            <a:ahLst/>
            <a:cxnLst>
              <a:cxn ang="T10">
                <a:pos x="T0" y="T1"/>
              </a:cxn>
              <a:cxn ang="T11">
                <a:pos x="T2" y="T3"/>
              </a:cxn>
              <a:cxn ang="T12">
                <a:pos x="T4" y="T5"/>
              </a:cxn>
              <a:cxn ang="T13">
                <a:pos x="T6" y="T7"/>
              </a:cxn>
              <a:cxn ang="T14">
                <a:pos x="T8" y="T9"/>
              </a:cxn>
            </a:cxnLst>
            <a:rect l="T15" t="T16" r="T17" b="T18"/>
            <a:pathLst>
              <a:path w="4193" h="106">
                <a:moveTo>
                  <a:pt x="0" y="106"/>
                </a:moveTo>
                <a:lnTo>
                  <a:pt x="139" y="0"/>
                </a:lnTo>
                <a:lnTo>
                  <a:pt x="4193" y="0"/>
                </a:lnTo>
                <a:lnTo>
                  <a:pt x="4054" y="106"/>
                </a:lnTo>
                <a:lnTo>
                  <a:pt x="0" y="1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8" name="Freeform 43"/>
          <p:cNvSpPr>
            <a:spLocks/>
          </p:cNvSpPr>
          <p:nvPr/>
        </p:nvSpPr>
        <p:spPr bwMode="auto">
          <a:xfrm>
            <a:off x="2321986" y="5646741"/>
            <a:ext cx="8875183" cy="168275"/>
          </a:xfrm>
          <a:custGeom>
            <a:avLst/>
            <a:gdLst>
              <a:gd name="T0" fmla="*/ 0 w 514"/>
              <a:gd name="T1" fmla="*/ 2147483647 h 13"/>
              <a:gd name="T2" fmla="*/ 2147483647 w 514"/>
              <a:gd name="T3" fmla="*/ 0 h 13"/>
              <a:gd name="T4" fmla="*/ 2147483647 w 514"/>
              <a:gd name="T5" fmla="*/ 0 h 13"/>
              <a:gd name="T6" fmla="*/ 0 60000 65536"/>
              <a:gd name="T7" fmla="*/ 0 60000 65536"/>
              <a:gd name="T8" fmla="*/ 0 60000 65536"/>
              <a:gd name="T9" fmla="*/ 0 w 514"/>
              <a:gd name="T10" fmla="*/ 0 h 13"/>
              <a:gd name="T11" fmla="*/ 514 w 514"/>
              <a:gd name="T12" fmla="*/ 13 h 13"/>
            </a:gdLst>
            <a:ahLst/>
            <a:cxnLst>
              <a:cxn ang="T6">
                <a:pos x="T0" y="T1"/>
              </a:cxn>
              <a:cxn ang="T7">
                <a:pos x="T2" y="T3"/>
              </a:cxn>
              <a:cxn ang="T8">
                <a:pos x="T4" y="T5"/>
              </a:cxn>
            </a:cxnLst>
            <a:rect l="T9" t="T10" r="T11" b="T12"/>
            <a:pathLst>
              <a:path w="514" h="13">
                <a:moveTo>
                  <a:pt x="0" y="13"/>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9" name="Freeform 44"/>
          <p:cNvSpPr>
            <a:spLocks/>
          </p:cNvSpPr>
          <p:nvPr/>
        </p:nvSpPr>
        <p:spPr bwMode="auto">
          <a:xfrm>
            <a:off x="2321986" y="5114928"/>
            <a:ext cx="8875183" cy="168275"/>
          </a:xfrm>
          <a:custGeom>
            <a:avLst/>
            <a:gdLst>
              <a:gd name="T0" fmla="*/ 0 w 514"/>
              <a:gd name="T1" fmla="*/ 2147483647 h 13"/>
              <a:gd name="T2" fmla="*/ 2147483647 w 514"/>
              <a:gd name="T3" fmla="*/ 0 h 13"/>
              <a:gd name="T4" fmla="*/ 2147483647 w 514"/>
              <a:gd name="T5" fmla="*/ 0 h 13"/>
              <a:gd name="T6" fmla="*/ 0 60000 65536"/>
              <a:gd name="T7" fmla="*/ 0 60000 65536"/>
              <a:gd name="T8" fmla="*/ 0 60000 65536"/>
              <a:gd name="T9" fmla="*/ 0 w 514"/>
              <a:gd name="T10" fmla="*/ 0 h 13"/>
              <a:gd name="T11" fmla="*/ 514 w 514"/>
              <a:gd name="T12" fmla="*/ 13 h 13"/>
            </a:gdLst>
            <a:ahLst/>
            <a:cxnLst>
              <a:cxn ang="T6">
                <a:pos x="T0" y="T1"/>
              </a:cxn>
              <a:cxn ang="T7">
                <a:pos x="T2" y="T3"/>
              </a:cxn>
              <a:cxn ang="T8">
                <a:pos x="T4" y="T5"/>
              </a:cxn>
            </a:cxnLst>
            <a:rect l="T9" t="T10" r="T11" b="T12"/>
            <a:pathLst>
              <a:path w="514" h="13">
                <a:moveTo>
                  <a:pt x="0" y="13"/>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0" name="Freeform 45"/>
          <p:cNvSpPr>
            <a:spLocks/>
          </p:cNvSpPr>
          <p:nvPr/>
        </p:nvSpPr>
        <p:spPr bwMode="auto">
          <a:xfrm>
            <a:off x="2321986" y="4597403"/>
            <a:ext cx="8875183" cy="168275"/>
          </a:xfrm>
          <a:custGeom>
            <a:avLst/>
            <a:gdLst>
              <a:gd name="T0" fmla="*/ 0 w 514"/>
              <a:gd name="T1" fmla="*/ 2147483647 h 13"/>
              <a:gd name="T2" fmla="*/ 2147483647 w 514"/>
              <a:gd name="T3" fmla="*/ 0 h 13"/>
              <a:gd name="T4" fmla="*/ 2147483647 w 514"/>
              <a:gd name="T5" fmla="*/ 0 h 13"/>
              <a:gd name="T6" fmla="*/ 0 60000 65536"/>
              <a:gd name="T7" fmla="*/ 0 60000 65536"/>
              <a:gd name="T8" fmla="*/ 0 60000 65536"/>
              <a:gd name="T9" fmla="*/ 0 w 514"/>
              <a:gd name="T10" fmla="*/ 0 h 13"/>
              <a:gd name="T11" fmla="*/ 514 w 514"/>
              <a:gd name="T12" fmla="*/ 13 h 13"/>
            </a:gdLst>
            <a:ahLst/>
            <a:cxnLst>
              <a:cxn ang="T6">
                <a:pos x="T0" y="T1"/>
              </a:cxn>
              <a:cxn ang="T7">
                <a:pos x="T2" y="T3"/>
              </a:cxn>
              <a:cxn ang="T8">
                <a:pos x="T4" y="T5"/>
              </a:cxn>
            </a:cxnLst>
            <a:rect l="T9" t="T10" r="T11" b="T12"/>
            <a:pathLst>
              <a:path w="514" h="13">
                <a:moveTo>
                  <a:pt x="0" y="13"/>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1" name="Freeform 46"/>
          <p:cNvSpPr>
            <a:spLocks/>
          </p:cNvSpPr>
          <p:nvPr/>
        </p:nvSpPr>
        <p:spPr bwMode="auto">
          <a:xfrm>
            <a:off x="2321986" y="4078288"/>
            <a:ext cx="8875183" cy="169862"/>
          </a:xfrm>
          <a:custGeom>
            <a:avLst/>
            <a:gdLst>
              <a:gd name="T0" fmla="*/ 0 w 514"/>
              <a:gd name="T1" fmla="*/ 2147483647 h 13"/>
              <a:gd name="T2" fmla="*/ 2147483647 w 514"/>
              <a:gd name="T3" fmla="*/ 0 h 13"/>
              <a:gd name="T4" fmla="*/ 2147483647 w 514"/>
              <a:gd name="T5" fmla="*/ 0 h 13"/>
              <a:gd name="T6" fmla="*/ 0 60000 65536"/>
              <a:gd name="T7" fmla="*/ 0 60000 65536"/>
              <a:gd name="T8" fmla="*/ 0 60000 65536"/>
              <a:gd name="T9" fmla="*/ 0 w 514"/>
              <a:gd name="T10" fmla="*/ 0 h 13"/>
              <a:gd name="T11" fmla="*/ 514 w 514"/>
              <a:gd name="T12" fmla="*/ 13 h 13"/>
            </a:gdLst>
            <a:ahLst/>
            <a:cxnLst>
              <a:cxn ang="T6">
                <a:pos x="T0" y="T1"/>
              </a:cxn>
              <a:cxn ang="T7">
                <a:pos x="T2" y="T3"/>
              </a:cxn>
              <a:cxn ang="T8">
                <a:pos x="T4" y="T5"/>
              </a:cxn>
            </a:cxnLst>
            <a:rect l="T9" t="T10" r="T11" b="T12"/>
            <a:pathLst>
              <a:path w="514" h="13">
                <a:moveTo>
                  <a:pt x="0" y="13"/>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2" name="Freeform 47"/>
          <p:cNvSpPr>
            <a:spLocks/>
          </p:cNvSpPr>
          <p:nvPr/>
        </p:nvSpPr>
        <p:spPr bwMode="auto">
          <a:xfrm>
            <a:off x="2321986" y="3560766"/>
            <a:ext cx="8875183" cy="155575"/>
          </a:xfrm>
          <a:custGeom>
            <a:avLst/>
            <a:gdLst>
              <a:gd name="T0" fmla="*/ 0 w 514"/>
              <a:gd name="T1" fmla="*/ 2147483647 h 12"/>
              <a:gd name="T2" fmla="*/ 2147483647 w 514"/>
              <a:gd name="T3" fmla="*/ 0 h 12"/>
              <a:gd name="T4" fmla="*/ 2147483647 w 514"/>
              <a:gd name="T5" fmla="*/ 0 h 12"/>
              <a:gd name="T6" fmla="*/ 0 60000 65536"/>
              <a:gd name="T7" fmla="*/ 0 60000 65536"/>
              <a:gd name="T8" fmla="*/ 0 60000 65536"/>
              <a:gd name="T9" fmla="*/ 0 w 514"/>
              <a:gd name="T10" fmla="*/ 0 h 12"/>
              <a:gd name="T11" fmla="*/ 514 w 514"/>
              <a:gd name="T12" fmla="*/ 12 h 12"/>
            </a:gdLst>
            <a:ahLst/>
            <a:cxnLst>
              <a:cxn ang="T6">
                <a:pos x="T0" y="T1"/>
              </a:cxn>
              <a:cxn ang="T7">
                <a:pos x="T2" y="T3"/>
              </a:cxn>
              <a:cxn ang="T8">
                <a:pos x="T4" y="T5"/>
              </a:cxn>
            </a:cxnLst>
            <a:rect l="T9" t="T10" r="T11" b="T12"/>
            <a:pathLst>
              <a:path w="514" h="12">
                <a:moveTo>
                  <a:pt x="0" y="12"/>
                </a:moveTo>
                <a:lnTo>
                  <a:pt x="17" y="0"/>
                </a:lnTo>
                <a:lnTo>
                  <a:pt x="514"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3" name="Freeform 48"/>
          <p:cNvSpPr>
            <a:spLocks/>
          </p:cNvSpPr>
          <p:nvPr/>
        </p:nvSpPr>
        <p:spPr bwMode="auto">
          <a:xfrm>
            <a:off x="2321986" y="5646741"/>
            <a:ext cx="8875183" cy="168275"/>
          </a:xfrm>
          <a:custGeom>
            <a:avLst/>
            <a:gdLst>
              <a:gd name="T0" fmla="*/ 2147483647 w 4193"/>
              <a:gd name="T1" fmla="*/ 0 h 106"/>
              <a:gd name="T2" fmla="*/ 2147483647 w 4193"/>
              <a:gd name="T3" fmla="*/ 2147483647 h 106"/>
              <a:gd name="T4" fmla="*/ 0 w 4193"/>
              <a:gd name="T5" fmla="*/ 2147483647 h 106"/>
              <a:gd name="T6" fmla="*/ 2147483647 w 4193"/>
              <a:gd name="T7" fmla="*/ 0 h 106"/>
              <a:gd name="T8" fmla="*/ 2147483647 w 4193"/>
              <a:gd name="T9" fmla="*/ 0 h 106"/>
              <a:gd name="T10" fmla="*/ 0 60000 65536"/>
              <a:gd name="T11" fmla="*/ 0 60000 65536"/>
              <a:gd name="T12" fmla="*/ 0 60000 65536"/>
              <a:gd name="T13" fmla="*/ 0 60000 65536"/>
              <a:gd name="T14" fmla="*/ 0 60000 65536"/>
              <a:gd name="T15" fmla="*/ 0 w 4193"/>
              <a:gd name="T16" fmla="*/ 0 h 106"/>
              <a:gd name="T17" fmla="*/ 4193 w 4193"/>
              <a:gd name="T18" fmla="*/ 106 h 106"/>
            </a:gdLst>
            <a:ahLst/>
            <a:cxnLst>
              <a:cxn ang="T10">
                <a:pos x="T0" y="T1"/>
              </a:cxn>
              <a:cxn ang="T11">
                <a:pos x="T2" y="T3"/>
              </a:cxn>
              <a:cxn ang="T12">
                <a:pos x="T4" y="T5"/>
              </a:cxn>
              <a:cxn ang="T13">
                <a:pos x="T6" y="T7"/>
              </a:cxn>
              <a:cxn ang="T14">
                <a:pos x="T8" y="T9"/>
              </a:cxn>
            </a:cxnLst>
            <a:rect l="T15" t="T16" r="T17" b="T18"/>
            <a:pathLst>
              <a:path w="4193" h="106">
                <a:moveTo>
                  <a:pt x="4193" y="0"/>
                </a:moveTo>
                <a:lnTo>
                  <a:pt x="4054" y="106"/>
                </a:lnTo>
                <a:lnTo>
                  <a:pt x="0" y="106"/>
                </a:lnTo>
                <a:lnTo>
                  <a:pt x="139" y="0"/>
                </a:lnTo>
                <a:lnTo>
                  <a:pt x="4193"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4" name="Line 49"/>
          <p:cNvSpPr>
            <a:spLocks noChangeShapeType="1"/>
          </p:cNvSpPr>
          <p:nvPr/>
        </p:nvSpPr>
        <p:spPr bwMode="auto">
          <a:xfrm flipH="1">
            <a:off x="2237317" y="5638800"/>
            <a:ext cx="84667" cy="1588"/>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5" name="Line 50"/>
          <p:cNvSpPr>
            <a:spLocks noChangeShapeType="1"/>
          </p:cNvSpPr>
          <p:nvPr/>
        </p:nvSpPr>
        <p:spPr bwMode="auto">
          <a:xfrm flipH="1">
            <a:off x="2237317" y="5283200"/>
            <a:ext cx="84667" cy="1588"/>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6" name="Line 51"/>
          <p:cNvSpPr>
            <a:spLocks noChangeShapeType="1"/>
          </p:cNvSpPr>
          <p:nvPr/>
        </p:nvSpPr>
        <p:spPr bwMode="auto">
          <a:xfrm flipH="1">
            <a:off x="2237317" y="4765675"/>
            <a:ext cx="84667" cy="1588"/>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7" name="Line 52"/>
          <p:cNvSpPr>
            <a:spLocks noChangeShapeType="1"/>
          </p:cNvSpPr>
          <p:nvPr/>
        </p:nvSpPr>
        <p:spPr bwMode="auto">
          <a:xfrm flipH="1">
            <a:off x="2237317" y="4248150"/>
            <a:ext cx="84667" cy="1588"/>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8" name="Line 53"/>
          <p:cNvSpPr>
            <a:spLocks noChangeShapeType="1"/>
          </p:cNvSpPr>
          <p:nvPr/>
        </p:nvSpPr>
        <p:spPr bwMode="auto">
          <a:xfrm flipH="1">
            <a:off x="2237317" y="3716338"/>
            <a:ext cx="84667" cy="1587"/>
          </a:xfrm>
          <a:prstGeom prst="line">
            <a:avLst/>
          </a:prstGeom>
          <a:noFill/>
          <a:ln w="127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9" name="Rectangle 54"/>
          <p:cNvSpPr>
            <a:spLocks noChangeArrowheads="1"/>
          </p:cNvSpPr>
          <p:nvPr/>
        </p:nvSpPr>
        <p:spPr bwMode="auto">
          <a:xfrm>
            <a:off x="1976967" y="5646740"/>
            <a:ext cx="1603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0</a:t>
            </a:r>
            <a:endParaRPr lang="en-US">
              <a:latin typeface="VNI-Times" pitchFamily="2" charset="0"/>
            </a:endParaRPr>
          </a:p>
        </p:txBody>
      </p:sp>
      <p:sp>
        <p:nvSpPr>
          <p:cNvPr id="31790" name="Rectangle 55"/>
          <p:cNvSpPr>
            <a:spLocks noChangeArrowheads="1"/>
          </p:cNvSpPr>
          <p:nvPr/>
        </p:nvSpPr>
        <p:spPr bwMode="auto">
          <a:xfrm>
            <a:off x="941917" y="5114927"/>
            <a:ext cx="9618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200000</a:t>
            </a:r>
            <a:endParaRPr lang="en-US">
              <a:latin typeface="VNI-Times" pitchFamily="2" charset="0"/>
            </a:endParaRPr>
          </a:p>
        </p:txBody>
      </p:sp>
      <p:sp>
        <p:nvSpPr>
          <p:cNvPr id="31791" name="Rectangle 56"/>
          <p:cNvSpPr>
            <a:spLocks noChangeArrowheads="1"/>
          </p:cNvSpPr>
          <p:nvPr/>
        </p:nvSpPr>
        <p:spPr bwMode="auto">
          <a:xfrm>
            <a:off x="941917" y="4597402"/>
            <a:ext cx="9618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400000</a:t>
            </a:r>
            <a:endParaRPr lang="en-US">
              <a:latin typeface="VNI-Times" pitchFamily="2" charset="0"/>
            </a:endParaRPr>
          </a:p>
        </p:txBody>
      </p:sp>
      <p:sp>
        <p:nvSpPr>
          <p:cNvPr id="31792" name="Rectangle 57"/>
          <p:cNvSpPr>
            <a:spLocks noChangeArrowheads="1"/>
          </p:cNvSpPr>
          <p:nvPr/>
        </p:nvSpPr>
        <p:spPr bwMode="auto">
          <a:xfrm>
            <a:off x="941917" y="4078290"/>
            <a:ext cx="9618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600000</a:t>
            </a:r>
            <a:endParaRPr lang="en-US">
              <a:latin typeface="VNI-Times" pitchFamily="2" charset="0"/>
            </a:endParaRPr>
          </a:p>
        </p:txBody>
      </p:sp>
      <p:sp>
        <p:nvSpPr>
          <p:cNvPr id="31793" name="Rectangle 58"/>
          <p:cNvSpPr>
            <a:spLocks noChangeArrowheads="1"/>
          </p:cNvSpPr>
          <p:nvPr/>
        </p:nvSpPr>
        <p:spPr bwMode="auto">
          <a:xfrm>
            <a:off x="941917" y="3548065"/>
            <a:ext cx="9618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latin typeface="Times New Roman" pitchFamily="18" charset="0"/>
              </a:rPr>
              <a:t>800000</a:t>
            </a:r>
            <a:endParaRPr lang="en-US">
              <a:latin typeface="VNI-Times" pitchFamily="2" charset="0"/>
            </a:endParaRPr>
          </a:p>
        </p:txBody>
      </p:sp>
      <p:sp>
        <p:nvSpPr>
          <p:cNvPr id="31794" name="Line 59"/>
          <p:cNvSpPr>
            <a:spLocks noChangeShapeType="1"/>
          </p:cNvSpPr>
          <p:nvPr/>
        </p:nvSpPr>
        <p:spPr bwMode="auto">
          <a:xfrm>
            <a:off x="2321986" y="5638800"/>
            <a:ext cx="2116" cy="650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95" name="Group 60"/>
          <p:cNvGrpSpPr>
            <a:grpSpLocks/>
          </p:cNvGrpSpPr>
          <p:nvPr/>
        </p:nvGrpSpPr>
        <p:grpSpPr bwMode="auto">
          <a:xfrm>
            <a:off x="5080002" y="4843466"/>
            <a:ext cx="1502833" cy="1023937"/>
            <a:chOff x="2419" y="2826"/>
            <a:chExt cx="710" cy="645"/>
          </a:xfrm>
        </p:grpSpPr>
        <p:sp>
          <p:nvSpPr>
            <p:cNvPr id="31808" name="Freeform 61"/>
            <p:cNvSpPr>
              <a:spLocks/>
            </p:cNvSpPr>
            <p:nvPr/>
          </p:nvSpPr>
          <p:spPr bwMode="auto">
            <a:xfrm>
              <a:off x="2818" y="2826"/>
              <a:ext cx="139" cy="604"/>
            </a:xfrm>
            <a:custGeom>
              <a:avLst/>
              <a:gdLst>
                <a:gd name="T0" fmla="*/ 0 w 139"/>
                <a:gd name="T1" fmla="*/ 604 h 604"/>
                <a:gd name="T2" fmla="*/ 0 w 139"/>
                <a:gd name="T3" fmla="*/ 106 h 604"/>
                <a:gd name="T4" fmla="*/ 139 w 139"/>
                <a:gd name="T5" fmla="*/ 0 h 604"/>
                <a:gd name="T6" fmla="*/ 139 w 139"/>
                <a:gd name="T7" fmla="*/ 498 h 604"/>
                <a:gd name="T8" fmla="*/ 0 w 139"/>
                <a:gd name="T9" fmla="*/ 604 h 604"/>
                <a:gd name="T10" fmla="*/ 0 60000 65536"/>
                <a:gd name="T11" fmla="*/ 0 60000 65536"/>
                <a:gd name="T12" fmla="*/ 0 60000 65536"/>
                <a:gd name="T13" fmla="*/ 0 60000 65536"/>
                <a:gd name="T14" fmla="*/ 0 60000 65536"/>
                <a:gd name="T15" fmla="*/ 0 w 139"/>
                <a:gd name="T16" fmla="*/ 0 h 604"/>
                <a:gd name="T17" fmla="*/ 139 w 139"/>
                <a:gd name="T18" fmla="*/ 604 h 604"/>
              </a:gdLst>
              <a:ahLst/>
              <a:cxnLst>
                <a:cxn ang="T10">
                  <a:pos x="T0" y="T1"/>
                </a:cxn>
                <a:cxn ang="T11">
                  <a:pos x="T2" y="T3"/>
                </a:cxn>
                <a:cxn ang="T12">
                  <a:pos x="T4" y="T5"/>
                </a:cxn>
                <a:cxn ang="T13">
                  <a:pos x="T6" y="T7"/>
                </a:cxn>
                <a:cxn ang="T14">
                  <a:pos x="T8" y="T9"/>
                </a:cxn>
              </a:cxnLst>
              <a:rect l="T15" t="T16" r="T17" b="T18"/>
              <a:pathLst>
                <a:path w="139" h="604">
                  <a:moveTo>
                    <a:pt x="0" y="604"/>
                  </a:moveTo>
                  <a:lnTo>
                    <a:pt x="0" y="106"/>
                  </a:lnTo>
                  <a:lnTo>
                    <a:pt x="139" y="0"/>
                  </a:lnTo>
                  <a:lnTo>
                    <a:pt x="139" y="498"/>
                  </a:lnTo>
                  <a:lnTo>
                    <a:pt x="0" y="604"/>
                  </a:lnTo>
                  <a:close/>
                </a:path>
              </a:pathLst>
            </a:custGeom>
            <a:solidFill>
              <a:srgbClr val="803300"/>
            </a:solidFill>
            <a:ln w="12700">
              <a:solidFill>
                <a:srgbClr val="000000"/>
              </a:solidFill>
              <a:round/>
              <a:headEnd/>
              <a:tailEnd/>
            </a:ln>
          </p:spPr>
          <p:txBody>
            <a:bodyPr/>
            <a:lstStyle/>
            <a:p>
              <a:endParaRPr lang="en-US"/>
            </a:p>
          </p:txBody>
        </p:sp>
        <p:sp>
          <p:nvSpPr>
            <p:cNvPr id="31809" name="Rectangle 62"/>
            <p:cNvSpPr>
              <a:spLocks noChangeArrowheads="1"/>
            </p:cNvSpPr>
            <p:nvPr/>
          </p:nvSpPr>
          <p:spPr bwMode="auto">
            <a:xfrm>
              <a:off x="2419" y="2932"/>
              <a:ext cx="399" cy="498"/>
            </a:xfrm>
            <a:prstGeom prst="rect">
              <a:avLst/>
            </a:prstGeom>
            <a:solidFill>
              <a:srgbClr val="FF6600"/>
            </a:solidFill>
            <a:ln w="12700">
              <a:solidFill>
                <a:srgbClr val="000000"/>
              </a:solidFill>
              <a:miter lim="800000"/>
              <a:headEnd/>
              <a:tailEnd/>
            </a:ln>
          </p:spPr>
          <p:txBody>
            <a:bodyPr/>
            <a:lstStyle/>
            <a:p>
              <a:endParaRPr lang="en-US"/>
            </a:p>
          </p:txBody>
        </p:sp>
        <p:sp>
          <p:nvSpPr>
            <p:cNvPr id="31810" name="Freeform 63"/>
            <p:cNvSpPr>
              <a:spLocks/>
            </p:cNvSpPr>
            <p:nvPr/>
          </p:nvSpPr>
          <p:spPr bwMode="auto">
            <a:xfrm>
              <a:off x="2419" y="2826"/>
              <a:ext cx="538" cy="106"/>
            </a:xfrm>
            <a:custGeom>
              <a:avLst/>
              <a:gdLst>
                <a:gd name="T0" fmla="*/ 399 w 538"/>
                <a:gd name="T1" fmla="*/ 106 h 106"/>
                <a:gd name="T2" fmla="*/ 538 w 538"/>
                <a:gd name="T3" fmla="*/ 0 h 106"/>
                <a:gd name="T4" fmla="*/ 138 w 538"/>
                <a:gd name="T5" fmla="*/ 0 h 106"/>
                <a:gd name="T6" fmla="*/ 0 w 538"/>
                <a:gd name="T7" fmla="*/ 106 h 106"/>
                <a:gd name="T8" fmla="*/ 399 w 538"/>
                <a:gd name="T9" fmla="*/ 106 h 106"/>
                <a:gd name="T10" fmla="*/ 0 60000 65536"/>
                <a:gd name="T11" fmla="*/ 0 60000 65536"/>
                <a:gd name="T12" fmla="*/ 0 60000 65536"/>
                <a:gd name="T13" fmla="*/ 0 60000 65536"/>
                <a:gd name="T14" fmla="*/ 0 60000 65536"/>
                <a:gd name="T15" fmla="*/ 0 w 538"/>
                <a:gd name="T16" fmla="*/ 0 h 106"/>
                <a:gd name="T17" fmla="*/ 538 w 538"/>
                <a:gd name="T18" fmla="*/ 106 h 106"/>
              </a:gdLst>
              <a:ahLst/>
              <a:cxnLst>
                <a:cxn ang="T10">
                  <a:pos x="T0" y="T1"/>
                </a:cxn>
                <a:cxn ang="T11">
                  <a:pos x="T2" y="T3"/>
                </a:cxn>
                <a:cxn ang="T12">
                  <a:pos x="T4" y="T5"/>
                </a:cxn>
                <a:cxn ang="T13">
                  <a:pos x="T6" y="T7"/>
                </a:cxn>
                <a:cxn ang="T14">
                  <a:pos x="T8" y="T9"/>
                </a:cxn>
              </a:cxnLst>
              <a:rect l="T15" t="T16" r="T17" b="T18"/>
              <a:pathLst>
                <a:path w="538" h="106">
                  <a:moveTo>
                    <a:pt x="399" y="106"/>
                  </a:moveTo>
                  <a:lnTo>
                    <a:pt x="538" y="0"/>
                  </a:lnTo>
                  <a:lnTo>
                    <a:pt x="138" y="0"/>
                  </a:lnTo>
                  <a:lnTo>
                    <a:pt x="0" y="106"/>
                  </a:lnTo>
                  <a:lnTo>
                    <a:pt x="399" y="106"/>
                  </a:lnTo>
                  <a:close/>
                </a:path>
              </a:pathLst>
            </a:custGeom>
            <a:solidFill>
              <a:srgbClr val="BF4D00"/>
            </a:solidFill>
            <a:ln w="12700">
              <a:solidFill>
                <a:srgbClr val="000000"/>
              </a:solidFill>
              <a:round/>
              <a:headEnd/>
              <a:tailEnd/>
            </a:ln>
          </p:spPr>
          <p:txBody>
            <a:bodyPr/>
            <a:lstStyle/>
            <a:p>
              <a:endParaRPr lang="en-US"/>
            </a:p>
          </p:txBody>
        </p:sp>
        <p:sp>
          <p:nvSpPr>
            <p:cNvPr id="31811" name="Line 64"/>
            <p:cNvSpPr>
              <a:spLocks noChangeShapeType="1"/>
            </p:cNvSpPr>
            <p:nvPr/>
          </p:nvSpPr>
          <p:spPr bwMode="auto">
            <a:xfrm>
              <a:off x="3128" y="3430"/>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96" name="Group 65"/>
          <p:cNvGrpSpPr>
            <a:grpSpLocks/>
          </p:cNvGrpSpPr>
          <p:nvPr/>
        </p:nvGrpSpPr>
        <p:grpSpPr bwMode="auto">
          <a:xfrm>
            <a:off x="9398002" y="4403728"/>
            <a:ext cx="1504951" cy="1463675"/>
            <a:chOff x="4441" y="2549"/>
            <a:chExt cx="711" cy="922"/>
          </a:xfrm>
        </p:grpSpPr>
        <p:sp>
          <p:nvSpPr>
            <p:cNvPr id="31804" name="Freeform 66"/>
            <p:cNvSpPr>
              <a:spLocks/>
            </p:cNvSpPr>
            <p:nvPr/>
          </p:nvSpPr>
          <p:spPr bwMode="auto">
            <a:xfrm>
              <a:off x="4841" y="2549"/>
              <a:ext cx="139" cy="881"/>
            </a:xfrm>
            <a:custGeom>
              <a:avLst/>
              <a:gdLst>
                <a:gd name="T0" fmla="*/ 0 w 139"/>
                <a:gd name="T1" fmla="*/ 881 h 881"/>
                <a:gd name="T2" fmla="*/ 0 w 139"/>
                <a:gd name="T3" fmla="*/ 106 h 881"/>
                <a:gd name="T4" fmla="*/ 139 w 139"/>
                <a:gd name="T5" fmla="*/ 0 h 881"/>
                <a:gd name="T6" fmla="*/ 139 w 139"/>
                <a:gd name="T7" fmla="*/ 775 h 881"/>
                <a:gd name="T8" fmla="*/ 0 w 139"/>
                <a:gd name="T9" fmla="*/ 881 h 881"/>
                <a:gd name="T10" fmla="*/ 0 60000 65536"/>
                <a:gd name="T11" fmla="*/ 0 60000 65536"/>
                <a:gd name="T12" fmla="*/ 0 60000 65536"/>
                <a:gd name="T13" fmla="*/ 0 60000 65536"/>
                <a:gd name="T14" fmla="*/ 0 60000 65536"/>
                <a:gd name="T15" fmla="*/ 0 w 139"/>
                <a:gd name="T16" fmla="*/ 0 h 881"/>
                <a:gd name="T17" fmla="*/ 139 w 139"/>
                <a:gd name="T18" fmla="*/ 881 h 881"/>
              </a:gdLst>
              <a:ahLst/>
              <a:cxnLst>
                <a:cxn ang="T10">
                  <a:pos x="T0" y="T1"/>
                </a:cxn>
                <a:cxn ang="T11">
                  <a:pos x="T2" y="T3"/>
                </a:cxn>
                <a:cxn ang="T12">
                  <a:pos x="T4" y="T5"/>
                </a:cxn>
                <a:cxn ang="T13">
                  <a:pos x="T6" y="T7"/>
                </a:cxn>
                <a:cxn ang="T14">
                  <a:pos x="T8" y="T9"/>
                </a:cxn>
              </a:cxnLst>
              <a:rect l="T15" t="T16" r="T17" b="T18"/>
              <a:pathLst>
                <a:path w="139" h="881">
                  <a:moveTo>
                    <a:pt x="0" y="881"/>
                  </a:moveTo>
                  <a:lnTo>
                    <a:pt x="0" y="106"/>
                  </a:lnTo>
                  <a:lnTo>
                    <a:pt x="139" y="0"/>
                  </a:lnTo>
                  <a:lnTo>
                    <a:pt x="139" y="775"/>
                  </a:lnTo>
                  <a:lnTo>
                    <a:pt x="0" y="881"/>
                  </a:lnTo>
                  <a:close/>
                </a:path>
              </a:pathLst>
            </a:custGeom>
            <a:solidFill>
              <a:srgbClr val="008000"/>
            </a:solidFill>
            <a:ln w="12700">
              <a:solidFill>
                <a:srgbClr val="000000"/>
              </a:solidFill>
              <a:round/>
              <a:headEnd/>
              <a:tailEnd/>
            </a:ln>
          </p:spPr>
          <p:txBody>
            <a:bodyPr/>
            <a:lstStyle/>
            <a:p>
              <a:endParaRPr lang="en-US"/>
            </a:p>
          </p:txBody>
        </p:sp>
        <p:sp>
          <p:nvSpPr>
            <p:cNvPr id="31805" name="Rectangle 67"/>
            <p:cNvSpPr>
              <a:spLocks noChangeArrowheads="1"/>
            </p:cNvSpPr>
            <p:nvPr/>
          </p:nvSpPr>
          <p:spPr bwMode="auto">
            <a:xfrm>
              <a:off x="4441" y="2655"/>
              <a:ext cx="400" cy="775"/>
            </a:xfrm>
            <a:prstGeom prst="rect">
              <a:avLst/>
            </a:prstGeom>
            <a:solidFill>
              <a:srgbClr val="00FF00"/>
            </a:solidFill>
            <a:ln w="12700">
              <a:solidFill>
                <a:srgbClr val="000000"/>
              </a:solidFill>
              <a:miter lim="800000"/>
              <a:headEnd/>
              <a:tailEnd/>
            </a:ln>
          </p:spPr>
          <p:txBody>
            <a:bodyPr/>
            <a:lstStyle/>
            <a:p>
              <a:endParaRPr lang="en-US"/>
            </a:p>
          </p:txBody>
        </p:sp>
        <p:sp>
          <p:nvSpPr>
            <p:cNvPr id="31806" name="Freeform 68"/>
            <p:cNvSpPr>
              <a:spLocks/>
            </p:cNvSpPr>
            <p:nvPr/>
          </p:nvSpPr>
          <p:spPr bwMode="auto">
            <a:xfrm>
              <a:off x="4441" y="2549"/>
              <a:ext cx="539" cy="106"/>
            </a:xfrm>
            <a:custGeom>
              <a:avLst/>
              <a:gdLst>
                <a:gd name="T0" fmla="*/ 400 w 539"/>
                <a:gd name="T1" fmla="*/ 106 h 106"/>
                <a:gd name="T2" fmla="*/ 539 w 539"/>
                <a:gd name="T3" fmla="*/ 0 h 106"/>
                <a:gd name="T4" fmla="*/ 139 w 539"/>
                <a:gd name="T5" fmla="*/ 0 h 106"/>
                <a:gd name="T6" fmla="*/ 0 w 539"/>
                <a:gd name="T7" fmla="*/ 106 h 106"/>
                <a:gd name="T8" fmla="*/ 400 w 539"/>
                <a:gd name="T9" fmla="*/ 106 h 106"/>
                <a:gd name="T10" fmla="*/ 0 60000 65536"/>
                <a:gd name="T11" fmla="*/ 0 60000 65536"/>
                <a:gd name="T12" fmla="*/ 0 60000 65536"/>
                <a:gd name="T13" fmla="*/ 0 60000 65536"/>
                <a:gd name="T14" fmla="*/ 0 60000 65536"/>
                <a:gd name="T15" fmla="*/ 0 w 539"/>
                <a:gd name="T16" fmla="*/ 0 h 106"/>
                <a:gd name="T17" fmla="*/ 539 w 539"/>
                <a:gd name="T18" fmla="*/ 106 h 106"/>
              </a:gdLst>
              <a:ahLst/>
              <a:cxnLst>
                <a:cxn ang="T10">
                  <a:pos x="T0" y="T1"/>
                </a:cxn>
                <a:cxn ang="T11">
                  <a:pos x="T2" y="T3"/>
                </a:cxn>
                <a:cxn ang="T12">
                  <a:pos x="T4" y="T5"/>
                </a:cxn>
                <a:cxn ang="T13">
                  <a:pos x="T6" y="T7"/>
                </a:cxn>
                <a:cxn ang="T14">
                  <a:pos x="T8" y="T9"/>
                </a:cxn>
              </a:cxnLst>
              <a:rect l="T15" t="T16" r="T17" b="T18"/>
              <a:pathLst>
                <a:path w="539" h="106">
                  <a:moveTo>
                    <a:pt x="400" y="106"/>
                  </a:moveTo>
                  <a:lnTo>
                    <a:pt x="539" y="0"/>
                  </a:lnTo>
                  <a:lnTo>
                    <a:pt x="139" y="0"/>
                  </a:lnTo>
                  <a:lnTo>
                    <a:pt x="0" y="106"/>
                  </a:lnTo>
                  <a:lnTo>
                    <a:pt x="400" y="106"/>
                  </a:lnTo>
                  <a:close/>
                </a:path>
              </a:pathLst>
            </a:custGeom>
            <a:solidFill>
              <a:srgbClr val="00BF00"/>
            </a:solidFill>
            <a:ln w="12700">
              <a:solidFill>
                <a:srgbClr val="000000"/>
              </a:solidFill>
              <a:round/>
              <a:headEnd/>
              <a:tailEnd/>
            </a:ln>
          </p:spPr>
          <p:txBody>
            <a:bodyPr/>
            <a:lstStyle/>
            <a:p>
              <a:endParaRPr lang="en-US"/>
            </a:p>
          </p:txBody>
        </p:sp>
        <p:sp>
          <p:nvSpPr>
            <p:cNvPr id="31807" name="Line 69"/>
            <p:cNvSpPr>
              <a:spLocks noChangeShapeType="1"/>
            </p:cNvSpPr>
            <p:nvPr/>
          </p:nvSpPr>
          <p:spPr bwMode="auto">
            <a:xfrm>
              <a:off x="5151" y="3430"/>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97" name="AutoShape 70"/>
          <p:cNvSpPr>
            <a:spLocks noChangeArrowheads="1"/>
          </p:cNvSpPr>
          <p:nvPr/>
        </p:nvSpPr>
        <p:spPr bwMode="auto">
          <a:xfrm>
            <a:off x="2946400" y="5576888"/>
            <a:ext cx="1016000" cy="228600"/>
          </a:xfrm>
          <a:prstGeom prst="cube">
            <a:avLst>
              <a:gd name="adj" fmla="val 68750"/>
            </a:avLst>
          </a:prstGeom>
          <a:solidFill>
            <a:schemeClr val="accent1"/>
          </a:solidFill>
          <a:ln w="9525">
            <a:solidFill>
              <a:schemeClr val="tx1"/>
            </a:solidFill>
            <a:miter lim="800000"/>
            <a:headEnd/>
            <a:tailEnd/>
          </a:ln>
        </p:spPr>
        <p:txBody>
          <a:bodyPr wrap="none" anchor="ctr"/>
          <a:lstStyle/>
          <a:p>
            <a:endParaRPr lang="en-US"/>
          </a:p>
        </p:txBody>
      </p:sp>
      <p:grpSp>
        <p:nvGrpSpPr>
          <p:cNvPr id="31798" name="Group 71"/>
          <p:cNvGrpSpPr>
            <a:grpSpLocks/>
          </p:cNvGrpSpPr>
          <p:nvPr/>
        </p:nvGrpSpPr>
        <p:grpSpPr bwMode="auto">
          <a:xfrm>
            <a:off x="7264402" y="1644650"/>
            <a:ext cx="1504951" cy="4222750"/>
            <a:chOff x="3430" y="811"/>
            <a:chExt cx="711" cy="2660"/>
          </a:xfrm>
        </p:grpSpPr>
        <p:sp>
          <p:nvSpPr>
            <p:cNvPr id="31800" name="Freeform 72"/>
            <p:cNvSpPr>
              <a:spLocks/>
            </p:cNvSpPr>
            <p:nvPr/>
          </p:nvSpPr>
          <p:spPr bwMode="auto">
            <a:xfrm>
              <a:off x="3830" y="811"/>
              <a:ext cx="138" cy="2619"/>
            </a:xfrm>
            <a:custGeom>
              <a:avLst/>
              <a:gdLst>
                <a:gd name="T0" fmla="*/ 0 w 138"/>
                <a:gd name="T1" fmla="*/ 2619 h 2619"/>
                <a:gd name="T2" fmla="*/ 0 w 138"/>
                <a:gd name="T3" fmla="*/ 106 h 2619"/>
                <a:gd name="T4" fmla="*/ 138 w 138"/>
                <a:gd name="T5" fmla="*/ 0 h 2619"/>
                <a:gd name="T6" fmla="*/ 138 w 138"/>
                <a:gd name="T7" fmla="*/ 2513 h 2619"/>
                <a:gd name="T8" fmla="*/ 0 w 138"/>
                <a:gd name="T9" fmla="*/ 2619 h 2619"/>
                <a:gd name="T10" fmla="*/ 0 60000 65536"/>
                <a:gd name="T11" fmla="*/ 0 60000 65536"/>
                <a:gd name="T12" fmla="*/ 0 60000 65536"/>
                <a:gd name="T13" fmla="*/ 0 60000 65536"/>
                <a:gd name="T14" fmla="*/ 0 60000 65536"/>
                <a:gd name="T15" fmla="*/ 0 w 138"/>
                <a:gd name="T16" fmla="*/ 0 h 2619"/>
                <a:gd name="T17" fmla="*/ 138 w 138"/>
                <a:gd name="T18" fmla="*/ 2619 h 2619"/>
              </a:gdLst>
              <a:ahLst/>
              <a:cxnLst>
                <a:cxn ang="T10">
                  <a:pos x="T0" y="T1"/>
                </a:cxn>
                <a:cxn ang="T11">
                  <a:pos x="T2" y="T3"/>
                </a:cxn>
                <a:cxn ang="T12">
                  <a:pos x="T4" y="T5"/>
                </a:cxn>
                <a:cxn ang="T13">
                  <a:pos x="T6" y="T7"/>
                </a:cxn>
                <a:cxn ang="T14">
                  <a:pos x="T8" y="T9"/>
                </a:cxn>
              </a:cxnLst>
              <a:rect l="T15" t="T16" r="T17" b="T18"/>
              <a:pathLst>
                <a:path w="138" h="2619">
                  <a:moveTo>
                    <a:pt x="0" y="2619"/>
                  </a:moveTo>
                  <a:lnTo>
                    <a:pt x="0" y="106"/>
                  </a:lnTo>
                  <a:lnTo>
                    <a:pt x="138" y="0"/>
                  </a:lnTo>
                  <a:lnTo>
                    <a:pt x="138" y="2513"/>
                  </a:lnTo>
                  <a:lnTo>
                    <a:pt x="0" y="2619"/>
                  </a:lnTo>
                  <a:close/>
                </a:path>
              </a:pathLst>
            </a:custGeom>
            <a:solidFill>
              <a:srgbClr val="800080"/>
            </a:solidFill>
            <a:ln w="12700">
              <a:solidFill>
                <a:srgbClr val="000000"/>
              </a:solidFill>
              <a:round/>
              <a:headEnd/>
              <a:tailEnd/>
            </a:ln>
          </p:spPr>
          <p:txBody>
            <a:bodyPr/>
            <a:lstStyle/>
            <a:p>
              <a:endParaRPr lang="en-US"/>
            </a:p>
          </p:txBody>
        </p:sp>
        <p:sp>
          <p:nvSpPr>
            <p:cNvPr id="31801" name="Rectangle 73"/>
            <p:cNvSpPr>
              <a:spLocks noChangeArrowheads="1"/>
            </p:cNvSpPr>
            <p:nvPr/>
          </p:nvSpPr>
          <p:spPr bwMode="auto">
            <a:xfrm>
              <a:off x="3430" y="917"/>
              <a:ext cx="400" cy="2513"/>
            </a:xfrm>
            <a:prstGeom prst="rect">
              <a:avLst/>
            </a:prstGeom>
            <a:solidFill>
              <a:srgbClr val="FF00FF"/>
            </a:solidFill>
            <a:ln w="12700">
              <a:solidFill>
                <a:srgbClr val="000000"/>
              </a:solidFill>
              <a:miter lim="800000"/>
              <a:headEnd/>
              <a:tailEnd/>
            </a:ln>
          </p:spPr>
          <p:txBody>
            <a:bodyPr/>
            <a:lstStyle/>
            <a:p>
              <a:endParaRPr lang="en-US"/>
            </a:p>
          </p:txBody>
        </p:sp>
        <p:sp>
          <p:nvSpPr>
            <p:cNvPr id="31802" name="Freeform 74"/>
            <p:cNvSpPr>
              <a:spLocks/>
            </p:cNvSpPr>
            <p:nvPr/>
          </p:nvSpPr>
          <p:spPr bwMode="auto">
            <a:xfrm>
              <a:off x="3430" y="811"/>
              <a:ext cx="538" cy="106"/>
            </a:xfrm>
            <a:custGeom>
              <a:avLst/>
              <a:gdLst>
                <a:gd name="T0" fmla="*/ 400 w 538"/>
                <a:gd name="T1" fmla="*/ 106 h 106"/>
                <a:gd name="T2" fmla="*/ 538 w 538"/>
                <a:gd name="T3" fmla="*/ 0 h 106"/>
                <a:gd name="T4" fmla="*/ 139 w 538"/>
                <a:gd name="T5" fmla="*/ 0 h 106"/>
                <a:gd name="T6" fmla="*/ 0 w 538"/>
                <a:gd name="T7" fmla="*/ 106 h 106"/>
                <a:gd name="T8" fmla="*/ 400 w 538"/>
                <a:gd name="T9" fmla="*/ 106 h 106"/>
                <a:gd name="T10" fmla="*/ 0 60000 65536"/>
                <a:gd name="T11" fmla="*/ 0 60000 65536"/>
                <a:gd name="T12" fmla="*/ 0 60000 65536"/>
                <a:gd name="T13" fmla="*/ 0 60000 65536"/>
                <a:gd name="T14" fmla="*/ 0 60000 65536"/>
                <a:gd name="T15" fmla="*/ 0 w 538"/>
                <a:gd name="T16" fmla="*/ 0 h 106"/>
                <a:gd name="T17" fmla="*/ 538 w 538"/>
                <a:gd name="T18" fmla="*/ 106 h 106"/>
              </a:gdLst>
              <a:ahLst/>
              <a:cxnLst>
                <a:cxn ang="T10">
                  <a:pos x="T0" y="T1"/>
                </a:cxn>
                <a:cxn ang="T11">
                  <a:pos x="T2" y="T3"/>
                </a:cxn>
                <a:cxn ang="T12">
                  <a:pos x="T4" y="T5"/>
                </a:cxn>
                <a:cxn ang="T13">
                  <a:pos x="T6" y="T7"/>
                </a:cxn>
                <a:cxn ang="T14">
                  <a:pos x="T8" y="T9"/>
                </a:cxn>
              </a:cxnLst>
              <a:rect l="T15" t="T16" r="T17" b="T18"/>
              <a:pathLst>
                <a:path w="538" h="106">
                  <a:moveTo>
                    <a:pt x="400" y="106"/>
                  </a:moveTo>
                  <a:lnTo>
                    <a:pt x="538" y="0"/>
                  </a:lnTo>
                  <a:lnTo>
                    <a:pt x="139" y="0"/>
                  </a:lnTo>
                  <a:lnTo>
                    <a:pt x="0" y="106"/>
                  </a:lnTo>
                  <a:lnTo>
                    <a:pt x="400" y="106"/>
                  </a:lnTo>
                  <a:close/>
                </a:path>
              </a:pathLst>
            </a:custGeom>
            <a:solidFill>
              <a:srgbClr val="BF00BF"/>
            </a:solidFill>
            <a:ln w="12700">
              <a:solidFill>
                <a:srgbClr val="000000"/>
              </a:solidFill>
              <a:round/>
              <a:headEnd/>
              <a:tailEnd/>
            </a:ln>
          </p:spPr>
          <p:txBody>
            <a:bodyPr/>
            <a:lstStyle/>
            <a:p>
              <a:endParaRPr lang="en-US"/>
            </a:p>
          </p:txBody>
        </p:sp>
        <p:sp>
          <p:nvSpPr>
            <p:cNvPr id="31803" name="Line 75"/>
            <p:cNvSpPr>
              <a:spLocks noChangeShapeType="1"/>
            </p:cNvSpPr>
            <p:nvPr/>
          </p:nvSpPr>
          <p:spPr bwMode="auto">
            <a:xfrm>
              <a:off x="4140" y="3430"/>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99" name="Text Box 91"/>
          <p:cNvSpPr txBox="1">
            <a:spLocks noChangeArrowheads="1"/>
          </p:cNvSpPr>
          <p:nvPr/>
        </p:nvSpPr>
        <p:spPr bwMode="auto">
          <a:xfrm>
            <a:off x="11074400" y="59436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I-Times" pitchFamily="2" charset="0"/>
                <a:sym typeface="Wingdings" pitchFamily="2" charset="2"/>
                <a:hlinkClick r:id="rId2" action="ppaction://hlinkfile"/>
              </a:rPr>
              <a:t></a:t>
            </a:r>
            <a:endParaRPr lang="en-US" sz="2400" b="1">
              <a:latin typeface="VNI-Times" pitchFamily="2" charset="0"/>
              <a:sym typeface="Wingdings" pitchFamily="2" charset="2"/>
            </a:endParaRPr>
          </a:p>
        </p:txBody>
      </p:sp>
    </p:spTree>
    <p:extLst>
      <p:ext uri="{BB962C8B-B14F-4D97-AF65-F5344CB8AC3E}">
        <p14:creationId xmlns:p14="http://schemas.microsoft.com/office/powerpoint/2010/main" val="14525279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8590"/>
            <a:ext cx="7475220" cy="6560820"/>
          </a:xfrm>
        </p:spPr>
        <p:txBody>
          <a:bodyPr>
            <a:normAutofit/>
          </a:bodyPr>
          <a:lstStyle/>
          <a:p>
            <a:pPr marL="0" indent="0" algn="just">
              <a:lnSpc>
                <a:spcPct val="100000"/>
              </a:lnSpc>
              <a:buNone/>
            </a:pPr>
            <a:r>
              <a:rPr lang="en-US" sz="3600" b="1"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1. </a:t>
            </a:r>
            <a:r>
              <a:rPr lang="en-US" sz="3600" b="1" dirty="0" err="1">
                <a:solidFill>
                  <a:srgbClr val="C00000"/>
                </a:solidFill>
                <a:latin typeface="Times New Roman" panose="02020603050405020304" pitchFamily="18" charset="0"/>
                <a:cs typeface="Times New Roman" panose="02020603050405020304" pitchFamily="18" charset="0"/>
              </a:rPr>
              <a:t>Những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chuyển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về</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kinh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tế</a:t>
            </a:r>
            <a:endParaRPr lang="en-US" sz="3600" dirty="0">
              <a:solidFill>
                <a:srgbClr val="C0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3600" b="1" u="sng" dirty="0">
                <a:solidFill>
                  <a:srgbClr val="0070C0"/>
                </a:solidFill>
                <a:latin typeface="Times New Roman" panose="02020603050405020304" pitchFamily="18" charset="0"/>
                <a:cs typeface="Times New Roman" panose="02020603050405020304" pitchFamily="18" charset="0"/>
              </a:rPr>
              <a:t>* </a:t>
            </a:r>
            <a:r>
              <a:rPr lang="en-US" sz="3600" b="1" u="sng" dirty="0" err="1">
                <a:solidFill>
                  <a:srgbClr val="0070C0"/>
                </a:solidFill>
                <a:latin typeface="Times New Roman" panose="02020603050405020304" pitchFamily="18" charset="0"/>
                <a:cs typeface="Times New Roman" panose="02020603050405020304" pitchFamily="18" charset="0"/>
              </a:rPr>
              <a:t>Nội</a:t>
            </a:r>
            <a:r>
              <a:rPr lang="en-US" sz="3600" b="1" u="sng" dirty="0">
                <a:solidFill>
                  <a:srgbClr val="0070C0"/>
                </a:solidFill>
                <a:latin typeface="Times New Roman" panose="02020603050405020304" pitchFamily="18" charset="0"/>
                <a:cs typeface="Times New Roman" panose="02020603050405020304" pitchFamily="18" charset="0"/>
              </a:rPr>
              <a:t> dung:</a:t>
            </a:r>
          </a:p>
          <a:p>
            <a:pPr marL="0" indent="0" algn="just">
              <a:lnSpc>
                <a:spcPct val="100000"/>
              </a:lnSpc>
              <a:buNone/>
            </a:pPr>
            <a:r>
              <a:rPr lang="en-US" sz="3600" dirty="0">
                <a:solidFill>
                  <a:srgbClr val="FF0000"/>
                </a:solidFill>
                <a:latin typeface="Times New Roman" panose="02020603050405020304" pitchFamily="18" charset="0"/>
                <a:cs typeface="Times New Roman" panose="02020603050405020304" pitchFamily="18" charset="0"/>
                <a:hlinkClick r:id="rId2" action="ppaction://hlinksldjump"/>
              </a:rPr>
              <a:t>- </a:t>
            </a:r>
            <a:r>
              <a:rPr lang="en-US" sz="3600" dirty="0" err="1">
                <a:solidFill>
                  <a:srgbClr val="FF0000"/>
                </a:solidFill>
                <a:latin typeface="Times New Roman" panose="02020603050405020304" pitchFamily="18" charset="0"/>
                <a:cs typeface="Times New Roman" panose="02020603050405020304" pitchFamily="18" charset="0"/>
                <a:hlinkClick r:id="rId2" action="ppaction://hlinksldjump"/>
              </a:rPr>
              <a:t>Nông</a:t>
            </a:r>
            <a:r>
              <a:rPr lang="en-US" sz="3600" dirty="0">
                <a:solidFill>
                  <a:srgbClr val="FF0000"/>
                </a:solidFill>
                <a:latin typeface="Times New Roman" panose="02020603050405020304" pitchFamily="18" charset="0"/>
                <a:cs typeface="Times New Roman" panose="02020603050405020304" pitchFamily="18" charset="0"/>
                <a:hlinkClick r:id="rId2" action="ppaction://hlinksldjump"/>
              </a:rPr>
              <a:t> </a:t>
            </a:r>
            <a:r>
              <a:rPr lang="en-US" sz="3600" dirty="0" err="1">
                <a:solidFill>
                  <a:srgbClr val="FF0000"/>
                </a:solidFill>
                <a:latin typeface="Times New Roman" panose="02020603050405020304" pitchFamily="18" charset="0"/>
                <a:cs typeface="Times New Roman" panose="02020603050405020304" pitchFamily="18" charset="0"/>
                <a:hlinkClick r:id="rId2" action="ppaction://hlinksldjump"/>
              </a:rPr>
              <a:t>nghiệp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ruộng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b="1" i="1" u="sng" dirty="0" err="1">
                <a:solidFill>
                  <a:srgbClr val="FF0000"/>
                </a:solidFill>
                <a:latin typeface="Times New Roman" panose="02020603050405020304" pitchFamily="18" charset="0"/>
                <a:cs typeface="Times New Roman" panose="02020603050405020304" pitchFamily="18" charset="0"/>
              </a:rPr>
              <a:t>đồn</a:t>
            </a:r>
            <a:r>
              <a:rPr lang="en-US" sz="3600" b="1" i="1" u="sng" dirty="0">
                <a:solidFill>
                  <a:srgbClr val="FF0000"/>
                </a:solidFill>
                <a:latin typeface="Times New Roman" panose="02020603050405020304" pitchFamily="18" charset="0"/>
                <a:cs typeface="Times New Roman" panose="02020603050405020304" pitchFamily="18" charset="0"/>
              </a:rPr>
              <a:t> </a:t>
            </a:r>
            <a:r>
              <a:rPr lang="en-US" sz="3600" b="1" i="1" u="sng" dirty="0" err="1">
                <a:solidFill>
                  <a:srgbClr val="FF0000"/>
                </a:solidFill>
                <a:latin typeface="Times New Roman" panose="02020603050405020304" pitchFamily="18" charset="0"/>
                <a:cs typeface="Times New Roman" panose="02020603050405020304" pitchFamily="18" charset="0"/>
              </a:rPr>
              <a:t>điền</a:t>
            </a:r>
            <a:endParaRPr lang="en-US" sz="3600" b="1" i="1" u="sng" dirty="0">
              <a:solidFill>
                <a:srgbClr val="FF0000"/>
              </a:solidFill>
              <a:latin typeface="Times New Roman" panose="02020603050405020304" pitchFamily="18" charset="0"/>
              <a:cs typeface="Times New Roman" panose="02020603050405020304" pitchFamily="18" charset="0"/>
            </a:endParaRPr>
          </a:p>
          <a:p>
            <a:pPr algn="just">
              <a:lnSpc>
                <a:spcPct val="100000"/>
              </a:lnSpc>
              <a:buFontTx/>
              <a:buChar char="-"/>
            </a:pPr>
            <a:r>
              <a:rPr lang="en-US" sz="3600" dirty="0">
                <a:solidFill>
                  <a:srgbClr val="FF0000"/>
                </a:solidFill>
                <a:latin typeface="Times New Roman" panose="02020603050405020304" pitchFamily="18" charset="0"/>
                <a:cs typeface="Times New Roman" panose="02020603050405020304" pitchFamily="18" charset="0"/>
              </a:rPr>
              <a:t> </a:t>
            </a:r>
            <a:r>
              <a:rPr lang="pl-PL" sz="3600" dirty="0">
                <a:solidFill>
                  <a:srgbClr val="FF0000"/>
                </a:solidFill>
                <a:latin typeface="Times New Roman" panose="02020603050405020304" pitchFamily="18" charset="0"/>
                <a:cs typeface="Times New Roman" panose="02020603050405020304" pitchFamily="18" charset="0"/>
                <a:hlinkClick r:id="rId2" action="ppaction://hlinksldjump"/>
              </a:rPr>
              <a:t>Công nghiệp</a:t>
            </a:r>
            <a:r>
              <a:rPr lang="pl-PL" sz="3600"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t>
            </a:r>
            <a:r>
              <a:rPr lang="pl-PL" sz="3600" dirty="0">
                <a:latin typeface="Times New Roman" panose="02020603050405020304" pitchFamily="18" charset="0"/>
                <a:cs typeface="Times New Roman" panose="02020603050405020304" pitchFamily="18" charset="0"/>
              </a:rPr>
              <a:t>Tập trung vào </a:t>
            </a:r>
            <a:r>
              <a:rPr lang="en-US" sz="3600" b="1" i="1" u="sng" dirty="0" err="1">
                <a:solidFill>
                  <a:srgbClr val="FF0000"/>
                </a:solidFill>
                <a:latin typeface="Times New Roman" panose="02020603050405020304" pitchFamily="18" charset="0"/>
                <a:cs typeface="Times New Roman" panose="02020603050405020304" pitchFamily="18" charset="0"/>
              </a:rPr>
              <a:t>khai</a:t>
            </a:r>
            <a:r>
              <a:rPr lang="en-US" sz="3600" b="1" i="1" u="sng" dirty="0">
                <a:solidFill>
                  <a:srgbClr val="FF0000"/>
                </a:solidFill>
                <a:latin typeface="Times New Roman" panose="02020603050405020304" pitchFamily="18" charset="0"/>
                <a:cs typeface="Times New Roman" panose="02020603050405020304" pitchFamily="18" charset="0"/>
              </a:rPr>
              <a:t> </a:t>
            </a:r>
            <a:r>
              <a:rPr lang="en-US" sz="3600" b="1" i="1" u="sng" dirty="0" err="1">
                <a:solidFill>
                  <a:srgbClr val="FF0000"/>
                </a:solidFill>
                <a:latin typeface="Times New Roman" panose="02020603050405020304" pitchFamily="18" charset="0"/>
                <a:cs typeface="Times New Roman" panose="02020603050405020304" pitchFamily="18" charset="0"/>
              </a:rPr>
              <a:t>thác</a:t>
            </a:r>
            <a:r>
              <a:rPr lang="en-US" sz="3600" b="1" i="1" u="sng" dirty="0">
                <a:solidFill>
                  <a:srgbClr val="FF0000"/>
                </a:solidFill>
                <a:latin typeface="Times New Roman" panose="02020603050405020304" pitchFamily="18" charset="0"/>
                <a:cs typeface="Times New Roman" panose="02020603050405020304" pitchFamily="18" charset="0"/>
              </a:rPr>
              <a:t> </a:t>
            </a:r>
            <a:r>
              <a:rPr lang="en-US" sz="3600" b="1" i="1" u="sng" dirty="0" err="1">
                <a:solidFill>
                  <a:srgbClr val="FF0000"/>
                </a:solidFill>
                <a:latin typeface="Times New Roman" panose="02020603050405020304" pitchFamily="18" charset="0"/>
                <a:cs typeface="Times New Roman" panose="02020603050405020304" pitchFamily="18" charset="0"/>
              </a:rPr>
              <a:t>mỏ</a:t>
            </a:r>
            <a:r>
              <a:rPr lang="en-US" sz="3600" dirty="0">
                <a:latin typeface="Times New Roman" panose="02020603050405020304" pitchFamily="18" charset="0"/>
                <a:cs typeface="Times New Roman" panose="02020603050405020304" pitchFamily="18" charset="0"/>
              </a:rPr>
              <a:t> </a:t>
            </a:r>
            <a:r>
              <a:rPr lang="pl-PL" sz="3600" dirty="0">
                <a:latin typeface="Times New Roman" panose="02020603050405020304" pitchFamily="18" charset="0"/>
                <a:cs typeface="Times New Roman" panose="02020603050405020304" pitchFamily="18" charset="0"/>
              </a:rPr>
              <a:t>(than đá, thiếc, kẽm,...) và xây dựng một số cơ sở công nghiệp chế biến để phục vụ nhu cầu tại chỗ.</a:t>
            </a:r>
            <a:endParaRPr lang="en-US" sz="36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818121" y="102870"/>
            <a:ext cx="68580" cy="675513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30092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74638"/>
            <a:ext cx="12801600" cy="1401762"/>
          </a:xfrm>
        </p:spPr>
        <p:txBody>
          <a:bodyPr/>
          <a:lstStyle/>
          <a:p>
            <a:pPr eaLnBrk="1" fontAlgn="auto" hangingPunct="1">
              <a:spcAft>
                <a:spcPts val="0"/>
              </a:spcAft>
              <a:defRPr/>
            </a:pPr>
            <a:endParaRPr lang="en-US" sz="4000" dirty="0" smtClean="0">
              <a:solidFill>
                <a:srgbClr val="C00000"/>
              </a:solidFill>
              <a:latin typeface="Times New Roman" pitchFamily="18" charset="0"/>
              <a:cs typeface="Times New Roman" pitchFamily="18" charset="0"/>
            </a:endParaRPr>
          </a:p>
        </p:txBody>
      </p:sp>
      <p:pic>
        <p:nvPicPr>
          <p:cNvPr id="46083" name="Picture 4" descr="Kết quả hình ảnh cho mỏ vàng bồng mi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6464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6" descr="Kết quả hình ảnh cho mỏ vàng bồng miê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0"/>
            <a:ext cx="568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8" descr="Kết quả hình ảnh cho mỏ vàng bồng miê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4572000"/>
            <a:ext cx="1066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73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62466"/>
                                        </p:tgtEl>
                                        <p:attrNameLst>
                                          <p:attrName>style.visibility</p:attrName>
                                        </p:attrNameLst>
                                      </p:cBhvr>
                                      <p:to>
                                        <p:strVal val="visible"/>
                                      </p:to>
                                    </p:set>
                                    <p:animEffect transition="in" filter="strips(downLeft)">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3|0.3|0.3|0.3|0.3|0.2|0.3|0.3"/>
</p:tagLst>
</file>

<file path=ppt/tags/tag2.xml><?xml version="1.0" encoding="utf-8"?>
<p:tagLst xmlns:a="http://schemas.openxmlformats.org/drawingml/2006/main" xmlns:r="http://schemas.openxmlformats.org/officeDocument/2006/relationships" xmlns:p="http://schemas.openxmlformats.org/presentationml/2006/main">
  <p:tag name="TIMING" val="|0.2|0.3|0.3|0.3|0.3|0.3|0.2|0.3|0.3"/>
</p:tagLst>
</file>

<file path=ppt/tags/tag3.xml><?xml version="1.0" encoding="utf-8"?>
<p:tagLst xmlns:a="http://schemas.openxmlformats.org/drawingml/2006/main" xmlns:r="http://schemas.openxmlformats.org/officeDocument/2006/relationships" xmlns:p="http://schemas.openxmlformats.org/presentationml/2006/main">
  <p:tag name="TIMING" val="|0.3|0.4|0.3"/>
</p:tagLst>
</file>

<file path=ppt/tags/tag4.xml><?xml version="1.0" encoding="utf-8"?>
<p:tagLst xmlns:a="http://schemas.openxmlformats.org/drawingml/2006/main" xmlns:r="http://schemas.openxmlformats.org/officeDocument/2006/relationships" xmlns:p="http://schemas.openxmlformats.org/presentationml/2006/main">
  <p:tag name="TIMING" val="|0.3|0.4|0.3|0.3|0.3|0.4|0.4|0.4|0.3|0.3|0.2|0.3|0.3|0.5|0.3|0.4|0.3|0.3"/>
</p:tagLst>
</file>

<file path=ppt/tags/tag5.xml><?xml version="1.0" encoding="utf-8"?>
<p:tagLst xmlns:a="http://schemas.openxmlformats.org/drawingml/2006/main" xmlns:r="http://schemas.openxmlformats.org/officeDocument/2006/relationships" xmlns:p="http://schemas.openxmlformats.org/presentationml/2006/main">
  <p:tag name="TIMING" val="|0.3|0.4|0.3|0.3|0.3|0.4|0.4|0.4|0.3|0.3|0.2|0.3|0.3|0.5|0.3|0.4|0.3|0.3"/>
</p:tagLst>
</file>

<file path=ppt/tags/tag6.xml><?xml version="1.0" encoding="utf-8"?>
<p:tagLst xmlns:a="http://schemas.openxmlformats.org/drawingml/2006/main" xmlns:r="http://schemas.openxmlformats.org/officeDocument/2006/relationships" xmlns:p="http://schemas.openxmlformats.org/presentationml/2006/main">
  <p:tag name="TIMING" val="|0.3|0.4|0.3|0.3|0.3|0.4|0.4|0.4|0.3|0.3|0.2|0.3|0.3|0.5|0.3|0.4|0.3|0.3"/>
</p:tagLst>
</file>

<file path=ppt/tags/tag7.xml><?xml version="1.0" encoding="utf-8"?>
<p:tagLst xmlns:a="http://schemas.openxmlformats.org/drawingml/2006/main" xmlns:r="http://schemas.openxmlformats.org/officeDocument/2006/relationships" xmlns:p="http://schemas.openxmlformats.org/presentationml/2006/main">
  <p:tag name="TIMING" val="|0.3|0.4|0.3|0.3|0.3|0.4|0.4|0.4|0.3|0.3|0.2|0.3|0.3|0.5|0.3|0.4|0.3|0.3"/>
</p:tagLst>
</file>

<file path=ppt/tags/tag8.xml><?xml version="1.0" encoding="utf-8"?>
<p:tagLst xmlns:a="http://schemas.openxmlformats.org/drawingml/2006/main" xmlns:r="http://schemas.openxmlformats.org/officeDocument/2006/relationships" xmlns:p="http://schemas.openxmlformats.org/presentationml/2006/main">
  <p:tag name="TIMING" val="|0.3|0.4|0.3|0.3|0.3|0.4|0.4|0.4|0.3|0.3|0.2|0.3|0.3|0.5|0.3|0.4|0.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TotalTime>
  <Words>2099</Words>
  <Application>Microsoft Office PowerPoint</Application>
  <PresentationFormat>Custom</PresentationFormat>
  <Paragraphs>288</Paragraphs>
  <Slides>42</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camtutran2903@gmail.com</dc:creator>
  <cp:lastModifiedBy>Admin</cp:lastModifiedBy>
  <cp:revision>62</cp:revision>
  <dcterms:created xsi:type="dcterms:W3CDTF">2018-04-08T12:58:20Z</dcterms:created>
  <dcterms:modified xsi:type="dcterms:W3CDTF">2022-04-01T07:50:53Z</dcterms:modified>
</cp:coreProperties>
</file>