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5" r:id="rId6"/>
    <p:sldId id="267" r:id="rId7"/>
    <p:sldId id="268" r:id="rId8"/>
    <p:sldId id="269" r:id="rId9"/>
    <p:sldId id="270" r:id="rId10"/>
    <p:sldId id="271" r:id="rId11"/>
    <p:sldId id="272" r:id="rId12"/>
    <p:sldId id="274" r:id="rId13"/>
    <p:sldId id="275" r:id="rId14"/>
    <p:sldId id="276" r:id="rId15"/>
    <p:sldId id="27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621EA23-E97D-42D6-8FBF-D70627227216}">
          <p14:sldIdLst>
            <p14:sldId id="256"/>
            <p14:sldId id="257"/>
            <p14:sldId id="258"/>
            <p14:sldId id="260"/>
            <p14:sldId id="265"/>
            <p14:sldId id="267"/>
            <p14:sldId id="268"/>
            <p14:sldId id="269"/>
            <p14:sldId id="270"/>
            <p14:sldId id="271"/>
            <p14:sldId id="272"/>
            <p14:sldId id="274"/>
            <p14:sldId id="275"/>
            <p14:sldId id="276"/>
            <p14:sldId id="277"/>
          </p14:sldIdLst>
        </p14:section>
        <p14:section name="Untitled Section" id="{09BB30C8-4312-42BE-B03A-3746CB85DA82}">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0" clrIdx="0">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46" d="100"/>
          <a:sy n="46" d="100"/>
        </p:scale>
        <p:origin x="120" y="8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1568274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264359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02310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1440026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65426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1419069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41737801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3455635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4025848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02308C-ADC0-44E8-B1B2-9EBF0B40D70A}"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2536581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02308C-ADC0-44E8-B1B2-9EBF0B40D70A}"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3615178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302308C-ADC0-44E8-B1B2-9EBF0B40D70A}" type="datetimeFigureOut">
              <a:rPr lang="en-US" smtClean="0"/>
              <a:t>1/29/2022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3931824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02308C-ADC0-44E8-B1B2-9EBF0B40D70A}" type="datetimeFigureOut">
              <a:rPr lang="en-US" smtClean="0"/>
              <a:t>1/29/2022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4102392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02308C-ADC0-44E8-B1B2-9EBF0B40D70A}" type="datetimeFigureOut">
              <a:rPr lang="en-US" smtClean="0"/>
              <a:t>1/29/2022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1624778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02308C-ADC0-44E8-B1B2-9EBF0B40D70A}"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2201207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02308C-ADC0-44E8-B1B2-9EBF0B40D70A}"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87A88-ACEB-4F15-8860-A5A5DB510715}" type="slidenum">
              <a:rPr lang="en-US" smtClean="0"/>
              <a:t>‹#›</a:t>
            </a:fld>
            <a:endParaRPr lang="en-US"/>
          </a:p>
        </p:txBody>
      </p:sp>
    </p:spTree>
    <p:extLst>
      <p:ext uri="{BB962C8B-B14F-4D97-AF65-F5344CB8AC3E}">
        <p14:creationId xmlns:p14="http://schemas.microsoft.com/office/powerpoint/2010/main" val="4037795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302308C-ADC0-44E8-B1B2-9EBF0B40D70A}" type="datetimeFigureOut">
              <a:rPr lang="en-US" smtClean="0"/>
              <a:t>1/29/2022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1787A88-ACEB-4F15-8860-A5A5DB510715}" type="slidenum">
              <a:rPr lang="en-US" smtClean="0"/>
              <a:t>‹#›</a:t>
            </a:fld>
            <a:endParaRPr lang="en-US"/>
          </a:p>
        </p:txBody>
      </p:sp>
    </p:spTree>
    <p:extLst>
      <p:ext uri="{BB962C8B-B14F-4D97-AF65-F5344CB8AC3E}">
        <p14:creationId xmlns:p14="http://schemas.microsoft.com/office/powerpoint/2010/main" val="35679414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3633259"/>
            <a:ext cx="7766936" cy="1646302"/>
          </a:xfrm>
        </p:spPr>
        <p:txBody>
          <a:bodyPr/>
          <a:lstStyle/>
          <a:p>
            <a:pPr algn="ctr"/>
            <a:r>
              <a:rPr lang="vi-VN" dirty="0" smtClean="0"/>
              <a:t/>
            </a:r>
            <a:br>
              <a:rPr lang="vi-VN" dirty="0" smtClean="0"/>
            </a:br>
            <a:r>
              <a:rPr lang="vi-VN" dirty="0"/>
              <a:t/>
            </a:r>
            <a:br>
              <a:rPr lang="vi-VN" dirty="0"/>
            </a:br>
            <a:r>
              <a:rPr lang="vi-VN" dirty="0" smtClean="0"/>
              <a:t/>
            </a:r>
            <a:br>
              <a:rPr lang="vi-VN" dirty="0" smtClean="0"/>
            </a:br>
            <a:r>
              <a:rPr lang="vi-VN" dirty="0"/>
              <a:t/>
            </a:r>
            <a:br>
              <a:rPr lang="vi-VN" dirty="0"/>
            </a:br>
            <a:r>
              <a:rPr lang="vi-VN" dirty="0" smtClean="0"/>
              <a:t/>
            </a:r>
            <a:br>
              <a:rPr lang="vi-VN" dirty="0" smtClean="0"/>
            </a:br>
            <a:r>
              <a:rPr lang="vi-VN" dirty="0" smtClean="0"/>
              <a:t>BÀI 16. Các nước Đông Nam Á giữa hai cuộc chiến tranh Thế giới (1918 - 1939)</a:t>
            </a:r>
            <a:br>
              <a:rPr lang="vi-VN" dirty="0" smtClean="0"/>
            </a:br>
            <a:endParaRPr lang="en-US" dirty="0"/>
          </a:p>
        </p:txBody>
      </p:sp>
    </p:spTree>
    <p:extLst>
      <p:ext uri="{BB962C8B-B14F-4D97-AF65-F5344CB8AC3E}">
        <p14:creationId xmlns:p14="http://schemas.microsoft.com/office/powerpoint/2010/main" val="40511147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320571"/>
              </p:ext>
            </p:extLst>
          </p:nvPr>
        </p:nvGraphicFramePr>
        <p:xfrm>
          <a:off x="677863" y="2318226"/>
          <a:ext cx="8596312" cy="1097280"/>
        </p:xfrm>
        <a:graphic>
          <a:graphicData uri="http://schemas.openxmlformats.org/drawingml/2006/table">
            <a:tbl>
              <a:tblPr/>
              <a:tblGrid>
                <a:gridCol w="2149078"/>
                <a:gridCol w="2149078"/>
                <a:gridCol w="2149078"/>
                <a:gridCol w="2149078"/>
              </a:tblGrid>
              <a:tr h="0">
                <a:tc>
                  <a:txBody>
                    <a:bodyPr/>
                    <a:lstStyle/>
                    <a:p>
                      <a:endParaRPr lang="en-US" dirty="0"/>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r>
              <a:tr h="0">
                <a:tc rowSpan="2">
                  <a:txBody>
                    <a:bodyPr/>
                    <a:lstStyle/>
                    <a:p>
                      <a:endParaRPr lang="en-US"/>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r>
              <a:tr h="0">
                <a:tc vMerge="1">
                  <a:txBody>
                    <a:bodyPr/>
                    <a:lstStyle/>
                    <a:p>
                      <a:endParaRPr lang="en-US"/>
                    </a:p>
                  </a:txBody>
                  <a:tcPr/>
                </a:tc>
                <a:tc>
                  <a:txBody>
                    <a:bodyPr/>
                    <a:lstStyle/>
                    <a:p>
                      <a:endParaRPr lang="en-US"/>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r>
              <a:tr h="0">
                <a:tc>
                  <a:txBody>
                    <a:bodyPr/>
                    <a:lstStyle/>
                    <a:p>
                      <a:endParaRPr lang="en-US"/>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c>
                  <a:txBody>
                    <a:bodyPr/>
                    <a:lstStyle/>
                    <a:p>
                      <a:endParaRPr lang="en-US"/>
                    </a:p>
                  </a:txBody>
                  <a:tcPr marL="0" marR="0" marT="0" marB="0" anchor="ctr">
                    <a:lnL>
                      <a:noFill/>
                    </a:lnL>
                    <a:lnR>
                      <a:noFill/>
                    </a:lnR>
                    <a:lnT>
                      <a:noFill/>
                    </a:lnT>
                    <a:lnB>
                      <a:noFill/>
                    </a:lnB>
                    <a:solidFill>
                      <a:srgbClr val="FFFFFF"/>
                    </a:solidFill>
                  </a:tcPr>
                </a:tc>
                <a:tc>
                  <a:txBody>
                    <a:bodyPr/>
                    <a:lstStyle/>
                    <a:p>
                      <a:endParaRPr lang="en-US" dirty="0"/>
                    </a:p>
                  </a:txBody>
                  <a:tcPr marL="0" marR="0" marT="0" marB="0" anchor="ctr">
                    <a:lnL>
                      <a:noFill/>
                    </a:lnL>
                    <a:lnR>
                      <a:noFill/>
                    </a:lnR>
                    <a:lnT>
                      <a:noFill/>
                    </a:lnT>
                    <a:lnB>
                      <a:noFill/>
                    </a:lnB>
                    <a:solidFill>
                      <a:srgbClr val="FFFFFF"/>
                    </a:solidFill>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092189640"/>
              </p:ext>
            </p:extLst>
          </p:nvPr>
        </p:nvGraphicFramePr>
        <p:xfrm>
          <a:off x="1915622" y="609599"/>
          <a:ext cx="8824421" cy="5999574"/>
        </p:xfrm>
        <a:graphic>
          <a:graphicData uri="http://schemas.openxmlformats.org/drawingml/2006/table">
            <a:tbl>
              <a:tblPr firstRow="1" bandRow="1">
                <a:tableStyleId>{5940675A-B579-460E-94D1-54222C63F5DA}</a:tableStyleId>
              </a:tblPr>
              <a:tblGrid>
                <a:gridCol w="2553023"/>
                <a:gridCol w="2592100"/>
                <a:gridCol w="1539060"/>
                <a:gridCol w="2140238"/>
              </a:tblGrid>
              <a:tr h="704919">
                <a:tc>
                  <a:txBody>
                    <a:bodyPr/>
                    <a:lstStyle/>
                    <a:p>
                      <a:endParaRPr lang="en-US" dirty="0"/>
                    </a:p>
                  </a:txBody>
                  <a:tcPr/>
                </a:tc>
                <a:tc>
                  <a:txBody>
                    <a:bodyPr/>
                    <a:lstStyle/>
                    <a:p>
                      <a:pPr algn="just"/>
                      <a:r>
                        <a:rPr lang="en-US" dirty="0">
                          <a:effectLst/>
                        </a:rPr>
                        <a:t/>
                      </a:r>
                      <a:br>
                        <a:rPr lang="en-US" dirty="0">
                          <a:effectLst/>
                        </a:rPr>
                      </a:br>
                      <a:r>
                        <a:rPr lang="en-US" dirty="0" err="1">
                          <a:effectLst/>
                        </a:rPr>
                        <a:t>Tên</a:t>
                      </a:r>
                      <a:r>
                        <a:rPr lang="en-US" dirty="0">
                          <a:effectLst/>
                        </a:rPr>
                        <a:t> </a:t>
                      </a:r>
                      <a:r>
                        <a:rPr lang="en-US" dirty="0" err="1">
                          <a:effectLst/>
                        </a:rPr>
                        <a:t>cuộc</a:t>
                      </a:r>
                      <a:r>
                        <a:rPr lang="en-US" dirty="0">
                          <a:effectLst/>
                        </a:rPr>
                        <a:t> </a:t>
                      </a:r>
                      <a:r>
                        <a:rPr lang="en-US" dirty="0" err="1">
                          <a:effectLst/>
                        </a:rPr>
                        <a:t>khởi</a:t>
                      </a:r>
                      <a:r>
                        <a:rPr lang="en-US" dirty="0">
                          <a:effectLst/>
                        </a:rPr>
                        <a:t> </a:t>
                      </a:r>
                      <a:r>
                        <a:rPr lang="en-US" dirty="0" err="1">
                          <a:effectLst/>
                        </a:rPr>
                        <a:t>nghĩa</a:t>
                      </a:r>
                      <a:endParaRPr lang="en-US" dirty="0">
                        <a:effectLst/>
                      </a:endParaRPr>
                    </a:p>
                  </a:txBody>
                  <a:tcPr marL="0" marR="0" marT="0" marB="0" anchor="ctr"/>
                </a:tc>
                <a:tc>
                  <a:txBody>
                    <a:bodyPr/>
                    <a:lstStyle/>
                    <a:p>
                      <a:r>
                        <a:rPr lang="en-US" sz="1800" b="0" i="0" kern="1200" dirty="0" err="1" smtClean="0">
                          <a:solidFill>
                            <a:schemeClr val="tx1"/>
                          </a:solidFill>
                          <a:effectLst/>
                          <a:latin typeface="+mn-lt"/>
                          <a:ea typeface="+mn-ea"/>
                          <a:cs typeface="+mn-cs"/>
                        </a:rPr>
                        <a:t>Thời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gian</a:t>
                      </a:r>
                      <a:endParaRPr lang="en-US" dirty="0"/>
                    </a:p>
                  </a:txBody>
                  <a:tcPr/>
                </a:tc>
                <a:tc>
                  <a:txBody>
                    <a:bodyPr/>
                    <a:lstStyle/>
                    <a:p>
                      <a:r>
                        <a:rPr lang="en-US" sz="1800" b="0" i="0" kern="1200" dirty="0" err="1" smtClean="0">
                          <a:solidFill>
                            <a:schemeClr val="tx1"/>
                          </a:solidFill>
                          <a:effectLst/>
                          <a:latin typeface="+mn-lt"/>
                          <a:ea typeface="+mn-ea"/>
                          <a:cs typeface="+mn-cs"/>
                        </a:rPr>
                        <a:t>Nhận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xét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chung</a:t>
                      </a:r>
                      <a:endParaRPr lang="en-US" dirty="0"/>
                    </a:p>
                  </a:txBody>
                  <a:tcPr/>
                </a:tc>
              </a:tr>
              <a:tr h="830166">
                <a:tc>
                  <a:txBody>
                    <a:bodyPr/>
                    <a:lstStyle/>
                    <a:p>
                      <a:r>
                        <a:rPr lang="vi-VN" dirty="0" smtClean="0"/>
                        <a:t>lào</a:t>
                      </a:r>
                      <a:endParaRPr lang="en-US" dirty="0"/>
                    </a:p>
                  </a:txBody>
                  <a:tcPr/>
                </a:tc>
                <a:tc>
                  <a:txBody>
                    <a:bodyPr/>
                    <a:lstStyle/>
                    <a:p>
                      <a:r>
                        <a:rPr lang="en-US" sz="1800" b="0" i="0" kern="1200" dirty="0" smtClean="0">
                          <a:solidFill>
                            <a:schemeClr val="tx1"/>
                          </a:solidFill>
                          <a:effectLst/>
                          <a:latin typeface="+mn-lt"/>
                          <a:ea typeface="+mn-ea"/>
                          <a:cs typeface="+mn-cs"/>
                        </a:rPr>
                        <a:t>Ong </a:t>
                      </a:r>
                      <a:r>
                        <a:rPr lang="en-US" sz="1800" b="0" i="0" kern="1200" dirty="0" err="1" smtClean="0">
                          <a:solidFill>
                            <a:schemeClr val="tx1"/>
                          </a:solidFill>
                          <a:effectLst/>
                          <a:latin typeface="+mn-lt"/>
                          <a:ea typeface="+mn-ea"/>
                          <a:cs typeface="+mn-cs"/>
                        </a:rPr>
                        <a:t>Kẹo</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và</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Comanđam</a:t>
                      </a:r>
                      <a:endParaRPr lang="en-US" dirty="0"/>
                    </a:p>
                  </a:txBody>
                  <a:tcPr/>
                </a:tc>
                <a:tc>
                  <a:txBody>
                    <a:bodyPr/>
                    <a:lstStyle/>
                    <a:p>
                      <a:pPr algn="just"/>
                      <a:r>
                        <a:rPr lang="en-US" dirty="0" err="1">
                          <a:effectLst/>
                        </a:rPr>
                        <a:t>Kéo</a:t>
                      </a:r>
                      <a:r>
                        <a:rPr lang="en-US" dirty="0">
                          <a:effectLst/>
                        </a:rPr>
                        <a:t> </a:t>
                      </a:r>
                      <a:r>
                        <a:rPr lang="en-US" dirty="0" err="1">
                          <a:effectLst/>
                        </a:rPr>
                        <a:t>dài</a:t>
                      </a:r>
                      <a:r>
                        <a:rPr lang="en-US" dirty="0">
                          <a:effectLst/>
                        </a:rPr>
                        <a:t> 30 </a:t>
                      </a:r>
                      <a:r>
                        <a:rPr lang="en-US" dirty="0" err="1">
                          <a:effectLst/>
                        </a:rPr>
                        <a:t>năm</a:t>
                      </a:r>
                      <a:endParaRPr lang="en-US" dirty="0">
                        <a:effectLst/>
                      </a:endParaRPr>
                    </a:p>
                  </a:txBody>
                  <a:tcPr marL="0" marR="0" marT="0" marB="0" anchor="ctr"/>
                </a:tc>
                <a:tc>
                  <a:txBody>
                    <a:bodyPr/>
                    <a:lstStyle/>
                    <a:p>
                      <a:pPr algn="just"/>
                      <a:r>
                        <a:rPr lang="en-US" dirty="0">
                          <a:effectLst/>
                        </a:rPr>
                        <a:t/>
                      </a:r>
                      <a:br>
                        <a:rPr lang="en-US" dirty="0">
                          <a:effectLst/>
                        </a:rPr>
                      </a:br>
                      <a:r>
                        <a:rPr lang="en-US" dirty="0" err="1">
                          <a:effectLst/>
                        </a:rPr>
                        <a:t>phát</a:t>
                      </a:r>
                      <a:r>
                        <a:rPr lang="en-US" dirty="0">
                          <a:effectLst/>
                        </a:rPr>
                        <a:t> </a:t>
                      </a:r>
                      <a:r>
                        <a:rPr lang="en-US" dirty="0" err="1">
                          <a:effectLst/>
                        </a:rPr>
                        <a:t>triển</a:t>
                      </a:r>
                      <a:r>
                        <a:rPr lang="en-US" dirty="0">
                          <a:effectLst/>
                        </a:rPr>
                        <a:t> </a:t>
                      </a:r>
                      <a:r>
                        <a:rPr lang="en-US" dirty="0" err="1">
                          <a:effectLst/>
                        </a:rPr>
                        <a:t>mạnh</a:t>
                      </a:r>
                      <a:r>
                        <a:rPr lang="en-US" dirty="0">
                          <a:effectLst/>
                        </a:rPr>
                        <a:t> </a:t>
                      </a:r>
                      <a:r>
                        <a:rPr lang="en-US" dirty="0" err="1">
                          <a:effectLst/>
                        </a:rPr>
                        <a:t>mẽ</a:t>
                      </a:r>
                      <a:r>
                        <a:rPr lang="en-US" dirty="0">
                          <a:effectLst/>
                        </a:rPr>
                        <a:t>.</a:t>
                      </a:r>
                    </a:p>
                  </a:txBody>
                  <a:tcPr marL="0" marR="0" marT="0" marB="0" anchor="ctr"/>
                </a:tc>
              </a:tr>
              <a:tr h="822406">
                <a:tc>
                  <a:txBody>
                    <a:bodyPr/>
                    <a:lstStyle/>
                    <a:p>
                      <a:r>
                        <a:rPr lang="vi-VN" dirty="0" smtClean="0"/>
                        <a:t>lào</a:t>
                      </a:r>
                      <a:endParaRPr lang="en-US" dirty="0"/>
                    </a:p>
                  </a:txBody>
                  <a:tcPr/>
                </a:tc>
                <a:tc>
                  <a:txBody>
                    <a:bodyPr/>
                    <a:lstStyle/>
                    <a:p>
                      <a:r>
                        <a:rPr lang="en-US" sz="1800" b="0" i="0" kern="1200" dirty="0" err="1" smtClean="0">
                          <a:solidFill>
                            <a:schemeClr val="tx1"/>
                          </a:solidFill>
                          <a:effectLst/>
                          <a:latin typeface="+mn-lt"/>
                          <a:ea typeface="+mn-ea"/>
                          <a:cs typeface="+mn-cs"/>
                        </a:rPr>
                        <a:t>Chậu</a:t>
                      </a:r>
                      <a:r>
                        <a:rPr lang="en-US" dirty="0" smtClean="0"/>
                        <a:t/>
                      </a:r>
                      <a:br>
                        <a:rPr lang="en-US" dirty="0" smtClean="0"/>
                      </a:br>
                      <a:r>
                        <a:rPr lang="en-US" sz="1800" b="0" i="0" kern="1200" dirty="0" err="1" smtClean="0">
                          <a:solidFill>
                            <a:schemeClr val="tx1"/>
                          </a:solidFill>
                          <a:effectLst/>
                          <a:latin typeface="+mn-lt"/>
                          <a:ea typeface="+mn-ea"/>
                          <a:cs typeface="+mn-cs"/>
                        </a:rPr>
                        <a:t>Pachay</a:t>
                      </a:r>
                      <a:endParaRPr lang="en-US" dirty="0"/>
                    </a:p>
                  </a:txBody>
                  <a:tcPr/>
                </a:tc>
                <a:tc>
                  <a:txBody>
                    <a:bodyPr/>
                    <a:lstStyle/>
                    <a:p>
                      <a:r>
                        <a:rPr lang="en-US" sz="1800" b="0" i="0" kern="1200" dirty="0" smtClean="0">
                          <a:solidFill>
                            <a:schemeClr val="tx1"/>
                          </a:solidFill>
                          <a:effectLst/>
                          <a:latin typeface="+mn-lt"/>
                          <a:ea typeface="+mn-ea"/>
                          <a:cs typeface="+mn-cs"/>
                        </a:rPr>
                        <a:t>1918 - 1922</a:t>
                      </a:r>
                      <a:endParaRPr lang="en-US" dirty="0"/>
                    </a:p>
                  </a:txBody>
                  <a:tcPr/>
                </a:tc>
                <a:tc>
                  <a:txBody>
                    <a:bodyPr/>
                    <a:lstStyle/>
                    <a:p>
                      <a:r>
                        <a:rPr lang="en-US" sz="1800" b="0" i="0" kern="1200" dirty="0" err="1" smtClean="0">
                          <a:solidFill>
                            <a:schemeClr val="tx1"/>
                          </a:solidFill>
                          <a:effectLst/>
                          <a:latin typeface="+mn-lt"/>
                          <a:ea typeface="+mn-ea"/>
                          <a:cs typeface="+mn-cs"/>
                        </a:rPr>
                        <a:t>Mang</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tính</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tự</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phát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lẻ</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tẻ</a:t>
                      </a:r>
                      <a:r>
                        <a:rPr lang="en-US" sz="1800" b="0" i="0" kern="1200" dirty="0" smtClean="0">
                          <a:solidFill>
                            <a:schemeClr val="tx1"/>
                          </a:solidFill>
                          <a:effectLst/>
                          <a:latin typeface="+mn-lt"/>
                          <a:ea typeface="+mn-ea"/>
                          <a:cs typeface="+mn-cs"/>
                        </a:rPr>
                        <a:t>.</a:t>
                      </a:r>
                      <a:endParaRPr lang="en-US" dirty="0"/>
                    </a:p>
                  </a:txBody>
                  <a:tcPr/>
                </a:tc>
              </a:tr>
              <a:tr h="3642083">
                <a:tc>
                  <a:txBody>
                    <a:bodyPr/>
                    <a:lstStyle/>
                    <a:p>
                      <a:r>
                        <a:rPr lang="en-US" sz="1800" b="0" i="0" kern="1200" dirty="0" err="1" smtClean="0">
                          <a:solidFill>
                            <a:schemeClr val="tx1"/>
                          </a:solidFill>
                          <a:effectLst/>
                          <a:latin typeface="+mn-lt"/>
                          <a:ea typeface="+mn-ea"/>
                          <a:cs typeface="+mn-cs"/>
                        </a:rPr>
                        <a:t>Campuchia</a:t>
                      </a:r>
                      <a:endParaRPr lang="en-US" dirty="0"/>
                    </a:p>
                  </a:txBody>
                  <a:tcPr/>
                </a:tc>
                <a:tc>
                  <a:txBody>
                    <a:bodyPr/>
                    <a:lstStyle/>
                    <a:p>
                      <a:r>
                        <a:rPr lang="en-US" sz="1800" b="0" i="0" kern="1200" dirty="0" err="1" smtClean="0">
                          <a:solidFill>
                            <a:schemeClr val="tx1"/>
                          </a:solidFill>
                          <a:effectLst/>
                          <a:latin typeface="+mn-lt"/>
                          <a:ea typeface="+mn-ea"/>
                          <a:cs typeface="+mn-cs"/>
                        </a:rPr>
                        <a:t>Phong</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trào</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chống</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thuế</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Tiêu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biểu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là</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cuộc</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khởi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nghĩa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vũ</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trang</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của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nhân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dân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Rôlêphan</a:t>
                      </a:r>
                      <a:r>
                        <a:rPr lang="en-US" sz="1800" b="0" i="0" kern="1200" dirty="0" smtClean="0">
                          <a:solidFill>
                            <a:schemeClr val="tx1"/>
                          </a:solidFill>
                          <a:effectLst/>
                          <a:latin typeface="+mn-lt"/>
                          <a:ea typeface="+mn-ea"/>
                          <a:cs typeface="+mn-cs"/>
                        </a:rPr>
                        <a:t>.</a:t>
                      </a:r>
                      <a:endParaRPr lang="en-US" dirty="0"/>
                    </a:p>
                  </a:txBody>
                  <a:tcPr/>
                </a:tc>
                <a:tc>
                  <a:txBody>
                    <a:bodyPr/>
                    <a:lstStyle/>
                    <a:p>
                      <a:r>
                        <a:rPr lang="en-US" sz="1800" b="0" i="0" kern="1200" dirty="0" smtClean="0">
                          <a:solidFill>
                            <a:schemeClr val="tx1"/>
                          </a:solidFill>
                          <a:effectLst/>
                          <a:latin typeface="+mn-lt"/>
                          <a:ea typeface="+mn-ea"/>
                          <a:cs typeface="+mn-cs"/>
                        </a:rPr>
                        <a:t>1925 - 1926</a:t>
                      </a:r>
                      <a:endParaRPr lang="en-US" dirty="0"/>
                    </a:p>
                  </a:txBody>
                  <a:tcPr/>
                </a:tc>
                <a:tc>
                  <a:txBody>
                    <a:bodyPr/>
                    <a:lstStyle/>
                    <a:p>
                      <a:r>
                        <a:rPr lang="vi-VN" sz="1800" b="0" i="0" kern="1200" dirty="0" smtClean="0">
                          <a:solidFill>
                            <a:schemeClr val="tx1"/>
                          </a:solidFill>
                          <a:effectLst/>
                          <a:latin typeface="+mn-lt"/>
                          <a:ea typeface="+mn-ea"/>
                          <a:cs typeface="+mn-cs"/>
                        </a:rPr>
                        <a:t>- Có sự liên minh chiến đấu của cả 3 nước.</a:t>
                      </a:r>
                    </a:p>
                    <a:p>
                      <a:r>
                        <a:rPr lang="vi-VN" sz="1800" b="0" i="0" kern="1200" dirty="0" smtClean="0">
                          <a:solidFill>
                            <a:schemeClr val="tx1"/>
                          </a:solidFill>
                          <a:effectLst/>
                          <a:latin typeface="+mn-lt"/>
                          <a:ea typeface="+mn-ea"/>
                          <a:cs typeface="+mn-cs"/>
                        </a:rPr>
                        <a:t>- Sự ra đời của ĐCS Đông Dương đã tạo nên sự phát triển mới của cách mạng Đông Dương</a:t>
                      </a:r>
                    </a:p>
                    <a:p>
                      <a:endParaRPr lang="en-US" dirty="0"/>
                    </a:p>
                  </a:txBody>
                  <a:tcPr/>
                </a:tc>
              </a:tr>
            </a:tbl>
          </a:graphicData>
        </a:graphic>
      </p:graphicFrame>
    </p:spTree>
    <p:extLst>
      <p:ext uri="{BB962C8B-B14F-4D97-AF65-F5344CB8AC3E}">
        <p14:creationId xmlns:p14="http://schemas.microsoft.com/office/powerpoint/2010/main" val="15852478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534516" y="1445312"/>
            <a:ext cx="9291127" cy="397031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1" u="none" strike="noStrike" cap="none" normalizeH="0" baseline="0" dirty="0" smtClean="0">
                <a:ln>
                  <a:noFill/>
                </a:ln>
                <a:solidFill>
                  <a:srgbClr val="333333"/>
                </a:solidFill>
                <a:effectLst/>
                <a:latin typeface="Muli"/>
              </a:rPr>
              <a:t>*</a:t>
            </a:r>
            <a:r>
              <a:rPr kumimoji="0" lang="en-US" b="0" i="1" u="none" strike="noStrike" cap="none" normalizeH="0" baseline="0" dirty="0" err="1" smtClean="0">
                <a:ln>
                  <a:noFill/>
                </a:ln>
                <a:solidFill>
                  <a:srgbClr val="333333"/>
                </a:solidFill>
                <a:effectLst/>
                <a:latin typeface="Muli"/>
              </a:rPr>
              <a:t>Nhận</a:t>
            </a: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xét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Ở </a:t>
            </a:r>
            <a:r>
              <a:rPr kumimoji="0" lang="en-US" b="0" i="0" u="none" strike="noStrike" cap="none" normalizeH="0" baseline="0" dirty="0" err="1" smtClean="0">
                <a:ln>
                  <a:noFill/>
                </a:ln>
                <a:solidFill>
                  <a:srgbClr val="333333"/>
                </a:solidFill>
                <a:effectLst/>
                <a:latin typeface="Muli"/>
              </a:rPr>
              <a:t>Lào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đấu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tranh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triển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mạnh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những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mang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tính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tự</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chủ</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yếu</a:t>
            </a:r>
            <a:r>
              <a:rPr kumimoji="0" lang="en-US" b="0" i="0" u="none" strike="noStrike" cap="none" normalizeH="0" baseline="0" dirty="0" smtClean="0">
                <a:ln>
                  <a:noFill/>
                </a:ln>
                <a:solidFill>
                  <a:srgbClr val="333333"/>
                </a:solidFill>
                <a:effectLst/>
                <a:latin typeface="Muli"/>
              </a:rPr>
              <a:t> ở </a:t>
            </a:r>
            <a:r>
              <a:rPr kumimoji="0" lang="en-US" b="0" i="0" u="none" strike="noStrike" cap="none" normalizeH="0" baseline="0" dirty="0" err="1" smtClean="0">
                <a:ln>
                  <a:noFill/>
                </a:ln>
                <a:solidFill>
                  <a:srgbClr val="333333"/>
                </a:solidFill>
                <a:effectLst/>
                <a:latin typeface="Muli"/>
              </a:rPr>
              <a:t>địa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bàn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Bắc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cách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mạng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liên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hệ</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chặt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chẽ</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với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Việt</a:t>
            </a:r>
            <a:r>
              <a:rPr kumimoji="0" lang="en-US" b="0" i="0" u="none" strike="noStrike" cap="none" normalizeH="0" baseline="0" dirty="0" smtClean="0">
                <a:ln>
                  <a:noFill/>
                </a:ln>
                <a:solidFill>
                  <a:srgbClr val="333333"/>
                </a:solidFill>
                <a:effectLst/>
                <a:latin typeface="Muli"/>
              </a:rPr>
              <a:t> Nam.</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Ở </a:t>
            </a:r>
            <a:r>
              <a:rPr kumimoji="0" lang="en-US" b="0" i="0" u="none" strike="noStrike" cap="none" normalizeH="0" baseline="0" dirty="0" err="1" smtClean="0">
                <a:ln>
                  <a:noFill/>
                </a:ln>
                <a:solidFill>
                  <a:srgbClr val="333333"/>
                </a:solidFill>
                <a:effectLst/>
                <a:latin typeface="Muli"/>
              </a:rPr>
              <a:t>Campuchia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bùng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lên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mạnh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mẽ</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vào</a:t>
            </a:r>
            <a:r>
              <a:rPr kumimoji="0" lang="en-US" b="0" i="0" u="none" strike="noStrike" cap="none" normalizeH="0" baseline="0" dirty="0" smtClean="0">
                <a:ln>
                  <a:noFill/>
                </a:ln>
                <a:solidFill>
                  <a:srgbClr val="333333"/>
                </a:solidFill>
                <a:effectLst/>
                <a:latin typeface="Muli"/>
              </a:rPr>
              <a:t> 1825 - 1926,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triển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thành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đấu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tranh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vũ</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trang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Cũng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mang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tính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tự</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phân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tán</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Ở </a:t>
            </a:r>
            <a:r>
              <a:rPr kumimoji="0" lang="en-US" b="0" i="0" u="none" strike="noStrike" cap="none" normalizeH="0" baseline="0" dirty="0" err="1" smtClean="0">
                <a:ln>
                  <a:noFill/>
                </a:ln>
                <a:solidFill>
                  <a:srgbClr val="333333"/>
                </a:solidFill>
                <a:effectLst/>
                <a:latin typeface="Muli"/>
              </a:rPr>
              <a:t>Việt</a:t>
            </a:r>
            <a:r>
              <a:rPr kumimoji="0" lang="en-US" b="0" i="0" u="none" strike="noStrike" cap="none" normalizeH="0" baseline="0" dirty="0" smtClean="0">
                <a:ln>
                  <a:noFill/>
                </a:ln>
                <a:solidFill>
                  <a:srgbClr val="333333"/>
                </a:solidFill>
                <a:effectLst/>
                <a:latin typeface="Muli"/>
              </a:rPr>
              <a:t> Nam: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triển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mạnh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mẽ</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Năm</a:t>
            </a:r>
            <a:r>
              <a:rPr kumimoji="0" lang="en-US" b="0" i="0" u="none" strike="noStrike" cap="none" normalizeH="0" baseline="0" dirty="0" smtClean="0">
                <a:ln>
                  <a:noFill/>
                </a:ln>
                <a:solidFill>
                  <a:srgbClr val="333333"/>
                </a:solidFill>
                <a:effectLst/>
                <a:latin typeface="Muli"/>
              </a:rPr>
              <a:t> 1930 </a:t>
            </a:r>
            <a:r>
              <a:rPr kumimoji="0" lang="en-US" b="0" i="0" u="none" strike="noStrike" cap="none" normalizeH="0" baseline="0" dirty="0" err="1" smtClean="0">
                <a:ln>
                  <a:noFill/>
                </a:ln>
                <a:solidFill>
                  <a:srgbClr val="333333"/>
                </a:solidFill>
                <a:effectLst/>
                <a:latin typeface="Muli"/>
              </a:rPr>
              <a:t>Đảng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Cộng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sản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Đông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Dương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ra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đời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mở</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ra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thời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kỳ</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mới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của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cách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mạng</a:t>
            </a:r>
            <a:r>
              <a:rPr kumimoji="0" lang="en-US" b="0" i="0" u="none" strike="noStrike" cap="none" normalizeH="0" baseline="0" dirty="0" smtClean="0">
                <a:ln>
                  <a:noFill/>
                </a:ln>
                <a:solidFill>
                  <a:srgbClr val="333333"/>
                </a:solidFill>
                <a:effectLst/>
                <a:latin typeface="Muli"/>
              </a:rPr>
              <a:t>  3 </a:t>
            </a:r>
            <a:r>
              <a:rPr kumimoji="0" lang="en-US" b="0" i="0" u="none" strike="noStrike" cap="none" normalizeH="0" baseline="0" dirty="0" err="1" smtClean="0">
                <a:ln>
                  <a:noFill/>
                </a:ln>
                <a:solidFill>
                  <a:srgbClr val="333333"/>
                </a:solidFill>
                <a:effectLst/>
                <a:latin typeface="Muli"/>
              </a:rPr>
              <a:t>nước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Đông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Dương</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Tập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hợp</a:t>
            </a:r>
            <a:r>
              <a:rPr kumimoji="0" lang="en-US" b="0" i="0" u="none" strike="noStrike" cap="none" normalizeH="0" baseline="0" dirty="0" smtClean="0">
                <a:ln>
                  <a:noFill/>
                </a:ln>
                <a:solidFill>
                  <a:srgbClr val="333333"/>
                </a:solidFill>
                <a:effectLst/>
                <a:latin typeface="Muli"/>
              </a:rPr>
              <a:t> - </a:t>
            </a:r>
            <a:r>
              <a:rPr kumimoji="0" lang="en-US" b="0" i="0" u="none" strike="noStrike" cap="none" normalizeH="0" baseline="0" dirty="0" err="1" smtClean="0">
                <a:ln>
                  <a:noFill/>
                </a:ln>
                <a:solidFill>
                  <a:srgbClr val="333333"/>
                </a:solidFill>
                <a:effectLst/>
                <a:latin typeface="Muli"/>
              </a:rPr>
              <a:t>đoàn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kết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tất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cả</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các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giai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cấp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các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lực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lượng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xã</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hội</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Xây</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dựng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cơ</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sở</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của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Đảng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Cộng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sản</a:t>
            </a:r>
            <a:r>
              <a:rPr kumimoji="0" lang="en-US" b="0" i="0" u="none" strike="noStrike" cap="none" normalizeH="0" baseline="0" dirty="0" smtClean="0">
                <a:ln>
                  <a:noFill/>
                </a:ln>
                <a:solidFill>
                  <a:srgbClr val="333333"/>
                </a:solidFill>
                <a:effectLst/>
                <a:latin typeface="Muli"/>
              </a:rPr>
              <a:t> ở </a:t>
            </a:r>
            <a:r>
              <a:rPr kumimoji="0" lang="en-US" b="0" i="0" u="none" strike="noStrike" cap="none" normalizeH="0" baseline="0" dirty="0" err="1" smtClean="0">
                <a:ln>
                  <a:noFill/>
                </a:ln>
                <a:solidFill>
                  <a:srgbClr val="333333"/>
                </a:solidFill>
                <a:effectLst/>
                <a:latin typeface="Muli"/>
              </a:rPr>
              <a:t>nhiều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nơi</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Đưa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cách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mạng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triển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theo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xu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hướng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vô</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sản</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những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năm</a:t>
            </a:r>
            <a:r>
              <a:rPr kumimoji="0" lang="en-US" b="0" i="0" u="none" strike="noStrike" cap="none" normalizeH="0" baseline="0" dirty="0" smtClean="0">
                <a:ln>
                  <a:noFill/>
                </a:ln>
                <a:solidFill>
                  <a:srgbClr val="333333"/>
                </a:solidFill>
                <a:effectLst/>
                <a:latin typeface="Muli"/>
              </a:rPr>
              <a:t> 1936-1939 </a:t>
            </a:r>
            <a:r>
              <a:rPr kumimoji="0" lang="en-US" b="0" i="0" u="none" strike="noStrike" cap="none" normalizeH="0" baseline="0" dirty="0" err="1" smtClean="0">
                <a:ln>
                  <a:noFill/>
                </a:ln>
                <a:solidFill>
                  <a:srgbClr val="333333"/>
                </a:solidFill>
                <a:effectLst/>
                <a:latin typeface="Muli"/>
              </a:rPr>
              <a:t>Mặt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trận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Dân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chủ</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Đông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Dương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tập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hợp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nhân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dân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chống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xít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và</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chiến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tranh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Một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số</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cơ</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sở</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của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Đảng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cộng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sản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Đông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Dương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được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xây</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dự</a:t>
            </a:r>
            <a:r>
              <a:rPr kumimoji="0" lang="en-US" sz="1300" b="0" i="0" u="none" strike="noStrike" cap="none" normalizeH="0" baseline="0" dirty="0" err="1" smtClean="0">
                <a:ln>
                  <a:noFill/>
                </a:ln>
                <a:solidFill>
                  <a:srgbClr val="333333"/>
                </a:solidFill>
                <a:effectLst/>
                <a:latin typeface="Muli"/>
              </a:rPr>
              <a:t>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và</a:t>
            </a:r>
            <a:r>
              <a:rPr kumimoji="0" lang="en-US" sz="1300"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củng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cố</a:t>
            </a:r>
            <a:r>
              <a:rPr kumimoji="0" lang="en-US" b="0" i="0" u="none" strike="noStrike" cap="none" normalizeH="0" baseline="0" dirty="0" smtClean="0">
                <a:ln>
                  <a:noFill/>
                </a:ln>
                <a:solidFill>
                  <a:srgbClr val="333333"/>
                </a:solidFill>
                <a:effectLst/>
                <a:latin typeface="Muli"/>
              </a:rPr>
              <a:t>  ở </a:t>
            </a:r>
            <a:r>
              <a:rPr kumimoji="0" lang="en-US" b="0" i="0" u="none" strike="noStrike" cap="none" normalizeH="0" baseline="0" dirty="0" err="1" smtClean="0">
                <a:ln>
                  <a:noFill/>
                </a:ln>
                <a:solidFill>
                  <a:srgbClr val="333333"/>
                </a:solidFill>
                <a:effectLst/>
                <a:latin typeface="Muli"/>
              </a:rPr>
              <a:t>Viêng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chăng</a:t>
            </a:r>
            <a:r>
              <a:rPr kumimoji="0" lang="en-US" b="0" i="0" u="none" strike="noStrike" cap="none" normalizeH="0" baseline="0" dirty="0" smtClean="0">
                <a:ln>
                  <a:noFill/>
                </a:ln>
                <a:solidFill>
                  <a:srgbClr val="333333"/>
                </a:solidFill>
                <a:effectLst/>
                <a:latin typeface="Muli"/>
              </a:rPr>
              <a:t>, Phnom </a:t>
            </a:r>
            <a:r>
              <a:rPr kumimoji="0" lang="en-US" b="0" i="0" u="none" strike="noStrike" cap="none" normalizeH="0" baseline="0" dirty="0" err="1" smtClean="0">
                <a:ln>
                  <a:noFill/>
                </a:ln>
                <a:solidFill>
                  <a:srgbClr val="333333"/>
                </a:solidFill>
                <a:effectLst/>
                <a:latin typeface="Muli"/>
              </a:rPr>
              <a:t>Pênh</a:t>
            </a:r>
            <a:r>
              <a:rPr kumimoji="0" lang="en-US" b="0" i="0" u="none" strike="noStrike" cap="none" normalizeH="0" baseline="0" dirty="0" smtClean="0">
                <a:ln>
                  <a:noFill/>
                </a:ln>
                <a:solidFill>
                  <a:srgbClr val="333333"/>
                </a:solidFill>
                <a:effectLst/>
                <a:latin typeface="Muli"/>
              </a:rPr>
              <a:t> … </a:t>
            </a:r>
            <a:r>
              <a:rPr kumimoji="0" lang="en-US" b="0" i="0" u="none" strike="noStrike" cap="none" normalizeH="0" baseline="0" dirty="0" err="1" smtClean="0">
                <a:ln>
                  <a:noFill/>
                </a:ln>
                <a:solidFill>
                  <a:srgbClr val="333333"/>
                </a:solidFill>
                <a:effectLst/>
                <a:latin typeface="Muli"/>
              </a:rPr>
              <a:t>kích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thích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đấu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tranh</a:t>
            </a:r>
            <a:r>
              <a:rPr kumimoji="0" lang="en-US" b="0" i="0" u="none" strike="noStrike" cap="none" normalizeH="0" baseline="0" dirty="0" smtClean="0">
                <a:ln>
                  <a:noFill/>
                </a:ln>
                <a:solidFill>
                  <a:srgbClr val="333333"/>
                </a:solidFill>
                <a:effectLst/>
                <a:latin typeface="Muli"/>
              </a:rPr>
              <a:t> ở </a:t>
            </a:r>
            <a:r>
              <a:rPr kumimoji="0" lang="en-US" b="0" i="0" u="none" strike="noStrike" cap="none" normalizeH="0" baseline="0" dirty="0" err="1" smtClean="0">
                <a:ln>
                  <a:noFill/>
                </a:ln>
                <a:solidFill>
                  <a:srgbClr val="333333"/>
                </a:solidFill>
                <a:effectLst/>
                <a:latin typeface="Muli"/>
              </a:rPr>
              <a:t>Lào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và</a:t>
            </a:r>
            <a:r>
              <a:rPr kumimoji="0" lang="en-US" b="0" i="0" u="none" strike="noStrike" cap="none" normalizeH="0" baseline="0" dirty="0" smtClean="0">
                <a:ln>
                  <a:noFill/>
                </a:ln>
                <a:solidFill>
                  <a:srgbClr val="333333"/>
                </a:solidFill>
                <a:effectLst/>
                <a:latin typeface="Muli"/>
              </a:rPr>
              <a:t> Cam </a:t>
            </a:r>
            <a:r>
              <a:rPr kumimoji="0" lang="en-US" b="0" i="0" u="none" strike="noStrike" cap="none" normalizeH="0" baseline="0" dirty="0" err="1" smtClean="0">
                <a:ln>
                  <a:noFill/>
                </a:ln>
                <a:solidFill>
                  <a:srgbClr val="333333"/>
                </a:solidFill>
                <a:effectLst/>
                <a:latin typeface="Muli"/>
              </a:rPr>
              <a:t>pu</a:t>
            </a:r>
            <a:r>
              <a:rPr kumimoji="0" lang="en-US" b="0" i="0" u="none" strike="noStrike" cap="none" normalizeH="0" baseline="0" dirty="0" smtClean="0">
                <a:ln>
                  <a:noFill/>
                </a:ln>
                <a:solidFill>
                  <a:srgbClr val="333333"/>
                </a:solidFill>
                <a:effectLst/>
                <a:latin typeface="Muli"/>
              </a:rPr>
              <a:t> chia.</a:t>
            </a:r>
            <a:endParaRPr kumimoji="0" lang="en-US"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2184659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333333"/>
                </a:solidFill>
                <a:latin typeface="Muli"/>
              </a:rPr>
              <a:t>IV. </a:t>
            </a:r>
            <a:r>
              <a:rPr lang="en-US" b="1" dirty="0" err="1">
                <a:solidFill>
                  <a:srgbClr val="333333"/>
                </a:solidFill>
                <a:latin typeface="Muli"/>
              </a:rPr>
              <a:t>Cuộc</a:t>
            </a:r>
            <a:r>
              <a:rPr lang="en-US" b="1" dirty="0">
                <a:solidFill>
                  <a:srgbClr val="333333"/>
                </a:solidFill>
                <a:latin typeface="Muli"/>
              </a:rPr>
              <a:t> </a:t>
            </a:r>
            <a:r>
              <a:rPr lang="en-US" b="1" dirty="0" err="1">
                <a:solidFill>
                  <a:srgbClr val="333333"/>
                </a:solidFill>
                <a:latin typeface="Muli"/>
              </a:rPr>
              <a:t>đấu</a:t>
            </a:r>
            <a:r>
              <a:rPr lang="en-US" b="1" dirty="0">
                <a:solidFill>
                  <a:srgbClr val="333333"/>
                </a:solidFill>
                <a:latin typeface="Muli"/>
              </a:rPr>
              <a:t> </a:t>
            </a:r>
            <a:r>
              <a:rPr lang="en-US" b="1" dirty="0" err="1">
                <a:solidFill>
                  <a:srgbClr val="333333"/>
                </a:solidFill>
                <a:latin typeface="Muli"/>
              </a:rPr>
              <a:t>tranh</a:t>
            </a:r>
            <a:r>
              <a:rPr lang="en-US" b="1" dirty="0">
                <a:solidFill>
                  <a:srgbClr val="333333"/>
                </a:solidFill>
                <a:latin typeface="Muli"/>
              </a:rPr>
              <a:t> </a:t>
            </a:r>
            <a:r>
              <a:rPr lang="en-US" b="1" dirty="0" err="1">
                <a:solidFill>
                  <a:srgbClr val="333333"/>
                </a:solidFill>
                <a:latin typeface="Muli"/>
              </a:rPr>
              <a:t>chống</a:t>
            </a:r>
            <a:r>
              <a:rPr lang="en-US" b="1" dirty="0">
                <a:solidFill>
                  <a:srgbClr val="333333"/>
                </a:solidFill>
                <a:latin typeface="Muli"/>
              </a:rPr>
              <a:t> </a:t>
            </a:r>
            <a:r>
              <a:rPr lang="en-US" b="1" dirty="0" err="1">
                <a:solidFill>
                  <a:srgbClr val="333333"/>
                </a:solidFill>
                <a:latin typeface="Muli"/>
              </a:rPr>
              <a:t>thực</a:t>
            </a:r>
            <a:r>
              <a:rPr lang="en-US" b="1" dirty="0">
                <a:solidFill>
                  <a:srgbClr val="333333"/>
                </a:solidFill>
                <a:latin typeface="Muli"/>
              </a:rPr>
              <a:t> </a:t>
            </a:r>
            <a:r>
              <a:rPr lang="en-US" b="1" dirty="0" err="1">
                <a:solidFill>
                  <a:srgbClr val="333333"/>
                </a:solidFill>
                <a:latin typeface="Muli"/>
              </a:rPr>
              <a:t>dân</a:t>
            </a:r>
            <a:r>
              <a:rPr lang="en-US" b="1" dirty="0">
                <a:solidFill>
                  <a:srgbClr val="333333"/>
                </a:solidFill>
                <a:latin typeface="Muli"/>
              </a:rPr>
              <a:t> </a:t>
            </a:r>
            <a:r>
              <a:rPr lang="en-US" b="1" dirty="0" err="1">
                <a:solidFill>
                  <a:srgbClr val="333333"/>
                </a:solidFill>
                <a:latin typeface="Muli"/>
              </a:rPr>
              <a:t>Anh</a:t>
            </a:r>
            <a:r>
              <a:rPr lang="en-US" b="1" dirty="0">
                <a:solidFill>
                  <a:srgbClr val="333333"/>
                </a:solidFill>
                <a:latin typeface="Muli"/>
              </a:rPr>
              <a:t> ở </a:t>
            </a:r>
            <a:r>
              <a:rPr lang="en-US" b="1" dirty="0" err="1">
                <a:solidFill>
                  <a:srgbClr val="333333"/>
                </a:solidFill>
                <a:latin typeface="Muli"/>
              </a:rPr>
              <a:t>Mã</a:t>
            </a:r>
            <a:r>
              <a:rPr lang="en-US" b="1" dirty="0">
                <a:solidFill>
                  <a:srgbClr val="333333"/>
                </a:solidFill>
                <a:latin typeface="Muli"/>
              </a:rPr>
              <a:t> Lai </a:t>
            </a:r>
            <a:r>
              <a:rPr lang="en-US" b="1" dirty="0" err="1">
                <a:solidFill>
                  <a:srgbClr val="333333"/>
                </a:solidFill>
                <a:latin typeface="Muli"/>
              </a:rPr>
              <a:t>và</a:t>
            </a:r>
            <a:r>
              <a:rPr lang="en-US" b="1" dirty="0">
                <a:solidFill>
                  <a:srgbClr val="333333"/>
                </a:solidFill>
                <a:latin typeface="Muli"/>
              </a:rPr>
              <a:t> </a:t>
            </a:r>
            <a:r>
              <a:rPr lang="en-US" b="1" dirty="0" err="1">
                <a:solidFill>
                  <a:srgbClr val="333333"/>
                </a:solidFill>
                <a:latin typeface="Muli"/>
              </a:rPr>
              <a:t>Miến</a:t>
            </a:r>
            <a:r>
              <a:rPr lang="en-US" b="1" dirty="0">
                <a:solidFill>
                  <a:srgbClr val="333333"/>
                </a:solidFill>
                <a:latin typeface="Muli"/>
              </a:rPr>
              <a:t> </a:t>
            </a:r>
            <a:r>
              <a:rPr lang="en-US" b="1" dirty="0" err="1">
                <a:solidFill>
                  <a:srgbClr val="333333"/>
                </a:solidFill>
                <a:latin typeface="Muli"/>
              </a:rPr>
              <a:t>Điện</a:t>
            </a:r>
            <a:r>
              <a:rPr lang="en-US" dirty="0">
                <a:solidFill>
                  <a:srgbClr val="333333"/>
                </a:solidFill>
                <a:latin typeface="Muli"/>
              </a:rPr>
              <a:t/>
            </a:r>
            <a:br>
              <a:rPr lang="en-US" dirty="0">
                <a:solidFill>
                  <a:srgbClr val="333333"/>
                </a:solidFill>
                <a:latin typeface="Muli"/>
              </a:rPr>
            </a:br>
            <a:endParaRPr lang="en-US" dirty="0"/>
          </a:p>
        </p:txBody>
      </p:sp>
      <p:sp>
        <p:nvSpPr>
          <p:cNvPr id="4" name="Rectangle 1"/>
          <p:cNvSpPr>
            <a:spLocks noGrp="1" noChangeArrowheads="1"/>
          </p:cNvSpPr>
          <p:nvPr>
            <p:ph idx="1"/>
          </p:nvPr>
        </p:nvSpPr>
        <p:spPr bwMode="auto">
          <a:xfrm>
            <a:off x="382384" y="1975087"/>
            <a:ext cx="9393383" cy="38215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1" i="1" u="none" strike="noStrike" cap="none" normalizeH="0" baseline="0" dirty="0" smtClean="0">
                <a:ln>
                  <a:noFill/>
                </a:ln>
                <a:solidFill>
                  <a:srgbClr val="333333"/>
                </a:solidFill>
                <a:effectLst/>
                <a:latin typeface="Muli"/>
              </a:rPr>
              <a:t>1. </a:t>
            </a:r>
            <a:r>
              <a:rPr kumimoji="0" lang="en-US" sz="2400" b="1" i="1" u="none" strike="noStrike" cap="none" normalizeH="0" baseline="0" dirty="0" err="1" smtClean="0">
                <a:ln>
                  <a:noFill/>
                </a:ln>
                <a:solidFill>
                  <a:srgbClr val="333333"/>
                </a:solidFill>
                <a:effectLst/>
                <a:latin typeface="Muli"/>
              </a:rPr>
              <a:t>Mã</a:t>
            </a:r>
            <a:r>
              <a:rPr kumimoji="0" lang="en-US" sz="2400" b="1" i="1" u="none" strike="noStrike" cap="none" normalizeH="0" baseline="0" dirty="0" smtClean="0">
                <a:ln>
                  <a:noFill/>
                </a:ln>
                <a:solidFill>
                  <a:srgbClr val="333333"/>
                </a:solidFill>
                <a:effectLst/>
                <a:latin typeface="Muli"/>
              </a:rPr>
              <a:t> Lai</a:t>
            </a:r>
            <a:endParaRPr kumimoji="0" lang="en-US" sz="2400" b="1" i="0" u="none" strike="noStrike" cap="none" normalizeH="0" baseline="0" dirty="0" smtClean="0">
              <a:ln>
                <a:noFill/>
              </a:ln>
              <a:solidFill>
                <a:srgbClr val="333333"/>
              </a:solidFill>
              <a:effectLst/>
              <a:latin typeface="Muli"/>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Nguyên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nhân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chính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sách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bóc</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lột</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nặng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nề</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của</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thực</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dân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Anh</a:t>
            </a:r>
            <a:r>
              <a:rPr kumimoji="0" lang="en-US" sz="2400" b="0" i="0" u="none" strike="noStrike" cap="none" normalizeH="0" baseline="0" dirty="0" smtClean="0">
                <a:ln>
                  <a:noFill/>
                </a:ln>
                <a:solidFill>
                  <a:srgbClr val="333333"/>
                </a:solidFill>
                <a:effectLst/>
                <a:latin typeface="Muli"/>
              </a:rPr>
              <a:t>.</a:t>
            </a:r>
            <a:endParaRPr kumimoji="0" lang="en-US"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Nét</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chính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Đầu</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thế</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kỉ</a:t>
            </a:r>
            <a:r>
              <a:rPr kumimoji="0" lang="en-US" sz="2400" b="0" i="0" u="none" strike="noStrike" cap="none" normalizeH="0" baseline="0" dirty="0" smtClean="0">
                <a:ln>
                  <a:noFill/>
                </a:ln>
                <a:solidFill>
                  <a:srgbClr val="333333"/>
                </a:solidFill>
                <a:effectLst/>
                <a:latin typeface="Muli"/>
              </a:rPr>
              <a:t> XX, </a:t>
            </a:r>
            <a:r>
              <a:rPr kumimoji="0" lang="en-US" sz="2400" b="0" i="0" u="none" strike="noStrike" cap="none" normalizeH="0" baseline="0" dirty="0" err="1" smtClean="0">
                <a:ln>
                  <a:noFill/>
                </a:ln>
                <a:solidFill>
                  <a:srgbClr val="333333"/>
                </a:solidFill>
                <a:effectLst/>
                <a:latin typeface="Muli"/>
              </a:rPr>
              <a:t>giai</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cấp</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tư</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sản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thông</a:t>
            </a:r>
            <a:r>
              <a:rPr kumimoji="0" lang="en-US" sz="2400" b="0" i="0" u="none" strike="noStrike" cap="none" normalizeH="0" baseline="0" dirty="0" smtClean="0">
                <a:ln>
                  <a:noFill/>
                </a:ln>
                <a:solidFill>
                  <a:srgbClr val="333333"/>
                </a:solidFill>
                <a:effectLst/>
                <a:latin typeface="Muli"/>
              </a:rPr>
              <a:t> qua </a:t>
            </a:r>
            <a:r>
              <a:rPr kumimoji="0" lang="en-US" sz="2400" b="0" i="0" u="none" strike="noStrike" cap="none" normalizeH="0" baseline="0" dirty="0" err="1" smtClean="0">
                <a:ln>
                  <a:noFill/>
                </a:ln>
                <a:solidFill>
                  <a:srgbClr val="333333"/>
                </a:solidFill>
                <a:effectLst/>
                <a:latin typeface="Muli"/>
              </a:rPr>
              <a:t>tổ</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chức</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Đại</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hội</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toàn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Mã</a:t>
            </a:r>
            <a:r>
              <a:rPr kumimoji="0" lang="en-US" sz="2400" b="0" i="0" u="none" strike="noStrike" cap="none" normalizeH="0" baseline="0" dirty="0" smtClean="0">
                <a:ln>
                  <a:noFill/>
                </a:ln>
                <a:solidFill>
                  <a:srgbClr val="333333"/>
                </a:solidFill>
                <a:effectLst/>
                <a:latin typeface="Muli"/>
              </a:rPr>
              <a:t> Lai </a:t>
            </a:r>
            <a:r>
              <a:rPr kumimoji="0" lang="en-US" sz="2400" b="0" i="0" u="none" strike="noStrike" cap="none" normalizeH="0" baseline="0" dirty="0" err="1" smtClean="0">
                <a:ln>
                  <a:noFill/>
                </a:ln>
                <a:solidFill>
                  <a:srgbClr val="333333"/>
                </a:solidFill>
                <a:effectLst/>
                <a:latin typeface="Muli"/>
              </a:rPr>
              <a:t>lãnh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đạo</a:t>
            </a:r>
            <a:r>
              <a:rPr kumimoji="0" lang="en-US" sz="2400" b="0" i="0" u="none" strike="noStrike" cap="none" normalizeH="0" baseline="0" dirty="0" smtClean="0">
                <a:ln>
                  <a:noFill/>
                </a:ln>
                <a:solidFill>
                  <a:srgbClr val="333333"/>
                </a:solidFill>
                <a:effectLst/>
                <a:latin typeface="Muli"/>
              </a:rPr>
              <a:t>.</a:t>
            </a:r>
            <a:endParaRPr kumimoji="0" lang="en-US"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Hình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thức</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đấu</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tranh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phong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phú</a:t>
            </a:r>
            <a:r>
              <a:rPr kumimoji="0" lang="en-US" sz="2400" b="0" i="0" u="none" strike="noStrike" cap="none" normalizeH="0" baseline="0" dirty="0" smtClean="0">
                <a:ln>
                  <a:noFill/>
                </a:ln>
                <a:solidFill>
                  <a:srgbClr val="333333"/>
                </a:solidFill>
                <a:effectLst/>
                <a:latin typeface="Muli"/>
              </a:rPr>
              <a:t>:</a:t>
            </a:r>
            <a:endParaRPr kumimoji="0" lang="en-US"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Đòi</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dùng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tiếng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Mã</a:t>
            </a:r>
            <a:r>
              <a:rPr kumimoji="0" lang="en-US" sz="2400" b="0" i="0" u="none" strike="noStrike" cap="none" normalizeH="0" baseline="0" dirty="0" smtClean="0">
                <a:ln>
                  <a:noFill/>
                </a:ln>
                <a:solidFill>
                  <a:srgbClr val="333333"/>
                </a:solidFill>
                <a:effectLst/>
                <a:latin typeface="Muli"/>
              </a:rPr>
              <a:t> Lai </a:t>
            </a:r>
            <a:r>
              <a:rPr kumimoji="0" lang="en-US" sz="2400" b="0" i="0" u="none" strike="noStrike" cap="none" normalizeH="0" baseline="0" dirty="0" err="1" smtClean="0">
                <a:ln>
                  <a:noFill/>
                </a:ln>
                <a:solidFill>
                  <a:srgbClr val="333333"/>
                </a:solidFill>
                <a:effectLst/>
                <a:latin typeface="Muli"/>
              </a:rPr>
              <a:t>trong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trường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học</a:t>
            </a:r>
            <a:r>
              <a:rPr kumimoji="0" lang="en-US" sz="2400" b="0" i="0" u="none" strike="noStrike" cap="none" normalizeH="0" baseline="0" dirty="0" smtClean="0">
                <a:ln>
                  <a:noFill/>
                </a:ln>
                <a:solidFill>
                  <a:srgbClr val="333333"/>
                </a:solidFill>
                <a:effectLst/>
                <a:latin typeface="Muli"/>
              </a:rPr>
              <a:t>.</a:t>
            </a:r>
            <a:endParaRPr kumimoji="0" lang="en-US"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Đòi</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tự</a:t>
            </a:r>
            <a:r>
              <a:rPr kumimoji="0" lang="en-US" sz="2400" b="0" i="0" u="none" strike="noStrike" cap="none" normalizeH="0" baseline="0" dirty="0" smtClean="0">
                <a:ln>
                  <a:noFill/>
                </a:ln>
                <a:solidFill>
                  <a:srgbClr val="333333"/>
                </a:solidFill>
                <a:effectLst/>
                <a:latin typeface="Muli"/>
              </a:rPr>
              <a:t> do </a:t>
            </a:r>
            <a:r>
              <a:rPr kumimoji="0" lang="en-US" sz="2400" b="0" i="0" u="none" strike="noStrike" cap="none" normalizeH="0" baseline="0" dirty="0" err="1" smtClean="0">
                <a:ln>
                  <a:noFill/>
                </a:ln>
                <a:solidFill>
                  <a:srgbClr val="333333"/>
                </a:solidFill>
                <a:effectLst/>
                <a:latin typeface="Muli"/>
              </a:rPr>
              <a:t>kinh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doanh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cải</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thiện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việc</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làm</a:t>
            </a:r>
            <a:r>
              <a:rPr kumimoji="0" lang="en-US" sz="2400" b="0" i="0" u="none" strike="noStrike" cap="none" normalizeH="0" baseline="0" dirty="0" smtClean="0">
                <a:ln>
                  <a:noFill/>
                </a:ln>
                <a:solidFill>
                  <a:srgbClr val="333333"/>
                </a:solidFill>
                <a:effectLst/>
                <a:latin typeface="Muli"/>
              </a:rPr>
              <a:t>.</a:t>
            </a:r>
            <a:endParaRPr kumimoji="0" lang="en-US"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Giai</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cấp</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công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nhân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cùng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tham</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gia</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tích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cực</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Tháng</a:t>
            </a:r>
            <a:r>
              <a:rPr kumimoji="0" lang="en-US" sz="2400" b="0" i="0" u="none" strike="noStrike" cap="none" normalizeH="0" baseline="0" dirty="0" smtClean="0">
                <a:ln>
                  <a:noFill/>
                </a:ln>
                <a:solidFill>
                  <a:srgbClr val="333333"/>
                </a:solidFill>
                <a:effectLst/>
                <a:latin typeface="Muli"/>
              </a:rPr>
              <a:t> 4/1930: </a:t>
            </a:r>
            <a:r>
              <a:rPr kumimoji="0" lang="en-US" sz="2400" b="0" i="0" u="none" strike="noStrike" cap="none" normalizeH="0" baseline="0" dirty="0" err="1" smtClean="0">
                <a:ln>
                  <a:noFill/>
                </a:ln>
                <a:solidFill>
                  <a:srgbClr val="333333"/>
                </a:solidFill>
                <a:effectLst/>
                <a:latin typeface="Muli"/>
              </a:rPr>
              <a:t>Đảng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Cộng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sản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được</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thành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lập</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đã</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thúc</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đẩy</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phong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trào</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cách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mạng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phát</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triển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nhưng</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chưa</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đủ</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điều</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kiện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để</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lãnh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đạo</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phát</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triển</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cách</a:t>
            </a:r>
            <a:r>
              <a:rPr kumimoji="0" lang="en-US" sz="2400" b="0" i="0" u="none" strike="noStrike" cap="none" normalizeH="0" baseline="0" dirty="0" smtClean="0">
                <a:ln>
                  <a:noFill/>
                </a:ln>
                <a:solidFill>
                  <a:srgbClr val="333333"/>
                </a:solidFill>
                <a:effectLst/>
                <a:latin typeface="Muli"/>
              </a:rPr>
              <a:t> </a:t>
            </a:r>
            <a:r>
              <a:rPr kumimoji="0" lang="en-US" sz="2400" b="0" i="0" u="none" strike="noStrike" cap="none" normalizeH="0" baseline="0" dirty="0" err="1" smtClean="0">
                <a:ln>
                  <a:noFill/>
                </a:ln>
                <a:solidFill>
                  <a:srgbClr val="333333"/>
                </a:solidFill>
                <a:effectLst/>
                <a:latin typeface="Muli"/>
              </a:rPr>
              <a:t>mạng</a:t>
            </a:r>
            <a:r>
              <a:rPr kumimoji="0" lang="en-US" sz="2400" b="0" i="0" u="none" strike="noStrike" cap="none" normalizeH="0" baseline="0" dirty="0" smtClean="0">
                <a:ln>
                  <a:noFill/>
                </a:ln>
                <a:solidFill>
                  <a:srgbClr val="333333"/>
                </a:solidFill>
                <a:effectLst/>
                <a:latin typeface="Muli"/>
              </a:rPr>
              <a:t>.</a:t>
            </a:r>
            <a:endParaRPr kumimoji="0" lang="en-US"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8809536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333333"/>
                </a:solidFill>
                <a:latin typeface="Muli"/>
              </a:rPr>
              <a:t>IV. </a:t>
            </a:r>
            <a:r>
              <a:rPr lang="en-US" b="1" dirty="0" err="1">
                <a:solidFill>
                  <a:srgbClr val="333333"/>
                </a:solidFill>
                <a:latin typeface="Muli"/>
              </a:rPr>
              <a:t>Cuộc</a:t>
            </a:r>
            <a:r>
              <a:rPr lang="en-US" b="1" dirty="0">
                <a:solidFill>
                  <a:srgbClr val="333333"/>
                </a:solidFill>
                <a:latin typeface="Muli"/>
              </a:rPr>
              <a:t> </a:t>
            </a:r>
            <a:r>
              <a:rPr lang="en-US" b="1" dirty="0" err="1">
                <a:solidFill>
                  <a:srgbClr val="333333"/>
                </a:solidFill>
                <a:latin typeface="Muli"/>
              </a:rPr>
              <a:t>đấu</a:t>
            </a:r>
            <a:r>
              <a:rPr lang="en-US" b="1" dirty="0">
                <a:solidFill>
                  <a:srgbClr val="333333"/>
                </a:solidFill>
                <a:latin typeface="Muli"/>
              </a:rPr>
              <a:t> </a:t>
            </a:r>
            <a:r>
              <a:rPr lang="en-US" b="1" dirty="0" err="1">
                <a:solidFill>
                  <a:srgbClr val="333333"/>
                </a:solidFill>
                <a:latin typeface="Muli"/>
              </a:rPr>
              <a:t>tranh</a:t>
            </a:r>
            <a:r>
              <a:rPr lang="en-US" b="1" dirty="0">
                <a:solidFill>
                  <a:srgbClr val="333333"/>
                </a:solidFill>
                <a:latin typeface="Muli"/>
              </a:rPr>
              <a:t> </a:t>
            </a:r>
            <a:r>
              <a:rPr lang="en-US" b="1" dirty="0" err="1">
                <a:solidFill>
                  <a:srgbClr val="333333"/>
                </a:solidFill>
                <a:latin typeface="Muli"/>
              </a:rPr>
              <a:t>chống</a:t>
            </a:r>
            <a:r>
              <a:rPr lang="en-US" b="1" dirty="0">
                <a:solidFill>
                  <a:srgbClr val="333333"/>
                </a:solidFill>
                <a:latin typeface="Muli"/>
              </a:rPr>
              <a:t> </a:t>
            </a:r>
            <a:r>
              <a:rPr lang="en-US" b="1" dirty="0" err="1">
                <a:solidFill>
                  <a:srgbClr val="333333"/>
                </a:solidFill>
                <a:latin typeface="Muli"/>
              </a:rPr>
              <a:t>thực</a:t>
            </a:r>
            <a:r>
              <a:rPr lang="en-US" b="1" dirty="0">
                <a:solidFill>
                  <a:srgbClr val="333333"/>
                </a:solidFill>
                <a:latin typeface="Muli"/>
              </a:rPr>
              <a:t> </a:t>
            </a:r>
            <a:r>
              <a:rPr lang="en-US" b="1" dirty="0" err="1">
                <a:solidFill>
                  <a:srgbClr val="333333"/>
                </a:solidFill>
                <a:latin typeface="Muli"/>
              </a:rPr>
              <a:t>dân</a:t>
            </a:r>
            <a:r>
              <a:rPr lang="en-US" b="1" dirty="0">
                <a:solidFill>
                  <a:srgbClr val="333333"/>
                </a:solidFill>
                <a:latin typeface="Muli"/>
              </a:rPr>
              <a:t> </a:t>
            </a:r>
            <a:r>
              <a:rPr lang="en-US" b="1" dirty="0" err="1">
                <a:solidFill>
                  <a:srgbClr val="333333"/>
                </a:solidFill>
                <a:latin typeface="Muli"/>
              </a:rPr>
              <a:t>Anh</a:t>
            </a:r>
            <a:r>
              <a:rPr lang="en-US" b="1" dirty="0">
                <a:solidFill>
                  <a:srgbClr val="333333"/>
                </a:solidFill>
                <a:latin typeface="Muli"/>
              </a:rPr>
              <a:t> ở </a:t>
            </a:r>
            <a:r>
              <a:rPr lang="en-US" b="1" dirty="0" err="1">
                <a:solidFill>
                  <a:srgbClr val="333333"/>
                </a:solidFill>
                <a:latin typeface="Muli"/>
              </a:rPr>
              <a:t>Mã</a:t>
            </a:r>
            <a:r>
              <a:rPr lang="en-US" b="1" dirty="0">
                <a:solidFill>
                  <a:srgbClr val="333333"/>
                </a:solidFill>
                <a:latin typeface="Muli"/>
              </a:rPr>
              <a:t> Lai </a:t>
            </a:r>
            <a:r>
              <a:rPr lang="en-US" b="1" dirty="0" err="1">
                <a:solidFill>
                  <a:srgbClr val="333333"/>
                </a:solidFill>
                <a:latin typeface="Muli"/>
              </a:rPr>
              <a:t>và</a:t>
            </a:r>
            <a:r>
              <a:rPr lang="en-US" b="1" dirty="0">
                <a:solidFill>
                  <a:srgbClr val="333333"/>
                </a:solidFill>
                <a:latin typeface="Muli"/>
              </a:rPr>
              <a:t> </a:t>
            </a:r>
            <a:r>
              <a:rPr lang="en-US" b="1" dirty="0" err="1">
                <a:solidFill>
                  <a:srgbClr val="333333"/>
                </a:solidFill>
                <a:latin typeface="Muli"/>
              </a:rPr>
              <a:t>Miến</a:t>
            </a:r>
            <a:r>
              <a:rPr lang="en-US" b="1" dirty="0">
                <a:solidFill>
                  <a:srgbClr val="333333"/>
                </a:solidFill>
                <a:latin typeface="Muli"/>
              </a:rPr>
              <a:t> </a:t>
            </a:r>
            <a:r>
              <a:rPr lang="en-US" b="1" dirty="0" err="1">
                <a:solidFill>
                  <a:srgbClr val="333333"/>
                </a:solidFill>
                <a:latin typeface="Muli"/>
              </a:rPr>
              <a:t>Điện</a:t>
            </a:r>
            <a:r>
              <a:rPr lang="en-US" dirty="0">
                <a:solidFill>
                  <a:srgbClr val="333333"/>
                </a:solidFill>
                <a:latin typeface="Muli"/>
              </a:rPr>
              <a:t/>
            </a:r>
            <a:br>
              <a:rPr lang="en-US" dirty="0">
                <a:solidFill>
                  <a:srgbClr val="333333"/>
                </a:solidFill>
                <a:latin typeface="Muli"/>
              </a:rPr>
            </a:br>
            <a:endParaRPr lang="en-US" dirty="0"/>
          </a:p>
        </p:txBody>
      </p:sp>
      <p:sp>
        <p:nvSpPr>
          <p:cNvPr id="4" name="Rectangle 1"/>
          <p:cNvSpPr>
            <a:spLocks noGrp="1" noChangeArrowheads="1"/>
          </p:cNvSpPr>
          <p:nvPr>
            <p:ph idx="1"/>
          </p:nvPr>
        </p:nvSpPr>
        <p:spPr bwMode="auto">
          <a:xfrm>
            <a:off x="677334" y="1682384"/>
            <a:ext cx="8466666" cy="483718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1" u="none" strike="noStrike" cap="none" normalizeH="0" baseline="0" dirty="0" smtClean="0">
                <a:ln>
                  <a:noFill/>
                </a:ln>
                <a:solidFill>
                  <a:srgbClr val="333333"/>
                </a:solidFill>
                <a:effectLst/>
                <a:latin typeface="Muli"/>
              </a:rPr>
              <a:t>2. </a:t>
            </a:r>
            <a:r>
              <a:rPr kumimoji="0" lang="en-US" b="1" i="1" u="none" strike="noStrike" cap="none" normalizeH="0" baseline="0" dirty="0" err="1" smtClean="0">
                <a:ln>
                  <a:noFill/>
                </a:ln>
                <a:solidFill>
                  <a:srgbClr val="333333"/>
                </a:solidFill>
                <a:effectLst/>
                <a:latin typeface="Muli"/>
              </a:rPr>
              <a:t>Miến</a:t>
            </a:r>
            <a:r>
              <a:rPr kumimoji="0" lang="en-US" b="1" i="1" u="none" strike="noStrike" cap="none" normalizeH="0" baseline="0" dirty="0" smtClean="0">
                <a:ln>
                  <a:noFill/>
                </a:ln>
                <a:solidFill>
                  <a:srgbClr val="333333"/>
                </a:solidFill>
                <a:effectLst/>
                <a:latin typeface="Muli"/>
              </a:rPr>
              <a:t> </a:t>
            </a:r>
            <a:r>
              <a:rPr kumimoji="0" lang="en-US" b="1" i="1" u="none" strike="noStrike" cap="none" normalizeH="0" baseline="0" dirty="0" err="1" smtClean="0">
                <a:ln>
                  <a:noFill/>
                </a:ln>
                <a:solidFill>
                  <a:srgbClr val="333333"/>
                </a:solidFill>
                <a:effectLst/>
                <a:latin typeface="Muli"/>
              </a:rPr>
              <a:t>Điện</a:t>
            </a:r>
            <a:endParaRPr kumimoji="0" lang="en-US" b="1" i="0" u="none" strike="noStrike" cap="none" normalizeH="0" baseline="0" dirty="0" smtClean="0">
              <a:ln>
                <a:noFill/>
              </a:ln>
              <a:solidFill>
                <a:srgbClr val="333333"/>
              </a:solidFill>
              <a:effectLst/>
              <a:latin typeface="Muli"/>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Đầu</a:t>
            </a: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thế</a:t>
            </a: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kỉ</a:t>
            </a:r>
            <a:r>
              <a:rPr kumimoji="0" lang="en-US" b="0" i="1" u="none" strike="noStrike" cap="none" normalizeH="0" baseline="0" dirty="0" smtClean="0">
                <a:ln>
                  <a:noFill/>
                </a:ln>
                <a:solidFill>
                  <a:srgbClr val="333333"/>
                </a:solidFill>
                <a:effectLst/>
                <a:latin typeface="Muli"/>
              </a:rPr>
              <a:t> XX</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đấu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tranh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triển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dưới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nhiều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hình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thức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bất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hợp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tác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tẩy</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chay</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hàng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hóa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Anh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không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đóng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thuế</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đã</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lôi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cuốn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đông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đảo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tầng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lớp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nhân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dân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tham</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gia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Tiêu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biểu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là</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nhà</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sư</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Ốttama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đã</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khởi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xướng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và</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lãnh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đạo</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Trong</a:t>
            </a: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thập</a:t>
            </a: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niên</a:t>
            </a:r>
            <a:r>
              <a:rPr kumimoji="0" lang="en-US" b="0" i="1" u="none" strike="noStrike" cap="none" normalizeH="0" baseline="0" dirty="0" smtClean="0">
                <a:ln>
                  <a:noFill/>
                </a:ln>
                <a:solidFill>
                  <a:srgbClr val="333333"/>
                </a:solidFill>
                <a:effectLst/>
                <a:latin typeface="Muli"/>
              </a:rPr>
              <a:t> 30</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triển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lên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bước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cao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hơn</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Tiêu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biểu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là</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Tha</a:t>
            </a:r>
            <a:r>
              <a:rPr kumimoji="0" lang="en-US" b="0" i="0" u="none" strike="noStrike" cap="none" normalizeH="0" baseline="0" dirty="0" smtClean="0">
                <a:ln>
                  <a:noFill/>
                </a:ln>
                <a:solidFill>
                  <a:srgbClr val="333333"/>
                </a:solidFill>
                <a:effectLst/>
                <a:latin typeface="Muli"/>
              </a:rPr>
              <a:t> Kin </a:t>
            </a:r>
            <a:r>
              <a:rPr kumimoji="0" lang="en-US" b="0" i="0" u="none" strike="noStrike" cap="none" normalizeH="0" baseline="0" dirty="0" err="1" smtClean="0">
                <a:ln>
                  <a:noFill/>
                </a:ln>
                <a:solidFill>
                  <a:srgbClr val="333333"/>
                </a:solidFill>
                <a:effectLst/>
                <a:latin typeface="Muli"/>
              </a:rPr>
              <a:t>đã</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lôi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cuốn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đông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đảo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quần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chúng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tham</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gia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đòi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quyền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làm</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chủ</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đất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nước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đòi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cải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cách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quy</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chế</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đại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học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thành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lập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trường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đại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học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riêng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cho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Miến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Điện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đòi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tách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Miến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Điện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ra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khỏi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Ấn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Độ</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và</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được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quyền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tự</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trị</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=&gt; </a:t>
            </a:r>
            <a:r>
              <a:rPr kumimoji="0" lang="en-US" b="0" i="0" u="none" strike="noStrike" cap="none" normalizeH="0" baseline="0" dirty="0" err="1" smtClean="0">
                <a:ln>
                  <a:noFill/>
                </a:ln>
                <a:solidFill>
                  <a:srgbClr val="333333"/>
                </a:solidFill>
                <a:effectLst/>
                <a:latin typeface="Muli"/>
              </a:rPr>
              <a:t>Kết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quả</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năm</a:t>
            </a:r>
            <a:r>
              <a:rPr kumimoji="0" lang="en-US" b="0" i="0" u="none" strike="noStrike" cap="none" normalizeH="0" baseline="0" dirty="0" smtClean="0">
                <a:ln>
                  <a:noFill/>
                </a:ln>
                <a:solidFill>
                  <a:srgbClr val="333333"/>
                </a:solidFill>
                <a:effectLst/>
                <a:latin typeface="Muli"/>
              </a:rPr>
              <a:t> 1937 </a:t>
            </a:r>
            <a:r>
              <a:rPr kumimoji="0" lang="en-US" b="0" i="0" u="none" strike="noStrike" cap="none" normalizeH="0" baseline="0" dirty="0" err="1" smtClean="0">
                <a:ln>
                  <a:noFill/>
                </a:ln>
                <a:solidFill>
                  <a:srgbClr val="333333"/>
                </a:solidFill>
                <a:effectLst/>
                <a:latin typeface="Muli"/>
              </a:rPr>
              <a:t>Miến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Điện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được</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tách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ra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khỏi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Ấn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Độ</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và</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hưởng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quyền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tự</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trị</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khối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liên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hiệp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Anh</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Đặc</a:t>
            </a: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điểm</a:t>
            </a:r>
            <a:r>
              <a:rPr kumimoji="0" lang="en-US" b="0" i="1" u="none" strike="noStrike" cap="none" normalizeH="0" baseline="0" dirty="0" smtClean="0">
                <a:ln>
                  <a:noFill/>
                </a:ln>
                <a:solidFill>
                  <a:srgbClr val="333333"/>
                </a:solidFill>
                <a:effectLst/>
                <a:latin typeface="Muli"/>
              </a:rPr>
              <a:t> </a:t>
            </a:r>
            <a:r>
              <a:rPr kumimoji="0" lang="en-US" b="0" i="1" u="none" strike="noStrike" cap="none" normalizeH="0" baseline="0" dirty="0" err="1" smtClean="0">
                <a:ln>
                  <a:noFill/>
                </a:ln>
                <a:solidFill>
                  <a:srgbClr val="333333"/>
                </a:solidFill>
                <a:effectLst/>
                <a:latin typeface="Muli"/>
              </a:rPr>
              <a:t>chung</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Phong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trào</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đấu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tranh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phát</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triển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mạnh</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Đều</a:t>
            </a:r>
            <a:r>
              <a:rPr kumimoji="0" lang="en-US" b="0" i="0" u="none" strike="noStrike" cap="none" normalizeH="0" baseline="0" dirty="0" smtClean="0">
                <a:ln>
                  <a:noFill/>
                </a:ln>
                <a:solidFill>
                  <a:srgbClr val="333333"/>
                </a:solidFill>
                <a:effectLst/>
                <a:latin typeface="Muli"/>
              </a:rPr>
              <a:t> do </a:t>
            </a:r>
            <a:r>
              <a:rPr kumimoji="0" lang="en-US" b="0" i="0" u="none" strike="noStrike" cap="none" normalizeH="0" baseline="0" dirty="0" err="1" smtClean="0">
                <a:ln>
                  <a:noFill/>
                </a:ln>
                <a:solidFill>
                  <a:srgbClr val="333333"/>
                </a:solidFill>
                <a:effectLst/>
                <a:latin typeface="Muli"/>
              </a:rPr>
              <a:t>giai</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cấp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tư</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sản</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lãnh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đạo</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Đều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đấu</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tranh</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bằng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phương</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pháp</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hòa</a:t>
            </a:r>
            <a:r>
              <a:rPr kumimoji="0" lang="en-US" b="0" i="0" u="none" strike="noStrike" cap="none" normalizeH="0" baseline="0" dirty="0" smtClean="0">
                <a:ln>
                  <a:noFill/>
                </a:ln>
                <a:solidFill>
                  <a:srgbClr val="333333"/>
                </a:solidFill>
                <a:effectLst/>
                <a:latin typeface="Muli"/>
              </a:rPr>
              <a:t> </a:t>
            </a:r>
            <a:r>
              <a:rPr kumimoji="0" lang="en-US" b="0" i="0" u="none" strike="noStrike" cap="none" normalizeH="0" baseline="0" dirty="0" err="1" smtClean="0">
                <a:ln>
                  <a:noFill/>
                </a:ln>
                <a:solidFill>
                  <a:srgbClr val="333333"/>
                </a:solidFill>
                <a:effectLst/>
                <a:latin typeface="Muli"/>
              </a:rPr>
              <a:t>bình</a:t>
            </a:r>
            <a:r>
              <a:rPr kumimoji="0" lang="en-US" b="0" i="0" u="none" strike="noStrike" cap="none" normalizeH="0" baseline="0" dirty="0" smtClean="0">
                <a:ln>
                  <a:noFill/>
                </a:ln>
                <a:solidFill>
                  <a:srgbClr val="333333"/>
                </a:solidFill>
                <a:effectLst/>
                <a:latin typeface="Muli"/>
              </a:rPr>
              <a:t>.</a:t>
            </a:r>
            <a:endParaRPr kumimoji="0" lang="en-US"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714407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333333"/>
                </a:solidFill>
                <a:latin typeface="Muli"/>
              </a:rPr>
              <a:t>V. </a:t>
            </a:r>
            <a:r>
              <a:rPr lang="en-US" b="1" dirty="0" err="1">
                <a:solidFill>
                  <a:srgbClr val="333333"/>
                </a:solidFill>
                <a:latin typeface="Muli"/>
              </a:rPr>
              <a:t>Cuộc</a:t>
            </a:r>
            <a:r>
              <a:rPr lang="en-US" b="1" dirty="0">
                <a:solidFill>
                  <a:srgbClr val="333333"/>
                </a:solidFill>
                <a:latin typeface="Muli"/>
              </a:rPr>
              <a:t> </a:t>
            </a:r>
            <a:r>
              <a:rPr lang="en-US" b="1" dirty="0" err="1">
                <a:solidFill>
                  <a:srgbClr val="333333"/>
                </a:solidFill>
                <a:latin typeface="Muli"/>
              </a:rPr>
              <a:t>cách</a:t>
            </a:r>
            <a:r>
              <a:rPr lang="en-US" b="1" dirty="0">
                <a:solidFill>
                  <a:srgbClr val="333333"/>
                </a:solidFill>
                <a:latin typeface="Muli"/>
              </a:rPr>
              <a:t> </a:t>
            </a:r>
            <a:r>
              <a:rPr lang="en-US" b="1" dirty="0" err="1">
                <a:solidFill>
                  <a:srgbClr val="333333"/>
                </a:solidFill>
                <a:latin typeface="Muli"/>
              </a:rPr>
              <a:t>mạng</a:t>
            </a:r>
            <a:r>
              <a:rPr lang="en-US" b="1" dirty="0">
                <a:solidFill>
                  <a:srgbClr val="333333"/>
                </a:solidFill>
                <a:latin typeface="Muli"/>
              </a:rPr>
              <a:t> </a:t>
            </a:r>
            <a:r>
              <a:rPr lang="en-US" b="1" dirty="0" err="1">
                <a:solidFill>
                  <a:srgbClr val="333333"/>
                </a:solidFill>
                <a:latin typeface="Muli"/>
              </a:rPr>
              <a:t>năm</a:t>
            </a:r>
            <a:r>
              <a:rPr lang="en-US" b="1" dirty="0">
                <a:solidFill>
                  <a:srgbClr val="333333"/>
                </a:solidFill>
                <a:latin typeface="Muli"/>
              </a:rPr>
              <a:t> 1932 ở </a:t>
            </a:r>
            <a:r>
              <a:rPr lang="en-US" b="1" dirty="0" err="1">
                <a:solidFill>
                  <a:srgbClr val="333333"/>
                </a:solidFill>
                <a:latin typeface="Muli"/>
              </a:rPr>
              <a:t>Xiêm</a:t>
            </a:r>
            <a:r>
              <a:rPr lang="en-US" b="1" dirty="0">
                <a:solidFill>
                  <a:srgbClr val="333333"/>
                </a:solidFill>
                <a:latin typeface="Muli"/>
              </a:rPr>
              <a:t> (</a:t>
            </a:r>
            <a:r>
              <a:rPr lang="en-US" b="1" dirty="0" err="1">
                <a:solidFill>
                  <a:srgbClr val="333333"/>
                </a:solidFill>
                <a:latin typeface="Muli"/>
              </a:rPr>
              <a:t>Thái</a:t>
            </a:r>
            <a:r>
              <a:rPr lang="en-US" b="1" dirty="0">
                <a:solidFill>
                  <a:srgbClr val="333333"/>
                </a:solidFill>
                <a:latin typeface="Muli"/>
              </a:rPr>
              <a:t> </a:t>
            </a:r>
            <a:r>
              <a:rPr lang="en-US" b="1" dirty="0" err="1">
                <a:solidFill>
                  <a:srgbClr val="333333"/>
                </a:solidFill>
                <a:latin typeface="Muli"/>
              </a:rPr>
              <a:t>Lan</a:t>
            </a:r>
            <a:r>
              <a:rPr lang="en-US" b="1" dirty="0">
                <a:solidFill>
                  <a:srgbClr val="333333"/>
                </a:solidFill>
                <a:latin typeface="Muli"/>
              </a:rPr>
              <a:t>)</a:t>
            </a:r>
            <a:r>
              <a:rPr lang="en-US" dirty="0">
                <a:solidFill>
                  <a:srgbClr val="333333"/>
                </a:solidFill>
                <a:latin typeface="Muli"/>
              </a:rPr>
              <a:t/>
            </a:r>
            <a:br>
              <a:rPr lang="en-US" dirty="0">
                <a:solidFill>
                  <a:srgbClr val="333333"/>
                </a:solidFill>
                <a:latin typeface="Muli"/>
              </a:rPr>
            </a:br>
            <a:endParaRPr lang="en-US" dirty="0"/>
          </a:p>
        </p:txBody>
      </p:sp>
      <p:sp>
        <p:nvSpPr>
          <p:cNvPr id="4" name="Rectangle 1"/>
          <p:cNvSpPr>
            <a:spLocks noGrp="1" noChangeArrowheads="1"/>
          </p:cNvSpPr>
          <p:nvPr>
            <p:ph idx="1"/>
          </p:nvPr>
        </p:nvSpPr>
        <p:spPr bwMode="auto">
          <a:xfrm>
            <a:off x="850400" y="1930400"/>
            <a:ext cx="8250535"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333333"/>
                </a:solidFill>
                <a:effectLst/>
                <a:latin typeface="Muli"/>
              </a:rPr>
              <a:t>- Xiêm là một nước duy nhất ở Đông Nam Á còn giữ được nền độc lập dù chỉ là hình thức.</a:t>
            </a:r>
            <a:endParaRPr kumimoji="0" lang="en-US" sz="2000" b="0" i="0" u="none" strike="noStrike" cap="none" normalizeH="0" baseline="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333333"/>
                </a:solidFill>
                <a:effectLst/>
                <a:latin typeface="Muli"/>
              </a:rPr>
              <a:t>- Nguyên nhân: do sự bất mãn của các tầng lớp nhân dân với nền quân chủ chuyên chế.</a:t>
            </a:r>
            <a:endParaRPr kumimoji="0" lang="en-US" sz="2000" b="0" i="0" u="none" strike="noStrike" cap="none" normalizeH="0" baseline="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333333"/>
                </a:solidFill>
                <a:effectLst/>
                <a:latin typeface="Muli"/>
              </a:rPr>
              <a:t>- Năm 1932: bùng nổ ở Băng Cốc dưới sự lãnh đạo của giai cấp tư sản mà thủ lĩnh là Priđi Phanômiông.</a:t>
            </a:r>
            <a:endParaRPr kumimoji="0" lang="en-US" sz="2000" b="0" i="0" u="none" strike="noStrike" cap="none" normalizeH="0" baseline="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333333"/>
                </a:solidFill>
                <a:effectLst/>
                <a:latin typeface="Muli"/>
              </a:rPr>
              <a:t>- Mục tiêu đấu tranh: đòi thực hiện cải cách kinh tế xã hội theo hướng tư sản nhưng vẫn duy trì ngôi vua.</a:t>
            </a:r>
            <a:endParaRPr kumimoji="0" lang="en-US" sz="2000" b="0" i="0" u="none" strike="noStrike" cap="none" normalizeH="0" baseline="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333333"/>
                </a:solidFill>
                <a:effectLst/>
                <a:latin typeface="Muli"/>
              </a:rPr>
              <a:t>- Kết quả: lật đổ nền quân chủ chuyên chế  Ra-ma VII, lập nên nền quân chủ lập hiến. Mở đường cho Xiêm phát triển theo hướng tư bản.</a:t>
            </a:r>
            <a:endParaRPr kumimoji="0" lang="en-US" sz="2000" b="0" i="0" u="none" strike="noStrike" cap="none" normalizeH="0" baseline="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333333"/>
                </a:solidFill>
                <a:effectLst/>
                <a:latin typeface="Muli"/>
              </a:rPr>
              <a:t>- Tính chất: cuộc cách mạng tư sản không triệt để.</a:t>
            </a:r>
            <a:endParaRPr kumimoji="0" lang="en-US" sz="2000" b="0" i="0" u="none" strike="noStrike" cap="none" normalizeH="0" baseline="0" smtClean="0">
              <a:ln>
                <a:noFill/>
              </a:ln>
              <a:solidFill>
                <a:schemeClr val="tx1"/>
              </a:solidFill>
              <a:effectLst/>
            </a:endParaRPr>
          </a:p>
        </p:txBody>
      </p:sp>
    </p:spTree>
    <p:extLst>
      <p:ext uri="{BB962C8B-B14F-4D97-AF65-F5344CB8AC3E}">
        <p14:creationId xmlns:p14="http://schemas.microsoft.com/office/powerpoint/2010/main" val="3692109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7406" y="4649585"/>
            <a:ext cx="4011045" cy="1320800"/>
          </a:xfrm>
        </p:spPr>
        <p:txBody>
          <a:bodyPr/>
          <a:lstStyle/>
          <a:p>
            <a:r>
              <a:rPr lang="en-US" i="1" dirty="0" err="1">
                <a:solidFill>
                  <a:srgbClr val="9E9E9E"/>
                </a:solidFill>
                <a:latin typeface="Muli"/>
              </a:rPr>
              <a:t>Priđi</a:t>
            </a:r>
            <a:r>
              <a:rPr lang="en-US" i="1" dirty="0">
                <a:solidFill>
                  <a:srgbClr val="9E9E9E"/>
                </a:solidFill>
                <a:latin typeface="Muli"/>
              </a:rPr>
              <a:t> </a:t>
            </a:r>
            <a:r>
              <a:rPr lang="en-US" i="1" dirty="0" err="1">
                <a:solidFill>
                  <a:srgbClr val="9E9E9E"/>
                </a:solidFill>
                <a:latin typeface="Muli"/>
              </a:rPr>
              <a:t>Phanômiông</a:t>
            </a:r>
            <a:endParaRPr lang="en-US" dirty="0"/>
          </a:p>
        </p:txBody>
      </p:sp>
      <p:pic>
        <p:nvPicPr>
          <p:cNvPr id="4" name="Content Placeholder 3"/>
          <p:cNvPicPr>
            <a:picLocks noGrp="1" noChangeAspect="1"/>
          </p:cNvPicPr>
          <p:nvPr>
            <p:ph idx="1"/>
          </p:nvPr>
        </p:nvPicPr>
        <p:blipFill>
          <a:blip r:embed="rId2"/>
          <a:stretch>
            <a:fillRect/>
          </a:stretch>
        </p:blipFill>
        <p:spPr>
          <a:xfrm>
            <a:off x="3940839" y="165533"/>
            <a:ext cx="2535872" cy="3881437"/>
          </a:xfrm>
          <a:prstGeom prst="rect">
            <a:avLst/>
          </a:prstGeom>
        </p:spPr>
      </p:pic>
    </p:spTree>
    <p:extLst>
      <p:ext uri="{BB962C8B-B14F-4D97-AF65-F5344CB8AC3E}">
        <p14:creationId xmlns:p14="http://schemas.microsoft.com/office/powerpoint/2010/main" val="2356128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fontScale="90000"/>
          </a:bodyPr>
          <a:lstStyle/>
          <a:p>
            <a:r>
              <a:rPr lang="vi-VN" b="1" dirty="0"/>
              <a:t>I. Tình hình các nước Đông Nam Á sau Chiến tranh thế giới thứ nhất</a:t>
            </a:r>
            <a:r>
              <a:rPr lang="vi-VN" dirty="0"/>
              <a:t/>
            </a:r>
            <a:br>
              <a:rPr lang="vi-VN" dirty="0"/>
            </a:br>
            <a:endParaRPr lang="en-US" dirty="0"/>
          </a:p>
        </p:txBody>
      </p:sp>
      <p:sp>
        <p:nvSpPr>
          <p:cNvPr id="3" name="Content Placeholder 2"/>
          <p:cNvSpPr>
            <a:spLocks noGrp="1"/>
          </p:cNvSpPr>
          <p:nvPr>
            <p:ph idx="1"/>
          </p:nvPr>
        </p:nvSpPr>
        <p:spPr/>
        <p:txBody>
          <a:bodyPr>
            <a:normAutofit fontScale="77500" lnSpcReduction="20000"/>
          </a:bodyPr>
          <a:lstStyle/>
          <a:p>
            <a:r>
              <a:rPr lang="vi-VN" sz="1600" dirty="0" smtClean="0">
                <a:latin typeface="Times New Roman" panose="02020603050405020304" pitchFamily="18" charset="0"/>
                <a:cs typeface="Times New Roman" panose="02020603050405020304" pitchFamily="18" charset="0"/>
              </a:rPr>
              <a:t>1. Tình hình kinh tế, chính trị - xã hội</a:t>
            </a:r>
          </a:p>
          <a:p>
            <a:r>
              <a:rPr lang="vi-VN" sz="1600" dirty="0" smtClean="0">
                <a:latin typeface="Times New Roman" panose="02020603050405020304" pitchFamily="18" charset="0"/>
                <a:cs typeface="Times New Roman" panose="02020603050405020304" pitchFamily="18" charset="0"/>
              </a:rPr>
              <a:t>- Vào cuối thế kỉ XIX Đông Nam Á (trừ Xiêm) đều trở thành thuộc địa của các nước thực dân phương Tây.</a:t>
            </a:r>
          </a:p>
          <a:p>
            <a:endParaRPr lang="vi-VN" sz="1600" dirty="0" smtClean="0">
              <a:latin typeface="Times New Roman" panose="02020603050405020304" pitchFamily="18" charset="0"/>
              <a:cs typeface="Times New Roman" panose="02020603050405020304" pitchFamily="18" charset="0"/>
            </a:endParaRPr>
          </a:p>
          <a:p>
            <a:r>
              <a:rPr lang="vi-VN" sz="1600" dirty="0" smtClean="0">
                <a:latin typeface="Times New Roman" panose="02020603050405020304" pitchFamily="18" charset="0"/>
                <a:cs typeface="Times New Roman" panose="02020603050405020304" pitchFamily="18" charset="0"/>
              </a:rPr>
              <a:t>- Chính sách khai thác thuộc địa của thực dân phương Tây đã làm cho nền kinh tế, chính trị - xã hội có những biến đổi quan trọng.</a:t>
            </a:r>
          </a:p>
          <a:p>
            <a:endParaRPr lang="vi-VN" sz="1600" dirty="0" smtClean="0">
              <a:latin typeface="Times New Roman" panose="02020603050405020304" pitchFamily="18" charset="0"/>
              <a:cs typeface="Times New Roman" panose="02020603050405020304" pitchFamily="18" charset="0"/>
            </a:endParaRPr>
          </a:p>
          <a:p>
            <a:r>
              <a:rPr lang="vi-VN" sz="1600" dirty="0" smtClean="0">
                <a:latin typeface="Times New Roman" panose="02020603050405020304" pitchFamily="18" charset="0"/>
                <a:cs typeface="Times New Roman" panose="02020603050405020304" pitchFamily="18" charset="0"/>
              </a:rPr>
              <a:t>a. Về kinh tế: bị  lôi cuốn vào hệ thống kinh tế tư bản chủ nghĩa: Trở thành thị trường tiêu thụ hàng hóa và nơi cung cấp nguyên liệu thô cho các nước chính quốc</a:t>
            </a:r>
          </a:p>
          <a:p>
            <a:endParaRPr lang="vi-VN" sz="1600" dirty="0" smtClean="0">
              <a:latin typeface="Times New Roman" panose="02020603050405020304" pitchFamily="18" charset="0"/>
              <a:cs typeface="Times New Roman" panose="02020603050405020304" pitchFamily="18" charset="0"/>
            </a:endParaRPr>
          </a:p>
          <a:p>
            <a:r>
              <a:rPr lang="vi-VN" sz="1600" dirty="0" smtClean="0">
                <a:latin typeface="Times New Roman" panose="02020603050405020304" pitchFamily="18" charset="0"/>
                <a:cs typeface="Times New Roman" panose="02020603050405020304" pitchFamily="18" charset="0"/>
              </a:rPr>
              <a:t>b. Về chính trị: thực dân khống chế và thâu tóm mọi quyền lực.</a:t>
            </a:r>
          </a:p>
          <a:p>
            <a:endParaRPr lang="vi-VN" sz="1600" dirty="0" smtClean="0">
              <a:latin typeface="Times New Roman" panose="02020603050405020304" pitchFamily="18" charset="0"/>
              <a:cs typeface="Times New Roman" panose="02020603050405020304" pitchFamily="18" charset="0"/>
            </a:endParaRPr>
          </a:p>
          <a:p>
            <a:r>
              <a:rPr lang="vi-VN" sz="1600" dirty="0" smtClean="0">
                <a:latin typeface="Times New Roman" panose="02020603050405020304" pitchFamily="18" charset="0"/>
                <a:cs typeface="Times New Roman" panose="02020603050405020304" pitchFamily="18" charset="0"/>
              </a:rPr>
              <a:t>c. Về xã hội: Sự phân hóa giai cấp diễn ra sâu sắc, đặc biệt là iai cấp tư sản dân tộc lớn mạnh, giai cấp công nhân tăng nhanh về số lượng và ý thức cách mạng.</a:t>
            </a:r>
          </a:p>
          <a:p>
            <a:endParaRPr lang="vi-VN" sz="1600" dirty="0" smtClean="0">
              <a:latin typeface="Times New Roman" panose="02020603050405020304" pitchFamily="18" charset="0"/>
              <a:cs typeface="Times New Roman" panose="02020603050405020304" pitchFamily="18" charset="0"/>
            </a:endParaRPr>
          </a:p>
          <a:p>
            <a:r>
              <a:rPr lang="vi-VN" sz="1600" dirty="0" smtClean="0">
                <a:latin typeface="Times New Roman" panose="02020603050405020304" pitchFamily="18" charset="0"/>
                <a:cs typeface="Times New Roman" panose="02020603050405020304" pitchFamily="18" charset="0"/>
              </a:rPr>
              <a:t>- Những tác động và ảnh hưởng của Cách mạng tháng Mười và cao trào cách mạng thế giới  đã làm cho phong trào cách mạng ở Đông Nam Á và các nước thuộc địa phát triển mạnh mẽ hơn và mang màu sắc mới.</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4011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144" y="513347"/>
            <a:ext cx="8596668" cy="1320800"/>
          </a:xfrm>
        </p:spPr>
        <p:txBody>
          <a:bodyPr>
            <a:normAutofit fontScale="90000"/>
          </a:bodyPr>
          <a:lstStyle/>
          <a:p>
            <a:r>
              <a:rPr lang="vi-VN" b="1" i="1" dirty="0" smtClean="0">
                <a:solidFill>
                  <a:srgbClr val="333333"/>
                </a:solidFill>
                <a:latin typeface="Muli"/>
              </a:rPr>
              <a:t>2</a:t>
            </a:r>
            <a:r>
              <a:rPr lang="en-US" b="1" i="1" dirty="0" smtClean="0">
                <a:solidFill>
                  <a:srgbClr val="333333"/>
                </a:solidFill>
                <a:latin typeface="Muli"/>
              </a:rPr>
              <a:t>. </a:t>
            </a:r>
            <a:r>
              <a:rPr lang="en-US" b="1" i="1" dirty="0" err="1">
                <a:solidFill>
                  <a:srgbClr val="333333"/>
                </a:solidFill>
                <a:latin typeface="Muli"/>
              </a:rPr>
              <a:t>Khái</a:t>
            </a:r>
            <a:r>
              <a:rPr lang="en-US" b="1" i="1" dirty="0">
                <a:solidFill>
                  <a:srgbClr val="333333"/>
                </a:solidFill>
                <a:latin typeface="Muli"/>
              </a:rPr>
              <a:t> </a:t>
            </a:r>
            <a:r>
              <a:rPr lang="en-US" b="1" i="1" dirty="0" err="1">
                <a:solidFill>
                  <a:srgbClr val="333333"/>
                </a:solidFill>
                <a:latin typeface="Muli"/>
              </a:rPr>
              <a:t>quát</a:t>
            </a:r>
            <a:r>
              <a:rPr lang="en-US" b="1" i="1" dirty="0">
                <a:solidFill>
                  <a:srgbClr val="333333"/>
                </a:solidFill>
                <a:latin typeface="Muli"/>
              </a:rPr>
              <a:t> </a:t>
            </a:r>
            <a:r>
              <a:rPr lang="en-US" b="1" i="1" dirty="0" err="1">
                <a:solidFill>
                  <a:srgbClr val="333333"/>
                </a:solidFill>
                <a:latin typeface="Muli"/>
              </a:rPr>
              <a:t>chung</a:t>
            </a:r>
            <a:r>
              <a:rPr lang="en-US" b="1" i="1" dirty="0">
                <a:solidFill>
                  <a:srgbClr val="333333"/>
                </a:solidFill>
                <a:latin typeface="Muli"/>
              </a:rPr>
              <a:t> </a:t>
            </a:r>
            <a:r>
              <a:rPr lang="en-US" b="1" i="1" dirty="0" err="1">
                <a:solidFill>
                  <a:srgbClr val="333333"/>
                </a:solidFill>
                <a:latin typeface="Muli"/>
              </a:rPr>
              <a:t>về</a:t>
            </a:r>
            <a:r>
              <a:rPr lang="en-US" b="1" i="1" dirty="0">
                <a:solidFill>
                  <a:srgbClr val="333333"/>
                </a:solidFill>
                <a:latin typeface="Muli"/>
              </a:rPr>
              <a:t> </a:t>
            </a:r>
            <a:r>
              <a:rPr lang="en-US" b="1" i="1" dirty="0" err="1">
                <a:solidFill>
                  <a:srgbClr val="333333"/>
                </a:solidFill>
                <a:latin typeface="Muli"/>
              </a:rPr>
              <a:t>phong</a:t>
            </a:r>
            <a:r>
              <a:rPr lang="en-US" b="1" i="1" dirty="0">
                <a:solidFill>
                  <a:srgbClr val="333333"/>
                </a:solidFill>
                <a:latin typeface="Muli"/>
              </a:rPr>
              <a:t> </a:t>
            </a:r>
            <a:r>
              <a:rPr lang="en-US" b="1" i="1" dirty="0" err="1">
                <a:solidFill>
                  <a:srgbClr val="333333"/>
                </a:solidFill>
                <a:latin typeface="Muli"/>
              </a:rPr>
              <a:t>trào</a:t>
            </a:r>
            <a:r>
              <a:rPr lang="en-US" b="1" i="1" dirty="0">
                <a:solidFill>
                  <a:srgbClr val="333333"/>
                </a:solidFill>
                <a:latin typeface="Muli"/>
              </a:rPr>
              <a:t> </a:t>
            </a:r>
            <a:r>
              <a:rPr lang="en-US" b="1" i="1" dirty="0" err="1">
                <a:solidFill>
                  <a:srgbClr val="333333"/>
                </a:solidFill>
                <a:latin typeface="Muli"/>
              </a:rPr>
              <a:t>độc</a:t>
            </a:r>
            <a:r>
              <a:rPr lang="en-US" b="1" i="1" dirty="0">
                <a:solidFill>
                  <a:srgbClr val="333333"/>
                </a:solidFill>
                <a:latin typeface="Muli"/>
              </a:rPr>
              <a:t> </a:t>
            </a:r>
            <a:r>
              <a:rPr lang="en-US" b="1" i="1" dirty="0" err="1">
                <a:solidFill>
                  <a:srgbClr val="333333"/>
                </a:solidFill>
                <a:latin typeface="Muli"/>
              </a:rPr>
              <a:t>lập</a:t>
            </a:r>
            <a:r>
              <a:rPr lang="en-US" b="1" i="1" dirty="0">
                <a:solidFill>
                  <a:srgbClr val="333333"/>
                </a:solidFill>
                <a:latin typeface="Muli"/>
              </a:rPr>
              <a:t> ở </a:t>
            </a:r>
            <a:r>
              <a:rPr lang="en-US" b="1" i="1" dirty="0" err="1">
                <a:solidFill>
                  <a:srgbClr val="333333"/>
                </a:solidFill>
                <a:latin typeface="Muli"/>
              </a:rPr>
              <a:t>Đông</a:t>
            </a:r>
            <a:r>
              <a:rPr lang="en-US" b="1" i="1" dirty="0">
                <a:solidFill>
                  <a:srgbClr val="333333"/>
                </a:solidFill>
                <a:latin typeface="Muli"/>
              </a:rPr>
              <a:t> Nam Á</a:t>
            </a:r>
            <a:r>
              <a:rPr lang="en-US" b="1" dirty="0">
                <a:solidFill>
                  <a:srgbClr val="333333"/>
                </a:solidFill>
                <a:latin typeface="Muli"/>
              </a:rPr>
              <a:t/>
            </a:r>
            <a:br>
              <a:rPr lang="en-US" b="1" dirty="0">
                <a:solidFill>
                  <a:srgbClr val="333333"/>
                </a:solidFill>
                <a:latin typeface="Muli"/>
              </a:rPr>
            </a:br>
            <a:endParaRPr lang="en-US" dirty="0"/>
          </a:p>
        </p:txBody>
      </p:sp>
      <p:pic>
        <p:nvPicPr>
          <p:cNvPr id="2050" name="Picture 2" descr="https://hoc24.vn/images/summary/dna_500_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2876" y="1930400"/>
            <a:ext cx="4572000" cy="40076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21096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Rectangle 1"/>
          <p:cNvSpPr>
            <a:spLocks noGrp="1" noChangeArrowheads="1"/>
          </p:cNvSpPr>
          <p:nvPr>
            <p:ph idx="1"/>
          </p:nvPr>
        </p:nvSpPr>
        <p:spPr bwMode="auto">
          <a:xfrm>
            <a:off x="371475" y="1924544"/>
            <a:ext cx="9344026" cy="452431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0" indent="0" algn="just" defTabSz="914400">
              <a:buClrTx/>
              <a:buSzTx/>
              <a:buNone/>
            </a:pPr>
            <a:r>
              <a:rPr kumimoji="0" lang="en-US" sz="1300" b="0" i="1" u="none" strike="noStrike" cap="none" normalizeH="0" baseline="0" dirty="0" smtClean="0">
                <a:ln>
                  <a:noFill/>
                </a:ln>
                <a:solidFill>
                  <a:srgbClr val="333333"/>
                </a:solidFill>
                <a:effectLst/>
                <a:latin typeface="Muli"/>
              </a:rPr>
              <a:t> </a:t>
            </a:r>
            <a:r>
              <a:rPr lang="vi-VN" sz="1300" i="1" dirty="0">
                <a:solidFill>
                  <a:srgbClr val="333333"/>
                </a:solidFill>
                <a:latin typeface="Muli"/>
              </a:rPr>
              <a:t> </a:t>
            </a:r>
            <a:r>
              <a:rPr lang="vi-VN" sz="1600" i="1" dirty="0">
                <a:solidFill>
                  <a:srgbClr val="333333"/>
                </a:solidFill>
                <a:latin typeface="Muli"/>
              </a:rPr>
              <a:t>So với những năm đầu thế kỉ XX, phong trào đã có những bước tiến mới:</a:t>
            </a:r>
          </a:p>
          <a:p>
            <a:pPr marL="0" lvl="0" indent="0" algn="just" defTabSz="914400">
              <a:buClrTx/>
              <a:buSzTx/>
              <a:buNone/>
            </a:pPr>
            <a:endParaRPr lang="vi-VN" sz="1600" i="1" dirty="0">
              <a:solidFill>
                <a:srgbClr val="333333"/>
              </a:solidFill>
              <a:latin typeface="Muli"/>
            </a:endParaRPr>
          </a:p>
          <a:p>
            <a:pPr marL="0" lvl="0" indent="0" algn="just" defTabSz="914400">
              <a:buClrTx/>
              <a:buSzTx/>
              <a:buNone/>
            </a:pPr>
            <a:r>
              <a:rPr lang="vi-VN" sz="1600" i="1" dirty="0">
                <a:solidFill>
                  <a:srgbClr val="333333"/>
                </a:solidFill>
                <a:latin typeface="Muli"/>
              </a:rPr>
              <a:t>Một là: Bước phát triển của phong trào dân tộc tư sản và sự lớn mạnh của giai cấp tư sản dân tộc.</a:t>
            </a:r>
          </a:p>
          <a:p>
            <a:pPr marL="0" lvl="0" indent="0" algn="just" defTabSz="914400">
              <a:buClrTx/>
              <a:buSzTx/>
              <a:buNone/>
            </a:pPr>
            <a:endParaRPr lang="vi-VN" sz="1600" i="1" dirty="0">
              <a:solidFill>
                <a:srgbClr val="333333"/>
              </a:solidFill>
              <a:latin typeface="Muli"/>
            </a:endParaRPr>
          </a:p>
          <a:p>
            <a:pPr marL="0" lvl="0" indent="0" algn="just" defTabSz="914400">
              <a:buClrTx/>
              <a:buSzTx/>
              <a:buNone/>
            </a:pPr>
            <a:r>
              <a:rPr lang="vi-VN" sz="1600" i="1" dirty="0">
                <a:solidFill>
                  <a:srgbClr val="333333"/>
                </a:solidFill>
                <a:latin typeface="Muli"/>
              </a:rPr>
              <a:t>- Giai cấp tư sản đề ra mục tiêu đấu tranh rõ ràng,bên cạnh mục tiêu kinh tế, mục tiêu độc lập tự chủ như đòi quyền tự chủ về chính trị, đòi dùng tiếng mẹ đẻ trong nhà trường.</a:t>
            </a:r>
          </a:p>
          <a:p>
            <a:pPr marL="0" lvl="0" indent="0" algn="just" defTabSz="914400">
              <a:buClrTx/>
              <a:buSzTx/>
              <a:buNone/>
            </a:pPr>
            <a:endParaRPr lang="vi-VN" sz="1600" i="1" dirty="0">
              <a:solidFill>
                <a:srgbClr val="333333"/>
              </a:solidFill>
              <a:latin typeface="Muli"/>
            </a:endParaRPr>
          </a:p>
          <a:p>
            <a:pPr marL="0" lvl="0" indent="0" algn="just" defTabSz="914400">
              <a:buClrTx/>
              <a:buSzTx/>
              <a:buNone/>
            </a:pPr>
            <a:r>
              <a:rPr lang="vi-VN" sz="1600" i="1" dirty="0">
                <a:solidFill>
                  <a:srgbClr val="333333"/>
                </a:solidFill>
                <a:latin typeface="Muli"/>
              </a:rPr>
              <a:t>- Đảng Tư sản được thành lập và ảnh hưởng rộng rãi trong xã hội. (Đảng Dân tộc ở Inđônêxia, phong trào Tha Kin ở Miến Điện, Đại hội toàn Mã Lai...)</a:t>
            </a:r>
          </a:p>
          <a:p>
            <a:pPr marL="0" lvl="0" indent="0" algn="just" defTabSz="914400">
              <a:buClrTx/>
              <a:buSzTx/>
              <a:buNone/>
            </a:pPr>
            <a:endParaRPr lang="vi-VN" sz="1600" i="1" dirty="0">
              <a:solidFill>
                <a:srgbClr val="333333"/>
              </a:solidFill>
              <a:latin typeface="Muli"/>
            </a:endParaRPr>
          </a:p>
          <a:p>
            <a:pPr marL="0" lvl="0" indent="0" algn="just" defTabSz="914400">
              <a:buClrTx/>
              <a:buSzTx/>
              <a:buNone/>
            </a:pPr>
            <a:r>
              <a:rPr lang="vi-VN" sz="1600" i="1" dirty="0">
                <a:solidFill>
                  <a:srgbClr val="333333"/>
                </a:solidFill>
                <a:latin typeface="Muli"/>
              </a:rPr>
              <a:t>Hai là: Sự xuất hiện xu hướng vô sản:</a:t>
            </a:r>
          </a:p>
          <a:p>
            <a:pPr marL="0" lvl="0" indent="0" algn="just" defTabSz="914400">
              <a:buClrTx/>
              <a:buSzTx/>
              <a:buNone/>
            </a:pPr>
            <a:endParaRPr lang="vi-VN" sz="1600" i="1" dirty="0">
              <a:solidFill>
                <a:srgbClr val="333333"/>
              </a:solidFill>
              <a:latin typeface="Muli"/>
            </a:endParaRPr>
          </a:p>
          <a:p>
            <a:pPr marL="0" lvl="0" indent="0" algn="just" defTabSz="914400">
              <a:buClrTx/>
              <a:buSzTx/>
              <a:buNone/>
            </a:pPr>
            <a:r>
              <a:rPr lang="vi-VN" sz="1600" i="1" dirty="0">
                <a:solidFill>
                  <a:srgbClr val="333333"/>
                </a:solidFill>
                <a:latin typeface="Muli"/>
              </a:rPr>
              <a:t>- Công nhân tiếp thu chủ nghĩa Mác-Lê-nin nên chuyển biến mạnh về nhận thức. Vì vậy, Đảng Cộng sản đã được thành lập ở nhiều nước (tháng 5/1920: Đảng Cộng sản Inđônêxia (5- 1920); năm 1930: Đảng Cộng sản Đông Dương, Mã Lai, Xiêm, Philippin...).</a:t>
            </a:r>
          </a:p>
          <a:p>
            <a:pPr marL="0" lvl="0" indent="0" algn="just" defTabSz="914400">
              <a:buClrTx/>
              <a:buSzTx/>
              <a:buNone/>
            </a:pPr>
            <a:endParaRPr lang="vi-VN" sz="1600" i="1" dirty="0">
              <a:solidFill>
                <a:srgbClr val="333333"/>
              </a:solidFill>
              <a:latin typeface="Muli"/>
            </a:endParaRPr>
          </a:p>
          <a:p>
            <a:pPr marL="0" lvl="0" indent="0" algn="just" defTabSz="914400">
              <a:buClrTx/>
              <a:buSzTx/>
              <a:buNone/>
            </a:pPr>
            <a:r>
              <a:rPr lang="vi-VN" sz="1600" i="1" dirty="0">
                <a:solidFill>
                  <a:srgbClr val="333333"/>
                </a:solidFill>
                <a:latin typeface="Muli"/>
              </a:rPr>
              <a:t>- Đảng lãnh đạo cách mạng, đưa phong trào trở nên sôi nổi, quyết liệt    như khởi nghĩa vũ trang ở Inđônêxia (1926-1927); phong trào 1930 - 1931 mà đỉnh cao là Xô viết Nghệ Tĩnh ở Việt Nam).</a:t>
            </a:r>
            <a:endParaRPr kumimoji="0" lang="en-US" sz="16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185594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034" y="552052"/>
            <a:ext cx="8596668" cy="1320800"/>
          </a:xfrm>
        </p:spPr>
        <p:txBody>
          <a:bodyPr/>
          <a:lstStyle/>
          <a:p>
            <a:pPr lvl="0" defTabSz="914400" eaLnBrk="0" fontAlgn="base" hangingPunct="0">
              <a:spcAft>
                <a:spcPct val="0"/>
              </a:spcAft>
            </a:pPr>
            <a:r>
              <a:rPr lang="en-US" sz="2100" b="1" dirty="0">
                <a:solidFill>
                  <a:srgbClr val="333333"/>
                </a:solidFill>
                <a:latin typeface="Muli"/>
              </a:rPr>
              <a:t>II. </a:t>
            </a:r>
            <a:r>
              <a:rPr lang="en-US" sz="2100" b="1" dirty="0" err="1">
                <a:solidFill>
                  <a:srgbClr val="333333"/>
                </a:solidFill>
                <a:latin typeface="Muli"/>
              </a:rPr>
              <a:t>Phong</a:t>
            </a:r>
            <a:r>
              <a:rPr lang="en-US" sz="2100" b="1" dirty="0">
                <a:solidFill>
                  <a:srgbClr val="333333"/>
                </a:solidFill>
                <a:latin typeface="Muli"/>
              </a:rPr>
              <a:t> </a:t>
            </a:r>
            <a:r>
              <a:rPr lang="en-US" sz="2100" b="1" dirty="0" err="1">
                <a:solidFill>
                  <a:srgbClr val="333333"/>
                </a:solidFill>
                <a:latin typeface="Muli"/>
              </a:rPr>
              <a:t>trào</a:t>
            </a:r>
            <a:r>
              <a:rPr lang="en-US" sz="2100" b="1" dirty="0">
                <a:solidFill>
                  <a:srgbClr val="333333"/>
                </a:solidFill>
                <a:latin typeface="Muli"/>
              </a:rPr>
              <a:t> </a:t>
            </a:r>
            <a:r>
              <a:rPr lang="en-US" sz="2100" b="1" dirty="0" err="1">
                <a:solidFill>
                  <a:srgbClr val="333333"/>
                </a:solidFill>
                <a:latin typeface="Muli"/>
              </a:rPr>
              <a:t>độc</a:t>
            </a:r>
            <a:r>
              <a:rPr lang="en-US" sz="2100" b="1" dirty="0">
                <a:solidFill>
                  <a:srgbClr val="333333"/>
                </a:solidFill>
                <a:latin typeface="Muli"/>
              </a:rPr>
              <a:t> </a:t>
            </a:r>
            <a:r>
              <a:rPr lang="en-US" sz="2100" b="1" dirty="0" err="1">
                <a:solidFill>
                  <a:srgbClr val="333333"/>
                </a:solidFill>
                <a:latin typeface="Muli"/>
              </a:rPr>
              <a:t>lập</a:t>
            </a:r>
            <a:r>
              <a:rPr lang="en-US" sz="2100" b="1" dirty="0">
                <a:solidFill>
                  <a:srgbClr val="333333"/>
                </a:solidFill>
                <a:latin typeface="Muli"/>
              </a:rPr>
              <a:t> </a:t>
            </a:r>
            <a:r>
              <a:rPr lang="en-US" sz="2100" b="1" dirty="0" err="1">
                <a:solidFill>
                  <a:srgbClr val="333333"/>
                </a:solidFill>
                <a:latin typeface="Muli"/>
              </a:rPr>
              <a:t>dân</a:t>
            </a:r>
            <a:r>
              <a:rPr lang="en-US" sz="2100" b="1" dirty="0">
                <a:solidFill>
                  <a:srgbClr val="333333"/>
                </a:solidFill>
                <a:latin typeface="Muli"/>
              </a:rPr>
              <a:t> </a:t>
            </a:r>
            <a:r>
              <a:rPr lang="en-US" sz="2100" b="1" dirty="0" err="1">
                <a:solidFill>
                  <a:srgbClr val="333333"/>
                </a:solidFill>
                <a:latin typeface="Muli"/>
              </a:rPr>
              <a:t>tộc</a:t>
            </a:r>
            <a:r>
              <a:rPr lang="en-US" sz="2100" b="1" dirty="0">
                <a:solidFill>
                  <a:srgbClr val="333333"/>
                </a:solidFill>
                <a:latin typeface="Muli"/>
              </a:rPr>
              <a:t> ở </a:t>
            </a:r>
            <a:r>
              <a:rPr lang="en-US" sz="2100" b="1" dirty="0" err="1">
                <a:solidFill>
                  <a:srgbClr val="333333"/>
                </a:solidFill>
                <a:latin typeface="Muli"/>
              </a:rPr>
              <a:t>Inđônêxia</a:t>
            </a:r>
            <a:r>
              <a:rPr lang="en-US" sz="2100" dirty="0">
                <a:solidFill>
                  <a:srgbClr val="333333"/>
                </a:solidFill>
                <a:latin typeface="Muli"/>
              </a:rPr>
              <a:t/>
            </a:r>
            <a:br>
              <a:rPr lang="en-US" sz="2100" dirty="0">
                <a:solidFill>
                  <a:srgbClr val="333333"/>
                </a:solidFill>
                <a:latin typeface="Muli"/>
              </a:rPr>
            </a:br>
            <a:r>
              <a:rPr lang="en-US" sz="1800" b="1" i="1" dirty="0">
                <a:solidFill>
                  <a:srgbClr val="333333"/>
                </a:solidFill>
                <a:latin typeface="Muli"/>
              </a:rPr>
              <a:t>1. </a:t>
            </a:r>
            <a:r>
              <a:rPr lang="en-US" sz="1800" b="1" i="1" dirty="0" err="1">
                <a:solidFill>
                  <a:srgbClr val="333333"/>
                </a:solidFill>
                <a:latin typeface="Muli"/>
              </a:rPr>
              <a:t>Phong</a:t>
            </a:r>
            <a:r>
              <a:rPr lang="en-US" sz="1800" b="1" i="1" dirty="0">
                <a:solidFill>
                  <a:srgbClr val="333333"/>
                </a:solidFill>
                <a:latin typeface="Muli"/>
              </a:rPr>
              <a:t> </a:t>
            </a:r>
            <a:r>
              <a:rPr lang="en-US" sz="1800" b="1" i="1" dirty="0" err="1">
                <a:solidFill>
                  <a:srgbClr val="333333"/>
                </a:solidFill>
                <a:latin typeface="Muli"/>
              </a:rPr>
              <a:t>trào</a:t>
            </a:r>
            <a:r>
              <a:rPr lang="en-US" sz="1800" b="1" i="1" dirty="0">
                <a:solidFill>
                  <a:srgbClr val="333333"/>
                </a:solidFill>
                <a:latin typeface="Muli"/>
              </a:rPr>
              <a:t> </a:t>
            </a:r>
            <a:r>
              <a:rPr lang="en-US" sz="1800" b="1" i="1" dirty="0" err="1">
                <a:solidFill>
                  <a:srgbClr val="333333"/>
                </a:solidFill>
                <a:latin typeface="Muli"/>
              </a:rPr>
              <a:t>độc</a:t>
            </a:r>
            <a:r>
              <a:rPr lang="en-US" sz="1800" b="1" i="1" dirty="0">
                <a:solidFill>
                  <a:srgbClr val="333333"/>
                </a:solidFill>
                <a:latin typeface="Muli"/>
              </a:rPr>
              <a:t> </a:t>
            </a:r>
            <a:r>
              <a:rPr lang="en-US" sz="1800" b="1" i="1" dirty="0" err="1">
                <a:solidFill>
                  <a:srgbClr val="333333"/>
                </a:solidFill>
                <a:latin typeface="Muli"/>
              </a:rPr>
              <a:t>lập</a:t>
            </a:r>
            <a:r>
              <a:rPr lang="en-US" sz="1800" b="1" i="1" dirty="0">
                <a:solidFill>
                  <a:srgbClr val="333333"/>
                </a:solidFill>
                <a:latin typeface="Muli"/>
              </a:rPr>
              <a:t> </a:t>
            </a:r>
            <a:r>
              <a:rPr lang="en-US" sz="1800" b="1" i="1" dirty="0" err="1">
                <a:solidFill>
                  <a:srgbClr val="333333"/>
                </a:solidFill>
                <a:latin typeface="Muli"/>
              </a:rPr>
              <a:t>dân</a:t>
            </a:r>
            <a:r>
              <a:rPr lang="en-US" sz="1800" b="1" i="1" dirty="0">
                <a:solidFill>
                  <a:srgbClr val="333333"/>
                </a:solidFill>
                <a:latin typeface="Muli"/>
              </a:rPr>
              <a:t> </a:t>
            </a:r>
            <a:r>
              <a:rPr lang="en-US" sz="1800" b="1" i="1" dirty="0" err="1">
                <a:solidFill>
                  <a:srgbClr val="333333"/>
                </a:solidFill>
                <a:latin typeface="Muli"/>
              </a:rPr>
              <a:t>tộc</a:t>
            </a:r>
            <a:r>
              <a:rPr lang="en-US" sz="1800" b="1" i="1" dirty="0">
                <a:solidFill>
                  <a:srgbClr val="333333"/>
                </a:solidFill>
                <a:latin typeface="Muli"/>
              </a:rPr>
              <a:t>  </a:t>
            </a:r>
            <a:r>
              <a:rPr lang="en-US" sz="1800" b="1" i="1" dirty="0" err="1">
                <a:solidFill>
                  <a:srgbClr val="333333"/>
                </a:solidFill>
                <a:latin typeface="Muli"/>
              </a:rPr>
              <a:t>trong</a:t>
            </a:r>
            <a:r>
              <a:rPr lang="en-US" sz="1800" b="1" i="1" dirty="0">
                <a:solidFill>
                  <a:srgbClr val="333333"/>
                </a:solidFill>
                <a:latin typeface="Muli"/>
              </a:rPr>
              <a:t> </a:t>
            </a:r>
            <a:r>
              <a:rPr lang="en-US" sz="1800" b="1" i="1" dirty="0" err="1">
                <a:solidFill>
                  <a:srgbClr val="333333"/>
                </a:solidFill>
                <a:latin typeface="Muli"/>
              </a:rPr>
              <a:t>thập</a:t>
            </a:r>
            <a:r>
              <a:rPr lang="en-US" sz="1800" b="1" i="1" dirty="0">
                <a:solidFill>
                  <a:srgbClr val="333333"/>
                </a:solidFill>
                <a:latin typeface="Muli"/>
              </a:rPr>
              <a:t> </a:t>
            </a:r>
            <a:r>
              <a:rPr lang="en-US" sz="1800" b="1" i="1" dirty="0" err="1">
                <a:solidFill>
                  <a:srgbClr val="333333"/>
                </a:solidFill>
                <a:latin typeface="Muli"/>
              </a:rPr>
              <a:t>niên</a:t>
            </a:r>
            <a:r>
              <a:rPr lang="en-US" sz="1800" b="1" i="1" dirty="0">
                <a:solidFill>
                  <a:srgbClr val="333333"/>
                </a:solidFill>
                <a:latin typeface="Muli"/>
              </a:rPr>
              <a:t> 20 </a:t>
            </a:r>
            <a:r>
              <a:rPr lang="en-US" sz="1800" b="1" i="1" dirty="0" err="1">
                <a:solidFill>
                  <a:srgbClr val="333333"/>
                </a:solidFill>
                <a:latin typeface="Muli"/>
              </a:rPr>
              <a:t>của</a:t>
            </a:r>
            <a:r>
              <a:rPr lang="en-US" sz="1800" b="1" i="1" dirty="0">
                <a:solidFill>
                  <a:srgbClr val="333333"/>
                </a:solidFill>
                <a:latin typeface="Muli"/>
              </a:rPr>
              <a:t> </a:t>
            </a:r>
            <a:r>
              <a:rPr lang="en-US" sz="1800" b="1" i="1" dirty="0" err="1">
                <a:solidFill>
                  <a:srgbClr val="333333"/>
                </a:solidFill>
                <a:latin typeface="Muli"/>
              </a:rPr>
              <a:t>thế</a:t>
            </a:r>
            <a:r>
              <a:rPr lang="en-US" sz="1800" b="1" i="1" dirty="0">
                <a:solidFill>
                  <a:srgbClr val="333333"/>
                </a:solidFill>
                <a:latin typeface="Muli"/>
              </a:rPr>
              <a:t> </a:t>
            </a:r>
            <a:r>
              <a:rPr lang="en-US" sz="1800" b="1" i="1" dirty="0" err="1">
                <a:solidFill>
                  <a:srgbClr val="333333"/>
                </a:solidFill>
                <a:latin typeface="Muli"/>
              </a:rPr>
              <a:t>kỉ</a:t>
            </a:r>
            <a:r>
              <a:rPr lang="en-US" sz="1800" b="1" i="1" dirty="0">
                <a:solidFill>
                  <a:srgbClr val="333333"/>
                </a:solidFill>
                <a:latin typeface="Muli"/>
              </a:rPr>
              <a:t> XX</a:t>
            </a:r>
            <a:endParaRPr lang="en-US" dirty="0"/>
          </a:p>
        </p:txBody>
      </p:sp>
      <p:sp>
        <p:nvSpPr>
          <p:cNvPr id="3" name="Text Placeholder 2"/>
          <p:cNvSpPr>
            <a:spLocks noGrp="1"/>
          </p:cNvSpPr>
          <p:nvPr>
            <p:ph type="body" idx="1"/>
          </p:nvPr>
        </p:nvSpPr>
        <p:spPr>
          <a:xfrm>
            <a:off x="675745" y="1363579"/>
            <a:ext cx="4185623" cy="393032"/>
          </a:xfrm>
        </p:spPr>
        <p:txBody>
          <a:bodyPr/>
          <a:lstStyle/>
          <a:p>
            <a:r>
              <a:rPr lang="vi-VN" dirty="0" smtClean="0"/>
              <a:t>Giai đoạn 1 </a:t>
            </a:r>
            <a:endParaRPr lang="en-US" dirty="0"/>
          </a:p>
        </p:txBody>
      </p:sp>
      <p:sp>
        <p:nvSpPr>
          <p:cNvPr id="5" name="Text Placeholder 4"/>
          <p:cNvSpPr>
            <a:spLocks noGrp="1"/>
          </p:cNvSpPr>
          <p:nvPr>
            <p:ph type="body" sz="quarter" idx="3"/>
          </p:nvPr>
        </p:nvSpPr>
        <p:spPr>
          <a:xfrm>
            <a:off x="5088383" y="1459833"/>
            <a:ext cx="4185618" cy="413020"/>
          </a:xfrm>
        </p:spPr>
        <p:txBody>
          <a:bodyPr/>
          <a:lstStyle/>
          <a:p>
            <a:r>
              <a:rPr lang="vi-VN" dirty="0" smtClean="0"/>
              <a:t>Giai đoạn 2</a:t>
            </a:r>
            <a:endParaRPr lang="en-US" dirty="0"/>
          </a:p>
        </p:txBody>
      </p:sp>
      <p:sp>
        <p:nvSpPr>
          <p:cNvPr id="7" name="Rectangle 1"/>
          <p:cNvSpPr>
            <a:spLocks noGrp="1" noChangeArrowheads="1"/>
          </p:cNvSpPr>
          <p:nvPr>
            <p:ph sz="half" idx="2"/>
          </p:nvPr>
        </p:nvSpPr>
        <p:spPr bwMode="auto">
          <a:xfrm>
            <a:off x="0" y="1756611"/>
            <a:ext cx="4480368"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Sau</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tranh</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thế</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giới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thứ</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nhất</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cùng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với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sự</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phát</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triển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của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phong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trào</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độc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lập</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dân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tộc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giai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cấp</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công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nhân,chủ</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nghĩa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Mác-Lê-nin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được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truyền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bá</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rộng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rãi</a:t>
            </a:r>
            <a:r>
              <a:rPr kumimoji="0" lang="en-US" sz="1300" b="0" i="0" u="none" strike="noStrike" cap="none" normalizeH="0" baseline="0" dirty="0" smtClean="0">
                <a:ln>
                  <a:noFill/>
                </a:ln>
                <a:solidFill>
                  <a:srgbClr val="333333"/>
                </a:solidFill>
                <a:effectLst/>
                <a:latin typeface="Muli"/>
              </a:rPr>
              <a:t> ở </a:t>
            </a:r>
            <a:r>
              <a:rPr kumimoji="0" lang="en-US" sz="1300" b="0" i="0" u="none" strike="noStrike" cap="none" normalizeH="0" baseline="0" dirty="0" err="1" smtClean="0">
                <a:ln>
                  <a:noFill/>
                </a:ln>
                <a:solidFill>
                  <a:srgbClr val="333333"/>
                </a:solidFill>
                <a:effectLst/>
                <a:latin typeface="Muli"/>
              </a:rPr>
              <a:t>Inđônêxia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Điều</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kiện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đó</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đã</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đưa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đến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sự</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thành</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lập</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Đảng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Cộng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sản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Inđônêxia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tháng</a:t>
            </a:r>
            <a:r>
              <a:rPr kumimoji="0" lang="en-US" sz="1300" b="0" i="0" u="none" strike="noStrike" cap="none" normalizeH="0" baseline="0" dirty="0" smtClean="0">
                <a:ln>
                  <a:noFill/>
                </a:ln>
                <a:solidFill>
                  <a:srgbClr val="333333"/>
                </a:solidFill>
                <a:effectLst/>
                <a:latin typeface="Muli"/>
              </a:rPr>
              <a:t> 5/1920).</a:t>
            </a:r>
            <a:endParaRPr kumimoji="0" lang="en-US" sz="800" b="0" i="0" u="none" strike="noStrike" cap="none" normalizeH="0" baseline="0" dirty="0" smtClean="0">
              <a:ln>
                <a:noFill/>
              </a:ln>
              <a:solidFill>
                <a:schemeClr val="tx1"/>
              </a:solidFill>
              <a:effectLst/>
            </a:endParaRPr>
          </a:p>
          <a:p>
            <a:pPr marL="0" lvl="0" indent="0" algn="just" defTabSz="914400">
              <a:buClrTx/>
              <a:buSzTx/>
              <a:buNone/>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Vai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trò</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a:t>
            </a:r>
            <a:r>
              <a:rPr lang="en-US" sz="1300" dirty="0" err="1">
                <a:solidFill>
                  <a:srgbClr val="333333"/>
                </a:solidFill>
                <a:latin typeface="Muli"/>
              </a:rPr>
              <a:t>Chiến</a:t>
            </a:r>
            <a:r>
              <a:rPr lang="en-US" sz="1300" dirty="0">
                <a:solidFill>
                  <a:srgbClr val="333333"/>
                </a:solidFill>
                <a:latin typeface="Muli"/>
              </a:rPr>
              <a:t> </a:t>
            </a:r>
            <a:r>
              <a:rPr kumimoji="0" lang="en-US" sz="1300" b="0" i="0" u="none" strike="noStrike" cap="none" normalizeH="0" baseline="0" dirty="0" err="1" smtClean="0">
                <a:ln>
                  <a:noFill/>
                </a:ln>
                <a:solidFill>
                  <a:srgbClr val="333333"/>
                </a:solidFill>
                <a:effectLst/>
                <a:latin typeface="Muli"/>
              </a:rPr>
              <a:t>ảng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Cộng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sản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Inđônêxia</a:t>
            </a:r>
            <a:r>
              <a:rPr kumimoji="0" lang="en-US" sz="1300" b="0" i="0" u="none" strike="noStrike" cap="none" normalizeH="0" baseline="0" dirty="0" smtClean="0">
                <a:ln>
                  <a:noFill/>
                </a:ln>
                <a:solidFill>
                  <a:srgbClr val="333333"/>
                </a:solidFill>
                <a:effectLst/>
                <a:latin typeface="Muli"/>
              </a:rPr>
              <a:t> (5/1920):</a:t>
            </a:r>
            <a:endParaRPr kumimoji="0" lang="en-US"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Lãnh</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đạo</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cách</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mạng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tập</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hợp</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quần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chúng</a:t>
            </a:r>
            <a:r>
              <a:rPr kumimoji="0" lang="en-US" sz="1300" b="0" i="0" u="none" strike="noStrike" cap="none" normalizeH="0" baseline="0" dirty="0" smtClean="0">
                <a:ln>
                  <a:noFill/>
                </a:ln>
                <a:solidFill>
                  <a:srgbClr val="333333"/>
                </a:solidFill>
                <a:effectLst/>
                <a:latin typeface="Muli"/>
              </a:rPr>
              <a:t>.</a:t>
            </a:r>
            <a:endParaRPr kumimoji="0" lang="en-US"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Đưa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cách</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mạng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phát</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triển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lan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rộng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ra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khắp</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cả</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nước</a:t>
            </a:r>
            <a:r>
              <a:rPr kumimoji="0" lang="en-US" sz="1300" b="0" i="0" u="none" strike="noStrike" cap="none" normalizeH="0" baseline="0" dirty="0" smtClean="0">
                <a:ln>
                  <a:noFill/>
                </a:ln>
                <a:solidFill>
                  <a:srgbClr val="333333"/>
                </a:solidFill>
                <a:effectLst/>
                <a:latin typeface="Muli"/>
              </a:rPr>
              <a:t>.</a:t>
            </a:r>
            <a:endParaRPr kumimoji="0" lang="en-US"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Tiêu</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biểu</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Khởi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nghĩa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vũ</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trang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Giava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và</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Xumatơra</a:t>
            </a:r>
            <a:r>
              <a:rPr kumimoji="0" lang="en-US" sz="1300" b="0" i="0" u="none" strike="noStrike" cap="none" normalizeH="0" baseline="0" dirty="0" smtClean="0">
                <a:ln>
                  <a:noFill/>
                </a:ln>
                <a:solidFill>
                  <a:srgbClr val="333333"/>
                </a:solidFill>
                <a:effectLst/>
                <a:latin typeface="Muli"/>
              </a:rPr>
              <a:t> (1926 - 1927)</a:t>
            </a:r>
            <a:endParaRPr kumimoji="0" lang="en-US"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smtClean="0">
                <a:ln>
                  <a:noFill/>
                </a:ln>
                <a:solidFill>
                  <a:srgbClr val="333333"/>
                </a:solidFill>
                <a:effectLst/>
                <a:latin typeface="Muli"/>
              </a:rPr>
              <a:t>=&gt; </a:t>
            </a:r>
            <a:r>
              <a:rPr kumimoji="0" lang="en-US" sz="1300" b="0" i="0" u="none" strike="noStrike" cap="none" normalizeH="0" baseline="0" dirty="0" err="1" smtClean="0">
                <a:ln>
                  <a:noFill/>
                </a:ln>
                <a:solidFill>
                  <a:srgbClr val="333333"/>
                </a:solidFill>
                <a:effectLst/>
                <a:latin typeface="Muli"/>
              </a:rPr>
              <a:t>Mặc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dù</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cuối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cùng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thất</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bại</a:t>
            </a:r>
            <a:r>
              <a:rPr kumimoji="0" lang="en-US" sz="1300" b="0" i="0" u="none" strike="noStrike" cap="none" normalizeH="0" baseline="0" dirty="0" smtClean="0">
                <a:ln>
                  <a:noFill/>
                </a:ln>
                <a:solidFill>
                  <a:srgbClr val="333333"/>
                </a:solidFill>
                <a:effectLst/>
                <a:latin typeface="Muli"/>
              </a:rPr>
              <a:t> song </a:t>
            </a:r>
            <a:r>
              <a:rPr kumimoji="0" lang="en-US" sz="1300" b="0" i="0" u="none" strike="noStrike" cap="none" normalizeH="0" baseline="0" dirty="0" err="1" smtClean="0">
                <a:ln>
                  <a:noFill/>
                </a:ln>
                <a:solidFill>
                  <a:srgbClr val="333333"/>
                </a:solidFill>
                <a:effectLst/>
                <a:latin typeface="Muli"/>
              </a:rPr>
              <a:t>làm</a:t>
            </a:r>
            <a:r>
              <a:rPr kumimoji="0" lang="en-US" sz="1300" b="0" i="0" u="none" strike="noStrike" cap="none" normalizeH="0" baseline="0" dirty="0" smtClean="0">
                <a:ln>
                  <a:noFill/>
                </a:ln>
                <a:solidFill>
                  <a:srgbClr val="333333"/>
                </a:solidFill>
                <a:effectLst/>
                <a:latin typeface="Muli"/>
              </a:rPr>
              <a:t> rung </a:t>
            </a:r>
            <a:r>
              <a:rPr kumimoji="0" lang="en-US" sz="1300" b="0" i="0" u="none" strike="noStrike" cap="none" normalizeH="0" baseline="0" dirty="0" err="1" smtClean="0">
                <a:ln>
                  <a:noFill/>
                </a:ln>
                <a:solidFill>
                  <a:srgbClr val="333333"/>
                </a:solidFill>
                <a:effectLst/>
                <a:latin typeface="Muli"/>
              </a:rPr>
              <a:t>chuyển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nền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thống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trị</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của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thực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dân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Hà</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Lan</a:t>
            </a:r>
            <a:r>
              <a:rPr kumimoji="0" lang="en-US" sz="1300" b="0" i="0" u="none" strike="noStrike" cap="none" normalizeH="0" baseline="0" dirty="0" smtClean="0">
                <a:ln>
                  <a:noFill/>
                </a:ln>
                <a:solidFill>
                  <a:srgbClr val="333333"/>
                </a:solidFill>
                <a:effectLst/>
                <a:latin typeface="Muli"/>
              </a:rPr>
              <a:t>.</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2"/>
          <p:cNvSpPr>
            <a:spLocks noGrp="1" noChangeArrowheads="1"/>
          </p:cNvSpPr>
          <p:nvPr>
            <p:ph sz="quarter" idx="4"/>
          </p:nvPr>
        </p:nvSpPr>
        <p:spPr bwMode="auto">
          <a:xfrm>
            <a:off x="4861368" y="1989650"/>
            <a:ext cx="4913568" cy="189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Năm</a:t>
            </a:r>
            <a:r>
              <a:rPr kumimoji="0" lang="en-US" sz="1300" b="0" i="0" u="none" strike="noStrike" cap="none" normalizeH="0" baseline="0" dirty="0" smtClean="0">
                <a:ln>
                  <a:noFill/>
                </a:ln>
                <a:solidFill>
                  <a:srgbClr val="333333"/>
                </a:solidFill>
                <a:effectLst/>
                <a:latin typeface="Muli"/>
              </a:rPr>
              <a:t> 1927: </a:t>
            </a:r>
            <a:r>
              <a:rPr kumimoji="0" lang="en-US" sz="1300" b="0" i="0" u="none" strike="noStrike" cap="none" normalizeH="0" baseline="0" dirty="0" err="1" smtClean="0">
                <a:ln>
                  <a:noFill/>
                </a:ln>
                <a:solidFill>
                  <a:srgbClr val="333333"/>
                </a:solidFill>
                <a:effectLst/>
                <a:latin typeface="Muli"/>
              </a:rPr>
              <a:t>Quyền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lãnh</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đạo</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phong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trào</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cách</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mạng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chuyển</a:t>
            </a:r>
            <a:r>
              <a:rPr kumimoji="0" lang="en-US" sz="1300" b="0" i="0" u="none" strike="noStrike" cap="none" normalizeH="0" baseline="0" dirty="0" smtClean="0">
                <a:ln>
                  <a:noFill/>
                </a:ln>
                <a:solidFill>
                  <a:srgbClr val="333333"/>
                </a:solidFill>
                <a:effectLst/>
                <a:latin typeface="Muli"/>
              </a:rPr>
              <a:t> sang </a:t>
            </a:r>
            <a:r>
              <a:rPr kumimoji="0" lang="en-US" sz="1300" b="0" i="0" u="none" strike="noStrike" cap="none" normalizeH="0" baseline="0" dirty="0" err="1" smtClean="0">
                <a:ln>
                  <a:noFill/>
                </a:ln>
                <a:solidFill>
                  <a:srgbClr val="333333"/>
                </a:solidFill>
                <a:effectLst/>
                <a:latin typeface="Muli"/>
              </a:rPr>
              <a:t>Đảng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dân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tộc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Inđônêxia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của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giai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cấp</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tư</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sản</a:t>
            </a:r>
            <a:r>
              <a:rPr kumimoji="0" lang="en-US" sz="1300" b="0" i="0" u="none" strike="noStrike" cap="none" normalizeH="0" baseline="0" dirty="0" smtClean="0">
                <a:ln>
                  <a:noFill/>
                </a:ln>
                <a:solidFill>
                  <a:srgbClr val="333333"/>
                </a:solidFill>
                <a:effectLst/>
                <a:latin typeface="Muli"/>
              </a:rPr>
              <a:t>)</a:t>
            </a:r>
            <a:r>
              <a:rPr kumimoji="0" lang="en-US" sz="1300" b="0" i="0" u="none" strike="noStrike" cap="none" normalizeH="0" baseline="0" dirty="0" err="1" smtClean="0">
                <a:ln>
                  <a:noFill/>
                </a:ln>
                <a:solidFill>
                  <a:srgbClr val="333333"/>
                </a:solidFill>
                <a:effectLst/>
                <a:latin typeface="Muli"/>
              </a:rPr>
              <a:t>đứng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đầu</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là</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Acmét</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Xucácnô</a:t>
            </a:r>
            <a:r>
              <a:rPr kumimoji="0" lang="en-US" sz="1300" b="0" i="0" u="none" strike="noStrike" cap="none" normalizeH="0" baseline="0" dirty="0" smtClean="0">
                <a:ln>
                  <a:noFill/>
                </a:ln>
                <a:solidFill>
                  <a:srgbClr val="333333"/>
                </a:solidFill>
                <a:effectLst/>
                <a:latin typeface="Muli"/>
              </a:rPr>
              <a:t>.</a:t>
            </a:r>
            <a:endParaRPr kumimoji="0" lang="en-US"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Chủ</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trương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đường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lối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đấu</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tranh</a:t>
            </a:r>
            <a:r>
              <a:rPr kumimoji="0" lang="en-US" sz="1300" b="0" i="0" u="none" strike="noStrike" cap="none" normalizeH="0" baseline="0" dirty="0" smtClean="0">
                <a:ln>
                  <a:noFill/>
                </a:ln>
                <a:solidFill>
                  <a:srgbClr val="333333"/>
                </a:solidFill>
                <a:effectLst/>
                <a:latin typeface="Muli"/>
              </a:rPr>
              <a:t>:</a:t>
            </a:r>
            <a:endParaRPr kumimoji="0" lang="en-US" sz="800" b="0" i="0" u="none" strike="noStrike" cap="none" normalizeH="0" baseline="0" dirty="0" smtClean="0">
              <a:ln>
                <a:noFill/>
              </a:ln>
              <a:solidFill>
                <a:schemeClr val="tx1"/>
              </a:solidFill>
              <a:effectLst/>
            </a:endParaRPr>
          </a:p>
          <a:p>
            <a:pPr marL="0" lvl="0" indent="0" algn="just" defTabSz="914400">
              <a:buClrTx/>
              <a:buSzTx/>
              <a:buNone/>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Đoàn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kết</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với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các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lực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lượng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dân</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tộc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c</a:t>
            </a:r>
            <a:r>
              <a:rPr lang="en-US" sz="1300" dirty="0" err="1">
                <a:solidFill>
                  <a:srgbClr val="333333"/>
                </a:solidFill>
                <a:latin typeface="Muli"/>
              </a:rPr>
              <a:t>bình</a:t>
            </a:r>
            <a:r>
              <a:rPr lang="en-US" sz="1300" dirty="0">
                <a:solidFill>
                  <a:srgbClr val="333333"/>
                </a:solidFill>
                <a:latin typeface="Muli"/>
              </a:rPr>
              <a:t>, </a:t>
            </a:r>
            <a:r>
              <a:rPr lang="en-US" sz="1300" dirty="0" err="1">
                <a:solidFill>
                  <a:srgbClr val="333333"/>
                </a:solidFill>
                <a:latin typeface="Muli"/>
              </a:rPr>
              <a:t>không</a:t>
            </a:r>
            <a:r>
              <a:rPr lang="en-US" sz="1300" dirty="0">
                <a:solidFill>
                  <a:srgbClr val="333333"/>
                </a:solidFill>
                <a:latin typeface="Muli"/>
              </a:rPr>
              <a:t> </a:t>
            </a:r>
            <a:r>
              <a:rPr lang="en-US" sz="1300" dirty="0" err="1">
                <a:solidFill>
                  <a:srgbClr val="333333"/>
                </a:solidFill>
                <a:latin typeface="Muli"/>
              </a:rPr>
              <a:t>bạo</a:t>
            </a:r>
            <a:r>
              <a:rPr lang="en-US" sz="1300" dirty="0">
                <a:solidFill>
                  <a:srgbClr val="333333"/>
                </a:solidFill>
                <a:latin typeface="Muli"/>
              </a:rPr>
              <a:t> </a:t>
            </a:r>
            <a:r>
              <a:rPr lang="en-US" sz="1300" dirty="0" err="1">
                <a:solidFill>
                  <a:srgbClr val="333333"/>
                </a:solidFill>
                <a:latin typeface="Muli"/>
              </a:rPr>
              <a:t>lực</a:t>
            </a:r>
            <a:r>
              <a:rPr lang="en-US" sz="1300" dirty="0">
                <a:solidFill>
                  <a:srgbClr val="333333"/>
                </a:solidFill>
                <a:latin typeface="Muli"/>
              </a:rPr>
              <a:t>, </a:t>
            </a:r>
            <a:r>
              <a:rPr lang="en-US" sz="1300" dirty="0" err="1">
                <a:solidFill>
                  <a:srgbClr val="333333"/>
                </a:solidFill>
                <a:latin typeface="Muli"/>
              </a:rPr>
              <a:t>bất</a:t>
            </a:r>
            <a:r>
              <a:rPr lang="en-US" sz="1300" dirty="0">
                <a:solidFill>
                  <a:srgbClr val="333333"/>
                </a:solidFill>
                <a:latin typeface="Muli"/>
              </a:rPr>
              <a:t> </a:t>
            </a:r>
            <a:r>
              <a:rPr lang="en-US" sz="1300" dirty="0" err="1">
                <a:solidFill>
                  <a:srgbClr val="333333"/>
                </a:solidFill>
                <a:latin typeface="Muli"/>
              </a:rPr>
              <a:t>hợp</a:t>
            </a:r>
            <a:r>
              <a:rPr lang="en-US" sz="1300" dirty="0">
                <a:solidFill>
                  <a:srgbClr val="333333"/>
                </a:solidFill>
                <a:latin typeface="Muli"/>
              </a:rPr>
              <a:t> </a:t>
            </a:r>
            <a:r>
              <a:rPr lang="en-US" sz="1300" dirty="0" err="1">
                <a:solidFill>
                  <a:srgbClr val="333333"/>
                </a:solidFill>
                <a:latin typeface="Muli"/>
              </a:rPr>
              <a:t>tác</a:t>
            </a:r>
            <a:r>
              <a:rPr lang="en-US" sz="1300" dirty="0">
                <a:solidFill>
                  <a:srgbClr val="333333"/>
                </a:solidFill>
                <a:latin typeface="Muli"/>
              </a:rPr>
              <a:t> </a:t>
            </a:r>
            <a:r>
              <a:rPr lang="en-US" sz="1300" dirty="0" err="1">
                <a:solidFill>
                  <a:srgbClr val="333333"/>
                </a:solidFill>
                <a:latin typeface="Muli"/>
              </a:rPr>
              <a:t>với</a:t>
            </a:r>
            <a:r>
              <a:rPr lang="en-US" sz="1300" dirty="0">
                <a:solidFill>
                  <a:srgbClr val="333333"/>
                </a:solidFill>
                <a:latin typeface="Muli"/>
              </a:rPr>
              <a:t> </a:t>
            </a:r>
            <a:r>
              <a:rPr lang="en-US" sz="1300" dirty="0" err="1">
                <a:solidFill>
                  <a:srgbClr val="333333"/>
                </a:solidFill>
                <a:latin typeface="Muli"/>
              </a:rPr>
              <a:t>chính</a:t>
            </a:r>
            <a:r>
              <a:rPr lang="en-US" sz="1300" dirty="0">
                <a:solidFill>
                  <a:srgbClr val="333333"/>
                </a:solidFill>
                <a:latin typeface="Muli"/>
              </a:rPr>
              <a:t> </a:t>
            </a:r>
            <a:r>
              <a:rPr lang="en-US" sz="1300" dirty="0" err="1">
                <a:solidFill>
                  <a:srgbClr val="333333"/>
                </a:solidFill>
                <a:latin typeface="Muli"/>
              </a:rPr>
              <a:t>quyền</a:t>
            </a:r>
            <a:r>
              <a:rPr lang="en-US" sz="1300" dirty="0">
                <a:solidFill>
                  <a:srgbClr val="333333"/>
                </a:solidFill>
                <a:latin typeface="Muli"/>
              </a:rPr>
              <a:t> </a:t>
            </a:r>
            <a:r>
              <a:rPr lang="en-US" sz="1300" dirty="0" err="1">
                <a:solidFill>
                  <a:srgbClr val="333333"/>
                </a:solidFill>
                <a:latin typeface="Muli"/>
              </a:rPr>
              <a:t>thực</a:t>
            </a:r>
            <a:r>
              <a:rPr lang="en-US" sz="1300" dirty="0">
                <a:solidFill>
                  <a:srgbClr val="333333"/>
                </a:solidFill>
                <a:latin typeface="Muli"/>
              </a:rPr>
              <a:t> </a:t>
            </a:r>
            <a:r>
              <a:rPr lang="en-US" sz="1300" dirty="0" err="1">
                <a:solidFill>
                  <a:srgbClr val="333333"/>
                </a:solidFill>
                <a:latin typeface="Muli"/>
              </a:rPr>
              <a:t>dân</a:t>
            </a:r>
            <a:r>
              <a:rPr lang="en-US" sz="1300" dirty="0">
                <a:solidFill>
                  <a:srgbClr val="333333"/>
                </a:solidFill>
                <a:latin typeface="Muli"/>
              </a:rPr>
              <a:t>.</a:t>
            </a:r>
            <a:endParaRPr lang="en-US" sz="800" dirty="0"/>
          </a:p>
          <a:p>
            <a:pPr marL="0" lvl="0" indent="0" algn="just" defTabSz="914400">
              <a:buClrTx/>
              <a:buSzTx/>
              <a:buNone/>
            </a:pPr>
            <a:r>
              <a:rPr lang="en-US" sz="1300" dirty="0">
                <a:solidFill>
                  <a:srgbClr val="333333"/>
                </a:solidFill>
                <a:latin typeface="Muli"/>
              </a:rPr>
              <a:t>+ </a:t>
            </a:r>
            <a:r>
              <a:rPr lang="en-US" sz="1300" dirty="0" err="1">
                <a:solidFill>
                  <a:srgbClr val="333333"/>
                </a:solidFill>
                <a:latin typeface="Muli"/>
              </a:rPr>
              <a:t>Đường</a:t>
            </a:r>
            <a:r>
              <a:rPr lang="en-US" sz="1300" dirty="0">
                <a:solidFill>
                  <a:srgbClr val="333333"/>
                </a:solidFill>
                <a:latin typeface="Muli"/>
              </a:rPr>
              <a:t> </a:t>
            </a:r>
            <a:r>
              <a:rPr lang="en-US" sz="1300" dirty="0" err="1">
                <a:solidFill>
                  <a:srgbClr val="333333"/>
                </a:solidFill>
                <a:latin typeface="Muli"/>
              </a:rPr>
              <a:t>lối</a:t>
            </a:r>
            <a:r>
              <a:rPr lang="en-US" sz="1300" dirty="0">
                <a:solidFill>
                  <a:srgbClr val="333333"/>
                </a:solidFill>
                <a:latin typeface="Muli"/>
              </a:rPr>
              <a:t> </a:t>
            </a:r>
            <a:r>
              <a:rPr lang="en-US" sz="1300" dirty="0" err="1">
                <a:solidFill>
                  <a:srgbClr val="333333"/>
                </a:solidFill>
                <a:latin typeface="Muli"/>
              </a:rPr>
              <a:t>này</a:t>
            </a:r>
            <a:r>
              <a:rPr lang="en-US" sz="1300" dirty="0">
                <a:solidFill>
                  <a:srgbClr val="333333"/>
                </a:solidFill>
                <a:latin typeface="Muli"/>
              </a:rPr>
              <a:t> </a:t>
            </a:r>
            <a:r>
              <a:rPr lang="en-US" sz="1300" dirty="0" err="1">
                <a:solidFill>
                  <a:srgbClr val="333333"/>
                </a:solidFill>
                <a:latin typeface="Muli"/>
              </a:rPr>
              <a:t>giống</a:t>
            </a:r>
            <a:r>
              <a:rPr lang="en-US" sz="1300" dirty="0">
                <a:solidFill>
                  <a:srgbClr val="333333"/>
                </a:solidFill>
                <a:latin typeface="Muli"/>
              </a:rPr>
              <a:t> </a:t>
            </a:r>
            <a:r>
              <a:rPr lang="en-US" sz="1300" dirty="0" err="1">
                <a:solidFill>
                  <a:srgbClr val="333333"/>
                </a:solidFill>
                <a:latin typeface="Muli"/>
              </a:rPr>
              <a:t>với</a:t>
            </a:r>
            <a:r>
              <a:rPr lang="en-US" sz="1300" dirty="0">
                <a:solidFill>
                  <a:srgbClr val="333333"/>
                </a:solidFill>
                <a:latin typeface="Muli"/>
              </a:rPr>
              <a:t> </a:t>
            </a:r>
            <a:r>
              <a:rPr lang="en-US" sz="1300" dirty="0" err="1">
                <a:solidFill>
                  <a:srgbClr val="333333"/>
                </a:solidFill>
                <a:latin typeface="Muli"/>
              </a:rPr>
              <a:t>đường</a:t>
            </a:r>
            <a:r>
              <a:rPr lang="en-US" sz="1300" dirty="0">
                <a:solidFill>
                  <a:srgbClr val="333333"/>
                </a:solidFill>
                <a:latin typeface="Muli"/>
              </a:rPr>
              <a:t> </a:t>
            </a:r>
            <a:r>
              <a:rPr lang="en-US" sz="1300" dirty="0" err="1">
                <a:solidFill>
                  <a:srgbClr val="333333"/>
                </a:solidFill>
                <a:latin typeface="Muli"/>
              </a:rPr>
              <a:t>lối</a:t>
            </a:r>
            <a:r>
              <a:rPr lang="en-US" sz="1300" dirty="0">
                <a:solidFill>
                  <a:srgbClr val="333333"/>
                </a:solidFill>
                <a:latin typeface="Muli"/>
              </a:rPr>
              <a:t> </a:t>
            </a:r>
            <a:r>
              <a:rPr lang="en-US" sz="1300" dirty="0" err="1">
                <a:solidFill>
                  <a:srgbClr val="333333"/>
                </a:solidFill>
                <a:latin typeface="Muli"/>
              </a:rPr>
              <a:t>của</a:t>
            </a:r>
            <a:r>
              <a:rPr lang="en-US" sz="1300" dirty="0">
                <a:solidFill>
                  <a:srgbClr val="333333"/>
                </a:solidFill>
                <a:latin typeface="Muli"/>
              </a:rPr>
              <a:t> </a:t>
            </a:r>
            <a:r>
              <a:rPr kumimoji="0" lang="en-US" sz="1300" b="0" i="0" u="none" strike="noStrike" cap="none" normalizeH="0" baseline="0" dirty="0" err="1" smtClean="0">
                <a:ln>
                  <a:noFill/>
                </a:ln>
                <a:solidFill>
                  <a:srgbClr val="333333"/>
                </a:solidFill>
                <a:effectLst/>
                <a:latin typeface="Muli"/>
              </a:rPr>
              <a:t>hống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đế</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quốc</a:t>
            </a:r>
            <a:endParaRPr kumimoji="0" lang="en-US"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Đấu</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tranh</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bằng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phương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pháp</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hòa</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Đảng</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Quốc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đại</a:t>
            </a:r>
            <a:r>
              <a:rPr kumimoji="0" lang="en-US" sz="1300" b="0" i="0" u="none" strike="noStrike" cap="none" normalizeH="0" baseline="0" dirty="0" smtClean="0">
                <a:ln>
                  <a:noFill/>
                </a:ln>
                <a:solidFill>
                  <a:srgbClr val="333333"/>
                </a:solidFill>
                <a:effectLst/>
                <a:latin typeface="Muli"/>
              </a:rPr>
              <a:t>:</a:t>
            </a:r>
            <a:endParaRPr kumimoji="0" lang="en-US"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Đòi</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độc</a:t>
            </a:r>
            <a:r>
              <a:rPr kumimoji="0" lang="en-US" sz="1300" b="0" i="0" u="none" strike="noStrike" cap="none" normalizeH="0" baseline="0" dirty="0" smtClean="0">
                <a:ln>
                  <a:noFill/>
                </a:ln>
                <a:solidFill>
                  <a:srgbClr val="333333"/>
                </a:solidFill>
                <a:effectLst/>
                <a:latin typeface="Muli"/>
              </a:rPr>
              <a:t> </a:t>
            </a:r>
            <a:r>
              <a:rPr kumimoji="0" lang="en-US" sz="1300" b="0" i="0" u="none" strike="noStrike" cap="none" normalizeH="0" baseline="0" dirty="0" err="1" smtClean="0">
                <a:ln>
                  <a:noFill/>
                </a:ln>
                <a:solidFill>
                  <a:srgbClr val="333333"/>
                </a:solidFill>
                <a:effectLst/>
                <a:latin typeface="Muli"/>
              </a:rPr>
              <a:t>lập</a:t>
            </a:r>
            <a:r>
              <a:rPr kumimoji="0" lang="en-US" sz="1300" b="0" i="0" u="none" strike="noStrike" cap="none" normalizeH="0" baseline="0" dirty="0" smtClean="0">
                <a:ln>
                  <a:noFill/>
                </a:ln>
                <a:solidFill>
                  <a:srgbClr val="333333"/>
                </a:solidFill>
                <a:effectLst/>
                <a:latin typeface="Muli"/>
              </a:rPr>
              <a:t>.</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428434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i="1" dirty="0">
                <a:solidFill>
                  <a:srgbClr val="9E9E9E"/>
                </a:solidFill>
                <a:latin typeface="Muli"/>
              </a:rPr>
              <a:t>Henk Sneevliet - Người thành lập Đảng Cộng sản Inđônêxia</a:t>
            </a:r>
            <a:endParaRPr lang="en-US" dirty="0"/>
          </a:p>
        </p:txBody>
      </p:sp>
      <p:pic>
        <p:nvPicPr>
          <p:cNvPr id="4" name="Content Placeholder 3"/>
          <p:cNvPicPr>
            <a:picLocks noGrp="1" noChangeAspect="1"/>
          </p:cNvPicPr>
          <p:nvPr>
            <p:ph idx="1"/>
          </p:nvPr>
        </p:nvPicPr>
        <p:blipFill>
          <a:blip r:embed="rId2"/>
          <a:stretch>
            <a:fillRect/>
          </a:stretch>
        </p:blipFill>
        <p:spPr>
          <a:xfrm>
            <a:off x="3447288" y="1783080"/>
            <a:ext cx="4526280" cy="4389120"/>
          </a:xfrm>
          <a:prstGeom prst="rect">
            <a:avLst/>
          </a:prstGeom>
        </p:spPr>
      </p:pic>
    </p:spTree>
    <p:extLst>
      <p:ext uri="{BB962C8B-B14F-4D97-AF65-F5344CB8AC3E}">
        <p14:creationId xmlns:p14="http://schemas.microsoft.com/office/powerpoint/2010/main" val="944565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63480" rIns="0" bIns="6348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1" u="none" strike="noStrike" cap="none" normalizeH="0" baseline="0" smtClean="0">
                <a:ln>
                  <a:noFill/>
                </a:ln>
                <a:solidFill>
                  <a:srgbClr val="333333"/>
                </a:solidFill>
                <a:effectLst/>
                <a:latin typeface="Muli"/>
              </a:rPr>
              <a:t>2. Phong trào độc lập dân tộc trong thập niên 30 của thế kỷ XX</a:t>
            </a:r>
            <a:endParaRPr kumimoji="0" lang="en-US" sz="1800" b="1" i="0" u="none" strike="noStrike" cap="none" normalizeH="0" baseline="0" smtClean="0">
              <a:ln>
                <a:noFill/>
              </a:ln>
              <a:solidFill>
                <a:srgbClr val="333333"/>
              </a:solidFill>
              <a:effectLst/>
              <a:latin typeface="Muli"/>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smtClean="0">
                <a:ln>
                  <a:noFill/>
                </a:ln>
                <a:solidFill>
                  <a:schemeClr val="tx1"/>
                </a:solidFill>
                <a:effectLst/>
              </a:rPr>
              <a:t/>
            </a:r>
            <a:br>
              <a:rPr kumimoji="0" lang="en-US" sz="800" b="0" i="0" u="none" strike="noStrike" cap="none" normalizeH="0" baseline="0" smtClean="0">
                <a:ln>
                  <a:noFill/>
                </a:ln>
                <a:solidFill>
                  <a:schemeClr val="tx1"/>
                </a:solidFill>
                <a:effectLst/>
              </a:rPr>
            </a:b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5" name="Rectangle 2"/>
          <p:cNvSpPr>
            <a:spLocks noGrp="1" noChangeArrowheads="1"/>
          </p:cNvSpPr>
          <p:nvPr>
            <p:ph idx="1"/>
          </p:nvPr>
        </p:nvSpPr>
        <p:spPr bwMode="auto">
          <a:xfrm>
            <a:off x="10476" y="1930400"/>
            <a:ext cx="9940035" cy="255454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Đầu</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thập</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niên</a:t>
            </a:r>
            <a:r>
              <a:rPr kumimoji="0" lang="en-US" sz="1600" b="0" i="1" u="none" strike="noStrike" cap="none" normalizeH="0" baseline="0" dirty="0" smtClean="0">
                <a:ln>
                  <a:noFill/>
                </a:ln>
                <a:solidFill>
                  <a:srgbClr val="333333"/>
                </a:solidFill>
                <a:effectLst/>
                <a:latin typeface="Muli"/>
              </a:rPr>
              <a:t> 30</a:t>
            </a:r>
            <a:endParaRPr kumimoji="0" lang="en-US" sz="1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Phong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trào</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lên</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cao</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và</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lan</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rộng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khắp</a:t>
            </a:r>
            <a:endParaRPr kumimoji="0" lang="en-US" sz="1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Hình</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thức</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đấu</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tranh</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phong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phú</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đỉnh</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cao</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là</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cuộc</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khởi</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nghĩa</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của</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các</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thủy</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binh</a:t>
            </a:r>
            <a:r>
              <a:rPr kumimoji="0" lang="en-US" sz="1600" b="0" i="0" u="none" strike="noStrike" cap="none" normalizeH="0" baseline="0" dirty="0" smtClean="0">
                <a:ln>
                  <a:noFill/>
                </a:ln>
                <a:solidFill>
                  <a:srgbClr val="333333"/>
                </a:solidFill>
                <a:effectLst/>
                <a:latin typeface="Muli"/>
              </a:rPr>
              <a:t> ở </a:t>
            </a:r>
            <a:r>
              <a:rPr kumimoji="0" lang="en-US" sz="1600" b="0" i="0" u="none" strike="noStrike" cap="none" normalizeH="0" baseline="0" dirty="0" err="1" smtClean="0">
                <a:ln>
                  <a:noFill/>
                </a:ln>
                <a:solidFill>
                  <a:srgbClr val="333333"/>
                </a:solidFill>
                <a:effectLst/>
                <a:latin typeface="Muli"/>
              </a:rPr>
              <a:t>cảng</a:t>
            </a:r>
            <a:r>
              <a:rPr kumimoji="0" lang="en-US" sz="1600" b="0" i="0" u="none" strike="noStrike" cap="none" normalizeH="0" baseline="0" dirty="0" smtClean="0">
                <a:ln>
                  <a:noFill/>
                </a:ln>
                <a:solidFill>
                  <a:srgbClr val="333333"/>
                </a:solidFill>
                <a:effectLst/>
                <a:latin typeface="Muli"/>
              </a:rPr>
              <a:t> Surabaya.</a:t>
            </a:r>
            <a:endParaRPr kumimoji="0" lang="en-US" sz="1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Phong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trào</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bị</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đàn</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áp</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dã</a:t>
            </a:r>
            <a:r>
              <a:rPr kumimoji="0" lang="en-US" sz="1600" b="0" i="0" u="none" strike="noStrike" cap="none" normalizeH="0" baseline="0" dirty="0" smtClean="0">
                <a:ln>
                  <a:noFill/>
                </a:ln>
                <a:solidFill>
                  <a:srgbClr val="333333"/>
                </a:solidFill>
                <a:effectLst/>
                <a:latin typeface="Muli"/>
              </a:rPr>
              <a:t> man, </a:t>
            </a:r>
            <a:r>
              <a:rPr kumimoji="0" lang="en-US" sz="1600" b="0" i="0" u="none" strike="noStrike" cap="none" normalizeH="0" baseline="0" dirty="0" err="1" smtClean="0">
                <a:ln>
                  <a:noFill/>
                </a:ln>
                <a:solidFill>
                  <a:srgbClr val="333333"/>
                </a:solidFill>
                <a:effectLst/>
                <a:latin typeface="Muli"/>
              </a:rPr>
              <a:t>Đảng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Dân</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tộc</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bị</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khủng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bố</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và</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bị</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đặt</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ra</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ngoài</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vòng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phát</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luật</a:t>
            </a:r>
            <a:r>
              <a:rPr kumimoji="0" lang="en-US" sz="1600" b="0" i="0" u="none" strike="noStrike" cap="none" normalizeH="0" baseline="0" dirty="0" smtClean="0">
                <a:ln>
                  <a:noFill/>
                </a:ln>
                <a:solidFill>
                  <a:srgbClr val="333333"/>
                </a:solidFill>
                <a:effectLst/>
                <a:latin typeface="Muli"/>
              </a:rPr>
              <a:t>.</a:t>
            </a:r>
            <a:endParaRPr kumimoji="0" lang="en-US" sz="1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Cuối</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thập</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niên</a:t>
            </a:r>
            <a:r>
              <a:rPr kumimoji="0" lang="en-US" sz="1600" b="0" i="1" u="none" strike="noStrike" cap="none" normalizeH="0" baseline="0" dirty="0" smtClean="0">
                <a:ln>
                  <a:noFill/>
                </a:ln>
                <a:solidFill>
                  <a:srgbClr val="333333"/>
                </a:solidFill>
                <a:effectLst/>
                <a:latin typeface="Muli"/>
              </a:rPr>
              <a:t> 30: </a:t>
            </a:r>
            <a:r>
              <a:rPr kumimoji="0" lang="en-US" sz="1600" b="0" i="1" u="none" strike="noStrike" cap="none" normalizeH="0" baseline="0" dirty="0" err="1" smtClean="0">
                <a:ln>
                  <a:noFill/>
                </a:ln>
                <a:solidFill>
                  <a:srgbClr val="333333"/>
                </a:solidFill>
                <a:effectLst/>
                <a:latin typeface="Muli"/>
              </a:rPr>
              <a:t>cách</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mạng</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lại</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bùng</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lên</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với</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nét</a:t>
            </a:r>
            <a:r>
              <a:rPr kumimoji="0" lang="en-US" sz="1600" b="0" i="1" u="none" strike="noStrike" cap="none" normalizeH="0" baseline="0" dirty="0" smtClean="0">
                <a:ln>
                  <a:noFill/>
                </a:ln>
                <a:solidFill>
                  <a:srgbClr val="333333"/>
                </a:solidFill>
                <a:effectLst/>
                <a:latin typeface="Muli"/>
              </a:rPr>
              <a:t> </a:t>
            </a:r>
            <a:r>
              <a:rPr kumimoji="0" lang="en-US" sz="1600" b="0" i="1" u="none" strike="noStrike" cap="none" normalizeH="0" baseline="0" dirty="0" err="1" smtClean="0">
                <a:ln>
                  <a:noFill/>
                </a:ln>
                <a:solidFill>
                  <a:srgbClr val="333333"/>
                </a:solidFill>
                <a:effectLst/>
                <a:latin typeface="Muli"/>
              </a:rPr>
              <a:t>mới</a:t>
            </a:r>
            <a:endParaRPr kumimoji="0" lang="en-US" sz="1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Chống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chủ</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nghĩa</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phát</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xít</a:t>
            </a:r>
            <a:r>
              <a:rPr kumimoji="0" lang="en-US" sz="1600" b="0" i="0" u="none" strike="noStrike" cap="none" normalizeH="0" baseline="0" dirty="0" smtClean="0">
                <a:ln>
                  <a:noFill/>
                </a:ln>
                <a:solidFill>
                  <a:srgbClr val="333333"/>
                </a:solidFill>
                <a:effectLst/>
                <a:latin typeface="Muli"/>
              </a:rPr>
              <a:t>.</a:t>
            </a:r>
            <a:endParaRPr kumimoji="0" lang="en-US" sz="1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Thành</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lập</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Mặt</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trận</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dân</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tộc</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thống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nhất</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chống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phát</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xít</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với</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tên</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gọi</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Liên</a:t>
            </a:r>
            <a:r>
              <a:rPr kumimoji="0" lang="en-US" sz="1600" b="0" i="0" u="none" strike="noStrike" cap="none" normalizeH="0" baseline="0" dirty="0" smtClean="0">
                <a:ln>
                  <a:noFill/>
                </a:ln>
                <a:solidFill>
                  <a:srgbClr val="333333"/>
                </a:solidFill>
                <a:effectLst/>
                <a:latin typeface="Muli"/>
              </a:rPr>
              <a:t> minh </a:t>
            </a:r>
            <a:r>
              <a:rPr kumimoji="0" lang="en-US" sz="1600" b="0" i="0" u="none" strike="noStrike" cap="none" normalizeH="0" baseline="0" dirty="0" err="1" smtClean="0">
                <a:ln>
                  <a:noFill/>
                </a:ln>
                <a:solidFill>
                  <a:srgbClr val="333333"/>
                </a:solidFill>
                <a:effectLst/>
                <a:latin typeface="Muli"/>
              </a:rPr>
              <a:t>chính</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trị</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Inđônêxia</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đứng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đầu</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là</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A.Xucácnô</a:t>
            </a:r>
            <a:r>
              <a:rPr kumimoji="0" lang="en-US" sz="1600" b="0" i="0" u="none" strike="noStrike" cap="none" normalizeH="0" baseline="0" dirty="0" smtClean="0">
                <a:ln>
                  <a:noFill/>
                </a:ln>
                <a:solidFill>
                  <a:srgbClr val="333333"/>
                </a:solidFill>
                <a:effectLst/>
                <a:latin typeface="Muli"/>
              </a:rPr>
              <a:t>.</a:t>
            </a:r>
            <a:endParaRPr kumimoji="0" lang="en-US" sz="1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Khẳng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định</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ngôn</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ngữ</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quốc</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kỳ</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quốc</a:t>
            </a:r>
            <a:r>
              <a:rPr kumimoji="0" lang="en-US" sz="1600" b="0" i="0" u="none" strike="noStrike" cap="none" normalizeH="0" baseline="0" dirty="0" smtClean="0">
                <a:ln>
                  <a:noFill/>
                </a:ln>
                <a:solidFill>
                  <a:srgbClr val="333333"/>
                </a:solidFill>
                <a:effectLst/>
                <a:latin typeface="Muli"/>
              </a:rPr>
              <a:t> ca.</a:t>
            </a:r>
            <a:endParaRPr kumimoji="0" lang="en-US" sz="1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Chủ</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trương</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hợp</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tác</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với</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thực</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dân</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Hà</a:t>
            </a:r>
            <a:r>
              <a:rPr kumimoji="0" lang="en-US" sz="1600" b="0" i="0" u="none" strike="noStrike" cap="none" normalizeH="0" baseline="0" dirty="0" smtClean="0">
                <a:ln>
                  <a:noFill/>
                </a:ln>
                <a:solidFill>
                  <a:srgbClr val="333333"/>
                </a:solidFill>
                <a:effectLst/>
                <a:latin typeface="Muli"/>
              </a:rPr>
              <a:t> </a:t>
            </a:r>
            <a:r>
              <a:rPr kumimoji="0" lang="en-US" sz="1600" b="0" i="0" u="none" strike="noStrike" cap="none" normalizeH="0" baseline="0" dirty="0" err="1" smtClean="0">
                <a:ln>
                  <a:noFill/>
                </a:ln>
                <a:solidFill>
                  <a:srgbClr val="333333"/>
                </a:solidFill>
                <a:effectLst/>
                <a:latin typeface="Muli"/>
              </a:rPr>
              <a:t>Lan</a:t>
            </a:r>
            <a:r>
              <a:rPr kumimoji="0" lang="en-US" sz="1600" b="0" i="0" u="none" strike="noStrike" cap="none" normalizeH="0" baseline="0" dirty="0" smtClean="0">
                <a:ln>
                  <a:noFill/>
                </a:ln>
                <a:solidFill>
                  <a:srgbClr val="333333"/>
                </a:solidFill>
                <a:effectLst/>
                <a:latin typeface="Muli"/>
              </a:rPr>
              <a:t>.</a:t>
            </a:r>
            <a:endParaRPr kumimoji="0" lang="en-US" sz="16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696651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p:cNvPicPr>
            <a:picLocks noGrp="1" noChangeAspect="1"/>
          </p:cNvPicPr>
          <p:nvPr>
            <p:ph idx="1"/>
          </p:nvPr>
        </p:nvPicPr>
        <p:blipFill>
          <a:blip r:embed="rId2"/>
          <a:stretch>
            <a:fillRect/>
          </a:stretch>
        </p:blipFill>
        <p:spPr>
          <a:xfrm>
            <a:off x="3425819" y="246888"/>
            <a:ext cx="4163701" cy="4417564"/>
          </a:xfrm>
          <a:prstGeom prst="rect">
            <a:avLst/>
          </a:prstGeom>
        </p:spPr>
      </p:pic>
      <p:sp>
        <p:nvSpPr>
          <p:cNvPr id="4" name="Text Placeholder 3"/>
          <p:cNvSpPr>
            <a:spLocks noGrp="1"/>
          </p:cNvSpPr>
          <p:nvPr>
            <p:ph type="body" sz="half" idx="2"/>
          </p:nvPr>
        </p:nvSpPr>
        <p:spPr>
          <a:xfrm>
            <a:off x="3734992" y="4816851"/>
            <a:ext cx="3854528" cy="2779776"/>
          </a:xfrm>
        </p:spPr>
        <p:txBody>
          <a:bodyPr/>
          <a:lstStyle/>
          <a:p>
            <a:r>
              <a:rPr lang="en-US" i="1" dirty="0" err="1"/>
              <a:t>A.Xucácnô</a:t>
            </a:r>
            <a:endParaRPr lang="en-US" dirty="0"/>
          </a:p>
        </p:txBody>
      </p:sp>
      <p:sp>
        <p:nvSpPr>
          <p:cNvPr id="6" name="Text Placeholder 3"/>
          <p:cNvSpPr txBox="1">
            <a:spLocks/>
          </p:cNvSpPr>
          <p:nvPr/>
        </p:nvSpPr>
        <p:spPr>
          <a:xfrm>
            <a:off x="829734" y="2929469"/>
            <a:ext cx="3854528" cy="3632875"/>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endParaRPr lang="en-US" dirty="0"/>
          </a:p>
        </p:txBody>
      </p:sp>
    </p:spTree>
    <p:extLst>
      <p:ext uri="{BB962C8B-B14F-4D97-AF65-F5344CB8AC3E}">
        <p14:creationId xmlns:p14="http://schemas.microsoft.com/office/powerpoint/2010/main" val="6963912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333333"/>
                </a:solidFill>
                <a:latin typeface="Muli"/>
              </a:rPr>
              <a:t>III. </a:t>
            </a:r>
            <a:r>
              <a:rPr lang="en-US" b="1" dirty="0" err="1">
                <a:solidFill>
                  <a:srgbClr val="333333"/>
                </a:solidFill>
                <a:latin typeface="Muli"/>
              </a:rPr>
              <a:t>Phong</a:t>
            </a:r>
            <a:r>
              <a:rPr lang="en-US" b="1" dirty="0">
                <a:solidFill>
                  <a:srgbClr val="333333"/>
                </a:solidFill>
                <a:latin typeface="Muli"/>
              </a:rPr>
              <a:t> </a:t>
            </a:r>
            <a:r>
              <a:rPr lang="en-US" b="1" dirty="0" err="1">
                <a:solidFill>
                  <a:srgbClr val="333333"/>
                </a:solidFill>
                <a:latin typeface="Muli"/>
              </a:rPr>
              <a:t>trào</a:t>
            </a:r>
            <a:r>
              <a:rPr lang="en-US" b="1" dirty="0">
                <a:solidFill>
                  <a:srgbClr val="333333"/>
                </a:solidFill>
                <a:latin typeface="Muli"/>
              </a:rPr>
              <a:t> </a:t>
            </a:r>
            <a:r>
              <a:rPr lang="en-US" b="1" dirty="0" err="1">
                <a:solidFill>
                  <a:srgbClr val="333333"/>
                </a:solidFill>
                <a:latin typeface="Muli"/>
              </a:rPr>
              <a:t>đấu</a:t>
            </a:r>
            <a:r>
              <a:rPr lang="en-US" b="1" dirty="0">
                <a:solidFill>
                  <a:srgbClr val="333333"/>
                </a:solidFill>
                <a:latin typeface="Muli"/>
              </a:rPr>
              <a:t> </a:t>
            </a:r>
            <a:r>
              <a:rPr lang="en-US" b="1" dirty="0" err="1">
                <a:solidFill>
                  <a:srgbClr val="333333"/>
                </a:solidFill>
                <a:latin typeface="Muli"/>
              </a:rPr>
              <a:t>tranh</a:t>
            </a:r>
            <a:r>
              <a:rPr lang="en-US" b="1" dirty="0">
                <a:solidFill>
                  <a:srgbClr val="333333"/>
                </a:solidFill>
                <a:latin typeface="Muli"/>
              </a:rPr>
              <a:t> </a:t>
            </a:r>
            <a:r>
              <a:rPr lang="en-US" b="1" dirty="0" err="1">
                <a:solidFill>
                  <a:srgbClr val="333333"/>
                </a:solidFill>
                <a:latin typeface="Muli"/>
              </a:rPr>
              <a:t>chống</a:t>
            </a:r>
            <a:r>
              <a:rPr lang="en-US" b="1" dirty="0">
                <a:solidFill>
                  <a:srgbClr val="333333"/>
                </a:solidFill>
                <a:latin typeface="Muli"/>
              </a:rPr>
              <a:t> </a:t>
            </a:r>
            <a:r>
              <a:rPr lang="en-US" b="1" dirty="0" err="1">
                <a:solidFill>
                  <a:srgbClr val="333333"/>
                </a:solidFill>
                <a:latin typeface="Muli"/>
              </a:rPr>
              <a:t>thực</a:t>
            </a:r>
            <a:r>
              <a:rPr lang="en-US" b="1" dirty="0">
                <a:solidFill>
                  <a:srgbClr val="333333"/>
                </a:solidFill>
                <a:latin typeface="Muli"/>
              </a:rPr>
              <a:t> </a:t>
            </a:r>
            <a:r>
              <a:rPr lang="en-US" b="1" dirty="0" err="1">
                <a:solidFill>
                  <a:srgbClr val="333333"/>
                </a:solidFill>
                <a:latin typeface="Muli"/>
              </a:rPr>
              <a:t>dân</a:t>
            </a:r>
            <a:r>
              <a:rPr lang="en-US" b="1" dirty="0">
                <a:solidFill>
                  <a:srgbClr val="333333"/>
                </a:solidFill>
                <a:latin typeface="Muli"/>
              </a:rPr>
              <a:t> </a:t>
            </a:r>
            <a:r>
              <a:rPr lang="en-US" b="1" dirty="0" err="1">
                <a:solidFill>
                  <a:srgbClr val="333333"/>
                </a:solidFill>
                <a:latin typeface="Muli"/>
              </a:rPr>
              <a:t>Pháp</a:t>
            </a:r>
            <a:r>
              <a:rPr lang="en-US" b="1" dirty="0">
                <a:solidFill>
                  <a:srgbClr val="333333"/>
                </a:solidFill>
                <a:latin typeface="Muli"/>
              </a:rPr>
              <a:t> ở </a:t>
            </a:r>
            <a:r>
              <a:rPr lang="en-US" b="1" dirty="0" err="1">
                <a:solidFill>
                  <a:srgbClr val="333333"/>
                </a:solidFill>
                <a:latin typeface="Muli"/>
              </a:rPr>
              <a:t>Lào</a:t>
            </a:r>
            <a:r>
              <a:rPr lang="en-US" b="1" dirty="0">
                <a:solidFill>
                  <a:srgbClr val="333333"/>
                </a:solidFill>
                <a:latin typeface="Muli"/>
              </a:rPr>
              <a:t> </a:t>
            </a:r>
            <a:r>
              <a:rPr lang="en-US" b="1" dirty="0" err="1">
                <a:solidFill>
                  <a:srgbClr val="333333"/>
                </a:solidFill>
                <a:latin typeface="Muli"/>
              </a:rPr>
              <a:t>và</a:t>
            </a:r>
            <a:r>
              <a:rPr lang="en-US" b="1" dirty="0">
                <a:solidFill>
                  <a:srgbClr val="333333"/>
                </a:solidFill>
                <a:latin typeface="Muli"/>
              </a:rPr>
              <a:t> </a:t>
            </a:r>
            <a:r>
              <a:rPr lang="en-US" b="1" dirty="0" err="1">
                <a:solidFill>
                  <a:srgbClr val="333333"/>
                </a:solidFill>
                <a:latin typeface="Muli"/>
              </a:rPr>
              <a:t>Campuchia</a:t>
            </a:r>
            <a:endParaRPr lang="en-US" b="0" i="0" dirty="0">
              <a:solidFill>
                <a:srgbClr val="333333"/>
              </a:solidFill>
              <a:effectLst/>
              <a:latin typeface="Muli"/>
            </a:endParaRPr>
          </a:p>
        </p:txBody>
      </p:sp>
      <p:sp>
        <p:nvSpPr>
          <p:cNvPr id="3" name="Content Placeholder 2"/>
          <p:cNvSpPr>
            <a:spLocks noGrp="1"/>
          </p:cNvSpPr>
          <p:nvPr>
            <p:ph idx="1"/>
          </p:nvPr>
        </p:nvSpPr>
        <p:spPr/>
        <p:txBody>
          <a:bodyPr/>
          <a:lstStyle/>
          <a:p>
            <a:pPr>
              <a:buFont typeface="Wingdings" panose="05000000000000000000" pitchFamily="2" charset="2"/>
              <a:buChar char="§"/>
            </a:pPr>
            <a:r>
              <a:rPr lang="vi-VN" dirty="0"/>
              <a:t>* Nguyên </a:t>
            </a:r>
            <a:r>
              <a:rPr lang="vi-VN" dirty="0" smtClean="0"/>
              <a:t>nhân</a:t>
            </a:r>
            <a:endParaRPr lang="vi-VN" dirty="0"/>
          </a:p>
          <a:p>
            <a:pPr>
              <a:buFont typeface="Wingdings" panose="05000000000000000000" pitchFamily="2" charset="2"/>
              <a:buChar char="§"/>
            </a:pPr>
            <a:r>
              <a:rPr lang="vi-VN" dirty="0"/>
              <a:t>- Sau Chiến tranh thế giới thứ nhất, thực dân Pháp tăng cường khai thác thuộc </a:t>
            </a:r>
            <a:r>
              <a:rPr lang="vi-VN" dirty="0" smtClean="0"/>
              <a:t>địa</a:t>
            </a:r>
            <a:endParaRPr lang="vi-VN" dirty="0"/>
          </a:p>
          <a:p>
            <a:pPr>
              <a:buFont typeface="Wingdings" panose="05000000000000000000" pitchFamily="2" charset="2"/>
              <a:buChar char="§"/>
            </a:pPr>
            <a:r>
              <a:rPr lang="vi-VN" dirty="0"/>
              <a:t>- Chính sách khai thác tàn bạo, chế độ thuế khóa, lao dịch nặng nề</a:t>
            </a:r>
            <a:r>
              <a:rPr lang="vi-VN" dirty="0" smtClean="0"/>
              <a:t>.</a:t>
            </a:r>
            <a:endParaRPr lang="vi-VN" dirty="0"/>
          </a:p>
          <a:p>
            <a:pPr>
              <a:buFont typeface="Wingdings" panose="05000000000000000000" pitchFamily="2" charset="2"/>
              <a:buChar char="§"/>
            </a:pPr>
            <a:r>
              <a:rPr lang="vi-VN" dirty="0"/>
              <a:t>- Đã bùng nổ phong trào đấu tranh chống thực dân Pháp ở Đông Dương</a:t>
            </a:r>
            <a:r>
              <a:rPr lang="vi-VN" dirty="0" smtClean="0"/>
              <a:t>.</a:t>
            </a:r>
            <a:endParaRPr lang="vi-VN" dirty="0"/>
          </a:p>
          <a:p>
            <a:pPr>
              <a:buFont typeface="Wingdings" panose="05000000000000000000" pitchFamily="2" charset="2"/>
              <a:buChar char="§"/>
            </a:pPr>
            <a:r>
              <a:rPr lang="vi-VN" dirty="0"/>
              <a:t>* Nét </a:t>
            </a:r>
            <a:r>
              <a:rPr lang="vi-VN" dirty="0" smtClean="0"/>
              <a:t>chính </a:t>
            </a:r>
            <a:r>
              <a:rPr lang="vi-VN" dirty="0"/>
              <a:t>của phong trào đấu tranh chống thực dân Pháp ở Đông Dương:</a:t>
            </a:r>
            <a:endParaRPr lang="en-US" dirty="0"/>
          </a:p>
        </p:txBody>
      </p:sp>
    </p:spTree>
    <p:extLst>
      <p:ext uri="{BB962C8B-B14F-4D97-AF65-F5344CB8AC3E}">
        <p14:creationId xmlns:p14="http://schemas.microsoft.com/office/powerpoint/2010/main" val="3348582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45</TotalTime>
  <Words>532</Words>
  <Application>Microsoft Office PowerPoint</Application>
  <PresentationFormat>Widescreen</PresentationFormat>
  <Paragraphs>116</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Muli</vt:lpstr>
      <vt:lpstr>Tahoma</vt:lpstr>
      <vt:lpstr>Times New Roman</vt:lpstr>
      <vt:lpstr>Trebuchet MS</vt:lpstr>
      <vt:lpstr>Wingdings</vt:lpstr>
      <vt:lpstr>Wingdings 3</vt:lpstr>
      <vt:lpstr>Facet</vt:lpstr>
      <vt:lpstr>     BÀI 16. Các nước Đông Nam Á giữa hai cuộc chiến tranh Thế giới (1918 - 1939) </vt:lpstr>
      <vt:lpstr>I. Tình hình các nước Đông Nam Á sau Chiến tranh thế giới thứ nhất </vt:lpstr>
      <vt:lpstr>2. Khái quát chung về phong trào độc lập ở Đông Nam Á </vt:lpstr>
      <vt:lpstr>PowerPoint Presentation</vt:lpstr>
      <vt:lpstr>II. Phong trào độc lập dân tộc ở Inđônêxia 1. Phong trào độc lập dân tộc  trong thập niên 20 của thế kỉ XX</vt:lpstr>
      <vt:lpstr>Henk Sneevliet - Người thành lập Đảng Cộng sản Inđônêxia</vt:lpstr>
      <vt:lpstr>2. Phong trào độc lập dân tộc trong thập niên 30 của thế kỷ XX  </vt:lpstr>
      <vt:lpstr>PowerPoint Presentation</vt:lpstr>
      <vt:lpstr>III. Phong trào đấu tranh chống thực dân Pháp ở Lào và Campuchia</vt:lpstr>
      <vt:lpstr>PowerPoint Presentation</vt:lpstr>
      <vt:lpstr>PowerPoint Presentation</vt:lpstr>
      <vt:lpstr>IV. Cuộc đấu tranh chống thực dân Anh ở Mã Lai và Miến Điện </vt:lpstr>
      <vt:lpstr>IV. Cuộc đấu tranh chống thực dân Anh ở Mã Lai và Miến Điện </vt:lpstr>
      <vt:lpstr>V. Cuộc cách mạng năm 1932 ở Xiêm (Thái Lan) </vt:lpstr>
      <vt:lpstr>Priđi Phanômiông</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16. Các nước Đông Nam Á giữa hai cuộc chiến tranh Thế giới (1918 - 1939)</dc:title>
  <dc:creator>HP</dc:creator>
  <cp:lastModifiedBy>HP</cp:lastModifiedBy>
  <cp:revision>6</cp:revision>
  <dcterms:created xsi:type="dcterms:W3CDTF">2022-01-29T03:18:03Z</dcterms:created>
  <dcterms:modified xsi:type="dcterms:W3CDTF">2022-01-29T04:03:36Z</dcterms:modified>
</cp:coreProperties>
</file>