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57" r:id="rId3"/>
    <p:sldId id="258" r:id="rId4"/>
    <p:sldId id="293" r:id="rId5"/>
    <p:sldId id="267" r:id="rId6"/>
    <p:sldId id="297" r:id="rId7"/>
    <p:sldId id="268" r:id="rId8"/>
    <p:sldId id="296" r:id="rId9"/>
    <p:sldId id="271" r:id="rId10"/>
    <p:sldId id="274" r:id="rId11"/>
    <p:sldId id="272" r:id="rId12"/>
    <p:sldId id="273" r:id="rId13"/>
    <p:sldId id="275" r:id="rId14"/>
    <p:sldId id="276" r:id="rId15"/>
    <p:sldId id="277" r:id="rId16"/>
    <p:sldId id="294" r:id="rId17"/>
    <p:sldId id="279" r:id="rId18"/>
    <p:sldId id="280" r:id="rId19"/>
    <p:sldId id="295" r:id="rId20"/>
    <p:sldId id="281" r:id="rId21"/>
    <p:sldId id="282" r:id="rId22"/>
    <p:sldId id="283" r:id="rId23"/>
    <p:sldId id="284" r:id="rId24"/>
    <p:sldId id="285" r:id="rId25"/>
    <p:sldId id="286" r:id="rId26"/>
    <p:sldId id="287" r:id="rId27"/>
    <p:sldId id="298" r:id="rId28"/>
    <p:sldId id="299" r:id="rId29"/>
    <p:sldId id="300" r:id="rId30"/>
    <p:sldId id="301" r:id="rId31"/>
    <p:sldId id="302" r:id="rId32"/>
    <p:sldId id="303" r:id="rId33"/>
    <p:sldId id="305" r:id="rId34"/>
    <p:sldId id="307" r:id="rId35"/>
    <p:sldId id="308" r:id="rId36"/>
    <p:sldId id="310" r:id="rId37"/>
    <p:sldId id="311" r:id="rId38"/>
    <p:sldId id="306" r:id="rId39"/>
    <p:sldId id="304" r:id="rId40"/>
    <p:sldId id="288"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969" autoAdjust="0"/>
  </p:normalViewPr>
  <p:slideViewPr>
    <p:cSldViewPr>
      <p:cViewPr varScale="1">
        <p:scale>
          <a:sx n="63" d="100"/>
          <a:sy n="63" d="100"/>
        </p:scale>
        <p:origin x="1464" y="4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169A12-0467-41BE-A3F2-7DB42615A393}" type="datetimeFigureOut">
              <a:rPr lang="en-US" smtClean="0"/>
              <a:t>3/10/2023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1DE5CC-9B7C-46EF-9CD0-8306085D6DA5}" type="slidenum">
              <a:rPr lang="en-US" smtClean="0"/>
              <a:t>‹#›</a:t>
            </a:fld>
            <a:endParaRPr lang="en-US"/>
          </a:p>
        </p:txBody>
      </p:sp>
    </p:spTree>
    <p:extLst>
      <p:ext uri="{BB962C8B-B14F-4D97-AF65-F5344CB8AC3E}">
        <p14:creationId xmlns:p14="http://schemas.microsoft.com/office/powerpoint/2010/main" val="104717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1DE5CC-9B7C-46EF-9CD0-8306085D6DA5}" type="slidenum">
              <a:rPr lang="en-US" smtClean="0"/>
              <a:t>2</a:t>
            </a:fld>
            <a:endParaRPr lang="en-US"/>
          </a:p>
        </p:txBody>
      </p:sp>
    </p:spTree>
    <p:extLst>
      <p:ext uri="{BB962C8B-B14F-4D97-AF65-F5344CB8AC3E}">
        <p14:creationId xmlns:p14="http://schemas.microsoft.com/office/powerpoint/2010/main" val="19280227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1DE5CC-9B7C-46EF-9CD0-8306085D6DA5}" type="slidenum">
              <a:rPr lang="en-US" smtClean="0"/>
              <a:t>26</a:t>
            </a:fld>
            <a:endParaRPr lang="en-US"/>
          </a:p>
        </p:txBody>
      </p:sp>
    </p:spTree>
    <p:extLst>
      <p:ext uri="{BB962C8B-B14F-4D97-AF65-F5344CB8AC3E}">
        <p14:creationId xmlns:p14="http://schemas.microsoft.com/office/powerpoint/2010/main" val="9137702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1DE5CC-9B7C-46EF-9CD0-8306085D6DA5}" type="slidenum">
              <a:rPr lang="en-US" smtClean="0"/>
              <a:t>27</a:t>
            </a:fld>
            <a:endParaRPr lang="en-US"/>
          </a:p>
        </p:txBody>
      </p:sp>
    </p:spTree>
    <p:extLst>
      <p:ext uri="{BB962C8B-B14F-4D97-AF65-F5344CB8AC3E}">
        <p14:creationId xmlns:p14="http://schemas.microsoft.com/office/powerpoint/2010/main" val="27409403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1DE5CC-9B7C-46EF-9CD0-8306085D6DA5}" type="slidenum">
              <a:rPr lang="en-US" smtClean="0"/>
              <a:t>40</a:t>
            </a:fld>
            <a:endParaRPr lang="en-US"/>
          </a:p>
        </p:txBody>
      </p:sp>
    </p:spTree>
    <p:extLst>
      <p:ext uri="{BB962C8B-B14F-4D97-AF65-F5344CB8AC3E}">
        <p14:creationId xmlns:p14="http://schemas.microsoft.com/office/powerpoint/2010/main" val="41708449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1DE5CC-9B7C-46EF-9CD0-8306085D6DA5}" type="slidenum">
              <a:rPr lang="en-US" smtClean="0"/>
              <a:t>4</a:t>
            </a:fld>
            <a:endParaRPr lang="en-US"/>
          </a:p>
        </p:txBody>
      </p:sp>
    </p:spTree>
    <p:extLst>
      <p:ext uri="{BB962C8B-B14F-4D97-AF65-F5344CB8AC3E}">
        <p14:creationId xmlns:p14="http://schemas.microsoft.com/office/powerpoint/2010/main" val="41708449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1DE5CC-9B7C-46EF-9CD0-8306085D6DA5}" type="slidenum">
              <a:rPr lang="en-US" smtClean="0"/>
              <a:t>5</a:t>
            </a:fld>
            <a:endParaRPr lang="en-US"/>
          </a:p>
        </p:txBody>
      </p:sp>
    </p:spTree>
    <p:extLst>
      <p:ext uri="{BB962C8B-B14F-4D97-AF65-F5344CB8AC3E}">
        <p14:creationId xmlns:p14="http://schemas.microsoft.com/office/powerpoint/2010/main" val="4170844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1DE5CC-9B7C-46EF-9CD0-8306085D6DA5}" type="slidenum">
              <a:rPr lang="en-US" smtClean="0"/>
              <a:t>6</a:t>
            </a:fld>
            <a:endParaRPr lang="en-US"/>
          </a:p>
        </p:txBody>
      </p:sp>
    </p:spTree>
    <p:extLst>
      <p:ext uri="{BB962C8B-B14F-4D97-AF65-F5344CB8AC3E}">
        <p14:creationId xmlns:p14="http://schemas.microsoft.com/office/powerpoint/2010/main" val="37563937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1DE5CC-9B7C-46EF-9CD0-8306085D6DA5}" type="slidenum">
              <a:rPr lang="en-US" smtClean="0"/>
              <a:t>7</a:t>
            </a:fld>
            <a:endParaRPr lang="en-US"/>
          </a:p>
        </p:txBody>
      </p:sp>
    </p:spTree>
    <p:extLst>
      <p:ext uri="{BB962C8B-B14F-4D97-AF65-F5344CB8AC3E}">
        <p14:creationId xmlns:p14="http://schemas.microsoft.com/office/powerpoint/2010/main" val="36035617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1DE5CC-9B7C-46EF-9CD0-8306085D6DA5}" type="slidenum">
              <a:rPr lang="en-US" smtClean="0"/>
              <a:t>8</a:t>
            </a:fld>
            <a:endParaRPr lang="en-US"/>
          </a:p>
        </p:txBody>
      </p:sp>
    </p:spTree>
    <p:extLst>
      <p:ext uri="{BB962C8B-B14F-4D97-AF65-F5344CB8AC3E}">
        <p14:creationId xmlns:p14="http://schemas.microsoft.com/office/powerpoint/2010/main" val="41930989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1DE5CC-9B7C-46EF-9CD0-8306085D6DA5}" type="slidenum">
              <a:rPr lang="en-US" smtClean="0"/>
              <a:t>9</a:t>
            </a:fld>
            <a:endParaRPr lang="en-US"/>
          </a:p>
        </p:txBody>
      </p:sp>
    </p:spTree>
    <p:extLst>
      <p:ext uri="{BB962C8B-B14F-4D97-AF65-F5344CB8AC3E}">
        <p14:creationId xmlns:p14="http://schemas.microsoft.com/office/powerpoint/2010/main" val="24148063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1DE5CC-9B7C-46EF-9CD0-8306085D6DA5}" type="slidenum">
              <a:rPr lang="en-US" smtClean="0"/>
              <a:t>17</a:t>
            </a:fld>
            <a:endParaRPr lang="en-US"/>
          </a:p>
        </p:txBody>
      </p:sp>
    </p:spTree>
    <p:extLst>
      <p:ext uri="{BB962C8B-B14F-4D97-AF65-F5344CB8AC3E}">
        <p14:creationId xmlns:p14="http://schemas.microsoft.com/office/powerpoint/2010/main" val="19280227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1DE5CC-9B7C-46EF-9CD0-8306085D6DA5}" type="slidenum">
              <a:rPr lang="en-US" smtClean="0"/>
              <a:t>18</a:t>
            </a:fld>
            <a:endParaRPr lang="en-US"/>
          </a:p>
        </p:txBody>
      </p:sp>
    </p:spTree>
    <p:extLst>
      <p:ext uri="{BB962C8B-B14F-4D97-AF65-F5344CB8AC3E}">
        <p14:creationId xmlns:p14="http://schemas.microsoft.com/office/powerpoint/2010/main" val="1928022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0B9C8AF-6FA9-4FD0-9AD5-FE90D354610B}" type="datetimeFigureOut">
              <a:rPr lang="en-US" smtClean="0"/>
              <a:t>3/10/2023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656361-0FCD-4928-9DAC-0D2B1CACED34}" type="slidenum">
              <a:rPr lang="en-US" smtClean="0"/>
              <a:t>‹#›</a:t>
            </a:fld>
            <a:endParaRPr lang="en-US"/>
          </a:p>
        </p:txBody>
      </p:sp>
    </p:spTree>
    <p:extLst>
      <p:ext uri="{BB962C8B-B14F-4D97-AF65-F5344CB8AC3E}">
        <p14:creationId xmlns:p14="http://schemas.microsoft.com/office/powerpoint/2010/main" val="1050933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B9C8AF-6FA9-4FD0-9AD5-FE90D354610B}" type="datetimeFigureOut">
              <a:rPr lang="en-US" smtClean="0"/>
              <a:t>3/10/2023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656361-0FCD-4928-9DAC-0D2B1CACED34}" type="slidenum">
              <a:rPr lang="en-US" smtClean="0"/>
              <a:t>‹#›</a:t>
            </a:fld>
            <a:endParaRPr lang="en-US"/>
          </a:p>
        </p:txBody>
      </p:sp>
    </p:spTree>
    <p:extLst>
      <p:ext uri="{BB962C8B-B14F-4D97-AF65-F5344CB8AC3E}">
        <p14:creationId xmlns:p14="http://schemas.microsoft.com/office/powerpoint/2010/main" val="3869710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B9C8AF-6FA9-4FD0-9AD5-FE90D354610B}" type="datetimeFigureOut">
              <a:rPr lang="en-US" smtClean="0"/>
              <a:t>3/10/2023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656361-0FCD-4928-9DAC-0D2B1CACED34}" type="slidenum">
              <a:rPr lang="en-US" smtClean="0"/>
              <a:t>‹#›</a:t>
            </a:fld>
            <a:endParaRPr lang="en-US"/>
          </a:p>
        </p:txBody>
      </p:sp>
    </p:spTree>
    <p:extLst>
      <p:ext uri="{BB962C8B-B14F-4D97-AF65-F5344CB8AC3E}">
        <p14:creationId xmlns:p14="http://schemas.microsoft.com/office/powerpoint/2010/main" val="3257527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B9C8AF-6FA9-4FD0-9AD5-FE90D354610B}" type="datetimeFigureOut">
              <a:rPr lang="en-US" smtClean="0"/>
              <a:t>3/10/2023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656361-0FCD-4928-9DAC-0D2B1CACED34}" type="slidenum">
              <a:rPr lang="en-US" smtClean="0"/>
              <a:t>‹#›</a:t>
            </a:fld>
            <a:endParaRPr lang="en-US"/>
          </a:p>
        </p:txBody>
      </p:sp>
    </p:spTree>
    <p:extLst>
      <p:ext uri="{BB962C8B-B14F-4D97-AF65-F5344CB8AC3E}">
        <p14:creationId xmlns:p14="http://schemas.microsoft.com/office/powerpoint/2010/main" val="2181368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B9C8AF-6FA9-4FD0-9AD5-FE90D354610B}" type="datetimeFigureOut">
              <a:rPr lang="en-US" smtClean="0"/>
              <a:t>3/10/2023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656361-0FCD-4928-9DAC-0D2B1CACED34}" type="slidenum">
              <a:rPr lang="en-US" smtClean="0"/>
              <a:t>‹#›</a:t>
            </a:fld>
            <a:endParaRPr lang="en-US"/>
          </a:p>
        </p:txBody>
      </p:sp>
    </p:spTree>
    <p:extLst>
      <p:ext uri="{BB962C8B-B14F-4D97-AF65-F5344CB8AC3E}">
        <p14:creationId xmlns:p14="http://schemas.microsoft.com/office/powerpoint/2010/main" val="3963861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0B9C8AF-6FA9-4FD0-9AD5-FE90D354610B}" type="datetimeFigureOut">
              <a:rPr lang="en-US" smtClean="0"/>
              <a:t>3/10/2023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656361-0FCD-4928-9DAC-0D2B1CACED34}" type="slidenum">
              <a:rPr lang="en-US" smtClean="0"/>
              <a:t>‹#›</a:t>
            </a:fld>
            <a:endParaRPr lang="en-US"/>
          </a:p>
        </p:txBody>
      </p:sp>
    </p:spTree>
    <p:extLst>
      <p:ext uri="{BB962C8B-B14F-4D97-AF65-F5344CB8AC3E}">
        <p14:creationId xmlns:p14="http://schemas.microsoft.com/office/powerpoint/2010/main" val="1599647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0B9C8AF-6FA9-4FD0-9AD5-FE90D354610B}" type="datetimeFigureOut">
              <a:rPr lang="en-US" smtClean="0"/>
              <a:t>3/10/2023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656361-0FCD-4928-9DAC-0D2B1CACED34}" type="slidenum">
              <a:rPr lang="en-US" smtClean="0"/>
              <a:t>‹#›</a:t>
            </a:fld>
            <a:endParaRPr lang="en-US"/>
          </a:p>
        </p:txBody>
      </p:sp>
    </p:spTree>
    <p:extLst>
      <p:ext uri="{BB962C8B-B14F-4D97-AF65-F5344CB8AC3E}">
        <p14:creationId xmlns:p14="http://schemas.microsoft.com/office/powerpoint/2010/main" val="3599952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0B9C8AF-6FA9-4FD0-9AD5-FE90D354610B}" type="datetimeFigureOut">
              <a:rPr lang="en-US" smtClean="0"/>
              <a:t>3/10/2023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656361-0FCD-4928-9DAC-0D2B1CACED34}" type="slidenum">
              <a:rPr lang="en-US" smtClean="0"/>
              <a:t>‹#›</a:t>
            </a:fld>
            <a:endParaRPr lang="en-US"/>
          </a:p>
        </p:txBody>
      </p:sp>
    </p:spTree>
    <p:extLst>
      <p:ext uri="{BB962C8B-B14F-4D97-AF65-F5344CB8AC3E}">
        <p14:creationId xmlns:p14="http://schemas.microsoft.com/office/powerpoint/2010/main" val="1895822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B9C8AF-6FA9-4FD0-9AD5-FE90D354610B}" type="datetimeFigureOut">
              <a:rPr lang="en-US" smtClean="0"/>
              <a:t>3/10/2023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656361-0FCD-4928-9DAC-0D2B1CACED34}" type="slidenum">
              <a:rPr lang="en-US" smtClean="0"/>
              <a:t>‹#›</a:t>
            </a:fld>
            <a:endParaRPr lang="en-US"/>
          </a:p>
        </p:txBody>
      </p:sp>
    </p:spTree>
    <p:extLst>
      <p:ext uri="{BB962C8B-B14F-4D97-AF65-F5344CB8AC3E}">
        <p14:creationId xmlns:p14="http://schemas.microsoft.com/office/powerpoint/2010/main" val="4171992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0B9C8AF-6FA9-4FD0-9AD5-FE90D354610B}" type="datetimeFigureOut">
              <a:rPr lang="en-US" smtClean="0"/>
              <a:t>3/10/2023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656361-0FCD-4928-9DAC-0D2B1CACED34}" type="slidenum">
              <a:rPr lang="en-US" smtClean="0"/>
              <a:t>‹#›</a:t>
            </a:fld>
            <a:endParaRPr lang="en-US"/>
          </a:p>
        </p:txBody>
      </p:sp>
    </p:spTree>
    <p:extLst>
      <p:ext uri="{BB962C8B-B14F-4D97-AF65-F5344CB8AC3E}">
        <p14:creationId xmlns:p14="http://schemas.microsoft.com/office/powerpoint/2010/main" val="4117896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0B9C8AF-6FA9-4FD0-9AD5-FE90D354610B}" type="datetimeFigureOut">
              <a:rPr lang="en-US" smtClean="0"/>
              <a:t>3/10/2023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656361-0FCD-4928-9DAC-0D2B1CACED34}" type="slidenum">
              <a:rPr lang="en-US" smtClean="0"/>
              <a:t>‹#›</a:t>
            </a:fld>
            <a:endParaRPr lang="en-US"/>
          </a:p>
        </p:txBody>
      </p:sp>
    </p:spTree>
    <p:extLst>
      <p:ext uri="{BB962C8B-B14F-4D97-AF65-F5344CB8AC3E}">
        <p14:creationId xmlns:p14="http://schemas.microsoft.com/office/powerpoint/2010/main" val="3425532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B9C8AF-6FA9-4FD0-9AD5-FE90D354610B}" type="datetimeFigureOut">
              <a:rPr lang="en-US" smtClean="0"/>
              <a:t>3/10/2023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656361-0FCD-4928-9DAC-0D2B1CACED34}" type="slidenum">
              <a:rPr lang="en-US" smtClean="0"/>
              <a:t>‹#›</a:t>
            </a:fld>
            <a:endParaRPr lang="en-US"/>
          </a:p>
        </p:txBody>
      </p:sp>
    </p:spTree>
    <p:extLst>
      <p:ext uri="{BB962C8B-B14F-4D97-AF65-F5344CB8AC3E}">
        <p14:creationId xmlns:p14="http://schemas.microsoft.com/office/powerpoint/2010/main" val="30707457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22564"/>
            <a:ext cx="5470376" cy="648071"/>
          </a:xfrm>
        </p:spPr>
        <p:txBody>
          <a:bodyPr>
            <a:normAutofit fontScale="90000"/>
          </a:bodyPr>
          <a:lstStyle/>
          <a:p>
            <a:r>
              <a:rPr lang="en-US" b="1" dirty="0" err="1">
                <a:solidFill>
                  <a:srgbClr val="FF0000"/>
                </a:solidFill>
                <a:latin typeface="Times New Roman" pitchFamily="18" charset="0"/>
                <a:cs typeface="Times New Roman" pitchFamily="18" charset="0"/>
              </a:rPr>
              <a:t>Ôn</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tập</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văn</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học</a:t>
            </a:r>
            <a:endParaRPr lang="en-US" b="1" dirty="0">
              <a:solidFill>
                <a:srgbClr val="FF0000"/>
              </a:solidFill>
              <a:latin typeface="Times New Roman" pitchFamily="18" charset="0"/>
              <a:cs typeface="Times New Roman" pitchFamily="18" charset="0"/>
            </a:endParaRPr>
          </a:p>
        </p:txBody>
      </p:sp>
      <p:sp>
        <p:nvSpPr>
          <p:cNvPr id="4" name="Title 1"/>
          <p:cNvSpPr txBox="1">
            <a:spLocks/>
          </p:cNvSpPr>
          <p:nvPr/>
        </p:nvSpPr>
        <p:spPr>
          <a:xfrm>
            <a:off x="107504" y="764704"/>
            <a:ext cx="5470376" cy="648071"/>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rgbClr val="0070C0"/>
                </a:solidFill>
                <a:latin typeface="Times New Roman" pitchFamily="18" charset="0"/>
                <a:cs typeface="Times New Roman" pitchFamily="18" charset="0"/>
              </a:rPr>
              <a:t>1. </a:t>
            </a:r>
            <a:r>
              <a:rPr lang="en-US" sz="3200" b="1" dirty="0" err="1">
                <a:solidFill>
                  <a:srgbClr val="0070C0"/>
                </a:solidFill>
                <a:latin typeface="Times New Roman" pitchFamily="18" charset="0"/>
                <a:cs typeface="Times New Roman" pitchFamily="18" charset="0"/>
              </a:rPr>
              <a:t>Vợ</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chồng</a:t>
            </a:r>
            <a:r>
              <a:rPr lang="en-US" sz="3200" b="1" dirty="0">
                <a:solidFill>
                  <a:srgbClr val="0070C0"/>
                </a:solidFill>
                <a:latin typeface="Times New Roman" pitchFamily="18" charset="0"/>
                <a:cs typeface="Times New Roman" pitchFamily="18" charset="0"/>
              </a:rPr>
              <a:t> A </a:t>
            </a:r>
            <a:r>
              <a:rPr lang="en-US" sz="3200" b="1" dirty="0" err="1">
                <a:solidFill>
                  <a:srgbClr val="0070C0"/>
                </a:solidFill>
                <a:latin typeface="Times New Roman" pitchFamily="18" charset="0"/>
                <a:cs typeface="Times New Roman" pitchFamily="18" charset="0"/>
              </a:rPr>
              <a:t>Phủ</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Tô</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Hoài</a:t>
            </a:r>
            <a:r>
              <a:rPr lang="en-US" sz="3200" b="1" dirty="0">
                <a:solidFill>
                  <a:srgbClr val="0070C0"/>
                </a:solidFill>
                <a:latin typeface="Times New Roman" pitchFamily="18" charset="0"/>
                <a:cs typeface="Times New Roman" pitchFamily="18" charset="0"/>
              </a:rPr>
              <a:t>)</a:t>
            </a:r>
          </a:p>
        </p:txBody>
      </p:sp>
      <p:sp>
        <p:nvSpPr>
          <p:cNvPr id="5" name="Title 1"/>
          <p:cNvSpPr txBox="1">
            <a:spLocks/>
          </p:cNvSpPr>
          <p:nvPr/>
        </p:nvSpPr>
        <p:spPr>
          <a:xfrm>
            <a:off x="-540568" y="1412776"/>
            <a:ext cx="5470376" cy="648071"/>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rgbClr val="0070C0"/>
                </a:solidFill>
                <a:latin typeface="Times New Roman" pitchFamily="18" charset="0"/>
                <a:cs typeface="Times New Roman" pitchFamily="18" charset="0"/>
              </a:rPr>
              <a:t>2. </a:t>
            </a:r>
            <a:r>
              <a:rPr lang="en-US" sz="3200" b="1" dirty="0" err="1">
                <a:solidFill>
                  <a:srgbClr val="0070C0"/>
                </a:solidFill>
                <a:latin typeface="Times New Roman" pitchFamily="18" charset="0"/>
                <a:cs typeface="Times New Roman" pitchFamily="18" charset="0"/>
              </a:rPr>
              <a:t>Vợ</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nhặt</a:t>
            </a:r>
            <a:r>
              <a:rPr lang="en-US" sz="3200" b="1" dirty="0">
                <a:solidFill>
                  <a:srgbClr val="0070C0"/>
                </a:solidFill>
                <a:latin typeface="Times New Roman" pitchFamily="18" charset="0"/>
                <a:cs typeface="Times New Roman" pitchFamily="18" charset="0"/>
              </a:rPr>
              <a:t> (Kim </a:t>
            </a:r>
            <a:r>
              <a:rPr lang="en-US" sz="3200" b="1" dirty="0" err="1">
                <a:solidFill>
                  <a:srgbClr val="0070C0"/>
                </a:solidFill>
                <a:latin typeface="Times New Roman" pitchFamily="18" charset="0"/>
                <a:cs typeface="Times New Roman" pitchFamily="18" charset="0"/>
              </a:rPr>
              <a:t>Lân</a:t>
            </a:r>
            <a:r>
              <a:rPr lang="en-US" sz="3200" b="1" dirty="0">
                <a:solidFill>
                  <a:srgbClr val="0070C0"/>
                </a:solidFill>
                <a:latin typeface="Times New Roman" pitchFamily="18" charset="0"/>
                <a:cs typeface="Times New Roman" pitchFamily="18" charset="0"/>
              </a:rPr>
              <a:t>)</a:t>
            </a:r>
          </a:p>
        </p:txBody>
      </p:sp>
      <p:sp>
        <p:nvSpPr>
          <p:cNvPr id="6" name="Title 1"/>
          <p:cNvSpPr txBox="1">
            <a:spLocks/>
          </p:cNvSpPr>
          <p:nvPr/>
        </p:nvSpPr>
        <p:spPr>
          <a:xfrm>
            <a:off x="-684584" y="2060848"/>
            <a:ext cx="8568952" cy="6168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rgbClr val="0070C0"/>
                </a:solidFill>
                <a:latin typeface="Times New Roman" pitchFamily="18" charset="0"/>
                <a:cs typeface="Times New Roman" pitchFamily="18" charset="0"/>
              </a:rPr>
              <a:t>3. </a:t>
            </a:r>
            <a:r>
              <a:rPr lang="en-US" sz="3200" b="1" dirty="0" err="1">
                <a:solidFill>
                  <a:srgbClr val="0070C0"/>
                </a:solidFill>
                <a:latin typeface="Times New Roman" pitchFamily="18" charset="0"/>
                <a:cs typeface="Times New Roman" pitchFamily="18" charset="0"/>
              </a:rPr>
              <a:t>Rừng</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xà</a:t>
            </a:r>
            <a:r>
              <a:rPr lang="en-US" sz="3200" b="1" dirty="0">
                <a:solidFill>
                  <a:srgbClr val="0070C0"/>
                </a:solidFill>
                <a:latin typeface="Times New Roman" pitchFamily="18" charset="0"/>
                <a:cs typeface="Times New Roman" pitchFamily="18" charset="0"/>
              </a:rPr>
              <a:t> nu (</a:t>
            </a:r>
            <a:r>
              <a:rPr lang="en-US" sz="3200" b="1" dirty="0" err="1">
                <a:solidFill>
                  <a:srgbClr val="0070C0"/>
                </a:solidFill>
                <a:latin typeface="Times New Roman" pitchFamily="18" charset="0"/>
                <a:cs typeface="Times New Roman" pitchFamily="18" charset="0"/>
              </a:rPr>
              <a:t>Nguyễn</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Trung</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Thành</a:t>
            </a:r>
            <a:r>
              <a:rPr lang="en-US" sz="3200" b="1" dirty="0">
                <a:solidFill>
                  <a:srgbClr val="0070C0"/>
                </a:solidFill>
                <a:latin typeface="Times New Roman" pitchFamily="18" charset="0"/>
                <a:cs typeface="Times New Roman" pitchFamily="18" charset="0"/>
              </a:rPr>
              <a:t>)</a:t>
            </a:r>
          </a:p>
        </p:txBody>
      </p:sp>
      <p:sp>
        <p:nvSpPr>
          <p:cNvPr id="7" name="Title 1"/>
          <p:cNvSpPr txBox="1">
            <a:spLocks/>
          </p:cNvSpPr>
          <p:nvPr/>
        </p:nvSpPr>
        <p:spPr>
          <a:xfrm>
            <a:off x="35496" y="2636912"/>
            <a:ext cx="8568952" cy="6168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rgbClr val="0070C0"/>
                </a:solidFill>
                <a:latin typeface="Times New Roman" pitchFamily="18" charset="0"/>
                <a:cs typeface="Times New Roman" pitchFamily="18" charset="0"/>
              </a:rPr>
              <a:t>4. </a:t>
            </a:r>
            <a:r>
              <a:rPr lang="en-US" sz="3200" b="1" dirty="0" err="1">
                <a:solidFill>
                  <a:srgbClr val="0070C0"/>
                </a:solidFill>
                <a:latin typeface="Times New Roman" pitchFamily="18" charset="0"/>
                <a:cs typeface="Times New Roman" pitchFamily="18" charset="0"/>
              </a:rPr>
              <a:t>Những</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đứa</a:t>
            </a:r>
            <a:r>
              <a:rPr lang="en-US" sz="3200" b="1" dirty="0">
                <a:solidFill>
                  <a:srgbClr val="0070C0"/>
                </a:solidFill>
                <a:latin typeface="Times New Roman" pitchFamily="18" charset="0"/>
                <a:cs typeface="Times New Roman" pitchFamily="18" charset="0"/>
              </a:rPr>
              <a:t> con </a:t>
            </a:r>
            <a:r>
              <a:rPr lang="en-US" sz="3200" b="1" dirty="0" err="1">
                <a:solidFill>
                  <a:srgbClr val="0070C0"/>
                </a:solidFill>
                <a:latin typeface="Times New Roman" pitchFamily="18" charset="0"/>
                <a:cs typeface="Times New Roman" pitchFamily="18" charset="0"/>
              </a:rPr>
              <a:t>trong</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gia</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đình</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Nguyễn</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Thi</a:t>
            </a:r>
            <a:r>
              <a:rPr lang="en-US" sz="3200" b="1" dirty="0">
                <a:solidFill>
                  <a:srgbClr val="0070C0"/>
                </a:solidFill>
                <a:latin typeface="Times New Roman" pitchFamily="18" charset="0"/>
                <a:cs typeface="Times New Roman" pitchFamily="18" charset="0"/>
              </a:rPr>
              <a:t>)</a:t>
            </a:r>
          </a:p>
        </p:txBody>
      </p:sp>
      <p:sp>
        <p:nvSpPr>
          <p:cNvPr id="8" name="Title 1"/>
          <p:cNvSpPr txBox="1">
            <a:spLocks/>
          </p:cNvSpPr>
          <p:nvPr/>
        </p:nvSpPr>
        <p:spPr>
          <a:xfrm>
            <a:off x="-108520" y="3284984"/>
            <a:ext cx="9248469" cy="6168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rgbClr val="0070C0"/>
                </a:solidFill>
                <a:latin typeface="Times New Roman" pitchFamily="18" charset="0"/>
                <a:cs typeface="Times New Roman" pitchFamily="18" charset="0"/>
              </a:rPr>
              <a:t>5. </a:t>
            </a:r>
            <a:r>
              <a:rPr lang="en-US" sz="3200" b="1" dirty="0" err="1">
                <a:solidFill>
                  <a:srgbClr val="0070C0"/>
                </a:solidFill>
                <a:latin typeface="Times New Roman" pitchFamily="18" charset="0"/>
                <a:cs typeface="Times New Roman" pitchFamily="18" charset="0"/>
              </a:rPr>
              <a:t>Hồn</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Trương</a:t>
            </a:r>
            <a:r>
              <a:rPr lang="en-US" sz="3200" b="1" dirty="0">
                <a:solidFill>
                  <a:srgbClr val="0070C0"/>
                </a:solidFill>
                <a:latin typeface="Times New Roman" pitchFamily="18" charset="0"/>
                <a:cs typeface="Times New Roman" pitchFamily="18" charset="0"/>
              </a:rPr>
              <a:t> Ba, da </a:t>
            </a:r>
            <a:r>
              <a:rPr lang="en-US" sz="3200" b="1" dirty="0" err="1">
                <a:solidFill>
                  <a:srgbClr val="0070C0"/>
                </a:solidFill>
                <a:latin typeface="Times New Roman" pitchFamily="18" charset="0"/>
                <a:cs typeface="Times New Roman" pitchFamily="18" charset="0"/>
              </a:rPr>
              <a:t>hàng</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thịt</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Lưu</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Quang</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Vũ</a:t>
            </a:r>
            <a:r>
              <a:rPr lang="en-US" sz="3200" b="1" dirty="0">
                <a:solidFill>
                  <a:srgbClr val="0070C0"/>
                </a:solidFill>
                <a:latin typeface="Times New Roman" pitchFamily="18" charset="0"/>
                <a:cs typeface="Times New Roman" pitchFamily="18" charset="0"/>
              </a:rPr>
              <a:t>)</a:t>
            </a:r>
          </a:p>
        </p:txBody>
      </p:sp>
      <p:sp>
        <p:nvSpPr>
          <p:cNvPr id="9" name="Title 1"/>
          <p:cNvSpPr txBox="1">
            <a:spLocks/>
          </p:cNvSpPr>
          <p:nvPr/>
        </p:nvSpPr>
        <p:spPr>
          <a:xfrm>
            <a:off x="-324544" y="3903340"/>
            <a:ext cx="9248469" cy="6168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rgbClr val="0070C0"/>
                </a:solidFill>
                <a:latin typeface="Times New Roman" pitchFamily="18" charset="0"/>
                <a:cs typeface="Times New Roman" pitchFamily="18" charset="0"/>
              </a:rPr>
              <a:t>6. </a:t>
            </a:r>
            <a:r>
              <a:rPr lang="en-US" sz="3200" b="1" dirty="0" err="1">
                <a:solidFill>
                  <a:srgbClr val="0070C0"/>
                </a:solidFill>
                <a:latin typeface="Times New Roman" pitchFamily="18" charset="0"/>
                <a:cs typeface="Times New Roman" pitchFamily="18" charset="0"/>
              </a:rPr>
              <a:t>Chiếc</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thuyền</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ngoài</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xa</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Nguyễn</a:t>
            </a:r>
            <a:r>
              <a:rPr lang="en-US" sz="3200" b="1" dirty="0">
                <a:solidFill>
                  <a:srgbClr val="0070C0"/>
                </a:solidFill>
                <a:latin typeface="Times New Roman" pitchFamily="18" charset="0"/>
                <a:cs typeface="Times New Roman" pitchFamily="18" charset="0"/>
              </a:rPr>
              <a:t> Minh </a:t>
            </a:r>
            <a:r>
              <a:rPr lang="en-US" sz="3200" b="1" dirty="0" err="1">
                <a:solidFill>
                  <a:srgbClr val="0070C0"/>
                </a:solidFill>
                <a:latin typeface="Times New Roman" pitchFamily="18" charset="0"/>
                <a:cs typeface="Times New Roman" pitchFamily="18" charset="0"/>
              </a:rPr>
              <a:t>Châu</a:t>
            </a:r>
            <a:r>
              <a:rPr lang="en-US" sz="3200" b="1" dirty="0">
                <a:solidFill>
                  <a:srgbClr val="0070C0"/>
                </a:solidFill>
                <a:latin typeface="Times New Roman" pitchFamily="18" charset="0"/>
                <a:cs typeface="Times New Roman" pitchFamily="18" charset="0"/>
              </a:rPr>
              <a:t>)</a:t>
            </a:r>
          </a:p>
        </p:txBody>
      </p:sp>
    </p:spTree>
    <p:extLst>
      <p:ext uri="{BB962C8B-B14F-4D97-AF65-F5344CB8AC3E}">
        <p14:creationId xmlns:p14="http://schemas.microsoft.com/office/powerpoint/2010/main" val="1287993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heel(1)">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heel(1)">
                                      <p:cBhvr>
                                        <p:cTn id="22" dur="2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heel(1)">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heel(1)">
                                      <p:cBhvr>
                                        <p:cTn id="3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8937"/>
            <a:ext cx="9144000" cy="5940088"/>
          </a:xfrm>
          <a:prstGeom prst="rect">
            <a:avLst/>
          </a:prstGeom>
        </p:spPr>
        <p:txBody>
          <a:bodyPr wrap="square">
            <a:spAutoFit/>
          </a:bodyPr>
          <a:lstStyle/>
          <a:p>
            <a:pPr algn="just"/>
            <a:r>
              <a:rPr lang="en-US" sz="2000" b="1" dirty="0">
                <a:latin typeface="Times New Roman" pitchFamily="18" charset="0"/>
                <a:cs typeface="Times New Roman" pitchFamily="18" charset="0"/>
              </a:rPr>
              <a:t>	</a:t>
            </a:r>
            <a:r>
              <a:rPr lang="en-US" sz="2000" b="1" err="1">
                <a:latin typeface="Times New Roman" pitchFamily="18" charset="0"/>
                <a:cs typeface="Times New Roman" pitchFamily="18" charset="0"/>
              </a:rPr>
              <a:t>Tràng</a:t>
            </a:r>
            <a:r>
              <a:rPr lang="en-US" sz="2000" b="1">
                <a:latin typeface="Times New Roman" pitchFamily="18" charset="0"/>
                <a:cs typeface="Times New Roman" pitchFamily="18" charset="0"/>
              </a:rPr>
              <a:t> chỉ gặp thị cs hai lần ử chự, mà nên vự nên chfng. Đến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quyết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định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vừa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tầm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vơ</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tầm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phào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liều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lĩnh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bởi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lần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đang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còng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lưng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kéo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thóc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dốc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anh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vui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tính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nạn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đói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hò</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câu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đỡ</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nhọc</a:t>
            </a:r>
            <a:r>
              <a:rPr lang="en-US" sz="2000" b="1" dirty="0">
                <a:latin typeface="Times New Roman" pitchFamily="18" charset="0"/>
                <a:cs typeface="Times New Roman" pitchFamily="18" charset="0"/>
              </a:rPr>
              <a:t>:</a:t>
            </a:r>
          </a:p>
          <a:p>
            <a:pPr algn="just"/>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Muốn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ăn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cơm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trắng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giò</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này</a:t>
            </a:r>
            <a:endParaRPr lang="en-US" sz="2000" b="1" dirty="0">
              <a:latin typeface="Times New Roman" pitchFamily="18" charset="0"/>
              <a:cs typeface="Times New Roman" pitchFamily="18" charset="0"/>
            </a:endParaRPr>
          </a:p>
          <a:p>
            <a:pPr algn="just"/>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đây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đẩy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bò</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anh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nì</a:t>
            </a:r>
            <a:r>
              <a:rPr lang="en-US" sz="2000" b="1" dirty="0">
                <a:latin typeface="Times New Roman" pitchFamily="18" charset="0"/>
                <a:cs typeface="Times New Roman" pitchFamily="18" charset="0"/>
              </a:rPr>
              <a:t>!”</a:t>
            </a:r>
          </a:p>
          <a:p>
            <a:pPr algn="just"/>
            <a:r>
              <a:rPr lang="en-US" sz="2000" b="1" dirty="0" err="1">
                <a:latin typeface="Times New Roman" pitchFamily="18" charset="0"/>
                <a:cs typeface="Times New Roman" pitchFamily="18" charset="0"/>
              </a:rPr>
              <a:t>Mà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lon</a:t>
            </a:r>
            <a:r>
              <a:rPr lang="en-US" sz="2000" b="1" dirty="0">
                <a:latin typeface="Times New Roman" pitchFamily="18" charset="0"/>
                <a:cs typeface="Times New Roman" pitchFamily="18" charset="0"/>
              </a:rPr>
              <a:t> ton </a:t>
            </a:r>
            <a:r>
              <a:rPr lang="en-US" sz="2000" b="1" dirty="0" err="1">
                <a:latin typeface="Times New Roman" pitchFamily="18" charset="0"/>
                <a:cs typeface="Times New Roman" pitchFamily="18" charset="0"/>
              </a:rPr>
              <a:t>đến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đẩy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bò</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anh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đòi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Rồi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lần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thứ</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cô</a:t>
            </a:r>
            <a:r>
              <a:rPr lang="en-US" sz="2000" b="1" dirty="0">
                <a:latin typeface="Times New Roman" pitchFamily="18" charset="0"/>
                <a:cs typeface="Times New Roman" pitchFamily="18" charset="0"/>
              </a:rPr>
              <a:t> ta </a:t>
            </a:r>
            <a:r>
              <a:rPr lang="en-US" sz="2000" b="1" dirty="0" err="1">
                <a:latin typeface="Times New Roman" pitchFamily="18" charset="0"/>
                <a:cs typeface="Times New Roman" pitchFamily="18" charset="0"/>
              </a:rPr>
              <a:t>lại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sầm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sập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chạy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trước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mắng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anh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chỉ</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toét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miệng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cô</a:t>
            </a:r>
            <a:r>
              <a:rPr lang="en-US" sz="2000" b="1" dirty="0">
                <a:latin typeface="Times New Roman" pitchFamily="18" charset="0"/>
                <a:cs typeface="Times New Roman" pitchFamily="18" charset="0"/>
              </a:rPr>
              <a:t> ta </a:t>
            </a:r>
            <a:r>
              <a:rPr lang="en-US" sz="2000" b="1" dirty="0" err="1">
                <a:latin typeface="Times New Roman" pitchFamily="18" charset="0"/>
                <a:cs typeface="Times New Roman" pitchFamily="18" charset="0"/>
              </a:rPr>
              <a:t>ăn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dù</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gì</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hành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động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hiền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tốt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bụng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hào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hiệp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yêu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Chỉ</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sau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bốn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bát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trở</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thành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anh</a:t>
            </a:r>
            <a:r>
              <a:rPr lang="en-US" sz="2000" b="1" dirty="0">
                <a:latin typeface="Times New Roman" pitchFamily="18" charset="0"/>
                <a:cs typeface="Times New Roman" pitchFamily="18" charset="0"/>
              </a:rPr>
              <a:t> ta.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đầu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cũng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chợn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nghĩa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rồi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tặc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lưỡi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Chậc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kệ</a:t>
            </a:r>
            <a:r>
              <a:rPr lang="en-US" sz="2000" b="1" dirty="0">
                <a:latin typeface="Times New Roman" pitchFamily="18" charset="0"/>
                <a:cs typeface="Times New Roman" pitchFamily="18" charset="0"/>
              </a:rPr>
              <a:t>” -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quyết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định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vẻ</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đùa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sự</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kiện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trọng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Song </a:t>
            </a:r>
            <a:r>
              <a:rPr lang="en-US" sz="2000" b="1" dirty="0" err="1">
                <a:latin typeface="Times New Roman" pitchFamily="18" charset="0"/>
                <a:cs typeface="Times New Roman" pitchFamily="18" charset="0"/>
              </a:rPr>
              <a:t>hoàn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tặc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lưỡi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sự</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táo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bạo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liều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lĩnh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dám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cuộc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đói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nghèo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để</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miền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thường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nhau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phải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vì</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yêu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vì</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bốn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bát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câu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nói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đùa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vì</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thế</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coi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thường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anh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nghiêm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đồng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đáo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Hôm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tỉnh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bỏ</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tiền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mua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thúng</a:t>
            </a:r>
            <a:r>
              <a:rPr lang="en-US" sz="2000" b="1" dirty="0">
                <a:latin typeface="Times New Roman" pitchFamily="18" charset="0"/>
                <a:cs typeface="Times New Roman" pitchFamily="18" charset="0"/>
              </a:rPr>
              <a:t> con </a:t>
            </a:r>
            <a:r>
              <a:rPr lang="en-US" sz="2000" b="1" dirty="0" err="1">
                <a:latin typeface="Times New Roman" pitchFamily="18" charset="0"/>
                <a:cs typeface="Times New Roman" pitchFamily="18" charset="0"/>
              </a:rPr>
              <a:t>đựng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thứ</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cơm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bữa</a:t>
            </a:r>
            <a:r>
              <a:rPr lang="en-US" sz="2000" b="1" dirty="0">
                <a:latin typeface="Times New Roman" pitchFamily="18" charset="0"/>
                <a:cs typeface="Times New Roman" pitchFamily="18" charset="0"/>
              </a:rPr>
              <a:t> no </a:t>
            </a:r>
            <a:r>
              <a:rPr lang="en-US" sz="2000" b="1" dirty="0" err="1">
                <a:latin typeface="Times New Roman" pitchFamily="18" charset="0"/>
                <a:cs typeface="Times New Roman" pitchFamily="18" charset="0"/>
              </a:rPr>
              <a:t>nê</a:t>
            </a:r>
            <a:r>
              <a:rPr lang="en-US" sz="2000" b="1" dirty="0">
                <a:latin typeface="Times New Roman" pitchFamily="18" charset="0"/>
                <a:cs typeface="Times New Roman" pitchFamily="18" charset="0"/>
              </a:rPr>
              <a:t>”.</a:t>
            </a:r>
          </a:p>
        </p:txBody>
      </p:sp>
      <p:sp>
        <p:nvSpPr>
          <p:cNvPr id="5" name="Rectangle 4"/>
          <p:cNvSpPr/>
          <p:nvPr/>
        </p:nvSpPr>
        <p:spPr>
          <a:xfrm>
            <a:off x="827584" y="6186377"/>
            <a:ext cx="7488832" cy="400110"/>
          </a:xfrm>
          <a:prstGeom prst="rect">
            <a:avLst/>
          </a:prstGeom>
          <a:solidFill>
            <a:srgbClr val="FFFF00"/>
          </a:solidFill>
        </p:spPr>
        <p:txBody>
          <a:bodyPr wrap="square">
            <a:spAutoFit/>
          </a:bodyPr>
          <a:lstStyle/>
          <a:p>
            <a:r>
              <a:rPr lang="en-US" sz="2000" b="1" dirty="0" err="1">
                <a:latin typeface="Times New Roman" pitchFamily="18" charset="0"/>
                <a:cs typeface="Times New Roman" pitchFamily="18" charset="0"/>
              </a:rPr>
              <a:t>Luận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điểm</a:t>
            </a:r>
            <a:r>
              <a:rPr lang="en-US" sz="2000" b="1" dirty="0">
                <a:latin typeface="Times New Roman" pitchFamily="18" charset="0"/>
                <a:cs typeface="Times New Roman" pitchFamily="18" charset="0"/>
              </a:rPr>
              <a:t> 2: </a:t>
            </a:r>
            <a:r>
              <a:rPr lang="en-US" sz="2000" b="1" dirty="0" err="1">
                <a:latin typeface="Times New Roman" pitchFamily="18" charset="0"/>
                <a:cs typeface="Times New Roman" pitchFamily="18" charset="0"/>
              </a:rPr>
              <a:t>Tâm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lí</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lần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gặp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ở </a:t>
            </a:r>
            <a:r>
              <a:rPr lang="en-US" sz="2000" b="1" dirty="0" err="1">
                <a:latin typeface="Times New Roman" pitchFamily="18" charset="0"/>
                <a:cs typeface="Times New Roman" pitchFamily="18" charset="0"/>
              </a:rPr>
              <a:t>chợ</a:t>
            </a:r>
            <a:r>
              <a:rPr lang="en-US" sz="2000" b="1"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1642130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7384"/>
            <a:ext cx="9144000" cy="6247864"/>
          </a:xfrm>
          <a:prstGeom prst="rect">
            <a:avLst/>
          </a:prstGeom>
        </p:spPr>
        <p:txBody>
          <a:bodyPr wrap="square">
            <a:spAutoFit/>
          </a:bodyPr>
          <a:lstStyle/>
          <a:p>
            <a:pPr algn="just"/>
            <a:r>
              <a:rPr lang="en-US" dirty="0">
                <a:latin typeface="Times New Roman" pitchFamily="18" charset="0"/>
                <a:cs typeface="Times New Roman" pitchFamily="18" charset="0"/>
              </a:rPr>
              <a:t>	</a:t>
            </a:r>
            <a:r>
              <a:rPr lang="en-US" sz="2000" b="1" dirty="0" err="1">
                <a:latin typeface="Times New Roman" pitchFamily="18" charset="0"/>
                <a:cs typeface="Times New Roman" pitchFamily="18" charset="0"/>
              </a:rPr>
              <a:t>Diễn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biến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tâm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đường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dẫn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chủ</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đạo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những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tự</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đắc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hồi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hộp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xen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lẫn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niềm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vui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được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đàn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cũng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nhìn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xóm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ngụ</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tâm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lẽ</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tạo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niềm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vui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lớn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văn</a:t>
            </a:r>
            <a:r>
              <a:rPr lang="en-US" sz="2000" b="1" dirty="0">
                <a:latin typeface="Times New Roman" pitchFamily="18" charset="0"/>
                <a:cs typeface="Times New Roman" pitchFamily="18" charset="0"/>
              </a:rPr>
              <a:t> Kim </a:t>
            </a:r>
            <a:r>
              <a:rPr lang="en-US" sz="2000" b="1" dirty="0" err="1">
                <a:latin typeface="Times New Roman" pitchFamily="18" charset="0"/>
                <a:cs typeface="Times New Roman" pitchFamily="18" charset="0"/>
              </a:rPr>
              <a:t>Lân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nhắc</a:t>
            </a:r>
            <a:r>
              <a:rPr lang="en-US" sz="2000" b="1" dirty="0">
                <a:latin typeface="Times New Roman" pitchFamily="18" charset="0"/>
                <a:cs typeface="Times New Roman" pitchFamily="18" charset="0"/>
              </a:rPr>
              <a:t> ta </a:t>
            </a:r>
            <a:r>
              <a:rPr lang="en-US" sz="2000" b="1" dirty="0" err="1">
                <a:latin typeface="Times New Roman" pitchFamily="18" charset="0"/>
                <a:cs typeface="Times New Roman" pitchFamily="18" charset="0"/>
              </a:rPr>
              <a:t>nhớ</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ảnh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đôi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mắt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này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lấp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nụ</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tủm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tỉm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mắt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nụ</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con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đang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sống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Lần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đầu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tiên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đàn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bà,Tràng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hãnh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diện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vô</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cùng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muốn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nói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câu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thật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tứ</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chẳng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biết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nói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thế</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nào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thành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những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câu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đáp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trở</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cộc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lốc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nhát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gừng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bởi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quá</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bất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ngờ</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sống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vẻ</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gì</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phớn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phở</a:t>
            </a:r>
            <a:r>
              <a:rPr lang="en-US" sz="2000" b="1" dirty="0">
                <a:latin typeface="Times New Roman" pitchFamily="18" charset="0"/>
                <a:cs typeface="Times New Roman" pitchFamily="18" charset="0"/>
              </a:rPr>
              <a:t>”. Kim </a:t>
            </a:r>
            <a:r>
              <a:rPr lang="en-US" sz="2000" b="1" dirty="0" err="1">
                <a:latin typeface="Times New Roman" pitchFamily="18" charset="0"/>
                <a:cs typeface="Times New Roman" pitchFamily="18" charset="0"/>
              </a:rPr>
              <a:t>Lân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chọn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được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quê</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rất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chính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phớn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phở</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để</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diễn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tâm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trạng</a:t>
            </a:r>
            <a:r>
              <a:rPr lang="en-US" sz="2000" b="1" dirty="0">
                <a:latin typeface="Times New Roman" pitchFamily="18" charset="0"/>
                <a:cs typeface="Times New Roman" pitchFamily="18" charset="0"/>
              </a:rPr>
              <a:t> sung </a:t>
            </a:r>
            <a:r>
              <a:rPr lang="en-US" sz="2000" b="1" dirty="0" err="1">
                <a:latin typeface="Times New Roman" pitchFamily="18" charset="0"/>
                <a:cs typeface="Times New Roman" pitchFamily="18" charset="0"/>
              </a:rPr>
              <a:t>sướng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hồ</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hởi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hoan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được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biểu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lộ</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ngoài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gương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vật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chứng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kiến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ảnh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những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ngụ</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tò</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mò</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sát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sự</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xuất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hiện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đàn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lạ</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vậy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thích</a:t>
            </a:r>
            <a:r>
              <a:rPr lang="en-US" sz="2000" b="1" dirty="0">
                <a:latin typeface="Times New Roman" pitchFamily="18" charset="0"/>
                <a:cs typeface="Times New Roman" pitchFamily="18" charset="0"/>
              </a:rPr>
              <a:t> ý </a:t>
            </a:r>
            <a:r>
              <a:rPr lang="en-US" sz="2000" b="1" dirty="0" err="1">
                <a:latin typeface="Times New Roman" pitchFamily="18" charset="0"/>
                <a:cs typeface="Times New Roman" pitchFamily="18" charset="0"/>
              </a:rPr>
              <a:t>lắm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cứ</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vênh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vênh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tự</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đắc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gần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thì</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dường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chất</a:t>
            </a:r>
            <a:r>
              <a:rPr lang="en-US" sz="2000" b="1" dirty="0">
                <a:latin typeface="Times New Roman" pitchFamily="18" charset="0"/>
                <a:cs typeface="Times New Roman" pitchFamily="18" charset="0"/>
              </a:rPr>
              <a:t> men </a:t>
            </a:r>
            <a:r>
              <a:rPr lang="en-US" sz="2000" b="1" dirty="0" err="1">
                <a:latin typeface="Times New Roman" pitchFamily="18" charset="0"/>
                <a:cs typeface="Times New Roman" pitchFamily="18" charset="0"/>
              </a:rPr>
              <a:t>tình</a:t>
            </a:r>
            <a:r>
              <a:rPr lang="en-US" sz="2000" b="1" dirty="0">
                <a:latin typeface="Times New Roman" pitchFamily="18" charset="0"/>
                <a:cs typeface="Times New Roman" pitchFamily="18" charset="0"/>
              </a:rPr>
              <a:t> say </a:t>
            </a:r>
            <a:r>
              <a:rPr lang="en-US" sz="2000" b="1" dirty="0" err="1">
                <a:latin typeface="Times New Roman" pitchFamily="18" charset="0"/>
                <a:cs typeface="Times New Roman" pitchFamily="18" charset="0"/>
              </a:rPr>
              <a:t>sưa</a:t>
            </a:r>
            <a:r>
              <a:rPr lang="en-US" sz="2000" b="1" dirty="0">
                <a:latin typeface="Times New Roman" pitchFamily="18" charset="0"/>
                <a:cs typeface="Times New Roman" pitchFamily="18" charset="0"/>
              </a:rPr>
              <a:t> “ở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đàn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nghèo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khổ</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này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ngấm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nhiều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hơn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trở</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thành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nghĩa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hết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sức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thấm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thía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điều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gì</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kì</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lạ</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mẻ</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chưa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bao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giờ</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anh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được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hết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những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sống</a:t>
            </a:r>
            <a:r>
              <a:rPr lang="en-US" sz="2000" b="1" dirty="0">
                <a:latin typeface="Times New Roman" pitchFamily="18" charset="0"/>
                <a:cs typeface="Times New Roman" pitchFamily="18" charset="0"/>
              </a:rPr>
              <a:t> ê </a:t>
            </a:r>
            <a:r>
              <a:rPr lang="en-US" sz="2000" b="1" dirty="0" err="1">
                <a:latin typeface="Times New Roman" pitchFamily="18" charset="0"/>
                <a:cs typeface="Times New Roman" pitchFamily="18" charset="0"/>
              </a:rPr>
              <a:t>chề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tăm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hằng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ngày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đói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khát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ghê</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gớm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đang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dọa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những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ngày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trước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lòng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bây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giờ</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chỉ</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còn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nghĩa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giữa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đàn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bên</a:t>
            </a:r>
            <a:r>
              <a:rPr lang="en-US" sz="2000" b="1" dirty="0">
                <a:latin typeface="Times New Roman" pitchFamily="18" charset="0"/>
                <a:cs typeface="Times New Roman" pitchFamily="18" charset="0"/>
              </a:rPr>
              <a:t>”.</a:t>
            </a:r>
            <a:r>
              <a:rPr lang="en-US" sz="2000" b="1" dirty="0"/>
              <a:t> </a:t>
            </a:r>
          </a:p>
        </p:txBody>
      </p:sp>
      <p:sp>
        <p:nvSpPr>
          <p:cNvPr id="5" name="Rectangle 4"/>
          <p:cNvSpPr/>
          <p:nvPr/>
        </p:nvSpPr>
        <p:spPr>
          <a:xfrm>
            <a:off x="755576" y="6241319"/>
            <a:ext cx="6552728" cy="400110"/>
          </a:xfrm>
          <a:prstGeom prst="rect">
            <a:avLst/>
          </a:prstGeom>
          <a:solidFill>
            <a:srgbClr val="FFFF00"/>
          </a:solidFill>
        </p:spPr>
        <p:txBody>
          <a:bodyPr wrap="square">
            <a:spAutoFit/>
          </a:bodyPr>
          <a:lstStyle/>
          <a:p>
            <a:r>
              <a:rPr lang="en-US" sz="2000" b="1" dirty="0" err="1">
                <a:latin typeface="Times New Roman" pitchFamily="18" charset="0"/>
                <a:cs typeface="Times New Roman" pitchFamily="18" charset="0"/>
              </a:rPr>
              <a:t>Luận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điểm</a:t>
            </a:r>
            <a:r>
              <a:rPr lang="en-US" sz="2000" b="1" dirty="0">
                <a:latin typeface="Times New Roman" pitchFamily="18" charset="0"/>
                <a:cs typeface="Times New Roman" pitchFamily="18" charset="0"/>
              </a:rPr>
              <a:t> 3: </a:t>
            </a:r>
            <a:r>
              <a:rPr lang="en-US" sz="2000" b="1" dirty="0" err="1">
                <a:latin typeface="Times New Roman" pitchFamily="18" charset="0"/>
                <a:cs typeface="Times New Roman" pitchFamily="18" charset="0"/>
              </a:rPr>
              <a:t>Tâm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lí</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đường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1562668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0297"/>
            <a:ext cx="9144000" cy="6247864"/>
          </a:xfrm>
          <a:prstGeom prst="rect">
            <a:avLst/>
          </a:prstGeom>
        </p:spPr>
        <p:txBody>
          <a:bodyPr wrap="square">
            <a:spAutoFit/>
          </a:bodyPr>
          <a:lstStyle/>
          <a:p>
            <a:pPr algn="just"/>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đầu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ngượng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nghịu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lẽ</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anh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ngượng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nghèo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bởi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căn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đứng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rúm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lổn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nhổn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cỏ</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mọc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quần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áo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bừa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bộn</a:t>
            </a:r>
            <a:r>
              <a:rPr lang="en-US" sz="2000" b="1" dirty="0">
                <a:latin typeface="Times New Roman" pitchFamily="18" charset="0"/>
                <a:cs typeface="Times New Roman" pitchFamily="18" charset="0"/>
              </a:rPr>
              <a:t>…</a:t>
            </a:r>
            <a:r>
              <a:rPr lang="en-US" sz="2000" b="1" dirty="0" err="1">
                <a:latin typeface="Times New Roman" pitchFamily="18" charset="0"/>
                <a:cs typeface="Times New Roman" pitchFamily="18" charset="0"/>
              </a:rPr>
              <a:t>rồi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cứ</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thế</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anh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đứng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tây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ngây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giữa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chợt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sờ</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vẫn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còn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tâm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lý</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hoặc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hoàng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Nhìn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cô</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ngồi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ngay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giữa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vẫn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thể</a:t>
            </a:r>
            <a:r>
              <a:rPr lang="en-US" sz="2000" b="1" dirty="0">
                <a:latin typeface="Times New Roman" pitchFamily="18" charset="0"/>
                <a:cs typeface="Times New Roman" pitchFamily="18" charset="0"/>
              </a:rPr>
              <a:t> tin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mình</a:t>
            </a:r>
            <a:r>
              <a:rPr lang="en-US" sz="2000" b="1" dirty="0">
                <a:latin typeface="Times New Roman" pitchFamily="18" charset="0"/>
                <a:cs typeface="Times New Roman" pitchFamily="18" charset="0"/>
              </a:rPr>
              <a:t>. “Ra </a:t>
            </a:r>
            <a:r>
              <a:rPr lang="en-US" sz="2000" b="1" dirty="0" err="1">
                <a:latin typeface="Times New Roman" pitchFamily="18" charset="0"/>
                <a:cs typeface="Times New Roman" pitchFamily="18" charset="0"/>
              </a:rPr>
              <a:t>hắn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rồi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đấy</a:t>
            </a:r>
            <a:r>
              <a:rPr lang="en-US" sz="2000" b="1" dirty="0">
                <a:latin typeface="Times New Roman" pitchFamily="18" charset="0"/>
                <a:cs typeface="Times New Roman" pitchFamily="18" charset="0"/>
              </a:rPr>
              <a:t> ư?”. </a:t>
            </a:r>
            <a:r>
              <a:rPr lang="en-US" sz="2000" b="1" dirty="0" err="1">
                <a:latin typeface="Times New Roman" pitchFamily="18" charset="0"/>
                <a:cs typeface="Times New Roman" pitchFamily="18" charset="0"/>
              </a:rPr>
              <a:t>Cảm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xúc</a:t>
            </a:r>
            <a:r>
              <a:rPr lang="en-US" sz="2000" b="1" dirty="0">
                <a:latin typeface="Times New Roman" pitchFamily="18" charset="0"/>
                <a:cs typeface="Times New Roman" pitchFamily="18" charset="0"/>
              </a:rPr>
              <a:t> lo </a:t>
            </a:r>
            <a:r>
              <a:rPr lang="en-US" sz="2000" b="1" dirty="0" err="1">
                <a:latin typeface="Times New Roman" pitchFamily="18" charset="0"/>
                <a:cs typeface="Times New Roman" pitchFamily="18" charset="0"/>
              </a:rPr>
              <a:t>sợ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Liệu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mẹ</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chấp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đàn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này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Liệu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cô</a:t>
            </a:r>
            <a:r>
              <a:rPr lang="en-US" sz="2000" b="1" dirty="0">
                <a:latin typeface="Times New Roman" pitchFamily="18" charset="0"/>
                <a:cs typeface="Times New Roman" pitchFamily="18" charset="0"/>
              </a:rPr>
              <a:t> ta </a:t>
            </a:r>
            <a:r>
              <a:rPr lang="en-US" sz="2000" b="1" dirty="0" err="1">
                <a:latin typeface="Times New Roman" pitchFamily="18" charset="0"/>
                <a:cs typeface="Times New Roman" pitchFamily="18" charset="0"/>
              </a:rPr>
              <a:t>khi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buồn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bỏ</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còn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biết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bao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điều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phải</a:t>
            </a:r>
            <a:r>
              <a:rPr lang="en-US" sz="2000" b="1" dirty="0">
                <a:latin typeface="Times New Roman" pitchFamily="18" charset="0"/>
                <a:cs typeface="Times New Roman" pitchFamily="18" charset="0"/>
              </a:rPr>
              <a:t> lo </a:t>
            </a:r>
            <a:r>
              <a:rPr lang="en-US" sz="2000" b="1" dirty="0" err="1">
                <a:latin typeface="Times New Roman" pitchFamily="18" charset="0"/>
                <a:cs typeface="Times New Roman" pitchFamily="18" charset="0"/>
              </a:rPr>
              <a:t>nữa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nạn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đói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này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đàn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việc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hệ</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trọng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cuộc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quyết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định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tương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thường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việc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này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phải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được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bên</a:t>
            </a:r>
            <a:r>
              <a:rPr lang="en-US" sz="2000" b="1" dirty="0">
                <a:latin typeface="Times New Roman" pitchFamily="18" charset="0"/>
                <a:cs typeface="Times New Roman" pitchFamily="18" charset="0"/>
              </a:rPr>
              <a:t> cha </a:t>
            </a:r>
            <a:r>
              <a:rPr lang="en-US" sz="2000" b="1" dirty="0" err="1">
                <a:latin typeface="Times New Roman" pitchFamily="18" charset="0"/>
                <a:cs typeface="Times New Roman" pitchFamily="18" charset="0"/>
              </a:rPr>
              <a:t>mẹ</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phép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việc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hoàn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toàn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bất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ngờ</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Bởi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vậy</a:t>
            </a:r>
            <a:r>
              <a:rPr lang="en-US" sz="2000" b="1" dirty="0">
                <a:latin typeface="Times New Roman" pitchFamily="18" charset="0"/>
                <a:cs typeface="Times New Roman" pitchFamily="18" charset="0"/>
              </a:rPr>
              <a:t> ban </a:t>
            </a:r>
            <a:r>
              <a:rPr lang="en-US" sz="2000" b="1" dirty="0" err="1">
                <a:latin typeface="Times New Roman" pitchFamily="18" charset="0"/>
                <a:cs typeface="Times New Roman" pitchFamily="18" charset="0"/>
              </a:rPr>
              <a:t>đầu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cũng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tâm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lí</a:t>
            </a:r>
            <a:r>
              <a:rPr lang="en-US" sz="2000" b="1" dirty="0">
                <a:latin typeface="Times New Roman" pitchFamily="18" charset="0"/>
                <a:cs typeface="Times New Roman" pitchFamily="18" charset="0"/>
              </a:rPr>
              <a:t> lo </a:t>
            </a:r>
            <a:r>
              <a:rPr lang="en-US" sz="2000" b="1" dirty="0" err="1">
                <a:latin typeface="Times New Roman" pitchFamily="18" charset="0"/>
                <a:cs typeface="Times New Roman" pitchFamily="18" charset="0"/>
              </a:rPr>
              <a:t>âu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hồi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hộp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bước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gặp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mẹ</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đứa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trẻ</a:t>
            </a:r>
            <a:r>
              <a:rPr lang="en-US" sz="2000" b="1" dirty="0">
                <a:latin typeface="Times New Roman" pitchFamily="18" charset="0"/>
                <a:cs typeface="Times New Roman" pitchFamily="18" charset="0"/>
              </a:rPr>
              <a:t>, reo </a:t>
            </a:r>
            <a:r>
              <a:rPr lang="en-US" sz="2000" b="1" dirty="0" err="1">
                <a:latin typeface="Times New Roman" pitchFamily="18" charset="0"/>
                <a:cs typeface="Times New Roman" pitchFamily="18" charset="0"/>
              </a:rPr>
              <a:t>lên</a:t>
            </a:r>
            <a:r>
              <a:rPr lang="en-US" sz="2000" b="1" dirty="0">
                <a:latin typeface="Times New Roman" pitchFamily="18" charset="0"/>
                <a:cs typeface="Times New Roman" pitchFamily="18" charset="0"/>
              </a:rPr>
              <a:t>: “U </a:t>
            </a:r>
            <a:r>
              <a:rPr lang="en-US" sz="2000" b="1" dirty="0" err="1">
                <a:latin typeface="Times New Roman" pitchFamily="18" charset="0"/>
                <a:cs typeface="Times New Roman" pitchFamily="18" charset="0"/>
              </a:rPr>
              <a:t>đã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đấy</a:t>
            </a:r>
            <a:r>
              <a:rPr lang="en-US" sz="2000" b="1" dirty="0">
                <a:latin typeface="Times New Roman" pitchFamily="18" charset="0"/>
                <a:cs typeface="Times New Roman" pitchFamily="18" charset="0"/>
              </a:rPr>
              <a:t>!… Sao u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muộn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thế</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tôi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đợi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nóng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ruột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sau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thoáng</a:t>
            </a:r>
            <a:r>
              <a:rPr lang="en-US" sz="2000" b="1" dirty="0">
                <a:latin typeface="Times New Roman" pitchFamily="18" charset="0"/>
                <a:cs typeface="Times New Roman" pitchFamily="18" charset="0"/>
              </a:rPr>
              <a:t> lo </a:t>
            </a:r>
            <a:r>
              <a:rPr lang="en-US" sz="2000" b="1" dirty="0" err="1">
                <a:latin typeface="Times New Roman" pitchFamily="18" charset="0"/>
                <a:cs typeface="Times New Roman" pitchFamily="18" charset="0"/>
              </a:rPr>
              <a:t>âu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hồi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hộp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được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sự</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tĩnh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cần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thiết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thiệu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mẹ</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bằng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câu</a:t>
            </a:r>
            <a:r>
              <a:rPr lang="en-US" sz="2000" b="1" dirty="0">
                <a:latin typeface="Times New Roman" pitchFamily="18" charset="0"/>
                <a:cs typeface="Times New Roman" pitchFamily="18" charset="0"/>
              </a:rPr>
              <a:t> ý </a:t>
            </a:r>
            <a:r>
              <a:rPr lang="en-US" sz="2000" b="1" dirty="0" err="1">
                <a:latin typeface="Times New Roman" pitchFamily="18" charset="0"/>
                <a:cs typeface="Times New Roman" pitchFamily="18" charset="0"/>
              </a:rPr>
              <a:t>nghĩa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Kìa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tôi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chào</a:t>
            </a:r>
            <a:r>
              <a:rPr lang="en-US" sz="2000" b="1" dirty="0">
                <a:latin typeface="Times New Roman" pitchFamily="18" charset="0"/>
                <a:cs typeface="Times New Roman" pitchFamily="18" charset="0"/>
              </a:rPr>
              <a:t> u”. </a:t>
            </a:r>
            <a:r>
              <a:rPr lang="en-US" sz="2000" b="1" dirty="0" err="1">
                <a:latin typeface="Times New Roman" pitchFamily="18" charset="0"/>
                <a:cs typeface="Times New Roman" pitchFamily="18" charset="0"/>
              </a:rPr>
              <a:t>Thấy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mẹ</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vẫn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chưa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hiểu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nói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tôi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bạn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tôi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đấy</a:t>
            </a:r>
            <a:r>
              <a:rPr lang="en-US" sz="2000" b="1" dirty="0">
                <a:latin typeface="Times New Roman" pitchFamily="18" charset="0"/>
                <a:cs typeface="Times New Roman" pitchFamily="18" charset="0"/>
              </a:rPr>
              <a:t> u ạ… </a:t>
            </a:r>
            <a:r>
              <a:rPr lang="en-US" sz="2000" b="1" dirty="0" err="1">
                <a:latin typeface="Times New Roman" pitchFamily="18" charset="0"/>
                <a:cs typeface="Times New Roman" pitchFamily="18" charset="0"/>
              </a:rPr>
              <a:t>chẳng</a:t>
            </a:r>
            <a:r>
              <a:rPr lang="en-US" sz="2000" b="1" dirty="0">
                <a:latin typeface="Times New Roman" pitchFamily="18" charset="0"/>
                <a:cs typeface="Times New Roman" pitchFamily="18" charset="0"/>
              </a:rPr>
              <a:t> qua </a:t>
            </a:r>
            <a:r>
              <a:rPr lang="en-US" sz="2000" b="1" dirty="0" err="1">
                <a:latin typeface="Times New Roman" pitchFamily="18" charset="0"/>
                <a:cs typeface="Times New Roman" pitchFamily="18" charset="0"/>
              </a:rPr>
              <a:t>nó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cũng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số</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Bằng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câu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nói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định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rõ</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hệ</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phụ</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nữ</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để</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cụ</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Tứ</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buộc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phải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chấp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chỉ</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vậy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câu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nói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còn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lí</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giải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hệ</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duyên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số</a:t>
            </a:r>
            <a:r>
              <a:rPr lang="en-US" sz="2000" b="1" dirty="0">
                <a:latin typeface="Times New Roman" pitchFamily="18" charset="0"/>
                <a:cs typeface="Times New Roman" pitchFamily="18" charset="0"/>
              </a:rPr>
              <a:t> –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cách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lý</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giải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từng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trải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chững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được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mẹ</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đồng</a:t>
            </a:r>
            <a:r>
              <a:rPr lang="en-US" sz="2000" b="1" dirty="0">
                <a:latin typeface="Times New Roman" pitchFamily="18" charset="0"/>
                <a:cs typeface="Times New Roman" pitchFamily="18" charset="0"/>
              </a:rPr>
              <a:t> ý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thở</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phào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ngực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nhẹ</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hẳn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a:t>
            </a:r>
            <a:r>
              <a:rPr lang="en-US" sz="2000" b="1" dirty="0">
                <a:latin typeface="Times New Roman" pitchFamily="18" charset="0"/>
                <a:cs typeface="Times New Roman" pitchFamily="18" charset="0"/>
              </a:rPr>
              <a:t>”</a:t>
            </a:r>
          </a:p>
        </p:txBody>
      </p:sp>
      <p:sp>
        <p:nvSpPr>
          <p:cNvPr id="5" name="Rectangle 4"/>
          <p:cNvSpPr/>
          <p:nvPr/>
        </p:nvSpPr>
        <p:spPr>
          <a:xfrm>
            <a:off x="1115616" y="6300028"/>
            <a:ext cx="6552728" cy="400110"/>
          </a:xfrm>
          <a:prstGeom prst="rect">
            <a:avLst/>
          </a:prstGeom>
          <a:solidFill>
            <a:srgbClr val="FFFF00"/>
          </a:solidFill>
        </p:spPr>
        <p:txBody>
          <a:bodyPr wrap="square">
            <a:spAutoFit/>
          </a:bodyPr>
          <a:lstStyle/>
          <a:p>
            <a:r>
              <a:rPr lang="en-US" sz="2000" b="1" dirty="0" err="1">
                <a:latin typeface="Times New Roman" pitchFamily="18" charset="0"/>
                <a:cs typeface="Times New Roman" pitchFamily="18" charset="0"/>
              </a:rPr>
              <a:t>Luận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điểm</a:t>
            </a:r>
            <a:r>
              <a:rPr lang="en-US" sz="2000" b="1" dirty="0">
                <a:latin typeface="Times New Roman" pitchFamily="18" charset="0"/>
                <a:cs typeface="Times New Roman" pitchFamily="18" charset="0"/>
              </a:rPr>
              <a:t> 4: </a:t>
            </a:r>
            <a:r>
              <a:rPr lang="en-US" sz="2000" b="1" dirty="0" err="1">
                <a:latin typeface="Times New Roman" pitchFamily="18" charset="0"/>
                <a:cs typeface="Times New Roman" pitchFamily="18" charset="0"/>
              </a:rPr>
              <a:t>Tâm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lí</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40456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162"/>
            <a:ext cx="9144000" cy="6247864"/>
          </a:xfrm>
          <a:prstGeom prst="rect">
            <a:avLst/>
          </a:prstGeom>
        </p:spPr>
        <p:txBody>
          <a:bodyPr wrap="square">
            <a:spAutoFit/>
          </a:bodyPr>
          <a:lstStyle/>
          <a:p>
            <a:pPr algn="just"/>
            <a:r>
              <a:rPr lang="en-US" dirty="0">
                <a:latin typeface="Times New Roman" pitchFamily="18" charset="0"/>
                <a:cs typeface="Times New Roman" pitchFamily="18" charset="0"/>
              </a:rPr>
              <a:t>	</a:t>
            </a:r>
            <a:r>
              <a:rPr lang="en-US" sz="2000" b="1" dirty="0">
                <a:latin typeface="Times New Roman" pitchFamily="18" charset="0"/>
                <a:cs typeface="Times New Roman" pitchFamily="18" charset="0"/>
              </a:rPr>
              <a:t>Con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lượt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thể</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thay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đổi</a:t>
            </a:r>
            <a:r>
              <a:rPr lang="en-US" sz="2000" b="1" dirty="0">
                <a:latin typeface="Times New Roman" pitchFamily="18" charset="0"/>
                <a:cs typeface="Times New Roman" pitchFamily="18" charset="0"/>
              </a:rPr>
              <a:t> con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Trước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buổi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hôm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sau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lần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đầu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tiên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anh</a:t>
            </a:r>
            <a:r>
              <a:rPr lang="en-US" sz="2000" b="1" dirty="0">
                <a:latin typeface="Times New Roman" pitchFamily="18" charset="0"/>
                <a:cs typeface="Times New Roman" pitchFamily="18" charset="0"/>
              </a:rPr>
              <a:t> ta run </a:t>
            </a:r>
            <a:r>
              <a:rPr lang="en-US" sz="2000" b="1" dirty="0" err="1">
                <a:latin typeface="Times New Roman" pitchFamily="18" charset="0"/>
                <a:cs typeface="Times New Roman" pitchFamily="18" charset="0"/>
              </a:rPr>
              <a:t>rẩy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sống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rất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Bỗng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nhiên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thương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yêu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lạ</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lùng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sẽ</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cùng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sinh</a:t>
            </a:r>
            <a:r>
              <a:rPr lang="en-US" sz="2000" b="1" dirty="0">
                <a:latin typeface="Times New Roman" pitchFamily="18" charset="0"/>
                <a:cs typeface="Times New Roman" pitchFamily="18" charset="0"/>
              </a:rPr>
              <a:t> con </a:t>
            </a:r>
            <a:r>
              <a:rPr lang="en-US" sz="2000" b="1" dirty="0" err="1">
                <a:latin typeface="Times New Roman" pitchFamily="18" charset="0"/>
                <a:cs typeface="Times New Roman" pitchFamily="18" charset="0"/>
              </a:rPr>
              <a:t>đẻ</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ở </a:t>
            </a:r>
            <a:r>
              <a:rPr lang="en-US" sz="2000" b="1" dirty="0" err="1">
                <a:latin typeface="Times New Roman" pitchFamily="18" charset="0"/>
                <a:cs typeface="Times New Roman" pitchFamily="18" charset="0"/>
              </a:rPr>
              <a:t>đấy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Bây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giờ</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chữ</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hạ</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xuống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điểm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nhấn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sự</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biến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đổi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chất</a:t>
            </a:r>
            <a:r>
              <a:rPr lang="en-US" sz="2000" b="1" dirty="0">
                <a:latin typeface="Times New Roman" pitchFamily="18" charset="0"/>
                <a:cs typeface="Times New Roman" pitchFamily="18" charset="0"/>
              </a:rPr>
              <a:t> ở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gốc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sự</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biến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đổi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chính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nền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tảng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hội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căn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cốt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tính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phục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sinh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tính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nhờ</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vươn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tới</a:t>
            </a:r>
            <a:r>
              <a:rPr lang="en-US" sz="2000" b="1" dirty="0">
                <a:latin typeface="Times New Roman" pitchFamily="18" charset="0"/>
                <a:cs typeface="Times New Roman" pitchFamily="18" charset="0"/>
              </a:rPr>
              <a:t> ý </a:t>
            </a:r>
            <a:r>
              <a:rPr lang="en-US" sz="2000" b="1" dirty="0" err="1">
                <a:latin typeface="Times New Roman" pitchFamily="18" charset="0"/>
                <a:cs typeface="Times New Roman" pitchFamily="18" charset="0"/>
              </a:rPr>
              <a:t>thức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đình.Song</a:t>
            </a:r>
            <a:r>
              <a:rPr lang="en-US" sz="2000" b="1" dirty="0">
                <a:latin typeface="Times New Roman" pitchFamily="18" charset="0"/>
                <a:cs typeface="Times New Roman" pitchFamily="18" charset="0"/>
              </a:rPr>
              <a:t> chi </a:t>
            </a:r>
            <a:r>
              <a:rPr lang="en-US" sz="2000" b="1" dirty="0" err="1">
                <a:latin typeface="Times New Roman" pitchFamily="18" charset="0"/>
                <a:cs typeface="Times New Roman" pitchFamily="18" charset="0"/>
              </a:rPr>
              <a:t>tiết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đắt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nhất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Kim </a:t>
            </a:r>
            <a:r>
              <a:rPr lang="en-US" sz="2000" b="1" dirty="0" err="1">
                <a:latin typeface="Times New Roman" pitchFamily="18" charset="0"/>
                <a:cs typeface="Times New Roman" pitchFamily="18" charset="0"/>
              </a:rPr>
              <a:t>Lân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phải</a:t>
            </a:r>
            <a:r>
              <a:rPr lang="en-US" sz="2000" b="1" dirty="0">
                <a:latin typeface="Times New Roman" pitchFamily="18" charset="0"/>
                <a:cs typeface="Times New Roman" pitchFamily="18" charset="0"/>
              </a:rPr>
              <a:t> ở </a:t>
            </a:r>
            <a:r>
              <a:rPr lang="en-US" sz="2000" b="1" dirty="0" err="1">
                <a:latin typeface="Times New Roman" pitchFamily="18" charset="0"/>
                <a:cs typeface="Times New Roman" pitchFamily="18" charset="0"/>
              </a:rPr>
              <a:t>đó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lẽ</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ở </a:t>
            </a:r>
            <a:r>
              <a:rPr lang="en-US" sz="2000" b="1" dirty="0" err="1">
                <a:latin typeface="Times New Roman" pitchFamily="18" charset="0"/>
                <a:cs typeface="Times New Roman" pitchFamily="18" charset="0"/>
              </a:rPr>
              <a:t>câu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văn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này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xăm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xăm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chạy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giữa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cũng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muốn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việc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gì</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để</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dự</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phần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sửa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căn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chữ</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xăm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xăm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gợi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bao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nhiêu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hăm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hở</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háo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hức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bước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tìm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điều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trọng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hơn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dấu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hiệu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bước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ngoặt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lớn</a:t>
            </a:r>
            <a:r>
              <a:rPr lang="en-US" sz="2000" b="1" dirty="0">
                <a:latin typeface="Times New Roman" pitchFamily="18" charset="0"/>
                <a:cs typeface="Times New Roman" pitchFamily="18" charset="0"/>
              </a:rPr>
              <a:t> ở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So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ngật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ngưỡng</a:t>
            </a:r>
            <a:r>
              <a:rPr lang="en-US" sz="2000" b="1" dirty="0">
                <a:latin typeface="Times New Roman" pitchFamily="18" charset="0"/>
                <a:cs typeface="Times New Roman" pitchFamily="18" charset="0"/>
              </a:rPr>
              <a:t>” ở </a:t>
            </a:r>
            <a:r>
              <a:rPr lang="en-US" sz="2000" b="1" dirty="0" err="1">
                <a:latin typeface="Times New Roman" pitchFamily="18" charset="0"/>
                <a:cs typeface="Times New Roman" pitchFamily="18" charset="0"/>
              </a:rPr>
              <a:t>mở</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đầu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phẩm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hành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động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xăm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xăm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này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biến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chỉ</a:t>
            </a:r>
            <a:r>
              <a:rPr lang="en-US" sz="2000" b="1" dirty="0">
                <a:latin typeface="Times New Roman" pitchFamily="18" charset="0"/>
                <a:cs typeface="Times New Roman" pitchFamily="18" charset="0"/>
              </a:rPr>
              <a:t> ở </a:t>
            </a:r>
            <a:r>
              <a:rPr lang="en-US" sz="2000" b="1" dirty="0" err="1">
                <a:latin typeface="Times New Roman" pitchFamily="18" charset="0"/>
                <a:cs typeface="Times New Roman" pitchFamily="18" charset="0"/>
              </a:rPr>
              <a:t>dáng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còn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thay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đổi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số</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tính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cách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đau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khổ</a:t>
            </a:r>
            <a:r>
              <a:rPr lang="en-US" sz="2000" b="1" dirty="0">
                <a:latin typeface="Times New Roman" pitchFamily="18" charset="0"/>
                <a:cs typeface="Times New Roman" pitchFamily="18" charset="0"/>
              </a:rPr>
              <a:t> sang </a:t>
            </a:r>
            <a:r>
              <a:rPr lang="en-US" sz="2000" b="1" dirty="0" err="1">
                <a:latin typeface="Times New Roman" pitchFamily="18" charset="0"/>
                <a:cs typeface="Times New Roman" pitchFamily="18" charset="0"/>
              </a:rPr>
              <a:t>hạnh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ngây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dại</a:t>
            </a:r>
            <a:r>
              <a:rPr lang="en-US" sz="2000" b="1" dirty="0">
                <a:latin typeface="Times New Roman" pitchFamily="18" charset="0"/>
                <a:cs typeface="Times New Roman" pitchFamily="18" charset="0"/>
              </a:rPr>
              <a:t> sang ý </a:t>
            </a:r>
            <a:r>
              <a:rPr lang="en-US" sz="2000" b="1" dirty="0" err="1">
                <a:latin typeface="Times New Roman" pitchFamily="18" charset="0"/>
                <a:cs typeface="Times New Roman" pitchFamily="18" charset="0"/>
              </a:rPr>
              <a:t>thức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Kiều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xưa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từng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xăm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xăm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băng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vườn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khuya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mình</a:t>
            </a:r>
            <a:r>
              <a:rPr lang="en-US" sz="2000" b="1" dirty="0">
                <a:latin typeface="Times New Roman" pitchFamily="18" charset="0"/>
                <a:cs typeface="Times New Roman" pitchFamily="18" charset="0"/>
              </a:rPr>
              <a:t>” (</a:t>
            </a:r>
            <a:r>
              <a:rPr lang="en-US" sz="2000" b="1" i="1" dirty="0" err="1">
                <a:latin typeface="Times New Roman" pitchFamily="18" charset="0"/>
                <a:cs typeface="Times New Roman" pitchFamily="18" charset="0"/>
              </a:rPr>
              <a:t>Truyện</a:t>
            </a:r>
            <a:r>
              <a:rPr lang="en-US" sz="2000" b="1" i="1" dirty="0">
                <a:latin typeface="Times New Roman" pitchFamily="18" charset="0"/>
                <a:cs typeface="Times New Roman" pitchFamily="18" charset="0"/>
              </a:rPr>
              <a:t> </a:t>
            </a:r>
            <a:r>
              <a:rPr lang="en-US" sz="2000" b="1" i="1" dirty="0" err="1">
                <a:latin typeface="Times New Roman" pitchFamily="18" charset="0"/>
                <a:cs typeface="Times New Roman" pitchFamily="18" charset="0"/>
              </a:rPr>
              <a:t>Kiều</a:t>
            </a:r>
            <a:r>
              <a:rPr lang="en-US" sz="2000" b="1" dirty="0">
                <a:latin typeface="Times New Roman" pitchFamily="18" charset="0"/>
                <a:cs typeface="Times New Roman" pitchFamily="18" charset="0"/>
              </a:rPr>
              <a:t> – </a:t>
            </a:r>
            <a:r>
              <a:rPr lang="en-US" sz="2000" b="1" dirty="0" err="1">
                <a:latin typeface="Times New Roman" pitchFamily="18" charset="0"/>
                <a:cs typeface="Times New Roman" pitchFamily="18" charset="0"/>
              </a:rPr>
              <a:t>Nguyễn</a:t>
            </a:r>
            <a:r>
              <a:rPr lang="en-US" sz="2000" b="1" dirty="0">
                <a:latin typeface="Times New Roman" pitchFamily="18" charset="0"/>
                <a:cs typeface="Times New Roman" pitchFamily="18" charset="0"/>
              </a:rPr>
              <a:t> Du). </a:t>
            </a:r>
            <a:r>
              <a:rPr lang="en-US" sz="2000" b="1" dirty="0" err="1">
                <a:latin typeface="Times New Roman" pitchFamily="18" charset="0"/>
                <a:cs typeface="Times New Roman" pitchFamily="18" charset="0"/>
              </a:rPr>
              <a:t>Gót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Kiều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táo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bạo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thế</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cứ</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chênh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vênh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đơn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độc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khiến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đọc</a:t>
            </a:r>
            <a:r>
              <a:rPr lang="en-US" sz="2000" b="1" dirty="0">
                <a:latin typeface="Times New Roman" pitchFamily="18" charset="0"/>
                <a:cs typeface="Times New Roman" pitchFamily="18" charset="0"/>
              </a:rPr>
              <a:t> lo </a:t>
            </a:r>
            <a:r>
              <a:rPr lang="en-US" sz="2000" b="1" dirty="0" err="1">
                <a:latin typeface="Times New Roman" pitchFamily="18" charset="0"/>
                <a:cs typeface="Times New Roman" pitchFamily="18" charset="0"/>
              </a:rPr>
              <a:t>lắng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bởi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chỉ</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giữa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đêm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trăng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trung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cổ</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Còn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xăm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xăm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vững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khỏe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tự</a:t>
            </a:r>
            <a:r>
              <a:rPr lang="en-US" sz="2000" b="1" dirty="0">
                <a:latin typeface="Times New Roman" pitchFamily="18" charset="0"/>
                <a:cs typeface="Times New Roman" pitchFamily="18" charset="0"/>
              </a:rPr>
              <a:t> tin </a:t>
            </a:r>
            <a:r>
              <a:rPr lang="en-US" sz="2000" b="1" dirty="0" err="1">
                <a:latin typeface="Times New Roman" pitchFamily="18" charset="0"/>
                <a:cs typeface="Times New Roman" pitchFamily="18" charset="0"/>
              </a:rPr>
              <a:t>làm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sao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bởi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xăm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xăm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con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phúc</a:t>
            </a:r>
            <a:r>
              <a:rPr lang="en-US" sz="2000" b="1" dirty="0">
                <a:latin typeface="Times New Roman" pitchFamily="18" charset="0"/>
                <a:cs typeface="Times New Roman" pitchFamily="18" charset="0"/>
              </a:rPr>
              <a:t>.</a:t>
            </a:r>
          </a:p>
        </p:txBody>
      </p:sp>
      <p:sp>
        <p:nvSpPr>
          <p:cNvPr id="5" name="Rectangle 4"/>
          <p:cNvSpPr/>
          <p:nvPr/>
        </p:nvSpPr>
        <p:spPr>
          <a:xfrm>
            <a:off x="1187624" y="6300028"/>
            <a:ext cx="6264696" cy="369332"/>
          </a:xfrm>
          <a:prstGeom prst="rect">
            <a:avLst/>
          </a:prstGeom>
          <a:solidFill>
            <a:srgbClr val="FFFF00"/>
          </a:solidFill>
        </p:spPr>
        <p:txBody>
          <a:bodyPr wrap="square">
            <a:spAutoFit/>
          </a:bodyPr>
          <a:lstStyle/>
          <a:p>
            <a:r>
              <a:rPr lang="en-US" b="1" dirty="0" err="1">
                <a:latin typeface="Times New Roman" pitchFamily="18" charset="0"/>
                <a:cs typeface="Times New Roman" pitchFamily="18" charset="0"/>
              </a:rPr>
              <a:t>Luận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điểm</a:t>
            </a:r>
            <a:r>
              <a:rPr lang="en-US" b="1" dirty="0">
                <a:latin typeface="Times New Roman" pitchFamily="18" charset="0"/>
                <a:cs typeface="Times New Roman" pitchFamily="18" charset="0"/>
              </a:rPr>
              <a:t> 5: </a:t>
            </a:r>
            <a:r>
              <a:rPr lang="en-US" b="1" dirty="0" err="1">
                <a:latin typeface="Times New Roman" pitchFamily="18" charset="0"/>
                <a:cs typeface="Times New Roman" pitchFamily="18" charset="0"/>
              </a:rPr>
              <a:t>Tâm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lí</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của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Tràng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vào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buổi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sáng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hôm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sau</a:t>
            </a:r>
            <a:r>
              <a:rPr lang="en-US" b="1" dirty="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232453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6163"/>
            <a:ext cx="9144000" cy="6186309"/>
          </a:xfrm>
          <a:prstGeom prst="rect">
            <a:avLst/>
          </a:prstGeom>
        </p:spPr>
        <p:txBody>
          <a:bodyPr wrap="square">
            <a:spAutoFit/>
          </a:bodyPr>
          <a:lstStyle/>
          <a:p>
            <a:pPr algn="just"/>
            <a:r>
              <a:rPr lang="en-US" sz="2000" dirty="0">
                <a:latin typeface="Times New Roman" pitchFamily="18" charset="0"/>
                <a:cs typeface="Times New Roman" pitchFamily="18" charset="0"/>
              </a:rPr>
              <a:t>	</a:t>
            </a:r>
            <a:r>
              <a:rPr lang="en-US" sz="2200" b="1" dirty="0" err="1">
                <a:latin typeface="Times New Roman" pitchFamily="18" charset="0"/>
                <a:cs typeface="Times New Roman" pitchFamily="18" charset="0"/>
              </a:rPr>
              <a:t>Khi</a:t>
            </a:r>
            <a:r>
              <a:rPr lang="en-US" sz="2200" b="1" dirty="0">
                <a:latin typeface="Times New Roman" pitchFamily="18" charset="0"/>
                <a:cs typeface="Times New Roman" pitchFamily="18" charset="0"/>
              </a:rPr>
              <a:t> ý </a:t>
            </a:r>
            <a:r>
              <a:rPr lang="en-US" sz="2200" b="1" dirty="0" err="1">
                <a:latin typeface="Times New Roman" pitchFamily="18" charset="0"/>
                <a:cs typeface="Times New Roman" pitchFamily="18" charset="0"/>
              </a:rPr>
              <a:t>thức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được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tương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lai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hạnh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phúc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của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riêng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mình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tâm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trạng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Tràng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chuyển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biến</a:t>
            </a:r>
            <a:r>
              <a:rPr lang="en-US" sz="2200" b="1" dirty="0">
                <a:latin typeface="Times New Roman" pitchFamily="18" charset="0"/>
                <a:cs typeface="Times New Roman" pitchFamily="18" charset="0"/>
              </a:rPr>
              <a:t> sang </a:t>
            </a:r>
            <a:r>
              <a:rPr lang="en-US" sz="2200" b="1" dirty="0" err="1">
                <a:latin typeface="Times New Roman" pitchFamily="18" charset="0"/>
                <a:cs typeface="Times New Roman" pitchFamily="18" charset="0"/>
              </a:rPr>
              <a:t>một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dự</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cảm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đổi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đời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Khi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miếng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cám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đắng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chát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ngậm</a:t>
            </a:r>
            <a:r>
              <a:rPr lang="en-US" sz="2200" b="1" dirty="0">
                <a:latin typeface="Times New Roman" pitchFamily="18" charset="0"/>
                <a:cs typeface="Times New Roman" pitchFamily="18" charset="0"/>
              </a:rPr>
              <a:t> ứ </a:t>
            </a:r>
            <a:r>
              <a:rPr lang="en-US" sz="2200" b="1" dirty="0" err="1">
                <a:latin typeface="Times New Roman" pitchFamily="18" charset="0"/>
                <a:cs typeface="Times New Roman" pitchFamily="18" charset="0"/>
              </a:rPr>
              <a:t>xuất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hiện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trong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âm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thanh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tiếng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trống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thu</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thuế</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dồn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dập</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lúc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cuộc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sống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đã</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bị</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đẩy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đến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miệng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vực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của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cái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đói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cái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chết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thì</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cũng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lúc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hình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ảnh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lá</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cờ</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đỏ</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hiện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lên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làm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nên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một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câu</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rất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quan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trọng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của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tác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phẩm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Trong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óc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Tràng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vẫn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thấy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đám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người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đói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lá</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cờ</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đỏ</a:t>
            </a:r>
            <a:r>
              <a:rPr lang="en-US" sz="2200" b="1" dirty="0">
                <a:latin typeface="Times New Roman" pitchFamily="18" charset="0"/>
                <a:cs typeface="Times New Roman" pitchFamily="18" charset="0"/>
              </a:rPr>
              <a:t> bay </a:t>
            </a:r>
            <a:r>
              <a:rPr lang="en-US" sz="2200" b="1" dirty="0" err="1">
                <a:latin typeface="Times New Roman" pitchFamily="18" charset="0"/>
                <a:cs typeface="Times New Roman" pitchFamily="18" charset="0"/>
              </a:rPr>
              <a:t>phấp</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phới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Lá</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cờ</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đỏ</a:t>
            </a:r>
            <a:r>
              <a:rPr lang="en-US" sz="2200" b="1" dirty="0">
                <a:latin typeface="Times New Roman" pitchFamily="18" charset="0"/>
                <a:cs typeface="Times New Roman" pitchFamily="18" charset="0"/>
              </a:rPr>
              <a:t> - </a:t>
            </a:r>
            <a:r>
              <a:rPr lang="en-US" sz="2200" b="1" dirty="0" err="1">
                <a:latin typeface="Times New Roman" pitchFamily="18" charset="0"/>
                <a:cs typeface="Times New Roman" pitchFamily="18" charset="0"/>
              </a:rPr>
              <a:t>hình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tượng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thoáng</a:t>
            </a:r>
            <a:r>
              <a:rPr lang="en-US" sz="2200" b="1" dirty="0">
                <a:latin typeface="Times New Roman" pitchFamily="18" charset="0"/>
                <a:cs typeface="Times New Roman" pitchFamily="18" charset="0"/>
              </a:rPr>
              <a:t> qua </a:t>
            </a:r>
            <a:r>
              <a:rPr lang="en-US" sz="2200" b="1" dirty="0" err="1">
                <a:latin typeface="Times New Roman" pitchFamily="18" charset="0"/>
                <a:cs typeface="Times New Roman" pitchFamily="18" charset="0"/>
              </a:rPr>
              <a:t>ấy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khi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được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đặt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vào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đoạn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kết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mang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bao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sức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nặng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về</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tư</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tưởng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nghệ</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thuật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thiên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truyện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Nếu</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vắng</a:t>
            </a:r>
            <a:r>
              <a:rPr lang="en-US" sz="2200" b="1" dirty="0">
                <a:latin typeface="Times New Roman" pitchFamily="18" charset="0"/>
                <a:cs typeface="Times New Roman" pitchFamily="18" charset="0"/>
              </a:rPr>
              <a:t> chi </a:t>
            </a:r>
            <a:r>
              <a:rPr lang="en-US" sz="2200" b="1" dirty="0" err="1">
                <a:latin typeface="Times New Roman" pitchFamily="18" charset="0"/>
                <a:cs typeface="Times New Roman" pitchFamily="18" charset="0"/>
              </a:rPr>
              <a:t>tiết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này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tác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phẩm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sẽ</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xa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lối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kết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cấu</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khép</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của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văn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học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hiện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thực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phê</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phán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Sự</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có</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mặt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của</a:t>
            </a:r>
            <a:r>
              <a:rPr lang="en-US" sz="2200" b="1" dirty="0">
                <a:latin typeface="Times New Roman" pitchFamily="18" charset="0"/>
                <a:cs typeface="Times New Roman" pitchFamily="18" charset="0"/>
              </a:rPr>
              <a:t> chi </a:t>
            </a:r>
            <a:r>
              <a:rPr lang="en-US" sz="2200" b="1" dirty="0" err="1">
                <a:latin typeface="Times New Roman" pitchFamily="18" charset="0"/>
                <a:cs typeface="Times New Roman" pitchFamily="18" charset="0"/>
              </a:rPr>
              <a:t>tiết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nghệ</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thuật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này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khiến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câu</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chuyện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có</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một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cái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kết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mở</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nhờ</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thế</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thiên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truyện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tuy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đã</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đóng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lạị</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nhưng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số</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phận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nhân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vật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vẫn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tiếp</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tục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được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vận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động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theo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hướng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lạc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quan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lên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chứ</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không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bế</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tắc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như</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anh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Pha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của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Nguyễn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Công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Hoan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chị</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Dậu</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của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Ngô</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Tất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Tố</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Chí</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Phèo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của</a:t>
            </a:r>
            <a:r>
              <a:rPr lang="en-US" sz="2200" b="1" dirty="0">
                <a:latin typeface="Times New Roman" pitchFamily="18" charset="0"/>
                <a:cs typeface="Times New Roman" pitchFamily="18" charset="0"/>
              </a:rPr>
              <a:t> Nam Cao… </a:t>
            </a:r>
            <a:r>
              <a:rPr lang="en-US" sz="2200" b="1" dirty="0" err="1">
                <a:latin typeface="Times New Roman" pitchFamily="18" charset="0"/>
                <a:cs typeface="Times New Roman" pitchFamily="18" charset="0"/>
              </a:rPr>
              <a:t>Hình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ảnh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lá</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cờ</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đỏ</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sao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vàng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đã</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vẫy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lên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như</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một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tín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hiệu</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đổi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đời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một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tương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lai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tươi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sáng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Truyện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ngắn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này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không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chỉ</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hấp</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dẫn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người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đọc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bởi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tình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huống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truyện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độc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đáo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bất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ngờ</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còn</a:t>
            </a:r>
            <a:r>
              <a:rPr lang="en-US" sz="2200" b="1" dirty="0">
                <a:latin typeface="Times New Roman" pitchFamily="18" charset="0"/>
                <a:cs typeface="Times New Roman" pitchFamily="18" charset="0"/>
              </a:rPr>
              <a:t> ở </a:t>
            </a:r>
            <a:r>
              <a:rPr lang="en-US" sz="2200" b="1" dirty="0" err="1">
                <a:latin typeface="Times New Roman" pitchFamily="18" charset="0"/>
                <a:cs typeface="Times New Roman" pitchFamily="18" charset="0"/>
              </a:rPr>
              <a:t>chỗ</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văn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đã</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xây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dựng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thành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công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diễn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biến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tâm</a:t>
            </a:r>
            <a:r>
              <a:rPr lang="en-US" sz="2200" b="1" dirty="0">
                <a:latin typeface="Times New Roman" pitchFamily="18" charset="0"/>
                <a:cs typeface="Times New Roman" pitchFamily="18" charset="0"/>
              </a:rPr>
              <a:t> li </a:t>
            </a:r>
            <a:r>
              <a:rPr lang="en-US" sz="2200" b="1" dirty="0" err="1">
                <a:latin typeface="Times New Roman" pitchFamily="18" charset="0"/>
                <a:cs typeface="Times New Roman" pitchFamily="18" charset="0"/>
              </a:rPr>
              <a:t>những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nhân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vật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chính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như</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anh</a:t>
            </a:r>
            <a:r>
              <a:rPr lang="en-US" sz="2200" b="1" dirty="0">
                <a:latin typeface="Times New Roman" pitchFamily="18" charset="0"/>
                <a:cs typeface="Times New Roman" pitchFamily="18" charset="0"/>
              </a:rPr>
              <a:t> cu </a:t>
            </a:r>
            <a:r>
              <a:rPr lang="en-US" sz="2200" b="1" dirty="0" err="1">
                <a:latin typeface="Times New Roman" pitchFamily="18" charset="0"/>
                <a:cs typeface="Times New Roman" pitchFamily="18" charset="0"/>
              </a:rPr>
              <a:t>Tràng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để</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lại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trong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lòng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bạn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đọc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những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ấn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tượng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sâu</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sắc</a:t>
            </a:r>
            <a:r>
              <a:rPr lang="en-US" sz="2200" b="1" dirty="0">
                <a:latin typeface="Times New Roman" pitchFamily="18" charset="0"/>
                <a:cs typeface="Times New Roman" pitchFamily="18" charset="0"/>
              </a:rPr>
              <a:t>.</a:t>
            </a:r>
          </a:p>
        </p:txBody>
      </p:sp>
      <p:sp>
        <p:nvSpPr>
          <p:cNvPr id="5" name="Rectangle 4"/>
          <p:cNvSpPr/>
          <p:nvPr/>
        </p:nvSpPr>
        <p:spPr>
          <a:xfrm>
            <a:off x="1187624" y="6300028"/>
            <a:ext cx="6264696" cy="369332"/>
          </a:xfrm>
          <a:prstGeom prst="rect">
            <a:avLst/>
          </a:prstGeom>
          <a:solidFill>
            <a:srgbClr val="FFFF00"/>
          </a:solidFill>
        </p:spPr>
        <p:txBody>
          <a:bodyPr wrap="square">
            <a:spAutoFit/>
          </a:bodyPr>
          <a:lstStyle/>
          <a:p>
            <a:r>
              <a:rPr lang="en-US" b="1" dirty="0" err="1">
                <a:latin typeface="Times New Roman" pitchFamily="18" charset="0"/>
                <a:cs typeface="Times New Roman" pitchFamily="18" charset="0"/>
              </a:rPr>
              <a:t>Luận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điểm</a:t>
            </a:r>
            <a:r>
              <a:rPr lang="en-US" b="1" dirty="0">
                <a:latin typeface="Times New Roman" pitchFamily="18" charset="0"/>
                <a:cs typeface="Times New Roman" pitchFamily="18" charset="0"/>
              </a:rPr>
              <a:t> 6: </a:t>
            </a:r>
            <a:r>
              <a:rPr lang="en-US" b="1" dirty="0" err="1">
                <a:latin typeface="Times New Roman" pitchFamily="18" charset="0"/>
                <a:cs typeface="Times New Roman" pitchFamily="18" charset="0"/>
              </a:rPr>
              <a:t>Tổng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kết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về</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nghệ</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thuật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958139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12845"/>
            <a:ext cx="9036496" cy="4770537"/>
          </a:xfrm>
          <a:prstGeom prst="rect">
            <a:avLst/>
          </a:prstGeom>
        </p:spPr>
        <p:txBody>
          <a:bodyPr wrap="square">
            <a:spAutoFit/>
          </a:bodyPr>
          <a:lstStyle/>
          <a:p>
            <a:pPr algn="just"/>
            <a:r>
              <a:rPr lang="en-US" sz="2000" b="1" dirty="0">
                <a:latin typeface="Times New Roman" pitchFamily="18" charset="0"/>
                <a:cs typeface="Times New Roman" pitchFamily="18" charset="0"/>
              </a:rPr>
              <a:t>	</a:t>
            </a:r>
            <a:r>
              <a:rPr lang="en-US" sz="2400" b="1" dirty="0">
                <a:latin typeface="Times New Roman" pitchFamily="18" charset="0"/>
                <a:cs typeface="Times New Roman" pitchFamily="18" charset="0"/>
              </a:rPr>
              <a:t>Qua </a:t>
            </a:r>
            <a:r>
              <a:rPr lang="en-US" sz="2400" b="1" dirty="0" err="1">
                <a:latin typeface="Times New Roman" pitchFamily="18" charset="0"/>
                <a:cs typeface="Times New Roman" pitchFamily="18" charset="0"/>
              </a:rPr>
              <a:t>hình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tượng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nhân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vật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Tràng</a:t>
            </a:r>
            <a:r>
              <a:rPr lang="en-US" sz="2400" b="1" dirty="0">
                <a:latin typeface="Times New Roman" pitchFamily="18" charset="0"/>
                <a:cs typeface="Times New Roman" pitchFamily="18" charset="0"/>
              </a:rPr>
              <a:t>, Kim </a:t>
            </a:r>
            <a:r>
              <a:rPr lang="en-US" sz="2400" b="1" dirty="0" err="1">
                <a:latin typeface="Times New Roman" pitchFamily="18" charset="0"/>
                <a:cs typeface="Times New Roman" pitchFamily="18" charset="0"/>
              </a:rPr>
              <a:t>Lân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còn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khẳng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định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hiện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thực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cuộc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sống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có</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ngột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ngạt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tăm</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tối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đến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đâu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thì</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sự</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sống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vẫn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trỗi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dậy</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vươn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lên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mãnh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liệt</a:t>
            </a:r>
            <a:r>
              <a:rPr lang="en-US" sz="2400" b="1" dirty="0">
                <a:latin typeface="Times New Roman" pitchFamily="18" charset="0"/>
                <a:cs typeface="Times New Roman" pitchFamily="18" charset="0"/>
              </a:rPr>
              <a:t>, con </a:t>
            </a:r>
            <a:r>
              <a:rPr lang="en-US" sz="2400" b="1" dirty="0" err="1">
                <a:latin typeface="Times New Roman" pitchFamily="18" charset="0"/>
                <a:cs typeface="Times New Roman" pitchFamily="18" charset="0"/>
              </a:rPr>
              <a:t>người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vẫn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cố</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gắng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vật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lộn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với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hoàn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cảnh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để</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khẳng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định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tư</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cách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ngời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sáng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mình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Xét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cho</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cùng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hình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tượng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nhân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vật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Tràng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đã</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giúp</a:t>
            </a:r>
            <a:r>
              <a:rPr lang="en-US" sz="2400" b="1" dirty="0">
                <a:latin typeface="Times New Roman" pitchFamily="18" charset="0"/>
                <a:cs typeface="Times New Roman" pitchFamily="18" charset="0"/>
              </a:rPr>
              <a:t> Kim </a:t>
            </a:r>
            <a:r>
              <a:rPr lang="en-US" sz="2400" b="1" dirty="0" err="1">
                <a:latin typeface="Times New Roman" pitchFamily="18" charset="0"/>
                <a:cs typeface="Times New Roman" pitchFamily="18" charset="0"/>
              </a:rPr>
              <a:t>Lân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thể</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hiện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được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thành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công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một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khúc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chứa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đựng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niềm</a:t>
            </a:r>
            <a:r>
              <a:rPr lang="en-US" sz="2400" b="1" dirty="0">
                <a:latin typeface="Times New Roman" pitchFamily="18" charset="0"/>
                <a:cs typeface="Times New Roman" pitchFamily="18" charset="0"/>
              </a:rPr>
              <a:t> tin </a:t>
            </a:r>
            <a:r>
              <a:rPr lang="en-US" sz="2400" b="1" dirty="0" err="1">
                <a:latin typeface="Times New Roman" pitchFamily="18" charset="0"/>
                <a:cs typeface="Times New Roman" pitchFamily="18" charset="0"/>
              </a:rPr>
              <a:t>mãnh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liệt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con </a:t>
            </a:r>
            <a:r>
              <a:rPr lang="en-US" sz="2400" b="1" dirty="0" err="1">
                <a:latin typeface="Times New Roman" pitchFamily="18" charset="0"/>
                <a:cs typeface="Times New Roman" pitchFamily="18" charset="0"/>
              </a:rPr>
              <a:t>người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vào</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sự</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sống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sự</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sống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chẳng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bao</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giờ</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chán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nản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Xuân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Diệu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chính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biểu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hiện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giá</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trị</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nhân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đạo</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mang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những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nét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nhân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văn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cao</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cả</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rất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riêng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Kim </a:t>
            </a:r>
            <a:r>
              <a:rPr lang="en-US" sz="2400" b="1" dirty="0" err="1">
                <a:latin typeface="Times New Roman" pitchFamily="18" charset="0"/>
                <a:cs typeface="Times New Roman" pitchFamily="18" charset="0"/>
              </a:rPr>
              <a:t>Lân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Nó</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giúp</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người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đọc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nhận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ra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được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nét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đặc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sắc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riêng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tác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phẩm</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khi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đặt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bên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cạnh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những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sáng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tác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viết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về</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người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nông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dân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trước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thử</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thách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cái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nghèo</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cái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đói</a:t>
            </a:r>
            <a:r>
              <a:rPr lang="en-US" sz="2400" b="1" dirty="0">
                <a:latin typeface="Times New Roman" pitchFamily="18" charset="0"/>
                <a:cs typeface="Times New Roman" pitchFamily="18" charset="0"/>
              </a:rPr>
              <a:t>.</a:t>
            </a:r>
          </a:p>
          <a:p>
            <a:pPr algn="just"/>
            <a:br>
              <a:rPr lang="en-US" sz="2000" b="1" dirty="0">
                <a:latin typeface="Times New Roman" pitchFamily="18" charset="0"/>
                <a:cs typeface="Times New Roman" pitchFamily="18" charset="0"/>
              </a:rPr>
            </a:br>
            <a:endParaRPr lang="en-US" sz="2000" b="1" dirty="0">
              <a:latin typeface="Times New Roman" pitchFamily="18" charset="0"/>
              <a:cs typeface="Times New Roman" pitchFamily="18" charset="0"/>
            </a:endParaRPr>
          </a:p>
        </p:txBody>
      </p:sp>
      <p:sp>
        <p:nvSpPr>
          <p:cNvPr id="5" name="Rectangle 4"/>
          <p:cNvSpPr/>
          <p:nvPr/>
        </p:nvSpPr>
        <p:spPr>
          <a:xfrm>
            <a:off x="1187624" y="5517232"/>
            <a:ext cx="6264696" cy="369332"/>
          </a:xfrm>
          <a:prstGeom prst="rect">
            <a:avLst/>
          </a:prstGeom>
          <a:solidFill>
            <a:srgbClr val="FFFF00"/>
          </a:solidFill>
        </p:spPr>
        <p:txBody>
          <a:bodyPr wrap="square">
            <a:spAutoFit/>
          </a:bodyPr>
          <a:lstStyle/>
          <a:p>
            <a:r>
              <a:rPr lang="en-US" b="1" dirty="0" err="1">
                <a:latin typeface="Times New Roman" pitchFamily="18" charset="0"/>
                <a:cs typeface="Times New Roman" pitchFamily="18" charset="0"/>
              </a:rPr>
              <a:t>Kết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bài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Tổng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kết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về</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nghệ</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thuật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935952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27384"/>
            <a:ext cx="1656184" cy="1080120"/>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sz="2400" b="1" err="1">
                <a:solidFill>
                  <a:schemeClr val="tx1"/>
                </a:solidFill>
                <a:latin typeface="Times New Roman" pitchFamily="18" charset="0"/>
                <a:cs typeface="Times New Roman" pitchFamily="18" charset="0"/>
              </a:rPr>
              <a:t>Vợ</a:t>
            </a:r>
            <a:r>
              <a:rPr lang="en-US" sz="2400" b="1">
                <a:solidFill>
                  <a:schemeClr val="tx1"/>
                </a:solidFill>
                <a:latin typeface="Times New Roman" pitchFamily="18" charset="0"/>
                <a:cs typeface="Times New Roman" pitchFamily="18" charset="0"/>
              </a:rPr>
              <a:t> nhặt</a:t>
            </a:r>
            <a:endParaRPr lang="en-US" sz="2400" b="1" dirty="0">
              <a:solidFill>
                <a:schemeClr val="tx1"/>
              </a:solidFill>
              <a:latin typeface="Times New Roman" pitchFamily="18" charset="0"/>
              <a:cs typeface="Times New Roman" pitchFamily="18" charset="0"/>
            </a:endParaRPr>
          </a:p>
        </p:txBody>
      </p:sp>
      <p:cxnSp>
        <p:nvCxnSpPr>
          <p:cNvPr id="6" name="Straight Arrow Connector 5"/>
          <p:cNvCxnSpPr/>
          <p:nvPr/>
        </p:nvCxnSpPr>
        <p:spPr>
          <a:xfrm>
            <a:off x="1619672" y="692696"/>
            <a:ext cx="539552"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2195736" y="-27384"/>
            <a:ext cx="1656184" cy="1080120"/>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sz="2400" b="1">
                <a:solidFill>
                  <a:schemeClr val="tx1"/>
                </a:solidFill>
                <a:latin typeface="Times New Roman" pitchFamily="18" charset="0"/>
                <a:cs typeface="Times New Roman" pitchFamily="18" charset="0"/>
              </a:rPr>
              <a:t>Kim Lân</a:t>
            </a:r>
            <a:endParaRPr lang="en-US" sz="2400" b="1" dirty="0">
              <a:solidFill>
                <a:schemeClr val="tx1"/>
              </a:solidFill>
              <a:latin typeface="Times New Roman" pitchFamily="18" charset="0"/>
              <a:cs typeface="Times New Roman" pitchFamily="18" charset="0"/>
            </a:endParaRPr>
          </a:p>
        </p:txBody>
      </p:sp>
      <p:cxnSp>
        <p:nvCxnSpPr>
          <p:cNvPr id="8" name="Straight Arrow Connector 7"/>
          <p:cNvCxnSpPr/>
          <p:nvPr/>
        </p:nvCxnSpPr>
        <p:spPr>
          <a:xfrm>
            <a:off x="3923928" y="692696"/>
            <a:ext cx="539552"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4788024" y="0"/>
            <a:ext cx="4355976" cy="1484784"/>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just"/>
            <a:r>
              <a:rPr lang="en-US" sz="2400" b="1" dirty="0" err="1">
                <a:solidFill>
                  <a:schemeClr val="tx1"/>
                </a:solidFill>
                <a:latin typeface="Times New Roman" pitchFamily="18" charset="0"/>
                <a:cs typeface="Times New Roman" pitchFamily="18" charset="0"/>
              </a:rPr>
              <a:t>Sinh</a:t>
            </a:r>
            <a:r>
              <a:rPr lang="en-US" sz="2400" b="1" dirty="0">
                <a:solidFill>
                  <a:schemeClr val="tx1"/>
                </a:solidFill>
                <a:latin typeface="Times New Roman" pitchFamily="18" charset="0"/>
                <a:cs typeface="Times New Roman" pitchFamily="18" charset="0"/>
              </a:rPr>
              <a:t> 1920, </a:t>
            </a:r>
            <a:r>
              <a:rPr lang="en-US" sz="2400" b="1" dirty="0" err="1">
                <a:solidFill>
                  <a:schemeClr val="tx1"/>
                </a:solidFill>
                <a:latin typeface="Times New Roman" pitchFamily="18" charset="0"/>
                <a:cs typeface="Times New Roman" pitchFamily="18" charset="0"/>
              </a:rPr>
              <a:t>là</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nhà</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văn</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lớn</a:t>
            </a:r>
            <a:r>
              <a:rPr lang="en-US" sz="2400" b="1">
                <a:solidFill>
                  <a:schemeClr val="tx1"/>
                </a:solidFill>
                <a:latin typeface="Times New Roman" pitchFamily="18" charset="0"/>
                <a:cs typeface="Times New Roman" pitchFamily="18" charset="0"/>
              </a:rPr>
              <a:t>, chuyên viết truyện ngắn về nông thôn và nông dân Việt Nam</a:t>
            </a:r>
            <a:endParaRPr lang="en-US" sz="2400" b="1" dirty="0">
              <a:solidFill>
                <a:schemeClr val="tx1"/>
              </a:solidFill>
              <a:latin typeface="Times New Roman" pitchFamily="18" charset="0"/>
              <a:cs typeface="Times New Roman" pitchFamily="18" charset="0"/>
            </a:endParaRPr>
          </a:p>
        </p:txBody>
      </p:sp>
      <p:cxnSp>
        <p:nvCxnSpPr>
          <p:cNvPr id="10" name="Straight Arrow Connector 9"/>
          <p:cNvCxnSpPr/>
          <p:nvPr/>
        </p:nvCxnSpPr>
        <p:spPr>
          <a:xfrm>
            <a:off x="6852854" y="1484784"/>
            <a:ext cx="0" cy="72611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848849" y="2060848"/>
            <a:ext cx="4283968" cy="2016224"/>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just"/>
            <a:r>
              <a:rPr lang="en-US" sz="2400" b="1">
                <a:solidFill>
                  <a:schemeClr val="tx1"/>
                </a:solidFill>
                <a:latin typeface="Times New Roman" pitchFamily="18" charset="0"/>
                <a:cs typeface="Times New Roman" pitchFamily="18" charset="0"/>
              </a:rPr>
              <a:t>Hòa bình lập lại 1954, Kim Lân viết “Vợ nhặt”, dựa trên một phần tiểu thuyết “Xóm ngụ cư” viết còn dang dở năm 1945.</a:t>
            </a:r>
            <a:endParaRPr lang="en-US" sz="2400" b="1" dirty="0">
              <a:solidFill>
                <a:schemeClr val="tx1"/>
              </a:solidFill>
              <a:latin typeface="Times New Roman" pitchFamily="18" charset="0"/>
              <a:cs typeface="Times New Roman" pitchFamily="18" charset="0"/>
            </a:endParaRPr>
          </a:p>
        </p:txBody>
      </p:sp>
      <p:cxnSp>
        <p:nvCxnSpPr>
          <p:cNvPr id="15" name="Straight Arrow Connector 14"/>
          <p:cNvCxnSpPr/>
          <p:nvPr/>
        </p:nvCxnSpPr>
        <p:spPr>
          <a:xfrm>
            <a:off x="6852854" y="4077072"/>
            <a:ext cx="0" cy="45943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788024" y="4653136"/>
            <a:ext cx="4355976" cy="2060848"/>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just"/>
            <a:r>
              <a:rPr lang="en-US" sz="2400" b="1" dirty="0" err="1">
                <a:solidFill>
                  <a:schemeClr val="tx1"/>
                </a:solidFill>
                <a:latin typeface="Times New Roman" pitchFamily="18" charset="0"/>
                <a:cs typeface="Times New Roman" pitchFamily="18" charset="0"/>
              </a:rPr>
              <a:t>Tác</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giả</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không</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chỉ</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tái</a:t>
            </a:r>
            <a:r>
              <a:rPr lang="en-US" sz="2400" b="1" dirty="0">
                <a:solidFill>
                  <a:schemeClr val="tx1"/>
                </a:solidFill>
                <a:latin typeface="Times New Roman" pitchFamily="18" charset="0"/>
                <a:cs typeface="Times New Roman" pitchFamily="18" charset="0"/>
              </a:rPr>
              <a:t> </a:t>
            </a:r>
            <a:r>
              <a:rPr lang="en-US" sz="2400" b="1" err="1">
                <a:solidFill>
                  <a:schemeClr val="tx1"/>
                </a:solidFill>
                <a:latin typeface="Times New Roman" pitchFamily="18" charset="0"/>
                <a:cs typeface="Times New Roman" pitchFamily="18" charset="0"/>
              </a:rPr>
              <a:t>hiện</a:t>
            </a:r>
            <a:r>
              <a:rPr lang="en-US" sz="2400" b="1">
                <a:solidFill>
                  <a:schemeClr val="tx1"/>
                </a:solidFill>
                <a:latin typeface="Times New Roman" pitchFamily="18" charset="0"/>
                <a:cs typeface="Times New Roman" pitchFamily="18" charset="0"/>
              </a:rPr>
              <a:t> nạn đói thê thảm năm 1945 mà còn đặc biệt muốn ca ngợi tình người, phẩm chất tốt đẹp của con người trong nạn đói</a:t>
            </a:r>
            <a:endParaRPr lang="en-US" sz="2000" dirty="0">
              <a:solidFill>
                <a:schemeClr val="tx1"/>
              </a:solidFill>
              <a:latin typeface="Times New Roman" pitchFamily="18" charset="0"/>
              <a:cs typeface="Times New Roman" pitchFamily="18" charset="0"/>
            </a:endParaRPr>
          </a:p>
        </p:txBody>
      </p:sp>
      <p:cxnSp>
        <p:nvCxnSpPr>
          <p:cNvPr id="20" name="Straight Arrow Connector 19"/>
          <p:cNvCxnSpPr>
            <a:endCxn id="21" idx="3"/>
          </p:cNvCxnSpPr>
          <p:nvPr/>
        </p:nvCxnSpPr>
        <p:spPr>
          <a:xfrm flipH="1">
            <a:off x="4067944" y="6309320"/>
            <a:ext cx="72008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1007604" y="5805264"/>
            <a:ext cx="3060340" cy="1008112"/>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sz="2400" b="1">
                <a:solidFill>
                  <a:schemeClr val="tx1"/>
                </a:solidFill>
                <a:latin typeface="Times New Roman" pitchFamily="18" charset="0"/>
                <a:cs typeface="Times New Roman" pitchFamily="18" charset="0"/>
              </a:rPr>
              <a:t>Tràng, cụ Tứ, thị</a:t>
            </a:r>
            <a:endParaRPr lang="en-US" sz="2000" dirty="0">
              <a:solidFill>
                <a:srgbClr val="FF0000"/>
              </a:solidFill>
              <a:latin typeface="Times New Roman" pitchFamily="18" charset="0"/>
              <a:cs typeface="Times New Roman" pitchFamily="18" charset="0"/>
            </a:endParaRPr>
          </a:p>
        </p:txBody>
      </p:sp>
      <p:cxnSp>
        <p:nvCxnSpPr>
          <p:cNvPr id="33" name="Straight Arrow Connector 32"/>
          <p:cNvCxnSpPr>
            <a:stCxn id="21" idx="0"/>
          </p:cNvCxnSpPr>
          <p:nvPr/>
        </p:nvCxnSpPr>
        <p:spPr>
          <a:xfrm flipH="1" flipV="1">
            <a:off x="485546" y="5337212"/>
            <a:ext cx="2052228" cy="46805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36511" y="1268760"/>
            <a:ext cx="1044115" cy="396044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000" b="1" dirty="0" err="1">
                <a:solidFill>
                  <a:schemeClr val="tx1"/>
                </a:solidFill>
                <a:latin typeface="Times New Roman" pitchFamily="18" charset="0"/>
                <a:cs typeface="Times New Roman" pitchFamily="18" charset="0"/>
              </a:rPr>
              <a:t>Phân</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tích</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diễn</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biến</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tâm</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lí</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nhân</a:t>
            </a:r>
            <a:r>
              <a:rPr lang="en-US" sz="2000" b="1" dirty="0">
                <a:solidFill>
                  <a:schemeClr val="tx1"/>
                </a:solidFill>
                <a:latin typeface="Times New Roman" pitchFamily="18" charset="0"/>
                <a:cs typeface="Times New Roman" pitchFamily="18" charset="0"/>
              </a:rPr>
              <a:t> </a:t>
            </a:r>
            <a:r>
              <a:rPr lang="en-US" sz="2000" b="1" err="1">
                <a:solidFill>
                  <a:schemeClr val="tx1"/>
                </a:solidFill>
                <a:latin typeface="Times New Roman" pitchFamily="18" charset="0"/>
                <a:cs typeface="Times New Roman" pitchFamily="18" charset="0"/>
              </a:rPr>
              <a:t>vật</a:t>
            </a:r>
            <a:r>
              <a:rPr lang="en-US" sz="2000" b="1">
                <a:solidFill>
                  <a:schemeClr val="tx1"/>
                </a:solidFill>
                <a:latin typeface="Times New Roman" pitchFamily="18" charset="0"/>
                <a:cs typeface="Times New Roman" pitchFamily="18" charset="0"/>
              </a:rPr>
              <a:t> Tràng trong “Vợ nhặt” – Kim Lân</a:t>
            </a:r>
            <a:endParaRPr lang="en-US" sz="2000" dirty="0">
              <a:solidFill>
                <a:srgbClr val="FF0000"/>
              </a:solidFill>
              <a:latin typeface="Times New Roman" pitchFamily="18" charset="0"/>
              <a:cs typeface="Times New Roman" pitchFamily="18" charset="0"/>
            </a:endParaRPr>
          </a:p>
        </p:txBody>
      </p:sp>
      <p:cxnSp>
        <p:nvCxnSpPr>
          <p:cNvPr id="37" name="Straight Arrow Connector 36"/>
          <p:cNvCxnSpPr>
            <a:stCxn id="21" idx="0"/>
          </p:cNvCxnSpPr>
          <p:nvPr/>
        </p:nvCxnSpPr>
        <p:spPr>
          <a:xfrm flipH="1" flipV="1">
            <a:off x="1849560" y="5337212"/>
            <a:ext cx="688214" cy="46805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1115617" y="1268760"/>
            <a:ext cx="1043608" cy="396044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000" b="1" dirty="0" err="1">
                <a:solidFill>
                  <a:schemeClr val="tx1"/>
                </a:solidFill>
                <a:latin typeface="Times New Roman" pitchFamily="18" charset="0"/>
                <a:cs typeface="Times New Roman" pitchFamily="18" charset="0"/>
              </a:rPr>
              <a:t>Phân</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tích</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diễn</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biến</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tâm</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lí</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nhân</a:t>
            </a:r>
            <a:r>
              <a:rPr lang="en-US" sz="2000" b="1" dirty="0">
                <a:solidFill>
                  <a:schemeClr val="tx1"/>
                </a:solidFill>
                <a:latin typeface="Times New Roman" pitchFamily="18" charset="0"/>
                <a:cs typeface="Times New Roman" pitchFamily="18" charset="0"/>
              </a:rPr>
              <a:t> </a:t>
            </a:r>
            <a:r>
              <a:rPr lang="en-US" sz="2000" b="1" err="1">
                <a:solidFill>
                  <a:schemeClr val="tx1"/>
                </a:solidFill>
                <a:latin typeface="Times New Roman" pitchFamily="18" charset="0"/>
                <a:cs typeface="Times New Roman" pitchFamily="18" charset="0"/>
              </a:rPr>
              <a:t>vật</a:t>
            </a:r>
            <a:r>
              <a:rPr lang="en-US" sz="2000" b="1">
                <a:solidFill>
                  <a:schemeClr val="tx1"/>
                </a:solidFill>
                <a:latin typeface="Times New Roman" pitchFamily="18" charset="0"/>
                <a:cs typeface="Times New Roman" pitchFamily="18" charset="0"/>
              </a:rPr>
              <a:t> cụ Tứ trong “Vợ nhặt” – Kim Lân</a:t>
            </a:r>
            <a:endParaRPr lang="en-US" sz="2000" dirty="0">
              <a:solidFill>
                <a:srgbClr val="FF0000"/>
              </a:solidFill>
              <a:latin typeface="Times New Roman" pitchFamily="18" charset="0"/>
              <a:cs typeface="Times New Roman" pitchFamily="18" charset="0"/>
            </a:endParaRPr>
          </a:p>
        </p:txBody>
      </p:sp>
      <p:cxnSp>
        <p:nvCxnSpPr>
          <p:cNvPr id="42" name="Straight Arrow Connector 41"/>
          <p:cNvCxnSpPr>
            <a:stCxn id="21" idx="0"/>
          </p:cNvCxnSpPr>
          <p:nvPr/>
        </p:nvCxnSpPr>
        <p:spPr>
          <a:xfrm flipV="1">
            <a:off x="2537774" y="5337212"/>
            <a:ext cx="315035" cy="46805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2267744" y="1268760"/>
            <a:ext cx="1152128" cy="396044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000" b="1">
                <a:solidFill>
                  <a:schemeClr val="tx1"/>
                </a:solidFill>
                <a:latin typeface="Times New Roman" pitchFamily="18" charset="0"/>
                <a:cs typeface="Times New Roman" pitchFamily="18" charset="0"/>
              </a:rPr>
              <a:t>Phân tích diễn biến tâm lí nhân vật thị trong “Vợ nhặt” – Kim Lân</a:t>
            </a:r>
            <a:endParaRPr lang="en-US" sz="2000" dirty="0">
              <a:solidFill>
                <a:srgbClr val="FF0000"/>
              </a:solidFill>
              <a:latin typeface="Times New Roman" pitchFamily="18" charset="0"/>
              <a:cs typeface="Times New Roman" pitchFamily="18" charset="0"/>
            </a:endParaRPr>
          </a:p>
        </p:txBody>
      </p:sp>
      <p:sp>
        <p:nvSpPr>
          <p:cNvPr id="49" name="Rectangle 48"/>
          <p:cNvSpPr/>
          <p:nvPr/>
        </p:nvSpPr>
        <p:spPr>
          <a:xfrm>
            <a:off x="3563888" y="1268760"/>
            <a:ext cx="1152128" cy="396044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000" b="1" dirty="0" err="1">
                <a:solidFill>
                  <a:schemeClr val="tx1"/>
                </a:solidFill>
                <a:latin typeface="Times New Roman" pitchFamily="18" charset="0"/>
                <a:cs typeface="Times New Roman" pitchFamily="18" charset="0"/>
              </a:rPr>
              <a:t>Phân</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tích</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giá</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trị</a:t>
            </a:r>
            <a:r>
              <a:rPr lang="en-US" sz="2000" b="1" dirty="0">
                <a:solidFill>
                  <a:schemeClr val="tx1"/>
                </a:solidFill>
                <a:latin typeface="Times New Roman" pitchFamily="18" charset="0"/>
                <a:cs typeface="Times New Roman" pitchFamily="18" charset="0"/>
              </a:rPr>
              <a:t> </a:t>
            </a:r>
            <a:r>
              <a:rPr lang="en-US" sz="2000" b="1" err="1">
                <a:solidFill>
                  <a:schemeClr val="tx1"/>
                </a:solidFill>
                <a:latin typeface="Times New Roman" pitchFamily="18" charset="0"/>
                <a:cs typeface="Times New Roman" pitchFamily="18" charset="0"/>
              </a:rPr>
              <a:t>nhân</a:t>
            </a:r>
            <a:r>
              <a:rPr lang="en-US" sz="2000" b="1">
                <a:solidFill>
                  <a:schemeClr val="tx1"/>
                </a:solidFill>
                <a:latin typeface="Times New Roman" pitchFamily="18" charset="0"/>
                <a:cs typeface="Times New Roman" pitchFamily="18" charset="0"/>
              </a:rPr>
              <a:t> đạo (hiện thực) </a:t>
            </a:r>
            <a:r>
              <a:rPr lang="en-US" sz="2000" b="1" dirty="0" err="1">
                <a:solidFill>
                  <a:schemeClr val="tx1"/>
                </a:solidFill>
                <a:latin typeface="Times New Roman" pitchFamily="18" charset="0"/>
                <a:cs typeface="Times New Roman" pitchFamily="18" charset="0"/>
              </a:rPr>
              <a:t>trong</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tác</a:t>
            </a:r>
            <a:r>
              <a:rPr lang="en-US" sz="2000" b="1" dirty="0">
                <a:solidFill>
                  <a:schemeClr val="tx1"/>
                </a:solidFill>
                <a:latin typeface="Times New Roman" pitchFamily="18" charset="0"/>
                <a:cs typeface="Times New Roman" pitchFamily="18" charset="0"/>
              </a:rPr>
              <a:t> </a:t>
            </a:r>
            <a:r>
              <a:rPr lang="en-US" sz="2000" b="1" err="1">
                <a:solidFill>
                  <a:schemeClr val="tx1"/>
                </a:solidFill>
                <a:latin typeface="Times New Roman" pitchFamily="18" charset="0"/>
                <a:cs typeface="Times New Roman" pitchFamily="18" charset="0"/>
              </a:rPr>
              <a:t>phẩm</a:t>
            </a:r>
            <a:r>
              <a:rPr lang="en-US" sz="2000" b="1">
                <a:solidFill>
                  <a:schemeClr val="tx1"/>
                </a:solidFill>
                <a:latin typeface="Times New Roman" pitchFamily="18" charset="0"/>
                <a:cs typeface="Times New Roman" pitchFamily="18" charset="0"/>
              </a:rPr>
              <a:t> “Vợ nhặt” – Kim Lân</a:t>
            </a:r>
            <a:endParaRPr lang="en-US" sz="2000" dirty="0">
              <a:solidFill>
                <a:srgbClr val="FF0000"/>
              </a:solidFill>
              <a:latin typeface="Times New Roman" pitchFamily="18" charset="0"/>
              <a:cs typeface="Times New Roman" pitchFamily="18" charset="0"/>
            </a:endParaRPr>
          </a:p>
        </p:txBody>
      </p:sp>
      <p:cxnSp>
        <p:nvCxnSpPr>
          <p:cNvPr id="50" name="Straight Arrow Connector 49"/>
          <p:cNvCxnSpPr>
            <a:stCxn id="21" idx="0"/>
          </p:cNvCxnSpPr>
          <p:nvPr/>
        </p:nvCxnSpPr>
        <p:spPr>
          <a:xfrm flipV="1">
            <a:off x="2537774" y="5337212"/>
            <a:ext cx="1602178" cy="46805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5965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par>
                                <p:cTn id="13" presetID="6" presetClass="entr" presetSubtype="16"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circle(in)">
                                      <p:cBhvr>
                                        <p:cTn id="15" dur="20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circle(in)">
                                      <p:cBhvr>
                                        <p:cTn id="20" dur="2000"/>
                                        <p:tgtEl>
                                          <p:spTgt spid="8"/>
                                        </p:tgtEl>
                                      </p:cBhvr>
                                    </p:animEffect>
                                  </p:childTnLst>
                                </p:cTn>
                              </p:par>
                              <p:par>
                                <p:cTn id="21" presetID="6" presetClass="entr" presetSubtype="16"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circle(in)">
                                      <p:cBhvr>
                                        <p:cTn id="23" dur="20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circle(in)">
                                      <p:cBhvr>
                                        <p:cTn id="28" dur="2000"/>
                                        <p:tgtEl>
                                          <p:spTgt spid="10"/>
                                        </p:tgtEl>
                                      </p:cBhvr>
                                    </p:animEffect>
                                  </p:childTnLst>
                                </p:cTn>
                              </p:par>
                              <p:par>
                                <p:cTn id="29" presetID="6" presetClass="entr" presetSubtype="16"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circle(in)">
                                      <p:cBhvr>
                                        <p:cTn id="31" dur="20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nodeType="click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circle(in)">
                                      <p:cBhvr>
                                        <p:cTn id="36" dur="2000"/>
                                        <p:tgtEl>
                                          <p:spTgt spid="15"/>
                                        </p:tgtEl>
                                      </p:cBhvr>
                                    </p:animEffect>
                                  </p:childTnLst>
                                </p:cTn>
                              </p:par>
                              <p:par>
                                <p:cTn id="37" presetID="6" presetClass="entr" presetSubtype="16" fill="hold" grpId="0" nodeType="with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circle(in)">
                                      <p:cBhvr>
                                        <p:cTn id="39" dur="2000"/>
                                        <p:tgtEl>
                                          <p:spTgt spid="16"/>
                                        </p:tgtEl>
                                      </p:cBhvr>
                                    </p:animEffect>
                                  </p:childTnLst>
                                </p:cTn>
                              </p:par>
                            </p:childTnLst>
                          </p:cTn>
                        </p:par>
                      </p:childTnLst>
                    </p:cTn>
                  </p:par>
                  <p:par>
                    <p:cTn id="40" fill="hold">
                      <p:stCondLst>
                        <p:cond delay="indefinite"/>
                      </p:stCondLst>
                      <p:childTnLst>
                        <p:par>
                          <p:cTn id="41" fill="hold">
                            <p:stCondLst>
                              <p:cond delay="0"/>
                            </p:stCondLst>
                            <p:childTnLst>
                              <p:par>
                                <p:cTn id="42" presetID="6" presetClass="entr" presetSubtype="16" fill="hold" nodeType="clickEffect">
                                  <p:stCondLst>
                                    <p:cond delay="0"/>
                                  </p:stCondLst>
                                  <p:childTnLst>
                                    <p:set>
                                      <p:cBhvr>
                                        <p:cTn id="43" dur="1" fill="hold">
                                          <p:stCondLst>
                                            <p:cond delay="0"/>
                                          </p:stCondLst>
                                        </p:cTn>
                                        <p:tgtEl>
                                          <p:spTgt spid="20"/>
                                        </p:tgtEl>
                                        <p:attrNameLst>
                                          <p:attrName>style.visibility</p:attrName>
                                        </p:attrNameLst>
                                      </p:cBhvr>
                                      <p:to>
                                        <p:strVal val="visible"/>
                                      </p:to>
                                    </p:set>
                                    <p:animEffect transition="in" filter="circle(in)">
                                      <p:cBhvr>
                                        <p:cTn id="44" dur="2000"/>
                                        <p:tgtEl>
                                          <p:spTgt spid="20"/>
                                        </p:tgtEl>
                                      </p:cBhvr>
                                    </p:animEffect>
                                  </p:childTnLst>
                                </p:cTn>
                              </p:par>
                              <p:par>
                                <p:cTn id="45" presetID="6" presetClass="entr" presetSubtype="16" fill="hold" grpId="0" nodeType="with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circle(in)">
                                      <p:cBhvr>
                                        <p:cTn id="47" dur="2000"/>
                                        <p:tgtEl>
                                          <p:spTgt spid="21"/>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nodeType="clickEffect">
                                  <p:stCondLst>
                                    <p:cond delay="0"/>
                                  </p:stCondLst>
                                  <p:childTnLst>
                                    <p:set>
                                      <p:cBhvr>
                                        <p:cTn id="51" dur="1" fill="hold">
                                          <p:stCondLst>
                                            <p:cond delay="0"/>
                                          </p:stCondLst>
                                        </p:cTn>
                                        <p:tgtEl>
                                          <p:spTgt spid="33"/>
                                        </p:tgtEl>
                                        <p:attrNameLst>
                                          <p:attrName>style.visibility</p:attrName>
                                        </p:attrNameLst>
                                      </p:cBhvr>
                                      <p:to>
                                        <p:strVal val="visible"/>
                                      </p:to>
                                    </p:set>
                                    <p:animEffect transition="in" filter="circle(in)">
                                      <p:cBhvr>
                                        <p:cTn id="52" dur="2000"/>
                                        <p:tgtEl>
                                          <p:spTgt spid="33"/>
                                        </p:tgtEl>
                                      </p:cBhvr>
                                    </p:animEffect>
                                  </p:childTnLst>
                                </p:cTn>
                              </p:par>
                              <p:par>
                                <p:cTn id="53" presetID="6" presetClass="entr" presetSubtype="16" fill="hold" grpId="0" nodeType="withEffect">
                                  <p:stCondLst>
                                    <p:cond delay="0"/>
                                  </p:stCondLst>
                                  <p:childTnLst>
                                    <p:set>
                                      <p:cBhvr>
                                        <p:cTn id="54" dur="1" fill="hold">
                                          <p:stCondLst>
                                            <p:cond delay="0"/>
                                          </p:stCondLst>
                                        </p:cTn>
                                        <p:tgtEl>
                                          <p:spTgt spid="34"/>
                                        </p:tgtEl>
                                        <p:attrNameLst>
                                          <p:attrName>style.visibility</p:attrName>
                                        </p:attrNameLst>
                                      </p:cBhvr>
                                      <p:to>
                                        <p:strVal val="visible"/>
                                      </p:to>
                                    </p:set>
                                    <p:animEffect transition="in" filter="circle(in)">
                                      <p:cBhvr>
                                        <p:cTn id="55" dur="2000"/>
                                        <p:tgtEl>
                                          <p:spTgt spid="34"/>
                                        </p:tgtEl>
                                      </p:cBhvr>
                                    </p:animEffect>
                                  </p:childTnLst>
                                </p:cTn>
                              </p:par>
                            </p:childTnLst>
                          </p:cTn>
                        </p:par>
                      </p:childTnLst>
                    </p:cTn>
                  </p:par>
                  <p:par>
                    <p:cTn id="56" fill="hold">
                      <p:stCondLst>
                        <p:cond delay="indefinite"/>
                      </p:stCondLst>
                      <p:childTnLst>
                        <p:par>
                          <p:cTn id="57" fill="hold">
                            <p:stCondLst>
                              <p:cond delay="0"/>
                            </p:stCondLst>
                            <p:childTnLst>
                              <p:par>
                                <p:cTn id="58" presetID="6" presetClass="entr" presetSubtype="16" fill="hold" nodeType="clickEffect">
                                  <p:stCondLst>
                                    <p:cond delay="0"/>
                                  </p:stCondLst>
                                  <p:childTnLst>
                                    <p:set>
                                      <p:cBhvr>
                                        <p:cTn id="59" dur="1" fill="hold">
                                          <p:stCondLst>
                                            <p:cond delay="0"/>
                                          </p:stCondLst>
                                        </p:cTn>
                                        <p:tgtEl>
                                          <p:spTgt spid="37"/>
                                        </p:tgtEl>
                                        <p:attrNameLst>
                                          <p:attrName>style.visibility</p:attrName>
                                        </p:attrNameLst>
                                      </p:cBhvr>
                                      <p:to>
                                        <p:strVal val="visible"/>
                                      </p:to>
                                    </p:set>
                                    <p:animEffect transition="in" filter="circle(in)">
                                      <p:cBhvr>
                                        <p:cTn id="60" dur="2000"/>
                                        <p:tgtEl>
                                          <p:spTgt spid="37"/>
                                        </p:tgtEl>
                                      </p:cBhvr>
                                    </p:animEffect>
                                  </p:childTnLst>
                                </p:cTn>
                              </p:par>
                              <p:par>
                                <p:cTn id="61" presetID="6" presetClass="entr" presetSubtype="16" fill="hold" grpId="0" nodeType="withEffect">
                                  <p:stCondLst>
                                    <p:cond delay="0"/>
                                  </p:stCondLst>
                                  <p:childTnLst>
                                    <p:set>
                                      <p:cBhvr>
                                        <p:cTn id="62" dur="1" fill="hold">
                                          <p:stCondLst>
                                            <p:cond delay="0"/>
                                          </p:stCondLst>
                                        </p:cTn>
                                        <p:tgtEl>
                                          <p:spTgt spid="38"/>
                                        </p:tgtEl>
                                        <p:attrNameLst>
                                          <p:attrName>style.visibility</p:attrName>
                                        </p:attrNameLst>
                                      </p:cBhvr>
                                      <p:to>
                                        <p:strVal val="visible"/>
                                      </p:to>
                                    </p:set>
                                    <p:animEffect transition="in" filter="circle(in)">
                                      <p:cBhvr>
                                        <p:cTn id="63" dur="2000"/>
                                        <p:tgtEl>
                                          <p:spTgt spid="38"/>
                                        </p:tgtEl>
                                      </p:cBhvr>
                                    </p:animEffect>
                                  </p:childTnLst>
                                </p:cTn>
                              </p:par>
                            </p:childTnLst>
                          </p:cTn>
                        </p:par>
                      </p:childTnLst>
                    </p:cTn>
                  </p:par>
                  <p:par>
                    <p:cTn id="64" fill="hold">
                      <p:stCondLst>
                        <p:cond delay="indefinite"/>
                      </p:stCondLst>
                      <p:childTnLst>
                        <p:par>
                          <p:cTn id="65" fill="hold">
                            <p:stCondLst>
                              <p:cond delay="0"/>
                            </p:stCondLst>
                            <p:childTnLst>
                              <p:par>
                                <p:cTn id="66" presetID="6" presetClass="entr" presetSubtype="16" fill="hold" nodeType="clickEffect">
                                  <p:stCondLst>
                                    <p:cond delay="0"/>
                                  </p:stCondLst>
                                  <p:childTnLst>
                                    <p:set>
                                      <p:cBhvr>
                                        <p:cTn id="67" dur="1" fill="hold">
                                          <p:stCondLst>
                                            <p:cond delay="0"/>
                                          </p:stCondLst>
                                        </p:cTn>
                                        <p:tgtEl>
                                          <p:spTgt spid="42"/>
                                        </p:tgtEl>
                                        <p:attrNameLst>
                                          <p:attrName>style.visibility</p:attrName>
                                        </p:attrNameLst>
                                      </p:cBhvr>
                                      <p:to>
                                        <p:strVal val="visible"/>
                                      </p:to>
                                    </p:set>
                                    <p:animEffect transition="in" filter="circle(in)">
                                      <p:cBhvr>
                                        <p:cTn id="68" dur="2000"/>
                                        <p:tgtEl>
                                          <p:spTgt spid="42"/>
                                        </p:tgtEl>
                                      </p:cBhvr>
                                    </p:animEffect>
                                  </p:childTnLst>
                                </p:cTn>
                              </p:par>
                              <p:par>
                                <p:cTn id="69" presetID="6" presetClass="entr" presetSubtype="16" fill="hold" grpId="0" nodeType="withEffect">
                                  <p:stCondLst>
                                    <p:cond delay="0"/>
                                  </p:stCondLst>
                                  <p:childTnLst>
                                    <p:set>
                                      <p:cBhvr>
                                        <p:cTn id="70" dur="1" fill="hold">
                                          <p:stCondLst>
                                            <p:cond delay="0"/>
                                          </p:stCondLst>
                                        </p:cTn>
                                        <p:tgtEl>
                                          <p:spTgt spid="43"/>
                                        </p:tgtEl>
                                        <p:attrNameLst>
                                          <p:attrName>style.visibility</p:attrName>
                                        </p:attrNameLst>
                                      </p:cBhvr>
                                      <p:to>
                                        <p:strVal val="visible"/>
                                      </p:to>
                                    </p:set>
                                    <p:animEffect transition="in" filter="circle(in)">
                                      <p:cBhvr>
                                        <p:cTn id="71" dur="2000"/>
                                        <p:tgtEl>
                                          <p:spTgt spid="43"/>
                                        </p:tgtEl>
                                      </p:cBhvr>
                                    </p:animEffect>
                                  </p:childTnLst>
                                </p:cTn>
                              </p:par>
                            </p:childTnLst>
                          </p:cTn>
                        </p:par>
                      </p:childTnLst>
                    </p:cTn>
                  </p:par>
                  <p:par>
                    <p:cTn id="72" fill="hold">
                      <p:stCondLst>
                        <p:cond delay="indefinite"/>
                      </p:stCondLst>
                      <p:childTnLst>
                        <p:par>
                          <p:cTn id="73" fill="hold">
                            <p:stCondLst>
                              <p:cond delay="0"/>
                            </p:stCondLst>
                            <p:childTnLst>
                              <p:par>
                                <p:cTn id="74" presetID="6" presetClass="entr" presetSubtype="16" fill="hold" nodeType="clickEffect">
                                  <p:stCondLst>
                                    <p:cond delay="0"/>
                                  </p:stCondLst>
                                  <p:childTnLst>
                                    <p:set>
                                      <p:cBhvr>
                                        <p:cTn id="75" dur="1" fill="hold">
                                          <p:stCondLst>
                                            <p:cond delay="0"/>
                                          </p:stCondLst>
                                        </p:cTn>
                                        <p:tgtEl>
                                          <p:spTgt spid="50"/>
                                        </p:tgtEl>
                                        <p:attrNameLst>
                                          <p:attrName>style.visibility</p:attrName>
                                        </p:attrNameLst>
                                      </p:cBhvr>
                                      <p:to>
                                        <p:strVal val="visible"/>
                                      </p:to>
                                    </p:set>
                                    <p:animEffect transition="in" filter="circle(in)">
                                      <p:cBhvr>
                                        <p:cTn id="76" dur="2000"/>
                                        <p:tgtEl>
                                          <p:spTgt spid="50"/>
                                        </p:tgtEl>
                                      </p:cBhvr>
                                    </p:animEffect>
                                  </p:childTnLst>
                                </p:cTn>
                              </p:par>
                              <p:par>
                                <p:cTn id="77" presetID="6" presetClass="entr" presetSubtype="16" fill="hold" grpId="0" nodeType="withEffect">
                                  <p:stCondLst>
                                    <p:cond delay="0"/>
                                  </p:stCondLst>
                                  <p:childTnLst>
                                    <p:set>
                                      <p:cBhvr>
                                        <p:cTn id="78" dur="1" fill="hold">
                                          <p:stCondLst>
                                            <p:cond delay="0"/>
                                          </p:stCondLst>
                                        </p:cTn>
                                        <p:tgtEl>
                                          <p:spTgt spid="49"/>
                                        </p:tgtEl>
                                        <p:attrNameLst>
                                          <p:attrName>style.visibility</p:attrName>
                                        </p:attrNameLst>
                                      </p:cBhvr>
                                      <p:to>
                                        <p:strVal val="visible"/>
                                      </p:to>
                                    </p:set>
                                    <p:animEffect transition="in" filter="circle(in)">
                                      <p:cBhvr>
                                        <p:cTn id="79" dur="20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9" grpId="0" animBg="1"/>
      <p:bldP spid="11" grpId="0" animBg="1"/>
      <p:bldP spid="16" grpId="0" animBg="1"/>
      <p:bldP spid="21" grpId="0" animBg="1"/>
      <p:bldP spid="34" grpId="0" animBg="1"/>
      <p:bldP spid="38" grpId="0" animBg="1"/>
      <p:bldP spid="43" grpId="0" animBg="1"/>
      <p:bldP spid="4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405880" y="44624"/>
            <a:ext cx="5470376" cy="648071"/>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err="1">
                <a:solidFill>
                  <a:srgbClr val="FF0000"/>
                </a:solidFill>
                <a:latin typeface="Times New Roman" pitchFamily="18" charset="0"/>
                <a:cs typeface="Times New Roman" pitchFamily="18" charset="0"/>
              </a:rPr>
              <a:t>Vợ</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nhặt</a:t>
            </a:r>
            <a:r>
              <a:rPr lang="en-US" sz="3200" b="1" dirty="0">
                <a:solidFill>
                  <a:srgbClr val="FF0000"/>
                </a:solidFill>
                <a:latin typeface="Times New Roman" pitchFamily="18" charset="0"/>
                <a:cs typeface="Times New Roman" pitchFamily="18" charset="0"/>
              </a:rPr>
              <a:t> (Kim </a:t>
            </a:r>
            <a:r>
              <a:rPr lang="en-US" sz="3200" b="1" dirty="0" err="1">
                <a:solidFill>
                  <a:srgbClr val="FF0000"/>
                </a:solidFill>
                <a:latin typeface="Times New Roman" pitchFamily="18" charset="0"/>
                <a:cs typeface="Times New Roman" pitchFamily="18" charset="0"/>
              </a:rPr>
              <a:t>Lân</a:t>
            </a:r>
            <a:r>
              <a:rPr lang="en-US" sz="3200" b="1" dirty="0">
                <a:solidFill>
                  <a:srgbClr val="FF0000"/>
                </a:solidFill>
                <a:latin typeface="Times New Roman" pitchFamily="18" charset="0"/>
                <a:cs typeface="Times New Roman" pitchFamily="18" charset="0"/>
              </a:rPr>
              <a:t>)</a:t>
            </a:r>
          </a:p>
        </p:txBody>
      </p:sp>
      <p:sp>
        <p:nvSpPr>
          <p:cNvPr id="5" name="Title 1"/>
          <p:cNvSpPr txBox="1">
            <a:spLocks/>
          </p:cNvSpPr>
          <p:nvPr/>
        </p:nvSpPr>
        <p:spPr>
          <a:xfrm>
            <a:off x="0" y="764704"/>
            <a:ext cx="9144000" cy="6480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0070C0"/>
                </a:solidFill>
                <a:latin typeface="Times New Roman" pitchFamily="18" charset="0"/>
                <a:cs typeface="Times New Roman" pitchFamily="18" charset="0"/>
              </a:rPr>
              <a:t>1. </a:t>
            </a:r>
            <a:r>
              <a:rPr lang="en-US" sz="2000" b="1" dirty="0" err="1">
                <a:solidFill>
                  <a:srgbClr val="0070C0"/>
                </a:solidFill>
                <a:latin typeface="Times New Roman" pitchFamily="18" charset="0"/>
                <a:cs typeface="Times New Roman" pitchFamily="18" charset="0"/>
              </a:rPr>
              <a:t>Phân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tích</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diễn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biến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tâm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lí</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vật</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Tràng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trong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tác</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phẩm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Vợ</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nhặt</a:t>
            </a:r>
            <a:r>
              <a:rPr lang="en-US" sz="2000" b="1" dirty="0">
                <a:solidFill>
                  <a:srgbClr val="0070C0"/>
                </a:solidFill>
                <a:latin typeface="Times New Roman" pitchFamily="18" charset="0"/>
                <a:cs typeface="Times New Roman" pitchFamily="18" charset="0"/>
              </a:rPr>
              <a:t>” – Kim </a:t>
            </a:r>
            <a:r>
              <a:rPr lang="en-US" sz="2000" b="1" dirty="0" err="1">
                <a:solidFill>
                  <a:srgbClr val="0070C0"/>
                </a:solidFill>
                <a:latin typeface="Times New Roman" pitchFamily="18" charset="0"/>
                <a:cs typeface="Times New Roman" pitchFamily="18" charset="0"/>
              </a:rPr>
              <a:t>Lân</a:t>
            </a:r>
            <a:endParaRPr lang="en-US" sz="2000" b="1" dirty="0">
              <a:solidFill>
                <a:srgbClr val="0070C0"/>
              </a:solidFill>
              <a:latin typeface="Times New Roman" pitchFamily="18" charset="0"/>
              <a:cs typeface="Times New Roman" pitchFamily="18" charset="0"/>
            </a:endParaRPr>
          </a:p>
        </p:txBody>
      </p:sp>
      <p:sp>
        <p:nvSpPr>
          <p:cNvPr id="11" name="Title 1"/>
          <p:cNvSpPr txBox="1">
            <a:spLocks/>
          </p:cNvSpPr>
          <p:nvPr/>
        </p:nvSpPr>
        <p:spPr>
          <a:xfrm>
            <a:off x="-294739" y="1412776"/>
            <a:ext cx="9417926" cy="46230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Mở</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bài</a:t>
            </a:r>
            <a:r>
              <a:rPr lang="en-US" sz="1800" b="1" dirty="0">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Giới</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thiệu</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giả</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phẩm</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nội</a:t>
            </a:r>
            <a:r>
              <a:rPr lang="en-US" sz="1800" b="1" dirty="0">
                <a:solidFill>
                  <a:srgbClr val="FF0000"/>
                </a:solidFill>
                <a:latin typeface="Times New Roman" pitchFamily="18" charset="0"/>
                <a:cs typeface="Times New Roman" pitchFamily="18" charset="0"/>
              </a:rPr>
              <a:t> dung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phẩm</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và</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giới</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thiệu</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nhân</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vật</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Tràng</a:t>
            </a:r>
            <a:endParaRPr lang="en-US" sz="1800" b="1" dirty="0">
              <a:solidFill>
                <a:srgbClr val="FF0000"/>
              </a:solidFill>
              <a:latin typeface="Times New Roman" pitchFamily="18" charset="0"/>
              <a:cs typeface="Times New Roman" pitchFamily="18" charset="0"/>
            </a:endParaRPr>
          </a:p>
        </p:txBody>
      </p:sp>
      <p:sp>
        <p:nvSpPr>
          <p:cNvPr id="12" name="Title 1"/>
          <p:cNvSpPr txBox="1">
            <a:spLocks/>
          </p:cNvSpPr>
          <p:nvPr/>
        </p:nvSpPr>
        <p:spPr>
          <a:xfrm>
            <a:off x="899592" y="2492896"/>
            <a:ext cx="5760640" cy="365849"/>
          </a:xfrm>
          <a:prstGeom prst="rect">
            <a:avLst/>
          </a:prstGeom>
          <a:solidFill>
            <a:srgbClr val="FFFF0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Luận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điểm</a:t>
            </a:r>
            <a:r>
              <a:rPr lang="en-US" sz="1800" b="1" dirty="0">
                <a:latin typeface="Times New Roman" pitchFamily="18" charset="0"/>
                <a:cs typeface="Times New Roman" pitchFamily="18" charset="0"/>
              </a:rPr>
              <a:t> 1: </a:t>
            </a:r>
            <a:r>
              <a:rPr lang="en-US" sz="1800" b="1" dirty="0" err="1">
                <a:latin typeface="Times New Roman" pitchFamily="18" charset="0"/>
                <a:cs typeface="Times New Roman" pitchFamily="18" charset="0"/>
              </a:rPr>
              <a:t>Giới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thiệu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về</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nhân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vật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gia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cảnh</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Tràng</a:t>
            </a:r>
            <a:r>
              <a:rPr lang="en-US" sz="1800" b="1" dirty="0">
                <a:latin typeface="Times New Roman" pitchFamily="18" charset="0"/>
                <a:cs typeface="Times New Roman" pitchFamily="18" charset="0"/>
              </a:rPr>
              <a:t>.</a:t>
            </a:r>
          </a:p>
        </p:txBody>
      </p:sp>
      <p:sp>
        <p:nvSpPr>
          <p:cNvPr id="13" name="Rectangle 12"/>
          <p:cNvSpPr/>
          <p:nvPr/>
        </p:nvSpPr>
        <p:spPr>
          <a:xfrm>
            <a:off x="899592" y="3173742"/>
            <a:ext cx="6696744" cy="400110"/>
          </a:xfrm>
          <a:prstGeom prst="rect">
            <a:avLst/>
          </a:prstGeom>
          <a:solidFill>
            <a:srgbClr val="FFFF00"/>
          </a:solidFill>
        </p:spPr>
        <p:txBody>
          <a:bodyPr wrap="square">
            <a:spAutoFit/>
          </a:bodyPr>
          <a:lstStyle/>
          <a:p>
            <a:r>
              <a:rPr lang="en-US" sz="2000" b="1" dirty="0" err="1">
                <a:latin typeface="Times New Roman" pitchFamily="18" charset="0"/>
                <a:cs typeface="Times New Roman" pitchFamily="18" charset="0"/>
              </a:rPr>
              <a:t>Luận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điểm</a:t>
            </a:r>
            <a:r>
              <a:rPr lang="en-US" sz="2000" b="1" dirty="0">
                <a:latin typeface="Times New Roman" pitchFamily="18" charset="0"/>
                <a:cs typeface="Times New Roman" pitchFamily="18" charset="0"/>
              </a:rPr>
              <a:t> 2: </a:t>
            </a:r>
            <a:r>
              <a:rPr lang="en-US" sz="2000" b="1" dirty="0" err="1">
                <a:latin typeface="Times New Roman" pitchFamily="18" charset="0"/>
                <a:cs typeface="Times New Roman" pitchFamily="18" charset="0"/>
              </a:rPr>
              <a:t>Tâm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lí</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lần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gặp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ở </a:t>
            </a:r>
            <a:r>
              <a:rPr lang="en-US" sz="2000" b="1" dirty="0" err="1">
                <a:latin typeface="Times New Roman" pitchFamily="18" charset="0"/>
                <a:cs typeface="Times New Roman" pitchFamily="18" charset="0"/>
              </a:rPr>
              <a:t>chợ</a:t>
            </a:r>
            <a:r>
              <a:rPr lang="en-US" sz="2000" b="1"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
        <p:nvSpPr>
          <p:cNvPr id="14" name="Rectangle 13"/>
          <p:cNvSpPr/>
          <p:nvPr/>
        </p:nvSpPr>
        <p:spPr>
          <a:xfrm>
            <a:off x="899592" y="3820978"/>
            <a:ext cx="6552728" cy="400110"/>
          </a:xfrm>
          <a:prstGeom prst="rect">
            <a:avLst/>
          </a:prstGeom>
          <a:solidFill>
            <a:srgbClr val="FFFF00"/>
          </a:solidFill>
        </p:spPr>
        <p:txBody>
          <a:bodyPr wrap="square">
            <a:spAutoFit/>
          </a:bodyPr>
          <a:lstStyle/>
          <a:p>
            <a:r>
              <a:rPr lang="en-US" sz="2000" b="1" dirty="0" err="1">
                <a:latin typeface="Times New Roman" pitchFamily="18" charset="0"/>
                <a:cs typeface="Times New Roman" pitchFamily="18" charset="0"/>
              </a:rPr>
              <a:t>Luận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điểm</a:t>
            </a:r>
            <a:r>
              <a:rPr lang="en-US" sz="2000" b="1" dirty="0">
                <a:latin typeface="Times New Roman" pitchFamily="18" charset="0"/>
                <a:cs typeface="Times New Roman" pitchFamily="18" charset="0"/>
              </a:rPr>
              <a:t> 3: </a:t>
            </a:r>
            <a:r>
              <a:rPr lang="en-US" sz="2000" b="1" dirty="0" err="1">
                <a:latin typeface="Times New Roman" pitchFamily="18" charset="0"/>
                <a:cs typeface="Times New Roman" pitchFamily="18" charset="0"/>
              </a:rPr>
              <a:t>Tâm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lí</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đường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
        <p:nvSpPr>
          <p:cNvPr id="15" name="Rectangle 14"/>
          <p:cNvSpPr/>
          <p:nvPr/>
        </p:nvSpPr>
        <p:spPr>
          <a:xfrm>
            <a:off x="899592" y="4509120"/>
            <a:ext cx="6552728" cy="400110"/>
          </a:xfrm>
          <a:prstGeom prst="rect">
            <a:avLst/>
          </a:prstGeom>
          <a:solidFill>
            <a:srgbClr val="FFFF00"/>
          </a:solidFill>
        </p:spPr>
        <p:txBody>
          <a:bodyPr wrap="square">
            <a:spAutoFit/>
          </a:bodyPr>
          <a:lstStyle/>
          <a:p>
            <a:r>
              <a:rPr lang="en-US" sz="2000" b="1" dirty="0" err="1">
                <a:latin typeface="Times New Roman" pitchFamily="18" charset="0"/>
                <a:cs typeface="Times New Roman" pitchFamily="18" charset="0"/>
              </a:rPr>
              <a:t>Luận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điểm</a:t>
            </a:r>
            <a:r>
              <a:rPr lang="en-US" sz="2000" b="1" dirty="0">
                <a:latin typeface="Times New Roman" pitchFamily="18" charset="0"/>
                <a:cs typeface="Times New Roman" pitchFamily="18" charset="0"/>
              </a:rPr>
              <a:t> 4: </a:t>
            </a:r>
            <a:r>
              <a:rPr lang="en-US" sz="2000" b="1" dirty="0" err="1">
                <a:latin typeface="Times New Roman" pitchFamily="18" charset="0"/>
                <a:cs typeface="Times New Roman" pitchFamily="18" charset="0"/>
              </a:rPr>
              <a:t>Tâm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lí</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
        <p:nvSpPr>
          <p:cNvPr id="16" name="Rectangle 15"/>
          <p:cNvSpPr/>
          <p:nvPr/>
        </p:nvSpPr>
        <p:spPr>
          <a:xfrm>
            <a:off x="899592" y="5157192"/>
            <a:ext cx="5705819" cy="369332"/>
          </a:xfrm>
          <a:prstGeom prst="rect">
            <a:avLst/>
          </a:prstGeom>
          <a:solidFill>
            <a:srgbClr val="FFFF00"/>
          </a:solidFill>
        </p:spPr>
        <p:txBody>
          <a:bodyPr wrap="square">
            <a:spAutoFit/>
          </a:bodyPr>
          <a:lstStyle/>
          <a:p>
            <a:r>
              <a:rPr lang="en-US" b="1" dirty="0" err="1">
                <a:latin typeface="Times New Roman" pitchFamily="18" charset="0"/>
                <a:cs typeface="Times New Roman" pitchFamily="18" charset="0"/>
              </a:rPr>
              <a:t>Luận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điểm</a:t>
            </a:r>
            <a:r>
              <a:rPr lang="en-US" b="1" dirty="0">
                <a:latin typeface="Times New Roman" pitchFamily="18" charset="0"/>
                <a:cs typeface="Times New Roman" pitchFamily="18" charset="0"/>
              </a:rPr>
              <a:t> 5: </a:t>
            </a:r>
            <a:r>
              <a:rPr lang="en-US" b="1" dirty="0" err="1">
                <a:latin typeface="Times New Roman" pitchFamily="18" charset="0"/>
                <a:cs typeface="Times New Roman" pitchFamily="18" charset="0"/>
              </a:rPr>
              <a:t>Tâm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lí</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của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Tràng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vào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buổi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sáng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hôm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sau</a:t>
            </a:r>
            <a:r>
              <a:rPr lang="en-US" b="1" dirty="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7" name="Rectangle 16"/>
          <p:cNvSpPr/>
          <p:nvPr/>
        </p:nvSpPr>
        <p:spPr>
          <a:xfrm>
            <a:off x="899592" y="5733256"/>
            <a:ext cx="4069673" cy="369332"/>
          </a:xfrm>
          <a:prstGeom prst="rect">
            <a:avLst/>
          </a:prstGeom>
          <a:solidFill>
            <a:srgbClr val="FFFF00"/>
          </a:solidFill>
        </p:spPr>
        <p:txBody>
          <a:bodyPr wrap="square">
            <a:spAutoFit/>
          </a:bodyPr>
          <a:lstStyle/>
          <a:p>
            <a:r>
              <a:rPr lang="en-US" b="1" dirty="0" err="1">
                <a:latin typeface="Times New Roman" pitchFamily="18" charset="0"/>
                <a:cs typeface="Times New Roman" pitchFamily="18" charset="0"/>
              </a:rPr>
              <a:t>Luận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điểm</a:t>
            </a:r>
            <a:r>
              <a:rPr lang="en-US" b="1" dirty="0">
                <a:latin typeface="Times New Roman" pitchFamily="18" charset="0"/>
                <a:cs typeface="Times New Roman" pitchFamily="18" charset="0"/>
              </a:rPr>
              <a:t> 6: </a:t>
            </a:r>
            <a:r>
              <a:rPr lang="en-US" b="1" dirty="0" err="1">
                <a:latin typeface="Times New Roman" pitchFamily="18" charset="0"/>
                <a:cs typeface="Times New Roman" pitchFamily="18" charset="0"/>
              </a:rPr>
              <a:t>Tổng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kết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về</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nghệ</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thuật</a:t>
            </a:r>
            <a:endParaRPr lang="en-US" dirty="0">
              <a:latin typeface="Times New Roman" pitchFamily="18" charset="0"/>
              <a:cs typeface="Times New Roman" pitchFamily="18" charset="0"/>
            </a:endParaRPr>
          </a:p>
        </p:txBody>
      </p:sp>
      <p:sp>
        <p:nvSpPr>
          <p:cNvPr id="18" name="Rectangle 17"/>
          <p:cNvSpPr/>
          <p:nvPr/>
        </p:nvSpPr>
        <p:spPr>
          <a:xfrm>
            <a:off x="35496" y="6372036"/>
            <a:ext cx="9108504" cy="369332"/>
          </a:xfrm>
          <a:prstGeom prst="rect">
            <a:avLst/>
          </a:prstGeom>
          <a:solidFill>
            <a:schemeClr val="bg1"/>
          </a:solidFill>
        </p:spPr>
        <p:txBody>
          <a:bodyPr wrap="square">
            <a:spAutoFit/>
          </a:bodyPr>
          <a:lstStyle/>
          <a:p>
            <a:r>
              <a:rPr lang="en-US" b="1" dirty="0" err="1">
                <a:latin typeface="Times New Roman" pitchFamily="18" charset="0"/>
                <a:cs typeface="Times New Roman" pitchFamily="18" charset="0"/>
              </a:rPr>
              <a:t>Kết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bài</a:t>
            </a:r>
            <a:r>
              <a:rPr lang="en-US" b="1" dirty="0">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Đánh</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giá</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về</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nội</a:t>
            </a:r>
            <a:r>
              <a:rPr lang="en-US" b="1" dirty="0">
                <a:solidFill>
                  <a:srgbClr val="FF0000"/>
                </a:solidFill>
                <a:latin typeface="Times New Roman" pitchFamily="18" charset="0"/>
                <a:cs typeface="Times New Roman" pitchFamily="18" charset="0"/>
              </a:rPr>
              <a:t> dung, </a:t>
            </a:r>
            <a:r>
              <a:rPr lang="en-US" b="1" dirty="0" err="1">
                <a:solidFill>
                  <a:srgbClr val="FF0000"/>
                </a:solidFill>
                <a:latin typeface="Times New Roman" pitchFamily="18" charset="0"/>
                <a:cs typeface="Times New Roman" pitchFamily="18" charset="0"/>
              </a:rPr>
              <a:t>nghệ</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thuật</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giá</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trị</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tác</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phẩm</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và</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nhân</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vật</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Tràng</a:t>
            </a:r>
            <a:endParaRPr lang="en-US" dirty="0">
              <a:solidFill>
                <a:srgbClr val="FF0000"/>
              </a:solidFill>
              <a:latin typeface="Times New Roman" pitchFamily="18" charset="0"/>
              <a:cs typeface="Times New Roman" pitchFamily="18" charset="0"/>
            </a:endParaRPr>
          </a:p>
        </p:txBody>
      </p:sp>
      <p:sp>
        <p:nvSpPr>
          <p:cNvPr id="19" name="Title 1"/>
          <p:cNvSpPr txBox="1">
            <a:spLocks/>
          </p:cNvSpPr>
          <p:nvPr/>
        </p:nvSpPr>
        <p:spPr>
          <a:xfrm>
            <a:off x="-286355" y="1943962"/>
            <a:ext cx="1978035" cy="46230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Thân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bài</a:t>
            </a:r>
            <a:r>
              <a:rPr lang="en-US" sz="1800" b="1" dirty="0">
                <a:latin typeface="Times New Roman" pitchFamily="18" charset="0"/>
                <a:cs typeface="Times New Roman" pitchFamily="18" charset="0"/>
              </a:rPr>
              <a:t>:</a:t>
            </a:r>
            <a:endParaRPr lang="en-US" sz="1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143150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heel(1)">
                                      <p:cBhvr>
                                        <p:cTn id="12" dur="20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heel(1)">
                                      <p:cBhvr>
                                        <p:cTn id="17" dur="20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heel(1)">
                                      <p:cBhvr>
                                        <p:cTn id="22" dur="20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heel(1)">
                                      <p:cBhvr>
                                        <p:cTn id="27" dur="20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wheel(1)">
                                      <p:cBhvr>
                                        <p:cTn id="32" dur="20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heel(1)">
                                      <p:cBhvr>
                                        <p:cTn id="37" dur="20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wheel(1)">
                                      <p:cBhvr>
                                        <p:cTn id="42" dur="20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wheel(1)">
                                      <p:cBhvr>
                                        <p:cTn id="47" dur="20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wheel(1)">
                                      <p:cBhvr>
                                        <p:cTn id="52"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12" grpId="0" animBg="1"/>
      <p:bldP spid="13" grpId="0" animBg="1"/>
      <p:bldP spid="14" grpId="0" animBg="1"/>
      <p:bldP spid="15" grpId="0" animBg="1"/>
      <p:bldP spid="16" grpId="0" animBg="1"/>
      <p:bldP spid="17" grpId="0" animBg="1"/>
      <p:bldP spid="18" grpId="0" animBg="1"/>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405880" y="44624"/>
            <a:ext cx="5470376" cy="648071"/>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err="1">
                <a:solidFill>
                  <a:srgbClr val="FF0000"/>
                </a:solidFill>
                <a:latin typeface="Times New Roman" pitchFamily="18" charset="0"/>
                <a:cs typeface="Times New Roman" pitchFamily="18" charset="0"/>
              </a:rPr>
              <a:t>Vợ</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nhặt</a:t>
            </a:r>
            <a:r>
              <a:rPr lang="en-US" sz="3200" b="1" dirty="0">
                <a:solidFill>
                  <a:srgbClr val="FF0000"/>
                </a:solidFill>
                <a:latin typeface="Times New Roman" pitchFamily="18" charset="0"/>
                <a:cs typeface="Times New Roman" pitchFamily="18" charset="0"/>
              </a:rPr>
              <a:t> (Kim </a:t>
            </a:r>
            <a:r>
              <a:rPr lang="en-US" sz="3200" b="1" dirty="0" err="1">
                <a:solidFill>
                  <a:srgbClr val="FF0000"/>
                </a:solidFill>
                <a:latin typeface="Times New Roman" pitchFamily="18" charset="0"/>
                <a:cs typeface="Times New Roman" pitchFamily="18" charset="0"/>
              </a:rPr>
              <a:t>Lân</a:t>
            </a:r>
            <a:r>
              <a:rPr lang="en-US" sz="3200" b="1" dirty="0">
                <a:solidFill>
                  <a:srgbClr val="FF0000"/>
                </a:solidFill>
                <a:latin typeface="Times New Roman" pitchFamily="18" charset="0"/>
                <a:cs typeface="Times New Roman" pitchFamily="18" charset="0"/>
              </a:rPr>
              <a:t>)</a:t>
            </a:r>
          </a:p>
        </p:txBody>
      </p:sp>
      <p:sp>
        <p:nvSpPr>
          <p:cNvPr id="5" name="Title 1"/>
          <p:cNvSpPr txBox="1">
            <a:spLocks/>
          </p:cNvSpPr>
          <p:nvPr/>
        </p:nvSpPr>
        <p:spPr>
          <a:xfrm>
            <a:off x="0" y="764704"/>
            <a:ext cx="9144000" cy="6480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0070C0"/>
                </a:solidFill>
                <a:latin typeface="Times New Roman" pitchFamily="18" charset="0"/>
                <a:cs typeface="Times New Roman" pitchFamily="18" charset="0"/>
              </a:rPr>
              <a:t>1. </a:t>
            </a:r>
            <a:r>
              <a:rPr lang="en-US" sz="2000" b="1" dirty="0" err="1">
                <a:solidFill>
                  <a:srgbClr val="0070C0"/>
                </a:solidFill>
                <a:latin typeface="Times New Roman" pitchFamily="18" charset="0"/>
                <a:cs typeface="Times New Roman" pitchFamily="18" charset="0"/>
              </a:rPr>
              <a:t>Phân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tích</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diễn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biến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tâm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lí</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vật</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người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vợ</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nhặt”trong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tác</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phẩm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Vợ</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nhặt</a:t>
            </a:r>
            <a:r>
              <a:rPr lang="en-US" sz="2000" b="1" dirty="0">
                <a:solidFill>
                  <a:srgbClr val="0070C0"/>
                </a:solidFill>
                <a:latin typeface="Times New Roman" pitchFamily="18" charset="0"/>
                <a:cs typeface="Times New Roman" pitchFamily="18" charset="0"/>
              </a:rPr>
              <a:t>” – Kim </a:t>
            </a:r>
            <a:r>
              <a:rPr lang="en-US" sz="2000" b="1" dirty="0" err="1">
                <a:solidFill>
                  <a:srgbClr val="0070C0"/>
                </a:solidFill>
                <a:latin typeface="Times New Roman" pitchFamily="18" charset="0"/>
                <a:cs typeface="Times New Roman" pitchFamily="18" charset="0"/>
              </a:rPr>
              <a:t>Lân</a:t>
            </a:r>
            <a:endParaRPr lang="en-US" sz="2000" b="1" dirty="0">
              <a:solidFill>
                <a:srgbClr val="0070C0"/>
              </a:solidFill>
              <a:latin typeface="Times New Roman" pitchFamily="18" charset="0"/>
              <a:cs typeface="Times New Roman" pitchFamily="18" charset="0"/>
            </a:endParaRPr>
          </a:p>
        </p:txBody>
      </p:sp>
      <p:sp>
        <p:nvSpPr>
          <p:cNvPr id="11" name="Title 1"/>
          <p:cNvSpPr txBox="1">
            <a:spLocks/>
          </p:cNvSpPr>
          <p:nvPr/>
        </p:nvSpPr>
        <p:spPr>
          <a:xfrm>
            <a:off x="-468560" y="1412776"/>
            <a:ext cx="9417926" cy="46230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Mở</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bài</a:t>
            </a:r>
            <a:r>
              <a:rPr lang="en-US" sz="1800" b="1" dirty="0">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Giới</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thiệu</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giả</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phẩm</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nội</a:t>
            </a:r>
            <a:r>
              <a:rPr lang="en-US" sz="1800" b="1" dirty="0">
                <a:solidFill>
                  <a:srgbClr val="FF0000"/>
                </a:solidFill>
                <a:latin typeface="Times New Roman" pitchFamily="18" charset="0"/>
                <a:cs typeface="Times New Roman" pitchFamily="18" charset="0"/>
              </a:rPr>
              <a:t> dung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phẩm</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và</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giới</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thiệu</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nhân</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vật</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thị</a:t>
            </a:r>
            <a:endParaRPr lang="en-US" sz="1800" b="1" dirty="0">
              <a:solidFill>
                <a:srgbClr val="FF0000"/>
              </a:solidFill>
              <a:latin typeface="Times New Roman" pitchFamily="18" charset="0"/>
              <a:cs typeface="Times New Roman" pitchFamily="18" charset="0"/>
            </a:endParaRPr>
          </a:p>
        </p:txBody>
      </p:sp>
      <p:sp>
        <p:nvSpPr>
          <p:cNvPr id="12" name="Title 1"/>
          <p:cNvSpPr txBox="1">
            <a:spLocks/>
          </p:cNvSpPr>
          <p:nvPr/>
        </p:nvSpPr>
        <p:spPr>
          <a:xfrm>
            <a:off x="395536" y="2492896"/>
            <a:ext cx="7488832" cy="365849"/>
          </a:xfrm>
          <a:prstGeom prst="rect">
            <a:avLst/>
          </a:prstGeom>
          <a:solidFill>
            <a:srgbClr val="FFFF0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Luận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điểm</a:t>
            </a:r>
            <a:r>
              <a:rPr lang="en-US" sz="1800" b="1" dirty="0">
                <a:latin typeface="Times New Roman" pitchFamily="18" charset="0"/>
                <a:cs typeface="Times New Roman" pitchFamily="18" charset="0"/>
              </a:rPr>
              <a:t> 1: </a:t>
            </a:r>
            <a:r>
              <a:rPr lang="en-US" sz="1800" b="1" dirty="0" err="1">
                <a:latin typeface="Times New Roman" pitchFamily="18" charset="0"/>
                <a:cs typeface="Times New Roman" pitchFamily="18" charset="0"/>
              </a:rPr>
              <a:t>Giới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thiệu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về</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nhân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vật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thị</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ngoại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hình</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xuất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thân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lai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lịch</a:t>
            </a:r>
            <a:r>
              <a:rPr lang="en-US" sz="1800" b="1" dirty="0">
                <a:latin typeface="Times New Roman" pitchFamily="18" charset="0"/>
                <a:cs typeface="Times New Roman" pitchFamily="18" charset="0"/>
              </a:rPr>
              <a:t>…</a:t>
            </a:r>
          </a:p>
        </p:txBody>
      </p:sp>
      <p:sp>
        <p:nvSpPr>
          <p:cNvPr id="13" name="Rectangle 12"/>
          <p:cNvSpPr/>
          <p:nvPr/>
        </p:nvSpPr>
        <p:spPr>
          <a:xfrm>
            <a:off x="395536" y="3100898"/>
            <a:ext cx="8748464" cy="400110"/>
          </a:xfrm>
          <a:prstGeom prst="rect">
            <a:avLst/>
          </a:prstGeom>
          <a:solidFill>
            <a:srgbClr val="FFFF00"/>
          </a:solidFill>
        </p:spPr>
        <p:txBody>
          <a:bodyPr wrap="square">
            <a:spAutoFit/>
          </a:bodyPr>
          <a:lstStyle/>
          <a:p>
            <a:r>
              <a:rPr lang="en-US" sz="2000" b="1" dirty="0" err="1">
                <a:latin typeface="Times New Roman" pitchFamily="18" charset="0"/>
                <a:cs typeface="Times New Roman" pitchFamily="18" charset="0"/>
              </a:rPr>
              <a:t>Luận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điểm</a:t>
            </a:r>
            <a:r>
              <a:rPr lang="en-US" sz="2000" b="1" dirty="0">
                <a:latin typeface="Times New Roman" pitchFamily="18" charset="0"/>
                <a:cs typeface="Times New Roman" pitchFamily="18" charset="0"/>
              </a:rPr>
              <a:t> 2: </a:t>
            </a:r>
            <a:r>
              <a:rPr lang="en-US" sz="2000" b="1" dirty="0" err="1">
                <a:latin typeface="Times New Roman" pitchFamily="18" charset="0"/>
                <a:cs typeface="Times New Roman" pitchFamily="18" charset="0"/>
              </a:rPr>
              <a:t>Tâm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lí</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hành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động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độ</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lần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gặpTràng</a:t>
            </a:r>
            <a:r>
              <a:rPr lang="en-US" sz="2000" b="1" dirty="0">
                <a:latin typeface="Times New Roman" pitchFamily="18" charset="0"/>
                <a:cs typeface="Times New Roman" pitchFamily="18" charset="0"/>
              </a:rPr>
              <a:t> ở </a:t>
            </a:r>
            <a:r>
              <a:rPr lang="en-US" sz="2000" b="1" dirty="0" err="1">
                <a:latin typeface="Times New Roman" pitchFamily="18" charset="0"/>
                <a:cs typeface="Times New Roman" pitchFamily="18" charset="0"/>
              </a:rPr>
              <a:t>chợ</a:t>
            </a:r>
            <a:r>
              <a:rPr lang="en-US" sz="2000" b="1"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
        <p:nvSpPr>
          <p:cNvPr id="14" name="Rectangle 13"/>
          <p:cNvSpPr/>
          <p:nvPr/>
        </p:nvSpPr>
        <p:spPr>
          <a:xfrm>
            <a:off x="395536" y="3820978"/>
            <a:ext cx="8568952" cy="400110"/>
          </a:xfrm>
          <a:prstGeom prst="rect">
            <a:avLst/>
          </a:prstGeom>
          <a:solidFill>
            <a:srgbClr val="FFFF00"/>
          </a:solidFill>
        </p:spPr>
        <p:txBody>
          <a:bodyPr wrap="square">
            <a:spAutoFit/>
          </a:bodyPr>
          <a:lstStyle/>
          <a:p>
            <a:r>
              <a:rPr lang="en-US" sz="2000" b="1" dirty="0" err="1">
                <a:latin typeface="Times New Roman" pitchFamily="18" charset="0"/>
                <a:cs typeface="Times New Roman" pitchFamily="18" charset="0"/>
              </a:rPr>
              <a:t>Luận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điểm</a:t>
            </a:r>
            <a:r>
              <a:rPr lang="en-US" sz="2000" b="1" dirty="0">
                <a:latin typeface="Times New Roman" pitchFamily="18" charset="0"/>
                <a:cs typeface="Times New Roman" pitchFamily="18" charset="0"/>
              </a:rPr>
              <a:t> 3: </a:t>
            </a:r>
            <a:r>
              <a:rPr lang="en-US" sz="2000" b="1" dirty="0" err="1">
                <a:latin typeface="Times New Roman" pitchFamily="18" charset="0"/>
                <a:cs typeface="Times New Roman" pitchFamily="18" charset="0"/>
              </a:rPr>
              <a:t>Tâm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lí</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hành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động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độ</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đường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
        <p:nvSpPr>
          <p:cNvPr id="15" name="Rectangle 14"/>
          <p:cNvSpPr/>
          <p:nvPr/>
        </p:nvSpPr>
        <p:spPr>
          <a:xfrm>
            <a:off x="395536" y="4509120"/>
            <a:ext cx="7848872" cy="400110"/>
          </a:xfrm>
          <a:prstGeom prst="rect">
            <a:avLst/>
          </a:prstGeom>
          <a:solidFill>
            <a:srgbClr val="FFFF00"/>
          </a:solidFill>
        </p:spPr>
        <p:txBody>
          <a:bodyPr wrap="square">
            <a:spAutoFit/>
          </a:bodyPr>
          <a:lstStyle/>
          <a:p>
            <a:r>
              <a:rPr lang="en-US" sz="2000" b="1" dirty="0" err="1">
                <a:latin typeface="Times New Roman" pitchFamily="18" charset="0"/>
                <a:cs typeface="Times New Roman" pitchFamily="18" charset="0"/>
              </a:rPr>
              <a:t>Luận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điểm</a:t>
            </a:r>
            <a:r>
              <a:rPr lang="en-US" sz="2000" b="1" dirty="0">
                <a:latin typeface="Times New Roman" pitchFamily="18" charset="0"/>
                <a:cs typeface="Times New Roman" pitchFamily="18" charset="0"/>
              </a:rPr>
              <a:t> 4: </a:t>
            </a:r>
            <a:r>
              <a:rPr lang="en-US" sz="2000" b="1" dirty="0" err="1">
                <a:latin typeface="Times New Roman" pitchFamily="18" charset="0"/>
                <a:cs typeface="Times New Roman" pitchFamily="18" charset="0"/>
              </a:rPr>
              <a:t>Tâm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lí</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hành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động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độ</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
        <p:nvSpPr>
          <p:cNvPr id="16" name="Rectangle 15"/>
          <p:cNvSpPr/>
          <p:nvPr/>
        </p:nvSpPr>
        <p:spPr>
          <a:xfrm>
            <a:off x="381776" y="5157192"/>
            <a:ext cx="7358576" cy="369332"/>
          </a:xfrm>
          <a:prstGeom prst="rect">
            <a:avLst/>
          </a:prstGeom>
          <a:solidFill>
            <a:srgbClr val="FFFF00"/>
          </a:solidFill>
        </p:spPr>
        <p:txBody>
          <a:bodyPr wrap="square">
            <a:spAutoFit/>
          </a:bodyPr>
          <a:lstStyle/>
          <a:p>
            <a:r>
              <a:rPr lang="en-US" b="1" dirty="0" err="1">
                <a:latin typeface="Times New Roman" pitchFamily="18" charset="0"/>
                <a:cs typeface="Times New Roman" pitchFamily="18" charset="0"/>
              </a:rPr>
              <a:t>Luận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điểm</a:t>
            </a:r>
            <a:r>
              <a:rPr lang="en-US" b="1" dirty="0">
                <a:latin typeface="Times New Roman" pitchFamily="18" charset="0"/>
                <a:cs typeface="Times New Roman" pitchFamily="18" charset="0"/>
              </a:rPr>
              <a:t> 5: </a:t>
            </a:r>
            <a:r>
              <a:rPr lang="en-US" b="1" dirty="0" err="1">
                <a:latin typeface="Times New Roman" pitchFamily="18" charset="0"/>
                <a:cs typeface="Times New Roman" pitchFamily="18" charset="0"/>
              </a:rPr>
              <a:t>Tâm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lí</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hành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động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thái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độ</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của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thị</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vào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buổi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sáng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hôm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sau</a:t>
            </a:r>
            <a:r>
              <a:rPr lang="en-US" b="1" dirty="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7" name="Rectangle 16"/>
          <p:cNvSpPr/>
          <p:nvPr/>
        </p:nvSpPr>
        <p:spPr>
          <a:xfrm>
            <a:off x="395536" y="5733256"/>
            <a:ext cx="4069673" cy="369332"/>
          </a:xfrm>
          <a:prstGeom prst="rect">
            <a:avLst/>
          </a:prstGeom>
          <a:solidFill>
            <a:srgbClr val="FFFF00"/>
          </a:solidFill>
        </p:spPr>
        <p:txBody>
          <a:bodyPr wrap="square">
            <a:spAutoFit/>
          </a:bodyPr>
          <a:lstStyle/>
          <a:p>
            <a:r>
              <a:rPr lang="en-US" b="1" dirty="0" err="1">
                <a:latin typeface="Times New Roman" pitchFamily="18" charset="0"/>
                <a:cs typeface="Times New Roman" pitchFamily="18" charset="0"/>
              </a:rPr>
              <a:t>Luận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điểm</a:t>
            </a:r>
            <a:r>
              <a:rPr lang="en-US" b="1" dirty="0">
                <a:latin typeface="Times New Roman" pitchFamily="18" charset="0"/>
                <a:cs typeface="Times New Roman" pitchFamily="18" charset="0"/>
              </a:rPr>
              <a:t> 6: </a:t>
            </a:r>
            <a:r>
              <a:rPr lang="en-US" b="1" dirty="0" err="1">
                <a:latin typeface="Times New Roman" pitchFamily="18" charset="0"/>
                <a:cs typeface="Times New Roman" pitchFamily="18" charset="0"/>
              </a:rPr>
              <a:t>Tổng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kết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về</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nghệ</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thuật</a:t>
            </a:r>
            <a:endParaRPr lang="en-US" dirty="0">
              <a:latin typeface="Times New Roman" pitchFamily="18" charset="0"/>
              <a:cs typeface="Times New Roman" pitchFamily="18" charset="0"/>
            </a:endParaRPr>
          </a:p>
        </p:txBody>
      </p:sp>
      <p:sp>
        <p:nvSpPr>
          <p:cNvPr id="18" name="Rectangle 17"/>
          <p:cNvSpPr/>
          <p:nvPr/>
        </p:nvSpPr>
        <p:spPr>
          <a:xfrm>
            <a:off x="35496" y="6372036"/>
            <a:ext cx="9108504" cy="369332"/>
          </a:xfrm>
          <a:prstGeom prst="rect">
            <a:avLst/>
          </a:prstGeom>
          <a:solidFill>
            <a:schemeClr val="bg1"/>
          </a:solidFill>
        </p:spPr>
        <p:txBody>
          <a:bodyPr wrap="square">
            <a:spAutoFit/>
          </a:bodyPr>
          <a:lstStyle/>
          <a:p>
            <a:r>
              <a:rPr lang="en-US" b="1" dirty="0" err="1">
                <a:latin typeface="Times New Roman" pitchFamily="18" charset="0"/>
                <a:cs typeface="Times New Roman" pitchFamily="18" charset="0"/>
              </a:rPr>
              <a:t>Kết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bài</a:t>
            </a:r>
            <a:r>
              <a:rPr lang="en-US" b="1" dirty="0">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Đánh</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giá</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về</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nội</a:t>
            </a:r>
            <a:r>
              <a:rPr lang="en-US" b="1" dirty="0">
                <a:solidFill>
                  <a:srgbClr val="FF0000"/>
                </a:solidFill>
                <a:latin typeface="Times New Roman" pitchFamily="18" charset="0"/>
                <a:cs typeface="Times New Roman" pitchFamily="18" charset="0"/>
              </a:rPr>
              <a:t> dung, </a:t>
            </a:r>
            <a:r>
              <a:rPr lang="en-US" b="1" dirty="0" err="1">
                <a:solidFill>
                  <a:srgbClr val="FF0000"/>
                </a:solidFill>
                <a:latin typeface="Times New Roman" pitchFamily="18" charset="0"/>
                <a:cs typeface="Times New Roman" pitchFamily="18" charset="0"/>
              </a:rPr>
              <a:t>nghệ</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thuật</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giá</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trị</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tác</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phẩm</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và</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nhân</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vật</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thị</a:t>
            </a:r>
            <a:r>
              <a:rPr lang="en-US" b="1" dirty="0">
                <a:solidFill>
                  <a:srgbClr val="FF0000"/>
                </a:solidFill>
                <a:latin typeface="Times New Roman" pitchFamily="18" charset="0"/>
                <a:cs typeface="Times New Roman" pitchFamily="18" charset="0"/>
              </a:rPr>
              <a:t>.</a:t>
            </a:r>
            <a:endParaRPr lang="en-US" dirty="0">
              <a:solidFill>
                <a:srgbClr val="FF0000"/>
              </a:solidFill>
              <a:latin typeface="Times New Roman" pitchFamily="18" charset="0"/>
              <a:cs typeface="Times New Roman" pitchFamily="18" charset="0"/>
            </a:endParaRPr>
          </a:p>
        </p:txBody>
      </p:sp>
      <p:sp>
        <p:nvSpPr>
          <p:cNvPr id="19" name="Title 1"/>
          <p:cNvSpPr txBox="1">
            <a:spLocks/>
          </p:cNvSpPr>
          <p:nvPr/>
        </p:nvSpPr>
        <p:spPr>
          <a:xfrm>
            <a:off x="-286355" y="1943962"/>
            <a:ext cx="1978035" cy="46230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Thân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bài</a:t>
            </a:r>
            <a:r>
              <a:rPr lang="en-US" sz="1800" b="1" dirty="0">
                <a:latin typeface="Times New Roman" pitchFamily="18" charset="0"/>
                <a:cs typeface="Times New Roman" pitchFamily="18" charset="0"/>
              </a:rPr>
              <a:t>:</a:t>
            </a:r>
            <a:endParaRPr lang="en-US" sz="1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951064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heel(1)">
                                      <p:cBhvr>
                                        <p:cTn id="12" dur="20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heel(1)">
                                      <p:cBhvr>
                                        <p:cTn id="17" dur="20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heel(1)">
                                      <p:cBhvr>
                                        <p:cTn id="22" dur="20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heel(1)">
                                      <p:cBhvr>
                                        <p:cTn id="27" dur="20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wheel(1)">
                                      <p:cBhvr>
                                        <p:cTn id="32" dur="20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heel(1)">
                                      <p:cBhvr>
                                        <p:cTn id="37" dur="20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wheel(1)">
                                      <p:cBhvr>
                                        <p:cTn id="42" dur="20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wheel(1)">
                                      <p:cBhvr>
                                        <p:cTn id="47" dur="20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wheel(1)">
                                      <p:cBhvr>
                                        <p:cTn id="52"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12" grpId="0" animBg="1"/>
      <p:bldP spid="13" grpId="0" animBg="1"/>
      <p:bldP spid="14" grpId="0" animBg="1"/>
      <p:bldP spid="15" grpId="0" animBg="1"/>
      <p:bldP spid="16" grpId="0" animBg="1"/>
      <p:bldP spid="17" grpId="0" animBg="1"/>
      <p:bldP spid="18" grpId="0" animBg="1"/>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8C4D2F4D-EED1-749F-ABE2-8DAB95D4E052}"/>
              </a:ext>
            </a:extLst>
          </p:cNvPr>
          <p:cNvGraphicFramePr>
            <a:graphicFrameLocks noGrp="1"/>
          </p:cNvGraphicFramePr>
          <p:nvPr>
            <p:extLst>
              <p:ext uri="{D42A27DB-BD31-4B8C-83A1-F6EECF244321}">
                <p14:modId xmlns:p14="http://schemas.microsoft.com/office/powerpoint/2010/main" val="857426669"/>
              </p:ext>
            </p:extLst>
          </p:nvPr>
        </p:nvGraphicFramePr>
        <p:xfrm>
          <a:off x="179513" y="260648"/>
          <a:ext cx="8784974" cy="6480720"/>
        </p:xfrm>
        <a:graphic>
          <a:graphicData uri="http://schemas.openxmlformats.org/drawingml/2006/table">
            <a:tbl>
              <a:tblPr firstRow="1" bandRow="1">
                <a:tableStyleId>{5C22544A-7EE6-4342-B048-85BDC9FD1C3A}</a:tableStyleId>
              </a:tblPr>
              <a:tblGrid>
                <a:gridCol w="1584175">
                  <a:extLst>
                    <a:ext uri="{9D8B030D-6E8A-4147-A177-3AD203B41FA5}">
                      <a16:colId xmlns:a16="http://schemas.microsoft.com/office/drawing/2014/main" val="3232930421"/>
                    </a:ext>
                  </a:extLst>
                </a:gridCol>
                <a:gridCol w="3744416">
                  <a:extLst>
                    <a:ext uri="{9D8B030D-6E8A-4147-A177-3AD203B41FA5}">
                      <a16:colId xmlns:a16="http://schemas.microsoft.com/office/drawing/2014/main" val="3136469903"/>
                    </a:ext>
                  </a:extLst>
                </a:gridCol>
                <a:gridCol w="3456383">
                  <a:extLst>
                    <a:ext uri="{9D8B030D-6E8A-4147-A177-3AD203B41FA5}">
                      <a16:colId xmlns:a16="http://schemas.microsoft.com/office/drawing/2014/main" val="3694981992"/>
                    </a:ext>
                  </a:extLst>
                </a:gridCol>
              </a:tblGrid>
              <a:tr h="869365">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965446887"/>
                  </a:ext>
                </a:extLst>
              </a:tr>
              <a:tr h="1027431">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787007880"/>
                  </a:ext>
                </a:extLst>
              </a:tr>
              <a:tr h="1106464">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14525411"/>
                  </a:ext>
                </a:extLst>
              </a:tr>
              <a:tr h="869365">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194722984"/>
                  </a:ext>
                </a:extLst>
              </a:tr>
              <a:tr h="869365">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81972916"/>
                  </a:ext>
                </a:extLst>
              </a:tr>
              <a:tr h="869365">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883735713"/>
                  </a:ext>
                </a:extLst>
              </a:tr>
              <a:tr h="869365">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793123071"/>
                  </a:ext>
                </a:extLst>
              </a:tr>
            </a:tbl>
          </a:graphicData>
        </a:graphic>
      </p:graphicFrame>
      <p:sp>
        <p:nvSpPr>
          <p:cNvPr id="6" name="TextBox 5">
            <a:extLst>
              <a:ext uri="{FF2B5EF4-FFF2-40B4-BE49-F238E27FC236}">
                <a16:creationId xmlns:a16="http://schemas.microsoft.com/office/drawing/2014/main" id="{2C143B89-775C-C0AC-3DFB-73F5732274F5}"/>
              </a:ext>
            </a:extLst>
          </p:cNvPr>
          <p:cNvSpPr txBox="1"/>
          <p:nvPr/>
        </p:nvSpPr>
        <p:spPr>
          <a:xfrm>
            <a:off x="2555777" y="476672"/>
            <a:ext cx="1874410" cy="369332"/>
          </a:xfrm>
          <a:prstGeom prst="rect">
            <a:avLst/>
          </a:prstGeom>
          <a:solidFill>
            <a:srgbClr val="FFFF00"/>
          </a:solidFill>
        </p:spPr>
        <p:txBody>
          <a:bodyPr wrap="square">
            <a:spAutoFit/>
          </a:bodyPr>
          <a:lstStyle/>
          <a:p>
            <a:r>
              <a:rPr lang="en-US" b="1">
                <a:latin typeface="Times New Roman" panose="02020603050405020304" pitchFamily="18" charset="0"/>
                <a:cs typeface="Times New Roman" panose="02020603050405020304" pitchFamily="18" charset="0"/>
              </a:rPr>
              <a:t>Nhân vật Tràng</a:t>
            </a:r>
          </a:p>
        </p:txBody>
      </p:sp>
      <p:sp>
        <p:nvSpPr>
          <p:cNvPr id="9" name="TextBox 8">
            <a:extLst>
              <a:ext uri="{FF2B5EF4-FFF2-40B4-BE49-F238E27FC236}">
                <a16:creationId xmlns:a16="http://schemas.microsoft.com/office/drawing/2014/main" id="{0976D394-3744-653E-EE31-6BC28BB19572}"/>
              </a:ext>
            </a:extLst>
          </p:cNvPr>
          <p:cNvSpPr txBox="1"/>
          <p:nvPr/>
        </p:nvSpPr>
        <p:spPr>
          <a:xfrm>
            <a:off x="6327963" y="476672"/>
            <a:ext cx="1874410" cy="369332"/>
          </a:xfrm>
          <a:prstGeom prst="rect">
            <a:avLst/>
          </a:prstGeom>
          <a:solidFill>
            <a:srgbClr val="FFFF00"/>
          </a:solidFill>
        </p:spPr>
        <p:txBody>
          <a:bodyPr wrap="square">
            <a:spAutoFit/>
          </a:bodyPr>
          <a:lstStyle/>
          <a:p>
            <a:r>
              <a:rPr lang="en-US" b="1">
                <a:latin typeface="Times New Roman" panose="02020603050405020304" pitchFamily="18" charset="0"/>
                <a:cs typeface="Times New Roman" panose="02020603050405020304" pitchFamily="18" charset="0"/>
              </a:rPr>
              <a:t>Nhân vật thị</a:t>
            </a:r>
          </a:p>
        </p:txBody>
      </p:sp>
      <p:sp>
        <p:nvSpPr>
          <p:cNvPr id="10" name="TextBox 9">
            <a:extLst>
              <a:ext uri="{FF2B5EF4-FFF2-40B4-BE49-F238E27FC236}">
                <a16:creationId xmlns:a16="http://schemas.microsoft.com/office/drawing/2014/main" id="{E54DBDB1-DC54-7CE0-F5A7-4AD35A16691F}"/>
              </a:ext>
            </a:extLst>
          </p:cNvPr>
          <p:cNvSpPr txBox="1"/>
          <p:nvPr/>
        </p:nvSpPr>
        <p:spPr>
          <a:xfrm>
            <a:off x="295971" y="386079"/>
            <a:ext cx="1456326" cy="646331"/>
          </a:xfrm>
          <a:prstGeom prst="rect">
            <a:avLst/>
          </a:prstGeom>
          <a:solidFill>
            <a:srgbClr val="FFFF00"/>
          </a:solidFill>
        </p:spPr>
        <p:txBody>
          <a:bodyPr wrap="square">
            <a:spAutoFit/>
          </a:bodyPr>
          <a:lstStyle/>
          <a:p>
            <a:r>
              <a:rPr lang="en-US" b="1">
                <a:latin typeface="Times New Roman" panose="02020603050405020304" pitchFamily="18" charset="0"/>
                <a:cs typeface="Times New Roman" panose="02020603050405020304" pitchFamily="18" charset="0"/>
              </a:rPr>
              <a:t>Phân tích nhân vật</a:t>
            </a:r>
          </a:p>
        </p:txBody>
      </p:sp>
      <p:sp>
        <p:nvSpPr>
          <p:cNvPr id="11" name="TextBox 10">
            <a:extLst>
              <a:ext uri="{FF2B5EF4-FFF2-40B4-BE49-F238E27FC236}">
                <a16:creationId xmlns:a16="http://schemas.microsoft.com/office/drawing/2014/main" id="{936C511E-D6AD-4412-06FB-1772D1A30A5A}"/>
              </a:ext>
            </a:extLst>
          </p:cNvPr>
          <p:cNvSpPr txBox="1"/>
          <p:nvPr/>
        </p:nvSpPr>
        <p:spPr>
          <a:xfrm>
            <a:off x="239157" y="1322183"/>
            <a:ext cx="1452523" cy="646331"/>
          </a:xfrm>
          <a:prstGeom prst="rect">
            <a:avLst/>
          </a:prstGeom>
          <a:solidFill>
            <a:srgbClr val="FFFF00"/>
          </a:solidFill>
        </p:spPr>
        <p:txBody>
          <a:bodyPr wrap="square">
            <a:spAutoFit/>
          </a:bodyPr>
          <a:lstStyle/>
          <a:p>
            <a:r>
              <a:rPr lang="en-US" b="1">
                <a:latin typeface="Times New Roman" panose="02020603050405020304" pitchFamily="18" charset="0"/>
                <a:cs typeface="Times New Roman" panose="02020603050405020304" pitchFamily="18" charset="0"/>
              </a:rPr>
              <a:t>Giới thiệu nhân vật</a:t>
            </a:r>
          </a:p>
        </p:txBody>
      </p:sp>
      <p:sp>
        <p:nvSpPr>
          <p:cNvPr id="12" name="TextBox 11">
            <a:extLst>
              <a:ext uri="{FF2B5EF4-FFF2-40B4-BE49-F238E27FC236}">
                <a16:creationId xmlns:a16="http://schemas.microsoft.com/office/drawing/2014/main" id="{D3955C5B-84D6-416B-F103-4CB766B6B330}"/>
              </a:ext>
            </a:extLst>
          </p:cNvPr>
          <p:cNvSpPr txBox="1"/>
          <p:nvPr/>
        </p:nvSpPr>
        <p:spPr>
          <a:xfrm>
            <a:off x="1907705" y="1229851"/>
            <a:ext cx="3528390" cy="830997"/>
          </a:xfrm>
          <a:prstGeom prst="rect">
            <a:avLst/>
          </a:prstGeom>
          <a:solidFill>
            <a:srgbClr val="FFFF00"/>
          </a:solidFill>
        </p:spPr>
        <p:txBody>
          <a:bodyPr wrap="square">
            <a:spAutoFit/>
          </a:bodyPr>
          <a:lstStyle/>
          <a:p>
            <a:r>
              <a:rPr lang="en-US" sz="1600" b="1">
                <a:latin typeface="Times New Roman" panose="02020603050405020304" pitchFamily="18" charset="0"/>
                <a:cs typeface="Times New Roman" panose="02020603050405020304" pitchFamily="18" charset="0"/>
              </a:rPr>
              <a:t>Xấu xí, thô kệch, tính có vẻ như không bình thường, kéo thóc thuê cho một tổ chức của phát xít Nhật</a:t>
            </a:r>
          </a:p>
        </p:txBody>
      </p:sp>
      <p:sp>
        <p:nvSpPr>
          <p:cNvPr id="13" name="TextBox 12">
            <a:extLst>
              <a:ext uri="{FF2B5EF4-FFF2-40B4-BE49-F238E27FC236}">
                <a16:creationId xmlns:a16="http://schemas.microsoft.com/office/drawing/2014/main" id="{7A1C8C5E-7564-1CB8-9396-DDEC50E22026}"/>
              </a:ext>
            </a:extLst>
          </p:cNvPr>
          <p:cNvSpPr txBox="1"/>
          <p:nvPr/>
        </p:nvSpPr>
        <p:spPr>
          <a:xfrm>
            <a:off x="5625495" y="1229851"/>
            <a:ext cx="3279347" cy="830997"/>
          </a:xfrm>
          <a:prstGeom prst="rect">
            <a:avLst/>
          </a:prstGeom>
          <a:solidFill>
            <a:srgbClr val="00B050"/>
          </a:solidFill>
        </p:spPr>
        <p:txBody>
          <a:bodyPr wrap="square">
            <a:spAutoFit/>
          </a:bodyPr>
          <a:lstStyle/>
          <a:p>
            <a:r>
              <a:rPr lang="en-US" sz="1600" b="1">
                <a:latin typeface="Times New Roman" panose="02020603050405020304" pitchFamily="18" charset="0"/>
                <a:cs typeface="Times New Roman" panose="02020603050405020304" pitchFamily="18" charset="0"/>
              </a:rPr>
              <a:t>Không tên, tuổi, quê quán, là một con số không tròn trịa, xấu xí, rách rưới</a:t>
            </a:r>
          </a:p>
        </p:txBody>
      </p:sp>
      <p:sp>
        <p:nvSpPr>
          <p:cNvPr id="14" name="TextBox 13">
            <a:extLst>
              <a:ext uri="{FF2B5EF4-FFF2-40B4-BE49-F238E27FC236}">
                <a16:creationId xmlns:a16="http://schemas.microsoft.com/office/drawing/2014/main" id="{E531630E-74FB-D5F3-8478-77CC5F18B5FD}"/>
              </a:ext>
            </a:extLst>
          </p:cNvPr>
          <p:cNvSpPr txBox="1"/>
          <p:nvPr/>
        </p:nvSpPr>
        <p:spPr>
          <a:xfrm>
            <a:off x="251520" y="2422629"/>
            <a:ext cx="1420034" cy="646331"/>
          </a:xfrm>
          <a:prstGeom prst="rect">
            <a:avLst/>
          </a:prstGeom>
          <a:solidFill>
            <a:srgbClr val="FFFF00"/>
          </a:solidFill>
        </p:spPr>
        <p:txBody>
          <a:bodyPr wrap="square">
            <a:spAutoFit/>
          </a:bodyPr>
          <a:lstStyle/>
          <a:p>
            <a:r>
              <a:rPr lang="en-US" b="1">
                <a:latin typeface="Times New Roman" panose="02020603050405020304" pitchFamily="18" charset="0"/>
                <a:cs typeface="Times New Roman" panose="02020603050405020304" pitchFamily="18" charset="0"/>
              </a:rPr>
              <a:t>Hai lần gặp ở chợ</a:t>
            </a:r>
          </a:p>
        </p:txBody>
      </p:sp>
      <p:sp>
        <p:nvSpPr>
          <p:cNvPr id="15" name="TextBox 14">
            <a:extLst>
              <a:ext uri="{FF2B5EF4-FFF2-40B4-BE49-F238E27FC236}">
                <a16:creationId xmlns:a16="http://schemas.microsoft.com/office/drawing/2014/main" id="{5D39951F-AE68-0B55-D0B9-44C2E3188F01}"/>
              </a:ext>
            </a:extLst>
          </p:cNvPr>
          <p:cNvSpPr txBox="1"/>
          <p:nvPr/>
        </p:nvSpPr>
        <p:spPr>
          <a:xfrm>
            <a:off x="1907705" y="2423212"/>
            <a:ext cx="3528389" cy="584775"/>
          </a:xfrm>
          <a:prstGeom prst="rect">
            <a:avLst/>
          </a:prstGeom>
          <a:solidFill>
            <a:srgbClr val="FFFF00"/>
          </a:solidFill>
        </p:spPr>
        <p:txBody>
          <a:bodyPr wrap="square">
            <a:spAutoFit/>
          </a:bodyPr>
          <a:lstStyle/>
          <a:p>
            <a:r>
              <a:rPr lang="en-US" sz="1600" b="1">
                <a:latin typeface="Times New Roman" panose="02020603050405020304" pitchFamily="18" charset="0"/>
                <a:cs typeface="Times New Roman" panose="02020603050405020304" pitchFamily="18" charset="0"/>
              </a:rPr>
              <a:t>Hiền lành, yêu đời, vui tính, trêu đùa, không nghiêm túc</a:t>
            </a:r>
          </a:p>
        </p:txBody>
      </p:sp>
      <p:sp>
        <p:nvSpPr>
          <p:cNvPr id="16" name="TextBox 15">
            <a:extLst>
              <a:ext uri="{FF2B5EF4-FFF2-40B4-BE49-F238E27FC236}">
                <a16:creationId xmlns:a16="http://schemas.microsoft.com/office/drawing/2014/main" id="{5D9F0CE6-6197-DD98-55A6-0ECD2A85046C}"/>
              </a:ext>
            </a:extLst>
          </p:cNvPr>
          <p:cNvSpPr txBox="1"/>
          <p:nvPr/>
        </p:nvSpPr>
        <p:spPr>
          <a:xfrm>
            <a:off x="5611416" y="2422629"/>
            <a:ext cx="3279347" cy="584775"/>
          </a:xfrm>
          <a:prstGeom prst="rect">
            <a:avLst/>
          </a:prstGeom>
          <a:solidFill>
            <a:srgbClr val="00B050"/>
          </a:solidFill>
        </p:spPr>
        <p:txBody>
          <a:bodyPr wrap="square">
            <a:spAutoFit/>
          </a:bodyPr>
          <a:lstStyle/>
          <a:p>
            <a:r>
              <a:rPr lang="en-US" sz="1600" b="1">
                <a:latin typeface="Times New Roman" panose="02020603050405020304" pitchFamily="18" charset="0"/>
                <a:cs typeface="Times New Roman" panose="02020603050405020304" pitchFamily="18" charset="0"/>
              </a:rPr>
              <a:t>Cong cớn, đanh đá, liều lĩnh và hết sức vô duyên</a:t>
            </a:r>
          </a:p>
        </p:txBody>
      </p:sp>
      <p:sp>
        <p:nvSpPr>
          <p:cNvPr id="17" name="TextBox 16">
            <a:extLst>
              <a:ext uri="{FF2B5EF4-FFF2-40B4-BE49-F238E27FC236}">
                <a16:creationId xmlns:a16="http://schemas.microsoft.com/office/drawing/2014/main" id="{9F9773FA-8FBF-658D-D860-3CEC3E1A14CE}"/>
              </a:ext>
            </a:extLst>
          </p:cNvPr>
          <p:cNvSpPr txBox="1"/>
          <p:nvPr/>
        </p:nvSpPr>
        <p:spPr>
          <a:xfrm>
            <a:off x="251520" y="4319023"/>
            <a:ext cx="1387546" cy="369332"/>
          </a:xfrm>
          <a:prstGeom prst="rect">
            <a:avLst/>
          </a:prstGeom>
          <a:solidFill>
            <a:srgbClr val="FFFF00"/>
          </a:solidFill>
        </p:spPr>
        <p:txBody>
          <a:bodyPr wrap="square">
            <a:spAutoFit/>
          </a:bodyPr>
          <a:lstStyle/>
          <a:p>
            <a:r>
              <a:rPr lang="en-US" b="1">
                <a:latin typeface="Times New Roman" panose="02020603050405020304" pitchFamily="18" charset="0"/>
                <a:cs typeface="Times New Roman" panose="02020603050405020304" pitchFamily="18" charset="0"/>
              </a:rPr>
              <a:t>Về  đến nhà</a:t>
            </a:r>
          </a:p>
        </p:txBody>
      </p:sp>
      <p:sp>
        <p:nvSpPr>
          <p:cNvPr id="18" name="TextBox 17">
            <a:extLst>
              <a:ext uri="{FF2B5EF4-FFF2-40B4-BE49-F238E27FC236}">
                <a16:creationId xmlns:a16="http://schemas.microsoft.com/office/drawing/2014/main" id="{F0851B81-CD35-C8A7-0968-D93C97020481}"/>
              </a:ext>
            </a:extLst>
          </p:cNvPr>
          <p:cNvSpPr txBox="1"/>
          <p:nvPr/>
        </p:nvSpPr>
        <p:spPr>
          <a:xfrm>
            <a:off x="1940786" y="3381423"/>
            <a:ext cx="3495308" cy="584775"/>
          </a:xfrm>
          <a:prstGeom prst="rect">
            <a:avLst/>
          </a:prstGeom>
          <a:solidFill>
            <a:srgbClr val="FFFF00"/>
          </a:solidFill>
        </p:spPr>
        <p:txBody>
          <a:bodyPr wrap="square">
            <a:spAutoFit/>
          </a:bodyPr>
          <a:lstStyle/>
          <a:p>
            <a:r>
              <a:rPr lang="en-US" sz="1600" b="1">
                <a:latin typeface="Times New Roman" panose="02020603050405020304" pitchFamily="18" charset="0"/>
                <a:cs typeface="Times New Roman" panose="02020603050405020304" pitchFamily="18" charset="0"/>
              </a:rPr>
              <a:t>Vui vẻ, khoái chí, cười nụ, mắt thì sáng lên lấp lánh </a:t>
            </a:r>
          </a:p>
        </p:txBody>
      </p:sp>
      <p:sp>
        <p:nvSpPr>
          <p:cNvPr id="19" name="TextBox 18">
            <a:extLst>
              <a:ext uri="{FF2B5EF4-FFF2-40B4-BE49-F238E27FC236}">
                <a16:creationId xmlns:a16="http://schemas.microsoft.com/office/drawing/2014/main" id="{8E3D3797-42EE-AD70-9D20-040E3E08B039}"/>
              </a:ext>
            </a:extLst>
          </p:cNvPr>
          <p:cNvSpPr txBox="1"/>
          <p:nvPr/>
        </p:nvSpPr>
        <p:spPr>
          <a:xfrm>
            <a:off x="5615669" y="3420289"/>
            <a:ext cx="3275094" cy="584775"/>
          </a:xfrm>
          <a:prstGeom prst="rect">
            <a:avLst/>
          </a:prstGeom>
          <a:solidFill>
            <a:srgbClr val="00B050"/>
          </a:solidFill>
        </p:spPr>
        <p:txBody>
          <a:bodyPr wrap="square">
            <a:spAutoFit/>
          </a:bodyPr>
          <a:lstStyle/>
          <a:p>
            <a:r>
              <a:rPr lang="en-US" sz="1600" b="1">
                <a:latin typeface="Times New Roman" panose="02020603050405020304" pitchFamily="18" charset="0"/>
                <a:cs typeface="Times New Roman" panose="02020603050405020304" pitchFamily="18" charset="0"/>
              </a:rPr>
              <a:t>Ngượng nghịu, xấu hổ, chân nọ bước ríu cả vào chân kia</a:t>
            </a:r>
          </a:p>
        </p:txBody>
      </p:sp>
      <p:sp>
        <p:nvSpPr>
          <p:cNvPr id="2" name="TextBox 1">
            <a:extLst>
              <a:ext uri="{FF2B5EF4-FFF2-40B4-BE49-F238E27FC236}">
                <a16:creationId xmlns:a16="http://schemas.microsoft.com/office/drawing/2014/main" id="{3C4925B6-799C-4E9E-8375-39C93AF27D93}"/>
              </a:ext>
            </a:extLst>
          </p:cNvPr>
          <p:cNvSpPr txBox="1"/>
          <p:nvPr/>
        </p:nvSpPr>
        <p:spPr>
          <a:xfrm>
            <a:off x="248293" y="5097377"/>
            <a:ext cx="1456326" cy="646331"/>
          </a:xfrm>
          <a:prstGeom prst="rect">
            <a:avLst/>
          </a:prstGeom>
          <a:solidFill>
            <a:srgbClr val="FFFF00"/>
          </a:solidFill>
        </p:spPr>
        <p:txBody>
          <a:bodyPr wrap="square">
            <a:spAutoFit/>
          </a:bodyPr>
          <a:lstStyle/>
          <a:p>
            <a:r>
              <a:rPr lang="en-US" b="1">
                <a:latin typeface="Times New Roman" panose="02020603050405020304" pitchFamily="18" charset="0"/>
                <a:cs typeface="Times New Roman" panose="02020603050405020304" pitchFamily="18" charset="0"/>
              </a:rPr>
              <a:t>Sáng hôm sau</a:t>
            </a:r>
          </a:p>
        </p:txBody>
      </p:sp>
      <p:sp>
        <p:nvSpPr>
          <p:cNvPr id="3" name="TextBox 2">
            <a:extLst>
              <a:ext uri="{FF2B5EF4-FFF2-40B4-BE49-F238E27FC236}">
                <a16:creationId xmlns:a16="http://schemas.microsoft.com/office/drawing/2014/main" id="{CF2A9B4B-AFAA-B3A4-1F6C-D068B7746B51}"/>
              </a:ext>
            </a:extLst>
          </p:cNvPr>
          <p:cNvSpPr txBox="1"/>
          <p:nvPr/>
        </p:nvSpPr>
        <p:spPr>
          <a:xfrm>
            <a:off x="1940785" y="4222827"/>
            <a:ext cx="3495308" cy="584775"/>
          </a:xfrm>
          <a:prstGeom prst="rect">
            <a:avLst/>
          </a:prstGeom>
          <a:solidFill>
            <a:srgbClr val="FFFF00"/>
          </a:solidFill>
        </p:spPr>
        <p:txBody>
          <a:bodyPr wrap="square">
            <a:spAutoFit/>
          </a:bodyPr>
          <a:lstStyle/>
          <a:p>
            <a:r>
              <a:rPr lang="en-US" sz="1600" b="1">
                <a:latin typeface="Times New Roman" panose="02020603050405020304" pitchFamily="18" charset="0"/>
                <a:cs typeface="Times New Roman" panose="02020603050405020304" pitchFamily="18" charset="0"/>
              </a:rPr>
              <a:t>Ngượng nghịu, lo sợ, nghĩ như không phải thế</a:t>
            </a:r>
          </a:p>
        </p:txBody>
      </p:sp>
      <p:sp>
        <p:nvSpPr>
          <p:cNvPr id="5" name="TextBox 4">
            <a:extLst>
              <a:ext uri="{FF2B5EF4-FFF2-40B4-BE49-F238E27FC236}">
                <a16:creationId xmlns:a16="http://schemas.microsoft.com/office/drawing/2014/main" id="{608C760D-EDB5-6884-547A-51EFFED368BC}"/>
              </a:ext>
            </a:extLst>
          </p:cNvPr>
          <p:cNvSpPr txBox="1"/>
          <p:nvPr/>
        </p:nvSpPr>
        <p:spPr>
          <a:xfrm>
            <a:off x="5652120" y="4293096"/>
            <a:ext cx="3238643" cy="584775"/>
          </a:xfrm>
          <a:prstGeom prst="rect">
            <a:avLst/>
          </a:prstGeom>
          <a:solidFill>
            <a:srgbClr val="00B050"/>
          </a:solidFill>
        </p:spPr>
        <p:txBody>
          <a:bodyPr wrap="square">
            <a:spAutoFit/>
          </a:bodyPr>
          <a:lstStyle/>
          <a:p>
            <a:r>
              <a:rPr lang="en-US" sz="1600" b="1">
                <a:latin typeface="Times New Roman" panose="02020603050405020304" pitchFamily="18" charset="0"/>
                <a:cs typeface="Times New Roman" panose="02020603050405020304" pitchFamily="18" charset="0"/>
              </a:rPr>
              <a:t>Ngượng nghịu, buồn, thất vọng, bần thần, đăm chiêu</a:t>
            </a:r>
          </a:p>
        </p:txBody>
      </p:sp>
      <p:sp>
        <p:nvSpPr>
          <p:cNvPr id="7" name="TextBox 6">
            <a:extLst>
              <a:ext uri="{FF2B5EF4-FFF2-40B4-BE49-F238E27FC236}">
                <a16:creationId xmlns:a16="http://schemas.microsoft.com/office/drawing/2014/main" id="{E29571EA-C932-74A7-F3EA-E784259A09E0}"/>
              </a:ext>
            </a:extLst>
          </p:cNvPr>
          <p:cNvSpPr txBox="1"/>
          <p:nvPr/>
        </p:nvSpPr>
        <p:spPr>
          <a:xfrm>
            <a:off x="248293" y="3306180"/>
            <a:ext cx="1456326" cy="646331"/>
          </a:xfrm>
          <a:prstGeom prst="rect">
            <a:avLst/>
          </a:prstGeom>
          <a:solidFill>
            <a:srgbClr val="FFFF00"/>
          </a:solidFill>
        </p:spPr>
        <p:txBody>
          <a:bodyPr wrap="square">
            <a:spAutoFit/>
          </a:bodyPr>
          <a:lstStyle/>
          <a:p>
            <a:r>
              <a:rPr lang="en-US" b="1">
                <a:latin typeface="Times New Roman" panose="02020603050405020304" pitchFamily="18" charset="0"/>
                <a:cs typeface="Times New Roman" panose="02020603050405020304" pitchFamily="18" charset="0"/>
              </a:rPr>
              <a:t>Trên đường về nhà</a:t>
            </a:r>
          </a:p>
        </p:txBody>
      </p:sp>
      <p:sp>
        <p:nvSpPr>
          <p:cNvPr id="8" name="TextBox 7">
            <a:extLst>
              <a:ext uri="{FF2B5EF4-FFF2-40B4-BE49-F238E27FC236}">
                <a16:creationId xmlns:a16="http://schemas.microsoft.com/office/drawing/2014/main" id="{3105E09C-DC5B-5CD6-327A-F16209EAB418}"/>
              </a:ext>
            </a:extLst>
          </p:cNvPr>
          <p:cNvSpPr txBox="1"/>
          <p:nvPr/>
        </p:nvSpPr>
        <p:spPr>
          <a:xfrm>
            <a:off x="1955084" y="5128154"/>
            <a:ext cx="3481009" cy="584775"/>
          </a:xfrm>
          <a:prstGeom prst="rect">
            <a:avLst/>
          </a:prstGeom>
          <a:solidFill>
            <a:srgbClr val="FFFF00"/>
          </a:solidFill>
        </p:spPr>
        <p:txBody>
          <a:bodyPr wrap="square">
            <a:spAutoFit/>
          </a:bodyPr>
          <a:lstStyle/>
          <a:p>
            <a:r>
              <a:rPr lang="en-US" sz="1600" b="1">
                <a:latin typeface="Times New Roman" panose="02020603050405020304" pitchFamily="18" charset="0"/>
                <a:cs typeface="Times New Roman" panose="02020603050405020304" pitchFamily="18" charset="0"/>
              </a:rPr>
              <a:t>Thay đổi, thấy nên người, phải có  bổn phận lo cho vợ con, gia đình…</a:t>
            </a:r>
          </a:p>
        </p:txBody>
      </p:sp>
      <p:sp>
        <p:nvSpPr>
          <p:cNvPr id="20" name="TextBox 19">
            <a:extLst>
              <a:ext uri="{FF2B5EF4-FFF2-40B4-BE49-F238E27FC236}">
                <a16:creationId xmlns:a16="http://schemas.microsoft.com/office/drawing/2014/main" id="{6DB7354B-9061-B8C7-840B-67458B1E793A}"/>
              </a:ext>
            </a:extLst>
          </p:cNvPr>
          <p:cNvSpPr txBox="1"/>
          <p:nvPr/>
        </p:nvSpPr>
        <p:spPr>
          <a:xfrm>
            <a:off x="5625496" y="5158933"/>
            <a:ext cx="3238643" cy="584775"/>
          </a:xfrm>
          <a:prstGeom prst="rect">
            <a:avLst/>
          </a:prstGeom>
          <a:solidFill>
            <a:srgbClr val="00B050"/>
          </a:solidFill>
        </p:spPr>
        <p:txBody>
          <a:bodyPr wrap="square">
            <a:spAutoFit/>
          </a:bodyPr>
          <a:lstStyle/>
          <a:p>
            <a:r>
              <a:rPr lang="en-US" sz="1600" b="1">
                <a:latin typeface="Times New Roman" panose="02020603050405020304" pitchFamily="18" charset="0"/>
                <a:cs typeface="Times New Roman" panose="02020603050405020304" pitchFamily="18" charset="0"/>
              </a:rPr>
              <a:t>Dậy sớm thu dọn nhà cửa, ngoan ngoãn, hiền thục, lễ phép</a:t>
            </a:r>
          </a:p>
        </p:txBody>
      </p:sp>
    </p:spTree>
    <p:extLst>
      <p:ext uri="{BB962C8B-B14F-4D97-AF65-F5344CB8AC3E}">
        <p14:creationId xmlns:p14="http://schemas.microsoft.com/office/powerpoint/2010/main" val="3249648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ircle(in)">
                                      <p:cBhvr>
                                        <p:cTn id="12" dur="2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ircle(in)">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circle(in)">
                                      <p:cBhvr>
                                        <p:cTn id="27" dur="20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circle(in)">
                                      <p:cBhvr>
                                        <p:cTn id="32" dur="20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circle(in)">
                                      <p:cBhvr>
                                        <p:cTn id="37" dur="20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circle(in)">
                                      <p:cBhvr>
                                        <p:cTn id="42" dur="20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circle(in)">
                                      <p:cBhvr>
                                        <p:cTn id="47" dur="20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circle(in)">
                                      <p:cBhvr>
                                        <p:cTn id="52" dur="20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grpId="0" nodeType="click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circle(in)">
                                      <p:cBhvr>
                                        <p:cTn id="57" dur="2000"/>
                                        <p:tgtEl>
                                          <p:spTgt spid="7"/>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grpId="0" nodeType="click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circle(in)">
                                      <p:cBhvr>
                                        <p:cTn id="62" dur="2000"/>
                                        <p:tgtEl>
                                          <p:spTgt spid="18"/>
                                        </p:tgtEl>
                                      </p:cBhvr>
                                    </p:animEffect>
                                  </p:childTnLst>
                                </p:cTn>
                              </p:par>
                            </p:childTnLst>
                          </p:cTn>
                        </p:par>
                      </p:childTnLst>
                    </p:cTn>
                  </p:par>
                  <p:par>
                    <p:cTn id="63" fill="hold">
                      <p:stCondLst>
                        <p:cond delay="indefinite"/>
                      </p:stCondLst>
                      <p:childTnLst>
                        <p:par>
                          <p:cTn id="64" fill="hold">
                            <p:stCondLst>
                              <p:cond delay="0"/>
                            </p:stCondLst>
                            <p:childTnLst>
                              <p:par>
                                <p:cTn id="65" presetID="6" presetClass="entr" presetSubtype="16"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animEffect transition="in" filter="circle(in)">
                                      <p:cBhvr>
                                        <p:cTn id="67" dur="2000"/>
                                        <p:tgtEl>
                                          <p:spTgt spid="19"/>
                                        </p:tgtEl>
                                      </p:cBhvr>
                                    </p:animEffect>
                                  </p:childTnLst>
                                </p:cTn>
                              </p:par>
                            </p:childTnLst>
                          </p:cTn>
                        </p:par>
                      </p:childTnLst>
                    </p:cTn>
                  </p:par>
                  <p:par>
                    <p:cTn id="68" fill="hold">
                      <p:stCondLst>
                        <p:cond delay="indefinite"/>
                      </p:stCondLst>
                      <p:childTnLst>
                        <p:par>
                          <p:cTn id="69" fill="hold">
                            <p:stCondLst>
                              <p:cond delay="0"/>
                            </p:stCondLst>
                            <p:childTnLst>
                              <p:par>
                                <p:cTn id="70" presetID="6" presetClass="entr" presetSubtype="16" fill="hold" grpId="0" nodeType="click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circle(in)">
                                      <p:cBhvr>
                                        <p:cTn id="72" dur="2000"/>
                                        <p:tgtEl>
                                          <p:spTgt spid="17"/>
                                        </p:tgtEl>
                                      </p:cBhvr>
                                    </p:animEffect>
                                  </p:childTnLst>
                                </p:cTn>
                              </p:par>
                            </p:childTnLst>
                          </p:cTn>
                        </p:par>
                      </p:childTnLst>
                    </p:cTn>
                  </p:par>
                  <p:par>
                    <p:cTn id="73" fill="hold">
                      <p:stCondLst>
                        <p:cond delay="indefinite"/>
                      </p:stCondLst>
                      <p:childTnLst>
                        <p:par>
                          <p:cTn id="74" fill="hold">
                            <p:stCondLst>
                              <p:cond delay="0"/>
                            </p:stCondLst>
                            <p:childTnLst>
                              <p:par>
                                <p:cTn id="75" presetID="6" presetClass="entr" presetSubtype="16" fill="hold" grpId="0" nodeType="clickEffect">
                                  <p:stCondLst>
                                    <p:cond delay="0"/>
                                  </p:stCondLst>
                                  <p:childTnLst>
                                    <p:set>
                                      <p:cBhvr>
                                        <p:cTn id="76" dur="1" fill="hold">
                                          <p:stCondLst>
                                            <p:cond delay="0"/>
                                          </p:stCondLst>
                                        </p:cTn>
                                        <p:tgtEl>
                                          <p:spTgt spid="3"/>
                                        </p:tgtEl>
                                        <p:attrNameLst>
                                          <p:attrName>style.visibility</p:attrName>
                                        </p:attrNameLst>
                                      </p:cBhvr>
                                      <p:to>
                                        <p:strVal val="visible"/>
                                      </p:to>
                                    </p:set>
                                    <p:animEffect transition="in" filter="circle(in)">
                                      <p:cBhvr>
                                        <p:cTn id="77" dur="2000"/>
                                        <p:tgtEl>
                                          <p:spTgt spid="3"/>
                                        </p:tgtEl>
                                      </p:cBhvr>
                                    </p:animEffect>
                                  </p:childTnLst>
                                </p:cTn>
                              </p:par>
                            </p:childTnLst>
                          </p:cTn>
                        </p:par>
                      </p:childTnLst>
                    </p:cTn>
                  </p:par>
                  <p:par>
                    <p:cTn id="78" fill="hold">
                      <p:stCondLst>
                        <p:cond delay="indefinite"/>
                      </p:stCondLst>
                      <p:childTnLst>
                        <p:par>
                          <p:cTn id="79" fill="hold">
                            <p:stCondLst>
                              <p:cond delay="0"/>
                            </p:stCondLst>
                            <p:childTnLst>
                              <p:par>
                                <p:cTn id="80" presetID="6" presetClass="entr" presetSubtype="16" fill="hold" grpId="0" nodeType="clickEffect">
                                  <p:stCondLst>
                                    <p:cond delay="0"/>
                                  </p:stCondLst>
                                  <p:childTnLst>
                                    <p:set>
                                      <p:cBhvr>
                                        <p:cTn id="81" dur="1" fill="hold">
                                          <p:stCondLst>
                                            <p:cond delay="0"/>
                                          </p:stCondLst>
                                        </p:cTn>
                                        <p:tgtEl>
                                          <p:spTgt spid="5"/>
                                        </p:tgtEl>
                                        <p:attrNameLst>
                                          <p:attrName>style.visibility</p:attrName>
                                        </p:attrNameLst>
                                      </p:cBhvr>
                                      <p:to>
                                        <p:strVal val="visible"/>
                                      </p:to>
                                    </p:set>
                                    <p:animEffect transition="in" filter="circle(in)">
                                      <p:cBhvr>
                                        <p:cTn id="82" dur="2000"/>
                                        <p:tgtEl>
                                          <p:spTgt spid="5"/>
                                        </p:tgtEl>
                                      </p:cBhvr>
                                    </p:animEffect>
                                  </p:childTnLst>
                                </p:cTn>
                              </p:par>
                            </p:childTnLst>
                          </p:cTn>
                        </p:par>
                      </p:childTnLst>
                    </p:cTn>
                  </p:par>
                  <p:par>
                    <p:cTn id="83" fill="hold">
                      <p:stCondLst>
                        <p:cond delay="indefinite"/>
                      </p:stCondLst>
                      <p:childTnLst>
                        <p:par>
                          <p:cTn id="84" fill="hold">
                            <p:stCondLst>
                              <p:cond delay="0"/>
                            </p:stCondLst>
                            <p:childTnLst>
                              <p:par>
                                <p:cTn id="85" presetID="6" presetClass="entr" presetSubtype="16" fill="hold" grpId="0" nodeType="clickEffect">
                                  <p:stCondLst>
                                    <p:cond delay="0"/>
                                  </p:stCondLst>
                                  <p:childTnLst>
                                    <p:set>
                                      <p:cBhvr>
                                        <p:cTn id="86" dur="1" fill="hold">
                                          <p:stCondLst>
                                            <p:cond delay="0"/>
                                          </p:stCondLst>
                                        </p:cTn>
                                        <p:tgtEl>
                                          <p:spTgt spid="2"/>
                                        </p:tgtEl>
                                        <p:attrNameLst>
                                          <p:attrName>style.visibility</p:attrName>
                                        </p:attrNameLst>
                                      </p:cBhvr>
                                      <p:to>
                                        <p:strVal val="visible"/>
                                      </p:to>
                                    </p:set>
                                    <p:animEffect transition="in" filter="circle(in)">
                                      <p:cBhvr>
                                        <p:cTn id="87" dur="2000"/>
                                        <p:tgtEl>
                                          <p:spTgt spid="2"/>
                                        </p:tgtEl>
                                      </p:cBhvr>
                                    </p:animEffect>
                                  </p:childTnLst>
                                </p:cTn>
                              </p:par>
                            </p:childTnLst>
                          </p:cTn>
                        </p:par>
                      </p:childTnLst>
                    </p:cTn>
                  </p:par>
                  <p:par>
                    <p:cTn id="88" fill="hold">
                      <p:stCondLst>
                        <p:cond delay="indefinite"/>
                      </p:stCondLst>
                      <p:childTnLst>
                        <p:par>
                          <p:cTn id="89" fill="hold">
                            <p:stCondLst>
                              <p:cond delay="0"/>
                            </p:stCondLst>
                            <p:childTnLst>
                              <p:par>
                                <p:cTn id="90" presetID="6" presetClass="entr" presetSubtype="16" fill="hold" grpId="0" nodeType="clickEffect">
                                  <p:stCondLst>
                                    <p:cond delay="0"/>
                                  </p:stCondLst>
                                  <p:childTnLst>
                                    <p:set>
                                      <p:cBhvr>
                                        <p:cTn id="91" dur="1" fill="hold">
                                          <p:stCondLst>
                                            <p:cond delay="0"/>
                                          </p:stCondLst>
                                        </p:cTn>
                                        <p:tgtEl>
                                          <p:spTgt spid="8"/>
                                        </p:tgtEl>
                                        <p:attrNameLst>
                                          <p:attrName>style.visibility</p:attrName>
                                        </p:attrNameLst>
                                      </p:cBhvr>
                                      <p:to>
                                        <p:strVal val="visible"/>
                                      </p:to>
                                    </p:set>
                                    <p:animEffect transition="in" filter="circle(in)">
                                      <p:cBhvr>
                                        <p:cTn id="92" dur="2000"/>
                                        <p:tgtEl>
                                          <p:spTgt spid="8"/>
                                        </p:tgtEl>
                                      </p:cBhvr>
                                    </p:animEffect>
                                  </p:childTnLst>
                                </p:cTn>
                              </p:par>
                            </p:childTnLst>
                          </p:cTn>
                        </p:par>
                      </p:childTnLst>
                    </p:cTn>
                  </p:par>
                  <p:par>
                    <p:cTn id="93" fill="hold">
                      <p:stCondLst>
                        <p:cond delay="indefinite"/>
                      </p:stCondLst>
                      <p:childTnLst>
                        <p:par>
                          <p:cTn id="94" fill="hold">
                            <p:stCondLst>
                              <p:cond delay="0"/>
                            </p:stCondLst>
                            <p:childTnLst>
                              <p:par>
                                <p:cTn id="95" presetID="6" presetClass="entr" presetSubtype="16" fill="hold" grpId="0" nodeType="clickEffect">
                                  <p:stCondLst>
                                    <p:cond delay="0"/>
                                  </p:stCondLst>
                                  <p:childTnLst>
                                    <p:set>
                                      <p:cBhvr>
                                        <p:cTn id="96" dur="1" fill="hold">
                                          <p:stCondLst>
                                            <p:cond delay="0"/>
                                          </p:stCondLst>
                                        </p:cTn>
                                        <p:tgtEl>
                                          <p:spTgt spid="20"/>
                                        </p:tgtEl>
                                        <p:attrNameLst>
                                          <p:attrName>style.visibility</p:attrName>
                                        </p:attrNameLst>
                                      </p:cBhvr>
                                      <p:to>
                                        <p:strVal val="visible"/>
                                      </p:to>
                                    </p:set>
                                    <p:animEffect transition="in" filter="circle(in)">
                                      <p:cBhvr>
                                        <p:cTn id="97"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 grpId="0" animBg="1"/>
      <p:bldP spid="3" grpId="0" animBg="1"/>
      <p:bldP spid="5" grpId="0" animBg="1"/>
      <p:bldP spid="7" grpId="0" animBg="1"/>
      <p:bldP spid="8" grpId="0" animBg="1"/>
      <p:bldP spid="2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77888" y="22564"/>
            <a:ext cx="5470376" cy="648071"/>
          </a:xfrm>
        </p:spPr>
        <p:txBody>
          <a:bodyPr>
            <a:normAutofit fontScale="90000"/>
          </a:bodyPr>
          <a:lstStyle/>
          <a:p>
            <a:r>
              <a:rPr lang="en-US" b="1" dirty="0" err="1">
                <a:solidFill>
                  <a:srgbClr val="FF0000"/>
                </a:solidFill>
                <a:latin typeface="Times New Roman" pitchFamily="18" charset="0"/>
                <a:cs typeface="Times New Roman" pitchFamily="18" charset="0"/>
              </a:rPr>
              <a:t>Ôn</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tập</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văn</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học</a:t>
            </a:r>
            <a:endParaRPr lang="en-US" b="1" dirty="0">
              <a:solidFill>
                <a:srgbClr val="FF0000"/>
              </a:solidFill>
              <a:latin typeface="Times New Roman" pitchFamily="18" charset="0"/>
              <a:cs typeface="Times New Roman" pitchFamily="18" charset="0"/>
            </a:endParaRPr>
          </a:p>
        </p:txBody>
      </p:sp>
      <p:sp>
        <p:nvSpPr>
          <p:cNvPr id="4" name="Title 1"/>
          <p:cNvSpPr txBox="1">
            <a:spLocks/>
          </p:cNvSpPr>
          <p:nvPr/>
        </p:nvSpPr>
        <p:spPr>
          <a:xfrm>
            <a:off x="1405880" y="764704"/>
            <a:ext cx="5470376" cy="648071"/>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err="1">
                <a:solidFill>
                  <a:srgbClr val="FF0000"/>
                </a:solidFill>
                <a:latin typeface="Times New Roman" pitchFamily="18" charset="0"/>
                <a:cs typeface="Times New Roman" pitchFamily="18" charset="0"/>
              </a:rPr>
              <a:t>Vợ</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nhặt</a:t>
            </a:r>
            <a:r>
              <a:rPr lang="en-US" sz="3200" b="1" dirty="0">
                <a:solidFill>
                  <a:srgbClr val="FF0000"/>
                </a:solidFill>
                <a:latin typeface="Times New Roman" pitchFamily="18" charset="0"/>
                <a:cs typeface="Times New Roman" pitchFamily="18" charset="0"/>
              </a:rPr>
              <a:t> (Kim </a:t>
            </a:r>
            <a:r>
              <a:rPr lang="en-US" sz="3200" b="1" dirty="0" err="1">
                <a:solidFill>
                  <a:srgbClr val="FF0000"/>
                </a:solidFill>
                <a:latin typeface="Times New Roman" pitchFamily="18" charset="0"/>
                <a:cs typeface="Times New Roman" pitchFamily="18" charset="0"/>
              </a:rPr>
              <a:t>Lân</a:t>
            </a:r>
            <a:r>
              <a:rPr lang="en-US" sz="3200" b="1" dirty="0">
                <a:solidFill>
                  <a:srgbClr val="FF0000"/>
                </a:solidFill>
                <a:latin typeface="Times New Roman" pitchFamily="18" charset="0"/>
                <a:cs typeface="Times New Roman" pitchFamily="18" charset="0"/>
              </a:rPr>
              <a:t>)</a:t>
            </a:r>
          </a:p>
        </p:txBody>
      </p:sp>
      <p:sp>
        <p:nvSpPr>
          <p:cNvPr id="5" name="Title 1"/>
          <p:cNvSpPr txBox="1">
            <a:spLocks/>
          </p:cNvSpPr>
          <p:nvPr/>
        </p:nvSpPr>
        <p:spPr>
          <a:xfrm>
            <a:off x="0" y="1412775"/>
            <a:ext cx="9144000" cy="6480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0070C0"/>
                </a:solidFill>
                <a:latin typeface="Times New Roman" pitchFamily="18" charset="0"/>
                <a:cs typeface="Times New Roman" pitchFamily="18" charset="0"/>
              </a:rPr>
              <a:t>1. </a:t>
            </a:r>
            <a:r>
              <a:rPr lang="en-US" sz="2000" b="1" dirty="0" err="1">
                <a:solidFill>
                  <a:srgbClr val="0070C0"/>
                </a:solidFill>
                <a:latin typeface="Times New Roman" pitchFamily="18" charset="0"/>
                <a:cs typeface="Times New Roman" pitchFamily="18" charset="0"/>
              </a:rPr>
              <a:t>Phân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tích</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diễn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biến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tâm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lí</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vật</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Tràng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trong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tác</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phẩm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Vợ</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nhặt</a:t>
            </a:r>
            <a:r>
              <a:rPr lang="en-US" sz="2000" b="1" dirty="0">
                <a:solidFill>
                  <a:srgbClr val="0070C0"/>
                </a:solidFill>
                <a:latin typeface="Times New Roman" pitchFamily="18" charset="0"/>
                <a:cs typeface="Times New Roman" pitchFamily="18" charset="0"/>
              </a:rPr>
              <a:t>” – Kim </a:t>
            </a:r>
            <a:r>
              <a:rPr lang="en-US" sz="2000" b="1" dirty="0" err="1">
                <a:solidFill>
                  <a:srgbClr val="0070C0"/>
                </a:solidFill>
                <a:latin typeface="Times New Roman" pitchFamily="18" charset="0"/>
                <a:cs typeface="Times New Roman" pitchFamily="18" charset="0"/>
              </a:rPr>
              <a:t>Lân</a:t>
            </a:r>
            <a:endParaRPr lang="en-US" sz="2000" b="1" dirty="0">
              <a:solidFill>
                <a:srgbClr val="0070C0"/>
              </a:solidFill>
              <a:latin typeface="Times New Roman" pitchFamily="18" charset="0"/>
              <a:cs typeface="Times New Roman" pitchFamily="18" charset="0"/>
            </a:endParaRPr>
          </a:p>
        </p:txBody>
      </p:sp>
      <p:sp>
        <p:nvSpPr>
          <p:cNvPr id="6" name="Title 1"/>
          <p:cNvSpPr txBox="1">
            <a:spLocks/>
          </p:cNvSpPr>
          <p:nvPr/>
        </p:nvSpPr>
        <p:spPr>
          <a:xfrm>
            <a:off x="-612576" y="2313685"/>
            <a:ext cx="10009112" cy="6168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0070C0"/>
                </a:solidFill>
                <a:latin typeface="Times New Roman" pitchFamily="18" charset="0"/>
                <a:cs typeface="Times New Roman" pitchFamily="18" charset="0"/>
              </a:rPr>
              <a:t>2. </a:t>
            </a:r>
            <a:r>
              <a:rPr lang="en-US" sz="2000" b="1" dirty="0" err="1">
                <a:solidFill>
                  <a:srgbClr val="0070C0"/>
                </a:solidFill>
                <a:latin typeface="Times New Roman" pitchFamily="18" charset="0"/>
                <a:cs typeface="Times New Roman" pitchFamily="18" charset="0"/>
              </a:rPr>
              <a:t>Phân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tích</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diễn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biến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tâm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lí</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vật</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thị</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trong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tác</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phẩm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Vợ</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nhặt</a:t>
            </a:r>
            <a:r>
              <a:rPr lang="en-US" sz="2000" b="1" dirty="0">
                <a:solidFill>
                  <a:srgbClr val="0070C0"/>
                </a:solidFill>
                <a:latin typeface="Times New Roman" pitchFamily="18" charset="0"/>
                <a:cs typeface="Times New Roman" pitchFamily="18" charset="0"/>
              </a:rPr>
              <a:t>” – Kim </a:t>
            </a:r>
            <a:r>
              <a:rPr lang="en-US" sz="2000" b="1" dirty="0" err="1">
                <a:solidFill>
                  <a:srgbClr val="0070C0"/>
                </a:solidFill>
                <a:latin typeface="Times New Roman" pitchFamily="18" charset="0"/>
                <a:cs typeface="Times New Roman" pitchFamily="18" charset="0"/>
              </a:rPr>
              <a:t>Lân</a:t>
            </a:r>
            <a:endParaRPr lang="en-US" sz="2000" b="1" dirty="0">
              <a:solidFill>
                <a:srgbClr val="FF0000"/>
              </a:solidFill>
              <a:latin typeface="Times New Roman" pitchFamily="18" charset="0"/>
              <a:cs typeface="Times New Roman" pitchFamily="18" charset="0"/>
            </a:endParaRPr>
          </a:p>
        </p:txBody>
      </p:sp>
      <p:sp>
        <p:nvSpPr>
          <p:cNvPr id="7" name="Title 1"/>
          <p:cNvSpPr txBox="1">
            <a:spLocks/>
          </p:cNvSpPr>
          <p:nvPr/>
        </p:nvSpPr>
        <p:spPr>
          <a:xfrm>
            <a:off x="-972616" y="2708920"/>
            <a:ext cx="9252520" cy="90493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0070C0"/>
                </a:solidFill>
                <a:latin typeface="Times New Roman" pitchFamily="18" charset="0"/>
                <a:cs typeface="Times New Roman" pitchFamily="18" charset="0"/>
              </a:rPr>
              <a:t>3. </a:t>
            </a:r>
            <a:r>
              <a:rPr lang="en-US" sz="2000" b="1" dirty="0" err="1">
                <a:solidFill>
                  <a:srgbClr val="0070C0"/>
                </a:solidFill>
                <a:latin typeface="Times New Roman" pitchFamily="18" charset="0"/>
                <a:cs typeface="Times New Roman" pitchFamily="18" charset="0"/>
              </a:rPr>
              <a:t>Phân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tích</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vật</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cụ</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Tứ</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trong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tác</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phẩm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Vợ</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nhặt</a:t>
            </a:r>
            <a:r>
              <a:rPr lang="en-US" sz="2000" b="1" dirty="0">
                <a:solidFill>
                  <a:srgbClr val="0070C0"/>
                </a:solidFill>
                <a:latin typeface="Times New Roman" pitchFamily="18" charset="0"/>
                <a:cs typeface="Times New Roman" pitchFamily="18" charset="0"/>
              </a:rPr>
              <a:t>” – Kim </a:t>
            </a:r>
            <a:r>
              <a:rPr lang="en-US" sz="2000" b="1" dirty="0" err="1">
                <a:solidFill>
                  <a:srgbClr val="0070C0"/>
                </a:solidFill>
                <a:latin typeface="Times New Roman" pitchFamily="18" charset="0"/>
                <a:cs typeface="Times New Roman" pitchFamily="18" charset="0"/>
              </a:rPr>
              <a:t>Lân</a:t>
            </a:r>
            <a:endParaRPr lang="en-US" sz="2000" b="1" dirty="0">
              <a:solidFill>
                <a:srgbClr val="0070C0"/>
              </a:solidFill>
              <a:latin typeface="Times New Roman" pitchFamily="18" charset="0"/>
              <a:cs typeface="Times New Roman" pitchFamily="18" charset="0"/>
            </a:endParaRPr>
          </a:p>
        </p:txBody>
      </p:sp>
      <p:sp>
        <p:nvSpPr>
          <p:cNvPr id="8" name="Title 1"/>
          <p:cNvSpPr txBox="1">
            <a:spLocks/>
          </p:cNvSpPr>
          <p:nvPr/>
        </p:nvSpPr>
        <p:spPr>
          <a:xfrm>
            <a:off x="-1004061" y="3356992"/>
            <a:ext cx="9248469" cy="6168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0070C0"/>
                </a:solidFill>
                <a:latin typeface="Times New Roman" pitchFamily="18" charset="0"/>
                <a:cs typeface="Times New Roman" pitchFamily="18" charset="0"/>
              </a:rPr>
              <a:t>4. </a:t>
            </a:r>
            <a:r>
              <a:rPr lang="en-US" sz="2000" b="1" dirty="0" err="1">
                <a:solidFill>
                  <a:srgbClr val="0070C0"/>
                </a:solidFill>
                <a:latin typeface="Times New Roman" pitchFamily="18" charset="0"/>
                <a:cs typeface="Times New Roman" pitchFamily="18" charset="0"/>
              </a:rPr>
              <a:t>Phân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tích</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giá</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trị</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đạo</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trong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tác</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phẩm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Vợ</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nhặt</a:t>
            </a:r>
            <a:r>
              <a:rPr lang="en-US" sz="2000" b="1" dirty="0">
                <a:solidFill>
                  <a:srgbClr val="0070C0"/>
                </a:solidFill>
                <a:latin typeface="Times New Roman" pitchFamily="18" charset="0"/>
                <a:cs typeface="Times New Roman" pitchFamily="18" charset="0"/>
              </a:rPr>
              <a:t>” – Kim </a:t>
            </a:r>
            <a:r>
              <a:rPr lang="en-US" sz="2000" b="1" dirty="0" err="1">
                <a:solidFill>
                  <a:srgbClr val="0070C0"/>
                </a:solidFill>
                <a:latin typeface="Times New Roman" pitchFamily="18" charset="0"/>
                <a:cs typeface="Times New Roman" pitchFamily="18" charset="0"/>
              </a:rPr>
              <a:t>Lân</a:t>
            </a:r>
            <a:endParaRPr lang="en-US" sz="2000" b="1" dirty="0">
              <a:solidFill>
                <a:srgbClr val="0070C0"/>
              </a:solidFill>
              <a:latin typeface="Times New Roman" pitchFamily="18" charset="0"/>
              <a:cs typeface="Times New Roman" pitchFamily="18" charset="0"/>
            </a:endParaRPr>
          </a:p>
        </p:txBody>
      </p:sp>
      <p:sp>
        <p:nvSpPr>
          <p:cNvPr id="9" name="Title 1"/>
          <p:cNvSpPr txBox="1">
            <a:spLocks/>
          </p:cNvSpPr>
          <p:nvPr/>
        </p:nvSpPr>
        <p:spPr>
          <a:xfrm>
            <a:off x="-36512" y="4725144"/>
            <a:ext cx="9217024" cy="9001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0070C0"/>
                </a:solidFill>
                <a:latin typeface="Times New Roman" pitchFamily="18" charset="0"/>
                <a:cs typeface="Times New Roman" pitchFamily="18" charset="0"/>
              </a:rPr>
              <a:t>6. </a:t>
            </a:r>
            <a:r>
              <a:rPr lang="en-US" sz="2000" b="1" dirty="0" err="1">
                <a:solidFill>
                  <a:srgbClr val="0070C0"/>
                </a:solidFill>
                <a:latin typeface="Times New Roman" pitchFamily="18" charset="0"/>
                <a:cs typeface="Times New Roman" pitchFamily="18" charset="0"/>
              </a:rPr>
              <a:t>Cảm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nhận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của</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anh</a:t>
            </a:r>
            <a:r>
              <a:rPr lang="en-US" sz="2000" b="1" dirty="0">
                <a:solidFill>
                  <a:srgbClr val="0070C0"/>
                </a:solidFill>
                <a:latin typeface="Times New Roman" pitchFamily="18" charset="0"/>
                <a:cs typeface="Times New Roman" pitchFamily="18" charset="0"/>
              </a:rPr>
              <a:t>/</a:t>
            </a:r>
            <a:r>
              <a:rPr lang="en-US" sz="2000" b="1" dirty="0" err="1">
                <a:solidFill>
                  <a:srgbClr val="0070C0"/>
                </a:solidFill>
                <a:latin typeface="Times New Roman" pitchFamily="18" charset="0"/>
                <a:cs typeface="Times New Roman" pitchFamily="18" charset="0"/>
              </a:rPr>
              <a:t>chị</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về</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những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vẻ</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đẹp</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của</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vật</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người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vợ</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nhặt</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trong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tác</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phẩm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Vợ</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nhặt</a:t>
            </a:r>
            <a:r>
              <a:rPr lang="en-US" sz="2000" b="1" dirty="0">
                <a:solidFill>
                  <a:srgbClr val="0070C0"/>
                </a:solidFill>
                <a:latin typeface="Times New Roman" pitchFamily="18" charset="0"/>
                <a:cs typeface="Times New Roman" pitchFamily="18" charset="0"/>
              </a:rPr>
              <a:t>” – Kim </a:t>
            </a:r>
            <a:r>
              <a:rPr lang="en-US" sz="2000" b="1" dirty="0" err="1">
                <a:solidFill>
                  <a:srgbClr val="0070C0"/>
                </a:solidFill>
                <a:latin typeface="Times New Roman" pitchFamily="18" charset="0"/>
                <a:cs typeface="Times New Roman" pitchFamily="18" charset="0"/>
              </a:rPr>
              <a:t>Lân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và</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vật</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người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đàn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bà</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hàng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chài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trong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truyện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Chiếc</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thuyền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người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xa</a:t>
            </a:r>
            <a:r>
              <a:rPr lang="en-US" sz="2000" b="1" dirty="0">
                <a:solidFill>
                  <a:srgbClr val="0070C0"/>
                </a:solidFill>
                <a:latin typeface="Times New Roman" pitchFamily="18" charset="0"/>
                <a:cs typeface="Times New Roman" pitchFamily="18" charset="0"/>
              </a:rPr>
              <a:t>” – </a:t>
            </a:r>
            <a:r>
              <a:rPr lang="en-US" sz="2000" b="1" dirty="0" err="1">
                <a:solidFill>
                  <a:srgbClr val="0070C0"/>
                </a:solidFill>
                <a:latin typeface="Times New Roman" pitchFamily="18" charset="0"/>
                <a:cs typeface="Times New Roman" pitchFamily="18" charset="0"/>
              </a:rPr>
              <a:t>Nguyễn</a:t>
            </a:r>
            <a:r>
              <a:rPr lang="en-US" sz="2000" b="1" dirty="0">
                <a:solidFill>
                  <a:srgbClr val="0070C0"/>
                </a:solidFill>
                <a:latin typeface="Times New Roman" pitchFamily="18" charset="0"/>
                <a:cs typeface="Times New Roman" pitchFamily="18" charset="0"/>
              </a:rPr>
              <a:t> Minh </a:t>
            </a:r>
            <a:r>
              <a:rPr lang="en-US" sz="2000" b="1" dirty="0" err="1">
                <a:solidFill>
                  <a:srgbClr val="0070C0"/>
                </a:solidFill>
                <a:latin typeface="Times New Roman" pitchFamily="18" charset="0"/>
                <a:cs typeface="Times New Roman" pitchFamily="18" charset="0"/>
              </a:rPr>
              <a:t>Châu</a:t>
            </a:r>
            <a:r>
              <a:rPr lang="en-US" sz="2000" b="1" dirty="0">
                <a:solidFill>
                  <a:srgbClr val="0070C0"/>
                </a:solidFill>
                <a:latin typeface="Times New Roman" pitchFamily="18" charset="0"/>
                <a:cs typeface="Times New Roman" pitchFamily="18" charset="0"/>
              </a:rPr>
              <a:t>.</a:t>
            </a:r>
          </a:p>
        </p:txBody>
      </p:sp>
      <p:sp>
        <p:nvSpPr>
          <p:cNvPr id="10" name="Title 1"/>
          <p:cNvSpPr txBox="1">
            <a:spLocks/>
          </p:cNvSpPr>
          <p:nvPr/>
        </p:nvSpPr>
        <p:spPr>
          <a:xfrm>
            <a:off x="-900608" y="3861048"/>
            <a:ext cx="9217024" cy="9001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0070C0"/>
                </a:solidFill>
                <a:latin typeface="Times New Roman" pitchFamily="18" charset="0"/>
                <a:cs typeface="Times New Roman" pitchFamily="18" charset="0"/>
              </a:rPr>
              <a:t>5. </a:t>
            </a:r>
            <a:r>
              <a:rPr lang="en-US" sz="2000" b="1" dirty="0" err="1">
                <a:solidFill>
                  <a:srgbClr val="0070C0"/>
                </a:solidFill>
                <a:latin typeface="Times New Roman" pitchFamily="18" charset="0"/>
                <a:cs typeface="Times New Roman" pitchFamily="18" charset="0"/>
              </a:rPr>
              <a:t>Phân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tích</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giá</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trị</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hiện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thực</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trong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tác</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phẩm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Vợ</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nhặt</a:t>
            </a:r>
            <a:r>
              <a:rPr lang="en-US" sz="2000" b="1" dirty="0">
                <a:solidFill>
                  <a:srgbClr val="0070C0"/>
                </a:solidFill>
                <a:latin typeface="Times New Roman" pitchFamily="18" charset="0"/>
                <a:cs typeface="Times New Roman" pitchFamily="18" charset="0"/>
              </a:rPr>
              <a:t>” – Kim </a:t>
            </a:r>
            <a:r>
              <a:rPr lang="en-US" sz="2000" b="1" dirty="0" err="1">
                <a:solidFill>
                  <a:srgbClr val="0070C0"/>
                </a:solidFill>
                <a:latin typeface="Times New Roman" pitchFamily="18" charset="0"/>
                <a:cs typeface="Times New Roman" pitchFamily="18" charset="0"/>
              </a:rPr>
              <a:t>Lân</a:t>
            </a:r>
            <a:r>
              <a:rPr lang="en-US" sz="2000" b="1" dirty="0">
                <a:solidFill>
                  <a:srgbClr val="0070C0"/>
                </a:solidFill>
                <a:latin typeface="Times New Roman" pitchFamily="18" charset="0"/>
                <a:cs typeface="Times New Roman" pitchFamily="18" charset="0"/>
              </a:rPr>
              <a:t>.</a:t>
            </a:r>
          </a:p>
        </p:txBody>
      </p:sp>
    </p:spTree>
    <p:extLst>
      <p:ext uri="{BB962C8B-B14F-4D97-AF65-F5344CB8AC3E}">
        <p14:creationId xmlns:p14="http://schemas.microsoft.com/office/powerpoint/2010/main" val="2157486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heel(1)">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heel(1)">
                                      <p:cBhvr>
                                        <p:cTn id="22" dur="2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heel(1)">
                                      <p:cBhvr>
                                        <p:cTn id="27" dur="20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heel(1)">
                                      <p:cBhvr>
                                        <p:cTn id="3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2008" y="44624"/>
            <a:ext cx="8964488" cy="5016758"/>
          </a:xfrm>
          <a:prstGeom prst="rect">
            <a:avLst/>
          </a:prstGeom>
        </p:spPr>
        <p:txBody>
          <a:bodyPr wrap="square">
            <a:spAutoFit/>
          </a:bodyPr>
          <a:lstStyle/>
          <a:p>
            <a:pPr algn="just"/>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suốt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chiều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dài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phẩm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đúng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phụ</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nữ</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nghèo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cùng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đường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liều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lĩnh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số</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vô</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nạn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nạn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đói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năm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Ất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Dậu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Dưới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ngòi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bút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Kim </a:t>
            </a:r>
            <a:r>
              <a:rPr lang="en-US" sz="2000" b="1" dirty="0" err="1">
                <a:latin typeface="Times New Roman" pitchFamily="18" charset="0"/>
                <a:cs typeface="Times New Roman" pitchFamily="18" charset="0"/>
              </a:rPr>
              <a:t>Lân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anh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chẳng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biết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đâu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xuất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hiện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để</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gọi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nguồn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gốc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sinh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thành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quê</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hương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bản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xứ</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mọi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thứ</a:t>
            </a:r>
            <a:r>
              <a:rPr lang="en-US" sz="2000" b="1" dirty="0">
                <a:latin typeface="Times New Roman" pitchFamily="18" charset="0"/>
                <a:cs typeface="Times New Roman" pitchFamily="18" charset="0"/>
              </a:rPr>
              <a:t> </a:t>
            </a:r>
            <a:r>
              <a:rPr lang="en-US" sz="2000" b="1" err="1">
                <a:latin typeface="Times New Roman" pitchFamily="18" charset="0"/>
                <a:cs typeface="Times New Roman" pitchFamily="18" charset="0"/>
              </a:rPr>
              <a:t>về</a:t>
            </a:r>
            <a:r>
              <a:rPr lang="en-US" sz="2000" b="1">
                <a:latin typeface="Times New Roman" pitchFamily="18" charset="0"/>
                <a:cs typeface="Times New Roman" pitchFamily="18" charset="0"/>
              </a:rPr>
              <a:t> </a:t>
            </a:r>
            <a:r>
              <a:rPr lang="en-US" sz="2000" b="1" dirty="0">
                <a:latin typeface="Times New Roman" pitchFamily="18" charset="0"/>
                <a:cs typeface="Times New Roman" pitchFamily="18" charset="0"/>
              </a:rPr>
              <a:t>t</a:t>
            </a:r>
            <a:r>
              <a:rPr lang="en-US" sz="2000" b="1">
                <a:latin typeface="Times New Roman" pitchFamily="18" charset="0"/>
                <a:cs typeface="Times New Roman" pitchFamily="18" charset="0"/>
              </a:rPr>
              <a:t>hị </a:t>
            </a:r>
            <a:r>
              <a:rPr lang="en-US" sz="2000" b="1" dirty="0" err="1">
                <a:latin typeface="Times New Roman" pitchFamily="18" charset="0"/>
                <a:cs typeface="Times New Roman" pitchFamily="18" charset="0"/>
              </a:rPr>
              <a:t>chỉ</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con </a:t>
            </a:r>
            <a:r>
              <a:rPr lang="en-US" sz="2000" b="1" dirty="0" err="1">
                <a:latin typeface="Times New Roman" pitchFamily="18" charset="0"/>
                <a:cs typeface="Times New Roman" pitchFamily="18" charset="0"/>
              </a:rPr>
              <a:t>số</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tròn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trĩnh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phải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văn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thể</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bởi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vì</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bèo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nổi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trôi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nạn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đói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đàn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vô</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danh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đầu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cuối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phẩm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vật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này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chỉ</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được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gọi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cô</a:t>
            </a:r>
            <a:r>
              <a:rPr lang="en-US" sz="2000" b="1" dirty="0">
                <a:latin typeface="Times New Roman" pitchFamily="18" charset="0"/>
                <a:cs typeface="Times New Roman" pitchFamily="18" charset="0"/>
              </a:rPr>
              <a:t> ả”,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đàn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dâu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tôi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chính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vật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này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để</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đọc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nhiều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ấn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tượng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sâu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sắc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tiếng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vang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truyện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Nhặt</a:t>
            </a:r>
            <a:r>
              <a:rPr lang="en-US" sz="2000" b="1">
                <a:latin typeface="Times New Roman" pitchFamily="18" charset="0"/>
                <a:cs typeface="Times New Roman" pitchFamily="18" charset="0"/>
              </a:rPr>
              <a:t>. Thị </a:t>
            </a:r>
            <a:r>
              <a:rPr lang="en-US" sz="2000" b="1" dirty="0" err="1">
                <a:latin typeface="Times New Roman" pitchFamily="18" charset="0"/>
                <a:cs typeface="Times New Roman" pitchFamily="18" charset="0"/>
              </a:rPr>
              <a:t>xuất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hiện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ngoại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xinh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đẹp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hấp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dẫn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Chân</a:t>
            </a:r>
            <a:r>
              <a:rPr lang="en-US" sz="2000" b="1" dirty="0">
                <a:latin typeface="Times New Roman" pitchFamily="18" charset="0"/>
                <a:cs typeface="Times New Roman" pitchFamily="18" charset="0"/>
              </a:rPr>
              <a:t> dung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được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gợi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những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nét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dễ</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nhìn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phụ</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nữ</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gầy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vêu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vao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áo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quần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tổ</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đỉa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khuôn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lưỡi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cày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xám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xịt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nổi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bật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hai</a:t>
            </a:r>
            <a:r>
              <a:rPr lang="en-US" sz="2000" b="1" dirty="0">
                <a:latin typeface="Times New Roman" pitchFamily="18" charset="0"/>
                <a:cs typeface="Times New Roman" pitchFamily="18" charset="0"/>
              </a:rPr>
              <a:t> con </a:t>
            </a:r>
            <a:r>
              <a:rPr lang="en-US" sz="2000" b="1" dirty="0" err="1">
                <a:latin typeface="Times New Roman" pitchFamily="18" charset="0"/>
                <a:cs typeface="Times New Roman" pitchFamily="18" charset="0"/>
              </a:rPr>
              <a:t>mắt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trũng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hoáy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Phải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chăng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sức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tàn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phá</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nạn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đói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khiến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nhếch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tội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nghiệp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tội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nghiệp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hơn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nữa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phụ</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nữ</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trở</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thê</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thảm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hơn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bao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giờ</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hết</a:t>
            </a:r>
            <a:r>
              <a:rPr lang="en-US" sz="2000" b="1" dirty="0">
                <a:latin typeface="Times New Roman" pitchFamily="18" charset="0"/>
                <a:cs typeface="Times New Roman" pitchFamily="18" charset="0"/>
              </a:rPr>
              <a:t>.</a:t>
            </a:r>
          </a:p>
        </p:txBody>
      </p:sp>
      <p:sp>
        <p:nvSpPr>
          <p:cNvPr id="5" name="Title 1"/>
          <p:cNvSpPr txBox="1">
            <a:spLocks/>
          </p:cNvSpPr>
          <p:nvPr/>
        </p:nvSpPr>
        <p:spPr>
          <a:xfrm>
            <a:off x="683568" y="5589240"/>
            <a:ext cx="7488832" cy="365849"/>
          </a:xfrm>
          <a:prstGeom prst="rect">
            <a:avLst/>
          </a:prstGeom>
          <a:solidFill>
            <a:srgbClr val="FFFF0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Luận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điểm</a:t>
            </a:r>
            <a:r>
              <a:rPr lang="en-US" sz="1800" b="1" dirty="0">
                <a:latin typeface="Times New Roman" pitchFamily="18" charset="0"/>
                <a:cs typeface="Times New Roman" pitchFamily="18" charset="0"/>
              </a:rPr>
              <a:t> 1: </a:t>
            </a:r>
            <a:r>
              <a:rPr lang="en-US" sz="1800" b="1" dirty="0" err="1">
                <a:latin typeface="Times New Roman" pitchFamily="18" charset="0"/>
                <a:cs typeface="Times New Roman" pitchFamily="18" charset="0"/>
              </a:rPr>
              <a:t>Giới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thiệu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về</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nhân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vật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thị</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ngoại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hình</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xuất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thân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lai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lịch</a:t>
            </a:r>
            <a:r>
              <a:rPr lang="en-US" sz="1800" b="1" dirty="0">
                <a:latin typeface="Times New Roman" pitchFamily="18" charset="0"/>
                <a:cs typeface="Times New Roman" pitchFamily="18" charset="0"/>
              </a:rPr>
              <a:t>…</a:t>
            </a:r>
          </a:p>
        </p:txBody>
      </p:sp>
    </p:spTree>
    <p:extLst>
      <p:ext uri="{BB962C8B-B14F-4D97-AF65-F5344CB8AC3E}">
        <p14:creationId xmlns:p14="http://schemas.microsoft.com/office/powerpoint/2010/main" val="422107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7384"/>
            <a:ext cx="9144000" cy="6186309"/>
          </a:xfrm>
          <a:prstGeom prst="rect">
            <a:avLst/>
          </a:prstGeom>
        </p:spPr>
        <p:txBody>
          <a:bodyPr wrap="square">
            <a:spAutoFit/>
          </a:bodyPr>
          <a:lstStyle/>
          <a:p>
            <a:pPr algn="just"/>
            <a:r>
              <a:rPr lang="en-US"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Cái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đói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không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chỉ</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tàn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hại</a:t>
            </a:r>
            <a:r>
              <a:rPr lang="en-US" sz="2200" b="1" dirty="0">
                <a:latin typeface="Times New Roman" pitchFamily="18" charset="0"/>
                <a:cs typeface="Times New Roman" pitchFamily="18" charset="0"/>
              </a:rPr>
              <a:t> dung </a:t>
            </a:r>
            <a:r>
              <a:rPr lang="en-US" sz="2200" b="1" dirty="0" err="1">
                <a:latin typeface="Times New Roman" pitchFamily="18" charset="0"/>
                <a:cs typeface="Times New Roman" pitchFamily="18" charset="0"/>
              </a:rPr>
              <a:t>nhan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của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thị</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còn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tàn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hại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cả</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tính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cách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nhân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phẩm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Vì</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đói</a:t>
            </a:r>
            <a:r>
              <a:rPr lang="en-US" sz="2200" b="1" dirty="0">
                <a:latin typeface="Times New Roman" pitchFamily="18" charset="0"/>
                <a:cs typeface="Times New Roman" pitchFamily="18" charset="0"/>
              </a:rPr>
              <a:t> </a:t>
            </a:r>
            <a:r>
              <a:rPr lang="en-US" sz="2200" b="1" err="1">
                <a:latin typeface="Times New Roman" pitchFamily="18" charset="0"/>
                <a:cs typeface="Times New Roman" pitchFamily="18" charset="0"/>
              </a:rPr>
              <a:t>mà</a:t>
            </a:r>
            <a:r>
              <a:rPr lang="en-US" sz="2200" b="1">
                <a:latin typeface="Times New Roman" pitchFamily="18" charset="0"/>
                <a:cs typeface="Times New Roman" pitchFamily="18" charset="0"/>
              </a:rPr>
              <a:t> </a:t>
            </a:r>
            <a:r>
              <a:rPr lang="en-US" sz="2200" b="1" dirty="0">
                <a:latin typeface="Times New Roman" pitchFamily="18" charset="0"/>
                <a:cs typeface="Times New Roman" pitchFamily="18" charset="0"/>
              </a:rPr>
              <a:t>t</a:t>
            </a:r>
            <a:r>
              <a:rPr lang="en-US" sz="2200" b="1">
                <a:latin typeface="Times New Roman" pitchFamily="18" charset="0"/>
                <a:cs typeface="Times New Roman" pitchFamily="18" charset="0"/>
              </a:rPr>
              <a:t>hị </a:t>
            </a:r>
            <a:r>
              <a:rPr lang="en-US" sz="2200" b="1" dirty="0" err="1">
                <a:latin typeface="Times New Roman" pitchFamily="18" charset="0"/>
                <a:cs typeface="Times New Roman" pitchFamily="18" charset="0"/>
              </a:rPr>
              <a:t>trở</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nên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chao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chát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chỏng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lỏn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chua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ngoa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đanh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đá</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Thị</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cong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cớn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sưng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sỉa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khi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giao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tiếp</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nói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chuyện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Trong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một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lần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anh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Tràng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hò</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một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câu</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chơi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đỡ</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nhọc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Muốn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ăn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cơm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trắng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mấy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giò</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Lại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đây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đẩy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xe</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bò</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với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anh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thị</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đã</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cong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cớn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bám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lấy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rồi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vùng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đứng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dậy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đẩy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xe</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Tràng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Lần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thứ</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hai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thị</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đến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trước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mặt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Tràng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sưng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sỉa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nhắc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chuyện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cũ</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Sau</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đó</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thị</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lại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không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ngại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ngùng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ngồi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xuống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ăn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một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chập</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bốn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bát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bánh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đúc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liền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chẳng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chuyện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trò</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gì</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Trong</a:t>
            </a:r>
            <a:r>
              <a:rPr lang="en-US" sz="2200" b="1" dirty="0">
                <a:latin typeface="Times New Roman" pitchFamily="18" charset="0"/>
                <a:cs typeface="Times New Roman" pitchFamily="18" charset="0"/>
              </a:rPr>
              <a:t> con </a:t>
            </a:r>
            <a:r>
              <a:rPr lang="en-US" sz="2200" b="1" dirty="0" err="1">
                <a:latin typeface="Times New Roman" pitchFamily="18" charset="0"/>
                <a:cs typeface="Times New Roman" pitchFamily="18" charset="0"/>
              </a:rPr>
              <a:t>mắt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của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chúng</a:t>
            </a:r>
            <a:r>
              <a:rPr lang="en-US" sz="2200" b="1" dirty="0">
                <a:latin typeface="Times New Roman" pitchFamily="18" charset="0"/>
                <a:cs typeface="Times New Roman" pitchFamily="18" charset="0"/>
              </a:rPr>
              <a:t> ta, </a:t>
            </a:r>
            <a:r>
              <a:rPr lang="en-US" sz="2200" b="1" dirty="0" err="1">
                <a:latin typeface="Times New Roman" pitchFamily="18" charset="0"/>
                <a:cs typeface="Times New Roman" pitchFamily="18" charset="0"/>
              </a:rPr>
              <a:t>thị</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sao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vô</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duyên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trơ</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trẽn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quá</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Thị</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hành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động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theo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bản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năng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sinh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tồn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cái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đói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làm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mờ</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nhân</a:t>
            </a:r>
            <a:r>
              <a:rPr lang="en-US" sz="2200" b="1" dirty="0">
                <a:latin typeface="Times New Roman" pitchFamily="18" charset="0"/>
                <a:cs typeface="Times New Roman" pitchFamily="18" charset="0"/>
              </a:rPr>
              <a:t> </a:t>
            </a:r>
            <a:r>
              <a:rPr lang="en-US" sz="2200" b="1" err="1">
                <a:latin typeface="Times New Roman" pitchFamily="18" charset="0"/>
                <a:cs typeface="Times New Roman" pitchFamily="18" charset="0"/>
              </a:rPr>
              <a:t>phẩm</a:t>
            </a:r>
            <a:r>
              <a:rPr lang="en-US" sz="2200" b="1">
                <a:latin typeface="Times New Roman" pitchFamily="18" charset="0"/>
                <a:cs typeface="Times New Roman" pitchFamily="18" charset="0"/>
              </a:rPr>
              <a:t> </a:t>
            </a:r>
            <a:r>
              <a:rPr lang="en-US" sz="2200" b="1" dirty="0">
                <a:latin typeface="Times New Roman" pitchFamily="18" charset="0"/>
                <a:cs typeface="Times New Roman" pitchFamily="18" charset="0"/>
              </a:rPr>
              <a:t>t</a:t>
            </a:r>
            <a:r>
              <a:rPr lang="en-US" sz="2200" b="1">
                <a:latin typeface="Times New Roman" pitchFamily="18" charset="0"/>
                <a:cs typeface="Times New Roman" pitchFamily="18" charset="0"/>
              </a:rPr>
              <a:t>hị</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Thậm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chí</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đến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cả</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việc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lấy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chồng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theo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một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người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đàn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ông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về</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chung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sống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cả</a:t>
            </a:r>
            <a:r>
              <a:rPr lang="en-US" sz="2200" b="1" dirty="0">
                <a:latin typeface="Times New Roman" pitchFamily="18" charset="0"/>
                <a:cs typeface="Times New Roman" pitchFamily="18" charset="0"/>
              </a:rPr>
              <a:t> </a:t>
            </a:r>
            <a:r>
              <a:rPr lang="en-US" sz="2200" b="1" err="1">
                <a:latin typeface="Times New Roman" pitchFamily="18" charset="0"/>
                <a:cs typeface="Times New Roman" pitchFamily="18" charset="0"/>
              </a:rPr>
              <a:t>đời</a:t>
            </a:r>
            <a:r>
              <a:rPr lang="en-US" sz="2200" b="1">
                <a:latin typeface="Times New Roman" pitchFamily="18" charset="0"/>
                <a:cs typeface="Times New Roman" pitchFamily="18" charset="0"/>
              </a:rPr>
              <a:t> </a:t>
            </a:r>
            <a:r>
              <a:rPr lang="en-US" sz="2200" b="1" dirty="0">
                <a:latin typeface="Times New Roman" pitchFamily="18" charset="0"/>
                <a:cs typeface="Times New Roman" pitchFamily="18" charset="0"/>
              </a:rPr>
              <a:t>t</a:t>
            </a:r>
            <a:r>
              <a:rPr lang="en-US" sz="2200" b="1">
                <a:latin typeface="Times New Roman" pitchFamily="18" charset="0"/>
                <a:cs typeface="Times New Roman" pitchFamily="18" charset="0"/>
              </a:rPr>
              <a:t>hị </a:t>
            </a:r>
            <a:r>
              <a:rPr lang="en-US" sz="2200" b="1" dirty="0" err="1">
                <a:latin typeface="Times New Roman" pitchFamily="18" charset="0"/>
                <a:cs typeface="Times New Roman" pitchFamily="18" charset="0"/>
              </a:rPr>
              <a:t>cũng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quyết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định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hoàn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toàn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theo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bản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năng</a:t>
            </a:r>
            <a:r>
              <a:rPr lang="en-US" sz="2200" b="1" dirty="0">
                <a:latin typeface="Times New Roman" pitchFamily="18" charset="0"/>
                <a:cs typeface="Times New Roman" pitchFamily="18" charset="0"/>
              </a:rPr>
              <a:t>. Vin </a:t>
            </a:r>
            <a:r>
              <a:rPr lang="en-US" sz="2200" b="1" dirty="0" err="1">
                <a:latin typeface="Times New Roman" pitchFamily="18" charset="0"/>
                <a:cs typeface="Times New Roman" pitchFamily="18" charset="0"/>
              </a:rPr>
              <a:t>vào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câu</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nói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bông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đùa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của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Tràng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Này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nói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đùa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chứ</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có</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về</a:t>
            </a:r>
            <a:r>
              <a:rPr lang="en-US" sz="2200" b="1" dirty="0">
                <a:latin typeface="Times New Roman" pitchFamily="18" charset="0"/>
                <a:cs typeface="Times New Roman" pitchFamily="18" charset="0"/>
              </a:rPr>
              <a:t> ở </a:t>
            </a:r>
            <a:r>
              <a:rPr lang="en-US" sz="2200" b="1" dirty="0" err="1">
                <a:latin typeface="Times New Roman" pitchFamily="18" charset="0"/>
                <a:cs typeface="Times New Roman" pitchFamily="18" charset="0"/>
              </a:rPr>
              <a:t>với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tớ</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thì</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ra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khuân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hàng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lên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xe</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rồi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cùng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về</a:t>
            </a:r>
            <a:r>
              <a:rPr lang="en-US" sz="2200" b="1" dirty="0">
                <a:latin typeface="Times New Roman" pitchFamily="18" charset="0"/>
                <a:cs typeface="Times New Roman" pitchFamily="18" charset="0"/>
              </a:rPr>
              <a:t>” </a:t>
            </a:r>
            <a:r>
              <a:rPr lang="en-US" sz="2200" b="1" err="1">
                <a:latin typeface="Times New Roman" pitchFamily="18" charset="0"/>
                <a:cs typeface="Times New Roman" pitchFamily="18" charset="0"/>
              </a:rPr>
              <a:t>mà</a:t>
            </a:r>
            <a:r>
              <a:rPr lang="en-US" sz="2200" b="1">
                <a:latin typeface="Times New Roman" pitchFamily="18" charset="0"/>
                <a:cs typeface="Times New Roman" pitchFamily="18" charset="0"/>
              </a:rPr>
              <a:t> “</a:t>
            </a:r>
            <a:r>
              <a:rPr lang="en-US" sz="2200" b="1" dirty="0">
                <a:latin typeface="Times New Roman" pitchFamily="18" charset="0"/>
                <a:cs typeface="Times New Roman" pitchFamily="18" charset="0"/>
              </a:rPr>
              <a:t>t</a:t>
            </a:r>
            <a:r>
              <a:rPr lang="en-US" sz="2200" b="1">
                <a:latin typeface="Times New Roman" pitchFamily="18" charset="0"/>
                <a:cs typeface="Times New Roman" pitchFamily="18" charset="0"/>
              </a:rPr>
              <a:t>hị </a:t>
            </a:r>
            <a:r>
              <a:rPr lang="en-US" sz="2200" b="1" dirty="0" err="1">
                <a:latin typeface="Times New Roman" pitchFamily="18" charset="0"/>
                <a:cs typeface="Times New Roman" pitchFamily="18" charset="0"/>
              </a:rPr>
              <a:t>về</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thật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Không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cần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mai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mối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không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cần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cưới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hỏi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không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cần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mâm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cao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cỗ</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đầy</a:t>
            </a:r>
            <a:r>
              <a:rPr lang="en-US" sz="2200" b="1">
                <a:latin typeface="Times New Roman" pitchFamily="18" charset="0"/>
                <a:cs typeface="Times New Roman" pitchFamily="18" charset="0"/>
              </a:rPr>
              <a:t>, </a:t>
            </a:r>
            <a:r>
              <a:rPr lang="en-US" sz="2200" b="1" dirty="0">
                <a:latin typeface="Times New Roman" pitchFamily="18" charset="0"/>
                <a:cs typeface="Times New Roman" pitchFamily="18" charset="0"/>
              </a:rPr>
              <a:t>t</a:t>
            </a:r>
            <a:r>
              <a:rPr lang="en-US" sz="2200" b="1">
                <a:latin typeface="Times New Roman" pitchFamily="18" charset="0"/>
                <a:cs typeface="Times New Roman" pitchFamily="18" charset="0"/>
              </a:rPr>
              <a:t>hị </a:t>
            </a:r>
            <a:r>
              <a:rPr lang="en-US" sz="2200" b="1" dirty="0" err="1">
                <a:latin typeface="Times New Roman" pitchFamily="18" charset="0"/>
                <a:cs typeface="Times New Roman" pitchFamily="18" charset="0"/>
              </a:rPr>
              <a:t>theo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không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Tràng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với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vọng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có</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miếng</a:t>
            </a:r>
            <a:r>
              <a:rPr lang="en-US" sz="2200" b="1" dirty="0">
                <a:latin typeface="Times New Roman" pitchFamily="18" charset="0"/>
                <a:cs typeface="Times New Roman" pitchFamily="18" charset="0"/>
              </a:rPr>
              <a:t> </a:t>
            </a:r>
            <a:r>
              <a:rPr lang="en-US" sz="2200" b="1" err="1">
                <a:latin typeface="Times New Roman" pitchFamily="18" charset="0"/>
                <a:cs typeface="Times New Roman" pitchFamily="18" charset="0"/>
              </a:rPr>
              <a:t>ăn</a:t>
            </a:r>
            <a:r>
              <a:rPr lang="en-US" sz="2200" b="1">
                <a:latin typeface="Times New Roman" pitchFamily="18" charset="0"/>
                <a:cs typeface="Times New Roman" pitchFamily="18" charset="0"/>
              </a:rPr>
              <a:t>. Cái </a:t>
            </a:r>
            <a:r>
              <a:rPr lang="en-US" sz="2200" b="1" dirty="0" err="1">
                <a:latin typeface="Times New Roman" pitchFamily="18" charset="0"/>
                <a:cs typeface="Times New Roman" pitchFamily="18" charset="0"/>
              </a:rPr>
              <a:t>đói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đã</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xui</a:t>
            </a:r>
            <a:r>
              <a:rPr lang="en-US" sz="2200" b="1" dirty="0">
                <a:latin typeface="Times New Roman" pitchFamily="18" charset="0"/>
                <a:cs typeface="Times New Roman" pitchFamily="18" charset="0"/>
              </a:rPr>
              <a:t> </a:t>
            </a:r>
            <a:r>
              <a:rPr lang="en-US" sz="2200" b="1" err="1">
                <a:latin typeface="Times New Roman" pitchFamily="18" charset="0"/>
                <a:cs typeface="Times New Roman" pitchFamily="18" charset="0"/>
              </a:rPr>
              <a:t>khiến</a:t>
            </a:r>
            <a:r>
              <a:rPr lang="en-US" sz="2200" b="1">
                <a:latin typeface="Times New Roman" pitchFamily="18" charset="0"/>
                <a:cs typeface="Times New Roman" pitchFamily="18" charset="0"/>
              </a:rPr>
              <a:t> </a:t>
            </a:r>
            <a:r>
              <a:rPr lang="en-US" sz="2200" b="1" dirty="0">
                <a:latin typeface="Times New Roman" pitchFamily="18" charset="0"/>
                <a:cs typeface="Times New Roman" pitchFamily="18" charset="0"/>
              </a:rPr>
              <a:t>t</a:t>
            </a:r>
            <a:r>
              <a:rPr lang="en-US" sz="2200" b="1">
                <a:latin typeface="Times New Roman" pitchFamily="18" charset="0"/>
                <a:cs typeface="Times New Roman" pitchFamily="18" charset="0"/>
              </a:rPr>
              <a:t>hị </a:t>
            </a:r>
            <a:r>
              <a:rPr lang="en-US" sz="2200" b="1" dirty="0" err="1">
                <a:latin typeface="Times New Roman" pitchFamily="18" charset="0"/>
                <a:cs typeface="Times New Roman" pitchFamily="18" charset="0"/>
              </a:rPr>
              <a:t>quên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đi</a:t>
            </a:r>
            <a:r>
              <a:rPr lang="en-US" sz="2200" b="1" dirty="0">
                <a:latin typeface="Times New Roman" pitchFamily="18" charset="0"/>
                <a:cs typeface="Times New Roman" pitchFamily="18" charset="0"/>
              </a:rPr>
              <a:t> ý </a:t>
            </a:r>
            <a:r>
              <a:rPr lang="en-US" sz="2200" b="1" dirty="0" err="1">
                <a:latin typeface="Times New Roman" pitchFamily="18" charset="0"/>
                <a:cs typeface="Times New Roman" pitchFamily="18" charset="0"/>
              </a:rPr>
              <a:t>tứ</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lòng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tự</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trọng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của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người</a:t>
            </a:r>
            <a:r>
              <a:rPr lang="en-US" sz="2200" b="1" dirty="0">
                <a:latin typeface="Times New Roman" pitchFamily="18" charset="0"/>
                <a:cs typeface="Times New Roman" pitchFamily="18" charset="0"/>
              </a:rPr>
              <a:t> con </a:t>
            </a:r>
            <a:r>
              <a:rPr lang="en-US" sz="2200" b="1" dirty="0" err="1">
                <a:latin typeface="Times New Roman" pitchFamily="18" charset="0"/>
                <a:cs typeface="Times New Roman" pitchFamily="18" charset="0"/>
              </a:rPr>
              <a:t>gái</a:t>
            </a:r>
            <a:r>
              <a:rPr lang="en-US" sz="2200" b="1" dirty="0">
                <a:latin typeface="Times New Roman" pitchFamily="18" charset="0"/>
                <a:cs typeface="Times New Roman" pitchFamily="18" charset="0"/>
              </a:rPr>
              <a:t>. </a:t>
            </a:r>
            <a:r>
              <a:rPr lang="en-US" sz="2200" b="1" err="1">
                <a:latin typeface="Times New Roman" pitchFamily="18" charset="0"/>
                <a:cs typeface="Times New Roman" pitchFamily="18" charset="0"/>
              </a:rPr>
              <a:t>Với</a:t>
            </a:r>
            <a:r>
              <a:rPr lang="en-US" sz="2200" b="1">
                <a:latin typeface="Times New Roman" pitchFamily="18" charset="0"/>
                <a:cs typeface="Times New Roman" pitchFamily="18" charset="0"/>
              </a:rPr>
              <a:t> </a:t>
            </a:r>
            <a:r>
              <a:rPr lang="en-US" sz="2200" b="1" dirty="0">
                <a:latin typeface="Times New Roman" pitchFamily="18" charset="0"/>
                <a:cs typeface="Times New Roman" pitchFamily="18" charset="0"/>
              </a:rPr>
              <a:t>t</a:t>
            </a:r>
            <a:r>
              <a:rPr lang="en-US" sz="2200" b="1">
                <a:latin typeface="Times New Roman" pitchFamily="18" charset="0"/>
                <a:cs typeface="Times New Roman" pitchFamily="18" charset="0"/>
              </a:rPr>
              <a:t>hị </a:t>
            </a:r>
            <a:r>
              <a:rPr lang="en-US" sz="2200" b="1" dirty="0" err="1">
                <a:latin typeface="Times New Roman" pitchFamily="18" charset="0"/>
                <a:cs typeface="Times New Roman" pitchFamily="18" charset="0"/>
              </a:rPr>
              <a:t>lúc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đó</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miếng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ăn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để</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duy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trì</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cuộc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sống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còn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cao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hơn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nhân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cách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nếu</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như</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chết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thì</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nhân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cách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có</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cũng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chẳng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để</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làm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gì</a:t>
            </a:r>
            <a:r>
              <a:rPr lang="en-US" sz="2200" b="1" dirty="0">
                <a:latin typeface="Times New Roman" pitchFamily="18" charset="0"/>
                <a:cs typeface="Times New Roman" pitchFamily="18" charset="0"/>
              </a:rPr>
              <a:t> . </a:t>
            </a:r>
          </a:p>
        </p:txBody>
      </p:sp>
    </p:spTree>
    <p:extLst>
      <p:ext uri="{BB962C8B-B14F-4D97-AF65-F5344CB8AC3E}">
        <p14:creationId xmlns:p14="http://schemas.microsoft.com/office/powerpoint/2010/main" val="3605272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7384"/>
            <a:ext cx="9144000" cy="6370975"/>
          </a:xfrm>
          <a:prstGeom prst="rect">
            <a:avLst/>
          </a:prstGeom>
        </p:spPr>
        <p:txBody>
          <a:bodyPr wrap="square">
            <a:spAutoFit/>
          </a:bodyPr>
          <a:lstStyle/>
          <a:p>
            <a:pPr algn="just"/>
            <a:r>
              <a:rPr lang="en-US" dirty="0">
                <a:latin typeface="Times New Roman" pitchFamily="18" charset="0"/>
                <a:cs typeface="Times New Roman" pitchFamily="18" charset="0"/>
              </a:rPr>
              <a:t>	</a:t>
            </a:r>
            <a:r>
              <a:rPr lang="en-US" sz="2400" dirty="0" err="1">
                <a:latin typeface="Times New Roman" pitchFamily="18" charset="0"/>
                <a:cs typeface="Times New Roman" pitchFamily="18" charset="0"/>
              </a:rPr>
              <a:t>Tuy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nhiên</a:t>
            </a:r>
            <a:r>
              <a:rPr lang="en-US" sz="2400">
                <a:latin typeface="Times New Roman" pitchFamily="18" charset="0"/>
                <a:cs typeface="Times New Roman" pitchFamily="18" charset="0"/>
              </a:rPr>
              <a:t>, </a:t>
            </a:r>
            <a:r>
              <a:rPr lang="en-US" sz="2400" dirty="0">
                <a:latin typeface="Times New Roman" pitchFamily="18" charset="0"/>
                <a:cs typeface="Times New Roman" pitchFamily="18" charset="0"/>
              </a:rPr>
              <a:t>t</a:t>
            </a:r>
            <a:r>
              <a:rPr lang="en-US" sz="2400">
                <a:latin typeface="Times New Roman" pitchFamily="18" charset="0"/>
                <a:cs typeface="Times New Roman" pitchFamily="18" charset="0"/>
              </a:rPr>
              <a:t>hị </a:t>
            </a:r>
            <a:r>
              <a:rPr lang="en-US" sz="2400" dirty="0" err="1">
                <a:latin typeface="Times New Roman" pitchFamily="18" charset="0"/>
                <a:cs typeface="Times New Roman" pitchFamily="18" charset="0"/>
              </a:rPr>
              <a:t>đáng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thương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Vẫn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rẻ</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lấy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chồng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đầy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mỉa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xót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ta </a:t>
            </a:r>
            <a:r>
              <a:rPr lang="en-US" sz="2400" dirty="0" err="1">
                <a:latin typeface="Times New Roman" pitchFamily="18" charset="0"/>
                <a:cs typeface="Times New Roman" pitchFamily="18" charset="0"/>
              </a:rPr>
              <a:t>nhặt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như</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món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đồ</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Thế</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nhưng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tựu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khát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vọng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năng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sinh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tồn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trỗi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dậy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con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như</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đang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giữa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dòng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lũ</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phía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dù</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nhỏ</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bé</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yếu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đuối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niềm</a:t>
            </a:r>
            <a:r>
              <a:rPr lang="en-US" sz="2400" dirty="0">
                <a:latin typeface="Times New Roman" pitchFamily="18" charset="0"/>
                <a:cs typeface="Times New Roman" pitchFamily="18" charset="0"/>
              </a:rPr>
              <a:t> hi </a:t>
            </a:r>
            <a:r>
              <a:rPr lang="en-US" sz="2400" dirty="0" err="1">
                <a:latin typeface="Times New Roman" pitchFamily="18" charset="0"/>
                <a:cs typeface="Times New Roman" pitchFamily="18" charset="0"/>
              </a:rPr>
              <a:t>vọng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sống</a:t>
            </a:r>
            <a:r>
              <a:rPr lang="en-US" sz="2400" dirty="0">
                <a:latin typeface="Times New Roman" pitchFamily="18" charset="0"/>
                <a:cs typeface="Times New Roman" pitchFamily="18" charset="0"/>
              </a:rPr>
              <a:t>. </a:t>
            </a:r>
            <a:r>
              <a:rPr lang="en-US" sz="2400" err="1">
                <a:latin typeface="Times New Roman" pitchFamily="18" charset="0"/>
                <a:cs typeface="Times New Roman" pitchFamily="18" charset="0"/>
              </a:rPr>
              <a:t>Việc</a:t>
            </a:r>
            <a:r>
              <a:rPr lang="en-US" sz="2400">
                <a:latin typeface="Times New Roman" pitchFamily="18" charset="0"/>
                <a:cs typeface="Times New Roman" pitchFamily="18" charset="0"/>
              </a:rPr>
              <a:t> </a:t>
            </a:r>
            <a:r>
              <a:rPr lang="en-US" sz="2400" dirty="0">
                <a:latin typeface="Times New Roman" pitchFamily="18" charset="0"/>
                <a:cs typeface="Times New Roman" pitchFamily="18" charset="0"/>
              </a:rPr>
              <a:t>t</a:t>
            </a:r>
            <a:r>
              <a:rPr lang="en-US" sz="2400">
                <a:latin typeface="Times New Roman" pitchFamily="18" charset="0"/>
                <a:cs typeface="Times New Roman" pitchFamily="18" charset="0"/>
              </a:rPr>
              <a:t>hị </a:t>
            </a:r>
            <a:r>
              <a:rPr lang="en-US" sz="2400" dirty="0" err="1">
                <a:latin typeface="Times New Roman" pitchFamily="18" charset="0"/>
                <a:cs typeface="Times New Roman" pitchFamily="18" charset="0"/>
              </a:rPr>
              <a:t>cố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dùng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mọi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nắm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lấy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vốn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hổ</a:t>
            </a:r>
            <a:r>
              <a:rPr lang="en-US" sz="2400" dirty="0">
                <a:latin typeface="Times New Roman" pitchFamily="18" charset="0"/>
                <a:cs typeface="Times New Roman" pitchFamily="18" charset="0"/>
              </a:rPr>
              <a:t>. </a:t>
            </a:r>
            <a:r>
              <a:rPr lang="en-US" sz="2400" err="1">
                <a:latin typeface="Times New Roman" pitchFamily="18" charset="0"/>
                <a:cs typeface="Times New Roman" pitchFamily="18" charset="0"/>
              </a:rPr>
              <a:t>Bởi</a:t>
            </a:r>
            <a:r>
              <a:rPr lang="en-US" sz="2400">
                <a:latin typeface="Times New Roman" pitchFamily="18" charset="0"/>
                <a:cs typeface="Times New Roman" pitchFamily="18" charset="0"/>
              </a:rPr>
              <a:t> đã là con </a:t>
            </a:r>
            <a:r>
              <a:rPr lang="en-US" sz="2400" err="1">
                <a:latin typeface="Times New Roman" pitchFamily="18" charset="0"/>
                <a:cs typeface="Times New Roman" pitchFamily="18" charset="0"/>
              </a:rPr>
              <a:t>người</a:t>
            </a:r>
            <a:r>
              <a:rPr lang="en-US" sz="2400">
                <a:latin typeface="Times New Roman" pitchFamily="18" charset="0"/>
                <a:cs typeface="Times New Roman" pitchFamily="18" charset="0"/>
              </a:rPr>
              <a:t> ai </a:t>
            </a:r>
            <a:r>
              <a:rPr lang="en-US" sz="2400" dirty="0" err="1">
                <a:latin typeface="Times New Roman" pitchFamily="18" charset="0"/>
                <a:cs typeface="Times New Roman" pitchFamily="18" charset="0"/>
              </a:rPr>
              <a:t>mà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chẳng</a:t>
            </a:r>
            <a:r>
              <a:rPr lang="en-US" sz="2400" dirty="0">
                <a:latin typeface="Times New Roman" pitchFamily="18" charset="0"/>
                <a:cs typeface="Times New Roman" pitchFamily="18" charset="0"/>
              </a:rPr>
              <a:t> ham </a:t>
            </a:r>
            <a:r>
              <a:rPr lang="en-US" sz="2400" dirty="0" err="1">
                <a:latin typeface="Times New Roman" pitchFamily="18" charset="0"/>
                <a:cs typeface="Times New Roman" pitchFamily="18" charset="0"/>
              </a:rPr>
              <a:t>sống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buông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xuôi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en-US" sz="2400">
                <a:latin typeface="Times New Roman" pitchFamily="18" charset="0"/>
                <a:cs typeface="Times New Roman" pitchFamily="18" charset="0"/>
              </a:rPr>
              <a:t>, </a:t>
            </a:r>
            <a:r>
              <a:rPr lang="en-US" sz="2400" dirty="0">
                <a:latin typeface="Times New Roman" pitchFamily="18" charset="0"/>
                <a:cs typeface="Times New Roman" pitchFamily="18" charset="0"/>
              </a:rPr>
              <a:t>t</a:t>
            </a:r>
            <a:r>
              <a:rPr lang="en-US" sz="2400">
                <a:latin typeface="Times New Roman" pitchFamily="18" charset="0"/>
                <a:cs typeface="Times New Roman" pitchFamily="18" charset="0"/>
              </a:rPr>
              <a:t>hị </a:t>
            </a:r>
            <a:r>
              <a:rPr lang="en-US" sz="2400" dirty="0" err="1">
                <a:latin typeface="Times New Roman" pitchFamily="18" charset="0"/>
                <a:cs typeface="Times New Roman" pitchFamily="18" charset="0"/>
              </a:rPr>
              <a:t>vẫn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vượt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đạm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ấm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thần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chính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như</a:t>
            </a:r>
            <a:r>
              <a:rPr lang="en-US" sz="2400" dirty="0">
                <a:latin typeface="Times New Roman" pitchFamily="18" charset="0"/>
                <a:cs typeface="Times New Roman" pitchFamily="18" charset="0"/>
              </a:rPr>
              <a:t> Kim </a:t>
            </a:r>
            <a:r>
              <a:rPr lang="en-US" sz="2400" dirty="0" err="1">
                <a:latin typeface="Times New Roman" pitchFamily="18" charset="0"/>
                <a:cs typeface="Times New Roman" pitchFamily="18" charset="0"/>
              </a:rPr>
              <a:t>Lân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con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ta hay </a:t>
            </a:r>
            <a:r>
              <a:rPr lang="en-US" sz="2400" dirty="0" err="1">
                <a:latin typeface="Times New Roman" pitchFamily="18" charset="0"/>
                <a:cs typeface="Times New Roman" pitchFamily="18" charset="0"/>
              </a:rPr>
              <a:t>nghĩ</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con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nghĩ</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Tôi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muốn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truyện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ngắn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ý </a:t>
            </a:r>
            <a:r>
              <a:rPr lang="en-US" sz="2400" dirty="0" err="1">
                <a:latin typeface="Times New Roman" pitchFamily="18" charset="0"/>
                <a:cs typeface="Times New Roman" pitchFamily="18" charset="0"/>
              </a:rPr>
              <a:t>khác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khốn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cùng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dù</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nhưng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con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ấy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nghĩ</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vẫn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hướng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vẫn</a:t>
            </a:r>
            <a:r>
              <a:rPr lang="en-US" sz="2400" dirty="0">
                <a:latin typeface="Times New Roman" pitchFamily="18" charset="0"/>
                <a:cs typeface="Times New Roman" pitchFamily="18" charset="0"/>
              </a:rPr>
              <a:t> hi </a:t>
            </a:r>
            <a:r>
              <a:rPr lang="en-US" sz="2400" dirty="0" err="1">
                <a:latin typeface="Times New Roman" pitchFamily="18" charset="0"/>
                <a:cs typeface="Times New Roman" pitchFamily="18" charset="0"/>
              </a:rPr>
              <a:t>vọng</a:t>
            </a:r>
            <a:r>
              <a:rPr lang="en-US" sz="2400" dirty="0">
                <a:latin typeface="Times New Roman" pitchFamily="18" charset="0"/>
                <a:cs typeface="Times New Roman" pitchFamily="18" charset="0"/>
              </a:rPr>
              <a:t>, tin </a:t>
            </a:r>
            <a:r>
              <a:rPr lang="en-US" sz="2400" dirty="0" err="1">
                <a:latin typeface="Times New Roman" pitchFamily="18" charset="0"/>
                <a:cs typeface="Times New Roman" pitchFamily="18" charset="0"/>
              </a:rPr>
              <a:t>tưởng</a:t>
            </a:r>
            <a:r>
              <a:rPr lang="en-US" sz="2400" dirty="0">
                <a:latin typeface="Times New Roman" pitchFamily="18" charset="0"/>
                <a:cs typeface="Times New Roman" pitchFamily="18" charset="0"/>
              </a:rPr>
              <a:t> ở </a:t>
            </a:r>
            <a:r>
              <a:rPr lang="en-US" sz="2400" dirty="0" err="1">
                <a:latin typeface="Times New Roman" pitchFamily="18" charset="0"/>
                <a:cs typeface="Times New Roman" pitchFamily="18" charset="0"/>
              </a:rPr>
              <a:t>tương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lai</a:t>
            </a:r>
            <a:endParaRPr lang="en-US" sz="2400" dirty="0"/>
          </a:p>
        </p:txBody>
      </p:sp>
      <p:sp>
        <p:nvSpPr>
          <p:cNvPr id="5" name="Rectangle 4"/>
          <p:cNvSpPr/>
          <p:nvPr/>
        </p:nvSpPr>
        <p:spPr>
          <a:xfrm>
            <a:off x="179512" y="6368780"/>
            <a:ext cx="8496944" cy="400110"/>
          </a:xfrm>
          <a:prstGeom prst="rect">
            <a:avLst/>
          </a:prstGeom>
          <a:solidFill>
            <a:srgbClr val="FFFF00"/>
          </a:solidFill>
        </p:spPr>
        <p:txBody>
          <a:bodyPr wrap="square">
            <a:spAutoFit/>
          </a:bodyPr>
          <a:lstStyle/>
          <a:p>
            <a:r>
              <a:rPr lang="en-US" sz="2000" b="1" dirty="0" err="1">
                <a:latin typeface="Times New Roman" pitchFamily="18" charset="0"/>
                <a:cs typeface="Times New Roman" pitchFamily="18" charset="0"/>
              </a:rPr>
              <a:t>Luận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điểm</a:t>
            </a:r>
            <a:r>
              <a:rPr lang="en-US" sz="2000" b="1" dirty="0">
                <a:latin typeface="Times New Roman" pitchFamily="18" charset="0"/>
                <a:cs typeface="Times New Roman" pitchFamily="18" charset="0"/>
              </a:rPr>
              <a:t> 2: </a:t>
            </a:r>
            <a:r>
              <a:rPr lang="en-US" sz="2000" b="1" dirty="0" err="1">
                <a:latin typeface="Times New Roman" pitchFamily="18" charset="0"/>
                <a:cs typeface="Times New Roman" pitchFamily="18" charset="0"/>
              </a:rPr>
              <a:t>Tâm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lí</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hành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động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độ</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lần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gặp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ở </a:t>
            </a:r>
            <a:r>
              <a:rPr lang="en-US" sz="2000" b="1" dirty="0" err="1">
                <a:latin typeface="Times New Roman" pitchFamily="18" charset="0"/>
                <a:cs typeface="Times New Roman" pitchFamily="18" charset="0"/>
              </a:rPr>
              <a:t>chợ</a:t>
            </a:r>
            <a:r>
              <a:rPr lang="en-US" sz="2000" b="1"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544178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heel(1)">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58847"/>
            <a:ext cx="9036496" cy="4401205"/>
          </a:xfrm>
          <a:prstGeom prst="rect">
            <a:avLst/>
          </a:prstGeom>
        </p:spPr>
        <p:txBody>
          <a:bodyPr wrap="square">
            <a:spAutoFit/>
          </a:bodyPr>
          <a:lstStyle/>
          <a:p>
            <a:pPr algn="just"/>
            <a:r>
              <a:rPr lang="en-US"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đường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chồng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trước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nhìn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săm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soi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trước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những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đùa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chòng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ghẹo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ngụ</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Nếu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anh</a:t>
            </a:r>
            <a:r>
              <a:rPr lang="en-US" sz="2000" b="1" dirty="0">
                <a:latin typeface="Times New Roman" pitchFamily="18" charset="0"/>
                <a:cs typeface="Times New Roman" pitchFamily="18" charset="0"/>
              </a:rPr>
              <a:t> cu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sung </a:t>
            </a:r>
            <a:r>
              <a:rPr lang="en-US" sz="2000" b="1" dirty="0" err="1">
                <a:latin typeface="Times New Roman" pitchFamily="18" charset="0"/>
                <a:cs typeface="Times New Roman" pitchFamily="18" charset="0"/>
              </a:rPr>
              <a:t>sướng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tự</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mãn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vênh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tự</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đắc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thì</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đàn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xấu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hổ</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xấu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hổ</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ngượng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ngùng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bao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cô</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lần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đầu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chồng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ngượng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nghịu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thiếu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tự</a:t>
            </a:r>
            <a:r>
              <a:rPr lang="en-US" sz="2000" b="1" dirty="0">
                <a:latin typeface="Times New Roman" pitchFamily="18" charset="0"/>
                <a:cs typeface="Times New Roman" pitchFamily="18" charset="0"/>
              </a:rPr>
              <a:t> tin “</a:t>
            </a:r>
            <a:r>
              <a:rPr lang="en-US" sz="2000" b="1" dirty="0" err="1">
                <a:latin typeface="Times New Roman" pitchFamily="18" charset="0"/>
                <a:cs typeface="Times New Roman" pitchFamily="18" charset="0"/>
              </a:rPr>
              <a:t>chân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nọ</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bước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díu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kia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nón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rách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nửa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khuôn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mặt</a:t>
            </a:r>
            <a:r>
              <a:rPr lang="en-US" sz="2000" b="1">
                <a:latin typeface="Times New Roman" pitchFamily="18" charset="0"/>
                <a:cs typeface="Times New Roman" pitchFamily="18" charset="0"/>
              </a:rPr>
              <a:t>”. Hóa ra, đằng </a:t>
            </a:r>
            <a:r>
              <a:rPr lang="en-US" sz="2000" b="1" dirty="0" err="1">
                <a:latin typeface="Times New Roman" pitchFamily="18" charset="0"/>
                <a:cs typeface="Times New Roman" pitchFamily="18" charset="0"/>
              </a:rPr>
              <a:t>sau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vẻ</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ngoài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rách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rưới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xấu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xí</a:t>
            </a:r>
            <a:r>
              <a:rPr lang="en-US" sz="2000" b="1">
                <a:latin typeface="Times New Roman" pitchFamily="18" charset="0"/>
                <a:cs typeface="Times New Roman" pitchFamily="18" charset="0"/>
              </a:rPr>
              <a:t>, </a:t>
            </a:r>
            <a:r>
              <a:rPr lang="en-US" sz="2000" b="1" dirty="0">
                <a:latin typeface="Times New Roman" pitchFamily="18" charset="0"/>
                <a:cs typeface="Times New Roman" pitchFamily="18" charset="0"/>
              </a:rPr>
              <a:t>t</a:t>
            </a:r>
            <a:r>
              <a:rPr lang="en-US" sz="2000" b="1">
                <a:latin typeface="Times New Roman" pitchFamily="18" charset="0"/>
                <a:cs typeface="Times New Roman" pitchFamily="18" charset="0"/>
              </a:rPr>
              <a:t>hị </a:t>
            </a:r>
            <a:r>
              <a:rPr lang="en-US" sz="2000" b="1" dirty="0" err="1">
                <a:latin typeface="Times New Roman" pitchFamily="18" charset="0"/>
                <a:cs typeface="Times New Roman" pitchFamily="18" charset="0"/>
              </a:rPr>
              <a:t>cũng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lòng</a:t>
            </a:r>
            <a:r>
              <a:rPr lang="en-US" sz="2000" b="1" dirty="0">
                <a:latin typeface="Times New Roman" pitchFamily="18" charset="0"/>
                <a:cs typeface="Times New Roman" pitchFamily="18" charset="0"/>
              </a:rPr>
              <a:t> </a:t>
            </a:r>
            <a:r>
              <a:rPr lang="en-US" sz="2000" b="1" err="1">
                <a:latin typeface="Times New Roman" pitchFamily="18" charset="0"/>
                <a:cs typeface="Times New Roman" pitchFamily="18" charset="0"/>
              </a:rPr>
              <a:t>tự</a:t>
            </a:r>
            <a:r>
              <a:rPr lang="en-US" sz="2000" b="1">
                <a:latin typeface="Times New Roman" pitchFamily="18" charset="0"/>
                <a:cs typeface="Times New Roman" pitchFamily="18" charset="0"/>
              </a:rPr>
              <a:t> trọng, có danh dự, và biết nghĩ.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hiểu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vì</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sao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ta </a:t>
            </a:r>
            <a:r>
              <a:rPr lang="en-US" sz="2000" b="1" dirty="0" err="1">
                <a:latin typeface="Times New Roman" pitchFamily="18" charset="0"/>
                <a:cs typeface="Times New Roman" pitchFamily="18" charset="0"/>
              </a:rPr>
              <a:t>nhìn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xì</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xào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bàn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tán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Giữa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đói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khát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yêu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err="1">
                <a:latin typeface="Times New Roman" pitchFamily="18" charset="0"/>
                <a:cs typeface="Times New Roman" pitchFamily="18" charset="0"/>
              </a:rPr>
              <a:t>thứ</a:t>
            </a:r>
            <a:r>
              <a:rPr lang="en-US" sz="2000" b="1">
                <a:latin typeface="Times New Roman" pitchFamily="18" charset="0"/>
                <a:cs typeface="Times New Roman" pitchFamily="18" charset="0"/>
              </a:rPr>
              <a:t> quá xa </a:t>
            </a:r>
            <a:r>
              <a:rPr lang="en-US" sz="2000" b="1" dirty="0" err="1">
                <a:latin typeface="Times New Roman" pitchFamily="18" charset="0"/>
                <a:cs typeface="Times New Roman" pitchFamily="18" charset="0"/>
              </a:rPr>
              <a:t>xỉ</a:t>
            </a:r>
            <a:r>
              <a:rPr lang="en-US" sz="2000" b="1">
                <a:latin typeface="Times New Roman" pitchFamily="18" charset="0"/>
                <a:cs typeface="Times New Roman" pitchFamily="18" charset="0"/>
              </a:rPr>
              <a:t>, thì họ </a:t>
            </a:r>
            <a:r>
              <a:rPr lang="en-US" sz="2000" b="1" dirty="0" err="1">
                <a:latin typeface="Times New Roman" pitchFamily="18" charset="0"/>
                <a:cs typeface="Times New Roman" pitchFamily="18" charset="0"/>
              </a:rPr>
              <a:t>lại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dắt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díu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nhau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để</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rồi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biết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qua </a:t>
            </a:r>
            <a:r>
              <a:rPr lang="en-US" sz="2000" b="1" dirty="0" err="1">
                <a:latin typeface="Times New Roman" pitchFamily="18" charset="0"/>
                <a:cs typeface="Times New Roman" pitchFamily="18" charset="0"/>
              </a:rPr>
              <a:t>nổi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thì</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này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nữ</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tính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cũng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ảnh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phụ</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nữ</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giàu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lòng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tự</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trọng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Thực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đói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đẩy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phải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theo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Cơn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bão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tố</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cuộc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xô</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đẩy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cùng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cực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đôi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đàn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thô</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kệch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biết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đâu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may </a:t>
            </a:r>
            <a:r>
              <a:rPr lang="en-US" sz="2000" b="1" dirty="0" err="1">
                <a:latin typeface="Times New Roman" pitchFamily="18" charset="0"/>
                <a:cs typeface="Times New Roman" pitchFamily="18" charset="0"/>
              </a:rPr>
              <a:t>mắn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Bởi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cũng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biết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đâu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nếu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câu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đùa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a:latin typeface="Times New Roman" pitchFamily="18" charset="0"/>
                <a:cs typeface="Times New Roman" pitchFamily="18" charset="0"/>
              </a:rPr>
              <a:t>, chỉ ít </a:t>
            </a:r>
            <a:r>
              <a:rPr lang="en-US" sz="2000" b="1" dirty="0" err="1">
                <a:latin typeface="Times New Roman" pitchFamily="18" charset="0"/>
                <a:cs typeface="Times New Roman" pitchFamily="18" charset="0"/>
              </a:rPr>
              <a:t>bữa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nữa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thôi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trở</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thành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thây</a:t>
            </a:r>
            <a:r>
              <a:rPr lang="en-US" sz="2000" b="1" dirty="0">
                <a:latin typeface="Times New Roman" pitchFamily="18" charset="0"/>
                <a:cs typeface="Times New Roman" pitchFamily="18" charset="0"/>
              </a:rPr>
              <a:t> ma </a:t>
            </a:r>
            <a:r>
              <a:rPr lang="en-US" sz="2000" b="1" dirty="0" err="1">
                <a:latin typeface="Times New Roman" pitchFamily="18" charset="0"/>
                <a:cs typeface="Times New Roman" pitchFamily="18" charset="0"/>
              </a:rPr>
              <a:t>giữa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nạn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đói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khủng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khiếp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này</a:t>
            </a:r>
            <a:r>
              <a:rPr lang="en-US" sz="2000" b="1" dirty="0">
                <a:latin typeface="Times New Roman" pitchFamily="18" charset="0"/>
                <a:cs typeface="Times New Roman" pitchFamily="18" charset="0"/>
              </a:rPr>
              <a:t>.</a:t>
            </a:r>
          </a:p>
        </p:txBody>
      </p:sp>
      <p:sp>
        <p:nvSpPr>
          <p:cNvPr id="5" name="Rectangle 4"/>
          <p:cNvSpPr/>
          <p:nvPr/>
        </p:nvSpPr>
        <p:spPr>
          <a:xfrm>
            <a:off x="107504" y="5085184"/>
            <a:ext cx="8568952" cy="400110"/>
          </a:xfrm>
          <a:prstGeom prst="rect">
            <a:avLst/>
          </a:prstGeom>
          <a:solidFill>
            <a:srgbClr val="FFFF00"/>
          </a:solidFill>
        </p:spPr>
        <p:txBody>
          <a:bodyPr wrap="square">
            <a:spAutoFit/>
          </a:bodyPr>
          <a:lstStyle/>
          <a:p>
            <a:r>
              <a:rPr lang="en-US" sz="2000" b="1" dirty="0" err="1">
                <a:latin typeface="Times New Roman" pitchFamily="18" charset="0"/>
                <a:cs typeface="Times New Roman" pitchFamily="18" charset="0"/>
              </a:rPr>
              <a:t>Luận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điểm</a:t>
            </a:r>
            <a:r>
              <a:rPr lang="en-US" sz="2000" b="1" dirty="0">
                <a:latin typeface="Times New Roman" pitchFamily="18" charset="0"/>
                <a:cs typeface="Times New Roman" pitchFamily="18" charset="0"/>
              </a:rPr>
              <a:t> 3: </a:t>
            </a:r>
            <a:r>
              <a:rPr lang="en-US" sz="2000" b="1" dirty="0" err="1">
                <a:latin typeface="Times New Roman" pitchFamily="18" charset="0"/>
                <a:cs typeface="Times New Roman" pitchFamily="18" charset="0"/>
              </a:rPr>
              <a:t>Tâm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lí</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hành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động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độ</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đường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1491908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116632"/>
            <a:ext cx="9036496" cy="4093428"/>
          </a:xfrm>
          <a:prstGeom prst="rect">
            <a:avLst/>
          </a:prstGeom>
        </p:spPr>
        <p:txBody>
          <a:bodyPr wrap="square">
            <a:spAutoFit/>
          </a:bodyPr>
          <a:lstStyle/>
          <a:p>
            <a:pPr algn="just"/>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a:latin typeface="Times New Roman" pitchFamily="18" charset="0"/>
                <a:cs typeface="Times New Roman" pitchFamily="18" charset="0"/>
              </a:rPr>
              <a:t>, thị “đảo mắt nhìn xung quanh”. Với động từ “đảo” tác giả đã miêu tả một hành động quá nhanh, cái nhìn lá liên có vẻ df xét của c ta. Khi nhìn </a:t>
            </a:r>
            <a:r>
              <a:rPr lang="en-US" sz="2000" b="1" dirty="0" err="1">
                <a:latin typeface="Times New Roman" pitchFamily="18" charset="0"/>
                <a:cs typeface="Times New Roman" pitchFamily="18" charset="0"/>
              </a:rPr>
              <a:t>thấy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ngôi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vắng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teo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đứng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rúm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mảnh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vườn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mọc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lổn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nhổn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những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búi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cỏ</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dại</a:t>
            </a:r>
            <a:r>
              <a:rPr lang="en-US" sz="2000" b="1">
                <a:latin typeface="Times New Roman" pitchFamily="18" charset="0"/>
                <a:cs typeface="Times New Roman" pitchFamily="18" charset="0"/>
              </a:rPr>
              <a:t>”, </a:t>
            </a:r>
            <a:r>
              <a:rPr lang="en-US" sz="2000" b="1" dirty="0">
                <a:latin typeface="Times New Roman" pitchFamily="18" charset="0"/>
                <a:cs typeface="Times New Roman" pitchFamily="18" charset="0"/>
              </a:rPr>
              <a:t>t</a:t>
            </a:r>
            <a:r>
              <a:rPr lang="en-US" sz="2000" b="1">
                <a:latin typeface="Times New Roman" pitchFamily="18" charset="0"/>
                <a:cs typeface="Times New Roman" pitchFamily="18" charset="0"/>
              </a:rPr>
              <a:t>hị </a:t>
            </a:r>
            <a:r>
              <a:rPr lang="en-US" sz="2000" b="1" dirty="0">
                <a:latin typeface="Times New Roman" pitchFamily="18" charset="0"/>
                <a:cs typeface="Times New Roman" pitchFamily="18" charset="0"/>
              </a:rPr>
              <a:t>“</a:t>
            </a:r>
            <a:r>
              <a:rPr lang="en-US" sz="2000" b="1" dirty="0" err="1">
                <a:latin typeface="Times New Roman" pitchFamily="18" charset="0"/>
                <a:cs typeface="Times New Roman" pitchFamily="18" charset="0"/>
              </a:rPr>
              <a:t>nén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tiếng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thở</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dài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Đây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tiếng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thở</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dài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ngao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ngán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thất</a:t>
            </a:r>
            <a:r>
              <a:rPr lang="en-US" sz="2000" b="1" dirty="0">
                <a:latin typeface="Times New Roman" pitchFamily="18" charset="0"/>
                <a:cs typeface="Times New Roman" pitchFamily="18" charset="0"/>
              </a:rPr>
              <a:t> </a:t>
            </a:r>
            <a:r>
              <a:rPr lang="en-US" sz="2000" b="1" err="1">
                <a:latin typeface="Times New Roman" pitchFamily="18" charset="0"/>
                <a:cs typeface="Times New Roman" pitchFamily="18" charset="0"/>
              </a:rPr>
              <a:t>vọng</a:t>
            </a:r>
            <a:r>
              <a:rPr lang="en-US" sz="2000" b="1">
                <a:latin typeface="Times New Roman" pitchFamily="18" charset="0"/>
                <a:cs typeface="Times New Roman" pitchFamily="18" charset="0"/>
              </a:rPr>
              <a:t> trwcs ngi nhà rúm ró của Tràng, nhưng </a:t>
            </a:r>
            <a:r>
              <a:rPr lang="en-US" sz="2000" b="1" err="1">
                <a:latin typeface="Times New Roman" pitchFamily="18" charset="0"/>
                <a:cs typeface="Times New Roman" pitchFamily="18" charset="0"/>
              </a:rPr>
              <a:t>cũng</a:t>
            </a:r>
            <a:r>
              <a:rPr lang="en-US" sz="2000" b="1">
                <a:latin typeface="Times New Roman" pitchFamily="18" charset="0"/>
                <a:cs typeface="Times New Roman" pitchFamily="18" charset="0"/>
              </a:rPr>
              <a:t> có thể hiểu là </a:t>
            </a:r>
            <a:r>
              <a:rPr lang="en-US" sz="2000" b="1" dirty="0" err="1">
                <a:latin typeface="Times New Roman" pitchFamily="18" charset="0"/>
                <a:cs typeface="Times New Roman" pitchFamily="18" charset="0"/>
              </a:rPr>
              <a:t>sự</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chấp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nhận</a:t>
            </a:r>
            <a:r>
              <a:rPr lang="en-US" sz="2000" b="1" dirty="0">
                <a:latin typeface="Times New Roman" pitchFamily="18" charset="0"/>
                <a:cs typeface="Times New Roman" pitchFamily="18" charset="0"/>
              </a:rPr>
              <a:t>. Ai </a:t>
            </a:r>
            <a:r>
              <a:rPr lang="en-US" sz="2000" b="1" dirty="0" err="1">
                <a:latin typeface="Times New Roman" pitchFamily="18" charset="0"/>
                <a:cs typeface="Times New Roman" pitchFamily="18" charset="0"/>
              </a:rPr>
              <a:t>ngờ</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phao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vừa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bám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chiếc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phao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rách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Nếu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lần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gặp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ở </a:t>
            </a:r>
            <a:r>
              <a:rPr lang="en-US" sz="2000" b="1" dirty="0" err="1">
                <a:latin typeface="Times New Roman" pitchFamily="18" charset="0"/>
                <a:cs typeface="Times New Roman" pitchFamily="18" charset="0"/>
              </a:rPr>
              <a:t>chợ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cớn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sưng</a:t>
            </a:r>
            <a:r>
              <a:rPr lang="en-US" sz="2000" b="1" dirty="0">
                <a:latin typeface="Times New Roman" pitchFamily="18" charset="0"/>
                <a:cs typeface="Times New Roman" pitchFamily="18" charset="0"/>
              </a:rPr>
              <a:t> </a:t>
            </a:r>
            <a:r>
              <a:rPr lang="en-US" sz="2000" b="1" err="1">
                <a:latin typeface="Times New Roman" pitchFamily="18" charset="0"/>
                <a:cs typeface="Times New Roman" pitchFamily="18" charset="0"/>
              </a:rPr>
              <a:t>sỉa</a:t>
            </a:r>
            <a:r>
              <a:rPr lang="en-US" sz="2000" b="1">
                <a:latin typeface="Times New Roman" pitchFamily="18" charset="0"/>
                <a:cs typeface="Times New Roman" pitchFamily="18" charset="0"/>
              </a:rPr>
              <a:t>, liều </a:t>
            </a:r>
            <a:r>
              <a:rPr lang="en-US" sz="2000" b="1" dirty="0" err="1">
                <a:latin typeface="Times New Roman" pitchFamily="18" charset="0"/>
                <a:cs typeface="Times New Roman" pitchFamily="18" charset="0"/>
              </a:rPr>
              <a:t>lĩnh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táo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tợn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bao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nhiêu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thì</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đàn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trầm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ngâm</a:t>
            </a:r>
            <a:r>
              <a:rPr lang="en-US" sz="2000" b="1" dirty="0">
                <a:latin typeface="Times New Roman" pitchFamily="18" charset="0"/>
                <a:cs typeface="Times New Roman" pitchFamily="18" charset="0"/>
              </a:rPr>
              <a:t>, e </a:t>
            </a:r>
            <a:r>
              <a:rPr lang="en-US" sz="2000" b="1" dirty="0" err="1">
                <a:latin typeface="Times New Roman" pitchFamily="18" charset="0"/>
                <a:cs typeface="Times New Roman" pitchFamily="18" charset="0"/>
              </a:rPr>
              <a:t>thẹn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dè</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nhiêu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ngồi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mớm</a:t>
            </a:r>
            <a:r>
              <a:rPr lang="en-US" sz="2000" b="1" dirty="0">
                <a:latin typeface="Times New Roman" pitchFamily="18" charset="0"/>
                <a:cs typeface="Times New Roman" pitchFamily="18" charset="0"/>
              </a:rPr>
              <a:t> ở </a:t>
            </a:r>
            <a:r>
              <a:rPr lang="en-US" sz="2000" b="1" dirty="0" err="1">
                <a:latin typeface="Times New Roman" pitchFamily="18" charset="0"/>
                <a:cs typeface="Times New Roman" pitchFamily="18" charset="0"/>
              </a:rPr>
              <a:t>mép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giường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tay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ôm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chiếc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thúng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đang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nghĩ</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gì</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vây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Phải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chăng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đang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lưỡng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lự</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giữa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a:t>
            </a:r>
            <a:r>
              <a:rPr lang="en-US" sz="2000" b="1" dirty="0">
                <a:latin typeface="Times New Roman" pitchFamily="18" charset="0"/>
                <a:cs typeface="Times New Roman" pitchFamily="18" charset="0"/>
              </a:rPr>
              <a:t> hay ở? </a:t>
            </a:r>
            <a:r>
              <a:rPr lang="en-US" sz="2000" b="1" dirty="0" err="1">
                <a:latin typeface="Times New Roman" pitchFamily="18" charset="0"/>
                <a:cs typeface="Times New Roman" pitchFamily="18" charset="0"/>
              </a:rPr>
              <a:t>Phải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chăng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đang</a:t>
            </a:r>
            <a:r>
              <a:rPr lang="en-US" sz="2000" b="1" dirty="0">
                <a:latin typeface="Times New Roman" pitchFamily="18" charset="0"/>
                <a:cs typeface="Times New Roman" pitchFamily="18" charset="0"/>
              </a:rPr>
              <a:t> lo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biết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mẹ</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chấp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mình</a:t>
            </a:r>
            <a:r>
              <a:rPr lang="en-US" sz="2000" b="1" dirty="0">
                <a:latin typeface="Times New Roman" pitchFamily="18" charset="0"/>
                <a:cs typeface="Times New Roman" pitchFamily="18" charset="0"/>
              </a:rPr>
              <a:t> hay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Hay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đang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tủi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hổ</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đau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xót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lẽ</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tất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đều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đúng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a:t>
            </a:r>
            <a:r>
              <a:rPr lang="en-US" sz="2000" b="1">
                <a:latin typeface="Times New Roman" pitchFamily="18" charset="0"/>
                <a:cs typeface="Times New Roman" pitchFamily="18" charset="0"/>
              </a:rPr>
              <a:t>. Có biết bao nhiêu điều phải nghĩ, làm cho thị bùn, trng thị lúc này thật </a:t>
            </a:r>
            <a:r>
              <a:rPr lang="en-US" sz="2000" b="1" dirty="0" err="1">
                <a:latin typeface="Times New Roman" pitchFamily="18" charset="0"/>
                <a:cs typeface="Times New Roman" pitchFamily="18" charset="0"/>
              </a:rPr>
              <a:t>tội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nghiệp</a:t>
            </a:r>
            <a:r>
              <a:rPr lang="en-US" sz="2000" b="1" dirty="0">
                <a:latin typeface="Times New Roman" pitchFamily="18" charset="0"/>
                <a:cs typeface="Times New Roman" pitchFamily="18" charset="0"/>
              </a:rPr>
              <a:t>, </a:t>
            </a:r>
            <a:r>
              <a:rPr lang="en-US" sz="2000" b="1" err="1">
                <a:latin typeface="Times New Roman" pitchFamily="18" charset="0"/>
                <a:cs typeface="Times New Roman" pitchFamily="18" charset="0"/>
              </a:rPr>
              <a:t>đáng</a:t>
            </a:r>
            <a:r>
              <a:rPr lang="en-US" sz="2000" b="1">
                <a:latin typeface="Times New Roman" pitchFamily="18" charset="0"/>
                <a:cs typeface="Times New Roman" pitchFamily="18" charset="0"/>
              </a:rPr>
              <a:t> thương.</a:t>
            </a:r>
            <a:endParaRPr lang="en-US" sz="2000" b="1" dirty="0">
              <a:latin typeface="Times New Roman" pitchFamily="18" charset="0"/>
              <a:cs typeface="Times New Roman" pitchFamily="18" charset="0"/>
            </a:endParaRPr>
          </a:p>
        </p:txBody>
      </p:sp>
      <p:sp>
        <p:nvSpPr>
          <p:cNvPr id="5" name="Rectangle 4"/>
          <p:cNvSpPr/>
          <p:nvPr/>
        </p:nvSpPr>
        <p:spPr>
          <a:xfrm>
            <a:off x="395536" y="4509120"/>
            <a:ext cx="7848872" cy="400110"/>
          </a:xfrm>
          <a:prstGeom prst="rect">
            <a:avLst/>
          </a:prstGeom>
          <a:solidFill>
            <a:srgbClr val="FFFF00"/>
          </a:solidFill>
        </p:spPr>
        <p:txBody>
          <a:bodyPr wrap="square">
            <a:spAutoFit/>
          </a:bodyPr>
          <a:lstStyle/>
          <a:p>
            <a:r>
              <a:rPr lang="en-US" sz="2000" b="1" dirty="0" err="1">
                <a:latin typeface="Times New Roman" pitchFamily="18" charset="0"/>
                <a:cs typeface="Times New Roman" pitchFamily="18" charset="0"/>
              </a:rPr>
              <a:t>Luận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điểm</a:t>
            </a:r>
            <a:r>
              <a:rPr lang="en-US" sz="2000" b="1" dirty="0">
                <a:latin typeface="Times New Roman" pitchFamily="18" charset="0"/>
                <a:cs typeface="Times New Roman" pitchFamily="18" charset="0"/>
              </a:rPr>
              <a:t> 4: </a:t>
            </a:r>
            <a:r>
              <a:rPr lang="en-US" sz="2000" b="1" dirty="0" err="1">
                <a:latin typeface="Times New Roman" pitchFamily="18" charset="0"/>
                <a:cs typeface="Times New Roman" pitchFamily="18" charset="0"/>
              </a:rPr>
              <a:t>Tâm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lí</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hành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động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độ</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2195989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1005"/>
            <a:ext cx="9144000" cy="6186309"/>
          </a:xfrm>
          <a:prstGeom prst="rect">
            <a:avLst/>
          </a:prstGeom>
        </p:spPr>
        <p:txBody>
          <a:bodyPr wrap="square">
            <a:spAutoFit/>
          </a:bodyPr>
          <a:lstStyle/>
          <a:p>
            <a:pPr algn="just"/>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Sáng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hôm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sau</a:t>
            </a:r>
            <a:r>
              <a:rPr lang="en-US" b="1">
                <a:latin typeface="Times New Roman" pitchFamily="18" charset="0"/>
                <a:cs typeface="Times New Roman" pitchFamily="18" charset="0"/>
              </a:rPr>
              <a:t>, </a:t>
            </a:r>
            <a:r>
              <a:rPr lang="en-US" b="1" dirty="0">
                <a:latin typeface="Times New Roman" pitchFamily="18" charset="0"/>
                <a:cs typeface="Times New Roman" pitchFamily="18" charset="0"/>
              </a:rPr>
              <a:t>t</a:t>
            </a:r>
            <a:r>
              <a:rPr lang="en-US" b="1">
                <a:latin typeface="Times New Roman" pitchFamily="18" charset="0"/>
                <a:cs typeface="Times New Roman" pitchFamily="18" charset="0"/>
              </a:rPr>
              <a:t>hị </a:t>
            </a:r>
            <a:r>
              <a:rPr lang="en-US" b="1" dirty="0" err="1">
                <a:latin typeface="Times New Roman" pitchFamily="18" charset="0"/>
                <a:cs typeface="Times New Roman" pitchFamily="18" charset="0"/>
              </a:rPr>
              <a:t>dậy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rất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sớm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cùng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mẹ</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chồng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dọn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dẹp</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sắp</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xếp</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lại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nhà</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cửa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ngôi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nhà</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của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bà</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cụ</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Tứ</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giờ</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đây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như</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được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hồi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sinh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Đến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đây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người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đọc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dễ</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nhận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thấy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bao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nhiêu</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vẻ</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chỏng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lỏn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sưng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sỉa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của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thị</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trước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kia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không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còn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nữa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Dường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như</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thị</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đã</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lột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xác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trở</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nên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nữ</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tính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hơn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Hơn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ai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hết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Tràng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cảm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nhận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đủ</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đầy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sự</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thay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đổi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tuyệt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vời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ấy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của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vợ</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mình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Tràng</a:t>
            </a:r>
            <a:r>
              <a:rPr lang="en-US" b="1" dirty="0">
                <a:latin typeface="Times New Roman" pitchFamily="18" charset="0"/>
                <a:cs typeface="Times New Roman" pitchFamily="18" charset="0"/>
              </a:rPr>
              <a:t> nom </a:t>
            </a:r>
            <a:r>
              <a:rPr lang="en-US" b="1" dirty="0" err="1">
                <a:latin typeface="Times New Roman" pitchFamily="18" charset="0"/>
                <a:cs typeface="Times New Roman" pitchFamily="18" charset="0"/>
              </a:rPr>
              <a:t>thị</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hôm</a:t>
            </a:r>
            <a:r>
              <a:rPr lang="en-US" b="1" dirty="0">
                <a:latin typeface="Times New Roman" pitchFamily="18" charset="0"/>
                <a:cs typeface="Times New Roman" pitchFamily="18" charset="0"/>
              </a:rPr>
              <a:t> nay </a:t>
            </a:r>
            <a:r>
              <a:rPr lang="en-US" b="1" dirty="0" err="1">
                <a:latin typeface="Times New Roman" pitchFamily="18" charset="0"/>
                <a:cs typeface="Times New Roman" pitchFamily="18" charset="0"/>
              </a:rPr>
              <a:t>khác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lắm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rõ</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ràng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là</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người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đàn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bà</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hiền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hậu</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đúng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mực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không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còn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vẻ</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gì</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chao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chát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chỏng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lỏn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như</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những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lần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Tràng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gặp</a:t>
            </a:r>
            <a:r>
              <a:rPr lang="en-US" b="1" dirty="0">
                <a:latin typeface="Times New Roman" pitchFamily="18" charset="0"/>
                <a:cs typeface="Times New Roman" pitchFamily="18" charset="0"/>
              </a:rPr>
              <a:t> ở </a:t>
            </a:r>
            <a:r>
              <a:rPr lang="en-US" b="1" dirty="0" err="1">
                <a:latin typeface="Times New Roman" pitchFamily="18" charset="0"/>
                <a:cs typeface="Times New Roman" pitchFamily="18" charset="0"/>
              </a:rPr>
              <a:t>ngoài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tỉnh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Lúc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này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Tràng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cảm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thấy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vợ</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mình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đã</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thật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sự</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thay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đổi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Thị</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đã</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làm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không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khí</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gia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đình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ấm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cúng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thân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thương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hơn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bao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giờ</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hết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Chưa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bao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giờ</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trong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nhà</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này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mẹ</a:t>
            </a:r>
            <a:r>
              <a:rPr lang="en-US" b="1" dirty="0">
                <a:latin typeface="Times New Roman" pitchFamily="18" charset="0"/>
                <a:cs typeface="Times New Roman" pitchFamily="18" charset="0"/>
              </a:rPr>
              <a:t> con </a:t>
            </a:r>
            <a:r>
              <a:rPr lang="en-US" b="1" dirty="0" err="1">
                <a:latin typeface="Times New Roman" pitchFamily="18" charset="0"/>
                <a:cs typeface="Times New Roman" pitchFamily="18" charset="0"/>
              </a:rPr>
              <a:t>lại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đầm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ấm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hòa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hợp</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như</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thế</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Thị</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chính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là</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ngọn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gió</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mát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lành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thổi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vào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cuộc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sống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của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gia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đình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Tràng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thổi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vào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cả</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tâm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hồn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người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đàn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ông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phu</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xe</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cục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mịch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thổi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cả</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vào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khuôn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mặt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bủng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beo</a:t>
            </a:r>
            <a:r>
              <a:rPr lang="en-US" b="1" dirty="0">
                <a:latin typeface="Times New Roman" pitchFamily="18" charset="0"/>
                <a:cs typeface="Times New Roman" pitchFamily="18" charset="0"/>
              </a:rPr>
              <a:t> u </a:t>
            </a:r>
            <a:r>
              <a:rPr lang="en-US" b="1" dirty="0" err="1">
                <a:latin typeface="Times New Roman" pitchFamily="18" charset="0"/>
                <a:cs typeface="Times New Roman" pitchFamily="18" charset="0"/>
              </a:rPr>
              <a:t>ám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của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bà</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cụ</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Tứ</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để</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hôm</a:t>
            </a:r>
            <a:r>
              <a:rPr lang="en-US" b="1" dirty="0">
                <a:latin typeface="Times New Roman" pitchFamily="18" charset="0"/>
                <a:cs typeface="Times New Roman" pitchFamily="18" charset="0"/>
              </a:rPr>
              <a:t> nay </a:t>
            </a:r>
            <a:r>
              <a:rPr lang="en-US" b="1" dirty="0" err="1">
                <a:latin typeface="Times New Roman" pitchFamily="18" charset="0"/>
                <a:cs typeface="Times New Roman" pitchFamily="18" charset="0"/>
              </a:rPr>
              <a:t>trông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bà</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rạng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rỡ</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hẳn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lên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Thị</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đã</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đem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sinh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khí</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thông</a:t>
            </a:r>
            <a:r>
              <a:rPr lang="en-US" b="1" dirty="0">
                <a:latin typeface="Times New Roman" pitchFamily="18" charset="0"/>
                <a:cs typeface="Times New Roman" pitchFamily="18" charset="0"/>
              </a:rPr>
              <a:t> tin </a:t>
            </a:r>
            <a:r>
              <a:rPr lang="en-US" b="1" dirty="0" err="1">
                <a:latin typeface="Times New Roman" pitchFamily="18" charset="0"/>
                <a:cs typeface="Times New Roman" pitchFamily="18" charset="0"/>
              </a:rPr>
              <a:t>mới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mẻ</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về</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thời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cuộc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mẹ</a:t>
            </a:r>
            <a:r>
              <a:rPr lang="en-US" b="1" dirty="0">
                <a:latin typeface="Times New Roman" pitchFamily="18" charset="0"/>
                <a:cs typeface="Times New Roman" pitchFamily="18" charset="0"/>
              </a:rPr>
              <a:t> con </a:t>
            </a:r>
            <a:r>
              <a:rPr lang="en-US" b="1" dirty="0" err="1">
                <a:latin typeface="Times New Roman" pitchFamily="18" charset="0"/>
                <a:cs typeface="Times New Roman" pitchFamily="18" charset="0"/>
              </a:rPr>
              <a:t>Tràng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Nghe</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tiếng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trống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thúc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thuế</a:t>
            </a:r>
            <a:r>
              <a:rPr lang="en-US" b="1">
                <a:latin typeface="Times New Roman" pitchFamily="18" charset="0"/>
                <a:cs typeface="Times New Roman" pitchFamily="18" charset="0"/>
              </a:rPr>
              <a:t>, </a:t>
            </a:r>
            <a:r>
              <a:rPr lang="en-US" b="1" dirty="0">
                <a:latin typeface="Times New Roman" pitchFamily="18" charset="0"/>
                <a:cs typeface="Times New Roman" pitchFamily="18" charset="0"/>
              </a:rPr>
              <a:t>t</a:t>
            </a:r>
            <a:r>
              <a:rPr lang="en-US" b="1">
                <a:latin typeface="Times New Roman" pitchFamily="18" charset="0"/>
                <a:cs typeface="Times New Roman" pitchFamily="18" charset="0"/>
              </a:rPr>
              <a:t>hị </a:t>
            </a:r>
            <a:r>
              <a:rPr lang="en-US" b="1" dirty="0" err="1">
                <a:latin typeface="Times New Roman" pitchFamily="18" charset="0"/>
                <a:cs typeface="Times New Roman" pitchFamily="18" charset="0"/>
              </a:rPr>
              <a:t>nói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với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mẹ</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chồng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Trên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mạn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Thái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Nguyên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Bắc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Giang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người</a:t>
            </a:r>
            <a:r>
              <a:rPr lang="en-US" b="1" dirty="0">
                <a:latin typeface="Times New Roman" pitchFamily="18" charset="0"/>
                <a:cs typeface="Times New Roman" pitchFamily="18" charset="0"/>
              </a:rPr>
              <a:t> ta </a:t>
            </a:r>
            <a:r>
              <a:rPr lang="en-US" b="1" dirty="0" err="1">
                <a:latin typeface="Times New Roman" pitchFamily="18" charset="0"/>
                <a:cs typeface="Times New Roman" pitchFamily="18" charset="0"/>
              </a:rPr>
              <a:t>không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chịu</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đón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thuế</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nữa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đâu</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Người</a:t>
            </a:r>
            <a:r>
              <a:rPr lang="en-US" b="1" dirty="0">
                <a:latin typeface="Times New Roman" pitchFamily="18" charset="0"/>
                <a:cs typeface="Times New Roman" pitchFamily="18" charset="0"/>
              </a:rPr>
              <a:t> ta </a:t>
            </a:r>
            <a:r>
              <a:rPr lang="en-US" b="1" dirty="0" err="1">
                <a:latin typeface="Times New Roman" pitchFamily="18" charset="0"/>
                <a:cs typeface="Times New Roman" pitchFamily="18" charset="0"/>
              </a:rPr>
              <a:t>còn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phá</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cả</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kho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thóc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của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Nhật</a:t>
            </a:r>
            <a:r>
              <a:rPr lang="en-US" b="1" dirty="0">
                <a:latin typeface="Times New Roman" pitchFamily="18" charset="0"/>
                <a:cs typeface="Times New Roman" pitchFamily="18" charset="0"/>
              </a:rPr>
              <a:t> chia </a:t>
            </a:r>
            <a:r>
              <a:rPr lang="en-US" b="1" dirty="0" err="1">
                <a:latin typeface="Times New Roman" pitchFamily="18" charset="0"/>
                <a:cs typeface="Times New Roman" pitchFamily="18" charset="0"/>
              </a:rPr>
              <a:t>cho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người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đói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nữa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đấy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Sự</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hiểu</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biết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này</a:t>
            </a:r>
            <a:r>
              <a:rPr lang="en-US" b="1" dirty="0">
                <a:latin typeface="Times New Roman" pitchFamily="18" charset="0"/>
                <a:cs typeface="Times New Roman" pitchFamily="18" charset="0"/>
              </a:rPr>
              <a:t> </a:t>
            </a:r>
            <a:r>
              <a:rPr lang="en-US" b="1" err="1">
                <a:latin typeface="Times New Roman" pitchFamily="18" charset="0"/>
                <a:cs typeface="Times New Roman" pitchFamily="18" charset="0"/>
              </a:rPr>
              <a:t>của</a:t>
            </a:r>
            <a:r>
              <a:rPr lang="en-US" b="1">
                <a:latin typeface="Times New Roman" pitchFamily="18" charset="0"/>
                <a:cs typeface="Times New Roman" pitchFamily="18" charset="0"/>
              </a:rPr>
              <a:t> </a:t>
            </a:r>
            <a:r>
              <a:rPr lang="en-US" b="1" dirty="0">
                <a:latin typeface="Times New Roman" pitchFamily="18" charset="0"/>
                <a:cs typeface="Times New Roman" pitchFamily="18" charset="0"/>
              </a:rPr>
              <a:t>t</a:t>
            </a:r>
            <a:r>
              <a:rPr lang="en-US" b="1">
                <a:latin typeface="Times New Roman" pitchFamily="18" charset="0"/>
                <a:cs typeface="Times New Roman" pitchFamily="18" charset="0"/>
              </a:rPr>
              <a:t>hị </a:t>
            </a:r>
            <a:r>
              <a:rPr lang="en-US" b="1" dirty="0" err="1">
                <a:latin typeface="Times New Roman" pitchFamily="18" charset="0"/>
                <a:cs typeface="Times New Roman" pitchFamily="18" charset="0"/>
              </a:rPr>
              <a:t>như</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đã</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giúp</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Tràng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giác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ngộ</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về</a:t>
            </a:r>
            <a:r>
              <a:rPr lang="en-US" b="1" dirty="0">
                <a:latin typeface="Times New Roman" pitchFamily="18" charset="0"/>
                <a:cs typeface="Times New Roman" pitchFamily="18" charset="0"/>
              </a:rPr>
              <a:t> con </a:t>
            </a:r>
            <a:r>
              <a:rPr lang="en-US" b="1" dirty="0" err="1">
                <a:latin typeface="Times New Roman" pitchFamily="18" charset="0"/>
                <a:cs typeface="Times New Roman" pitchFamily="18" charset="0"/>
              </a:rPr>
              <a:t>đường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phía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trước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mà.Trở</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thành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vợ</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Tràng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người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đàn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bà</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đã</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làm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tốt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thiên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chức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của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người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phụ</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nữ</a:t>
            </a:r>
            <a:r>
              <a:rPr lang="en-US" b="1">
                <a:latin typeface="Times New Roman" pitchFamily="18" charset="0"/>
                <a:cs typeface="Times New Roman" pitchFamily="18" charset="0"/>
              </a:rPr>
              <a:t>, </a:t>
            </a:r>
            <a:r>
              <a:rPr lang="en-US" b="1" dirty="0">
                <a:latin typeface="Times New Roman" pitchFamily="18" charset="0"/>
                <a:cs typeface="Times New Roman" pitchFamily="18" charset="0"/>
              </a:rPr>
              <a:t>t</a:t>
            </a:r>
            <a:r>
              <a:rPr lang="en-US" b="1">
                <a:latin typeface="Times New Roman" pitchFamily="18" charset="0"/>
                <a:cs typeface="Times New Roman" pitchFamily="18" charset="0"/>
              </a:rPr>
              <a:t>hị </a:t>
            </a:r>
            <a:r>
              <a:rPr lang="en-US" b="1" dirty="0" err="1">
                <a:latin typeface="Times New Roman" pitchFamily="18" charset="0"/>
                <a:cs typeface="Times New Roman" pitchFamily="18" charset="0"/>
              </a:rPr>
              <a:t>đảm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đang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khéo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léo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biết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thu</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vén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gia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đình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là</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người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đàn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bà</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hiền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hậu</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đúng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mực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Dưới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bàn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tay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người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phụ</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nữ</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mọi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thứ</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được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sắp</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xếp</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ngăn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nắp</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gọn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gàng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Nhà</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cửa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sân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vườn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hôm</a:t>
            </a:r>
            <a:r>
              <a:rPr lang="en-US" b="1" dirty="0">
                <a:latin typeface="Times New Roman" pitchFamily="18" charset="0"/>
                <a:cs typeface="Times New Roman" pitchFamily="18" charset="0"/>
              </a:rPr>
              <a:t> nay </a:t>
            </a:r>
            <a:r>
              <a:rPr lang="en-US" b="1" dirty="0" err="1">
                <a:latin typeface="Times New Roman" pitchFamily="18" charset="0"/>
                <a:cs typeface="Times New Roman" pitchFamily="18" charset="0"/>
              </a:rPr>
              <a:t>đều</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được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quét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tước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thu</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dọn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sạch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sẽ</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gọn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gàng.Mấy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chiếc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quần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áo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rách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như</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tổ</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đỉa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vẫn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vắt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khươm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mươi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niên</a:t>
            </a:r>
            <a:r>
              <a:rPr lang="en-US" b="1" dirty="0">
                <a:latin typeface="Times New Roman" pitchFamily="18" charset="0"/>
                <a:cs typeface="Times New Roman" pitchFamily="18" charset="0"/>
              </a:rPr>
              <a:t> ở </a:t>
            </a:r>
            <a:r>
              <a:rPr lang="en-US" b="1" dirty="0" err="1">
                <a:latin typeface="Times New Roman" pitchFamily="18" charset="0"/>
                <a:cs typeface="Times New Roman" pitchFamily="18" charset="0"/>
              </a:rPr>
              <a:t>một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góc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nhà</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đã</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thấy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đem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ra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sân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hong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Hai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cái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ang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nước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vẫn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để</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khô</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cong</a:t>
            </a:r>
            <a:r>
              <a:rPr lang="en-US" b="1" dirty="0">
                <a:latin typeface="Times New Roman" pitchFamily="18" charset="0"/>
                <a:cs typeface="Times New Roman" pitchFamily="18" charset="0"/>
              </a:rPr>
              <a:t> ở </a:t>
            </a:r>
            <a:r>
              <a:rPr lang="en-US" b="1" dirty="0" err="1">
                <a:latin typeface="Times New Roman" pitchFamily="18" charset="0"/>
                <a:cs typeface="Times New Roman" pitchFamily="18" charset="0"/>
              </a:rPr>
              <a:t>dưới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gốc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ổi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đã</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kín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nước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đầy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ăm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ắp</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Đống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rác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mùn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tung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bành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ngay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lối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đã</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hót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sạch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Chỉ</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là</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những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thay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đổi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hết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sức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nhỏ</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nhặt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nhưng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dường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như</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thị</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đã</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mang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đến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cả</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một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thế</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giới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khác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mẹ</a:t>
            </a:r>
            <a:r>
              <a:rPr lang="en-US" b="1" dirty="0">
                <a:latin typeface="Times New Roman" pitchFamily="18" charset="0"/>
                <a:cs typeface="Times New Roman" pitchFamily="18" charset="0"/>
              </a:rPr>
              <a:t> con </a:t>
            </a:r>
            <a:r>
              <a:rPr lang="en-US" b="1" dirty="0" err="1">
                <a:latin typeface="Times New Roman" pitchFamily="18" charset="0"/>
                <a:cs typeface="Times New Roman" pitchFamily="18" charset="0"/>
              </a:rPr>
              <a:t>Tràng</a:t>
            </a:r>
            <a:r>
              <a:rPr lang="en-US" b="1" dirty="0">
                <a:latin typeface="Times New Roman" pitchFamily="18" charset="0"/>
                <a:cs typeface="Times New Roman" pitchFamily="18" charset="0"/>
              </a:rPr>
              <a:t>. </a:t>
            </a:r>
          </a:p>
        </p:txBody>
      </p:sp>
      <p:sp>
        <p:nvSpPr>
          <p:cNvPr id="5" name="Rectangle 4"/>
          <p:cNvSpPr/>
          <p:nvPr/>
        </p:nvSpPr>
        <p:spPr>
          <a:xfrm>
            <a:off x="611560" y="6381328"/>
            <a:ext cx="7358576" cy="369332"/>
          </a:xfrm>
          <a:prstGeom prst="rect">
            <a:avLst/>
          </a:prstGeom>
          <a:solidFill>
            <a:srgbClr val="FFFF00"/>
          </a:solidFill>
        </p:spPr>
        <p:txBody>
          <a:bodyPr wrap="square">
            <a:spAutoFit/>
          </a:bodyPr>
          <a:lstStyle/>
          <a:p>
            <a:r>
              <a:rPr lang="en-US" b="1" dirty="0" err="1">
                <a:latin typeface="Times New Roman" pitchFamily="18" charset="0"/>
                <a:cs typeface="Times New Roman" pitchFamily="18" charset="0"/>
              </a:rPr>
              <a:t>Luận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điểm</a:t>
            </a:r>
            <a:r>
              <a:rPr lang="en-US" b="1" dirty="0">
                <a:latin typeface="Times New Roman" pitchFamily="18" charset="0"/>
                <a:cs typeface="Times New Roman" pitchFamily="18" charset="0"/>
              </a:rPr>
              <a:t> 5: </a:t>
            </a:r>
            <a:r>
              <a:rPr lang="en-US" b="1" dirty="0" err="1">
                <a:latin typeface="Times New Roman" pitchFamily="18" charset="0"/>
                <a:cs typeface="Times New Roman" pitchFamily="18" charset="0"/>
              </a:rPr>
              <a:t>Tâm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lí</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hành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động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thái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độ</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của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thị</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vào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buổi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sáng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hôm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sau</a:t>
            </a:r>
            <a:r>
              <a:rPr lang="en-US" b="1" dirty="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111160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544" y="889844"/>
            <a:ext cx="8424936" cy="3477875"/>
          </a:xfrm>
          <a:prstGeom prst="rect">
            <a:avLst/>
          </a:prstGeom>
        </p:spPr>
        <p:txBody>
          <a:bodyPr wrap="square">
            <a:spAutoFit/>
          </a:bodyPr>
          <a:lstStyle/>
          <a:p>
            <a:pPr algn="just"/>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Tóm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tạo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Kim </a:t>
            </a:r>
            <a:r>
              <a:rPr lang="en-US" sz="2000" b="1" dirty="0" err="1">
                <a:latin typeface="Times New Roman" pitchFamily="18" charset="0"/>
                <a:cs typeface="Times New Roman" pitchFamily="18" charset="0"/>
              </a:rPr>
              <a:t>Lân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Thông</a:t>
            </a:r>
            <a:r>
              <a:rPr lang="en-US" sz="2000" b="1" dirty="0">
                <a:latin typeface="Times New Roman" pitchFamily="18" charset="0"/>
                <a:cs typeface="Times New Roman" pitchFamily="18" charset="0"/>
              </a:rPr>
              <a:t> qua </a:t>
            </a:r>
            <a:r>
              <a:rPr lang="en-US" sz="2000" b="1" dirty="0" err="1">
                <a:latin typeface="Times New Roman" pitchFamily="18" charset="0"/>
                <a:cs typeface="Times New Roman" pitchFamily="18" charset="0"/>
              </a:rPr>
              <a:t>nhân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vật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này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văn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thể</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hiện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ý </a:t>
            </a:r>
            <a:r>
              <a:rPr lang="en-US" sz="2000" b="1" dirty="0" err="1">
                <a:latin typeface="Times New Roman" pitchFamily="18" charset="0"/>
                <a:cs typeface="Times New Roman" pitchFamily="18" charset="0"/>
              </a:rPr>
              <a:t>nghĩa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văn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cao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đẹp</a:t>
            </a:r>
            <a:r>
              <a:rPr lang="en-US" sz="2000" b="1" dirty="0">
                <a:latin typeface="Times New Roman" pitchFamily="18" charset="0"/>
                <a:cs typeface="Times New Roman" pitchFamily="18" charset="0"/>
              </a:rPr>
              <a:t>. Con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ta </a:t>
            </a:r>
            <a:r>
              <a:rPr lang="en-US" sz="2000" b="1" dirty="0" err="1">
                <a:latin typeface="Times New Roman" pitchFamily="18" charset="0"/>
                <a:cs typeface="Times New Roman" pitchFamily="18" charset="0"/>
              </a:rPr>
              <a:t>dù</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sống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hoàn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khốn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cùng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nào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cũng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sẽ</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luôn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hướng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tương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bao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giờ</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mất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niềm</a:t>
            </a:r>
            <a:r>
              <a:rPr lang="en-US" sz="2000" b="1" dirty="0">
                <a:latin typeface="Times New Roman" pitchFamily="18" charset="0"/>
                <a:cs typeface="Times New Roman" pitchFamily="18" charset="0"/>
              </a:rPr>
              <a:t> tin </a:t>
            </a:r>
            <a:r>
              <a:rPr lang="en-US" sz="2000" b="1" dirty="0" err="1">
                <a:latin typeface="Times New Roman" pitchFamily="18" charset="0"/>
                <a:cs typeface="Times New Roman" pitchFamily="18" charset="0"/>
              </a:rPr>
              <a:t>vào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sự</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sống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Thông</a:t>
            </a:r>
            <a:r>
              <a:rPr lang="en-US" sz="2000" b="1" dirty="0">
                <a:latin typeface="Times New Roman" pitchFamily="18" charset="0"/>
                <a:cs typeface="Times New Roman" pitchFamily="18" charset="0"/>
              </a:rPr>
              <a:t> qua </a:t>
            </a:r>
            <a:r>
              <a:rPr lang="en-US" sz="2000" b="1" dirty="0" err="1">
                <a:latin typeface="Times New Roman" pitchFamily="18" charset="0"/>
                <a:cs typeface="Times New Roman" pitchFamily="18" charset="0"/>
              </a:rPr>
              <a:t>hình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ảnh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vật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văn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phanh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phui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trần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bộ</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nát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bọn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thực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bọn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cường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quyền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lộng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hành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chính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vì</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tội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chúng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phận</a:t>
            </a:r>
            <a:r>
              <a:rPr lang="en-US" sz="2000" b="1" dirty="0">
                <a:latin typeface="Times New Roman" pitchFamily="18" charset="0"/>
                <a:cs typeface="Times New Roman" pitchFamily="18" charset="0"/>
              </a:rPr>
              <a:t> con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chỉ</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bát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chính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chúng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thủ</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phạm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hủy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hoại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tương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biết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bao</a:t>
            </a:r>
            <a:r>
              <a:rPr lang="en-US" sz="2000" b="1" dirty="0">
                <a:latin typeface="Times New Roman" pitchFamily="18" charset="0"/>
                <a:cs typeface="Times New Roman" pitchFamily="18" charset="0"/>
              </a:rPr>
              <a:t> con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Chính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thị</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tượng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văn</a:t>
            </a:r>
            <a:r>
              <a:rPr lang="en-US" sz="2000" b="1" dirty="0">
                <a:latin typeface="Times New Roman" pitchFamily="18" charset="0"/>
                <a:cs typeface="Times New Roman" pitchFamily="18" charset="0"/>
              </a:rPr>
              <a:t> Kim </a:t>
            </a:r>
            <a:r>
              <a:rPr lang="en-US" sz="2000" b="1" dirty="0" err="1">
                <a:latin typeface="Times New Roman" pitchFamily="18" charset="0"/>
                <a:cs typeface="Times New Roman" pitchFamily="18" charset="0"/>
              </a:rPr>
              <a:t>Lân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dựng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để</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nói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bè</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lũ</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độc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kia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rằng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phụ</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nữ</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Việt</a:t>
            </a:r>
            <a:r>
              <a:rPr lang="en-US" sz="2000" b="1" dirty="0">
                <a:latin typeface="Times New Roman" pitchFamily="18" charset="0"/>
                <a:cs typeface="Times New Roman" pitchFamily="18" charset="0"/>
              </a:rPr>
              <a:t> Nam </a:t>
            </a:r>
            <a:r>
              <a:rPr lang="en-US" sz="2000" b="1" dirty="0" err="1">
                <a:latin typeface="Times New Roman" pitchFamily="18" charset="0"/>
                <a:cs typeface="Times New Roman" pitchFamily="18" charset="0"/>
              </a:rPr>
              <a:t>nói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riêng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Việt</a:t>
            </a:r>
            <a:r>
              <a:rPr lang="en-US" sz="2000" b="1" dirty="0">
                <a:latin typeface="Times New Roman" pitchFamily="18" charset="0"/>
                <a:cs typeface="Times New Roman" pitchFamily="18" charset="0"/>
              </a:rPr>
              <a:t> Nam </a:t>
            </a:r>
            <a:r>
              <a:rPr lang="en-US" sz="2000" b="1" dirty="0" err="1">
                <a:latin typeface="Times New Roman" pitchFamily="18" charset="0"/>
                <a:cs typeface="Times New Roman" pitchFamily="18" charset="0"/>
              </a:rPr>
              <a:t>nói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chung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bao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giờ</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bỏ</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sự</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sống</a:t>
            </a:r>
            <a:r>
              <a:rPr lang="en-US" sz="2000" b="1" dirty="0">
                <a:latin typeface="Times New Roman" pitchFamily="18" charset="0"/>
                <a:cs typeface="Times New Roman" pitchFamily="18" charset="0"/>
              </a:rPr>
              <a:t> ở </a:t>
            </a:r>
            <a:r>
              <a:rPr lang="en-US" sz="2000" b="1" dirty="0" err="1">
                <a:latin typeface="Times New Roman" pitchFamily="18" charset="0"/>
                <a:cs typeface="Times New Roman" pitchFamily="18" charset="0"/>
              </a:rPr>
              <a:t>bất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cứ</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hoàn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nào</a:t>
            </a:r>
            <a:r>
              <a:rPr lang="en-US" sz="2000" b="1" dirty="0">
                <a:latin typeface="Times New Roman" pitchFamily="18" charset="0"/>
                <a:cs typeface="Times New Roman" pitchFamily="18" charset="0"/>
              </a:rPr>
              <a:t>.</a:t>
            </a:r>
          </a:p>
        </p:txBody>
      </p:sp>
      <p:sp>
        <p:nvSpPr>
          <p:cNvPr id="5" name="Rectangle 4"/>
          <p:cNvSpPr/>
          <p:nvPr/>
        </p:nvSpPr>
        <p:spPr>
          <a:xfrm>
            <a:off x="179512" y="4684494"/>
            <a:ext cx="9108504" cy="369332"/>
          </a:xfrm>
          <a:prstGeom prst="rect">
            <a:avLst/>
          </a:prstGeom>
          <a:solidFill>
            <a:schemeClr val="bg1"/>
          </a:solidFill>
        </p:spPr>
        <p:txBody>
          <a:bodyPr wrap="square">
            <a:spAutoFit/>
          </a:bodyPr>
          <a:lstStyle/>
          <a:p>
            <a:r>
              <a:rPr lang="en-US" b="1" dirty="0" err="1">
                <a:latin typeface="Times New Roman" pitchFamily="18" charset="0"/>
                <a:cs typeface="Times New Roman" pitchFamily="18" charset="0"/>
              </a:rPr>
              <a:t>Kết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bài</a:t>
            </a:r>
            <a:r>
              <a:rPr lang="en-US" b="1" dirty="0">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Đánh</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giá</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về</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nội</a:t>
            </a:r>
            <a:r>
              <a:rPr lang="en-US" b="1" dirty="0">
                <a:solidFill>
                  <a:srgbClr val="FF0000"/>
                </a:solidFill>
                <a:latin typeface="Times New Roman" pitchFamily="18" charset="0"/>
                <a:cs typeface="Times New Roman" pitchFamily="18" charset="0"/>
              </a:rPr>
              <a:t> dung, </a:t>
            </a:r>
            <a:r>
              <a:rPr lang="en-US" b="1" dirty="0" err="1">
                <a:solidFill>
                  <a:srgbClr val="FF0000"/>
                </a:solidFill>
                <a:latin typeface="Times New Roman" pitchFamily="18" charset="0"/>
                <a:cs typeface="Times New Roman" pitchFamily="18" charset="0"/>
              </a:rPr>
              <a:t>nghệ</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thuật</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giá</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trị</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tác</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phẩm</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và</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nhân</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vật</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thị</a:t>
            </a:r>
            <a:r>
              <a:rPr lang="en-US" b="1" dirty="0">
                <a:solidFill>
                  <a:srgbClr val="FF0000"/>
                </a:solidFill>
                <a:latin typeface="Times New Roman" pitchFamily="18" charset="0"/>
                <a:cs typeface="Times New Roman" pitchFamily="18" charset="0"/>
              </a:rPr>
              <a:t>.</a:t>
            </a:r>
            <a:endParaRPr lang="en-US"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520973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405880" y="-99392"/>
            <a:ext cx="5470376" cy="648071"/>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err="1">
                <a:solidFill>
                  <a:srgbClr val="FF0000"/>
                </a:solidFill>
                <a:latin typeface="Times New Roman" pitchFamily="18" charset="0"/>
                <a:cs typeface="Times New Roman" pitchFamily="18" charset="0"/>
              </a:rPr>
              <a:t>Vợ</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nhặt</a:t>
            </a:r>
            <a:r>
              <a:rPr lang="en-US" sz="3200" b="1" dirty="0">
                <a:solidFill>
                  <a:srgbClr val="FF0000"/>
                </a:solidFill>
                <a:latin typeface="Times New Roman" pitchFamily="18" charset="0"/>
                <a:cs typeface="Times New Roman" pitchFamily="18" charset="0"/>
              </a:rPr>
              <a:t> (Kim </a:t>
            </a:r>
            <a:r>
              <a:rPr lang="en-US" sz="3200" b="1" dirty="0" err="1">
                <a:solidFill>
                  <a:srgbClr val="FF0000"/>
                </a:solidFill>
                <a:latin typeface="Times New Roman" pitchFamily="18" charset="0"/>
                <a:cs typeface="Times New Roman" pitchFamily="18" charset="0"/>
              </a:rPr>
              <a:t>Lân</a:t>
            </a:r>
            <a:r>
              <a:rPr lang="en-US" sz="3200" b="1" dirty="0">
                <a:solidFill>
                  <a:srgbClr val="FF0000"/>
                </a:solidFill>
                <a:latin typeface="Times New Roman" pitchFamily="18" charset="0"/>
                <a:cs typeface="Times New Roman" pitchFamily="18" charset="0"/>
              </a:rPr>
              <a:t>)</a:t>
            </a:r>
          </a:p>
        </p:txBody>
      </p:sp>
      <p:sp>
        <p:nvSpPr>
          <p:cNvPr id="5" name="Title 1"/>
          <p:cNvSpPr txBox="1">
            <a:spLocks/>
          </p:cNvSpPr>
          <p:nvPr/>
        </p:nvSpPr>
        <p:spPr>
          <a:xfrm>
            <a:off x="0" y="404664"/>
            <a:ext cx="9144000" cy="6480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0070C0"/>
                </a:solidFill>
                <a:latin typeface="Times New Roman" pitchFamily="18" charset="0"/>
                <a:cs typeface="Times New Roman" pitchFamily="18" charset="0"/>
              </a:rPr>
              <a:t>1. </a:t>
            </a:r>
            <a:r>
              <a:rPr lang="en-US" sz="2000" b="1" dirty="0" err="1">
                <a:solidFill>
                  <a:srgbClr val="0070C0"/>
                </a:solidFill>
                <a:latin typeface="Times New Roman" pitchFamily="18" charset="0"/>
                <a:cs typeface="Times New Roman" pitchFamily="18" charset="0"/>
              </a:rPr>
              <a:t>Phân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tích</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diễn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biến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tâm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lí</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nhân</a:t>
            </a:r>
            <a:r>
              <a:rPr lang="en-US" sz="2000" b="1" dirty="0">
                <a:solidFill>
                  <a:srgbClr val="0070C0"/>
                </a:solidFill>
                <a:latin typeface="Times New Roman" pitchFamily="18" charset="0"/>
                <a:cs typeface="Times New Roman" pitchFamily="18" charset="0"/>
              </a:rPr>
              <a:t> </a:t>
            </a:r>
            <a:r>
              <a:rPr lang="en-US" sz="2000" b="1" err="1">
                <a:solidFill>
                  <a:srgbClr val="0070C0"/>
                </a:solidFill>
                <a:latin typeface="Times New Roman" pitchFamily="18" charset="0"/>
                <a:cs typeface="Times New Roman" pitchFamily="18" charset="0"/>
              </a:rPr>
              <a:t>vật</a:t>
            </a:r>
            <a:r>
              <a:rPr lang="en-US" sz="2000" b="1">
                <a:solidFill>
                  <a:srgbClr val="0070C0"/>
                </a:solidFill>
                <a:latin typeface="Times New Roman" pitchFamily="18" charset="0"/>
                <a:cs typeface="Times New Roman" pitchFamily="18" charset="0"/>
              </a:rPr>
              <a:t> cụ Tứ, từ đó nhận xét về cách kết thúc truyện trong </a:t>
            </a:r>
            <a:r>
              <a:rPr lang="en-US" sz="2000" b="1" dirty="0" err="1">
                <a:solidFill>
                  <a:srgbClr val="0070C0"/>
                </a:solidFill>
                <a:latin typeface="Times New Roman" pitchFamily="18" charset="0"/>
                <a:cs typeface="Times New Roman" pitchFamily="18" charset="0"/>
              </a:rPr>
              <a:t>tác</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phẩm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Vợ</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nhặt</a:t>
            </a:r>
            <a:r>
              <a:rPr lang="en-US" sz="2000" b="1" dirty="0">
                <a:solidFill>
                  <a:srgbClr val="0070C0"/>
                </a:solidFill>
                <a:latin typeface="Times New Roman" pitchFamily="18" charset="0"/>
                <a:cs typeface="Times New Roman" pitchFamily="18" charset="0"/>
              </a:rPr>
              <a:t>” – </a:t>
            </a:r>
            <a:r>
              <a:rPr lang="en-US" sz="2000" b="1">
                <a:solidFill>
                  <a:srgbClr val="0070C0"/>
                </a:solidFill>
                <a:latin typeface="Times New Roman" pitchFamily="18" charset="0"/>
                <a:cs typeface="Times New Roman" pitchFamily="18" charset="0"/>
              </a:rPr>
              <a:t>Kim Lân.</a:t>
            </a:r>
            <a:endParaRPr lang="en-US" sz="2000" b="1" dirty="0">
              <a:solidFill>
                <a:srgbClr val="0070C0"/>
              </a:solidFill>
              <a:latin typeface="Times New Roman" pitchFamily="18" charset="0"/>
              <a:cs typeface="Times New Roman" pitchFamily="18" charset="0"/>
            </a:endParaRPr>
          </a:p>
        </p:txBody>
      </p:sp>
      <p:sp>
        <p:nvSpPr>
          <p:cNvPr id="11" name="Title 1"/>
          <p:cNvSpPr txBox="1">
            <a:spLocks/>
          </p:cNvSpPr>
          <p:nvPr/>
        </p:nvSpPr>
        <p:spPr>
          <a:xfrm>
            <a:off x="-468560" y="1052736"/>
            <a:ext cx="9417926" cy="46230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Mở</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bài</a:t>
            </a:r>
            <a:r>
              <a:rPr lang="en-US" sz="1800" b="1" dirty="0">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Giới</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thiệu</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giả</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phẩm</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nội</a:t>
            </a:r>
            <a:r>
              <a:rPr lang="en-US" sz="1800" b="1" dirty="0">
                <a:solidFill>
                  <a:srgbClr val="FF0000"/>
                </a:solidFill>
                <a:latin typeface="Times New Roman" pitchFamily="18" charset="0"/>
                <a:cs typeface="Times New Roman" pitchFamily="18" charset="0"/>
              </a:rPr>
              <a:t> dung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phẩm</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và</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giới</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thiệu</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nhân</a:t>
            </a:r>
            <a:r>
              <a:rPr lang="en-US" sz="1800" b="1" dirty="0">
                <a:solidFill>
                  <a:srgbClr val="FF0000"/>
                </a:solidFill>
                <a:latin typeface="Times New Roman" pitchFamily="18" charset="0"/>
                <a:cs typeface="Times New Roman" pitchFamily="18" charset="0"/>
              </a:rPr>
              <a:t> </a:t>
            </a:r>
            <a:r>
              <a:rPr lang="en-US" sz="1800" b="1" err="1">
                <a:solidFill>
                  <a:srgbClr val="FF0000"/>
                </a:solidFill>
                <a:latin typeface="Times New Roman" pitchFamily="18" charset="0"/>
                <a:cs typeface="Times New Roman" pitchFamily="18" charset="0"/>
              </a:rPr>
              <a:t>vật</a:t>
            </a:r>
            <a:r>
              <a:rPr lang="en-US" sz="1800" b="1">
                <a:solidFill>
                  <a:srgbClr val="FF0000"/>
                </a:solidFill>
                <a:latin typeface="Times New Roman" pitchFamily="18" charset="0"/>
                <a:cs typeface="Times New Roman" pitchFamily="18" charset="0"/>
              </a:rPr>
              <a:t> cụ Tứ</a:t>
            </a:r>
            <a:endParaRPr lang="en-US" sz="1800" b="1" dirty="0">
              <a:solidFill>
                <a:srgbClr val="FF0000"/>
              </a:solidFill>
              <a:latin typeface="Times New Roman" pitchFamily="18" charset="0"/>
              <a:cs typeface="Times New Roman" pitchFamily="18" charset="0"/>
            </a:endParaRPr>
          </a:p>
        </p:txBody>
      </p:sp>
      <p:sp>
        <p:nvSpPr>
          <p:cNvPr id="12" name="Title 1"/>
          <p:cNvSpPr txBox="1">
            <a:spLocks/>
          </p:cNvSpPr>
          <p:nvPr/>
        </p:nvSpPr>
        <p:spPr>
          <a:xfrm>
            <a:off x="-6956" y="1818009"/>
            <a:ext cx="9150956" cy="633132"/>
          </a:xfrm>
          <a:prstGeom prst="rect">
            <a:avLst/>
          </a:prstGeom>
          <a:noFill/>
          <a:ln>
            <a:noFill/>
          </a:ln>
        </p:spPr>
        <p:style>
          <a:lnRef idx="0">
            <a:scrgbClr r="0" g="0" b="0"/>
          </a:lnRef>
          <a:fillRef idx="0">
            <a:scrgbClr r="0" g="0" b="0"/>
          </a:fillRef>
          <a:effectRef idx="0">
            <a:scrgbClr r="0" g="0" b="0"/>
          </a:effectRef>
          <a:fontRef idx="minor">
            <a:schemeClr val="accent2"/>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a:latin typeface="Times New Roman" pitchFamily="18" charset="0"/>
                <a:cs typeface="Times New Roman" pitchFamily="18" charset="0"/>
              </a:rPr>
              <a:t>  </a:t>
            </a:r>
            <a:r>
              <a:rPr lang="en-US" sz="1800" b="1">
                <a:highlight>
                  <a:srgbClr val="FFFF00"/>
                </a:highlight>
                <a:latin typeface="Times New Roman" pitchFamily="18" charset="0"/>
                <a:cs typeface="Times New Roman" pitchFamily="18" charset="0"/>
              </a:rPr>
              <a:t>Luận </a:t>
            </a:r>
            <a:r>
              <a:rPr lang="en-US" sz="1800" b="1" dirty="0" err="1">
                <a:highlight>
                  <a:srgbClr val="FFFF00"/>
                </a:highlight>
                <a:latin typeface="Times New Roman" pitchFamily="18" charset="0"/>
                <a:cs typeface="Times New Roman" pitchFamily="18" charset="0"/>
              </a:rPr>
              <a:t>điểm</a:t>
            </a:r>
            <a:r>
              <a:rPr lang="en-US" sz="1800" b="1" dirty="0">
                <a:highlight>
                  <a:srgbClr val="FFFF00"/>
                </a:highlight>
                <a:latin typeface="Times New Roman" pitchFamily="18" charset="0"/>
                <a:cs typeface="Times New Roman" pitchFamily="18" charset="0"/>
              </a:rPr>
              <a:t> 1: </a:t>
            </a:r>
            <a:r>
              <a:rPr lang="en-US" sz="1800" b="1" dirty="0" err="1">
                <a:latin typeface="Times New Roman" pitchFamily="18" charset="0"/>
                <a:cs typeface="Times New Roman" pitchFamily="18" charset="0"/>
              </a:rPr>
              <a:t>Giới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thiệu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về</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nhân</a:t>
            </a:r>
            <a:r>
              <a:rPr lang="en-US" sz="1800" b="1" dirty="0">
                <a:latin typeface="Times New Roman" pitchFamily="18" charset="0"/>
                <a:cs typeface="Times New Roman" pitchFamily="18" charset="0"/>
              </a:rPr>
              <a:t> </a:t>
            </a:r>
            <a:r>
              <a:rPr lang="en-US" sz="1800" b="1" err="1">
                <a:latin typeface="Times New Roman" pitchFamily="18" charset="0"/>
                <a:cs typeface="Times New Roman" pitchFamily="18" charset="0"/>
              </a:rPr>
              <a:t>vật</a:t>
            </a:r>
            <a:r>
              <a:rPr lang="en-US" sz="1800" b="1">
                <a:latin typeface="Times New Roman" pitchFamily="18" charset="0"/>
                <a:cs typeface="Times New Roman" pitchFamily="18" charset="0"/>
              </a:rPr>
              <a:t> cụ Tứ: xuất hiện từ giữa tác phẩm với dáng đi lọng khọng, điệu ho hung hắng, vừa đi vừa lẩm bẩm tính toán gì trong miệng…</a:t>
            </a:r>
            <a:endParaRPr lang="en-US" sz="1800" b="1" dirty="0">
              <a:latin typeface="Times New Roman" pitchFamily="18" charset="0"/>
              <a:cs typeface="Times New Roman" pitchFamily="18" charset="0"/>
            </a:endParaRPr>
          </a:p>
        </p:txBody>
      </p:sp>
      <p:sp>
        <p:nvSpPr>
          <p:cNvPr id="13" name="Rectangle 12"/>
          <p:cNvSpPr/>
          <p:nvPr/>
        </p:nvSpPr>
        <p:spPr>
          <a:xfrm>
            <a:off x="216024" y="2537240"/>
            <a:ext cx="8748464" cy="1015663"/>
          </a:xfrm>
          <a:prstGeom prst="rect">
            <a:avLst/>
          </a:prstGeom>
          <a:noFill/>
          <a:ln>
            <a:noFill/>
          </a:ln>
        </p:spPr>
        <p:style>
          <a:lnRef idx="0">
            <a:scrgbClr r="0" g="0" b="0"/>
          </a:lnRef>
          <a:fillRef idx="0">
            <a:scrgbClr r="0" g="0" b="0"/>
          </a:fillRef>
          <a:effectRef idx="0">
            <a:scrgbClr r="0" g="0" b="0"/>
          </a:effectRef>
          <a:fontRef idx="minor">
            <a:schemeClr val="accent2"/>
          </a:fontRef>
        </p:style>
        <p:txBody>
          <a:bodyPr wrap="square">
            <a:spAutoFit/>
          </a:bodyPr>
          <a:lstStyle/>
          <a:p>
            <a:r>
              <a:rPr lang="en-US" sz="2000" b="1" dirty="0" err="1">
                <a:solidFill>
                  <a:schemeClr val="tx1"/>
                </a:solidFill>
                <a:highlight>
                  <a:srgbClr val="FFFF00"/>
                </a:highlight>
                <a:latin typeface="Times New Roman" pitchFamily="18" charset="0"/>
                <a:cs typeface="Times New Roman" pitchFamily="18" charset="0"/>
              </a:rPr>
              <a:t>Luận</a:t>
            </a:r>
            <a:r>
              <a:rPr lang="en-US" sz="2000" b="1" dirty="0">
                <a:solidFill>
                  <a:schemeClr val="tx1"/>
                </a:solidFill>
                <a:highlight>
                  <a:srgbClr val="FFFF00"/>
                </a:highlight>
                <a:latin typeface="Times New Roman" pitchFamily="18" charset="0"/>
                <a:cs typeface="Times New Roman" pitchFamily="18" charset="0"/>
              </a:rPr>
              <a:t> </a:t>
            </a:r>
            <a:r>
              <a:rPr lang="en-US" sz="2000" b="1" dirty="0" err="1">
                <a:solidFill>
                  <a:schemeClr val="tx1"/>
                </a:solidFill>
                <a:highlight>
                  <a:srgbClr val="FFFF00"/>
                </a:highlight>
                <a:latin typeface="Times New Roman" pitchFamily="18" charset="0"/>
                <a:cs typeface="Times New Roman" pitchFamily="18" charset="0"/>
              </a:rPr>
              <a:t>điểm</a:t>
            </a:r>
            <a:r>
              <a:rPr lang="en-US" sz="2000" b="1" dirty="0">
                <a:solidFill>
                  <a:schemeClr val="tx1"/>
                </a:solidFill>
                <a:highlight>
                  <a:srgbClr val="FFFF00"/>
                </a:highlight>
                <a:latin typeface="Times New Roman" pitchFamily="18" charset="0"/>
                <a:cs typeface="Times New Roman" pitchFamily="18" charset="0"/>
              </a:rPr>
              <a:t> 2</a:t>
            </a:r>
            <a:r>
              <a:rPr lang="en-US" sz="2000" b="1">
                <a:solidFill>
                  <a:schemeClr val="tx1"/>
                </a:solidFill>
                <a:highlight>
                  <a:srgbClr val="FFFF00"/>
                </a:highlight>
                <a:latin typeface="Times New Roman" pitchFamily="18" charset="0"/>
                <a:cs typeface="Times New Roman" pitchFamily="18" charset="0"/>
              </a:rPr>
              <a:t>: </a:t>
            </a:r>
            <a:r>
              <a:rPr lang="en-US" sz="2000" b="1">
                <a:solidFill>
                  <a:schemeClr val="tx1"/>
                </a:solidFill>
                <a:latin typeface="Times New Roman" pitchFamily="18" charset="0"/>
                <a:cs typeface="Times New Roman" pitchFamily="18" charset="0"/>
              </a:rPr>
              <a:t>Về đến nhà cụ ngạc nhiên: thái độ của Tràng khi nhìn thấy mẹ thì reo lên như một đứa trẻ và vì sự xuất hiện của người đàn bà lạ trong nhà, lại chào cụ bằng “U”…</a:t>
            </a:r>
            <a:endParaRPr lang="en-US" sz="2000" dirty="0">
              <a:solidFill>
                <a:schemeClr val="tx1"/>
              </a:solidFill>
              <a:latin typeface="Times New Roman" pitchFamily="18" charset="0"/>
              <a:cs typeface="Times New Roman" pitchFamily="18" charset="0"/>
            </a:endParaRPr>
          </a:p>
        </p:txBody>
      </p:sp>
      <p:sp>
        <p:nvSpPr>
          <p:cNvPr id="14" name="Rectangle 13"/>
          <p:cNvSpPr/>
          <p:nvPr/>
        </p:nvSpPr>
        <p:spPr>
          <a:xfrm>
            <a:off x="284046" y="3501008"/>
            <a:ext cx="8568952" cy="707886"/>
          </a:xfrm>
          <a:prstGeom prst="rect">
            <a:avLst/>
          </a:prstGeom>
          <a:noFill/>
          <a:ln>
            <a:noFill/>
          </a:ln>
        </p:spPr>
        <p:style>
          <a:lnRef idx="0">
            <a:scrgbClr r="0" g="0" b="0"/>
          </a:lnRef>
          <a:fillRef idx="0">
            <a:scrgbClr r="0" g="0" b="0"/>
          </a:fillRef>
          <a:effectRef idx="0">
            <a:scrgbClr r="0" g="0" b="0"/>
          </a:effectRef>
          <a:fontRef idx="minor">
            <a:schemeClr val="accent2"/>
          </a:fontRef>
        </p:style>
        <p:txBody>
          <a:bodyPr wrap="square">
            <a:spAutoFit/>
          </a:bodyPr>
          <a:lstStyle/>
          <a:p>
            <a:r>
              <a:rPr lang="en-US" sz="2000" b="1" dirty="0" err="1">
                <a:solidFill>
                  <a:schemeClr val="tx1"/>
                </a:solidFill>
                <a:highlight>
                  <a:srgbClr val="FFFF00"/>
                </a:highlight>
                <a:latin typeface="Times New Roman" pitchFamily="18" charset="0"/>
                <a:cs typeface="Times New Roman" pitchFamily="18" charset="0"/>
              </a:rPr>
              <a:t>Luận</a:t>
            </a:r>
            <a:r>
              <a:rPr lang="en-US" sz="2000" b="1" dirty="0">
                <a:solidFill>
                  <a:schemeClr val="tx1"/>
                </a:solidFill>
                <a:highlight>
                  <a:srgbClr val="FFFF00"/>
                </a:highlight>
                <a:latin typeface="Times New Roman" pitchFamily="18" charset="0"/>
                <a:cs typeface="Times New Roman" pitchFamily="18" charset="0"/>
              </a:rPr>
              <a:t> </a:t>
            </a:r>
            <a:r>
              <a:rPr lang="en-US" sz="2000" b="1" dirty="0" err="1">
                <a:solidFill>
                  <a:schemeClr val="tx1"/>
                </a:solidFill>
                <a:highlight>
                  <a:srgbClr val="FFFF00"/>
                </a:highlight>
                <a:latin typeface="Times New Roman" pitchFamily="18" charset="0"/>
                <a:cs typeface="Times New Roman" pitchFamily="18" charset="0"/>
              </a:rPr>
              <a:t>điểm</a:t>
            </a:r>
            <a:r>
              <a:rPr lang="en-US" sz="2000" b="1" dirty="0">
                <a:solidFill>
                  <a:schemeClr val="tx1"/>
                </a:solidFill>
                <a:highlight>
                  <a:srgbClr val="FFFF00"/>
                </a:highlight>
                <a:latin typeface="Times New Roman" pitchFamily="18" charset="0"/>
                <a:cs typeface="Times New Roman" pitchFamily="18" charset="0"/>
              </a:rPr>
              <a:t> 3</a:t>
            </a:r>
            <a:r>
              <a:rPr lang="en-US" sz="2000" b="1">
                <a:solidFill>
                  <a:schemeClr val="tx1"/>
                </a:solidFill>
                <a:highlight>
                  <a:srgbClr val="FFFF00"/>
                </a:highlight>
                <a:latin typeface="Times New Roman" pitchFamily="18" charset="0"/>
                <a:cs typeface="Times New Roman" pitchFamily="18" charset="0"/>
              </a:rPr>
              <a:t>: </a:t>
            </a:r>
            <a:r>
              <a:rPr lang="en-US" sz="2000" b="1">
                <a:solidFill>
                  <a:schemeClr val="tx1"/>
                </a:solidFill>
                <a:latin typeface="Times New Roman" pitchFamily="18" charset="0"/>
                <a:cs typeface="Times New Roman" pitchFamily="18" charset="0"/>
              </a:rPr>
              <a:t>Khi hiểu ra sự việc thì lòng người mẹ nghèo ngổn ngang nhiều cung bậc: cụ thương con, tự trách bản than, thương người đàn bà kia…</a:t>
            </a:r>
            <a:endParaRPr lang="en-US" sz="2000" dirty="0">
              <a:solidFill>
                <a:schemeClr val="tx1"/>
              </a:solidFill>
              <a:latin typeface="Times New Roman" pitchFamily="18" charset="0"/>
              <a:cs typeface="Times New Roman" pitchFamily="18" charset="0"/>
            </a:endParaRPr>
          </a:p>
        </p:txBody>
      </p:sp>
      <p:sp>
        <p:nvSpPr>
          <p:cNvPr id="15" name="Rectangle 14"/>
          <p:cNvSpPr/>
          <p:nvPr/>
        </p:nvSpPr>
        <p:spPr>
          <a:xfrm>
            <a:off x="284046" y="4221088"/>
            <a:ext cx="8680442" cy="707886"/>
          </a:xfrm>
          <a:prstGeom prst="rect">
            <a:avLst/>
          </a:prstGeom>
          <a:noFill/>
          <a:ln>
            <a:noFill/>
          </a:ln>
        </p:spPr>
        <p:style>
          <a:lnRef idx="0">
            <a:scrgbClr r="0" g="0" b="0"/>
          </a:lnRef>
          <a:fillRef idx="0">
            <a:scrgbClr r="0" g="0" b="0"/>
          </a:fillRef>
          <a:effectRef idx="0">
            <a:scrgbClr r="0" g="0" b="0"/>
          </a:effectRef>
          <a:fontRef idx="minor">
            <a:schemeClr val="accent2"/>
          </a:fontRef>
        </p:style>
        <p:txBody>
          <a:bodyPr wrap="square">
            <a:spAutoFit/>
          </a:bodyPr>
          <a:lstStyle/>
          <a:p>
            <a:r>
              <a:rPr lang="en-US" sz="2000" b="1" dirty="0" err="1">
                <a:solidFill>
                  <a:schemeClr val="tx1"/>
                </a:solidFill>
                <a:highlight>
                  <a:srgbClr val="FFFF00"/>
                </a:highlight>
                <a:latin typeface="Times New Roman" pitchFamily="18" charset="0"/>
                <a:cs typeface="Times New Roman" pitchFamily="18" charset="0"/>
              </a:rPr>
              <a:t>Luận</a:t>
            </a:r>
            <a:r>
              <a:rPr lang="en-US" sz="2000" b="1" dirty="0">
                <a:solidFill>
                  <a:schemeClr val="tx1"/>
                </a:solidFill>
                <a:highlight>
                  <a:srgbClr val="FFFF00"/>
                </a:highlight>
                <a:latin typeface="Times New Roman" pitchFamily="18" charset="0"/>
                <a:cs typeface="Times New Roman" pitchFamily="18" charset="0"/>
              </a:rPr>
              <a:t> </a:t>
            </a:r>
            <a:r>
              <a:rPr lang="en-US" sz="2000" b="1" dirty="0" err="1">
                <a:solidFill>
                  <a:schemeClr val="tx1"/>
                </a:solidFill>
                <a:highlight>
                  <a:srgbClr val="FFFF00"/>
                </a:highlight>
                <a:latin typeface="Times New Roman" pitchFamily="18" charset="0"/>
                <a:cs typeface="Times New Roman" pitchFamily="18" charset="0"/>
              </a:rPr>
              <a:t>điểm</a:t>
            </a:r>
            <a:r>
              <a:rPr lang="en-US" sz="2000" b="1" dirty="0">
                <a:solidFill>
                  <a:schemeClr val="tx1"/>
                </a:solidFill>
                <a:highlight>
                  <a:srgbClr val="FFFF00"/>
                </a:highlight>
                <a:latin typeface="Times New Roman" pitchFamily="18" charset="0"/>
                <a:cs typeface="Times New Roman" pitchFamily="18" charset="0"/>
              </a:rPr>
              <a:t> 4</a:t>
            </a:r>
            <a:r>
              <a:rPr lang="en-US" sz="2000" b="1">
                <a:solidFill>
                  <a:schemeClr val="tx1"/>
                </a:solidFill>
                <a:highlight>
                  <a:srgbClr val="FFFF00"/>
                </a:highlight>
                <a:latin typeface="Times New Roman" pitchFamily="18" charset="0"/>
                <a:cs typeface="Times New Roman" pitchFamily="18" charset="0"/>
              </a:rPr>
              <a:t>: </a:t>
            </a:r>
            <a:r>
              <a:rPr lang="en-US" sz="2000" b="1">
                <a:solidFill>
                  <a:schemeClr val="tx1"/>
                </a:solidFill>
                <a:latin typeface="Times New Roman" pitchFamily="18" charset="0"/>
                <a:cs typeface="Times New Roman" pitchFamily="18" charset="0"/>
              </a:rPr>
              <a:t>Cụ chấp nhận người con dâu không khinh rẻ mà bằng một thái độ yêu thương, trái tim nhân hậu, bao dung…</a:t>
            </a:r>
            <a:endParaRPr lang="en-US" sz="2000" dirty="0">
              <a:solidFill>
                <a:schemeClr val="tx1"/>
              </a:solidFill>
              <a:latin typeface="Times New Roman" pitchFamily="18" charset="0"/>
              <a:cs typeface="Times New Roman" pitchFamily="18" charset="0"/>
            </a:endParaRPr>
          </a:p>
        </p:txBody>
      </p:sp>
      <p:sp>
        <p:nvSpPr>
          <p:cNvPr id="16" name="Rectangle 15"/>
          <p:cNvSpPr/>
          <p:nvPr/>
        </p:nvSpPr>
        <p:spPr>
          <a:xfrm>
            <a:off x="284046" y="4941168"/>
            <a:ext cx="8859954" cy="646331"/>
          </a:xfrm>
          <a:prstGeom prst="rect">
            <a:avLst/>
          </a:prstGeom>
          <a:noFill/>
          <a:ln>
            <a:noFill/>
          </a:ln>
        </p:spPr>
        <p:style>
          <a:lnRef idx="0">
            <a:scrgbClr r="0" g="0" b="0"/>
          </a:lnRef>
          <a:fillRef idx="0">
            <a:scrgbClr r="0" g="0" b="0"/>
          </a:fillRef>
          <a:effectRef idx="0">
            <a:scrgbClr r="0" g="0" b="0"/>
          </a:effectRef>
          <a:fontRef idx="minor">
            <a:schemeClr val="accent2"/>
          </a:fontRef>
        </p:style>
        <p:txBody>
          <a:bodyPr wrap="square">
            <a:spAutoFit/>
          </a:bodyPr>
          <a:lstStyle/>
          <a:p>
            <a:r>
              <a:rPr lang="en-US" b="1" dirty="0" err="1">
                <a:solidFill>
                  <a:schemeClr val="tx1"/>
                </a:solidFill>
                <a:highlight>
                  <a:srgbClr val="FFFF00"/>
                </a:highlight>
                <a:latin typeface="Times New Roman" pitchFamily="18" charset="0"/>
                <a:cs typeface="Times New Roman" pitchFamily="18" charset="0"/>
              </a:rPr>
              <a:t>Luận</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điểm</a:t>
            </a:r>
            <a:r>
              <a:rPr lang="en-US" b="1" dirty="0">
                <a:solidFill>
                  <a:schemeClr val="tx1"/>
                </a:solidFill>
                <a:highlight>
                  <a:srgbClr val="FFFF00"/>
                </a:highlight>
                <a:latin typeface="Times New Roman" pitchFamily="18" charset="0"/>
                <a:cs typeface="Times New Roman" pitchFamily="18" charset="0"/>
              </a:rPr>
              <a:t> 5</a:t>
            </a:r>
            <a:r>
              <a:rPr lang="en-US" b="1">
                <a:solidFill>
                  <a:schemeClr val="tx1"/>
                </a:solidFill>
                <a:highlight>
                  <a:srgbClr val="FFFF00"/>
                </a:highlight>
                <a:latin typeface="Times New Roman" pitchFamily="18" charset="0"/>
                <a:cs typeface="Times New Roman" pitchFamily="18" charset="0"/>
              </a:rPr>
              <a:t>: </a:t>
            </a:r>
            <a:r>
              <a:rPr lang="en-US" b="1">
                <a:solidFill>
                  <a:schemeClr val="tx1"/>
                </a:solidFill>
                <a:latin typeface="Times New Roman" pitchFamily="18" charset="0"/>
                <a:cs typeface="Times New Roman" pitchFamily="18" charset="0"/>
              </a:rPr>
              <a:t>Sáng hôm sau cụ dậy sớm cùng con dâu thu dọn nhà cửa, toàn nói chuyện vui để khích lệ, gieo vào long các con một hi vọng…</a:t>
            </a:r>
            <a:endParaRPr lang="en-US" dirty="0">
              <a:solidFill>
                <a:schemeClr val="tx1"/>
              </a:solidFill>
              <a:latin typeface="Times New Roman" pitchFamily="18" charset="0"/>
              <a:cs typeface="Times New Roman" pitchFamily="18" charset="0"/>
            </a:endParaRPr>
          </a:p>
        </p:txBody>
      </p:sp>
      <p:sp>
        <p:nvSpPr>
          <p:cNvPr id="17" name="Rectangle 16"/>
          <p:cNvSpPr/>
          <p:nvPr/>
        </p:nvSpPr>
        <p:spPr>
          <a:xfrm>
            <a:off x="276213" y="5662989"/>
            <a:ext cx="8748464" cy="646331"/>
          </a:xfrm>
          <a:prstGeom prst="rect">
            <a:avLst/>
          </a:prstGeom>
          <a:noFill/>
          <a:ln>
            <a:noFill/>
          </a:ln>
        </p:spPr>
        <p:style>
          <a:lnRef idx="0">
            <a:scrgbClr r="0" g="0" b="0"/>
          </a:lnRef>
          <a:fillRef idx="0">
            <a:scrgbClr r="0" g="0" b="0"/>
          </a:fillRef>
          <a:effectRef idx="0">
            <a:scrgbClr r="0" g="0" b="0"/>
          </a:effectRef>
          <a:fontRef idx="minor">
            <a:schemeClr val="accent2"/>
          </a:fontRef>
        </p:style>
        <p:txBody>
          <a:bodyPr wrap="square">
            <a:spAutoFit/>
          </a:bodyPr>
          <a:lstStyle/>
          <a:p>
            <a:r>
              <a:rPr lang="en-US" b="1" dirty="0" err="1">
                <a:solidFill>
                  <a:schemeClr val="tx1"/>
                </a:solidFill>
                <a:highlight>
                  <a:srgbClr val="FFFF00"/>
                </a:highlight>
                <a:latin typeface="Times New Roman" pitchFamily="18" charset="0"/>
                <a:cs typeface="Times New Roman" pitchFamily="18" charset="0"/>
              </a:rPr>
              <a:t>Luận</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điểm</a:t>
            </a:r>
            <a:r>
              <a:rPr lang="en-US" b="1" dirty="0">
                <a:solidFill>
                  <a:schemeClr val="tx1"/>
                </a:solidFill>
                <a:highlight>
                  <a:srgbClr val="FFFF00"/>
                </a:highlight>
                <a:latin typeface="Times New Roman" pitchFamily="18" charset="0"/>
                <a:cs typeface="Times New Roman" pitchFamily="18" charset="0"/>
              </a:rPr>
              <a:t> 6</a:t>
            </a:r>
            <a:r>
              <a:rPr lang="en-US" b="1">
                <a:solidFill>
                  <a:schemeClr val="tx1"/>
                </a:solidFill>
                <a:highlight>
                  <a:srgbClr val="FFFF00"/>
                </a:highlight>
                <a:latin typeface="Times New Roman" pitchFamily="18" charset="0"/>
                <a:cs typeface="Times New Roman" pitchFamily="18" charset="0"/>
              </a:rPr>
              <a:t>:</a:t>
            </a:r>
            <a:r>
              <a:rPr lang="en-US" b="1">
                <a:solidFill>
                  <a:schemeClr val="tx1"/>
                </a:solidFill>
                <a:latin typeface="Times New Roman" pitchFamily="18" charset="0"/>
                <a:cs typeface="Times New Roman" pitchFamily="18" charset="0"/>
              </a:rPr>
              <a:t>  Nhận xét về cách kết thúc truyện, đây là kết thúc mở theo một chiều hướng tốt đẹp, mở ra một hướng đi cho các nhân vật tới tương lai tốt đẹp hơn…</a:t>
            </a:r>
            <a:endParaRPr lang="en-US" dirty="0">
              <a:solidFill>
                <a:schemeClr val="tx1"/>
              </a:solidFill>
              <a:latin typeface="Times New Roman" pitchFamily="18" charset="0"/>
              <a:cs typeface="Times New Roman" pitchFamily="18" charset="0"/>
            </a:endParaRPr>
          </a:p>
        </p:txBody>
      </p:sp>
      <p:sp>
        <p:nvSpPr>
          <p:cNvPr id="18" name="Rectangle 17"/>
          <p:cNvSpPr/>
          <p:nvPr/>
        </p:nvSpPr>
        <p:spPr>
          <a:xfrm>
            <a:off x="70015" y="6381328"/>
            <a:ext cx="9108504" cy="369332"/>
          </a:xfrm>
          <a:prstGeom prst="rect">
            <a:avLst/>
          </a:prstGeom>
          <a:noFill/>
          <a:ln>
            <a:noFill/>
          </a:ln>
        </p:spPr>
        <p:style>
          <a:lnRef idx="0">
            <a:scrgbClr r="0" g="0" b="0"/>
          </a:lnRef>
          <a:fillRef idx="0">
            <a:scrgbClr r="0" g="0" b="0"/>
          </a:fillRef>
          <a:effectRef idx="0">
            <a:scrgbClr r="0" g="0" b="0"/>
          </a:effectRef>
          <a:fontRef idx="minor">
            <a:schemeClr val="accent2"/>
          </a:fontRef>
        </p:style>
        <p:txBody>
          <a:bodyPr wrap="square">
            <a:spAutoFit/>
          </a:bodyPr>
          <a:lstStyle/>
          <a:p>
            <a:r>
              <a:rPr lang="en-US" b="1" dirty="0" err="1">
                <a:solidFill>
                  <a:schemeClr val="tx1"/>
                </a:solidFill>
                <a:latin typeface="Times New Roman" pitchFamily="18" charset="0"/>
                <a:cs typeface="Times New Roman" pitchFamily="18" charset="0"/>
              </a:rPr>
              <a:t>Kết</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bài</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Đánh</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giá</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về</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nội</a:t>
            </a:r>
            <a:r>
              <a:rPr lang="en-US" b="1" dirty="0">
                <a:solidFill>
                  <a:schemeClr val="tx1"/>
                </a:solidFill>
                <a:latin typeface="Times New Roman" pitchFamily="18" charset="0"/>
                <a:cs typeface="Times New Roman" pitchFamily="18" charset="0"/>
              </a:rPr>
              <a:t> dung, </a:t>
            </a:r>
            <a:r>
              <a:rPr lang="en-US" b="1" dirty="0" err="1">
                <a:solidFill>
                  <a:schemeClr val="tx1"/>
                </a:solidFill>
                <a:latin typeface="Times New Roman" pitchFamily="18" charset="0"/>
                <a:cs typeface="Times New Roman" pitchFamily="18" charset="0"/>
              </a:rPr>
              <a:t>nghệ</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thuật</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giá</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trị</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tác</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phẩm</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và</a:t>
            </a:r>
            <a:r>
              <a:rPr lang="en-US" b="1" dirty="0">
                <a:solidFill>
                  <a:schemeClr val="tx1"/>
                </a:solidFill>
                <a:latin typeface="Times New Roman" pitchFamily="18" charset="0"/>
                <a:cs typeface="Times New Roman" pitchFamily="18" charset="0"/>
              </a:rPr>
              <a:t> </a:t>
            </a:r>
            <a:r>
              <a:rPr lang="en-US" b="1" err="1">
                <a:solidFill>
                  <a:schemeClr val="tx1"/>
                </a:solidFill>
                <a:latin typeface="Times New Roman" pitchFamily="18" charset="0"/>
                <a:cs typeface="Times New Roman" pitchFamily="18" charset="0"/>
              </a:rPr>
              <a:t>nhân</a:t>
            </a:r>
            <a:r>
              <a:rPr lang="en-US" b="1">
                <a:solidFill>
                  <a:schemeClr val="tx1"/>
                </a:solidFill>
                <a:latin typeface="Times New Roman" pitchFamily="18" charset="0"/>
                <a:cs typeface="Times New Roman" pitchFamily="18" charset="0"/>
              </a:rPr>
              <a:t> vật cụ Tứ.</a:t>
            </a:r>
            <a:endParaRPr lang="en-US" dirty="0">
              <a:solidFill>
                <a:schemeClr val="tx1"/>
              </a:solidFill>
              <a:latin typeface="Times New Roman" pitchFamily="18" charset="0"/>
              <a:cs typeface="Times New Roman" pitchFamily="18" charset="0"/>
            </a:endParaRPr>
          </a:p>
        </p:txBody>
      </p:sp>
      <p:sp>
        <p:nvSpPr>
          <p:cNvPr id="19" name="Title 1"/>
          <p:cNvSpPr txBox="1">
            <a:spLocks/>
          </p:cNvSpPr>
          <p:nvPr/>
        </p:nvSpPr>
        <p:spPr>
          <a:xfrm>
            <a:off x="-324544" y="1393298"/>
            <a:ext cx="1978035" cy="46230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Thân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bài</a:t>
            </a:r>
            <a:r>
              <a:rPr lang="en-US" sz="1800" b="1" dirty="0">
                <a:latin typeface="Times New Roman" pitchFamily="18" charset="0"/>
                <a:cs typeface="Times New Roman" pitchFamily="18" charset="0"/>
              </a:rPr>
              <a:t>:</a:t>
            </a:r>
          </a:p>
        </p:txBody>
      </p:sp>
    </p:spTree>
    <p:extLst>
      <p:ext uri="{BB962C8B-B14F-4D97-AF65-F5344CB8AC3E}">
        <p14:creationId xmlns:p14="http://schemas.microsoft.com/office/powerpoint/2010/main" val="1129563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heel(1)">
                                      <p:cBhvr>
                                        <p:cTn id="12" dur="20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heel(1)">
                                      <p:cBhvr>
                                        <p:cTn id="17" dur="20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heel(1)">
                                      <p:cBhvr>
                                        <p:cTn id="22" dur="20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heel(1)">
                                      <p:cBhvr>
                                        <p:cTn id="27" dur="20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wheel(1)">
                                      <p:cBhvr>
                                        <p:cTn id="32" dur="20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heel(1)">
                                      <p:cBhvr>
                                        <p:cTn id="37" dur="20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wheel(1)">
                                      <p:cBhvr>
                                        <p:cTn id="42" dur="20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wheel(1)">
                                      <p:cBhvr>
                                        <p:cTn id="47" dur="20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wheel(1)">
                                      <p:cBhvr>
                                        <p:cTn id="52"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12" grpId="0"/>
      <p:bldP spid="13" grpId="0"/>
      <p:bldP spid="14" grpId="0"/>
      <p:bldP spid="15" grpId="0"/>
      <p:bldP spid="16" grpId="0"/>
      <p:bldP spid="17" grpId="0"/>
      <p:bldP spid="18" grpId="0"/>
      <p:bldP spid="1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FCA71F-43FA-5851-8124-ED498216DF67}"/>
              </a:ext>
            </a:extLst>
          </p:cNvPr>
          <p:cNvSpPr/>
          <p:nvPr/>
        </p:nvSpPr>
        <p:spPr>
          <a:xfrm>
            <a:off x="0" y="116632"/>
            <a:ext cx="9144000" cy="2985433"/>
          </a:xfrm>
          <a:prstGeom prst="rect">
            <a:avLst/>
          </a:prstGeom>
        </p:spPr>
        <p:txBody>
          <a:bodyPr wrap="square">
            <a:spAutoFit/>
          </a:bodyPr>
          <a:lstStyle/>
          <a:p>
            <a:pPr algn="just"/>
            <a:r>
              <a:rPr lang="en-US" sz="2800" dirty="0">
                <a:latin typeface="Times New Roman" pitchFamily="18" charset="0"/>
                <a:cs typeface="Times New Roman" pitchFamily="18" charset="0"/>
              </a:rPr>
              <a:t>	</a:t>
            </a:r>
            <a:r>
              <a:rPr lang="en-US" sz="2000" dirty="0">
                <a:latin typeface="Times New Roman" pitchFamily="18" charset="0"/>
                <a:cs typeface="Times New Roman" pitchFamily="18" charset="0"/>
              </a:rPr>
              <a:t>Kim </a:t>
            </a:r>
            <a:r>
              <a:rPr lang="en-US" sz="2000" dirty="0" err="1">
                <a:latin typeface="Times New Roman" pitchFamily="18" charset="0"/>
                <a:cs typeface="Times New Roman" pitchFamily="18" charset="0"/>
              </a:rPr>
              <a:t>Lân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lớn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chuyên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truyện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ngắn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về</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Việt</a:t>
            </a:r>
            <a:r>
              <a:rPr lang="en-US" sz="2000" dirty="0">
                <a:latin typeface="Times New Roman" pitchFamily="18" charset="0"/>
                <a:cs typeface="Times New Roman" pitchFamily="18" charset="0"/>
              </a:rPr>
              <a:t> Nam, </a:t>
            </a:r>
            <a:r>
              <a:rPr lang="en-US" sz="2000" dirty="0" err="1">
                <a:latin typeface="Times New Roman" pitchFamily="18" charset="0"/>
                <a:cs typeface="Times New Roman" pitchFamily="18" charset="0"/>
              </a:rPr>
              <a:t>tuy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số</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lượng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phẩm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nhưng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tiếng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vang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lớn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Nhắc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sự</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nghiệp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sáng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chúng</a:t>
            </a:r>
            <a:r>
              <a:rPr lang="en-US" sz="2000" dirty="0">
                <a:latin typeface="Times New Roman" pitchFamily="18" charset="0"/>
                <a:cs typeface="Times New Roman" pitchFamily="18" charset="0"/>
              </a:rPr>
              <a:t> ta </a:t>
            </a:r>
            <a:r>
              <a:rPr lang="en-US" sz="2000" dirty="0" err="1">
                <a:latin typeface="Times New Roman" pitchFamily="18" charset="0"/>
                <a:cs typeface="Times New Roman" pitchFamily="18" charset="0"/>
              </a:rPr>
              <a:t>không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nhắc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phẩm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nhặt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năm</a:t>
            </a:r>
            <a:r>
              <a:rPr lang="en-US" sz="2000" dirty="0">
                <a:latin typeface="Times New Roman" pitchFamily="18" charset="0"/>
                <a:cs typeface="Times New Roman" pitchFamily="18" charset="0"/>
              </a:rPr>
              <a:t> 1954 </a:t>
            </a:r>
            <a:r>
              <a:rPr lang="en-US" sz="2000" dirty="0" err="1">
                <a:latin typeface="Times New Roman" pitchFamily="18" charset="0"/>
                <a:cs typeface="Times New Roman" pitchFamily="18" charset="0"/>
              </a:rPr>
              <a:t>dựa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một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phần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bản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thảo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cũ</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err="1">
                <a:latin typeface="Times New Roman" pitchFamily="18" charset="0"/>
                <a:cs typeface="Times New Roman" pitchFamily="18" charset="0"/>
              </a:rPr>
              <a:t>phẩm</a:t>
            </a:r>
            <a:r>
              <a:rPr lang="en-US" sz="2000">
                <a:latin typeface="Times New Roman" pitchFamily="18" charset="0"/>
                <a:cs typeface="Times New Roman" pitchFamily="18" charset="0"/>
              </a:rPr>
              <a:t> tái hiện </a:t>
            </a:r>
            <a:r>
              <a:rPr lang="en-US" sz="2000" dirty="0" err="1">
                <a:latin typeface="Times New Roman" pitchFamily="18" charset="0"/>
                <a:cs typeface="Times New Roman" pitchFamily="18" charset="0"/>
              </a:rPr>
              <a:t>tình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cảnh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thê</a:t>
            </a:r>
            <a:r>
              <a:rPr lang="en-US" sz="2000" dirty="0">
                <a:latin typeface="Times New Roman" pitchFamily="18" charset="0"/>
                <a:cs typeface="Times New Roman" pitchFamily="18" charset="0"/>
              </a:rPr>
              <a:t> </a:t>
            </a:r>
            <a:r>
              <a:rPr lang="en-US" sz="2000" err="1">
                <a:latin typeface="Times New Roman" pitchFamily="18" charset="0"/>
                <a:cs typeface="Times New Roman" pitchFamily="18" charset="0"/>
              </a:rPr>
              <a:t>thảm</a:t>
            </a:r>
            <a:r>
              <a:rPr lang="en-US" sz="2000">
                <a:latin typeface="Times New Roman" pitchFamily="18" charset="0"/>
                <a:cs typeface="Times New Roman" pitchFamily="18" charset="0"/>
              </a:rPr>
              <a:t> của người nông dân trong nạn đói khủng khiếp năm 1945 và đặc </a:t>
            </a:r>
            <a:r>
              <a:rPr lang="en-US" sz="2000" dirty="0" err="1">
                <a:latin typeface="Times New Roman" pitchFamily="18" charset="0"/>
                <a:cs typeface="Times New Roman" pitchFamily="18" charset="0"/>
              </a:rPr>
              <a:t>biệt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ngợi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bản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tốt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đẹp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sức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sống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kì</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ngay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bờ</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vực</a:t>
            </a:r>
            <a:r>
              <a:rPr lang="en-US" sz="2000" dirty="0">
                <a:latin typeface="Times New Roman" pitchFamily="18" charset="0"/>
                <a:cs typeface="Times New Roman" pitchFamily="18" charset="0"/>
              </a:rPr>
              <a:t> </a:t>
            </a:r>
            <a:r>
              <a:rPr lang="en-US" sz="2000" err="1">
                <a:latin typeface="Times New Roman" pitchFamily="18" charset="0"/>
                <a:cs typeface="Times New Roman" pitchFamily="18" charset="0"/>
              </a:rPr>
              <a:t>thẳm</a:t>
            </a:r>
            <a:r>
              <a:rPr lang="en-US" sz="2000">
                <a:latin typeface="Times New Roman" pitchFamily="18" charset="0"/>
                <a:cs typeface="Times New Roman" pitchFamily="18" charset="0"/>
              </a:rPr>
              <a:t>. Nhà </a:t>
            </a:r>
            <a:r>
              <a:rPr lang="en-US" sz="2000" dirty="0" err="1">
                <a:latin typeface="Times New Roman" pitchFamily="18" charset="0"/>
                <a:cs typeface="Times New Roman" pitchFamily="18" charset="0"/>
              </a:rPr>
              <a:t>văn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xây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dựng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phẩm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nhưng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tôi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đặc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biệt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ấn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tượng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việc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miêu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diễn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tâm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lí</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nhân</a:t>
            </a:r>
            <a:r>
              <a:rPr lang="en-US" sz="2000" dirty="0">
                <a:latin typeface="Times New Roman" pitchFamily="18" charset="0"/>
                <a:cs typeface="Times New Roman" pitchFamily="18" charset="0"/>
              </a:rPr>
              <a:t> </a:t>
            </a:r>
            <a:r>
              <a:rPr lang="en-US" sz="2000" err="1">
                <a:latin typeface="Times New Roman" pitchFamily="18" charset="0"/>
                <a:cs typeface="Times New Roman" pitchFamily="18" charset="0"/>
              </a:rPr>
              <a:t>vật</a:t>
            </a:r>
            <a:r>
              <a:rPr lang="en-US" sz="2000">
                <a:latin typeface="Times New Roman" pitchFamily="18" charset="0"/>
                <a:cs typeface="Times New Roman" pitchFamily="18" charset="0"/>
              </a:rPr>
              <a:t> cụ tứ và cách kết thúc truyện của nhà văn.</a:t>
            </a:r>
            <a:endParaRPr lang="en-US" sz="2000" dirty="0">
              <a:latin typeface="Times New Roman" pitchFamily="18" charset="0"/>
              <a:cs typeface="Times New Roman" pitchFamily="18" charset="0"/>
            </a:endParaRPr>
          </a:p>
        </p:txBody>
      </p:sp>
      <p:sp>
        <p:nvSpPr>
          <p:cNvPr id="6" name="TextBox 5">
            <a:extLst>
              <a:ext uri="{FF2B5EF4-FFF2-40B4-BE49-F238E27FC236}">
                <a16:creationId xmlns:a16="http://schemas.microsoft.com/office/drawing/2014/main" id="{C4F093E0-F892-152E-3F17-53D53537E3DF}"/>
              </a:ext>
            </a:extLst>
          </p:cNvPr>
          <p:cNvSpPr txBox="1"/>
          <p:nvPr/>
        </p:nvSpPr>
        <p:spPr>
          <a:xfrm>
            <a:off x="161764" y="3068662"/>
            <a:ext cx="8820472" cy="4875694"/>
          </a:xfrm>
          <a:prstGeom prst="rect">
            <a:avLst/>
          </a:prstGeom>
          <a:noFill/>
        </p:spPr>
        <p:txBody>
          <a:bodyPr wrap="square">
            <a:spAutoFit/>
          </a:bodyPr>
          <a:lstStyle/>
          <a:p>
            <a:pPr indent="457200" algn="just">
              <a:lnSpc>
                <a:spcPct val="150000"/>
              </a:lnSpc>
              <a:spcBef>
                <a:spcPts val="1200"/>
              </a:spcBef>
              <a:spcAft>
                <a:spcPts val="1200"/>
              </a:spcAft>
            </a:pPr>
            <a:r>
              <a:rPr lang="en-US" sz="2000">
                <a:solidFill>
                  <a:srgbClr val="000000"/>
                </a:solidFill>
                <a:effectLst/>
                <a:latin typeface="Times New Roman" panose="02020603050405020304" pitchFamily="18" charset="0"/>
                <a:ea typeface="Calibri" panose="020F0502020204030204" pitchFamily="34" charset="0"/>
              </a:rPr>
              <a:t>Cụ Tứ </a:t>
            </a:r>
            <a:r>
              <a:rPr lang="en-US" sz="2000">
                <a:effectLst/>
                <a:latin typeface="Times New Roman" panose="02020603050405020304" pitchFamily="18" charset="0"/>
                <a:ea typeface="Calibri" panose="020F0502020204030204" pitchFamily="34" charset="0"/>
              </a:rPr>
              <a:t>xuất hiện trước người đọc trong bóng hoàng hôn tê tái trong nạn đói năm 1945</a:t>
            </a:r>
            <a:r>
              <a:rPr lang="en-US" sz="2000">
                <a:solidFill>
                  <a:srgbClr val="000000"/>
                </a:solidFill>
                <a:effectLst/>
                <a:latin typeface="Times New Roman" panose="02020603050405020304" pitchFamily="18" charset="0"/>
                <a:ea typeface="Calibri" panose="020F0502020204030204" pitchFamily="34" charset="0"/>
              </a:rPr>
              <a:t>. </a:t>
            </a:r>
            <a:r>
              <a:rPr lang="en-US" sz="2000">
                <a:effectLst/>
                <a:latin typeface="Times New Roman" panose="02020603050405020304" pitchFamily="18" charset="0"/>
                <a:ea typeface="Calibri" panose="020F0502020204030204" pitchFamily="34" charset="0"/>
              </a:rPr>
              <a:t>Người mẹ nghèo khổ </a:t>
            </a:r>
            <a:r>
              <a:rPr lang="en-US" sz="2000">
                <a:solidFill>
                  <a:srgbClr val="000000"/>
                </a:solidFill>
                <a:effectLst/>
                <a:latin typeface="Times New Roman" panose="02020603050405020304" pitchFamily="18" charset="0"/>
                <a:ea typeface="Calibri" panose="020F0502020204030204" pitchFamily="34" charset="0"/>
              </a:rPr>
              <a:t>sống với con trai tên là Tràng tại xóm ngụ cư trong một ngôi nhà “</a:t>
            </a:r>
            <a:r>
              <a:rPr lang="en-US" sz="2000">
                <a:effectLst/>
                <a:latin typeface="Times New Roman" panose="02020603050405020304" pitchFamily="18" charset="0"/>
                <a:ea typeface="Times New Roman" panose="02020603050405020304" pitchFamily="18" charset="0"/>
              </a:rPr>
              <a:t>vắng teo đứng rúm ró trên mảnh vườn mọc lổn nhổn những búi cỏ dại”</a:t>
            </a:r>
            <a:r>
              <a:rPr lang="en-US" sz="2000">
                <a:solidFill>
                  <a:srgbClr val="000000"/>
                </a:solidFill>
                <a:latin typeface="Times New Roman" panose="02020603050405020304" pitchFamily="18" charset="0"/>
                <a:ea typeface="Times New Roman" panose="02020603050405020304" pitchFamily="18" charset="0"/>
              </a:rPr>
              <a:t>. </a:t>
            </a:r>
            <a:r>
              <a:rPr lang="en-US" sz="2000">
                <a:solidFill>
                  <a:srgbClr val="000000"/>
                </a:solidFill>
                <a:effectLst/>
                <a:latin typeface="Times New Roman" panose="02020603050405020304" pitchFamily="18" charset="0"/>
                <a:ea typeface="Calibri" panose="020F0502020204030204" pitchFamily="34" charset="0"/>
              </a:rPr>
              <a:t>Cụ Tứ xuất hiện ở giữa tác phẩm với dáng đi “lọng khọng” và điệu ho “húng hắng”. “</a:t>
            </a:r>
            <a:r>
              <a:rPr lang="en-US" sz="2000">
                <a:effectLst/>
                <a:highlight>
                  <a:srgbClr val="00FFFF"/>
                </a:highlight>
                <a:latin typeface="Times New Roman" panose="02020603050405020304" pitchFamily="18" charset="0"/>
                <a:ea typeface="Times New Roman" panose="02020603050405020304" pitchFamily="18" charset="0"/>
              </a:rPr>
              <a:t>bà lão vừa đi vừa lẩm bẩm tính toán gì trong miệng</a:t>
            </a:r>
            <a:r>
              <a:rPr lang="en-US" sz="2000">
                <a:effectLst/>
                <a:latin typeface="Times New Roman" panose="02020603050405020304" pitchFamily="18" charset="0"/>
                <a:ea typeface="Times New Roman" panose="02020603050405020304" pitchFamily="18" charset="0"/>
              </a:rPr>
              <a:t>”. Ngôn ngữ miêu tả ngoại hình của của cụ Tứ không hài hước như Tràng và thị, phải chăng nhà văn đã dành cho người mẹ nghèo này một sự kính trọng, yêu mến. </a:t>
            </a:r>
            <a:r>
              <a:rPr lang="en-US" sz="2000">
                <a:solidFill>
                  <a:srgbClr val="000000"/>
                </a:solidFill>
                <a:effectLst/>
                <a:latin typeface="Times New Roman" panose="02020603050405020304" pitchFamily="18" charset="0"/>
                <a:ea typeface="Calibri" panose="020F0502020204030204" pitchFamily="34" charset="0"/>
              </a:rPr>
              <a:t>Người đọc nhận thấy hình ảnh của biết bao nhiêu người mẹ già trong bóng dáng của cụ Tứ.</a:t>
            </a:r>
            <a:endParaRPr lang="en-US" sz="2000">
              <a:effectLst/>
              <a:latin typeface="Times New Roman" panose="02020603050405020304" pitchFamily="18" charset="0"/>
              <a:ea typeface="Calibri" panose="020F0502020204030204" pitchFamily="34" charset="0"/>
            </a:endParaRPr>
          </a:p>
          <a:p>
            <a:pPr indent="457200" algn="just">
              <a:lnSpc>
                <a:spcPct val="150000"/>
              </a:lnSpc>
              <a:spcBef>
                <a:spcPts val="600"/>
              </a:spcBef>
              <a:spcAft>
                <a:spcPts val="1200"/>
              </a:spcAft>
            </a:pPr>
            <a:r>
              <a:rPr lang="en-US" sz="2000">
                <a:effectLst/>
                <a:latin typeface="Times New Roman" panose="02020603050405020304" pitchFamily="18" charset="0"/>
                <a:ea typeface="Calibri" panose="020F0502020204030204" pitchFamily="34" charset="0"/>
              </a:rPr>
              <a:t> </a:t>
            </a:r>
          </a:p>
          <a:p>
            <a:pPr indent="457200" algn="just">
              <a:lnSpc>
                <a:spcPts val="1890"/>
              </a:lnSpc>
            </a:pPr>
            <a:r>
              <a:rPr lang="en-US" sz="2000">
                <a:effectLst/>
                <a:latin typeface="Times New Roman" panose="02020603050405020304" pitchFamily="18" charset="0"/>
                <a:ea typeface="Calibri" panose="020F0502020204030204" pitchFamily="34" charset="0"/>
              </a:rPr>
              <a:t> </a:t>
            </a:r>
          </a:p>
        </p:txBody>
      </p:sp>
    </p:spTree>
    <p:extLst>
      <p:ext uri="{BB962C8B-B14F-4D97-AF65-F5344CB8AC3E}">
        <p14:creationId xmlns:p14="http://schemas.microsoft.com/office/powerpoint/2010/main" val="2064868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CADBD1D-45BE-BED3-F3C6-5DD54ACE0674}"/>
              </a:ext>
            </a:extLst>
          </p:cNvPr>
          <p:cNvSpPr txBox="1"/>
          <p:nvPr/>
        </p:nvSpPr>
        <p:spPr>
          <a:xfrm>
            <a:off x="89756" y="116632"/>
            <a:ext cx="8964488" cy="4613058"/>
          </a:xfrm>
          <a:prstGeom prst="rect">
            <a:avLst/>
          </a:prstGeom>
          <a:noFill/>
        </p:spPr>
        <p:txBody>
          <a:bodyPr wrap="square">
            <a:spAutoFit/>
          </a:bodyPr>
          <a:lstStyle/>
          <a:p>
            <a:pPr indent="457200" algn="just">
              <a:lnSpc>
                <a:spcPct val="150000"/>
              </a:lnSpc>
            </a:pPr>
            <a:r>
              <a:rPr lang="en-US" sz="1800">
                <a:solidFill>
                  <a:srgbClr val="000000"/>
                </a:solidFill>
                <a:effectLst/>
                <a:latin typeface="Times New Roman" panose="02020603050405020304" pitchFamily="18" charset="0"/>
                <a:ea typeface="Calibri" panose="020F0502020204030204" pitchFamily="34" charset="0"/>
              </a:rPr>
              <a:t>Cũng như mọi người trong xóm ngụ cư, lúc đầu cụ rất ngạc nhiên và không thể hiểu nổi điều gì xảy ra. Thấy Tràng ra đón từ ngoài ngõ lại “reo lên như một đứa trẻ”. Bằng linh cảm của một người mẹ trước tâm trạng và hành động của Tràng vồn vã khác thường như giúp bà nhận ra rằng có một điều gì đó bất bình thường đang chờ đợi bà. Tâm trạng  cụ Tứ trở nên “phấp phỏng”, lo âu, và cứ thế tâm lý của cụ càng ngày càng diễn biến đến tầm cao hơn theo từng bước chân đi vào nhà. Đến giữa sân bà lão “đứng sững lại, càng ngạc nhiên hơn”. Kim Lân đã chọn ngôn ngữ độc thoại nội tâm để diễn tả tâm trạng bà cụ: "Quái sao lại có người đàn bà nào ở trong ấy nhỉ? Người đàn bà nào lại đứng ngay đầu giường con trai mình thế kia? Sao lại chào mình bằng u? Không phải con cái Đục mà. Ai thế nhỉ?" ... Những câu hỏi liên tiếp được cất lên cho thấy tâm trạng bối rối, ngạc nhiên cao độ của người mẹ trước sự xuất hiện của một người đàn bà lạ trong nhà và  đặc biệt người đàn bà ấy lại gọi mình bằng “U”.</a:t>
            </a:r>
            <a:endParaRPr lang="en-US" sz="180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922692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619672" y="72008"/>
            <a:ext cx="5470376" cy="548680"/>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err="1">
                <a:solidFill>
                  <a:srgbClr val="FF0000"/>
                </a:solidFill>
                <a:latin typeface="Times New Roman" pitchFamily="18" charset="0"/>
                <a:cs typeface="Times New Roman" pitchFamily="18" charset="0"/>
              </a:rPr>
              <a:t>Vợ</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nhặt</a:t>
            </a:r>
            <a:r>
              <a:rPr lang="en-US" sz="3200" b="1" dirty="0">
                <a:solidFill>
                  <a:srgbClr val="FF0000"/>
                </a:solidFill>
                <a:latin typeface="Times New Roman" pitchFamily="18" charset="0"/>
                <a:cs typeface="Times New Roman" pitchFamily="18" charset="0"/>
              </a:rPr>
              <a:t> (Kim </a:t>
            </a:r>
            <a:r>
              <a:rPr lang="en-US" sz="3200" b="1" dirty="0" err="1">
                <a:solidFill>
                  <a:srgbClr val="FF0000"/>
                </a:solidFill>
                <a:latin typeface="Times New Roman" pitchFamily="18" charset="0"/>
                <a:cs typeface="Times New Roman" pitchFamily="18" charset="0"/>
              </a:rPr>
              <a:t>Lân</a:t>
            </a:r>
            <a:r>
              <a:rPr lang="en-US" sz="3200" b="1" dirty="0">
                <a:solidFill>
                  <a:srgbClr val="FF0000"/>
                </a:solidFill>
                <a:latin typeface="Times New Roman" pitchFamily="18" charset="0"/>
                <a:cs typeface="Times New Roman" pitchFamily="18" charset="0"/>
              </a:rPr>
              <a:t>)</a:t>
            </a:r>
          </a:p>
        </p:txBody>
      </p:sp>
      <p:sp>
        <p:nvSpPr>
          <p:cNvPr id="2" name="Rectangle 1"/>
          <p:cNvSpPr/>
          <p:nvPr/>
        </p:nvSpPr>
        <p:spPr>
          <a:xfrm>
            <a:off x="0" y="688622"/>
            <a:ext cx="9144000" cy="6124754"/>
          </a:xfrm>
          <a:prstGeom prst="rect">
            <a:avLst/>
          </a:prstGeom>
        </p:spPr>
        <p:txBody>
          <a:bodyPr wrap="square">
            <a:spAutoFit/>
          </a:bodyPr>
          <a:lstStyle/>
          <a:p>
            <a:pPr algn="just"/>
            <a:r>
              <a:rPr lang="en-US" sz="2400" dirty="0">
                <a:latin typeface="+mj-lt"/>
              </a:rPr>
              <a:t>	</a:t>
            </a:r>
            <a:r>
              <a:rPr lang="vi-VN" sz="2400" dirty="0"/>
              <a:t> </a:t>
            </a:r>
            <a:r>
              <a:rPr lang="vi-VN" sz="2300" dirty="0">
                <a:latin typeface="+mj-lt"/>
              </a:rPr>
              <a:t>Giữa lúc xóm ngụ cư xơ xác, tiêu điều trong nạn đói đầu năm 1945, vào một buổi chiều tà, Tràng- một người nông dân nghèo, thô kệch, lại dở hơi- dẫn một người phụ nữ về nhà. </a:t>
            </a:r>
            <a:r>
              <a:rPr lang="en-US" sz="2300" dirty="0" err="1">
                <a:latin typeface="Times New Roman" pitchFamily="18" charset="0"/>
                <a:cs typeface="Times New Roman" pitchFamily="18" charset="0"/>
              </a:rPr>
              <a:t>Người</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phụ</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nữ</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mà</a:t>
            </a:r>
            <a:r>
              <a:rPr lang="en-US" sz="2300" dirty="0">
                <a:latin typeface="+mj-lt"/>
              </a:rPr>
              <a:t> </a:t>
            </a:r>
            <a:r>
              <a:rPr lang="en-US" sz="2300" dirty="0" err="1">
                <a:latin typeface="+mj-lt"/>
              </a:rPr>
              <a:t>anh</a:t>
            </a:r>
            <a:r>
              <a:rPr lang="en-US" sz="2300" dirty="0">
                <a:latin typeface="+mj-lt"/>
              </a:rPr>
              <a:t> </a:t>
            </a:r>
            <a:r>
              <a:rPr lang="en-US" sz="2300" dirty="0" err="1">
                <a:latin typeface="Times New Roman" pitchFamily="18" charset="0"/>
                <a:cs typeface="Times New Roman" pitchFamily="18" charset="0"/>
              </a:rPr>
              <a:t>mới</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gặp</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có</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hai</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lần</a:t>
            </a:r>
            <a:r>
              <a:rPr lang="en-US" sz="2300" dirty="0">
                <a:latin typeface="Times New Roman" pitchFamily="18" charset="0"/>
                <a:cs typeface="Times New Roman" pitchFamily="18" charset="0"/>
              </a:rPr>
              <a:t> ở </a:t>
            </a:r>
            <a:r>
              <a:rPr lang="en-US" sz="2300" dirty="0" err="1">
                <a:latin typeface="Times New Roman" pitchFamily="18" charset="0"/>
                <a:cs typeface="Times New Roman" pitchFamily="18" charset="0"/>
              </a:rPr>
              <a:t>chợ</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tỉnh</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và</a:t>
            </a:r>
            <a:r>
              <a:rPr lang="en-US" sz="2300" dirty="0">
                <a:latin typeface="Times New Roman" pitchFamily="18" charset="0"/>
                <a:cs typeface="Times New Roman" pitchFamily="18" charset="0"/>
              </a:rPr>
              <a:t> </a:t>
            </a:r>
            <a:r>
              <a:rPr lang="vi-VN" sz="2300" dirty="0">
                <a:latin typeface="+mj-lt"/>
              </a:rPr>
              <a:t>với một vài câu nói đùa, người phụ </a:t>
            </a:r>
            <a:r>
              <a:rPr lang="en-US" sz="2300" dirty="0" err="1">
                <a:latin typeface="Times New Roman" pitchFamily="18" charset="0"/>
                <a:cs typeface="Times New Roman" pitchFamily="18" charset="0"/>
              </a:rPr>
              <a:t>nữ</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ấy</a:t>
            </a:r>
            <a:r>
              <a:rPr lang="vi-VN"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đã</a:t>
            </a:r>
            <a:r>
              <a:rPr lang="vi-VN" sz="2300" dirty="0">
                <a:latin typeface="Times New Roman" pitchFamily="18" charset="0"/>
                <a:cs typeface="Times New Roman" pitchFamily="18" charset="0"/>
              </a:rPr>
              <a:t> </a:t>
            </a:r>
            <a:r>
              <a:rPr lang="vi-VN" sz="2300" dirty="0">
                <a:latin typeface="+mj-lt"/>
              </a:rPr>
              <a:t>ưng thuận theo không anh về nhà</a:t>
            </a:r>
            <a:r>
              <a:rPr lang="en-US" sz="2300" dirty="0">
                <a:latin typeface="+mj-lt"/>
              </a:rPr>
              <a:t> </a:t>
            </a:r>
            <a:r>
              <a:rPr lang="en-US" sz="2300" dirty="0" err="1">
                <a:latin typeface="Times New Roman" pitchFamily="18" charset="0"/>
                <a:cs typeface="Times New Roman" pitchFamily="18" charset="0"/>
              </a:rPr>
              <a:t>làm</a:t>
            </a:r>
            <a:r>
              <a:rPr lang="en-US" sz="2300" dirty="0">
                <a:latin typeface="+mj-lt"/>
              </a:rPr>
              <a:t> “</a:t>
            </a:r>
            <a:r>
              <a:rPr lang="en-US" sz="2300" dirty="0" err="1">
                <a:latin typeface="Times New Roman" pitchFamily="18" charset="0"/>
                <a:cs typeface="Times New Roman" pitchFamily="18" charset="0"/>
              </a:rPr>
              <a:t>vợ</a:t>
            </a:r>
            <a:r>
              <a:rPr lang="en-US" sz="2300" dirty="0">
                <a:latin typeface="+mj-lt"/>
              </a:rPr>
              <a:t>”</a:t>
            </a:r>
            <a:r>
              <a:rPr lang="vi-VN" sz="2300" dirty="0">
                <a:latin typeface="+mj-lt"/>
              </a:rPr>
              <a:t>. Mẹ Tràng (bà cụ Tứ) đón nhận người con dâu trong tâm trạng vừa buồn vừa mừng, vừa lo âu,</a:t>
            </a:r>
            <a:r>
              <a:rPr lang="en-US" sz="2300" dirty="0">
                <a:latin typeface="+mj-lt"/>
              </a:rPr>
              <a:t> </a:t>
            </a:r>
            <a:r>
              <a:rPr lang="en-US" sz="2300" dirty="0" err="1">
                <a:latin typeface="Times New Roman" pitchFamily="18" charset="0"/>
                <a:cs typeface="Times New Roman" pitchFamily="18" charset="0"/>
              </a:rPr>
              <a:t>tủi</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hổ</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và</a:t>
            </a:r>
            <a:r>
              <a:rPr lang="vi-VN" sz="2300" dirty="0">
                <a:latin typeface="Times New Roman" pitchFamily="18" charset="0"/>
                <a:cs typeface="Times New Roman" pitchFamily="18" charset="0"/>
              </a:rPr>
              <a:t> </a:t>
            </a:r>
            <a:r>
              <a:rPr lang="vi-VN" sz="2300" dirty="0">
                <a:latin typeface="+mj-lt"/>
              </a:rPr>
              <a:t>hi vọng nhưng không hề tỏ ra rẻ rúng</a:t>
            </a:r>
            <a:r>
              <a:rPr lang="en-US" sz="2300" dirty="0">
                <a:latin typeface="+mj-lt"/>
              </a:rPr>
              <a:t>, </a:t>
            </a:r>
            <a:r>
              <a:rPr lang="en-US" sz="2300" dirty="0" err="1">
                <a:latin typeface="Times New Roman" pitchFamily="18" charset="0"/>
                <a:cs typeface="Times New Roman" pitchFamily="18" charset="0"/>
              </a:rPr>
              <a:t>coi</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thường</a:t>
            </a:r>
            <a:r>
              <a:rPr lang="vi-VN" sz="2300" dirty="0">
                <a:latin typeface="Times New Roman" pitchFamily="18" charset="0"/>
                <a:cs typeface="Times New Roman" pitchFamily="18" charset="0"/>
              </a:rPr>
              <a:t> </a:t>
            </a:r>
            <a:r>
              <a:rPr lang="vi-VN" sz="2300" dirty="0">
                <a:latin typeface="+mj-lt"/>
              </a:rPr>
              <a:t>người phụ nữ đã </a:t>
            </a:r>
            <a:r>
              <a:rPr lang="en-US" sz="2300" dirty="0">
                <a:latin typeface="+mj-lt"/>
              </a:rPr>
              <a:t>“</a:t>
            </a:r>
            <a:r>
              <a:rPr lang="vi-VN" sz="2300" dirty="0">
                <a:latin typeface="+mj-lt"/>
              </a:rPr>
              <a:t>theo không</a:t>
            </a:r>
            <a:r>
              <a:rPr lang="en-US" sz="2300" dirty="0">
                <a:latin typeface="+mj-lt"/>
              </a:rPr>
              <a:t>”</a:t>
            </a:r>
            <a:r>
              <a:rPr lang="vi-VN" sz="2300" dirty="0">
                <a:latin typeface="+mj-lt"/>
              </a:rPr>
              <a:t> con mình. Đêm tân hôn của </a:t>
            </a:r>
            <a:r>
              <a:rPr lang="en-US" sz="2300" dirty="0" err="1">
                <a:latin typeface="Times New Roman" pitchFamily="18" charset="0"/>
                <a:cs typeface="Times New Roman" pitchFamily="18" charset="0"/>
              </a:rPr>
              <a:t>vợ</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chồng</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Tràng</a:t>
            </a:r>
            <a:r>
              <a:rPr lang="vi-VN" sz="2300" dirty="0">
                <a:latin typeface="Times New Roman" pitchFamily="18" charset="0"/>
                <a:cs typeface="Times New Roman" pitchFamily="18" charset="0"/>
              </a:rPr>
              <a:t> </a:t>
            </a:r>
            <a:r>
              <a:rPr lang="vi-VN" sz="2300" dirty="0">
                <a:latin typeface="+mj-lt"/>
              </a:rPr>
              <a:t>diễn ra trong không khí chết chóc, tủi sầu từ xóm ngụ cư vọng tới. Sáng hôm sau, một buổi sáng mùa hạ, nắng </a:t>
            </a:r>
            <a:r>
              <a:rPr lang="vi-VN" sz="2300" dirty="0">
                <a:latin typeface="Times New Roman" pitchFamily="18" charset="0"/>
                <a:cs typeface="Times New Roman" pitchFamily="18" charset="0"/>
              </a:rPr>
              <a:t>chói </a:t>
            </a:r>
            <a:r>
              <a:rPr lang="en-US" sz="2300" dirty="0" err="1">
                <a:latin typeface="Times New Roman" pitchFamily="18" charset="0"/>
                <a:cs typeface="Times New Roman" pitchFamily="18" charset="0"/>
              </a:rPr>
              <a:t>chang</a:t>
            </a:r>
            <a:r>
              <a:rPr lang="vi-VN" sz="2300" dirty="0">
                <a:latin typeface="+mj-lt"/>
              </a:rPr>
              <a:t>. Bà cụ Tứ và cô dâu mới xăm xắn dọn dẹp, quét tước trong ngoài. Trước cảnh ấy, Tràng cảm thấy mình gắn bó và có trách nhiệm với cái nhà của mình và thấy mình nên người, trông người vợ đúng là một người phụ nữ hiền hậu đúng mực, không còn vẻ gì chao chát chỏng lỏn như lần đầu gặp nhau. Bà cụ Tứ hồ hởi đãi hai con vài bát cháo loãng và một nồi chè cám. Qua lời kể của người vợ, Tràng dần dần hiểu được Việt Minh và trong óc Tràng hiện lên hình ảnh đám người đói kéo nhau đi phá kho thóc Nhật, phía trước là một lá cờ đỏ bay phấp phới. </a:t>
            </a:r>
            <a:endParaRPr lang="en-US" sz="2300" dirty="0">
              <a:latin typeface="+mj-lt"/>
            </a:endParaRPr>
          </a:p>
        </p:txBody>
      </p:sp>
    </p:spTree>
    <p:extLst>
      <p:ext uri="{BB962C8B-B14F-4D97-AF65-F5344CB8AC3E}">
        <p14:creationId xmlns:p14="http://schemas.microsoft.com/office/powerpoint/2010/main" val="24888193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D65042C-1CBD-5745-C2EC-9184B9D76564}"/>
              </a:ext>
            </a:extLst>
          </p:cNvPr>
          <p:cNvSpPr txBox="1"/>
          <p:nvPr/>
        </p:nvSpPr>
        <p:spPr>
          <a:xfrm>
            <a:off x="296652" y="260648"/>
            <a:ext cx="8550696" cy="5444054"/>
          </a:xfrm>
          <a:prstGeom prst="rect">
            <a:avLst/>
          </a:prstGeom>
          <a:noFill/>
        </p:spPr>
        <p:txBody>
          <a:bodyPr wrap="square">
            <a:spAutoFit/>
          </a:bodyPr>
          <a:lstStyle/>
          <a:p>
            <a:pPr indent="457200" algn="just">
              <a:lnSpc>
                <a:spcPct val="150000"/>
              </a:lnSpc>
            </a:pPr>
            <a:r>
              <a:rPr lang="en-US" sz="1800">
                <a:solidFill>
                  <a:srgbClr val="000000"/>
                </a:solidFill>
                <a:effectLst/>
                <a:latin typeface="Times New Roman" panose="02020603050405020304" pitchFamily="18" charset="0"/>
                <a:ea typeface="Calibri" panose="020F0502020204030204" pitchFamily="34" charset="0"/>
              </a:rPr>
              <a:t>Từ sự sửng sốt, bất ngờ, ngạc nhiên vì có một người phụ nữ theo con trai mình về làm vợ, nhận mình làm mẹ, khi được Tràng giải thích, bà cụ Tứ hiểu ra đầu đuôi câu chuyện, tâm trạng bà cụ Tứ trở lên vô cùng phức tạp. Bà vừa </a:t>
            </a:r>
            <a:r>
              <a:rPr lang="en-US" sz="1800">
                <a:solidFill>
                  <a:srgbClr val="000000"/>
                </a:solidFill>
                <a:effectLst/>
                <a:highlight>
                  <a:srgbClr val="00FFFF"/>
                </a:highlight>
                <a:latin typeface="Times New Roman" panose="02020603050405020304" pitchFamily="18" charset="0"/>
                <a:ea typeface="Calibri" panose="020F0502020204030204" pitchFamily="34" charset="0"/>
              </a:rPr>
              <a:t>mừng, vừa lo, vừa thương, vừa tủi.</a:t>
            </a:r>
            <a:r>
              <a:rPr lang="en-US" sz="1800">
                <a:solidFill>
                  <a:srgbClr val="000000"/>
                </a:solidFill>
                <a:effectLst/>
                <a:latin typeface="Times New Roman" panose="02020603050405020304" pitchFamily="18" charset="0"/>
                <a:ea typeface="Calibri" panose="020F0502020204030204" pitchFamily="34" charset="0"/>
              </a:rPr>
              <a:t> Bà mừng vì con trai mình đã có một người vợ, yên bề gia thất. Nhưng bà lão cũng lo lắng không biết liệu vợ chồng Tràng có nuôi nổi nhau qua cơn đói khát. Với trách nhiệm của một người mẹ, bà lại thấy tủi: “Chao ôi, người ta dựng vợ gả chồng cho con là lúc trong nhà ăn nên làm nổi, những mong sinh con đẻ cái để mở mặt sau này. Còn mình thì… trong kẽ mắt kèm nhèm của bà cụ rỉ xuống 2 dòng nước mắt”. Thương con trai, bà lão cúi đầu nín lặng, lòng người mẹ nghèo ấy vừa ai oán vừa xót xa cho số kiếp con trai mình, rồi bà nghĩ đến ông lão, đến cô con gái út, đến cuộc đời bà, bà trăn trở cho vợ chồng Tràng, lấy nhau lúc này, liệu cuộc đời có hơn bố mẹ ngày trước?</a:t>
            </a:r>
            <a:r>
              <a:rPr lang="en-US" sz="1800" b="1">
                <a:solidFill>
                  <a:srgbClr val="000000"/>
                </a:solidFill>
                <a:effectLst/>
                <a:latin typeface="Times New Roman" panose="02020603050405020304" pitchFamily="18" charset="0"/>
                <a:ea typeface="Calibri" panose="020F0502020204030204" pitchFamily="34" charset="0"/>
              </a:rPr>
              <a:t> </a:t>
            </a:r>
            <a:r>
              <a:rPr lang="en-US" sz="1800">
                <a:solidFill>
                  <a:srgbClr val="000000"/>
                </a:solidFill>
                <a:effectLst/>
                <a:latin typeface="Times New Roman" panose="02020603050405020304" pitchFamily="18" charset="0"/>
                <a:ea typeface="Calibri" panose="020F0502020204030204" pitchFamily="34" charset="0"/>
              </a:rPr>
              <a:t>Sở dĩ bà cụ Tứ có những tâm trạng phức tạp như trên là do xuất phát từ tấm lòng của một người mẹ hết mực thương con, hổ thẹn vì không làm tròn bổn phận, trách nhiệm với con cái.</a:t>
            </a:r>
            <a:endParaRPr lang="en-US" sz="180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9669384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75D530E-5DA4-B935-E4D4-ED6364136215}"/>
              </a:ext>
            </a:extLst>
          </p:cNvPr>
          <p:cNvSpPr txBox="1"/>
          <p:nvPr/>
        </p:nvSpPr>
        <p:spPr>
          <a:xfrm>
            <a:off x="107504" y="305068"/>
            <a:ext cx="8856984" cy="3170099"/>
          </a:xfrm>
          <a:prstGeom prst="rect">
            <a:avLst/>
          </a:prstGeom>
          <a:noFill/>
        </p:spPr>
        <p:txBody>
          <a:bodyPr wrap="square">
            <a:spAutoFit/>
          </a:bodyPr>
          <a:lstStyle/>
          <a:p>
            <a:pPr indent="457200" algn="just">
              <a:lnSpc>
                <a:spcPts val="1950"/>
              </a:lnSpc>
              <a:spcAft>
                <a:spcPts val="1200"/>
              </a:spcAft>
            </a:pPr>
            <a:r>
              <a:rPr lang="en-US" sz="1800">
                <a:solidFill>
                  <a:srgbClr val="000000"/>
                </a:solidFill>
                <a:effectLst/>
                <a:latin typeface="Times New Roman" panose="02020603050405020304" pitchFamily="18" charset="0"/>
                <a:ea typeface="Times New Roman" panose="02020603050405020304" pitchFamily="18" charset="0"/>
              </a:rPr>
              <a:t>Đem một người đàn bà xa lạ về làm vợ trong một hoàn cảnh như vậy, mẹ nghĩ thế nào? Tràng lo lắm chứ. Khi biết mẹ đồng ý trước một sự việc đã rồi "Tràng thở phào một cái, ngực nhẹ hẳn đi". Bởi người mẹ ấy có quyền không đồng tình, có quyền trách mắng Tràng. Nhưng vì thương con bà cụ cũng thương dâu. Bà hiểu ra rằng dù sao người ta chịu lấy con mình cũng là điều đáng quý. Với những người già cả, trong môi trường xã hội phong kiến khắt khe, không phải ai cũng dễ dàng nhận ra điều ấy. Bà "nghĩ đến cuộc đời cơ cực khổ dài dằng dặc của mình" rồi nhìn đứa con dâu cũng cực khổ như mình "lòng đầy thương xót". Trong không khí ngại ngùng, lúng túng của mọi người, bà đã có thái độ tế nhị, quan tâm đầy nhân hậu. Bà nói đỡ cho cô dâu còn xấu hổ: "Con ngồi xuống đáy, ngồi xuống đây cho đỡ mỏi chân". Bà lưu tâm, ý tứ đến tình cảm riêng tư của con: "Hôm nào nghỉ ở nhà kiếm lấy ít nứa về đan cái phên mà ngăn ra mày ạ". Cụ quả là một người mẹ không chỉ thương con mà còn có một tấm lòng nhân hậu, bao dung đáng để chúng ta phải ngưỡng mộ.</a:t>
            </a:r>
            <a:endParaRPr lang="en-US" sz="1600">
              <a:effectLst/>
              <a:latin typeface="Times New Roman" panose="02020603050405020304" pitchFamily="18" charset="0"/>
              <a:ea typeface="Times New Roman" panose="02020603050405020304" pitchFamily="18" charset="0"/>
            </a:endParaRPr>
          </a:p>
        </p:txBody>
      </p:sp>
      <p:sp>
        <p:nvSpPr>
          <p:cNvPr id="7" name="TextBox 6">
            <a:extLst>
              <a:ext uri="{FF2B5EF4-FFF2-40B4-BE49-F238E27FC236}">
                <a16:creationId xmlns:a16="http://schemas.microsoft.com/office/drawing/2014/main" id="{2231494A-B596-9BDE-6F66-D2C652C830F4}"/>
              </a:ext>
            </a:extLst>
          </p:cNvPr>
          <p:cNvSpPr txBox="1"/>
          <p:nvPr/>
        </p:nvSpPr>
        <p:spPr>
          <a:xfrm>
            <a:off x="179512" y="3475167"/>
            <a:ext cx="8773736" cy="3170099"/>
          </a:xfrm>
          <a:prstGeom prst="rect">
            <a:avLst/>
          </a:prstGeom>
          <a:noFill/>
        </p:spPr>
        <p:txBody>
          <a:bodyPr wrap="square">
            <a:spAutoFit/>
          </a:bodyPr>
          <a:lstStyle/>
          <a:p>
            <a:pPr indent="457200" algn="just">
              <a:lnSpc>
                <a:spcPts val="1950"/>
              </a:lnSpc>
              <a:spcAft>
                <a:spcPts val="1200"/>
              </a:spcAft>
            </a:pPr>
            <a:r>
              <a:rPr lang="en-US" sz="1800">
                <a:solidFill>
                  <a:srgbClr val="000000"/>
                </a:solidFill>
                <a:effectLst/>
                <a:latin typeface="Times New Roman" panose="02020603050405020304" pitchFamily="18" charset="0"/>
                <a:ea typeface="Times New Roman" panose="02020603050405020304" pitchFamily="18" charset="0"/>
              </a:rPr>
              <a:t>Nhưng trong cái buồn, cái tủi, cái lo lắng ấy của bà cụ Tứ, ta vẫn thấy sự lạc quan, niềm vui le lói, một niềm vui tội nghiệp. Bà vui trong ý nghĩ tốt đẹp về tương lai: “Rồi ra may mà ông giời cho khá (…) ai giàu ba họ, ai khó ba đời”. Trong bữaăn sáng với con trai và con dâu, bà nói toàn chuyện vui sung sướng về sau. Bà vui trong công việc sửa sang vườn tược nhà cửa, bà lão dọn cỏ dại, quét tước nhà cửa, “cái mặt bủng beo u ám của bà rạng rỡ hẳn lên”. Bà vui vì nhà còn có bữa cơm sáng có nồi “chè khoán” nấu bằng cháo cám để ăn trong khi nhiều nhà cũng không có. Cụ đã cố nén nỗi buồn, nỗi lo chắp nhặt những niềm vui nhỏ bé, cố thắp lên sưởi ấm lòng con, tiếp cho con sự lạc quan, tin tưởng vào tương lai. Những niềm vui nhỏ ấy rất mong manh nhưng vô cùng đáng trân trọng. Trước niềm hạnh phúc nhỏ bé của con, cuộc sống của bà mẹ dường như cũng được đổi khác, bà "cũng nhẹ nhõm, tươi tỉnh khác ngày thương, cái mặt bủng beo u ám của bà rạng rỡ hẳn lên". Bà cùng cô dâu mới sửa sang dọn dẹp lại nhà cửa, với hi vọng về một tương lai tươi đẹp hơn cho chính cuộc đời họ.</a:t>
            </a:r>
            <a:endParaRPr lang="en-US" sz="16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363399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167DE3A-3A38-A2E2-CFA2-848521AB9878}"/>
              </a:ext>
            </a:extLst>
          </p:cNvPr>
          <p:cNvSpPr txBox="1"/>
          <p:nvPr/>
        </p:nvSpPr>
        <p:spPr>
          <a:xfrm>
            <a:off x="323528" y="116632"/>
            <a:ext cx="8496944" cy="4093428"/>
          </a:xfrm>
          <a:prstGeom prst="rect">
            <a:avLst/>
          </a:prstGeom>
          <a:noFill/>
        </p:spPr>
        <p:txBody>
          <a:bodyPr wrap="square">
            <a:spAutoFit/>
          </a:bodyPr>
          <a:lstStyle/>
          <a:p>
            <a:pPr algn="just" fontAlgn="base"/>
            <a:r>
              <a:rPr lang="en-US" sz="2000" b="0" i="0">
                <a:solidFill>
                  <a:srgbClr val="000000"/>
                </a:solidFill>
                <a:effectLst/>
                <a:latin typeface="+mj-lt"/>
              </a:rPr>
              <a:t>	</a:t>
            </a:r>
            <a:r>
              <a:rPr lang="vi-VN" sz="2000" b="0" i="0">
                <a:solidFill>
                  <a:srgbClr val="000000"/>
                </a:solidFill>
                <a:effectLst/>
                <a:latin typeface="+mj-lt"/>
              </a:rPr>
              <a:t>Tràng hỏi vội trong miếng ăn:</a:t>
            </a:r>
          </a:p>
          <a:p>
            <a:pPr algn="just" fontAlgn="base"/>
            <a:r>
              <a:rPr lang="vi-VN" sz="2000" b="0" i="0">
                <a:solidFill>
                  <a:srgbClr val="000000"/>
                </a:solidFill>
                <a:effectLst/>
                <a:latin typeface="+mj-lt"/>
              </a:rPr>
              <a:t>– Việt Minh phải không?</a:t>
            </a:r>
          </a:p>
          <a:p>
            <a:pPr algn="just" fontAlgn="base"/>
            <a:r>
              <a:rPr lang="vi-VN" sz="2000" b="0" i="0">
                <a:solidFill>
                  <a:srgbClr val="000000"/>
                </a:solidFill>
                <a:effectLst/>
                <a:latin typeface="+mj-lt"/>
              </a:rPr>
              <a:t>– Ừ, sao nhà biết?</a:t>
            </a:r>
          </a:p>
          <a:p>
            <a:pPr algn="just" fontAlgn="base"/>
            <a:r>
              <a:rPr lang="en-US" sz="2000" b="0" i="0">
                <a:solidFill>
                  <a:srgbClr val="000000"/>
                </a:solidFill>
                <a:effectLst/>
                <a:latin typeface="+mj-lt"/>
              </a:rPr>
              <a:t>	</a:t>
            </a:r>
            <a:r>
              <a:rPr lang="vi-VN" sz="2000" b="0" i="0">
                <a:solidFill>
                  <a:srgbClr val="000000"/>
                </a:solidFill>
                <a:effectLst/>
                <a:latin typeface="+mj-lt"/>
              </a:rPr>
              <a:t>Tràng không trả lời. Trong ý nghĩ của hắn vụt hiện ra cảnh những người nghèo đói ầm ầm kéo nhau đi trên đê Sộp. Đằng trước có lá cờ đỏ to lắm.</a:t>
            </a:r>
          </a:p>
          <a:p>
            <a:pPr algn="just" fontAlgn="base"/>
            <a:r>
              <a:rPr lang="en-US" sz="2000" b="0" i="0">
                <a:solidFill>
                  <a:srgbClr val="000000"/>
                </a:solidFill>
                <a:effectLst/>
                <a:latin typeface="+mj-lt"/>
              </a:rPr>
              <a:t>	</a:t>
            </a:r>
            <a:r>
              <a:rPr lang="vi-VN" sz="2000" b="0" i="0">
                <a:solidFill>
                  <a:srgbClr val="000000"/>
                </a:solidFill>
                <a:effectLst/>
                <a:latin typeface="+mj-lt"/>
              </a:rPr>
              <a:t>Hôm ấy hắn láng máng nghe người ta nói họ là Việt Minh đấy. Họ đi cướp thóc đấy. Tràng không hiểu gì sợ quá, kéo vội xe thóc của Liên đoàn tắt cánh đồng đi lối khác.</a:t>
            </a:r>
          </a:p>
          <a:p>
            <a:pPr algn="just" fontAlgn="base"/>
            <a:r>
              <a:rPr lang="en-US" sz="2000" b="0" i="0">
                <a:solidFill>
                  <a:srgbClr val="000000"/>
                </a:solidFill>
                <a:effectLst/>
                <a:latin typeface="+mj-lt"/>
              </a:rPr>
              <a:t>	</a:t>
            </a:r>
            <a:r>
              <a:rPr lang="vi-VN" sz="2000" b="0" i="0">
                <a:solidFill>
                  <a:srgbClr val="000000"/>
                </a:solidFill>
                <a:effectLst/>
                <a:latin typeface="+mj-lt"/>
              </a:rPr>
              <a:t>À ra họ đi phá kho thóc chia cho người đói. Tự dưng hắn thấy ân hận, tiếc rẻ vẩn vơ, khó hiểu.</a:t>
            </a:r>
          </a:p>
          <a:p>
            <a:pPr algn="just" fontAlgn="base"/>
            <a:r>
              <a:rPr lang="en-US" sz="2000" b="0" i="0">
                <a:solidFill>
                  <a:srgbClr val="000000"/>
                </a:solidFill>
                <a:effectLst/>
                <a:latin typeface="+mj-lt"/>
              </a:rPr>
              <a:t>	</a:t>
            </a:r>
            <a:r>
              <a:rPr lang="vi-VN" sz="2000" b="0" i="0">
                <a:solidFill>
                  <a:srgbClr val="000000"/>
                </a:solidFill>
                <a:effectLst/>
                <a:latin typeface="+mj-lt"/>
              </a:rPr>
              <a:t>Ngoài đình tiếng trống thúc thuế vẫn dồn dập. Mẹ và vợ Tràng đã buông đũa đứng dậy.</a:t>
            </a:r>
          </a:p>
          <a:p>
            <a:pPr algn="just" fontAlgn="base"/>
            <a:r>
              <a:rPr lang="en-US" sz="2000" b="0" i="0">
                <a:solidFill>
                  <a:srgbClr val="000000"/>
                </a:solidFill>
                <a:effectLst/>
                <a:latin typeface="+mj-lt"/>
              </a:rPr>
              <a:t>	</a:t>
            </a:r>
            <a:r>
              <a:rPr lang="vi-VN" sz="2000" b="0" i="0">
                <a:solidFill>
                  <a:srgbClr val="000000"/>
                </a:solidFill>
                <a:effectLst/>
                <a:latin typeface="+mj-lt"/>
              </a:rPr>
              <a:t>Trong óc Tràng vẫn thấy đám người đói và lá cờ đỏ bay phấp phới…</a:t>
            </a:r>
          </a:p>
        </p:txBody>
      </p:sp>
      <p:sp>
        <p:nvSpPr>
          <p:cNvPr id="6" name="TextBox 5">
            <a:extLst>
              <a:ext uri="{FF2B5EF4-FFF2-40B4-BE49-F238E27FC236}">
                <a16:creationId xmlns:a16="http://schemas.microsoft.com/office/drawing/2014/main" id="{082DAB6D-CD9F-18F8-F9B2-D2B0BE8E1AE9}"/>
              </a:ext>
            </a:extLst>
          </p:cNvPr>
          <p:cNvSpPr txBox="1"/>
          <p:nvPr/>
        </p:nvSpPr>
        <p:spPr>
          <a:xfrm>
            <a:off x="309716" y="93672"/>
            <a:ext cx="8496944" cy="4093428"/>
          </a:xfrm>
          <a:prstGeom prst="rect">
            <a:avLst/>
          </a:prstGeom>
          <a:noFill/>
        </p:spPr>
        <p:txBody>
          <a:bodyPr wrap="square">
            <a:spAutoFit/>
          </a:bodyPr>
          <a:lstStyle/>
          <a:p>
            <a:pPr algn="just" fontAlgn="base"/>
            <a:r>
              <a:rPr lang="en-US" sz="2000" b="0" i="0">
                <a:solidFill>
                  <a:srgbClr val="000000"/>
                </a:solidFill>
                <a:effectLst/>
                <a:latin typeface="+mj-lt"/>
              </a:rPr>
              <a:t>	</a:t>
            </a:r>
            <a:r>
              <a:rPr lang="vi-VN" sz="2000" b="0" i="0">
                <a:solidFill>
                  <a:srgbClr val="000000"/>
                </a:solidFill>
                <a:effectLst/>
                <a:latin typeface="+mj-lt"/>
              </a:rPr>
              <a:t>Tràng hỏi vội trong miếng ăn:</a:t>
            </a:r>
          </a:p>
          <a:p>
            <a:pPr algn="just" fontAlgn="base"/>
            <a:r>
              <a:rPr lang="vi-VN" sz="2000" b="0" i="0">
                <a:solidFill>
                  <a:srgbClr val="000000"/>
                </a:solidFill>
                <a:effectLst/>
                <a:latin typeface="+mj-lt"/>
              </a:rPr>
              <a:t>– Việt Minh phải không?</a:t>
            </a:r>
          </a:p>
          <a:p>
            <a:pPr algn="just" fontAlgn="base"/>
            <a:r>
              <a:rPr lang="vi-VN" sz="2000" b="0" i="0">
                <a:solidFill>
                  <a:srgbClr val="000000"/>
                </a:solidFill>
                <a:effectLst/>
                <a:latin typeface="+mj-lt"/>
              </a:rPr>
              <a:t>– Ừ, sao nhà biết?</a:t>
            </a:r>
          </a:p>
          <a:p>
            <a:pPr algn="just" fontAlgn="base"/>
            <a:r>
              <a:rPr lang="en-US" sz="2000" b="0" i="0">
                <a:solidFill>
                  <a:srgbClr val="000000"/>
                </a:solidFill>
                <a:effectLst/>
                <a:latin typeface="+mj-lt"/>
              </a:rPr>
              <a:t>	</a:t>
            </a:r>
            <a:r>
              <a:rPr lang="vi-VN" sz="2000" b="0" i="0">
                <a:solidFill>
                  <a:srgbClr val="000000"/>
                </a:solidFill>
                <a:effectLst/>
                <a:latin typeface="+mj-lt"/>
              </a:rPr>
              <a:t>Tràng không trả lời. Trong ý nghĩ của hắn vụt hiện ra cảnh những người nghèo đói ầm ầm kéo nhau đi trên đê Sộp. Đằng trước có lá cờ đỏ to lắm.</a:t>
            </a:r>
          </a:p>
          <a:p>
            <a:pPr algn="just" fontAlgn="base"/>
            <a:r>
              <a:rPr lang="en-US" sz="2000" b="0" i="0">
                <a:solidFill>
                  <a:srgbClr val="000000"/>
                </a:solidFill>
                <a:effectLst/>
                <a:latin typeface="+mj-lt"/>
              </a:rPr>
              <a:t>	</a:t>
            </a:r>
            <a:r>
              <a:rPr lang="vi-VN" sz="2000" b="0" i="0">
                <a:solidFill>
                  <a:srgbClr val="000000"/>
                </a:solidFill>
                <a:effectLst/>
                <a:latin typeface="+mj-lt"/>
              </a:rPr>
              <a:t>Hôm ấy hắn láng máng nghe người ta nói họ là Việt Minh đấy. Họ đi cướp thóc đấy. Tràng không hiểu gì sợ quá, kéo vội xe thóc của Liên đoàn tắt cánh đồng đi lối khác.</a:t>
            </a:r>
          </a:p>
          <a:p>
            <a:pPr algn="just" fontAlgn="base"/>
            <a:r>
              <a:rPr lang="en-US" sz="2000" b="0" i="0">
                <a:solidFill>
                  <a:srgbClr val="000000"/>
                </a:solidFill>
                <a:effectLst/>
                <a:latin typeface="+mj-lt"/>
              </a:rPr>
              <a:t>	</a:t>
            </a:r>
            <a:r>
              <a:rPr lang="vi-VN" sz="2000" b="0" i="0">
                <a:solidFill>
                  <a:srgbClr val="000000"/>
                </a:solidFill>
                <a:effectLst/>
                <a:latin typeface="+mj-lt"/>
              </a:rPr>
              <a:t>À ra họ đi phá kho thóc chia cho người đói. Tự dưng </a:t>
            </a:r>
            <a:r>
              <a:rPr lang="vi-VN" sz="2000" b="0" i="0">
                <a:solidFill>
                  <a:srgbClr val="000000"/>
                </a:solidFill>
                <a:effectLst/>
                <a:highlight>
                  <a:srgbClr val="FFFF00"/>
                </a:highlight>
                <a:latin typeface="+mj-lt"/>
              </a:rPr>
              <a:t>hắn thấy ân hận, tiếc rẻ vẩn vơ, khó hiểu.</a:t>
            </a:r>
          </a:p>
          <a:p>
            <a:pPr algn="just" fontAlgn="base"/>
            <a:r>
              <a:rPr lang="en-US" sz="2000" b="0" i="0">
                <a:solidFill>
                  <a:srgbClr val="000000"/>
                </a:solidFill>
                <a:effectLst/>
                <a:latin typeface="+mj-lt"/>
              </a:rPr>
              <a:t>	</a:t>
            </a:r>
            <a:r>
              <a:rPr lang="vi-VN" sz="2000" b="0" i="0">
                <a:solidFill>
                  <a:srgbClr val="000000"/>
                </a:solidFill>
                <a:effectLst/>
                <a:latin typeface="+mj-lt"/>
              </a:rPr>
              <a:t>Ngoài đình tiếng trống thúc thuế vẫn dồn dập. Mẹ và vợ Tràng đã buông đũa đứng dậy.</a:t>
            </a:r>
          </a:p>
          <a:p>
            <a:pPr algn="just" fontAlgn="base"/>
            <a:r>
              <a:rPr lang="en-US" sz="2000" b="0" i="0">
                <a:solidFill>
                  <a:srgbClr val="000000"/>
                </a:solidFill>
                <a:effectLst/>
                <a:latin typeface="+mj-lt"/>
              </a:rPr>
              <a:t>	</a:t>
            </a:r>
            <a:r>
              <a:rPr lang="vi-VN" sz="2000" b="0" i="0">
                <a:solidFill>
                  <a:srgbClr val="000000"/>
                </a:solidFill>
                <a:effectLst/>
                <a:highlight>
                  <a:srgbClr val="FFFF00"/>
                </a:highlight>
                <a:latin typeface="+mj-lt"/>
              </a:rPr>
              <a:t>Trong óc Tràng vẫn thấy đám người đói và lá cờ đỏ bay phấp phới…</a:t>
            </a:r>
          </a:p>
        </p:txBody>
      </p:sp>
    </p:spTree>
    <p:extLst>
      <p:ext uri="{BB962C8B-B14F-4D97-AF65-F5344CB8AC3E}">
        <p14:creationId xmlns:p14="http://schemas.microsoft.com/office/powerpoint/2010/main" val="2502529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xit" presetSubtype="32" fill="hold" grpId="1" nodeType="clickEffect">
                                  <p:stCondLst>
                                    <p:cond delay="0"/>
                                  </p:stCondLst>
                                  <p:childTnLst>
                                    <p:anim calcmode="lin" valueType="num">
                                      <p:cBhvr>
                                        <p:cTn id="11" dur="500"/>
                                        <p:tgtEl>
                                          <p:spTgt spid="5"/>
                                        </p:tgtEl>
                                        <p:attrNameLst>
                                          <p:attrName>ppt_w</p:attrName>
                                        </p:attrNameLst>
                                      </p:cBhvr>
                                      <p:tavLst>
                                        <p:tav tm="0">
                                          <p:val>
                                            <p:strVal val="ppt_w"/>
                                          </p:val>
                                        </p:tav>
                                        <p:tav tm="100000">
                                          <p:val>
                                            <p:fltVal val="0"/>
                                          </p:val>
                                        </p:tav>
                                      </p:tavLst>
                                    </p:anim>
                                    <p:anim calcmode="lin" valueType="num">
                                      <p:cBhvr>
                                        <p:cTn id="12" dur="500"/>
                                        <p:tgtEl>
                                          <p:spTgt spid="5"/>
                                        </p:tgtEl>
                                        <p:attrNameLst>
                                          <p:attrName>ppt_h</p:attrName>
                                        </p:attrNameLst>
                                      </p:cBhvr>
                                      <p:tavLst>
                                        <p:tav tm="0">
                                          <p:val>
                                            <p:strVal val="ppt_h"/>
                                          </p:val>
                                        </p:tav>
                                        <p:tav tm="100000">
                                          <p:val>
                                            <p:fltVal val="0"/>
                                          </p:val>
                                        </p:tav>
                                      </p:tavLst>
                                    </p:anim>
                                    <p:animEffect transition="out" filter="fade">
                                      <p:cBhvr>
                                        <p:cTn id="13" dur="500"/>
                                        <p:tgtEl>
                                          <p:spTgt spid="5"/>
                                        </p:tgtEl>
                                      </p:cBhvr>
                                    </p:animEffect>
                                    <p:set>
                                      <p:cBhvr>
                                        <p:cTn id="14" dur="1" fill="hold">
                                          <p:stCondLst>
                                            <p:cond delay="499"/>
                                          </p:stCondLst>
                                        </p:cTn>
                                        <p:tgtEl>
                                          <p:spTgt spid="5"/>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circle(in)">
                                      <p:cBhvr>
                                        <p:cTn id="19"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B5D844-B5B8-B98C-8D5D-3ED63B47F52C}"/>
              </a:ext>
            </a:extLst>
          </p:cNvPr>
          <p:cNvSpPr txBox="1"/>
          <p:nvPr/>
        </p:nvSpPr>
        <p:spPr>
          <a:xfrm>
            <a:off x="215516" y="188640"/>
            <a:ext cx="8712968" cy="6579686"/>
          </a:xfrm>
          <a:prstGeom prst="rect">
            <a:avLst/>
          </a:prstGeom>
          <a:noFill/>
        </p:spPr>
        <p:txBody>
          <a:bodyPr wrap="square">
            <a:spAutoFit/>
          </a:bodyPr>
          <a:lstStyle/>
          <a:p>
            <a:pPr indent="457200" algn="just">
              <a:lnSpc>
                <a:spcPts val="1890"/>
              </a:lnSpc>
              <a:spcBef>
                <a:spcPts val="600"/>
              </a:spcBef>
            </a:pPr>
            <a:r>
              <a:rPr lang="fr-FR" sz="2200">
                <a:effectLst/>
                <a:latin typeface="Times New Roman" panose="02020603050405020304" pitchFamily="18" charset="0"/>
                <a:ea typeface="Times New Roman" panose="02020603050405020304" pitchFamily="18" charset="0"/>
                <a:cs typeface="Times New Roman" panose="02020603050405020304" pitchFamily="18" charset="0"/>
              </a:rPr>
              <a:t>Hắn chắp hai tay sau lưng lững thững bước ra sân. ánh nắng buổi sáng mùa hè sáng lóa xói vào hai con mắt còn cay xè của hắn. Hắn chớp chớp liên hồi mấy cái, và bỗng vừa chợt nhận ra, xung quanh mình có cái gì vừa thay đổi mới mẻ, khác lạ. Nhà cửa, sân vườn hôm nay đều được quét tước, thu dọn sạch sẽ gọn gàng.</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ts val="1890"/>
              </a:lnSpc>
              <a:spcBef>
                <a:spcPts val="600"/>
              </a:spcBef>
            </a:pPr>
            <a:br>
              <a:rPr lang="fr-FR" sz="2200">
                <a:effectLst/>
                <a:latin typeface="Times New Roman" panose="02020603050405020304" pitchFamily="18" charset="0"/>
                <a:ea typeface="Times New Roman" panose="02020603050405020304" pitchFamily="18" charset="0"/>
                <a:cs typeface="Times New Roman" panose="02020603050405020304" pitchFamily="18" charset="0"/>
              </a:rPr>
            </a:br>
            <a:r>
              <a:rPr lang="fr-FR" sz="2200">
                <a:effectLst/>
                <a:latin typeface="Times New Roman" panose="02020603050405020304" pitchFamily="18" charset="0"/>
                <a:ea typeface="Times New Roman" panose="02020603050405020304" pitchFamily="18" charset="0"/>
                <a:cs typeface="Times New Roman" panose="02020603050405020304" pitchFamily="18" charset="0"/>
              </a:rPr>
              <a:t>       Mấy chiếc quần áo rách như tổ đỉa vẫn vắt khươm mươi niên ở một góc nhà đã thấy đem ra sân hong. Hai cái ang nước vẫn để khô cong ở dưới gốc ổi đã kín nước đầy ăm ắp. Đống rác mùn tung hoành ngay lối đi đã hót sạch.</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ts val="1890"/>
              </a:lnSpc>
              <a:spcBef>
                <a:spcPts val="600"/>
              </a:spcBef>
            </a:pPr>
            <a:r>
              <a:rPr lang="fr-FR" sz="2200">
                <a:effectLst/>
                <a:latin typeface="Times New Roman" panose="02020603050405020304" pitchFamily="18" charset="0"/>
                <a:ea typeface="Times New Roman" panose="02020603050405020304" pitchFamily="18" charset="0"/>
                <a:cs typeface="Times New Roman" panose="02020603050405020304" pitchFamily="18" charset="0"/>
              </a:rPr>
              <a:t>Ngoài vườn người mẹ đang lúi húi giẫy những búi cỏ mọc nham nhở. Vợ hắn quét lại cái sân, tiếng chổi từng nhát kêu sàn sạt trên mặt đất. Cảnh tượng thật đơn giản, bình thường nhưng đối với hắn lại rất thấm thía cảm động. Bỗng nhiên hắn thấy hắn thương yêu gắn bó với cái nhà của hắn lạ lùng. Hắn đã có một gia đình. Hắn sẽ cùng vợ sinh con đẻ cái ở đấy. Cái nhà như cái tổ ấm che mưa che nắng. Một nguồn vui sướng, phấn chấn đột ngột tràn ngập trong lòng. Bây giờ hắn mới thấy hắn nên người, hắn thấy hắn có bổn phận phải lo lắng cho vợ con sau này. Hắn xăm xăm chạy ra giữa sân, hắn cũng muốn làm một việc gì để dự phần tu sửa lại căn nhà.</a:t>
            </a:r>
          </a:p>
          <a:p>
            <a:pPr indent="457200" algn="just">
              <a:lnSpc>
                <a:spcPts val="1890"/>
              </a:lnSpc>
              <a:spcBef>
                <a:spcPts val="600"/>
              </a:spcBef>
            </a:pPr>
            <a:r>
              <a:rPr lang="fr-FR" sz="2200" i="1">
                <a:latin typeface="Times New Roman" panose="02020603050405020304" pitchFamily="18" charset="0"/>
                <a:ea typeface="Calibri" panose="020F0502020204030204" pitchFamily="34" charset="0"/>
                <a:cs typeface="Times New Roman" panose="02020603050405020304" pitchFamily="18" charset="0"/>
              </a:rPr>
              <a:t>(Trích ‘‘Vợ nhặt’’ - Kim Lân, Ngữ văn 12, tập hai, NXB Giáo dục, 2008, tr30)</a:t>
            </a:r>
          </a:p>
          <a:p>
            <a:pPr indent="457200" algn="just">
              <a:lnSpc>
                <a:spcPts val="1890"/>
              </a:lnSpc>
              <a:spcBef>
                <a:spcPts val="600"/>
              </a:spcBef>
            </a:pPr>
            <a:r>
              <a:rPr lang="fr-FR" sz="2200">
                <a:latin typeface="Times New Roman" panose="02020603050405020304" pitchFamily="18" charset="0"/>
                <a:ea typeface="Calibri" panose="020F0502020204030204" pitchFamily="34" charset="0"/>
                <a:cs typeface="Times New Roman" panose="02020603050405020304" pitchFamily="18" charset="0"/>
              </a:rPr>
              <a:t>Phân tích đoạn trích trên, từ đó nhận xét về nghệ thuật xây dựng nhân vật của nhà văn Kim Lân.</a:t>
            </a:r>
          </a:p>
          <a:p>
            <a:pPr indent="457200" algn="just">
              <a:lnSpc>
                <a:spcPts val="1890"/>
              </a:lnSpc>
              <a:spcBef>
                <a:spcPts val="600"/>
              </a:spcBef>
            </a:pPr>
            <a:endParaRPr lang="fr-FR" sz="220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ts val="1890"/>
              </a:lnSpc>
            </a:pP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671199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B5D844-B5B8-B98C-8D5D-3ED63B47F52C}"/>
              </a:ext>
            </a:extLst>
          </p:cNvPr>
          <p:cNvSpPr txBox="1"/>
          <p:nvPr/>
        </p:nvSpPr>
        <p:spPr>
          <a:xfrm>
            <a:off x="107504" y="78784"/>
            <a:ext cx="5292588" cy="7310656"/>
          </a:xfrm>
          <a:prstGeom prst="rect">
            <a:avLst/>
          </a:prstGeom>
          <a:noFill/>
        </p:spPr>
        <p:txBody>
          <a:bodyPr wrap="square">
            <a:spAutoFit/>
          </a:bodyPr>
          <a:lstStyle/>
          <a:p>
            <a:pPr indent="457200" algn="just">
              <a:lnSpc>
                <a:spcPts val="1890"/>
              </a:lnSpc>
              <a:spcBef>
                <a:spcPts val="600"/>
              </a:spcBef>
            </a:pPr>
            <a:r>
              <a:rPr lang="fr-FR" sz="1600">
                <a:effectLst/>
                <a:latin typeface="Times New Roman" panose="02020603050405020304" pitchFamily="18" charset="0"/>
                <a:ea typeface="Times New Roman" panose="02020603050405020304" pitchFamily="18" charset="0"/>
                <a:cs typeface="Times New Roman" panose="02020603050405020304" pitchFamily="18" charset="0"/>
              </a:rPr>
              <a:t>Hắn chắp hai tay sau lưng lững thững bước ra sân. ánh nắng buổi sáng mùa hè sáng lóa xói vào hai con mắt còn cay xè của hắn. Hắn chớp chớp liên hồi mấy cái, và bỗng vừa chợt nhận ra, xung quanh mình có cái gì vừa thay đổi mới mẻ, khác lạ. Nhà cửa, sân vườn hôm nay đều được quét tước, thu dọn sạch sẽ gọn gàng.</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ts val="1890"/>
              </a:lnSpc>
              <a:spcBef>
                <a:spcPts val="600"/>
              </a:spcBef>
            </a:pPr>
            <a:br>
              <a:rPr lang="fr-FR" sz="1600">
                <a:effectLst/>
                <a:latin typeface="Times New Roman" panose="02020603050405020304" pitchFamily="18" charset="0"/>
                <a:ea typeface="Times New Roman" panose="02020603050405020304" pitchFamily="18" charset="0"/>
                <a:cs typeface="Times New Roman" panose="02020603050405020304" pitchFamily="18" charset="0"/>
              </a:rPr>
            </a:br>
            <a:r>
              <a:rPr lang="fr-FR" sz="1600">
                <a:latin typeface="Times New Roman" panose="02020603050405020304" pitchFamily="18" charset="0"/>
                <a:ea typeface="Times New Roman" panose="02020603050405020304" pitchFamily="18" charset="0"/>
                <a:cs typeface="Times New Roman" panose="02020603050405020304" pitchFamily="18" charset="0"/>
              </a:rPr>
              <a:t>         </a:t>
            </a:r>
            <a:r>
              <a:rPr lang="fr-FR" sz="1600">
                <a:effectLst/>
                <a:latin typeface="Times New Roman" panose="02020603050405020304" pitchFamily="18" charset="0"/>
                <a:ea typeface="Times New Roman" panose="02020603050405020304" pitchFamily="18" charset="0"/>
                <a:cs typeface="Times New Roman" panose="02020603050405020304" pitchFamily="18" charset="0"/>
              </a:rPr>
              <a:t>Mấy chiếc quần áo rách như tổ đỉa vẫn vắt khươm mươi niên ở một góc nhà đã thấy đem ra sân hong. Hai cái ang nước vẫn để khô cong ở dưới gốc ổi đã kín nước đầy ăm ắp. Đống rác mùn tung hoành ngay lối đi đã hót sạch.</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ts val="1890"/>
              </a:lnSpc>
              <a:spcBef>
                <a:spcPts val="600"/>
              </a:spcBef>
            </a:pPr>
            <a:r>
              <a:rPr lang="fr-FR" sz="1600">
                <a:effectLst/>
                <a:latin typeface="Times New Roman" panose="02020603050405020304" pitchFamily="18" charset="0"/>
                <a:ea typeface="Times New Roman" panose="02020603050405020304" pitchFamily="18" charset="0"/>
                <a:cs typeface="Times New Roman" panose="02020603050405020304" pitchFamily="18" charset="0"/>
              </a:rPr>
              <a:t>Ngoài vườn người mẹ đang lúi húi giẫy những búi cỏ mọc nham nhở. Vợ hắn quét lại cái sân, tiếng chổi từng nhát kêu sàn sạt trên mặt đất. Cảnh tượng thật đơn giản, bình thường nhưng đối với hắn lại rất thấm thía cảm động. Bỗng nhiên hắn thấy hắn thương yêu gắn bó với cái nhà của hắn lạ lùng. Hắn đã có một gia đình. Hắn sẽ cùng vợ sinh con đẻ cái ở đấy. Cái nhà như cái tổ ấm che mưa che nắng. Một nguồn vui sướng, phấn chấn đột ngột tràn ngập trong lòng. Bây giờ hắn mới thấy hắn nên người, hắn thấy hắn có bổn phận phải lo lắng cho vợ con sau này. Hắn xăm xăm chạy ra giữa sân, hắn cũng muốn làm một việc gì để dự phần tu sửa lại căn nhà.</a:t>
            </a:r>
          </a:p>
          <a:p>
            <a:pPr indent="457200" algn="just">
              <a:lnSpc>
                <a:spcPts val="1890"/>
              </a:lnSpc>
              <a:spcBef>
                <a:spcPts val="600"/>
              </a:spcBef>
            </a:pPr>
            <a:r>
              <a:rPr lang="fr-FR" sz="1600" i="1">
                <a:latin typeface="Times New Roman" panose="02020603050405020304" pitchFamily="18" charset="0"/>
                <a:ea typeface="Calibri" panose="020F0502020204030204" pitchFamily="34" charset="0"/>
                <a:cs typeface="Times New Roman" panose="02020603050405020304" pitchFamily="18" charset="0"/>
              </a:rPr>
              <a:t>(Trích ‘‘Vợ nhặt’’ - Kim Lân, Ngữ văn 12, tập hai, NXB Giáo dục, 2008, tr30)</a:t>
            </a:r>
          </a:p>
          <a:p>
            <a:pPr indent="457200" algn="just">
              <a:lnSpc>
                <a:spcPts val="1890"/>
              </a:lnSpc>
              <a:spcBef>
                <a:spcPts val="600"/>
              </a:spcBef>
            </a:pPr>
            <a:r>
              <a:rPr lang="fr-FR" sz="1600">
                <a:latin typeface="Times New Roman" panose="02020603050405020304" pitchFamily="18" charset="0"/>
                <a:ea typeface="Calibri" panose="020F0502020204030204" pitchFamily="34" charset="0"/>
                <a:cs typeface="Times New Roman" panose="02020603050405020304" pitchFamily="18" charset="0"/>
              </a:rPr>
              <a:t>Phân tích đoạn trích trên, từ đó nhận xét về nghệ thuật xây dựng nhân vật của nhà văn Kim Lân.</a:t>
            </a:r>
          </a:p>
          <a:p>
            <a:pPr indent="457200" algn="just">
              <a:lnSpc>
                <a:spcPts val="1890"/>
              </a:lnSpc>
              <a:spcBef>
                <a:spcPts val="600"/>
              </a:spcBef>
            </a:pPr>
            <a:endParaRPr lang="fr-FR" sz="160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ts val="1890"/>
              </a:lnSpc>
            </a:pP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7185B21A-FF50-B6F7-5FC7-FFBDAD370923}"/>
              </a:ext>
            </a:extLst>
          </p:cNvPr>
          <p:cNvSpPr/>
          <p:nvPr/>
        </p:nvSpPr>
        <p:spPr>
          <a:xfrm>
            <a:off x="5472608" y="908720"/>
            <a:ext cx="3563888" cy="520142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just"/>
            <a:r>
              <a:rPr lang="en-US" sz="2800" dirty="0">
                <a:latin typeface="Times New Roman" pitchFamily="18" charset="0"/>
                <a:cs typeface="Times New Roman" pitchFamily="18" charset="0"/>
              </a:rPr>
              <a:t>	</a:t>
            </a:r>
            <a:r>
              <a:rPr lang="en-US" sz="1600" dirty="0">
                <a:latin typeface="Times New Roman" pitchFamily="18" charset="0"/>
                <a:cs typeface="Times New Roman" pitchFamily="18" charset="0"/>
              </a:rPr>
              <a:t>Kim </a:t>
            </a:r>
            <a:r>
              <a:rPr lang="en-US" sz="1600" dirty="0" err="1">
                <a:latin typeface="Times New Roman" pitchFamily="18" charset="0"/>
                <a:cs typeface="Times New Roman" pitchFamily="18" charset="0"/>
              </a:rPr>
              <a:t>Lân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là</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nhà</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văn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lớn</a:t>
            </a:r>
            <a:r>
              <a:rPr lang="en-US" sz="1600" dirty="0">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chuyên</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viết</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truyện</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ngắn</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về</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nông</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thôn</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và</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nông</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dân</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Việt</a:t>
            </a:r>
            <a:r>
              <a:rPr lang="en-US" sz="1600" dirty="0">
                <a:highlight>
                  <a:srgbClr val="FFFF00"/>
                </a:highlight>
                <a:latin typeface="Times New Roman" pitchFamily="18" charset="0"/>
                <a:cs typeface="Times New Roman" pitchFamily="18" charset="0"/>
              </a:rPr>
              <a:t> Nam</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tuy</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số</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lượng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tác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phẩm</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ông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để</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lại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không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nhiều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nhưng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lại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có</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tiếng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vang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rất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lớn</a:t>
            </a:r>
            <a:r>
              <a:rPr lang="en-US" sz="1600" dirty="0">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Nhắc</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tới</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sự</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nghiệp</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sáng</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tác</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của</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nhà</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văn</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chúng</a:t>
            </a:r>
            <a:r>
              <a:rPr lang="en-US" sz="1600" dirty="0">
                <a:highlight>
                  <a:srgbClr val="FFFF00"/>
                </a:highlight>
                <a:latin typeface="Times New Roman" pitchFamily="18" charset="0"/>
                <a:cs typeface="Times New Roman" pitchFamily="18" charset="0"/>
              </a:rPr>
              <a:t> ta </a:t>
            </a:r>
            <a:r>
              <a:rPr lang="en-US" sz="1600" dirty="0" err="1">
                <a:highlight>
                  <a:srgbClr val="FFFF00"/>
                </a:highlight>
                <a:latin typeface="Times New Roman" pitchFamily="18" charset="0"/>
                <a:cs typeface="Times New Roman" pitchFamily="18" charset="0"/>
              </a:rPr>
              <a:t>không</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thể</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không</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nhắc</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tới</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tác</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phẩm</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Vợ</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nhặt</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viết</a:t>
            </a:r>
            <a:r>
              <a:rPr lang="en-US" sz="1600" dirty="0">
                <a:highlight>
                  <a:srgbClr val="FFFF00"/>
                </a:highlight>
                <a:latin typeface="Times New Roman" pitchFamily="18" charset="0"/>
                <a:cs typeface="Times New Roman" pitchFamily="18" charset="0"/>
              </a:rPr>
              <a:t> </a:t>
            </a:r>
            <a:r>
              <a:rPr lang="en-US" sz="1600" dirty="0" err="1">
                <a:highlight>
                  <a:srgbClr val="FFFF00"/>
                </a:highlight>
                <a:latin typeface="Times New Roman" pitchFamily="18" charset="0"/>
                <a:cs typeface="Times New Roman" pitchFamily="18" charset="0"/>
              </a:rPr>
              <a:t>năm</a:t>
            </a:r>
            <a:r>
              <a:rPr lang="en-US" sz="1600" dirty="0">
                <a:highlight>
                  <a:srgbClr val="FFFF00"/>
                </a:highlight>
                <a:latin typeface="Times New Roman" pitchFamily="18" charset="0"/>
                <a:cs typeface="Times New Roman" pitchFamily="18" charset="0"/>
              </a:rPr>
              <a:t> 1954</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dựa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trên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một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phần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bản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thảo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cũ</a:t>
            </a:r>
            <a:r>
              <a:rPr lang="en-US" sz="1600" dirty="0">
                <a:latin typeface="Times New Roman" pitchFamily="18" charset="0"/>
                <a:cs typeface="Times New Roman" pitchFamily="18" charset="0"/>
              </a:rPr>
              <a:t>. </a:t>
            </a:r>
            <a:r>
              <a:rPr lang="en-US" sz="1600" dirty="0" err="1">
                <a:highlight>
                  <a:srgbClr val="00FF00"/>
                </a:highlight>
                <a:latin typeface="Times New Roman" pitchFamily="18" charset="0"/>
                <a:cs typeface="Times New Roman" pitchFamily="18" charset="0"/>
              </a:rPr>
              <a:t>Tác</a:t>
            </a:r>
            <a:r>
              <a:rPr lang="en-US" sz="1600" dirty="0">
                <a:highlight>
                  <a:srgbClr val="00FF00"/>
                </a:highlight>
                <a:latin typeface="Times New Roman" pitchFamily="18" charset="0"/>
                <a:cs typeface="Times New Roman" pitchFamily="18" charset="0"/>
              </a:rPr>
              <a:t> </a:t>
            </a:r>
            <a:r>
              <a:rPr lang="en-US" sz="1600" err="1">
                <a:highlight>
                  <a:srgbClr val="00FF00"/>
                </a:highlight>
                <a:latin typeface="Times New Roman" pitchFamily="18" charset="0"/>
                <a:cs typeface="Times New Roman" pitchFamily="18" charset="0"/>
              </a:rPr>
              <a:t>phẩm</a:t>
            </a:r>
            <a:r>
              <a:rPr lang="en-US" sz="1600">
                <a:highlight>
                  <a:srgbClr val="00FF00"/>
                </a:highlight>
                <a:latin typeface="Times New Roman" pitchFamily="18" charset="0"/>
                <a:cs typeface="Times New Roman" pitchFamily="18" charset="0"/>
              </a:rPr>
              <a:t> tái hiện </a:t>
            </a:r>
            <a:r>
              <a:rPr lang="en-US" sz="1600" dirty="0" err="1">
                <a:highlight>
                  <a:srgbClr val="00FF00"/>
                </a:highlight>
                <a:latin typeface="Times New Roman" pitchFamily="18" charset="0"/>
                <a:cs typeface="Times New Roman" pitchFamily="18" charset="0"/>
              </a:rPr>
              <a:t>tình</a:t>
            </a:r>
            <a:r>
              <a:rPr lang="en-US" sz="1600" dirty="0">
                <a:highlight>
                  <a:srgbClr val="00FF00"/>
                </a:highlight>
                <a:latin typeface="Times New Roman" pitchFamily="18" charset="0"/>
                <a:cs typeface="Times New Roman" pitchFamily="18" charset="0"/>
              </a:rPr>
              <a:t> </a:t>
            </a:r>
            <a:r>
              <a:rPr lang="en-US" sz="1600" dirty="0" err="1">
                <a:latin typeface="Times New Roman" pitchFamily="18" charset="0"/>
                <a:cs typeface="Times New Roman" pitchFamily="18" charset="0"/>
              </a:rPr>
              <a:t>cảnh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thê</a:t>
            </a:r>
            <a:r>
              <a:rPr lang="en-US" sz="1600" dirty="0">
                <a:latin typeface="Times New Roman" pitchFamily="18" charset="0"/>
                <a:cs typeface="Times New Roman" pitchFamily="18" charset="0"/>
              </a:rPr>
              <a:t> </a:t>
            </a:r>
            <a:r>
              <a:rPr lang="en-US" sz="1600" err="1">
                <a:latin typeface="Times New Roman" pitchFamily="18" charset="0"/>
                <a:cs typeface="Times New Roman" pitchFamily="18" charset="0"/>
              </a:rPr>
              <a:t>thảm</a:t>
            </a:r>
            <a:r>
              <a:rPr lang="en-US" sz="1600">
                <a:latin typeface="Times New Roman" pitchFamily="18" charset="0"/>
                <a:cs typeface="Times New Roman" pitchFamily="18" charset="0"/>
              </a:rPr>
              <a:t> của người nông dân trong nạn đói khủng khiếp năm 1945 và đặc </a:t>
            </a:r>
            <a:r>
              <a:rPr lang="en-US" sz="1600" dirty="0" err="1">
                <a:latin typeface="Times New Roman" pitchFamily="18" charset="0"/>
                <a:cs typeface="Times New Roman" pitchFamily="18" charset="0"/>
              </a:rPr>
              <a:t>biệt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ngợi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tình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người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bản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chất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tốt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đẹp</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sức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sống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kì</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diệu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của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họ</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ngay</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bên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bờ</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vực</a:t>
            </a:r>
            <a:r>
              <a:rPr lang="en-US" sz="1600" dirty="0">
                <a:latin typeface="Times New Roman" pitchFamily="18" charset="0"/>
                <a:cs typeface="Times New Roman" pitchFamily="18" charset="0"/>
              </a:rPr>
              <a:t> </a:t>
            </a:r>
            <a:r>
              <a:rPr lang="en-US" sz="1600" err="1">
                <a:latin typeface="Times New Roman" pitchFamily="18" charset="0"/>
                <a:cs typeface="Times New Roman" pitchFamily="18" charset="0"/>
              </a:rPr>
              <a:t>thẳm</a:t>
            </a:r>
            <a:r>
              <a:rPr lang="en-US" sz="1600">
                <a:latin typeface="Times New Roman" pitchFamily="18" charset="0"/>
                <a:cs typeface="Times New Roman" pitchFamily="18" charset="0"/>
              </a:rPr>
              <a:t>. </a:t>
            </a:r>
            <a:r>
              <a:rPr lang="en-US" sz="1600">
                <a:highlight>
                  <a:srgbClr val="FFFF00"/>
                </a:highlight>
                <a:latin typeface="Times New Roman" pitchFamily="18" charset="0"/>
                <a:cs typeface="Times New Roman" pitchFamily="18" charset="0"/>
              </a:rPr>
              <a:t>Trong tác phẩm tôi đặc biệt ấn tượng với đoạn trích “Hắn chắp tây</a:t>
            </a:r>
          </a:p>
          <a:p>
            <a:pPr algn="just"/>
            <a:r>
              <a:rPr lang="en-US" sz="1600">
                <a:latin typeface="Times New Roman" pitchFamily="18" charset="0"/>
                <a:cs typeface="Times New Roman" pitchFamily="18" charset="0"/>
              </a:rPr>
              <a:t> … tu sửa lại căn nhà” miêu tả diễn biến tâm lí nhân vật Tràng trong buổi sáng hôm sau qua đó cho thấy nghệ thuật xây dựng nhân vật vô cùng đặc sắc của nhà văn Kim Lân.</a:t>
            </a:r>
            <a:endParaRPr lang="en-US" sz="1600" dirty="0">
              <a:latin typeface="Times New Roman" pitchFamily="18" charset="0"/>
              <a:cs typeface="Times New Roman" pitchFamily="18" charset="0"/>
            </a:endParaRPr>
          </a:p>
        </p:txBody>
      </p:sp>
    </p:spTree>
    <p:extLst>
      <p:ext uri="{BB962C8B-B14F-4D97-AF65-F5344CB8AC3E}">
        <p14:creationId xmlns:p14="http://schemas.microsoft.com/office/powerpoint/2010/main" val="342434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B5D844-B5B8-B98C-8D5D-3ED63B47F52C}"/>
              </a:ext>
            </a:extLst>
          </p:cNvPr>
          <p:cNvSpPr txBox="1"/>
          <p:nvPr/>
        </p:nvSpPr>
        <p:spPr>
          <a:xfrm>
            <a:off x="107504" y="78784"/>
            <a:ext cx="5292588" cy="7310656"/>
          </a:xfrm>
          <a:prstGeom prst="rect">
            <a:avLst/>
          </a:prstGeom>
          <a:noFill/>
        </p:spPr>
        <p:txBody>
          <a:bodyPr wrap="square">
            <a:spAutoFit/>
          </a:bodyPr>
          <a:lstStyle/>
          <a:p>
            <a:pPr indent="457200" algn="just">
              <a:lnSpc>
                <a:spcPts val="1890"/>
              </a:lnSpc>
              <a:spcBef>
                <a:spcPts val="600"/>
              </a:spcBef>
            </a:pPr>
            <a:r>
              <a:rPr lang="fr-FR" sz="1600">
                <a:effectLst/>
                <a:latin typeface="Times New Roman" panose="02020603050405020304" pitchFamily="18" charset="0"/>
                <a:ea typeface="Times New Roman" panose="02020603050405020304" pitchFamily="18" charset="0"/>
                <a:cs typeface="Times New Roman" panose="02020603050405020304" pitchFamily="18" charset="0"/>
              </a:rPr>
              <a:t>Hắn chắp hai tay sau lưng lững thững bước ra sân. ánh nắng buổi sáng mùa hè sáng lóa xói vào hai con mắt còn cay xè của hắn. Hắn chớp chớp liên hồi mấy cái, và bỗng vừa chợt nhận ra, xung quanh mình có cái gì vừa thay đổi mới mẻ, khác lạ. Nhà cửa, sân vườn hôm nay đều được quét tước, thu dọn sạch sẽ gọn gàng.</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ts val="1890"/>
              </a:lnSpc>
              <a:spcBef>
                <a:spcPts val="600"/>
              </a:spcBef>
            </a:pPr>
            <a:br>
              <a:rPr lang="fr-FR" sz="1600">
                <a:effectLst/>
                <a:latin typeface="Times New Roman" panose="02020603050405020304" pitchFamily="18" charset="0"/>
                <a:ea typeface="Times New Roman" panose="02020603050405020304" pitchFamily="18" charset="0"/>
                <a:cs typeface="Times New Roman" panose="02020603050405020304" pitchFamily="18" charset="0"/>
              </a:rPr>
            </a:br>
            <a:r>
              <a:rPr lang="fr-FR" sz="1600">
                <a:latin typeface="Times New Roman" panose="02020603050405020304" pitchFamily="18" charset="0"/>
                <a:ea typeface="Times New Roman" panose="02020603050405020304" pitchFamily="18" charset="0"/>
                <a:cs typeface="Times New Roman" panose="02020603050405020304" pitchFamily="18" charset="0"/>
              </a:rPr>
              <a:t>          </a:t>
            </a:r>
            <a:r>
              <a:rPr lang="fr-FR" sz="1600">
                <a:effectLst/>
                <a:latin typeface="Times New Roman" panose="02020603050405020304" pitchFamily="18" charset="0"/>
                <a:ea typeface="Times New Roman" panose="02020603050405020304" pitchFamily="18" charset="0"/>
                <a:cs typeface="Times New Roman" panose="02020603050405020304" pitchFamily="18" charset="0"/>
              </a:rPr>
              <a:t>Mấy chiếc quần áo rách như tổ đỉa vẫn vắt khươm mươi niên ở một góc nhà đã thấy đem ra sân hong. Hai cái ang nước vẫn để khô cong ở dưới gốc ổi đã kín nước đầy ăm ắp. Đống rác mùn tung hoành ngay lối đi đã hót sạch.</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ts val="1890"/>
              </a:lnSpc>
              <a:spcBef>
                <a:spcPts val="600"/>
              </a:spcBef>
            </a:pPr>
            <a:r>
              <a:rPr lang="fr-FR" sz="1600">
                <a:effectLst/>
                <a:latin typeface="Times New Roman" panose="02020603050405020304" pitchFamily="18" charset="0"/>
                <a:ea typeface="Times New Roman" panose="02020603050405020304" pitchFamily="18" charset="0"/>
                <a:cs typeface="Times New Roman" panose="02020603050405020304" pitchFamily="18" charset="0"/>
              </a:rPr>
              <a:t>Ngoài vườn người mẹ đang lúi húi giẫy những búi cỏ mọc nham nhở. Vợ hắn quét lại cái sân, tiếng chổi từng nhát kêu sàn sạt trên mặt đất. Cảnh tượng thật đơn giản, bình thường nhưng đối với hắn lại rất thấm thía cảm động. Bỗng nhiên hắn thấy hắn thương yêu gắn bó với cái nhà của hắn lạ lùng. Hắn đã có một gia đình. Hắn sẽ cùng vợ sinh con đẻ cái ở đấy. Cái nhà như cái tổ ấm che mưa che nắng. Một nguồn vui sướng, phấn chấn đột ngột tràn ngập trong lòng. Bây giờ hắn mới thấy hắn nên người, hắn thấy hắn có bổn phận phải lo lắng cho vợ con sau này. Hắn xăm xăm chạy ra giữa sân, hắn cũng muốn làm một việc gì để dự phần tu sửa lại căn nhà.</a:t>
            </a:r>
          </a:p>
          <a:p>
            <a:pPr indent="457200" algn="just">
              <a:lnSpc>
                <a:spcPts val="1890"/>
              </a:lnSpc>
              <a:spcBef>
                <a:spcPts val="600"/>
              </a:spcBef>
            </a:pPr>
            <a:r>
              <a:rPr lang="fr-FR" sz="1600" i="1">
                <a:latin typeface="Times New Roman" panose="02020603050405020304" pitchFamily="18" charset="0"/>
                <a:ea typeface="Calibri" panose="020F0502020204030204" pitchFamily="34" charset="0"/>
                <a:cs typeface="Times New Roman" panose="02020603050405020304" pitchFamily="18" charset="0"/>
              </a:rPr>
              <a:t>(Trích ‘‘Vợ nhặt’’ - Kim Lân, Ngữ văn 12, tập hai, NXB Giáo dục, 2008, tr30)</a:t>
            </a:r>
          </a:p>
          <a:p>
            <a:pPr indent="457200" algn="just">
              <a:lnSpc>
                <a:spcPts val="1890"/>
              </a:lnSpc>
              <a:spcBef>
                <a:spcPts val="600"/>
              </a:spcBef>
            </a:pPr>
            <a:r>
              <a:rPr lang="fr-FR" sz="1600">
                <a:latin typeface="Times New Roman" panose="02020603050405020304" pitchFamily="18" charset="0"/>
                <a:ea typeface="Calibri" panose="020F0502020204030204" pitchFamily="34" charset="0"/>
                <a:cs typeface="Times New Roman" panose="02020603050405020304" pitchFamily="18" charset="0"/>
              </a:rPr>
              <a:t>Phân tích đoạn trích trên, từ đó nhận xét về nghệ thuật xây dựng nhân vật của nhà văn Kim Lân.</a:t>
            </a:r>
          </a:p>
          <a:p>
            <a:pPr indent="457200" algn="just">
              <a:lnSpc>
                <a:spcPts val="1890"/>
              </a:lnSpc>
              <a:spcBef>
                <a:spcPts val="600"/>
              </a:spcBef>
            </a:pPr>
            <a:endParaRPr lang="fr-FR" sz="160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ts val="1890"/>
              </a:lnSpc>
            </a:pP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7185B21A-FF50-B6F7-5FC7-FFBDAD370923}"/>
              </a:ext>
            </a:extLst>
          </p:cNvPr>
          <p:cNvSpPr/>
          <p:nvPr/>
        </p:nvSpPr>
        <p:spPr>
          <a:xfrm>
            <a:off x="5796136" y="908720"/>
            <a:ext cx="3024336" cy="421653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just"/>
            <a:r>
              <a:rPr lang="en-US" sz="2800" dirty="0">
                <a:latin typeface="Times New Roman" pitchFamily="18" charset="0"/>
                <a:cs typeface="Times New Roman" pitchFamily="18" charset="0"/>
              </a:rPr>
              <a:t>	</a:t>
            </a:r>
            <a:r>
              <a:rPr lang="en-US" sz="2000" dirty="0">
                <a:latin typeface="Times New Roman" pitchFamily="18" charset="0"/>
                <a:cs typeface="Times New Roman" pitchFamily="18" charset="0"/>
              </a:rPr>
              <a:t>Kim </a:t>
            </a:r>
            <a:r>
              <a:rPr lang="en-US" sz="2000" dirty="0" err="1">
                <a:latin typeface="Times New Roman" pitchFamily="18" charset="0"/>
                <a:cs typeface="Times New Roman" pitchFamily="18" charset="0"/>
              </a:rPr>
              <a:t>Lân</a:t>
            </a:r>
            <a:r>
              <a:rPr lang="en-US" sz="2000" dirty="0">
                <a:latin typeface="Times New Roman" pitchFamily="18" charset="0"/>
                <a:cs typeface="Times New Roman" pitchFamily="18" charset="0"/>
              </a:rPr>
              <a:t> </a:t>
            </a:r>
            <a:r>
              <a:rPr lang="en-US" sz="2000" err="1">
                <a:highlight>
                  <a:srgbClr val="FFFF00"/>
                </a:highlight>
                <a:latin typeface="Times New Roman" pitchFamily="18" charset="0"/>
                <a:cs typeface="Times New Roman" pitchFamily="18" charset="0"/>
              </a:rPr>
              <a:t>là</a:t>
            </a:r>
            <a:r>
              <a:rPr lang="en-US" sz="2000">
                <a:highlight>
                  <a:srgbClr val="FFFF00"/>
                </a:highlight>
                <a:latin typeface="Times New Roman" pitchFamily="18" charset="0"/>
                <a:cs typeface="Times New Roman" pitchFamily="18" charset="0"/>
              </a:rPr>
              <a:t> một trong số </a:t>
            </a:r>
            <a:r>
              <a:rPr lang="en-US" sz="2000">
                <a:latin typeface="Times New Roman" pitchFamily="18" charset="0"/>
                <a:cs typeface="Times New Roman" pitchFamily="18" charset="0"/>
              </a:rPr>
              <a:t>những nhà văn lớn và nổi tiếng trong nền văn học Việt Nam. </a:t>
            </a:r>
            <a:r>
              <a:rPr lang="en-US" sz="2000" dirty="0" err="1">
                <a:highlight>
                  <a:srgbClr val="FFFF00"/>
                </a:highlight>
                <a:latin typeface="Times New Roman" pitchFamily="18" charset="0"/>
                <a:cs typeface="Times New Roman" pitchFamily="18" charset="0"/>
              </a:rPr>
              <a:t>Nhắc</a:t>
            </a:r>
            <a:r>
              <a:rPr lang="en-US" sz="2000" dirty="0">
                <a:highlight>
                  <a:srgbClr val="FFFF00"/>
                </a:highlight>
                <a:latin typeface="Times New Roman" pitchFamily="18" charset="0"/>
                <a:cs typeface="Times New Roman" pitchFamily="18" charset="0"/>
              </a:rPr>
              <a:t> </a:t>
            </a:r>
            <a:r>
              <a:rPr lang="en-US" sz="2000" dirty="0" err="1">
                <a:highlight>
                  <a:srgbClr val="FFFF00"/>
                </a:highlight>
                <a:latin typeface="Times New Roman" pitchFamily="18" charset="0"/>
                <a:cs typeface="Times New Roman" pitchFamily="18" charset="0"/>
              </a:rPr>
              <a:t>tới</a:t>
            </a:r>
            <a:r>
              <a:rPr lang="en-US" sz="2000" dirty="0">
                <a:highlight>
                  <a:srgbClr val="FFFF00"/>
                </a:highlight>
                <a:latin typeface="Times New Roman" pitchFamily="18" charset="0"/>
                <a:cs typeface="Times New Roman" pitchFamily="18" charset="0"/>
              </a:rPr>
              <a:t> </a:t>
            </a:r>
            <a:r>
              <a:rPr lang="en-US" sz="2000" dirty="0" err="1">
                <a:highlight>
                  <a:srgbClr val="FFFF00"/>
                </a:highlight>
                <a:latin typeface="Times New Roman" pitchFamily="18" charset="0"/>
                <a:cs typeface="Times New Roman" pitchFamily="18" charset="0"/>
              </a:rPr>
              <a:t>sự</a:t>
            </a:r>
            <a:r>
              <a:rPr lang="en-US" sz="2000" dirty="0">
                <a:highlight>
                  <a:srgbClr val="FFFF00"/>
                </a:highlight>
                <a:latin typeface="Times New Roman" pitchFamily="18" charset="0"/>
                <a:cs typeface="Times New Roman" pitchFamily="18" charset="0"/>
              </a:rPr>
              <a:t> </a:t>
            </a:r>
            <a:r>
              <a:rPr lang="en-US" sz="2000" dirty="0" err="1">
                <a:latin typeface="Times New Roman" pitchFamily="18" charset="0"/>
                <a:cs typeface="Times New Roman" pitchFamily="18" charset="0"/>
              </a:rPr>
              <a:t>nghiệp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sáng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chúng</a:t>
            </a:r>
            <a:r>
              <a:rPr lang="en-US" sz="2000" dirty="0">
                <a:latin typeface="Times New Roman" pitchFamily="18" charset="0"/>
                <a:cs typeface="Times New Roman" pitchFamily="18" charset="0"/>
              </a:rPr>
              <a:t> ta </a:t>
            </a:r>
            <a:r>
              <a:rPr lang="en-US" sz="2000" dirty="0" err="1">
                <a:latin typeface="Times New Roman" pitchFamily="18" charset="0"/>
                <a:cs typeface="Times New Roman" pitchFamily="18" charset="0"/>
              </a:rPr>
              <a:t>không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nhắc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phẩm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Vợ</a:t>
            </a:r>
            <a:r>
              <a:rPr lang="en-US" sz="2000" dirty="0">
                <a:latin typeface="Times New Roman" pitchFamily="18" charset="0"/>
                <a:cs typeface="Times New Roman" pitchFamily="18" charset="0"/>
              </a:rPr>
              <a:t> </a:t>
            </a:r>
            <a:r>
              <a:rPr lang="en-US" sz="2000" err="1">
                <a:latin typeface="Times New Roman" pitchFamily="18" charset="0"/>
                <a:cs typeface="Times New Roman" pitchFamily="18" charset="0"/>
              </a:rPr>
              <a:t>nhặt</a:t>
            </a:r>
            <a:r>
              <a:rPr lang="en-US" sz="2000">
                <a:latin typeface="Times New Roman" pitchFamily="18" charset="0"/>
                <a:cs typeface="Times New Roman" pitchFamily="18" charset="0"/>
              </a:rPr>
              <a:t>”, một trong số những tác phẩm hay và đặc sắc nhất của ông. </a:t>
            </a:r>
            <a:r>
              <a:rPr lang="en-US" sz="2000">
                <a:highlight>
                  <a:srgbClr val="FFFF00"/>
                </a:highlight>
                <a:latin typeface="Times New Roman" pitchFamily="18" charset="0"/>
                <a:cs typeface="Times New Roman" pitchFamily="18" charset="0"/>
              </a:rPr>
              <a:t>Trong tác </a:t>
            </a:r>
            <a:r>
              <a:rPr lang="en-US" sz="2000">
                <a:latin typeface="Times New Roman" pitchFamily="18" charset="0"/>
                <a:cs typeface="Times New Roman" pitchFamily="18" charset="0"/>
              </a:rPr>
              <a:t>phẩm tôi đặc biệt ấn tượng với đoạn trích “Hắn chắp tây … tu sửa lại căn nhà”.</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1434473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B5D844-B5B8-B98C-8D5D-3ED63B47F52C}"/>
              </a:ext>
            </a:extLst>
          </p:cNvPr>
          <p:cNvSpPr txBox="1"/>
          <p:nvPr/>
        </p:nvSpPr>
        <p:spPr>
          <a:xfrm>
            <a:off x="107504" y="165601"/>
            <a:ext cx="4464496" cy="7079823"/>
          </a:xfrm>
          <a:prstGeom prst="rect">
            <a:avLst/>
          </a:prstGeom>
          <a:noFill/>
        </p:spPr>
        <p:txBody>
          <a:bodyPr wrap="square">
            <a:spAutoFit/>
          </a:bodyPr>
          <a:lstStyle/>
          <a:p>
            <a:pPr indent="457200" algn="just">
              <a:lnSpc>
                <a:spcPts val="1890"/>
              </a:lnSpc>
              <a:spcBef>
                <a:spcPts val="600"/>
              </a:spcBef>
            </a:pPr>
            <a:r>
              <a:rPr lang="fr-FR" sz="160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Hắn chắp hai tay sau lưng lững thững bước ra sân. ánh nắng buổi sáng mùa hè sáng lóa xói vào hai con mắt còn cay xè của hắn. Hắn chớp chớp liên hồi </a:t>
            </a:r>
            <a:r>
              <a:rPr lang="fr-FR" sz="1600">
                <a:effectLst/>
                <a:latin typeface="Times New Roman" panose="02020603050405020304" pitchFamily="18" charset="0"/>
                <a:ea typeface="Times New Roman" panose="02020603050405020304" pitchFamily="18" charset="0"/>
                <a:cs typeface="Times New Roman" panose="02020603050405020304" pitchFamily="18" charset="0"/>
              </a:rPr>
              <a:t>mấy cái, và bỗng vừa chợt nhận ra, xung quanh mình có cái gì vừa thay đổi mới mẻ, khác lạ. Nhà cửa, sân vườn hôm nay đều được quét tước, thu dọn sạch sẽ gọn gàng.</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ts val="1890"/>
              </a:lnSpc>
              <a:spcBef>
                <a:spcPts val="600"/>
              </a:spcBef>
            </a:pPr>
            <a:br>
              <a:rPr lang="fr-FR" sz="1600">
                <a:effectLst/>
                <a:latin typeface="Times New Roman" panose="02020603050405020304" pitchFamily="18" charset="0"/>
                <a:ea typeface="Times New Roman" panose="02020603050405020304" pitchFamily="18" charset="0"/>
                <a:cs typeface="Times New Roman" panose="02020603050405020304" pitchFamily="18" charset="0"/>
              </a:rPr>
            </a:br>
            <a:r>
              <a:rPr lang="fr-FR" sz="1600">
                <a:effectLst/>
                <a:latin typeface="Times New Roman" panose="02020603050405020304" pitchFamily="18" charset="0"/>
                <a:ea typeface="Times New Roman" panose="02020603050405020304" pitchFamily="18" charset="0"/>
                <a:cs typeface="Times New Roman" panose="02020603050405020304" pitchFamily="18" charset="0"/>
              </a:rPr>
              <a:t>	Mấy chiếc quần áo rách như tổ đỉa vẫn vắt khươm mươi niên ở một góc nhà đã thấy đem ra sân hong. Hai cái ang nước vẫn để khô cong ở dưới gốc ổi đã kín nước đầy ăm ắp. Đống rác mùn tung hoành ngay lối đi đã hót sạch.</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ts val="1890"/>
              </a:lnSpc>
              <a:spcBef>
                <a:spcPts val="600"/>
              </a:spcBef>
            </a:pPr>
            <a:r>
              <a:rPr lang="fr-FR" sz="1600">
                <a:effectLst/>
                <a:latin typeface="Times New Roman" panose="02020603050405020304" pitchFamily="18" charset="0"/>
                <a:ea typeface="Times New Roman" panose="02020603050405020304" pitchFamily="18" charset="0"/>
                <a:cs typeface="Times New Roman" panose="02020603050405020304" pitchFamily="18" charset="0"/>
              </a:rPr>
              <a:t>Ngoài vườn người mẹ đang lúi húi giẫy những búi cỏ mọc nham nhở. Vợ hắn quét lại cái sân, tiếng chổi từng nhát kêu sàn sạt trên mặt đất. Cảnh tượng thật đơn giản, bình thường nhưng đối với hắn lại rất thấm thía cảm động. Bỗng nhiên hắn thấy hắn thương yêu gắn bó với cái nhà của hắn lạ lùng. Hắn đã có một gia đình. Hắn sẽ cùng vợ sinh con đẻ cái ở đấy. Cái nhà như cái tổ ấm che mưa che nắng. Một nguồn vui sướng, phấn chấn đột ngột tràn ngập trong lòng. Bây giờ hắn mới thấy hắn nên người, hắn thấy hắn có bổn phận phải lo lắng cho vợ con sau này. Hắn xăm xăm chạy ra giữa sân, hắn cũng muốn làm một việc gì để dự phần tu sửa lại căn nhà.</a:t>
            </a:r>
          </a:p>
          <a:p>
            <a:pPr indent="457200" algn="just">
              <a:lnSpc>
                <a:spcPts val="1890"/>
              </a:lnSpc>
            </a:pP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7185B21A-FF50-B6F7-5FC7-FFBDAD370923}"/>
              </a:ext>
            </a:extLst>
          </p:cNvPr>
          <p:cNvSpPr/>
          <p:nvPr/>
        </p:nvSpPr>
        <p:spPr>
          <a:xfrm>
            <a:off x="5076056" y="189418"/>
            <a:ext cx="3816424" cy="612475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just"/>
            <a:r>
              <a:rPr lang="en-US" sz="2800">
                <a:latin typeface="Times New Roman" pitchFamily="18" charset="0"/>
                <a:cs typeface="Times New Roman" pitchFamily="18" charset="0"/>
              </a:rPr>
              <a:t>	Trong buổi sáng ngày hôm sau, Tràng ngủ dậy “Hắn chắp tay sau lưng lững thững bước ra sân”, những tia nắng mùa hè chói chang sáng lóa “xói vào hai con mắt” Tràng, điều đó làm mắt hắn “chớp chớp liên hồi”. Một không khí yên bình của buổi sâng mai như mở ra một khởi đầu tuoiw mới, hi vọng, tốt đẹp của ngày mới	</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3075557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B5D844-B5B8-B98C-8D5D-3ED63B47F52C}"/>
              </a:ext>
            </a:extLst>
          </p:cNvPr>
          <p:cNvSpPr txBox="1"/>
          <p:nvPr/>
        </p:nvSpPr>
        <p:spPr>
          <a:xfrm>
            <a:off x="107504" y="165601"/>
            <a:ext cx="4464496" cy="7079823"/>
          </a:xfrm>
          <a:prstGeom prst="rect">
            <a:avLst/>
          </a:prstGeom>
          <a:noFill/>
        </p:spPr>
        <p:txBody>
          <a:bodyPr wrap="square">
            <a:spAutoFit/>
          </a:bodyPr>
          <a:lstStyle/>
          <a:p>
            <a:pPr indent="457200" algn="just">
              <a:lnSpc>
                <a:spcPts val="1890"/>
              </a:lnSpc>
              <a:spcBef>
                <a:spcPts val="600"/>
              </a:spcBef>
            </a:pPr>
            <a:r>
              <a:rPr lang="fr-FR" sz="1600">
                <a:effectLst/>
                <a:latin typeface="Times New Roman" panose="02020603050405020304" pitchFamily="18" charset="0"/>
                <a:ea typeface="Times New Roman" panose="02020603050405020304" pitchFamily="18" charset="0"/>
                <a:cs typeface="Times New Roman" panose="02020603050405020304" pitchFamily="18" charset="0"/>
              </a:rPr>
              <a:t>Hắn chắp hai tay sau lưng lững thững bước ra sân. ánh nắng buổi sáng mùa hè sáng lóa xói vào hai con mắt còn cay xè của hắn. Hắn chớp chớp liên hồi mấy cái, và bỗng vừa </a:t>
            </a:r>
            <a:r>
              <a:rPr lang="fr-FR" sz="160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chợt nhận ra, xung quanh mình có cái gì vừa thay đổi mới mẻ, khác lạ. Nhà cửa, sân vườn hôm nay đều được quét tước, thu dọn sạch sẽ gọn gàng.</a:t>
            </a:r>
            <a:endParaRPr lang="en-US" sz="160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endParaRPr>
          </a:p>
          <a:p>
            <a:pPr algn="just">
              <a:lnSpc>
                <a:spcPts val="1890"/>
              </a:lnSpc>
              <a:spcBef>
                <a:spcPts val="600"/>
              </a:spcBef>
            </a:pPr>
            <a:br>
              <a:rPr lang="fr-FR" sz="1600">
                <a:effectLst/>
                <a:latin typeface="Times New Roman" panose="02020603050405020304" pitchFamily="18" charset="0"/>
                <a:ea typeface="Times New Roman" panose="02020603050405020304" pitchFamily="18" charset="0"/>
                <a:cs typeface="Times New Roman" panose="02020603050405020304" pitchFamily="18" charset="0"/>
              </a:rPr>
            </a:br>
            <a:r>
              <a:rPr lang="fr-FR" sz="1600">
                <a:effectLst/>
                <a:latin typeface="Times New Roman" panose="02020603050405020304" pitchFamily="18" charset="0"/>
                <a:ea typeface="Times New Roman" panose="02020603050405020304" pitchFamily="18" charset="0"/>
                <a:cs typeface="Times New Roman" panose="02020603050405020304" pitchFamily="18" charset="0"/>
              </a:rPr>
              <a:t>	Mấy chiếc quần áo rách như tổ đỉa vẫn vắt khươm mươi niên ở một góc nhà đã thấy đem ra sân hong. Hai cái ang nước vẫn để khô cong ở dưới gốc ổi đã kín nước đầy ăm ắp. Đống rác mùn tung hoành ngay lối đi đã hót sạch.</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ts val="1890"/>
              </a:lnSpc>
              <a:spcBef>
                <a:spcPts val="600"/>
              </a:spcBef>
            </a:pPr>
            <a:r>
              <a:rPr lang="fr-FR" sz="1600">
                <a:effectLst/>
                <a:latin typeface="Times New Roman" panose="02020603050405020304" pitchFamily="18" charset="0"/>
                <a:ea typeface="Times New Roman" panose="02020603050405020304" pitchFamily="18" charset="0"/>
                <a:cs typeface="Times New Roman" panose="02020603050405020304" pitchFamily="18" charset="0"/>
              </a:rPr>
              <a:t>Ngoài vườn người mẹ đang lúi húi giẫy những búi cỏ mọc nham nhở. Vợ hắn quét lại cái sân, tiếng chổi từng nhát kêu sàn sạt trên mặt đất. Cảnh tượng thật đơn giản, bình thường nhưng đối với hắn lại rất thấm thía cảm động. Bỗng nhiên hắn thấy hắn thương yêu gắn bó với cái nhà của hắn lạ lùng. Hắn đã có một gia đình. Hắn sẽ cùng vợ sinh con đẻ cái ở đấy. Cái nhà như cái tổ ấm che mưa che nắng. Một nguồn vui sướng, phấn chấn đột ngột tràn ngập trong lòng. Bây giờ hắn mới thấy hắn nên người, hắn thấy hắn có bổn phận phải lo lắng cho vợ con sau này. Hắn xăm xăm chạy ra giữa sân, hắn cũng muốn làm một việc gì để dự phần tu sửa lại căn nhà.</a:t>
            </a:r>
          </a:p>
          <a:p>
            <a:pPr indent="457200" algn="just">
              <a:lnSpc>
                <a:spcPts val="1890"/>
              </a:lnSpc>
            </a:pP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7185B21A-FF50-B6F7-5FC7-FFBDAD370923}"/>
              </a:ext>
            </a:extLst>
          </p:cNvPr>
          <p:cNvSpPr/>
          <p:nvPr/>
        </p:nvSpPr>
        <p:spPr>
          <a:xfrm>
            <a:off x="4788024" y="116632"/>
            <a:ext cx="4104456" cy="5878532"/>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just"/>
            <a:r>
              <a:rPr lang="en-US" sz="2800">
                <a:latin typeface="Times New Roman" pitchFamily="18" charset="0"/>
                <a:cs typeface="Times New Roman" pitchFamily="18" charset="0"/>
              </a:rPr>
              <a:t>	Trong dáng vẻ “lững thững”, nhẩn nha, Tràng bỗng giật mình, ngạc nhiên “</a:t>
            </a:r>
            <a:r>
              <a:rPr lang="fr-FR" sz="2800">
                <a:latin typeface="Times New Roman" panose="02020603050405020304" pitchFamily="18" charset="0"/>
                <a:ea typeface="Times New Roman" panose="02020603050405020304" pitchFamily="18" charset="0"/>
                <a:cs typeface="Times New Roman" panose="02020603050405020304" pitchFamily="18" charset="0"/>
              </a:rPr>
              <a:t>chợt nhận ra, xung quanh mình có cái gì vừa thay đổi mới mẻ, khác lạ’’. Vẫn là không gian quen thuộc của không gian ngôi nhà mà Tràng ở nhưng hôm nay nó khác bởi ‘‘</a:t>
            </a:r>
            <a:r>
              <a:rPr lang="fr-FR" sz="2400">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Nhà cửa, sân vườn hôm nay đều được quét tước, thu dọn sạch sẽ gọn gàng’’. Không còn sự bừa bộn, lôi thôi, nhếch nhác như bao ngày nữa.</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130454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D1B1C18-8380-92B9-F294-828FE0946F31}"/>
              </a:ext>
            </a:extLst>
          </p:cNvPr>
          <p:cNvSpPr/>
          <p:nvPr/>
        </p:nvSpPr>
        <p:spPr>
          <a:xfrm>
            <a:off x="0" y="116632"/>
            <a:ext cx="9144000" cy="2985433"/>
          </a:xfrm>
          <a:prstGeom prst="rect">
            <a:avLst/>
          </a:prstGeom>
        </p:spPr>
        <p:txBody>
          <a:bodyPr wrap="square">
            <a:spAutoFit/>
          </a:bodyPr>
          <a:lstStyle/>
          <a:p>
            <a:pPr algn="just"/>
            <a:r>
              <a:rPr lang="en-US" sz="2800" dirty="0">
                <a:latin typeface="Times New Roman" pitchFamily="18" charset="0"/>
                <a:cs typeface="Times New Roman" pitchFamily="18" charset="0"/>
              </a:rPr>
              <a:t>	</a:t>
            </a:r>
            <a:r>
              <a:rPr lang="en-US" sz="2000" dirty="0">
                <a:latin typeface="Times New Roman" pitchFamily="18" charset="0"/>
                <a:cs typeface="Times New Roman" pitchFamily="18" charset="0"/>
              </a:rPr>
              <a:t>Kim </a:t>
            </a:r>
            <a:r>
              <a:rPr lang="en-US" sz="2000" dirty="0" err="1">
                <a:latin typeface="Times New Roman" pitchFamily="18" charset="0"/>
                <a:cs typeface="Times New Roman" pitchFamily="18" charset="0"/>
              </a:rPr>
              <a:t>Lân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lớn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chuyên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truyện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ngắn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về</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Việt</a:t>
            </a:r>
            <a:r>
              <a:rPr lang="en-US" sz="2000" dirty="0">
                <a:latin typeface="Times New Roman" pitchFamily="18" charset="0"/>
                <a:cs typeface="Times New Roman" pitchFamily="18" charset="0"/>
              </a:rPr>
              <a:t> Nam, </a:t>
            </a:r>
            <a:r>
              <a:rPr lang="en-US" sz="2000" dirty="0" err="1">
                <a:latin typeface="Times New Roman" pitchFamily="18" charset="0"/>
                <a:cs typeface="Times New Roman" pitchFamily="18" charset="0"/>
              </a:rPr>
              <a:t>tuy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số</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lượng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phẩm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nhưng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tiếng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vang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lớn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Nhắc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sự</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nghiệp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sáng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chúng</a:t>
            </a:r>
            <a:r>
              <a:rPr lang="en-US" sz="2000" dirty="0">
                <a:latin typeface="Times New Roman" pitchFamily="18" charset="0"/>
                <a:cs typeface="Times New Roman" pitchFamily="18" charset="0"/>
              </a:rPr>
              <a:t> ta </a:t>
            </a:r>
            <a:r>
              <a:rPr lang="en-US" sz="2000" dirty="0" err="1">
                <a:latin typeface="Times New Roman" pitchFamily="18" charset="0"/>
                <a:cs typeface="Times New Roman" pitchFamily="18" charset="0"/>
              </a:rPr>
              <a:t>không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nhắc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phẩm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nhặt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năm</a:t>
            </a:r>
            <a:r>
              <a:rPr lang="en-US" sz="2000" dirty="0">
                <a:latin typeface="Times New Roman" pitchFamily="18" charset="0"/>
                <a:cs typeface="Times New Roman" pitchFamily="18" charset="0"/>
              </a:rPr>
              <a:t> 1954 </a:t>
            </a:r>
            <a:r>
              <a:rPr lang="en-US" sz="2000" dirty="0" err="1">
                <a:latin typeface="Times New Roman" pitchFamily="18" charset="0"/>
                <a:cs typeface="Times New Roman" pitchFamily="18" charset="0"/>
              </a:rPr>
              <a:t>dựa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một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phần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bản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thảo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cũ</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err="1">
                <a:latin typeface="Times New Roman" pitchFamily="18" charset="0"/>
                <a:cs typeface="Times New Roman" pitchFamily="18" charset="0"/>
              </a:rPr>
              <a:t>phẩm</a:t>
            </a:r>
            <a:r>
              <a:rPr lang="en-US" sz="2000">
                <a:latin typeface="Times New Roman" pitchFamily="18" charset="0"/>
                <a:cs typeface="Times New Roman" pitchFamily="18" charset="0"/>
              </a:rPr>
              <a:t> tái hiện </a:t>
            </a:r>
            <a:r>
              <a:rPr lang="en-US" sz="2000" dirty="0" err="1">
                <a:latin typeface="Times New Roman" pitchFamily="18" charset="0"/>
                <a:cs typeface="Times New Roman" pitchFamily="18" charset="0"/>
              </a:rPr>
              <a:t>tình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cảnh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thê</a:t>
            </a:r>
            <a:r>
              <a:rPr lang="en-US" sz="2000" dirty="0">
                <a:latin typeface="Times New Roman" pitchFamily="18" charset="0"/>
                <a:cs typeface="Times New Roman" pitchFamily="18" charset="0"/>
              </a:rPr>
              <a:t> </a:t>
            </a:r>
            <a:r>
              <a:rPr lang="en-US" sz="2000" err="1">
                <a:latin typeface="Times New Roman" pitchFamily="18" charset="0"/>
                <a:cs typeface="Times New Roman" pitchFamily="18" charset="0"/>
              </a:rPr>
              <a:t>thảm</a:t>
            </a:r>
            <a:r>
              <a:rPr lang="en-US" sz="2000">
                <a:latin typeface="Times New Roman" pitchFamily="18" charset="0"/>
                <a:cs typeface="Times New Roman" pitchFamily="18" charset="0"/>
              </a:rPr>
              <a:t> của người nông dân trong nạn đói khủng khiếp năm 1945 và đặc </a:t>
            </a:r>
            <a:r>
              <a:rPr lang="en-US" sz="2000" dirty="0" err="1">
                <a:latin typeface="Times New Roman" pitchFamily="18" charset="0"/>
                <a:cs typeface="Times New Roman" pitchFamily="18" charset="0"/>
              </a:rPr>
              <a:t>biệt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ngợi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bản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tốt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đẹp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sức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sống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kì</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ngay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bờ</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vực</a:t>
            </a:r>
            <a:r>
              <a:rPr lang="en-US" sz="2000" dirty="0">
                <a:latin typeface="Times New Roman" pitchFamily="18" charset="0"/>
                <a:cs typeface="Times New Roman" pitchFamily="18" charset="0"/>
              </a:rPr>
              <a:t> </a:t>
            </a:r>
            <a:r>
              <a:rPr lang="en-US" sz="2000" err="1">
                <a:latin typeface="Times New Roman" pitchFamily="18" charset="0"/>
                <a:cs typeface="Times New Roman" pitchFamily="18" charset="0"/>
              </a:rPr>
              <a:t>thẳm</a:t>
            </a:r>
            <a:r>
              <a:rPr lang="en-US" sz="2000">
                <a:latin typeface="Times New Roman" pitchFamily="18" charset="0"/>
                <a:cs typeface="Times New Roman" pitchFamily="18" charset="0"/>
              </a:rPr>
              <a:t>. Nhà </a:t>
            </a:r>
            <a:r>
              <a:rPr lang="en-US" sz="2000" dirty="0" err="1">
                <a:latin typeface="Times New Roman" pitchFamily="18" charset="0"/>
                <a:cs typeface="Times New Roman" pitchFamily="18" charset="0"/>
              </a:rPr>
              <a:t>văn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xây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dựng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phẩm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nhưng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tôi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đặc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biệt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ấn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tượng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việc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miêu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diễn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tâm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lí</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nhân</a:t>
            </a:r>
            <a:r>
              <a:rPr lang="en-US" sz="2000" dirty="0">
                <a:latin typeface="Times New Roman" pitchFamily="18" charset="0"/>
                <a:cs typeface="Times New Roman" pitchFamily="18" charset="0"/>
              </a:rPr>
              <a:t> </a:t>
            </a:r>
            <a:r>
              <a:rPr lang="en-US" sz="2000" err="1">
                <a:latin typeface="Times New Roman" pitchFamily="18" charset="0"/>
                <a:cs typeface="Times New Roman" pitchFamily="18" charset="0"/>
              </a:rPr>
              <a:t>vật</a:t>
            </a:r>
            <a:r>
              <a:rPr lang="en-US" sz="2000">
                <a:latin typeface="Times New Roman" pitchFamily="18" charset="0"/>
                <a:cs typeface="Times New Roman" pitchFamily="18" charset="0"/>
              </a:rPr>
              <a:t> cụ tứ và cách kết thúc truyện của nhà văn.</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23675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17A5081-91C3-9516-84DD-11B95853FB34}"/>
              </a:ext>
            </a:extLst>
          </p:cNvPr>
          <p:cNvSpPr txBox="1"/>
          <p:nvPr/>
        </p:nvSpPr>
        <p:spPr>
          <a:xfrm>
            <a:off x="297868" y="5874659"/>
            <a:ext cx="8846132" cy="954107"/>
          </a:xfrm>
          <a:prstGeom prst="rect">
            <a:avLst/>
          </a:prstGeom>
          <a:noFill/>
        </p:spPr>
        <p:txBody>
          <a:bodyPr wrap="square">
            <a:spAutoFit/>
          </a:bodyPr>
          <a:lstStyle/>
          <a:p>
            <a:r>
              <a:rPr lang="en-US" sz="2000" b="0" i="0">
                <a:solidFill>
                  <a:srgbClr val="000000"/>
                </a:solidFill>
                <a:effectLst/>
                <a:latin typeface="Times New Roman" panose="02020603050405020304" pitchFamily="18" charset="0"/>
                <a:cs typeface="Times New Roman" panose="02020603050405020304" pitchFamily="18" charset="0"/>
              </a:rPr>
              <a:t>	</a:t>
            </a:r>
            <a:r>
              <a:rPr lang="en-US" b="0" i="0">
                <a:solidFill>
                  <a:srgbClr val="000000"/>
                </a:solidFill>
                <a:effectLst/>
                <a:latin typeface="Times New Roman" panose="02020603050405020304" pitchFamily="18" charset="0"/>
                <a:cs typeface="Times New Roman" panose="02020603050405020304" pitchFamily="18" charset="0"/>
              </a:rPr>
              <a:t>Tình huống truyện là một thành công nghệ thuật đặc sắc của tác phẩm, góp phần tạo nên giá trị, sức hấp dẫn của tác phẩm đồng thời thể hiện rõ phong cách nghệ thuật độc đáo của tác giả </a:t>
            </a:r>
            <a:endParaRPr lang="en-US">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3672CC23-ABE3-423E-75E1-733B7B4BF703}"/>
              </a:ext>
            </a:extLst>
          </p:cNvPr>
          <p:cNvSpPr txBox="1"/>
          <p:nvPr/>
        </p:nvSpPr>
        <p:spPr>
          <a:xfrm>
            <a:off x="179512" y="116632"/>
            <a:ext cx="8784976" cy="923330"/>
          </a:xfrm>
          <a:prstGeom prst="rect">
            <a:avLst/>
          </a:prstGeom>
          <a:noFill/>
        </p:spPr>
        <p:txBody>
          <a:bodyPr wrap="square">
            <a:spAutoFit/>
          </a:bodyPr>
          <a:lstStyle/>
          <a:p>
            <a:pPr algn="just"/>
            <a:r>
              <a:rPr lang="en-US" b="0" i="0">
                <a:effectLst/>
                <a:latin typeface="Times New Roman" panose="02020603050405020304" pitchFamily="18" charset="0"/>
                <a:cs typeface="Times New Roman" panose="02020603050405020304" pitchFamily="18" charset="0"/>
              </a:rPr>
              <a:t>	Tình </a:t>
            </a:r>
            <a:r>
              <a:rPr lang="vi-VN" b="0" i="0">
                <a:effectLst/>
                <a:latin typeface="Times New Roman" panose="02020603050405020304" pitchFamily="18" charset="0"/>
                <a:cs typeface="Times New Roman" panose="02020603050405020304" pitchFamily="18" charset="0"/>
              </a:rPr>
              <a:t>huống truyện là cái hoàn cảnh riêng được tạo nên bởi một sự kiện đặc biệt trong truyện khiến tại đó, cuộc sống hiện lên đậm đặc nhất và ý đồ tư tưởng của tác giả cũng được bộc lộ sắc nét nh</a:t>
            </a:r>
            <a:r>
              <a:rPr lang="en-US" b="0" i="0">
                <a:effectLst/>
                <a:latin typeface="Times New Roman" panose="02020603050405020304" pitchFamily="18" charset="0"/>
                <a:cs typeface="Times New Roman" panose="02020603050405020304" pitchFamily="18" charset="0"/>
              </a:rPr>
              <a:t>ất.</a:t>
            </a:r>
            <a:endParaRPr lang="en-US">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177AF714-A4DE-6A2A-7DBE-E42F40170E6C}"/>
              </a:ext>
            </a:extLst>
          </p:cNvPr>
          <p:cNvSpPr txBox="1"/>
          <p:nvPr/>
        </p:nvSpPr>
        <p:spPr>
          <a:xfrm>
            <a:off x="208112" y="1073345"/>
            <a:ext cx="8935888" cy="4801314"/>
          </a:xfrm>
          <a:prstGeom prst="rect">
            <a:avLst/>
          </a:prstGeom>
          <a:noFill/>
        </p:spPr>
        <p:txBody>
          <a:bodyPr wrap="square">
            <a:spAutoFit/>
          </a:bodyPr>
          <a:lstStyle/>
          <a:p>
            <a:pPr algn="just" fontAlgn="base"/>
            <a:r>
              <a:rPr lang="vi-VN" b="0" i="0">
                <a:effectLst/>
                <a:highlight>
                  <a:srgbClr val="FFFF00"/>
                </a:highlight>
                <a:latin typeface="Times New Roman" panose="02020603050405020304" pitchFamily="18" charset="0"/>
                <a:cs typeface="Times New Roman" panose="02020603050405020304" pitchFamily="18" charset="0"/>
              </a:rPr>
              <a:t>Tình huống hành động:</a:t>
            </a:r>
          </a:p>
          <a:p>
            <a:pPr algn="just" fontAlgn="base"/>
            <a:r>
              <a:rPr lang="vi-VN" b="0" i="0">
                <a:effectLst/>
                <a:latin typeface="Times New Roman" panose="02020603050405020304" pitchFamily="18" charset="0"/>
                <a:cs typeface="Times New Roman" panose="02020603050405020304" pitchFamily="18" charset="0"/>
              </a:rPr>
              <a:t>Chủ yếu xoay quanh hành động có tính bước ngoặt của nhân vật. Hành động này có chức năng làm thay đổi cảnh ngộ, trạng huống hoặc một đoạn đời của nhân vật.</a:t>
            </a:r>
          </a:p>
          <a:p>
            <a:pPr algn="just" fontAlgn="base"/>
            <a:r>
              <a:rPr lang="vi-VN" b="0" i="0">
                <a:effectLst/>
                <a:latin typeface="Times New Roman" panose="02020603050405020304" pitchFamily="18" charset="0"/>
                <a:cs typeface="Times New Roman" panose="02020603050405020304" pitchFamily="18" charset="0"/>
              </a:rPr>
              <a:t>Tình huống tâm trạng:</a:t>
            </a:r>
          </a:p>
          <a:p>
            <a:pPr algn="just" fontAlgn="base"/>
            <a:r>
              <a:rPr lang="vi-VN" b="0" i="0">
                <a:effectLst/>
                <a:latin typeface="Times New Roman" panose="02020603050405020304" pitchFamily="18" charset="0"/>
                <a:cs typeface="Times New Roman" panose="02020603050405020304" pitchFamily="18" charset="0"/>
              </a:rPr>
              <a:t>Chủ yếu xoay quanh tâm trạng, cảm xúc có tính phát khởi, gây biến đổi của nhân vật khi đối diện với tình thế đặc biệt diễn ra trong cảnh huống có liên quan đến bản thân (được đặt ra trong truyện). Loại tình huống này thường gặp trong những kiểu truyện trữ tình, không có cốt truyện, đậm yếu tố lãng mạn mà dòng diễn biến tâm lí nhân vật là hạt nhân cốt lõi làm nên cấu trúc của truyện (loại truyện ít diễn biến, nghèo về hành động, đối tượng chủ yếu mà nhà văn khám phá là thế giới nội tâm tinh tế, là trạng thái cảm xúc mơ hồ của nhân vật trước cuộc sống). So với tình huống hành động, loại tình huống tâm trạng khó nhận ra hơn.</a:t>
            </a:r>
          </a:p>
          <a:p>
            <a:pPr algn="just" fontAlgn="base"/>
            <a:r>
              <a:rPr lang="vi-VN" b="0" i="0">
                <a:effectLst/>
                <a:highlight>
                  <a:srgbClr val="FFFF00"/>
                </a:highlight>
                <a:latin typeface="Times New Roman" panose="02020603050405020304" pitchFamily="18" charset="0"/>
                <a:cs typeface="Times New Roman" panose="02020603050405020304" pitchFamily="18" charset="0"/>
              </a:rPr>
              <a:t>Tình huống nhận thức:</a:t>
            </a:r>
          </a:p>
          <a:p>
            <a:pPr algn="just" fontAlgn="base"/>
            <a:r>
              <a:rPr lang="vi-VN" b="0" i="0">
                <a:effectLst/>
                <a:latin typeface="Times New Roman" panose="02020603050405020304" pitchFamily="18" charset="0"/>
                <a:cs typeface="Times New Roman" panose="02020603050405020304" pitchFamily="18" charset="0"/>
              </a:rPr>
              <a:t>Chủ yếu xoay quanh tình thế chứa đựng giây phút “giác ngộ” chân lí của nhân vật (sự nhận thức lại về ý nghĩa thật sự của một vấn đề, một lĩnh vực nào đó trong quan niệm hoặc trong đời sống). Nhà văn đặt nhân vật vào một tình huống đầy bất ngờ, nghịch lí để từ đó nhân vật hiểu ra, vỡ lẽ ra và nhận thức được những vấn đề mà trước đó họ hiểu chưa đầy đủ hoặc chưa hiểu hay thậm chí đã ngộ nhận về nó.</a:t>
            </a:r>
          </a:p>
        </p:txBody>
      </p:sp>
    </p:spTree>
    <p:extLst>
      <p:ext uri="{BB962C8B-B14F-4D97-AF65-F5344CB8AC3E}">
        <p14:creationId xmlns:p14="http://schemas.microsoft.com/office/powerpoint/2010/main" val="1500897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2746349" y="1689865"/>
            <a:ext cx="1249587" cy="2306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FFFF00"/>
              </a:highlight>
            </a:endParaRPr>
          </a:p>
        </p:txBody>
      </p:sp>
      <p:sp>
        <p:nvSpPr>
          <p:cNvPr id="14" name="Rectangle 13"/>
          <p:cNvSpPr/>
          <p:nvPr/>
        </p:nvSpPr>
        <p:spPr>
          <a:xfrm>
            <a:off x="144220" y="1660240"/>
            <a:ext cx="1249587" cy="2306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Arrow Connector 10"/>
          <p:cNvCxnSpPr/>
          <p:nvPr/>
        </p:nvCxnSpPr>
        <p:spPr>
          <a:xfrm>
            <a:off x="4216311" y="1052736"/>
            <a:ext cx="4460145" cy="514194"/>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716801" y="1068751"/>
            <a:ext cx="3508252" cy="52452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6" name="Title 1"/>
          <p:cNvSpPr txBox="1">
            <a:spLocks/>
          </p:cNvSpPr>
          <p:nvPr/>
        </p:nvSpPr>
        <p:spPr>
          <a:xfrm>
            <a:off x="144220" y="1880336"/>
            <a:ext cx="1197375" cy="13831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1800" b="1" dirty="0" err="1">
                <a:highlight>
                  <a:srgbClr val="FFFF00"/>
                </a:highlight>
                <a:latin typeface="Times New Roman" pitchFamily="18" charset="0"/>
                <a:cs typeface="Times New Roman" pitchFamily="18" charset="0"/>
              </a:rPr>
              <a:t>Nhà</a:t>
            </a:r>
            <a:r>
              <a:rPr lang="en-US" sz="1800" b="1" dirty="0">
                <a:highlight>
                  <a:srgbClr val="FFFF00"/>
                </a:highlight>
                <a:latin typeface="Times New Roman" pitchFamily="18" charset="0"/>
                <a:cs typeface="Times New Roman" pitchFamily="18" charset="0"/>
              </a:rPr>
              <a:t> </a:t>
            </a:r>
            <a:r>
              <a:rPr lang="en-US" sz="1800" b="1" dirty="0" err="1">
                <a:highlight>
                  <a:srgbClr val="FFFF00"/>
                </a:highlight>
                <a:latin typeface="Times New Roman" pitchFamily="18" charset="0"/>
                <a:cs typeface="Times New Roman" pitchFamily="18" charset="0"/>
              </a:rPr>
              <a:t>văn</a:t>
            </a:r>
            <a:r>
              <a:rPr lang="en-US" sz="1800" b="1" dirty="0">
                <a:highlight>
                  <a:srgbClr val="FFFF00"/>
                </a:highlight>
                <a:latin typeface="Times New Roman" pitchFamily="18" charset="0"/>
                <a:cs typeface="Times New Roman" pitchFamily="18" charset="0"/>
              </a:rPr>
              <a:t> </a:t>
            </a:r>
            <a:r>
              <a:rPr lang="en-US" sz="1800" b="1" dirty="0" err="1">
                <a:highlight>
                  <a:srgbClr val="FFFF00"/>
                </a:highlight>
                <a:latin typeface="Times New Roman" pitchFamily="18" charset="0"/>
                <a:cs typeface="Times New Roman" pitchFamily="18" charset="0"/>
              </a:rPr>
              <a:t>thương</a:t>
            </a:r>
            <a:r>
              <a:rPr lang="en-US" sz="1800" b="1" dirty="0">
                <a:highlight>
                  <a:srgbClr val="FFFF00"/>
                </a:highlight>
                <a:latin typeface="Times New Roman" pitchFamily="18" charset="0"/>
                <a:cs typeface="Times New Roman" pitchFamily="18" charset="0"/>
              </a:rPr>
              <a:t> </a:t>
            </a:r>
            <a:r>
              <a:rPr lang="en-US" sz="1800" b="1" dirty="0" err="1">
                <a:highlight>
                  <a:srgbClr val="FFFF00"/>
                </a:highlight>
                <a:latin typeface="Times New Roman" pitchFamily="18" charset="0"/>
                <a:cs typeface="Times New Roman" pitchFamily="18" charset="0"/>
              </a:rPr>
              <a:t>nhân</a:t>
            </a:r>
            <a:r>
              <a:rPr lang="en-US" sz="1800" b="1" dirty="0">
                <a:highlight>
                  <a:srgbClr val="FFFF00"/>
                </a:highlight>
                <a:latin typeface="Times New Roman" pitchFamily="18" charset="0"/>
                <a:cs typeface="Times New Roman" pitchFamily="18" charset="0"/>
              </a:rPr>
              <a:t> </a:t>
            </a:r>
            <a:r>
              <a:rPr lang="en-US" sz="1800" b="1" dirty="0" err="1">
                <a:highlight>
                  <a:srgbClr val="FFFF00"/>
                </a:highlight>
                <a:latin typeface="Times New Roman" pitchFamily="18" charset="0"/>
                <a:cs typeface="Times New Roman" pitchFamily="18" charset="0"/>
              </a:rPr>
              <a:t>vật</a:t>
            </a:r>
            <a:r>
              <a:rPr lang="en-US" sz="1800" b="1" dirty="0">
                <a:highlight>
                  <a:srgbClr val="FFFF00"/>
                </a:highlight>
                <a:latin typeface="Times New Roman" pitchFamily="18" charset="0"/>
                <a:cs typeface="Times New Roman" pitchFamily="18" charset="0"/>
              </a:rPr>
              <a:t> </a:t>
            </a:r>
            <a:r>
              <a:rPr lang="en-US" sz="1800" b="1" dirty="0" err="1">
                <a:highlight>
                  <a:srgbClr val="FFFF00"/>
                </a:highlight>
                <a:latin typeface="Times New Roman" pitchFamily="18" charset="0"/>
                <a:cs typeface="Times New Roman" pitchFamily="18" charset="0"/>
              </a:rPr>
              <a:t>bất</a:t>
            </a:r>
            <a:r>
              <a:rPr lang="en-US" sz="1800" b="1" dirty="0">
                <a:highlight>
                  <a:srgbClr val="FFFF00"/>
                </a:highlight>
                <a:latin typeface="Times New Roman" pitchFamily="18" charset="0"/>
                <a:cs typeface="Times New Roman" pitchFamily="18" charset="0"/>
              </a:rPr>
              <a:t> </a:t>
            </a:r>
            <a:r>
              <a:rPr lang="en-US" sz="1800" b="1" dirty="0" err="1">
                <a:highlight>
                  <a:srgbClr val="FFFF00"/>
                </a:highlight>
                <a:latin typeface="Times New Roman" pitchFamily="18" charset="0"/>
                <a:cs typeface="Times New Roman" pitchFamily="18" charset="0"/>
              </a:rPr>
              <a:t>hạnh</a:t>
            </a:r>
            <a:endParaRPr lang="en-US" sz="1800" b="1" dirty="0">
              <a:highlight>
                <a:srgbClr val="FFFF00"/>
              </a:highlight>
              <a:latin typeface="Times New Roman" pitchFamily="18" charset="0"/>
              <a:cs typeface="Times New Roman" pitchFamily="18" charset="0"/>
            </a:endParaRPr>
          </a:p>
        </p:txBody>
      </p:sp>
      <p:sp>
        <p:nvSpPr>
          <p:cNvPr id="31" name="Title 1"/>
          <p:cNvSpPr txBox="1">
            <a:spLocks/>
          </p:cNvSpPr>
          <p:nvPr/>
        </p:nvSpPr>
        <p:spPr>
          <a:xfrm>
            <a:off x="2699792" y="1735357"/>
            <a:ext cx="1366965" cy="216314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1800" b="1" dirty="0" err="1">
                <a:highlight>
                  <a:srgbClr val="FFFF00"/>
                </a:highlight>
                <a:latin typeface="Times New Roman" pitchFamily="18" charset="0"/>
                <a:cs typeface="Times New Roman" pitchFamily="18" charset="0"/>
              </a:rPr>
              <a:t>Nhà</a:t>
            </a:r>
            <a:r>
              <a:rPr lang="en-US" sz="1800" b="1" dirty="0">
                <a:highlight>
                  <a:srgbClr val="FFFF00"/>
                </a:highlight>
                <a:latin typeface="Times New Roman" pitchFamily="18" charset="0"/>
                <a:cs typeface="Times New Roman" pitchFamily="18" charset="0"/>
              </a:rPr>
              <a:t> </a:t>
            </a:r>
            <a:r>
              <a:rPr lang="en-US" sz="1800" b="1" dirty="0" err="1">
                <a:highlight>
                  <a:srgbClr val="FFFF00"/>
                </a:highlight>
                <a:latin typeface="Times New Roman" pitchFamily="18" charset="0"/>
                <a:cs typeface="Times New Roman" pitchFamily="18" charset="0"/>
              </a:rPr>
              <a:t>văn</a:t>
            </a:r>
            <a:r>
              <a:rPr lang="en-US" sz="1800" b="1" dirty="0">
                <a:highlight>
                  <a:srgbClr val="FFFF00"/>
                </a:highlight>
                <a:latin typeface="Times New Roman" pitchFamily="18" charset="0"/>
                <a:cs typeface="Times New Roman" pitchFamily="18" charset="0"/>
              </a:rPr>
              <a:t> </a:t>
            </a:r>
            <a:r>
              <a:rPr lang="en-US" sz="1800" b="1" dirty="0" err="1">
                <a:highlight>
                  <a:srgbClr val="FFFF00"/>
                </a:highlight>
                <a:latin typeface="Times New Roman" pitchFamily="18" charset="0"/>
                <a:cs typeface="Times New Roman" pitchFamily="18" charset="0"/>
              </a:rPr>
              <a:t>tố</a:t>
            </a:r>
            <a:r>
              <a:rPr lang="en-US" sz="1800" b="1" dirty="0">
                <a:highlight>
                  <a:srgbClr val="FFFF00"/>
                </a:highlight>
                <a:latin typeface="Times New Roman" pitchFamily="18" charset="0"/>
                <a:cs typeface="Times New Roman" pitchFamily="18" charset="0"/>
              </a:rPr>
              <a:t> </a:t>
            </a:r>
            <a:r>
              <a:rPr lang="en-US" sz="1800" b="1" dirty="0" err="1">
                <a:highlight>
                  <a:srgbClr val="FFFF00"/>
                </a:highlight>
                <a:latin typeface="Times New Roman" pitchFamily="18" charset="0"/>
                <a:cs typeface="Times New Roman" pitchFamily="18" charset="0"/>
              </a:rPr>
              <a:t>cáo</a:t>
            </a:r>
            <a:r>
              <a:rPr lang="en-US" sz="1800" b="1" dirty="0">
                <a:highlight>
                  <a:srgbClr val="FFFF00"/>
                </a:highlight>
                <a:latin typeface="Times New Roman" pitchFamily="18" charset="0"/>
                <a:cs typeface="Times New Roman" pitchFamily="18" charset="0"/>
              </a:rPr>
              <a:t> </a:t>
            </a:r>
            <a:r>
              <a:rPr lang="en-US" sz="1800" b="1" dirty="0" err="1">
                <a:highlight>
                  <a:srgbClr val="FFFF00"/>
                </a:highlight>
                <a:latin typeface="Times New Roman" pitchFamily="18" charset="0"/>
                <a:cs typeface="Times New Roman" pitchFamily="18" charset="0"/>
              </a:rPr>
              <a:t>thế</a:t>
            </a:r>
            <a:r>
              <a:rPr lang="en-US" sz="1800" b="1" dirty="0">
                <a:highlight>
                  <a:srgbClr val="FFFF00"/>
                </a:highlight>
                <a:latin typeface="Times New Roman" pitchFamily="18" charset="0"/>
                <a:cs typeface="Times New Roman" pitchFamily="18" charset="0"/>
              </a:rPr>
              <a:t> </a:t>
            </a:r>
            <a:r>
              <a:rPr lang="en-US" sz="1800" b="1" dirty="0" err="1">
                <a:highlight>
                  <a:srgbClr val="FFFF00"/>
                </a:highlight>
                <a:latin typeface="Times New Roman" pitchFamily="18" charset="0"/>
                <a:cs typeface="Times New Roman" pitchFamily="18" charset="0"/>
              </a:rPr>
              <a:t>lực,giai</a:t>
            </a:r>
            <a:r>
              <a:rPr lang="en-US" sz="1800" b="1" dirty="0">
                <a:highlight>
                  <a:srgbClr val="FFFF00"/>
                </a:highlight>
                <a:latin typeface="Times New Roman" pitchFamily="18" charset="0"/>
                <a:cs typeface="Times New Roman" pitchFamily="18" charset="0"/>
              </a:rPr>
              <a:t> </a:t>
            </a:r>
            <a:r>
              <a:rPr lang="en-US" sz="1800" b="1" dirty="0" err="1">
                <a:highlight>
                  <a:srgbClr val="FFFF00"/>
                </a:highlight>
                <a:latin typeface="Times New Roman" pitchFamily="18" charset="0"/>
                <a:cs typeface="Times New Roman" pitchFamily="18" charset="0"/>
              </a:rPr>
              <a:t>cấp</a:t>
            </a:r>
            <a:r>
              <a:rPr lang="en-US" sz="1800" b="1" dirty="0">
                <a:highlight>
                  <a:srgbClr val="FFFF00"/>
                </a:highlight>
                <a:latin typeface="Times New Roman" pitchFamily="18" charset="0"/>
                <a:cs typeface="Times New Roman" pitchFamily="18" charset="0"/>
              </a:rPr>
              <a:t> …</a:t>
            </a:r>
            <a:r>
              <a:rPr lang="en-US" sz="1800" b="1" dirty="0" err="1">
                <a:highlight>
                  <a:srgbClr val="FFFF00"/>
                </a:highlight>
                <a:latin typeface="Times New Roman" pitchFamily="18" charset="0"/>
                <a:cs typeface="Times New Roman" pitchFamily="18" charset="0"/>
              </a:rPr>
              <a:t>gây</a:t>
            </a:r>
            <a:r>
              <a:rPr lang="en-US" sz="1800" b="1" dirty="0">
                <a:highlight>
                  <a:srgbClr val="FFFF00"/>
                </a:highlight>
                <a:latin typeface="Times New Roman" pitchFamily="18" charset="0"/>
                <a:cs typeface="Times New Roman" pitchFamily="18" charset="0"/>
              </a:rPr>
              <a:t> </a:t>
            </a:r>
            <a:r>
              <a:rPr lang="en-US" sz="1800" b="1" dirty="0" err="1">
                <a:highlight>
                  <a:srgbClr val="FFFF00"/>
                </a:highlight>
                <a:latin typeface="Times New Roman" pitchFamily="18" charset="0"/>
                <a:cs typeface="Times New Roman" pitchFamily="18" charset="0"/>
              </a:rPr>
              <a:t>bất</a:t>
            </a:r>
            <a:r>
              <a:rPr lang="en-US" sz="1800" b="1" dirty="0">
                <a:highlight>
                  <a:srgbClr val="FFFF00"/>
                </a:highlight>
                <a:latin typeface="Times New Roman" pitchFamily="18" charset="0"/>
                <a:cs typeface="Times New Roman" pitchFamily="18" charset="0"/>
              </a:rPr>
              <a:t> </a:t>
            </a:r>
            <a:r>
              <a:rPr lang="en-US" sz="1800" b="1" dirty="0" err="1">
                <a:highlight>
                  <a:srgbClr val="FFFF00"/>
                </a:highlight>
                <a:latin typeface="Times New Roman" pitchFamily="18" charset="0"/>
                <a:cs typeface="Times New Roman" pitchFamily="18" charset="0"/>
              </a:rPr>
              <a:t>hạnh</a:t>
            </a:r>
            <a:r>
              <a:rPr lang="en-US" sz="1800" b="1" dirty="0">
                <a:highlight>
                  <a:srgbClr val="FFFF00"/>
                </a:highlight>
                <a:latin typeface="Times New Roman" pitchFamily="18" charset="0"/>
                <a:cs typeface="Times New Roman" pitchFamily="18" charset="0"/>
              </a:rPr>
              <a:t> </a:t>
            </a:r>
            <a:r>
              <a:rPr lang="en-US" sz="1800" b="1" dirty="0" err="1">
                <a:highlight>
                  <a:srgbClr val="FFFF00"/>
                </a:highlight>
                <a:latin typeface="Times New Roman" pitchFamily="18" charset="0"/>
                <a:cs typeface="Times New Roman" pitchFamily="18" charset="0"/>
              </a:rPr>
              <a:t>trong</a:t>
            </a:r>
            <a:r>
              <a:rPr lang="en-US" sz="1800" b="1" dirty="0">
                <a:highlight>
                  <a:srgbClr val="FFFF00"/>
                </a:highlight>
                <a:latin typeface="Times New Roman" pitchFamily="18" charset="0"/>
                <a:cs typeface="Times New Roman" pitchFamily="18" charset="0"/>
              </a:rPr>
              <a:t> </a:t>
            </a:r>
            <a:r>
              <a:rPr lang="en-US" sz="1800" b="1" dirty="0" err="1">
                <a:highlight>
                  <a:srgbClr val="FFFF00"/>
                </a:highlight>
                <a:latin typeface="Times New Roman" pitchFamily="18" charset="0"/>
                <a:cs typeface="Times New Roman" pitchFamily="18" charset="0"/>
              </a:rPr>
              <a:t>cuộc</a:t>
            </a:r>
            <a:r>
              <a:rPr lang="en-US" sz="1800" b="1" dirty="0">
                <a:highlight>
                  <a:srgbClr val="FFFF00"/>
                </a:highlight>
                <a:latin typeface="Times New Roman" pitchFamily="18" charset="0"/>
                <a:cs typeface="Times New Roman" pitchFamily="18" charset="0"/>
              </a:rPr>
              <a:t> </a:t>
            </a:r>
            <a:r>
              <a:rPr lang="en-US" sz="1800" b="1" dirty="0" err="1">
                <a:highlight>
                  <a:srgbClr val="FFFF00"/>
                </a:highlight>
                <a:latin typeface="Times New Roman" pitchFamily="18" charset="0"/>
                <a:cs typeface="Times New Roman" pitchFamily="18" charset="0"/>
              </a:rPr>
              <a:t>đời</a:t>
            </a:r>
            <a:r>
              <a:rPr lang="en-US" sz="1800" b="1" dirty="0">
                <a:highlight>
                  <a:srgbClr val="FFFF00"/>
                </a:highlight>
                <a:latin typeface="Times New Roman" pitchFamily="18" charset="0"/>
                <a:cs typeface="Times New Roman" pitchFamily="18" charset="0"/>
              </a:rPr>
              <a:t> </a:t>
            </a:r>
            <a:r>
              <a:rPr lang="en-US" sz="1800" b="1" dirty="0" err="1">
                <a:highlight>
                  <a:srgbClr val="FFFF00"/>
                </a:highlight>
                <a:latin typeface="Times New Roman" pitchFamily="18" charset="0"/>
                <a:cs typeface="Times New Roman" pitchFamily="18" charset="0"/>
              </a:rPr>
              <a:t>nhân</a:t>
            </a:r>
            <a:r>
              <a:rPr lang="en-US" sz="1800" b="1" dirty="0">
                <a:highlight>
                  <a:srgbClr val="FFFF00"/>
                </a:highlight>
                <a:latin typeface="Times New Roman" pitchFamily="18" charset="0"/>
                <a:cs typeface="Times New Roman" pitchFamily="18" charset="0"/>
              </a:rPr>
              <a:t> </a:t>
            </a:r>
            <a:r>
              <a:rPr lang="en-US" sz="1800" b="1" dirty="0" err="1">
                <a:highlight>
                  <a:srgbClr val="FFFF00"/>
                </a:highlight>
                <a:latin typeface="Times New Roman" pitchFamily="18" charset="0"/>
                <a:cs typeface="Times New Roman" pitchFamily="18" charset="0"/>
              </a:rPr>
              <a:t>vật</a:t>
            </a:r>
            <a:endParaRPr lang="en-US" sz="1800" b="1" dirty="0">
              <a:highlight>
                <a:srgbClr val="FFFF00"/>
              </a:highlight>
              <a:latin typeface="Times New Roman" pitchFamily="18" charset="0"/>
              <a:cs typeface="Times New Roman" pitchFamily="18" charset="0"/>
            </a:endParaRPr>
          </a:p>
        </p:txBody>
      </p:sp>
      <p:cxnSp>
        <p:nvCxnSpPr>
          <p:cNvPr id="34" name="Straight Arrow Connector 33"/>
          <p:cNvCxnSpPr/>
          <p:nvPr/>
        </p:nvCxnSpPr>
        <p:spPr>
          <a:xfrm flipH="1">
            <a:off x="3275856" y="1083893"/>
            <a:ext cx="949197" cy="54490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4216311" y="1068751"/>
            <a:ext cx="1879689" cy="53837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3" name="Title 1"/>
          <p:cNvSpPr txBox="1">
            <a:spLocks/>
          </p:cNvSpPr>
          <p:nvPr/>
        </p:nvSpPr>
        <p:spPr>
          <a:xfrm>
            <a:off x="-24448" y="383486"/>
            <a:ext cx="9117830" cy="6168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err="1">
                <a:solidFill>
                  <a:srgbClr val="FF0000"/>
                </a:solidFill>
                <a:latin typeface="Times New Roman" pitchFamily="18" charset="0"/>
                <a:cs typeface="Times New Roman" pitchFamily="18" charset="0"/>
              </a:rPr>
              <a:t>Giải</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thích</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khái</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niệm</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giá</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trị</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nhân</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đạo</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nói</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chung</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Tình</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cảm</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tốt</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đẹp</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của</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nhà</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văn</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được</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thể</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hiện</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trong</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tác</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phẩm</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với</a:t>
            </a:r>
            <a:r>
              <a:rPr lang="en-US" sz="2000" b="1" dirty="0">
                <a:solidFill>
                  <a:srgbClr val="FF0000"/>
                </a:solidFill>
                <a:latin typeface="Times New Roman" pitchFamily="18" charset="0"/>
                <a:cs typeface="Times New Roman" pitchFamily="18" charset="0"/>
              </a:rPr>
              <a:t> 4 ý </a:t>
            </a:r>
            <a:r>
              <a:rPr lang="en-US" sz="2000" b="1" dirty="0" err="1">
                <a:solidFill>
                  <a:srgbClr val="FF0000"/>
                </a:solidFill>
                <a:latin typeface="Times New Roman" pitchFamily="18" charset="0"/>
                <a:cs typeface="Times New Roman" pitchFamily="18" charset="0"/>
              </a:rPr>
              <a:t>chính</a:t>
            </a:r>
            <a:r>
              <a:rPr lang="en-US" sz="2000" b="1" dirty="0">
                <a:solidFill>
                  <a:srgbClr val="FF0000"/>
                </a:solidFill>
                <a:latin typeface="Times New Roman" pitchFamily="18" charset="0"/>
                <a:cs typeface="Times New Roman" pitchFamily="18" charset="0"/>
              </a:rPr>
              <a:t>:</a:t>
            </a:r>
          </a:p>
        </p:txBody>
      </p:sp>
      <p:sp>
        <p:nvSpPr>
          <p:cNvPr id="24" name="Title 1"/>
          <p:cNvSpPr txBox="1">
            <a:spLocks/>
          </p:cNvSpPr>
          <p:nvPr/>
        </p:nvSpPr>
        <p:spPr>
          <a:xfrm>
            <a:off x="1405880" y="-99391"/>
            <a:ext cx="5470376" cy="648071"/>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err="1">
                <a:solidFill>
                  <a:srgbClr val="FF0000"/>
                </a:solidFill>
                <a:latin typeface="Times New Roman" pitchFamily="18" charset="0"/>
                <a:cs typeface="Times New Roman" pitchFamily="18" charset="0"/>
              </a:rPr>
              <a:t>Giá</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trị</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nhân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đạo</a:t>
            </a:r>
            <a:endParaRPr lang="en-US" sz="3200" b="1" dirty="0">
              <a:solidFill>
                <a:srgbClr val="FF0000"/>
              </a:solidFill>
              <a:latin typeface="Times New Roman" pitchFamily="18" charset="0"/>
              <a:cs typeface="Times New Roman" pitchFamily="18" charset="0"/>
            </a:endParaRPr>
          </a:p>
        </p:txBody>
      </p:sp>
      <p:sp>
        <p:nvSpPr>
          <p:cNvPr id="25" name="Title 1"/>
          <p:cNvSpPr txBox="1">
            <a:spLocks/>
          </p:cNvSpPr>
          <p:nvPr/>
        </p:nvSpPr>
        <p:spPr>
          <a:xfrm>
            <a:off x="-908109" y="4423800"/>
            <a:ext cx="3031837" cy="46230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800" b="1" dirty="0">
              <a:latin typeface="Times New Roman" pitchFamily="18" charset="0"/>
              <a:cs typeface="Times New Roman" pitchFamily="18" charset="0"/>
            </a:endParaRPr>
          </a:p>
        </p:txBody>
      </p:sp>
      <p:sp>
        <p:nvSpPr>
          <p:cNvPr id="41" name="Rectangle 40"/>
          <p:cNvSpPr/>
          <p:nvPr/>
        </p:nvSpPr>
        <p:spPr>
          <a:xfrm>
            <a:off x="5387366" y="1689865"/>
            <a:ext cx="1249587" cy="23689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err="1">
                <a:solidFill>
                  <a:schemeClr val="tx1"/>
                </a:solidFill>
                <a:highlight>
                  <a:srgbClr val="FFFF00"/>
                </a:highlight>
                <a:latin typeface="Times New Roman" pitchFamily="18" charset="0"/>
                <a:cs typeface="Times New Roman" pitchFamily="18" charset="0"/>
              </a:rPr>
              <a:t>Nhà</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văn</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phát</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hiện</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ra</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vẻ</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đẹp</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của</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nhân</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vật</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bất</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hạnh</a:t>
            </a:r>
            <a:endParaRPr lang="en-US" b="1" dirty="0">
              <a:solidFill>
                <a:schemeClr val="tx1"/>
              </a:solidFill>
              <a:highlight>
                <a:srgbClr val="FFFF00"/>
              </a:highlight>
              <a:latin typeface="Times New Roman" pitchFamily="18" charset="0"/>
              <a:cs typeface="Times New Roman" pitchFamily="18" charset="0"/>
            </a:endParaRPr>
          </a:p>
        </p:txBody>
      </p:sp>
      <p:sp>
        <p:nvSpPr>
          <p:cNvPr id="42" name="Rectangle 41"/>
          <p:cNvSpPr/>
          <p:nvPr/>
        </p:nvSpPr>
        <p:spPr>
          <a:xfrm>
            <a:off x="7843794" y="1628800"/>
            <a:ext cx="1249587" cy="23689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err="1">
                <a:solidFill>
                  <a:schemeClr val="tx1"/>
                </a:solidFill>
                <a:highlight>
                  <a:srgbClr val="FFFF00"/>
                </a:highlight>
                <a:latin typeface="Times New Roman" pitchFamily="18" charset="0"/>
                <a:cs typeface="Times New Roman" pitchFamily="18" charset="0"/>
              </a:rPr>
              <a:t>Nhà</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văn</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tìm</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mở</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ra</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lối</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thoát</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cho</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nhân</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vật</a:t>
            </a:r>
            <a:endParaRPr lang="en-US" b="1" dirty="0">
              <a:solidFill>
                <a:schemeClr val="tx1"/>
              </a:solidFill>
              <a:highlight>
                <a:srgbClr val="FFFF00"/>
              </a:highlight>
              <a:latin typeface="Times New Roman" pitchFamily="18" charset="0"/>
              <a:cs typeface="Times New Roman" pitchFamily="18" charset="0"/>
            </a:endParaRPr>
          </a:p>
        </p:txBody>
      </p:sp>
      <p:cxnSp>
        <p:nvCxnSpPr>
          <p:cNvPr id="49" name="Straight Arrow Connector 48"/>
          <p:cNvCxnSpPr/>
          <p:nvPr/>
        </p:nvCxnSpPr>
        <p:spPr>
          <a:xfrm>
            <a:off x="607809" y="3997751"/>
            <a:ext cx="0" cy="75753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92008" y="4886101"/>
            <a:ext cx="1249587" cy="19718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err="1">
                <a:solidFill>
                  <a:schemeClr val="tx1"/>
                </a:solidFill>
                <a:highlight>
                  <a:srgbClr val="FFFF00"/>
                </a:highlight>
                <a:latin typeface="Times New Roman" pitchFamily="18" charset="0"/>
                <a:cs typeface="Times New Roman" pitchFamily="18" charset="0"/>
              </a:rPr>
              <a:t>Nhà</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văn</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thương</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những</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nhân</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vật</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nào</a:t>
            </a:r>
            <a:r>
              <a:rPr lang="en-US" b="1" dirty="0">
                <a:solidFill>
                  <a:schemeClr val="tx1"/>
                </a:solidFill>
                <a:highlight>
                  <a:srgbClr val="FFFF00"/>
                </a:highlight>
                <a:latin typeface="Times New Roman" pitchFamily="18" charset="0"/>
                <a:cs typeface="Times New Roman" pitchFamily="18" charset="0"/>
              </a:rPr>
              <a:t>?</a:t>
            </a:r>
          </a:p>
        </p:txBody>
      </p:sp>
      <p:cxnSp>
        <p:nvCxnSpPr>
          <p:cNvPr id="54" name="Straight Arrow Connector 53"/>
          <p:cNvCxnSpPr/>
          <p:nvPr/>
        </p:nvCxnSpPr>
        <p:spPr>
          <a:xfrm>
            <a:off x="3262150" y="4005064"/>
            <a:ext cx="0" cy="75753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2746349" y="4869160"/>
            <a:ext cx="1249587" cy="19718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err="1">
                <a:solidFill>
                  <a:schemeClr val="tx1"/>
                </a:solidFill>
                <a:highlight>
                  <a:srgbClr val="FFFF00"/>
                </a:highlight>
                <a:latin typeface="Times New Roman" pitchFamily="18" charset="0"/>
                <a:cs typeface="Times New Roman" pitchFamily="18" charset="0"/>
              </a:rPr>
              <a:t>Nhà</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văn</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tố</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cáo</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những</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ai</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Giai</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cấp</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thế</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lực</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hủ</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tục</a:t>
            </a:r>
            <a:r>
              <a:rPr lang="en-US" b="1" dirty="0">
                <a:solidFill>
                  <a:schemeClr val="tx1"/>
                </a:solidFill>
                <a:highlight>
                  <a:srgbClr val="FFFF00"/>
                </a:highlight>
                <a:latin typeface="Times New Roman" pitchFamily="18" charset="0"/>
                <a:cs typeface="Times New Roman" pitchFamily="18" charset="0"/>
              </a:rPr>
              <a:t>…</a:t>
            </a:r>
            <a:r>
              <a:rPr lang="en-US" b="1" dirty="0" err="1">
                <a:solidFill>
                  <a:schemeClr val="tx1"/>
                </a:solidFill>
                <a:highlight>
                  <a:srgbClr val="FFFF00"/>
                </a:highlight>
                <a:latin typeface="Times New Roman" pitchFamily="18" charset="0"/>
                <a:cs typeface="Times New Roman" pitchFamily="18" charset="0"/>
              </a:rPr>
              <a:t>nào</a:t>
            </a:r>
            <a:r>
              <a:rPr lang="en-US" b="1" dirty="0">
                <a:solidFill>
                  <a:schemeClr val="tx1"/>
                </a:solidFill>
                <a:highlight>
                  <a:srgbClr val="FFFF00"/>
                </a:highlight>
                <a:latin typeface="Times New Roman" pitchFamily="18" charset="0"/>
                <a:cs typeface="Times New Roman" pitchFamily="18" charset="0"/>
              </a:rPr>
              <a:t>?</a:t>
            </a:r>
          </a:p>
        </p:txBody>
      </p:sp>
      <p:cxnSp>
        <p:nvCxnSpPr>
          <p:cNvPr id="56" name="Straight Arrow Connector 55"/>
          <p:cNvCxnSpPr/>
          <p:nvPr/>
        </p:nvCxnSpPr>
        <p:spPr>
          <a:xfrm>
            <a:off x="5854438" y="4111621"/>
            <a:ext cx="0" cy="75753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7" name="Rectangle 56"/>
          <p:cNvSpPr/>
          <p:nvPr/>
        </p:nvSpPr>
        <p:spPr>
          <a:xfrm>
            <a:off x="5338637" y="4893414"/>
            <a:ext cx="1249587" cy="19718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err="1">
                <a:solidFill>
                  <a:schemeClr val="tx1"/>
                </a:solidFill>
                <a:highlight>
                  <a:srgbClr val="FFFF00"/>
                </a:highlight>
                <a:latin typeface="Times New Roman" pitchFamily="18" charset="0"/>
                <a:cs typeface="Times New Roman" pitchFamily="18" charset="0"/>
              </a:rPr>
              <a:t>Nhà</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văn</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nhìn</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thấy</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nhân</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vật</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bất</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hạnh</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có</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vẻ</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đẹp</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gì</a:t>
            </a:r>
            <a:r>
              <a:rPr lang="en-US" b="1" dirty="0">
                <a:solidFill>
                  <a:schemeClr val="tx1"/>
                </a:solidFill>
                <a:highlight>
                  <a:srgbClr val="FFFF00"/>
                </a:highlight>
                <a:latin typeface="Times New Roman" pitchFamily="18" charset="0"/>
                <a:cs typeface="Times New Roman" pitchFamily="18" charset="0"/>
              </a:rPr>
              <a:t>?</a:t>
            </a:r>
          </a:p>
        </p:txBody>
      </p:sp>
      <p:cxnSp>
        <p:nvCxnSpPr>
          <p:cNvPr id="58" name="Straight Arrow Connector 57"/>
          <p:cNvCxnSpPr/>
          <p:nvPr/>
        </p:nvCxnSpPr>
        <p:spPr>
          <a:xfrm>
            <a:off x="8448698" y="4077072"/>
            <a:ext cx="0" cy="75753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9" name="Rectangle 58"/>
          <p:cNvSpPr/>
          <p:nvPr/>
        </p:nvSpPr>
        <p:spPr>
          <a:xfrm>
            <a:off x="7823904" y="4869160"/>
            <a:ext cx="1249587" cy="19718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err="1">
                <a:solidFill>
                  <a:schemeClr val="tx1"/>
                </a:solidFill>
                <a:highlight>
                  <a:srgbClr val="FFFF00"/>
                </a:highlight>
                <a:latin typeface="Times New Roman" pitchFamily="18" charset="0"/>
                <a:cs typeface="Times New Roman" pitchFamily="18" charset="0"/>
              </a:rPr>
              <a:t>Nhà</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văn</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tìm</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lối</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thoát</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mở</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hướng</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đi</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nào</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cho</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nhân</a:t>
            </a:r>
            <a:r>
              <a:rPr lang="en-US" b="1" dirty="0">
                <a:solidFill>
                  <a:schemeClr val="tx1"/>
                </a:solidFill>
                <a:highlight>
                  <a:srgbClr val="FFFF00"/>
                </a:highlight>
                <a:latin typeface="Times New Roman" pitchFamily="18" charset="0"/>
                <a:cs typeface="Times New Roman" pitchFamily="18" charset="0"/>
              </a:rPr>
              <a:t> </a:t>
            </a:r>
            <a:r>
              <a:rPr lang="en-US" b="1" dirty="0" err="1">
                <a:solidFill>
                  <a:schemeClr val="tx1"/>
                </a:solidFill>
                <a:highlight>
                  <a:srgbClr val="FFFF00"/>
                </a:highlight>
                <a:latin typeface="Times New Roman" pitchFamily="18" charset="0"/>
                <a:cs typeface="Times New Roman" pitchFamily="18" charset="0"/>
              </a:rPr>
              <a:t>vật</a:t>
            </a:r>
            <a:r>
              <a:rPr lang="en-US" b="1" dirty="0">
                <a:solidFill>
                  <a:schemeClr val="tx1"/>
                </a:solidFill>
                <a:highlight>
                  <a:srgbClr val="FFFF00"/>
                </a:highlight>
                <a:latin typeface="Times New Roman" pitchFamily="18" charset="0"/>
                <a:cs typeface="Times New Roman" pitchFamily="18" charset="0"/>
              </a:rPr>
              <a:t>?</a:t>
            </a:r>
          </a:p>
        </p:txBody>
      </p:sp>
    </p:spTree>
    <p:extLst>
      <p:ext uri="{BB962C8B-B14F-4D97-AF65-F5344CB8AC3E}">
        <p14:creationId xmlns:p14="http://schemas.microsoft.com/office/powerpoint/2010/main" val="1019704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nodePh="1">
                                  <p:stCondLst>
                                    <p:cond delay="0"/>
                                  </p:stCondLst>
                                  <p:endCondLst>
                                    <p:cond evt="begin" delay="0">
                                      <p:tn val="5"/>
                                    </p:cond>
                                  </p:endCondLst>
                                  <p:childTnLst>
                                    <p:set>
                                      <p:cBhvr>
                                        <p:cTn id="6" dur="1" fill="hold">
                                          <p:stCondLst>
                                            <p:cond delay="0"/>
                                          </p:stCondLst>
                                        </p:cTn>
                                        <p:tgtEl>
                                          <p:spTgt spid="25"/>
                                        </p:tgtEl>
                                        <p:attrNameLst>
                                          <p:attrName>style.visibility</p:attrName>
                                        </p:attrNameLst>
                                      </p:cBhvr>
                                      <p:to>
                                        <p:strVal val="visible"/>
                                      </p:to>
                                    </p:set>
                                    <p:animEffect transition="in" filter="wheel(1)">
                                      <p:cBhvr>
                                        <p:cTn id="7" dur="20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circle(in)">
                                      <p:cBhvr>
                                        <p:cTn id="12" dur="2000"/>
                                        <p:tgtEl>
                                          <p:spTgt spid="12"/>
                                        </p:tgtEl>
                                      </p:cBhvr>
                                    </p:animEffect>
                                  </p:childTnLst>
                                </p:cTn>
                              </p:par>
                              <p:par>
                                <p:cTn id="13" presetID="21" presetClass="entr" presetSubtype="1"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heel(1)">
                                      <p:cBhvr>
                                        <p:cTn id="15" dur="2000"/>
                                        <p:tgtEl>
                                          <p:spTgt spid="14"/>
                                        </p:tgtEl>
                                      </p:cBhvr>
                                    </p:animEffect>
                                  </p:childTnLst>
                                </p:cTn>
                              </p:par>
                              <p:par>
                                <p:cTn id="16" presetID="21" presetClass="entr" presetSubtype="1" fill="hold" grpId="0" nodeType="with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wheel(1)">
                                      <p:cBhvr>
                                        <p:cTn id="18" dur="2000"/>
                                        <p:tgtEl>
                                          <p:spTgt spid="26"/>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34"/>
                                        </p:tgtEl>
                                        <p:attrNameLst>
                                          <p:attrName>style.visibility</p:attrName>
                                        </p:attrNameLst>
                                      </p:cBhvr>
                                      <p:to>
                                        <p:strVal val="visible"/>
                                      </p:to>
                                    </p:set>
                                    <p:animEffect transition="in" filter="circle(in)">
                                      <p:cBhvr>
                                        <p:cTn id="23" dur="2000"/>
                                        <p:tgtEl>
                                          <p:spTgt spid="34"/>
                                        </p:tgtEl>
                                      </p:cBhvr>
                                    </p:animEffect>
                                  </p:childTnLst>
                                </p:cTn>
                              </p:par>
                              <p:par>
                                <p:cTn id="24" presetID="21" presetClass="entr" presetSubtype="1" fill="hold" grpId="0" nodeType="withEffect">
                                  <p:stCondLst>
                                    <p:cond delay="0"/>
                                  </p:stCondLst>
                                  <p:childTnLst>
                                    <p:set>
                                      <p:cBhvr>
                                        <p:cTn id="25" dur="1" fill="hold">
                                          <p:stCondLst>
                                            <p:cond delay="0"/>
                                          </p:stCondLst>
                                        </p:cTn>
                                        <p:tgtEl>
                                          <p:spTgt spid="32"/>
                                        </p:tgtEl>
                                        <p:attrNameLst>
                                          <p:attrName>style.visibility</p:attrName>
                                        </p:attrNameLst>
                                      </p:cBhvr>
                                      <p:to>
                                        <p:strVal val="visible"/>
                                      </p:to>
                                    </p:set>
                                    <p:animEffect transition="in" filter="wheel(1)">
                                      <p:cBhvr>
                                        <p:cTn id="26" dur="2000"/>
                                        <p:tgtEl>
                                          <p:spTgt spid="32"/>
                                        </p:tgtEl>
                                      </p:cBhvr>
                                    </p:animEffect>
                                  </p:childTnLst>
                                </p:cTn>
                              </p:par>
                              <p:par>
                                <p:cTn id="27" presetID="21" presetClass="entr" presetSubtype="1" fill="hold" grpId="0" nodeType="withEffect">
                                  <p:stCondLst>
                                    <p:cond delay="0"/>
                                  </p:stCondLst>
                                  <p:childTnLst>
                                    <p:set>
                                      <p:cBhvr>
                                        <p:cTn id="28" dur="1" fill="hold">
                                          <p:stCondLst>
                                            <p:cond delay="0"/>
                                          </p:stCondLst>
                                        </p:cTn>
                                        <p:tgtEl>
                                          <p:spTgt spid="31"/>
                                        </p:tgtEl>
                                        <p:attrNameLst>
                                          <p:attrName>style.visibility</p:attrName>
                                        </p:attrNameLst>
                                      </p:cBhvr>
                                      <p:to>
                                        <p:strVal val="visible"/>
                                      </p:to>
                                    </p:set>
                                    <p:animEffect transition="in" filter="wheel(1)">
                                      <p:cBhvr>
                                        <p:cTn id="29" dur="2000"/>
                                        <p:tgtEl>
                                          <p:spTgt spid="31"/>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nodeType="clickEffect">
                                  <p:stCondLst>
                                    <p:cond delay="0"/>
                                  </p:stCondLst>
                                  <p:childTnLst>
                                    <p:set>
                                      <p:cBhvr>
                                        <p:cTn id="33" dur="1" fill="hold">
                                          <p:stCondLst>
                                            <p:cond delay="0"/>
                                          </p:stCondLst>
                                        </p:cTn>
                                        <p:tgtEl>
                                          <p:spTgt spid="38"/>
                                        </p:tgtEl>
                                        <p:attrNameLst>
                                          <p:attrName>style.visibility</p:attrName>
                                        </p:attrNameLst>
                                      </p:cBhvr>
                                      <p:to>
                                        <p:strVal val="visible"/>
                                      </p:to>
                                    </p:set>
                                    <p:animEffect transition="in" filter="circle(in)">
                                      <p:cBhvr>
                                        <p:cTn id="34" dur="2000"/>
                                        <p:tgtEl>
                                          <p:spTgt spid="38"/>
                                        </p:tgtEl>
                                      </p:cBhvr>
                                    </p:animEffect>
                                  </p:childTnLst>
                                </p:cTn>
                              </p:par>
                              <p:par>
                                <p:cTn id="35" presetID="21" presetClass="entr" presetSubtype="1" fill="hold" grpId="0" nodeType="withEffect">
                                  <p:stCondLst>
                                    <p:cond delay="0"/>
                                  </p:stCondLst>
                                  <p:childTnLst>
                                    <p:set>
                                      <p:cBhvr>
                                        <p:cTn id="36" dur="1" fill="hold">
                                          <p:stCondLst>
                                            <p:cond delay="0"/>
                                          </p:stCondLst>
                                        </p:cTn>
                                        <p:tgtEl>
                                          <p:spTgt spid="41"/>
                                        </p:tgtEl>
                                        <p:attrNameLst>
                                          <p:attrName>style.visibility</p:attrName>
                                        </p:attrNameLst>
                                      </p:cBhvr>
                                      <p:to>
                                        <p:strVal val="visible"/>
                                      </p:to>
                                    </p:set>
                                    <p:animEffect transition="in" filter="wheel(1)">
                                      <p:cBhvr>
                                        <p:cTn id="37" dur="2000"/>
                                        <p:tgtEl>
                                          <p:spTgt spid="41"/>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wheel(1)">
                                      <p:cBhvr>
                                        <p:cTn id="42" dur="2000"/>
                                        <p:tgtEl>
                                          <p:spTgt spid="11"/>
                                        </p:tgtEl>
                                      </p:cBhvr>
                                    </p:animEffect>
                                  </p:childTnLst>
                                </p:cTn>
                              </p:par>
                              <p:par>
                                <p:cTn id="43" presetID="21" presetClass="entr" presetSubtype="1" fill="hold" grpId="0" nodeType="withEffect">
                                  <p:stCondLst>
                                    <p:cond delay="0"/>
                                  </p:stCondLst>
                                  <p:childTnLst>
                                    <p:set>
                                      <p:cBhvr>
                                        <p:cTn id="44" dur="1" fill="hold">
                                          <p:stCondLst>
                                            <p:cond delay="0"/>
                                          </p:stCondLst>
                                        </p:cTn>
                                        <p:tgtEl>
                                          <p:spTgt spid="42"/>
                                        </p:tgtEl>
                                        <p:attrNameLst>
                                          <p:attrName>style.visibility</p:attrName>
                                        </p:attrNameLst>
                                      </p:cBhvr>
                                      <p:to>
                                        <p:strVal val="visible"/>
                                      </p:to>
                                    </p:set>
                                    <p:animEffect transition="in" filter="wheel(1)">
                                      <p:cBhvr>
                                        <p:cTn id="45" dur="2000"/>
                                        <p:tgtEl>
                                          <p:spTgt spid="42"/>
                                        </p:tgtEl>
                                      </p:cBhvr>
                                    </p:animEffect>
                                  </p:childTnLst>
                                </p:cTn>
                              </p:par>
                            </p:childTnLst>
                          </p:cTn>
                        </p:par>
                      </p:childTnLst>
                    </p:cTn>
                  </p:par>
                  <p:par>
                    <p:cTn id="46" fill="hold">
                      <p:stCondLst>
                        <p:cond delay="indefinite"/>
                      </p:stCondLst>
                      <p:childTnLst>
                        <p:par>
                          <p:cTn id="47" fill="hold">
                            <p:stCondLst>
                              <p:cond delay="0"/>
                            </p:stCondLst>
                            <p:childTnLst>
                              <p:par>
                                <p:cTn id="48" presetID="21" presetClass="entr" presetSubtype="1" fill="hold" nodeType="clickEffect">
                                  <p:stCondLst>
                                    <p:cond delay="0"/>
                                  </p:stCondLst>
                                  <p:childTnLst>
                                    <p:set>
                                      <p:cBhvr>
                                        <p:cTn id="49" dur="1" fill="hold">
                                          <p:stCondLst>
                                            <p:cond delay="0"/>
                                          </p:stCondLst>
                                        </p:cTn>
                                        <p:tgtEl>
                                          <p:spTgt spid="49"/>
                                        </p:tgtEl>
                                        <p:attrNameLst>
                                          <p:attrName>style.visibility</p:attrName>
                                        </p:attrNameLst>
                                      </p:cBhvr>
                                      <p:to>
                                        <p:strVal val="visible"/>
                                      </p:to>
                                    </p:set>
                                    <p:animEffect transition="in" filter="wheel(1)">
                                      <p:cBhvr>
                                        <p:cTn id="50" dur="2000"/>
                                        <p:tgtEl>
                                          <p:spTgt spid="49"/>
                                        </p:tgtEl>
                                      </p:cBhvr>
                                    </p:animEffect>
                                  </p:childTnLst>
                                </p:cTn>
                              </p:par>
                              <p:par>
                                <p:cTn id="51" presetID="21" presetClass="entr" presetSubtype="1" fill="hold" grpId="0" nodeType="withEffect">
                                  <p:stCondLst>
                                    <p:cond delay="0"/>
                                  </p:stCondLst>
                                  <p:childTnLst>
                                    <p:set>
                                      <p:cBhvr>
                                        <p:cTn id="52" dur="1" fill="hold">
                                          <p:stCondLst>
                                            <p:cond delay="0"/>
                                          </p:stCondLst>
                                        </p:cTn>
                                        <p:tgtEl>
                                          <p:spTgt spid="50"/>
                                        </p:tgtEl>
                                        <p:attrNameLst>
                                          <p:attrName>style.visibility</p:attrName>
                                        </p:attrNameLst>
                                      </p:cBhvr>
                                      <p:to>
                                        <p:strVal val="visible"/>
                                      </p:to>
                                    </p:set>
                                    <p:animEffect transition="in" filter="wheel(1)">
                                      <p:cBhvr>
                                        <p:cTn id="53" dur="2000"/>
                                        <p:tgtEl>
                                          <p:spTgt spid="50"/>
                                        </p:tgtEl>
                                      </p:cBhvr>
                                    </p:animEffect>
                                  </p:childTnLst>
                                </p:cTn>
                              </p:par>
                            </p:childTnLst>
                          </p:cTn>
                        </p:par>
                      </p:childTnLst>
                    </p:cTn>
                  </p:par>
                  <p:par>
                    <p:cTn id="54" fill="hold">
                      <p:stCondLst>
                        <p:cond delay="indefinite"/>
                      </p:stCondLst>
                      <p:childTnLst>
                        <p:par>
                          <p:cTn id="55" fill="hold">
                            <p:stCondLst>
                              <p:cond delay="0"/>
                            </p:stCondLst>
                            <p:childTnLst>
                              <p:par>
                                <p:cTn id="56" presetID="21" presetClass="entr" presetSubtype="1" fill="hold" nodeType="clickEffect">
                                  <p:stCondLst>
                                    <p:cond delay="0"/>
                                  </p:stCondLst>
                                  <p:childTnLst>
                                    <p:set>
                                      <p:cBhvr>
                                        <p:cTn id="57" dur="1" fill="hold">
                                          <p:stCondLst>
                                            <p:cond delay="0"/>
                                          </p:stCondLst>
                                        </p:cTn>
                                        <p:tgtEl>
                                          <p:spTgt spid="54"/>
                                        </p:tgtEl>
                                        <p:attrNameLst>
                                          <p:attrName>style.visibility</p:attrName>
                                        </p:attrNameLst>
                                      </p:cBhvr>
                                      <p:to>
                                        <p:strVal val="visible"/>
                                      </p:to>
                                    </p:set>
                                    <p:animEffect transition="in" filter="wheel(1)">
                                      <p:cBhvr>
                                        <p:cTn id="58" dur="2000"/>
                                        <p:tgtEl>
                                          <p:spTgt spid="54"/>
                                        </p:tgtEl>
                                      </p:cBhvr>
                                    </p:animEffect>
                                  </p:childTnLst>
                                </p:cTn>
                              </p:par>
                              <p:par>
                                <p:cTn id="59" presetID="21" presetClass="entr" presetSubtype="1" fill="hold" grpId="0" nodeType="withEffect">
                                  <p:stCondLst>
                                    <p:cond delay="0"/>
                                  </p:stCondLst>
                                  <p:childTnLst>
                                    <p:set>
                                      <p:cBhvr>
                                        <p:cTn id="60" dur="1" fill="hold">
                                          <p:stCondLst>
                                            <p:cond delay="0"/>
                                          </p:stCondLst>
                                        </p:cTn>
                                        <p:tgtEl>
                                          <p:spTgt spid="55"/>
                                        </p:tgtEl>
                                        <p:attrNameLst>
                                          <p:attrName>style.visibility</p:attrName>
                                        </p:attrNameLst>
                                      </p:cBhvr>
                                      <p:to>
                                        <p:strVal val="visible"/>
                                      </p:to>
                                    </p:set>
                                    <p:animEffect transition="in" filter="wheel(1)">
                                      <p:cBhvr>
                                        <p:cTn id="61" dur="2000"/>
                                        <p:tgtEl>
                                          <p:spTgt spid="55"/>
                                        </p:tgtEl>
                                      </p:cBhvr>
                                    </p:animEffect>
                                  </p:childTnLst>
                                </p:cTn>
                              </p:par>
                            </p:childTnLst>
                          </p:cTn>
                        </p:par>
                      </p:childTnLst>
                    </p:cTn>
                  </p:par>
                  <p:par>
                    <p:cTn id="62" fill="hold">
                      <p:stCondLst>
                        <p:cond delay="indefinite"/>
                      </p:stCondLst>
                      <p:childTnLst>
                        <p:par>
                          <p:cTn id="63" fill="hold">
                            <p:stCondLst>
                              <p:cond delay="0"/>
                            </p:stCondLst>
                            <p:childTnLst>
                              <p:par>
                                <p:cTn id="64" presetID="21" presetClass="entr" presetSubtype="1" fill="hold" nodeType="clickEffect">
                                  <p:stCondLst>
                                    <p:cond delay="0"/>
                                  </p:stCondLst>
                                  <p:childTnLst>
                                    <p:set>
                                      <p:cBhvr>
                                        <p:cTn id="65" dur="1" fill="hold">
                                          <p:stCondLst>
                                            <p:cond delay="0"/>
                                          </p:stCondLst>
                                        </p:cTn>
                                        <p:tgtEl>
                                          <p:spTgt spid="56"/>
                                        </p:tgtEl>
                                        <p:attrNameLst>
                                          <p:attrName>style.visibility</p:attrName>
                                        </p:attrNameLst>
                                      </p:cBhvr>
                                      <p:to>
                                        <p:strVal val="visible"/>
                                      </p:to>
                                    </p:set>
                                    <p:animEffect transition="in" filter="wheel(1)">
                                      <p:cBhvr>
                                        <p:cTn id="66" dur="2000"/>
                                        <p:tgtEl>
                                          <p:spTgt spid="56"/>
                                        </p:tgtEl>
                                      </p:cBhvr>
                                    </p:animEffect>
                                  </p:childTnLst>
                                </p:cTn>
                              </p:par>
                              <p:par>
                                <p:cTn id="67" presetID="21" presetClass="entr" presetSubtype="1" fill="hold" grpId="0" nodeType="withEffect">
                                  <p:stCondLst>
                                    <p:cond delay="0"/>
                                  </p:stCondLst>
                                  <p:childTnLst>
                                    <p:set>
                                      <p:cBhvr>
                                        <p:cTn id="68" dur="1" fill="hold">
                                          <p:stCondLst>
                                            <p:cond delay="0"/>
                                          </p:stCondLst>
                                        </p:cTn>
                                        <p:tgtEl>
                                          <p:spTgt spid="57"/>
                                        </p:tgtEl>
                                        <p:attrNameLst>
                                          <p:attrName>style.visibility</p:attrName>
                                        </p:attrNameLst>
                                      </p:cBhvr>
                                      <p:to>
                                        <p:strVal val="visible"/>
                                      </p:to>
                                    </p:set>
                                    <p:animEffect transition="in" filter="wheel(1)">
                                      <p:cBhvr>
                                        <p:cTn id="69" dur="2000"/>
                                        <p:tgtEl>
                                          <p:spTgt spid="57"/>
                                        </p:tgtEl>
                                      </p:cBhvr>
                                    </p:animEffect>
                                  </p:childTnLst>
                                </p:cTn>
                              </p:par>
                            </p:childTnLst>
                          </p:cTn>
                        </p:par>
                      </p:childTnLst>
                    </p:cTn>
                  </p:par>
                  <p:par>
                    <p:cTn id="70" fill="hold">
                      <p:stCondLst>
                        <p:cond delay="indefinite"/>
                      </p:stCondLst>
                      <p:childTnLst>
                        <p:par>
                          <p:cTn id="71" fill="hold">
                            <p:stCondLst>
                              <p:cond delay="0"/>
                            </p:stCondLst>
                            <p:childTnLst>
                              <p:par>
                                <p:cTn id="72" presetID="21" presetClass="entr" presetSubtype="1" fill="hold" nodeType="clickEffect">
                                  <p:stCondLst>
                                    <p:cond delay="0"/>
                                  </p:stCondLst>
                                  <p:childTnLst>
                                    <p:set>
                                      <p:cBhvr>
                                        <p:cTn id="73" dur="1" fill="hold">
                                          <p:stCondLst>
                                            <p:cond delay="0"/>
                                          </p:stCondLst>
                                        </p:cTn>
                                        <p:tgtEl>
                                          <p:spTgt spid="58"/>
                                        </p:tgtEl>
                                        <p:attrNameLst>
                                          <p:attrName>style.visibility</p:attrName>
                                        </p:attrNameLst>
                                      </p:cBhvr>
                                      <p:to>
                                        <p:strVal val="visible"/>
                                      </p:to>
                                    </p:set>
                                    <p:animEffect transition="in" filter="wheel(1)">
                                      <p:cBhvr>
                                        <p:cTn id="74" dur="2000"/>
                                        <p:tgtEl>
                                          <p:spTgt spid="58"/>
                                        </p:tgtEl>
                                      </p:cBhvr>
                                    </p:animEffect>
                                  </p:childTnLst>
                                </p:cTn>
                              </p:par>
                              <p:par>
                                <p:cTn id="75" presetID="21" presetClass="entr" presetSubtype="1" fill="hold" grpId="0" nodeType="withEffect">
                                  <p:stCondLst>
                                    <p:cond delay="0"/>
                                  </p:stCondLst>
                                  <p:childTnLst>
                                    <p:set>
                                      <p:cBhvr>
                                        <p:cTn id="76" dur="1" fill="hold">
                                          <p:stCondLst>
                                            <p:cond delay="0"/>
                                          </p:stCondLst>
                                        </p:cTn>
                                        <p:tgtEl>
                                          <p:spTgt spid="59"/>
                                        </p:tgtEl>
                                        <p:attrNameLst>
                                          <p:attrName>style.visibility</p:attrName>
                                        </p:attrNameLst>
                                      </p:cBhvr>
                                      <p:to>
                                        <p:strVal val="visible"/>
                                      </p:to>
                                    </p:set>
                                    <p:animEffect transition="in" filter="wheel(1)">
                                      <p:cBhvr>
                                        <p:cTn id="77" dur="20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14" grpId="0" animBg="1"/>
      <p:bldP spid="26" grpId="0"/>
      <p:bldP spid="31" grpId="0"/>
      <p:bldP spid="25" grpId="0"/>
      <p:bldP spid="41" grpId="0" animBg="1"/>
      <p:bldP spid="42" grpId="0" animBg="1"/>
      <p:bldP spid="50" grpId="0" animBg="1"/>
      <p:bldP spid="55" grpId="0" animBg="1"/>
      <p:bldP spid="57" grpId="0" animBg="1"/>
      <p:bldP spid="59"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6358882" y="5229200"/>
            <a:ext cx="1249587" cy="1595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Arrow Connector 10"/>
          <p:cNvCxnSpPr/>
          <p:nvPr/>
        </p:nvCxnSpPr>
        <p:spPr>
          <a:xfrm flipH="1" flipV="1">
            <a:off x="5644372" y="4005063"/>
            <a:ext cx="1231884" cy="122413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28" idx="0"/>
          </p:cNvCxnSpPr>
          <p:nvPr/>
        </p:nvCxnSpPr>
        <p:spPr>
          <a:xfrm flipV="1">
            <a:off x="2219015" y="4005064"/>
            <a:ext cx="1043135" cy="122413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1" name="Title 1"/>
          <p:cNvSpPr txBox="1">
            <a:spLocks/>
          </p:cNvSpPr>
          <p:nvPr/>
        </p:nvSpPr>
        <p:spPr>
          <a:xfrm>
            <a:off x="6300192" y="4981736"/>
            <a:ext cx="1366965" cy="215111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1800" b="1" dirty="0" err="1">
                <a:solidFill>
                  <a:srgbClr val="FF0000"/>
                </a:solidFill>
                <a:latin typeface="Times New Roman" pitchFamily="18" charset="0"/>
                <a:cs typeface="Times New Roman" pitchFamily="18" charset="0"/>
              </a:rPr>
              <a:t>Nhân</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vật</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người</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đàn</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bà</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hàng</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chài</a:t>
            </a:r>
            <a:r>
              <a:rPr lang="en-US" sz="1800" b="1" dirty="0">
                <a:solidFill>
                  <a:srgbClr val="FF0000"/>
                </a:solidFill>
                <a:latin typeface="Times New Roman" pitchFamily="18" charset="0"/>
                <a:cs typeface="Times New Roman" pitchFamily="18" charset="0"/>
              </a:rPr>
              <a:t> (CTNX)-NMC</a:t>
            </a:r>
          </a:p>
        </p:txBody>
      </p:sp>
      <p:cxnSp>
        <p:nvCxnSpPr>
          <p:cNvPr id="34" name="Straight Arrow Connector 33"/>
          <p:cNvCxnSpPr>
            <a:stCxn id="28" idx="0"/>
          </p:cNvCxnSpPr>
          <p:nvPr/>
        </p:nvCxnSpPr>
        <p:spPr>
          <a:xfrm flipH="1" flipV="1">
            <a:off x="1936460" y="4005063"/>
            <a:ext cx="282555" cy="122413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H="1" flipV="1">
            <a:off x="551191" y="4005063"/>
            <a:ext cx="1728192" cy="121920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7" name="Title 1"/>
          <p:cNvSpPr txBox="1">
            <a:spLocks/>
          </p:cNvSpPr>
          <p:nvPr/>
        </p:nvSpPr>
        <p:spPr>
          <a:xfrm>
            <a:off x="-87782" y="8531"/>
            <a:ext cx="9217024" cy="9001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Cảm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nhận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của</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anh</a:t>
            </a:r>
            <a:r>
              <a:rPr lang="en-US" sz="2000" b="1" dirty="0">
                <a:solidFill>
                  <a:srgbClr val="0070C0"/>
                </a:solidFill>
                <a:latin typeface="Times New Roman" pitchFamily="18" charset="0"/>
                <a:cs typeface="Times New Roman" pitchFamily="18" charset="0"/>
              </a:rPr>
              <a:t>/</a:t>
            </a:r>
            <a:r>
              <a:rPr lang="en-US" sz="2000" b="1" dirty="0" err="1">
                <a:solidFill>
                  <a:srgbClr val="0070C0"/>
                </a:solidFill>
                <a:latin typeface="Times New Roman" pitchFamily="18" charset="0"/>
                <a:cs typeface="Times New Roman" pitchFamily="18" charset="0"/>
              </a:rPr>
              <a:t>chị</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về</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những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vẻ</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đẹp</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của</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vật</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người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vợ</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nhặt</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trong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tác</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phẩm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Vợ</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nhặt</a:t>
            </a:r>
            <a:r>
              <a:rPr lang="en-US" sz="2000" b="1" dirty="0">
                <a:solidFill>
                  <a:srgbClr val="0070C0"/>
                </a:solidFill>
                <a:latin typeface="Times New Roman" pitchFamily="18" charset="0"/>
                <a:cs typeface="Times New Roman" pitchFamily="18" charset="0"/>
              </a:rPr>
              <a:t>” – Kim </a:t>
            </a:r>
            <a:r>
              <a:rPr lang="en-US" sz="2000" b="1" dirty="0" err="1">
                <a:solidFill>
                  <a:srgbClr val="0070C0"/>
                </a:solidFill>
                <a:latin typeface="Times New Roman" pitchFamily="18" charset="0"/>
                <a:cs typeface="Times New Roman" pitchFamily="18" charset="0"/>
              </a:rPr>
              <a:t>Lân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và</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vật</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người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đàn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bà</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hàng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chài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trong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truyện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Chiếc</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thuyền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người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xa</a:t>
            </a:r>
            <a:r>
              <a:rPr lang="en-US" sz="2000" b="1" dirty="0">
                <a:solidFill>
                  <a:srgbClr val="0070C0"/>
                </a:solidFill>
                <a:latin typeface="Times New Roman" pitchFamily="18" charset="0"/>
                <a:cs typeface="Times New Roman" pitchFamily="18" charset="0"/>
              </a:rPr>
              <a:t>” – </a:t>
            </a:r>
            <a:r>
              <a:rPr lang="en-US" sz="2000" b="1" dirty="0" err="1">
                <a:solidFill>
                  <a:srgbClr val="0070C0"/>
                </a:solidFill>
                <a:latin typeface="Times New Roman" pitchFamily="18" charset="0"/>
                <a:cs typeface="Times New Roman" pitchFamily="18" charset="0"/>
              </a:rPr>
              <a:t>Nguyễn</a:t>
            </a:r>
            <a:r>
              <a:rPr lang="en-US" sz="2000" b="1" dirty="0">
                <a:solidFill>
                  <a:srgbClr val="0070C0"/>
                </a:solidFill>
                <a:latin typeface="Times New Roman" pitchFamily="18" charset="0"/>
                <a:cs typeface="Times New Roman" pitchFamily="18" charset="0"/>
              </a:rPr>
              <a:t> Minh </a:t>
            </a:r>
            <a:r>
              <a:rPr lang="en-US" sz="2000" b="1" dirty="0" err="1">
                <a:solidFill>
                  <a:srgbClr val="0070C0"/>
                </a:solidFill>
                <a:latin typeface="Times New Roman" pitchFamily="18" charset="0"/>
                <a:cs typeface="Times New Roman" pitchFamily="18" charset="0"/>
              </a:rPr>
              <a:t>Châu</a:t>
            </a:r>
            <a:r>
              <a:rPr lang="en-US" sz="2000" b="1" dirty="0">
                <a:solidFill>
                  <a:srgbClr val="0070C0"/>
                </a:solidFill>
                <a:latin typeface="Times New Roman" pitchFamily="18" charset="0"/>
                <a:cs typeface="Times New Roman" pitchFamily="18" charset="0"/>
              </a:rPr>
              <a:t>.</a:t>
            </a:r>
          </a:p>
        </p:txBody>
      </p:sp>
      <p:sp>
        <p:nvSpPr>
          <p:cNvPr id="28" name="Rectangle 27"/>
          <p:cNvSpPr/>
          <p:nvPr/>
        </p:nvSpPr>
        <p:spPr>
          <a:xfrm>
            <a:off x="1594221" y="5229200"/>
            <a:ext cx="1249587" cy="16561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itle 1"/>
          <p:cNvSpPr txBox="1">
            <a:spLocks/>
          </p:cNvSpPr>
          <p:nvPr/>
        </p:nvSpPr>
        <p:spPr>
          <a:xfrm>
            <a:off x="1594221" y="5224272"/>
            <a:ext cx="1197375" cy="137308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1800" b="1" dirty="0" err="1">
                <a:solidFill>
                  <a:srgbClr val="FF0000"/>
                </a:solidFill>
                <a:latin typeface="Times New Roman" pitchFamily="18" charset="0"/>
                <a:cs typeface="Times New Roman" pitchFamily="18" charset="0"/>
              </a:rPr>
              <a:t>Nhân</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vật</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thi</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Vợ</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nhặt</a:t>
            </a:r>
            <a:r>
              <a:rPr lang="en-US" sz="1800" b="1" dirty="0">
                <a:solidFill>
                  <a:srgbClr val="FF0000"/>
                </a:solidFill>
                <a:latin typeface="Times New Roman" pitchFamily="18" charset="0"/>
                <a:cs typeface="Times New Roman" pitchFamily="18" charset="0"/>
              </a:rPr>
              <a:t>) – Kim </a:t>
            </a:r>
            <a:r>
              <a:rPr lang="en-US" sz="1800" b="1" dirty="0" err="1">
                <a:solidFill>
                  <a:srgbClr val="FF0000"/>
                </a:solidFill>
                <a:latin typeface="Times New Roman" pitchFamily="18" charset="0"/>
                <a:cs typeface="Times New Roman" pitchFamily="18" charset="0"/>
              </a:rPr>
              <a:t>Lân</a:t>
            </a:r>
            <a:endParaRPr lang="en-US" sz="1800" b="1" dirty="0">
              <a:solidFill>
                <a:srgbClr val="FF0000"/>
              </a:solidFill>
              <a:latin typeface="Times New Roman" pitchFamily="18" charset="0"/>
              <a:cs typeface="Times New Roman" pitchFamily="18" charset="0"/>
            </a:endParaRPr>
          </a:p>
        </p:txBody>
      </p:sp>
      <p:sp>
        <p:nvSpPr>
          <p:cNvPr id="13" name="Rectangle 12"/>
          <p:cNvSpPr/>
          <p:nvPr/>
        </p:nvSpPr>
        <p:spPr>
          <a:xfrm>
            <a:off x="92008" y="1124744"/>
            <a:ext cx="879592" cy="27003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solidFill>
                  <a:schemeClr val="tx1"/>
                </a:solidFill>
                <a:latin typeface="Times New Roman" pitchFamily="18" charset="0"/>
                <a:cs typeface="Times New Roman" pitchFamily="18" charset="0"/>
              </a:rPr>
              <a:t>Có</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lòng</a:t>
            </a:r>
            <a:r>
              <a:rPr lang="en-US" b="1" dirty="0">
                <a:solidFill>
                  <a:schemeClr val="tx1"/>
                </a:solidFill>
                <a:latin typeface="Times New Roman" pitchFamily="18" charset="0"/>
                <a:cs typeface="Times New Roman" pitchFamily="18" charset="0"/>
              </a:rPr>
              <a:t> ham </a:t>
            </a:r>
            <a:r>
              <a:rPr lang="en-US" b="1" dirty="0" err="1">
                <a:solidFill>
                  <a:schemeClr val="tx1"/>
                </a:solidFill>
                <a:latin typeface="Times New Roman" pitchFamily="18" charset="0"/>
                <a:cs typeface="Times New Roman" pitchFamily="18" charset="0"/>
              </a:rPr>
              <a:t>sống</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khá</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nhanh</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nhẹn</a:t>
            </a:r>
            <a:r>
              <a:rPr lang="en-US" b="1" dirty="0">
                <a:solidFill>
                  <a:schemeClr val="tx1"/>
                </a:solidFill>
                <a:latin typeface="Times New Roman" pitchFamily="18" charset="0"/>
                <a:cs typeface="Times New Roman" pitchFamily="18" charset="0"/>
              </a:rPr>
              <a:t>,</a:t>
            </a:r>
          </a:p>
          <a:p>
            <a:pPr algn="ctr"/>
            <a:r>
              <a:rPr lang="en-US" b="1" dirty="0" err="1">
                <a:solidFill>
                  <a:schemeClr val="tx1"/>
                </a:solidFill>
                <a:latin typeface="Times New Roman" pitchFamily="18" charset="0"/>
                <a:cs typeface="Times New Roman" pitchFamily="18" charset="0"/>
              </a:rPr>
              <a:t>hoạt</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bát</a:t>
            </a:r>
            <a:endParaRPr lang="en-US" b="1" dirty="0">
              <a:solidFill>
                <a:schemeClr val="tx1"/>
              </a:solidFill>
              <a:latin typeface="Times New Roman" pitchFamily="18" charset="0"/>
              <a:cs typeface="Times New Roman" pitchFamily="18" charset="0"/>
            </a:endParaRPr>
          </a:p>
        </p:txBody>
      </p:sp>
      <p:sp>
        <p:nvSpPr>
          <p:cNvPr id="36" name="Rectangle 35"/>
          <p:cNvSpPr/>
          <p:nvPr/>
        </p:nvSpPr>
        <p:spPr>
          <a:xfrm>
            <a:off x="1496664" y="1124744"/>
            <a:ext cx="879592" cy="27003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solidFill>
                  <a:schemeClr val="tx1"/>
                </a:solidFill>
                <a:latin typeface="Times New Roman" pitchFamily="18" charset="0"/>
                <a:cs typeface="Times New Roman" pitchFamily="18" charset="0"/>
              </a:rPr>
              <a:t>Có</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lòng</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tự</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trọng</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danh</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dự</a:t>
            </a:r>
            <a:endParaRPr lang="en-US" b="1" dirty="0">
              <a:solidFill>
                <a:schemeClr val="tx1"/>
              </a:solidFill>
              <a:latin typeface="Times New Roman" pitchFamily="18" charset="0"/>
              <a:cs typeface="Times New Roman" pitchFamily="18" charset="0"/>
            </a:endParaRPr>
          </a:p>
        </p:txBody>
      </p:sp>
      <p:sp>
        <p:nvSpPr>
          <p:cNvPr id="39" name="Rectangle 38"/>
          <p:cNvSpPr/>
          <p:nvPr/>
        </p:nvSpPr>
        <p:spPr>
          <a:xfrm>
            <a:off x="2810142" y="1144588"/>
            <a:ext cx="879592" cy="27003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solidFill>
                  <a:schemeClr val="tx1"/>
                </a:solidFill>
                <a:latin typeface="Times New Roman" pitchFamily="18" charset="0"/>
                <a:cs typeface="Times New Roman" pitchFamily="18" charset="0"/>
              </a:rPr>
              <a:t>Ngoan</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ngoãn</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lễ</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phép</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biết</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sthu</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vén</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gia</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đình</a:t>
            </a:r>
            <a:endParaRPr lang="en-US" b="1" dirty="0">
              <a:solidFill>
                <a:schemeClr val="tx1"/>
              </a:solidFill>
              <a:latin typeface="Times New Roman" pitchFamily="18" charset="0"/>
              <a:cs typeface="Times New Roman" pitchFamily="18" charset="0"/>
            </a:endParaRPr>
          </a:p>
        </p:txBody>
      </p:sp>
      <p:sp>
        <p:nvSpPr>
          <p:cNvPr id="43" name="Rectangle 42"/>
          <p:cNvSpPr/>
          <p:nvPr/>
        </p:nvSpPr>
        <p:spPr>
          <a:xfrm>
            <a:off x="5204576" y="1192052"/>
            <a:ext cx="879592" cy="27003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solidFill>
                  <a:schemeClr val="tx1"/>
                </a:solidFill>
                <a:latin typeface="Times New Roman" pitchFamily="18" charset="0"/>
                <a:cs typeface="Times New Roman" pitchFamily="18" charset="0"/>
              </a:rPr>
              <a:t>Thươg</a:t>
            </a:r>
            <a:r>
              <a:rPr lang="en-US" b="1" dirty="0">
                <a:solidFill>
                  <a:schemeClr val="tx1"/>
                </a:solidFill>
                <a:latin typeface="Times New Roman" pitchFamily="18" charset="0"/>
                <a:cs typeface="Times New Roman" pitchFamily="18" charset="0"/>
              </a:rPr>
              <a:t> con </a:t>
            </a:r>
            <a:r>
              <a:rPr lang="en-US" b="1" dirty="0" err="1">
                <a:solidFill>
                  <a:schemeClr val="tx1"/>
                </a:solidFill>
                <a:latin typeface="Times New Roman" pitchFamily="18" charset="0"/>
                <a:cs typeface="Times New Roman" pitchFamily="18" charset="0"/>
              </a:rPr>
              <a:t>vô</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bờ</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bến</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giàu</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đức</a:t>
            </a:r>
            <a:r>
              <a:rPr lang="en-US" b="1" dirty="0">
                <a:solidFill>
                  <a:schemeClr val="tx1"/>
                </a:solidFill>
                <a:latin typeface="Times New Roman" pitchFamily="18" charset="0"/>
                <a:cs typeface="Times New Roman" pitchFamily="18" charset="0"/>
              </a:rPr>
              <a:t> hi </a:t>
            </a:r>
            <a:r>
              <a:rPr lang="en-US" b="1" dirty="0" err="1">
                <a:solidFill>
                  <a:schemeClr val="tx1"/>
                </a:solidFill>
                <a:latin typeface="Times New Roman" pitchFamily="18" charset="0"/>
                <a:cs typeface="Times New Roman" pitchFamily="18" charset="0"/>
              </a:rPr>
              <a:t>inh</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nhẫn</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nhịn</a:t>
            </a:r>
            <a:r>
              <a:rPr lang="en-US" b="1" dirty="0">
                <a:solidFill>
                  <a:schemeClr val="tx1"/>
                </a:solidFill>
                <a:latin typeface="Times New Roman" pitchFamily="18" charset="0"/>
                <a:cs typeface="Times New Roman" pitchFamily="18" charset="0"/>
              </a:rPr>
              <a:t> </a:t>
            </a:r>
          </a:p>
        </p:txBody>
      </p:sp>
      <p:sp>
        <p:nvSpPr>
          <p:cNvPr id="44" name="Rectangle 43"/>
          <p:cNvSpPr/>
          <p:nvPr/>
        </p:nvSpPr>
        <p:spPr>
          <a:xfrm>
            <a:off x="6716744" y="1196752"/>
            <a:ext cx="879592" cy="27003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solidFill>
                  <a:schemeClr val="tx1"/>
                </a:solidFill>
                <a:latin typeface="Times New Roman" pitchFamily="18" charset="0"/>
                <a:cs typeface="Times New Roman" pitchFamily="18" charset="0"/>
              </a:rPr>
              <a:t>Bao</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dunh</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vị</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tha</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với</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chồng</a:t>
            </a:r>
            <a:endParaRPr lang="en-US" b="1" dirty="0">
              <a:solidFill>
                <a:schemeClr val="tx1"/>
              </a:solidFill>
              <a:latin typeface="Times New Roman" pitchFamily="18" charset="0"/>
              <a:cs typeface="Times New Roman" pitchFamily="18" charset="0"/>
            </a:endParaRPr>
          </a:p>
        </p:txBody>
      </p:sp>
      <p:sp>
        <p:nvSpPr>
          <p:cNvPr id="45" name="Rectangle 44"/>
          <p:cNvSpPr/>
          <p:nvPr/>
        </p:nvSpPr>
        <p:spPr>
          <a:xfrm>
            <a:off x="8172400" y="1196752"/>
            <a:ext cx="879592" cy="27003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solidFill>
                  <a:schemeClr val="tx1"/>
                </a:solidFill>
                <a:latin typeface="Times New Roman" pitchFamily="18" charset="0"/>
                <a:cs typeface="Times New Roman" pitchFamily="18" charset="0"/>
              </a:rPr>
              <a:t>Thấu</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hiểu</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lẽ</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đời</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có</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trái</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tim</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nhạy</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cảm</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cư</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xử</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nhân</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văn</a:t>
            </a:r>
            <a:endParaRPr lang="en-US" b="1" dirty="0">
              <a:solidFill>
                <a:schemeClr val="tx1"/>
              </a:solidFill>
              <a:latin typeface="Times New Roman" pitchFamily="18" charset="0"/>
              <a:cs typeface="Times New Roman" pitchFamily="18" charset="0"/>
            </a:endParaRPr>
          </a:p>
        </p:txBody>
      </p:sp>
      <p:cxnSp>
        <p:nvCxnSpPr>
          <p:cNvPr id="47" name="Straight Arrow Connector 46"/>
          <p:cNvCxnSpPr>
            <a:endCxn id="44" idx="2"/>
          </p:cNvCxnSpPr>
          <p:nvPr/>
        </p:nvCxnSpPr>
        <p:spPr>
          <a:xfrm flipV="1">
            <a:off x="6876256" y="3897052"/>
            <a:ext cx="280284" cy="132722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flipV="1">
            <a:off x="6876256" y="4038600"/>
            <a:ext cx="1867694" cy="119060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02959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heel(1)">
                                      <p:cBhvr>
                                        <p:cTn id="7" dur="20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wheel(1)">
                                      <p:cBhvr>
                                        <p:cTn id="12" dur="2000"/>
                                        <p:tgtEl>
                                          <p:spTgt spid="28"/>
                                        </p:tgtEl>
                                      </p:cBhvr>
                                    </p:animEffect>
                                  </p:childTnLst>
                                </p:cTn>
                              </p:par>
                              <p:par>
                                <p:cTn id="13" presetID="21" presetClass="entr" presetSubtype="1" fill="hold" grpId="0" nodeType="withEffect">
                                  <p:stCondLst>
                                    <p:cond delay="0"/>
                                  </p:stCondLst>
                                  <p:childTnLst>
                                    <p:set>
                                      <p:cBhvr>
                                        <p:cTn id="14" dur="1" fill="hold">
                                          <p:stCondLst>
                                            <p:cond delay="0"/>
                                          </p:stCondLst>
                                        </p:cTn>
                                        <p:tgtEl>
                                          <p:spTgt spid="29"/>
                                        </p:tgtEl>
                                        <p:attrNameLst>
                                          <p:attrName>style.visibility</p:attrName>
                                        </p:attrNameLst>
                                      </p:cBhvr>
                                      <p:to>
                                        <p:strVal val="visible"/>
                                      </p:to>
                                    </p:set>
                                    <p:animEffect transition="in" filter="wheel(1)">
                                      <p:cBhvr>
                                        <p:cTn id="15" dur="2000"/>
                                        <p:tgtEl>
                                          <p:spTgt spid="29"/>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38"/>
                                        </p:tgtEl>
                                        <p:attrNameLst>
                                          <p:attrName>style.visibility</p:attrName>
                                        </p:attrNameLst>
                                      </p:cBhvr>
                                      <p:to>
                                        <p:strVal val="visible"/>
                                      </p:to>
                                    </p:set>
                                    <p:animEffect transition="in" filter="circle(in)">
                                      <p:cBhvr>
                                        <p:cTn id="20" dur="2000"/>
                                        <p:tgtEl>
                                          <p:spTgt spid="38"/>
                                        </p:tgtEl>
                                      </p:cBhvr>
                                    </p:animEffect>
                                  </p:childTnLst>
                                </p:cTn>
                              </p:par>
                              <p:par>
                                <p:cTn id="21" presetID="6" presetClass="entr" presetSubtype="16"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circle(in)">
                                      <p:cBhvr>
                                        <p:cTn id="23" dur="20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nodeType="clickEffect">
                                  <p:stCondLst>
                                    <p:cond delay="0"/>
                                  </p:stCondLst>
                                  <p:childTnLst>
                                    <p:set>
                                      <p:cBhvr>
                                        <p:cTn id="27" dur="1" fill="hold">
                                          <p:stCondLst>
                                            <p:cond delay="0"/>
                                          </p:stCondLst>
                                        </p:cTn>
                                        <p:tgtEl>
                                          <p:spTgt spid="34"/>
                                        </p:tgtEl>
                                        <p:attrNameLst>
                                          <p:attrName>style.visibility</p:attrName>
                                        </p:attrNameLst>
                                      </p:cBhvr>
                                      <p:to>
                                        <p:strVal val="visible"/>
                                      </p:to>
                                    </p:set>
                                    <p:animEffect transition="in" filter="circle(in)">
                                      <p:cBhvr>
                                        <p:cTn id="28" dur="2000"/>
                                        <p:tgtEl>
                                          <p:spTgt spid="34"/>
                                        </p:tgtEl>
                                      </p:cBhvr>
                                    </p:animEffect>
                                  </p:childTnLst>
                                </p:cTn>
                              </p:par>
                              <p:par>
                                <p:cTn id="29" presetID="21" presetClass="entr" presetSubtype="1" fill="hold" grpId="0" nodeType="withEffect">
                                  <p:stCondLst>
                                    <p:cond delay="0"/>
                                  </p:stCondLst>
                                  <p:childTnLst>
                                    <p:set>
                                      <p:cBhvr>
                                        <p:cTn id="30" dur="1" fill="hold">
                                          <p:stCondLst>
                                            <p:cond delay="0"/>
                                          </p:stCondLst>
                                        </p:cTn>
                                        <p:tgtEl>
                                          <p:spTgt spid="36"/>
                                        </p:tgtEl>
                                        <p:attrNameLst>
                                          <p:attrName>style.visibility</p:attrName>
                                        </p:attrNameLst>
                                      </p:cBhvr>
                                      <p:to>
                                        <p:strVal val="visible"/>
                                      </p:to>
                                    </p:set>
                                    <p:animEffect transition="in" filter="wheel(1)">
                                      <p:cBhvr>
                                        <p:cTn id="31" dur="2000"/>
                                        <p:tgtEl>
                                          <p:spTgt spid="36"/>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circle(in)">
                                      <p:cBhvr>
                                        <p:cTn id="36" dur="2000"/>
                                        <p:tgtEl>
                                          <p:spTgt spid="12"/>
                                        </p:tgtEl>
                                      </p:cBhvr>
                                    </p:animEffect>
                                  </p:childTnLst>
                                </p:cTn>
                              </p:par>
                              <p:par>
                                <p:cTn id="37" presetID="6" presetClass="entr" presetSubtype="16" fill="hold" grpId="0" nodeType="withEffect">
                                  <p:stCondLst>
                                    <p:cond delay="0"/>
                                  </p:stCondLst>
                                  <p:childTnLst>
                                    <p:set>
                                      <p:cBhvr>
                                        <p:cTn id="38" dur="1" fill="hold">
                                          <p:stCondLst>
                                            <p:cond delay="0"/>
                                          </p:stCondLst>
                                        </p:cTn>
                                        <p:tgtEl>
                                          <p:spTgt spid="39"/>
                                        </p:tgtEl>
                                        <p:attrNameLst>
                                          <p:attrName>style.visibility</p:attrName>
                                        </p:attrNameLst>
                                      </p:cBhvr>
                                      <p:to>
                                        <p:strVal val="visible"/>
                                      </p:to>
                                    </p:set>
                                    <p:animEffect transition="in" filter="circle(in)">
                                      <p:cBhvr>
                                        <p:cTn id="39" dur="2000"/>
                                        <p:tgtEl>
                                          <p:spTgt spid="39"/>
                                        </p:tgtEl>
                                      </p:cBhvr>
                                    </p:animEffect>
                                  </p:childTnLst>
                                </p:cTn>
                              </p:par>
                            </p:childTnLst>
                          </p:cTn>
                        </p:par>
                      </p:childTnLst>
                    </p:cTn>
                  </p:par>
                  <p:par>
                    <p:cTn id="40" fill="hold">
                      <p:stCondLst>
                        <p:cond delay="indefinite"/>
                      </p:stCondLst>
                      <p:childTnLst>
                        <p:par>
                          <p:cTn id="41" fill="hold">
                            <p:stCondLst>
                              <p:cond delay="0"/>
                            </p:stCondLst>
                            <p:childTnLst>
                              <p:par>
                                <p:cTn id="42" presetID="21" presetClass="entr" presetSubtype="1" fill="hold" grpId="0" nodeType="clickEffect">
                                  <p:stCondLst>
                                    <p:cond delay="0"/>
                                  </p:stCondLst>
                                  <p:childTnLst>
                                    <p:set>
                                      <p:cBhvr>
                                        <p:cTn id="43" dur="1" fill="hold">
                                          <p:stCondLst>
                                            <p:cond delay="0"/>
                                          </p:stCondLst>
                                        </p:cTn>
                                        <p:tgtEl>
                                          <p:spTgt spid="32"/>
                                        </p:tgtEl>
                                        <p:attrNameLst>
                                          <p:attrName>style.visibility</p:attrName>
                                        </p:attrNameLst>
                                      </p:cBhvr>
                                      <p:to>
                                        <p:strVal val="visible"/>
                                      </p:to>
                                    </p:set>
                                    <p:animEffect transition="in" filter="wheel(1)">
                                      <p:cBhvr>
                                        <p:cTn id="44" dur="2000"/>
                                        <p:tgtEl>
                                          <p:spTgt spid="32"/>
                                        </p:tgtEl>
                                      </p:cBhvr>
                                    </p:animEffect>
                                  </p:childTnLst>
                                </p:cTn>
                              </p:par>
                              <p:par>
                                <p:cTn id="45" presetID="21" presetClass="entr" presetSubtype="1" fill="hold" grpId="0" nodeType="with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wheel(1)">
                                      <p:cBhvr>
                                        <p:cTn id="47" dur="2000"/>
                                        <p:tgtEl>
                                          <p:spTgt spid="31"/>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wheel(1)">
                                      <p:cBhvr>
                                        <p:cTn id="52" dur="2000"/>
                                        <p:tgtEl>
                                          <p:spTgt spid="11"/>
                                        </p:tgtEl>
                                      </p:cBhvr>
                                    </p:animEffect>
                                  </p:childTnLst>
                                </p:cTn>
                              </p:par>
                              <p:par>
                                <p:cTn id="53" presetID="21" presetClass="entr" presetSubtype="1" fill="hold" grpId="0" nodeType="withEffect">
                                  <p:stCondLst>
                                    <p:cond delay="0"/>
                                  </p:stCondLst>
                                  <p:childTnLst>
                                    <p:set>
                                      <p:cBhvr>
                                        <p:cTn id="54" dur="1" fill="hold">
                                          <p:stCondLst>
                                            <p:cond delay="0"/>
                                          </p:stCondLst>
                                        </p:cTn>
                                        <p:tgtEl>
                                          <p:spTgt spid="43"/>
                                        </p:tgtEl>
                                        <p:attrNameLst>
                                          <p:attrName>style.visibility</p:attrName>
                                        </p:attrNameLst>
                                      </p:cBhvr>
                                      <p:to>
                                        <p:strVal val="visible"/>
                                      </p:to>
                                    </p:set>
                                    <p:animEffect transition="in" filter="wheel(1)">
                                      <p:cBhvr>
                                        <p:cTn id="55" dur="2000"/>
                                        <p:tgtEl>
                                          <p:spTgt spid="43"/>
                                        </p:tgtEl>
                                      </p:cBhvr>
                                    </p:animEffect>
                                  </p:childTnLst>
                                </p:cTn>
                              </p:par>
                            </p:childTnLst>
                          </p:cTn>
                        </p:par>
                      </p:childTnLst>
                    </p:cTn>
                  </p:par>
                  <p:par>
                    <p:cTn id="56" fill="hold">
                      <p:stCondLst>
                        <p:cond delay="indefinite"/>
                      </p:stCondLst>
                      <p:childTnLst>
                        <p:par>
                          <p:cTn id="57" fill="hold">
                            <p:stCondLst>
                              <p:cond delay="0"/>
                            </p:stCondLst>
                            <p:childTnLst>
                              <p:par>
                                <p:cTn id="58" presetID="21" presetClass="entr" presetSubtype="1" fill="hold" nodeType="clickEffect">
                                  <p:stCondLst>
                                    <p:cond delay="0"/>
                                  </p:stCondLst>
                                  <p:childTnLst>
                                    <p:set>
                                      <p:cBhvr>
                                        <p:cTn id="59" dur="1" fill="hold">
                                          <p:stCondLst>
                                            <p:cond delay="0"/>
                                          </p:stCondLst>
                                        </p:cTn>
                                        <p:tgtEl>
                                          <p:spTgt spid="47"/>
                                        </p:tgtEl>
                                        <p:attrNameLst>
                                          <p:attrName>style.visibility</p:attrName>
                                        </p:attrNameLst>
                                      </p:cBhvr>
                                      <p:to>
                                        <p:strVal val="visible"/>
                                      </p:to>
                                    </p:set>
                                    <p:animEffect transition="in" filter="wheel(1)">
                                      <p:cBhvr>
                                        <p:cTn id="60" dur="2000"/>
                                        <p:tgtEl>
                                          <p:spTgt spid="47"/>
                                        </p:tgtEl>
                                      </p:cBhvr>
                                    </p:animEffect>
                                  </p:childTnLst>
                                </p:cTn>
                              </p:par>
                              <p:par>
                                <p:cTn id="61" presetID="21" presetClass="entr" presetSubtype="1" fill="hold" grpId="0" nodeType="withEffect">
                                  <p:stCondLst>
                                    <p:cond delay="0"/>
                                  </p:stCondLst>
                                  <p:childTnLst>
                                    <p:set>
                                      <p:cBhvr>
                                        <p:cTn id="62" dur="1" fill="hold">
                                          <p:stCondLst>
                                            <p:cond delay="0"/>
                                          </p:stCondLst>
                                        </p:cTn>
                                        <p:tgtEl>
                                          <p:spTgt spid="44"/>
                                        </p:tgtEl>
                                        <p:attrNameLst>
                                          <p:attrName>style.visibility</p:attrName>
                                        </p:attrNameLst>
                                      </p:cBhvr>
                                      <p:to>
                                        <p:strVal val="visible"/>
                                      </p:to>
                                    </p:set>
                                    <p:animEffect transition="in" filter="wheel(1)">
                                      <p:cBhvr>
                                        <p:cTn id="63" dur="2000"/>
                                        <p:tgtEl>
                                          <p:spTgt spid="44"/>
                                        </p:tgtEl>
                                      </p:cBhvr>
                                    </p:animEffect>
                                  </p:childTnLst>
                                </p:cTn>
                              </p:par>
                            </p:childTnLst>
                          </p:cTn>
                        </p:par>
                      </p:childTnLst>
                    </p:cTn>
                  </p:par>
                  <p:par>
                    <p:cTn id="64" fill="hold">
                      <p:stCondLst>
                        <p:cond delay="indefinite"/>
                      </p:stCondLst>
                      <p:childTnLst>
                        <p:par>
                          <p:cTn id="65" fill="hold">
                            <p:stCondLst>
                              <p:cond delay="0"/>
                            </p:stCondLst>
                            <p:childTnLst>
                              <p:par>
                                <p:cTn id="66" presetID="21" presetClass="entr" presetSubtype="1" fill="hold" nodeType="clickEffect">
                                  <p:stCondLst>
                                    <p:cond delay="0"/>
                                  </p:stCondLst>
                                  <p:childTnLst>
                                    <p:set>
                                      <p:cBhvr>
                                        <p:cTn id="67" dur="1" fill="hold">
                                          <p:stCondLst>
                                            <p:cond delay="0"/>
                                          </p:stCondLst>
                                        </p:cTn>
                                        <p:tgtEl>
                                          <p:spTgt spid="48"/>
                                        </p:tgtEl>
                                        <p:attrNameLst>
                                          <p:attrName>style.visibility</p:attrName>
                                        </p:attrNameLst>
                                      </p:cBhvr>
                                      <p:to>
                                        <p:strVal val="visible"/>
                                      </p:to>
                                    </p:set>
                                    <p:animEffect transition="in" filter="wheel(1)">
                                      <p:cBhvr>
                                        <p:cTn id="68" dur="2000"/>
                                        <p:tgtEl>
                                          <p:spTgt spid="48"/>
                                        </p:tgtEl>
                                      </p:cBhvr>
                                    </p:animEffect>
                                  </p:childTnLst>
                                </p:cTn>
                              </p:par>
                              <p:par>
                                <p:cTn id="69" presetID="21" presetClass="entr" presetSubtype="1" fill="hold" grpId="0" nodeType="withEffect">
                                  <p:stCondLst>
                                    <p:cond delay="0"/>
                                  </p:stCondLst>
                                  <p:childTnLst>
                                    <p:set>
                                      <p:cBhvr>
                                        <p:cTn id="70" dur="1" fill="hold">
                                          <p:stCondLst>
                                            <p:cond delay="0"/>
                                          </p:stCondLst>
                                        </p:cTn>
                                        <p:tgtEl>
                                          <p:spTgt spid="45"/>
                                        </p:tgtEl>
                                        <p:attrNameLst>
                                          <p:attrName>style.visibility</p:attrName>
                                        </p:attrNameLst>
                                      </p:cBhvr>
                                      <p:to>
                                        <p:strVal val="visible"/>
                                      </p:to>
                                    </p:set>
                                    <p:animEffect transition="in" filter="wheel(1)">
                                      <p:cBhvr>
                                        <p:cTn id="71" dur="20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1" grpId="0"/>
      <p:bldP spid="27" grpId="0"/>
      <p:bldP spid="28" grpId="0" animBg="1"/>
      <p:bldP spid="29" grpId="0"/>
      <p:bldP spid="13" grpId="0" animBg="1"/>
      <p:bldP spid="36" grpId="0" animBg="1"/>
      <p:bldP spid="39" grpId="0" animBg="1"/>
      <p:bldP spid="43" grpId="0" animBg="1"/>
      <p:bldP spid="44" grpId="0" animBg="1"/>
      <p:bldP spid="4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80528" y="764704"/>
            <a:ext cx="9417926" cy="46230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Mở</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bài</a:t>
            </a:r>
            <a:r>
              <a:rPr lang="en-US" sz="1800" b="1" dirty="0">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Giới</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thiệu</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giả</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phẩm</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nội</a:t>
            </a:r>
            <a:r>
              <a:rPr lang="en-US" sz="1800" b="1" dirty="0">
                <a:solidFill>
                  <a:srgbClr val="FF0000"/>
                </a:solidFill>
                <a:latin typeface="Times New Roman" pitchFamily="18" charset="0"/>
                <a:cs typeface="Times New Roman" pitchFamily="18" charset="0"/>
              </a:rPr>
              <a:t> dung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phẩm</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và</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dẫn</a:t>
            </a:r>
            <a:r>
              <a:rPr lang="en-US" sz="1800" b="1" dirty="0">
                <a:solidFill>
                  <a:srgbClr val="FF0000"/>
                </a:solidFill>
                <a:latin typeface="Times New Roman" pitchFamily="18" charset="0"/>
                <a:cs typeface="Times New Roman" pitchFamily="18" charset="0"/>
              </a:rPr>
              <a:t> ý </a:t>
            </a:r>
            <a:r>
              <a:rPr lang="en-US" sz="1800" b="1" dirty="0" err="1">
                <a:solidFill>
                  <a:srgbClr val="FF0000"/>
                </a:solidFill>
                <a:latin typeface="Times New Roman" pitchFamily="18" charset="0"/>
                <a:cs typeface="Times New Roman" pitchFamily="18" charset="0"/>
              </a:rPr>
              <a:t>của</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đề</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giá</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trị</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nhân</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đạo</a:t>
            </a:r>
            <a:r>
              <a:rPr lang="en-US" sz="1800" b="1" dirty="0">
                <a:solidFill>
                  <a:srgbClr val="FF0000"/>
                </a:solidFill>
                <a:latin typeface="Times New Roman" pitchFamily="18" charset="0"/>
                <a:cs typeface="Times New Roman" pitchFamily="18" charset="0"/>
              </a:rPr>
              <a:t>)</a:t>
            </a:r>
          </a:p>
        </p:txBody>
      </p:sp>
      <p:cxnSp>
        <p:nvCxnSpPr>
          <p:cNvPr id="11" name="Straight Arrow Connector 10"/>
          <p:cNvCxnSpPr>
            <a:stCxn id="28" idx="3"/>
          </p:cNvCxnSpPr>
          <p:nvPr/>
        </p:nvCxnSpPr>
        <p:spPr>
          <a:xfrm flipV="1">
            <a:off x="5076056" y="1556793"/>
            <a:ext cx="823900" cy="37516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5076056" y="1944333"/>
            <a:ext cx="936104" cy="26053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6" name="Title 1"/>
          <p:cNvSpPr txBox="1">
            <a:spLocks/>
          </p:cNvSpPr>
          <p:nvPr/>
        </p:nvSpPr>
        <p:spPr>
          <a:xfrm>
            <a:off x="6012160" y="1052735"/>
            <a:ext cx="3119294" cy="9361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1800" b="1" dirty="0" err="1">
                <a:solidFill>
                  <a:srgbClr val="0070C0"/>
                </a:solidFill>
                <a:latin typeface="Times New Roman" pitchFamily="18" charset="0"/>
                <a:cs typeface="Times New Roman" pitchFamily="18" charset="0"/>
              </a:rPr>
              <a:t>Nhà</a:t>
            </a:r>
            <a:r>
              <a:rPr lang="en-US" sz="1800" b="1" dirty="0">
                <a:solidFill>
                  <a:srgbClr val="0070C0"/>
                </a:solidFill>
                <a:latin typeface="Times New Roman" pitchFamily="18" charset="0"/>
                <a:cs typeface="Times New Roman" pitchFamily="18" charset="0"/>
              </a:rPr>
              <a:t> </a:t>
            </a:r>
            <a:r>
              <a:rPr lang="en-US" sz="1800" b="1" dirty="0" err="1">
                <a:solidFill>
                  <a:srgbClr val="0070C0"/>
                </a:solidFill>
                <a:latin typeface="Times New Roman" pitchFamily="18" charset="0"/>
                <a:cs typeface="Times New Roman" pitchFamily="18" charset="0"/>
              </a:rPr>
              <a:t>văn</a:t>
            </a:r>
            <a:r>
              <a:rPr lang="en-US" sz="1800" b="1" dirty="0">
                <a:solidFill>
                  <a:srgbClr val="0070C0"/>
                </a:solidFill>
                <a:latin typeface="Times New Roman" pitchFamily="18" charset="0"/>
                <a:cs typeface="Times New Roman" pitchFamily="18" charset="0"/>
              </a:rPr>
              <a:t> </a:t>
            </a:r>
            <a:r>
              <a:rPr lang="en-US" sz="1800" b="1" dirty="0" err="1">
                <a:solidFill>
                  <a:srgbClr val="0070C0"/>
                </a:solidFill>
                <a:latin typeface="Times New Roman" pitchFamily="18" charset="0"/>
                <a:cs typeface="Times New Roman" pitchFamily="18" charset="0"/>
              </a:rPr>
              <a:t>thương</a:t>
            </a:r>
            <a:r>
              <a:rPr lang="en-US" sz="1800" b="1" dirty="0">
                <a:solidFill>
                  <a:srgbClr val="0070C0"/>
                </a:solidFill>
                <a:latin typeface="Times New Roman" pitchFamily="18" charset="0"/>
                <a:cs typeface="Times New Roman" pitchFamily="18" charset="0"/>
              </a:rPr>
              <a:t> </a:t>
            </a:r>
            <a:r>
              <a:rPr lang="en-US" sz="1800" b="1" dirty="0" err="1">
                <a:solidFill>
                  <a:srgbClr val="0070C0"/>
                </a:solidFill>
                <a:latin typeface="Times New Roman" pitchFamily="18" charset="0"/>
                <a:cs typeface="Times New Roman" pitchFamily="18" charset="0"/>
              </a:rPr>
              <a:t>nhân</a:t>
            </a:r>
            <a:r>
              <a:rPr lang="en-US" sz="1800" b="1" dirty="0">
                <a:solidFill>
                  <a:srgbClr val="0070C0"/>
                </a:solidFill>
                <a:latin typeface="Times New Roman" pitchFamily="18" charset="0"/>
                <a:cs typeface="Times New Roman" pitchFamily="18" charset="0"/>
              </a:rPr>
              <a:t> </a:t>
            </a:r>
            <a:r>
              <a:rPr lang="en-US" sz="1800" b="1" dirty="0" err="1">
                <a:solidFill>
                  <a:srgbClr val="0070C0"/>
                </a:solidFill>
                <a:latin typeface="Times New Roman" pitchFamily="18" charset="0"/>
                <a:cs typeface="Times New Roman" pitchFamily="18" charset="0"/>
              </a:rPr>
              <a:t>vật</a:t>
            </a:r>
            <a:r>
              <a:rPr lang="en-US" sz="1800" b="1" dirty="0">
                <a:solidFill>
                  <a:srgbClr val="0070C0"/>
                </a:solidFill>
                <a:latin typeface="Times New Roman" pitchFamily="18" charset="0"/>
                <a:cs typeface="Times New Roman" pitchFamily="18" charset="0"/>
              </a:rPr>
              <a:t> </a:t>
            </a:r>
            <a:r>
              <a:rPr lang="en-US" sz="1800" b="1" dirty="0" err="1">
                <a:solidFill>
                  <a:srgbClr val="0070C0"/>
                </a:solidFill>
                <a:latin typeface="Times New Roman" pitchFamily="18" charset="0"/>
                <a:cs typeface="Times New Roman" pitchFamily="18" charset="0"/>
              </a:rPr>
              <a:t>bất</a:t>
            </a:r>
            <a:r>
              <a:rPr lang="en-US" sz="1800" b="1" dirty="0">
                <a:solidFill>
                  <a:srgbClr val="0070C0"/>
                </a:solidFill>
                <a:latin typeface="Times New Roman" pitchFamily="18" charset="0"/>
                <a:cs typeface="Times New Roman" pitchFamily="18" charset="0"/>
              </a:rPr>
              <a:t> </a:t>
            </a:r>
            <a:r>
              <a:rPr lang="en-US" sz="1800" b="1" dirty="0" err="1">
                <a:solidFill>
                  <a:srgbClr val="0070C0"/>
                </a:solidFill>
                <a:latin typeface="Times New Roman" pitchFamily="18" charset="0"/>
                <a:cs typeface="Times New Roman" pitchFamily="18" charset="0"/>
              </a:rPr>
              <a:t>hạnh</a:t>
            </a:r>
            <a:endParaRPr lang="en-US" sz="1800" b="1" dirty="0">
              <a:solidFill>
                <a:srgbClr val="0070C0"/>
              </a:solidFill>
              <a:latin typeface="Times New Roman" pitchFamily="18" charset="0"/>
              <a:cs typeface="Times New Roman" pitchFamily="18" charset="0"/>
            </a:endParaRPr>
          </a:p>
        </p:txBody>
      </p:sp>
      <p:sp>
        <p:nvSpPr>
          <p:cNvPr id="31" name="Title 1"/>
          <p:cNvSpPr txBox="1">
            <a:spLocks/>
          </p:cNvSpPr>
          <p:nvPr/>
        </p:nvSpPr>
        <p:spPr>
          <a:xfrm>
            <a:off x="6012160" y="1988840"/>
            <a:ext cx="3119294" cy="9361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2000" b="1" dirty="0" err="1">
                <a:solidFill>
                  <a:srgbClr val="0070C0"/>
                </a:solidFill>
                <a:latin typeface="Times New Roman" pitchFamily="18" charset="0"/>
                <a:cs typeface="Times New Roman" pitchFamily="18" charset="0"/>
              </a:rPr>
              <a:t>Nhà</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văn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tố</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cáo</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thế</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lực,giai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cấp</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gây</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bất</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hạnh</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trong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cuộc</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đời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vật</a:t>
            </a:r>
            <a:endParaRPr lang="en-US" sz="2000" b="1" dirty="0">
              <a:solidFill>
                <a:srgbClr val="0070C0"/>
              </a:solidFill>
              <a:latin typeface="Times New Roman" pitchFamily="18" charset="0"/>
              <a:cs typeface="Times New Roman" pitchFamily="18" charset="0"/>
            </a:endParaRPr>
          </a:p>
        </p:txBody>
      </p:sp>
      <p:cxnSp>
        <p:nvCxnSpPr>
          <p:cNvPr id="34" name="Straight Arrow Connector 33"/>
          <p:cNvCxnSpPr/>
          <p:nvPr/>
        </p:nvCxnSpPr>
        <p:spPr>
          <a:xfrm>
            <a:off x="5065351" y="1966713"/>
            <a:ext cx="834605" cy="1493413"/>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5" name="Title 1"/>
          <p:cNvSpPr txBox="1">
            <a:spLocks/>
          </p:cNvSpPr>
          <p:nvPr/>
        </p:nvSpPr>
        <p:spPr>
          <a:xfrm>
            <a:off x="6012160" y="2996951"/>
            <a:ext cx="3081222" cy="9361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2000" b="1" dirty="0" err="1">
                <a:solidFill>
                  <a:srgbClr val="0070C0"/>
                </a:solidFill>
                <a:latin typeface="Times New Roman" pitchFamily="18" charset="0"/>
                <a:cs typeface="Times New Roman" pitchFamily="18" charset="0"/>
              </a:rPr>
              <a:t>Nhà</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văn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phát</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hiện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ra</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vẻ</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đẹp</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của</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vật</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bất</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hạnh</a:t>
            </a:r>
            <a:endParaRPr lang="en-US" sz="2000" b="1" dirty="0">
              <a:solidFill>
                <a:srgbClr val="0070C0"/>
              </a:solidFill>
              <a:latin typeface="Times New Roman" pitchFamily="18" charset="0"/>
              <a:cs typeface="Times New Roman" pitchFamily="18" charset="0"/>
            </a:endParaRPr>
          </a:p>
        </p:txBody>
      </p:sp>
      <p:cxnSp>
        <p:nvCxnSpPr>
          <p:cNvPr id="38" name="Straight Arrow Connector 37"/>
          <p:cNvCxnSpPr/>
          <p:nvPr/>
        </p:nvCxnSpPr>
        <p:spPr>
          <a:xfrm>
            <a:off x="5076056" y="1988840"/>
            <a:ext cx="936104" cy="252027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0" name="Title 1"/>
          <p:cNvSpPr txBox="1">
            <a:spLocks/>
          </p:cNvSpPr>
          <p:nvPr/>
        </p:nvSpPr>
        <p:spPr>
          <a:xfrm>
            <a:off x="6061045" y="3924815"/>
            <a:ext cx="3032337" cy="9361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2000" b="1" dirty="0" err="1">
                <a:solidFill>
                  <a:srgbClr val="0070C0"/>
                </a:solidFill>
                <a:latin typeface="Times New Roman" pitchFamily="18" charset="0"/>
                <a:cs typeface="Times New Roman" pitchFamily="18" charset="0"/>
              </a:rPr>
              <a:t>Nhà</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văn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tìm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mở</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ra</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lối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thoát</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cho</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vật</a:t>
            </a:r>
            <a:endParaRPr lang="en-US" sz="2000" b="1" dirty="0">
              <a:solidFill>
                <a:srgbClr val="0070C0"/>
              </a:solidFill>
              <a:latin typeface="Times New Roman" pitchFamily="18" charset="0"/>
              <a:cs typeface="Times New Roman" pitchFamily="18" charset="0"/>
            </a:endParaRPr>
          </a:p>
        </p:txBody>
      </p:sp>
      <p:sp>
        <p:nvSpPr>
          <p:cNvPr id="23" name="Title 1"/>
          <p:cNvSpPr txBox="1">
            <a:spLocks/>
          </p:cNvSpPr>
          <p:nvPr/>
        </p:nvSpPr>
        <p:spPr>
          <a:xfrm>
            <a:off x="-324544" y="296651"/>
            <a:ext cx="9867046" cy="6168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0070C0"/>
                </a:solidFill>
                <a:latin typeface="Times New Roman" pitchFamily="18" charset="0"/>
                <a:cs typeface="Times New Roman" pitchFamily="18" charset="0"/>
              </a:rPr>
              <a:t>1. </a:t>
            </a:r>
            <a:r>
              <a:rPr lang="en-US" sz="2000" b="1" dirty="0" err="1">
                <a:solidFill>
                  <a:srgbClr val="0070C0"/>
                </a:solidFill>
                <a:latin typeface="Times New Roman" pitchFamily="18" charset="0"/>
                <a:cs typeface="Times New Roman" pitchFamily="18" charset="0"/>
              </a:rPr>
              <a:t>Phân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tích</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giá</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trị</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đạo</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trong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tác</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phẩm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Vợ</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nhặt</a:t>
            </a:r>
            <a:r>
              <a:rPr lang="en-US" sz="2000" b="1" dirty="0">
                <a:solidFill>
                  <a:srgbClr val="0070C0"/>
                </a:solidFill>
                <a:latin typeface="Times New Roman" pitchFamily="18" charset="0"/>
                <a:cs typeface="Times New Roman" pitchFamily="18" charset="0"/>
              </a:rPr>
              <a:t>” – Kim </a:t>
            </a:r>
            <a:r>
              <a:rPr lang="en-US" sz="2000" b="1" dirty="0" err="1">
                <a:solidFill>
                  <a:srgbClr val="0070C0"/>
                </a:solidFill>
                <a:latin typeface="Times New Roman" pitchFamily="18" charset="0"/>
                <a:cs typeface="Times New Roman" pitchFamily="18" charset="0"/>
              </a:rPr>
              <a:t>Lân</a:t>
            </a:r>
            <a:endParaRPr lang="en-US" sz="2000" b="1" dirty="0">
              <a:solidFill>
                <a:srgbClr val="0070C0"/>
              </a:solidFill>
              <a:latin typeface="Times New Roman" pitchFamily="18" charset="0"/>
              <a:cs typeface="Times New Roman" pitchFamily="18" charset="0"/>
            </a:endParaRPr>
          </a:p>
        </p:txBody>
      </p:sp>
      <p:sp>
        <p:nvSpPr>
          <p:cNvPr id="24" name="Title 1"/>
          <p:cNvSpPr txBox="1">
            <a:spLocks/>
          </p:cNvSpPr>
          <p:nvPr/>
        </p:nvSpPr>
        <p:spPr>
          <a:xfrm>
            <a:off x="1405880" y="-99391"/>
            <a:ext cx="5470376" cy="648071"/>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err="1">
                <a:solidFill>
                  <a:srgbClr val="FF0000"/>
                </a:solidFill>
                <a:latin typeface="Times New Roman" pitchFamily="18" charset="0"/>
                <a:cs typeface="Times New Roman" pitchFamily="18" charset="0"/>
              </a:rPr>
              <a:t>Vợ</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nhặt</a:t>
            </a:r>
            <a:r>
              <a:rPr lang="en-US" sz="3200" b="1" dirty="0">
                <a:solidFill>
                  <a:srgbClr val="FF0000"/>
                </a:solidFill>
                <a:latin typeface="Times New Roman" pitchFamily="18" charset="0"/>
                <a:cs typeface="Times New Roman" pitchFamily="18" charset="0"/>
              </a:rPr>
              <a:t> (Kim </a:t>
            </a:r>
            <a:r>
              <a:rPr lang="en-US" sz="3200" b="1" dirty="0" err="1">
                <a:solidFill>
                  <a:srgbClr val="FF0000"/>
                </a:solidFill>
                <a:latin typeface="Times New Roman" pitchFamily="18" charset="0"/>
                <a:cs typeface="Times New Roman" pitchFamily="18" charset="0"/>
              </a:rPr>
              <a:t>Lân</a:t>
            </a:r>
            <a:r>
              <a:rPr lang="en-US" sz="3200" b="1" dirty="0">
                <a:solidFill>
                  <a:srgbClr val="FF0000"/>
                </a:solidFill>
                <a:latin typeface="Times New Roman" pitchFamily="18" charset="0"/>
                <a:cs typeface="Times New Roman" pitchFamily="18" charset="0"/>
              </a:rPr>
              <a:t>)</a:t>
            </a:r>
          </a:p>
        </p:txBody>
      </p:sp>
      <p:sp>
        <p:nvSpPr>
          <p:cNvPr id="25" name="Title 1"/>
          <p:cNvSpPr txBox="1">
            <a:spLocks/>
          </p:cNvSpPr>
          <p:nvPr/>
        </p:nvSpPr>
        <p:spPr>
          <a:xfrm>
            <a:off x="-908109" y="1124744"/>
            <a:ext cx="3031837" cy="46230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Thân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bài</a:t>
            </a:r>
            <a:r>
              <a:rPr lang="en-US" sz="1800" b="1" dirty="0">
                <a:latin typeface="Times New Roman" pitchFamily="18" charset="0"/>
                <a:cs typeface="Times New Roman" pitchFamily="18" charset="0"/>
              </a:rPr>
              <a:t>:</a:t>
            </a:r>
          </a:p>
        </p:txBody>
      </p:sp>
      <p:sp>
        <p:nvSpPr>
          <p:cNvPr id="28" name="Title 1"/>
          <p:cNvSpPr txBox="1">
            <a:spLocks/>
          </p:cNvSpPr>
          <p:nvPr/>
        </p:nvSpPr>
        <p:spPr>
          <a:xfrm>
            <a:off x="35496" y="1556792"/>
            <a:ext cx="5040560" cy="75033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Luận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điểm</a:t>
            </a:r>
            <a:r>
              <a:rPr lang="en-US" sz="1800" b="1" dirty="0">
                <a:latin typeface="Times New Roman" pitchFamily="18" charset="0"/>
                <a:cs typeface="Times New Roman" pitchFamily="18" charset="0"/>
              </a:rPr>
              <a:t> 1: </a:t>
            </a:r>
            <a:r>
              <a:rPr lang="en-US" sz="1800" b="1" dirty="0" err="1">
                <a:solidFill>
                  <a:srgbClr val="FF0000"/>
                </a:solidFill>
                <a:latin typeface="Times New Roman" pitchFamily="18" charset="0"/>
                <a:cs typeface="Times New Roman" pitchFamily="18" charset="0"/>
              </a:rPr>
              <a:t>Giải</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thích</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khái</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niệm</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giá</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trị</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nhân</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đạo</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nói</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chung</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Tình</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cảm</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tốt</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đẹp</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của</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nhà</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văn</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được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thể</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hiện</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trong</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phẩm</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với</a:t>
            </a:r>
            <a:r>
              <a:rPr lang="en-US" sz="1800" b="1" dirty="0">
                <a:solidFill>
                  <a:srgbClr val="FF0000"/>
                </a:solidFill>
                <a:latin typeface="Times New Roman" pitchFamily="18" charset="0"/>
                <a:cs typeface="Times New Roman" pitchFamily="18" charset="0"/>
              </a:rPr>
              <a:t> 4 ý </a:t>
            </a:r>
            <a:r>
              <a:rPr lang="en-US" sz="1800" b="1" dirty="0" err="1">
                <a:solidFill>
                  <a:srgbClr val="FF0000"/>
                </a:solidFill>
                <a:latin typeface="Times New Roman" pitchFamily="18" charset="0"/>
                <a:cs typeface="Times New Roman" pitchFamily="18" charset="0"/>
              </a:rPr>
              <a:t>chính</a:t>
            </a:r>
            <a:r>
              <a:rPr lang="en-US" sz="1800" b="1" dirty="0">
                <a:solidFill>
                  <a:srgbClr val="FF0000"/>
                </a:solidFill>
                <a:latin typeface="Times New Roman" pitchFamily="18" charset="0"/>
                <a:cs typeface="Times New Roman" pitchFamily="18" charset="0"/>
              </a:rPr>
              <a:t>:</a:t>
            </a:r>
          </a:p>
        </p:txBody>
      </p:sp>
      <p:sp>
        <p:nvSpPr>
          <p:cNvPr id="33" name="Title 1"/>
          <p:cNvSpPr txBox="1">
            <a:spLocks/>
          </p:cNvSpPr>
          <p:nvPr/>
        </p:nvSpPr>
        <p:spPr>
          <a:xfrm>
            <a:off x="2952" y="2534651"/>
            <a:ext cx="5040560" cy="96635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Luận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điểm</a:t>
            </a:r>
            <a:r>
              <a:rPr lang="en-US" sz="1800" b="1" dirty="0">
                <a:latin typeface="Times New Roman" pitchFamily="18" charset="0"/>
                <a:cs typeface="Times New Roman" pitchFamily="18" charset="0"/>
              </a:rPr>
              <a:t> 2: </a:t>
            </a:r>
            <a:r>
              <a:rPr lang="en-US" sz="1800" b="1" dirty="0">
                <a:solidFill>
                  <a:srgbClr val="FF0000"/>
                </a:solidFill>
                <a:latin typeface="Times New Roman" pitchFamily="18" charset="0"/>
                <a:cs typeface="Times New Roman" pitchFamily="18" charset="0"/>
              </a:rPr>
              <a:t>Kim </a:t>
            </a:r>
            <a:r>
              <a:rPr lang="en-US" sz="1800" b="1" dirty="0" err="1">
                <a:solidFill>
                  <a:srgbClr val="FF0000"/>
                </a:solidFill>
                <a:latin typeface="Times New Roman" pitchFamily="18" charset="0"/>
                <a:cs typeface="Times New Roman" pitchFamily="18" charset="0"/>
              </a:rPr>
              <a:t>Lân</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thương</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cảm</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sâu</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sắc</a:t>
            </a:r>
            <a:r>
              <a:rPr lang="en-US"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đối</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với</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tình</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cảnh</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chung</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của</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người</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nông</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dân</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trong</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nạn</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đói</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năm</a:t>
            </a:r>
            <a:r>
              <a:rPr lang="fr-FR" sz="1800" b="1" dirty="0">
                <a:solidFill>
                  <a:srgbClr val="FF0000"/>
                </a:solidFill>
                <a:latin typeface="Times New Roman" pitchFamily="18" charset="0"/>
                <a:cs typeface="Times New Roman" pitchFamily="18" charset="0"/>
              </a:rPr>
              <a:t> 1945 .</a:t>
            </a:r>
            <a:endParaRPr lang="en-US" sz="1800" dirty="0">
              <a:solidFill>
                <a:srgbClr val="FF0000"/>
              </a:solidFill>
              <a:latin typeface="Times New Roman" pitchFamily="18" charset="0"/>
              <a:cs typeface="Times New Roman" pitchFamily="18" charset="0"/>
            </a:endParaRPr>
          </a:p>
          <a:p>
            <a:pPr algn="just"/>
            <a:endParaRPr lang="en-US" sz="1800" b="1" dirty="0">
              <a:solidFill>
                <a:srgbClr val="FF0000"/>
              </a:solidFill>
              <a:latin typeface="Times New Roman" pitchFamily="18" charset="0"/>
              <a:cs typeface="Times New Roman" pitchFamily="18" charset="0"/>
            </a:endParaRPr>
          </a:p>
        </p:txBody>
      </p:sp>
      <p:sp>
        <p:nvSpPr>
          <p:cNvPr id="36" name="Title 1"/>
          <p:cNvSpPr txBox="1">
            <a:spLocks/>
          </p:cNvSpPr>
          <p:nvPr/>
        </p:nvSpPr>
        <p:spPr>
          <a:xfrm>
            <a:off x="35496" y="3560323"/>
            <a:ext cx="5040560" cy="96635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Luận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điểm</a:t>
            </a:r>
            <a:r>
              <a:rPr lang="en-US" sz="1800" b="1" dirty="0">
                <a:latin typeface="Times New Roman" pitchFamily="18" charset="0"/>
                <a:cs typeface="Times New Roman" pitchFamily="18" charset="0"/>
              </a:rPr>
              <a:t> 3: </a:t>
            </a:r>
            <a:r>
              <a:rPr lang="en-US" sz="1800" b="1" dirty="0">
                <a:solidFill>
                  <a:srgbClr val="FF0000"/>
                </a:solidFill>
                <a:latin typeface="Times New Roman" pitchFamily="18" charset="0"/>
                <a:cs typeface="Times New Roman" pitchFamily="18" charset="0"/>
              </a:rPr>
              <a:t>Kim </a:t>
            </a:r>
            <a:r>
              <a:rPr lang="en-US" sz="1800" b="1" dirty="0" err="1">
                <a:solidFill>
                  <a:srgbClr val="FF0000"/>
                </a:solidFill>
                <a:latin typeface="Times New Roman" pitchFamily="18" charset="0"/>
                <a:cs typeface="Times New Roman" pitchFamily="18" charset="0"/>
              </a:rPr>
              <a:t>Lân</a:t>
            </a:r>
            <a:r>
              <a:rPr lang="en-US"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tố</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cáo</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vạch</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trần</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thực</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dân</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Pháp</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phát</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xít</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Nhật</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và</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phong</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kiến</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đã</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đẩy</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nhân</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dân</a:t>
            </a:r>
            <a:r>
              <a:rPr lang="fr-FR" sz="1800" b="1" dirty="0">
                <a:solidFill>
                  <a:srgbClr val="FF0000"/>
                </a:solidFill>
                <a:latin typeface="Times New Roman" pitchFamily="18" charset="0"/>
                <a:cs typeface="Times New Roman" pitchFamily="18" charset="0"/>
              </a:rPr>
              <a:t> ta </a:t>
            </a:r>
            <a:r>
              <a:rPr lang="fr-FR" sz="1800" b="1" dirty="0" err="1">
                <a:solidFill>
                  <a:srgbClr val="FF0000"/>
                </a:solidFill>
                <a:latin typeface="Times New Roman" pitchFamily="18" charset="0"/>
                <a:cs typeface="Times New Roman" pitchFamily="18" charset="0"/>
              </a:rPr>
              <a:t>vào</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tình</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cảnh</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này</a:t>
            </a:r>
            <a:r>
              <a:rPr lang="fr-FR" sz="1800" b="1" dirty="0">
                <a:solidFill>
                  <a:srgbClr val="FF0000"/>
                </a:solidFill>
                <a:latin typeface="Times New Roman" pitchFamily="18" charset="0"/>
                <a:cs typeface="Times New Roman" pitchFamily="18" charset="0"/>
              </a:rPr>
              <a:t>.</a:t>
            </a:r>
            <a:endParaRPr lang="en-US" sz="1800" dirty="0">
              <a:solidFill>
                <a:srgbClr val="FF0000"/>
              </a:solidFill>
              <a:latin typeface="Times New Roman" pitchFamily="18" charset="0"/>
              <a:cs typeface="Times New Roman" pitchFamily="18" charset="0"/>
            </a:endParaRPr>
          </a:p>
          <a:p>
            <a:pPr algn="just"/>
            <a:endParaRPr lang="en-US" sz="1800" b="1" dirty="0">
              <a:solidFill>
                <a:srgbClr val="FF0000"/>
              </a:solidFill>
              <a:latin typeface="Times New Roman" pitchFamily="18" charset="0"/>
              <a:cs typeface="Times New Roman" pitchFamily="18" charset="0"/>
            </a:endParaRPr>
          </a:p>
        </p:txBody>
      </p:sp>
      <p:sp>
        <p:nvSpPr>
          <p:cNvPr id="37" name="Title 1"/>
          <p:cNvSpPr txBox="1">
            <a:spLocks/>
          </p:cNvSpPr>
          <p:nvPr/>
        </p:nvSpPr>
        <p:spPr>
          <a:xfrm>
            <a:off x="35496" y="4365104"/>
            <a:ext cx="5040560" cy="96635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Luận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điểm</a:t>
            </a:r>
            <a:r>
              <a:rPr lang="en-US" sz="1800" b="1" dirty="0">
                <a:latin typeface="Times New Roman" pitchFamily="18" charset="0"/>
                <a:cs typeface="Times New Roman" pitchFamily="18" charset="0"/>
              </a:rPr>
              <a:t> 4: </a:t>
            </a:r>
            <a:r>
              <a:rPr lang="fr-FR" sz="1800" b="1" dirty="0" err="1">
                <a:solidFill>
                  <a:srgbClr val="FF0000"/>
                </a:solidFill>
                <a:latin typeface="Times New Roman" pitchFamily="18" charset="0"/>
                <a:cs typeface="Times New Roman" pitchFamily="18" charset="0"/>
              </a:rPr>
              <a:t>Nhà</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văn</a:t>
            </a:r>
            <a:r>
              <a:rPr lang="fr-FR" sz="1800" b="1" dirty="0">
                <a:solidFill>
                  <a:srgbClr val="FF0000"/>
                </a:solidFill>
                <a:latin typeface="Times New Roman" pitchFamily="18" charset="0"/>
                <a:cs typeface="Times New Roman" pitchFamily="18" charset="0"/>
              </a:rPr>
              <a:t> Kim </a:t>
            </a:r>
            <a:r>
              <a:rPr lang="fr-FR" sz="1800" b="1" dirty="0" err="1">
                <a:solidFill>
                  <a:srgbClr val="FF0000"/>
                </a:solidFill>
                <a:latin typeface="Times New Roman" pitchFamily="18" charset="0"/>
                <a:cs typeface="Times New Roman" pitchFamily="18" charset="0"/>
              </a:rPr>
              <a:t>Lân</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phát</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hiện</a:t>
            </a:r>
            <a:r>
              <a:rPr lang="fr-FR" sz="1800" b="1" dirty="0">
                <a:solidFill>
                  <a:srgbClr val="FF0000"/>
                </a:solidFill>
                <a:latin typeface="Times New Roman" pitchFamily="18" charset="0"/>
                <a:cs typeface="Times New Roman" pitchFamily="18" charset="0"/>
              </a:rPr>
              <a:t> ra </a:t>
            </a:r>
            <a:r>
              <a:rPr lang="fr-FR" sz="1800" b="1" dirty="0" err="1">
                <a:solidFill>
                  <a:srgbClr val="FF0000"/>
                </a:solidFill>
                <a:latin typeface="Times New Roman" pitchFamily="18" charset="0"/>
                <a:cs typeface="Times New Roman" pitchFamily="18" charset="0"/>
              </a:rPr>
              <a:t>những</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vẻ</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đẹp</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bị</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vùi</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lấp</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của</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nhân</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vật</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Tràng</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cụ</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Tứ</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thị</a:t>
            </a:r>
            <a:endParaRPr lang="en-US" sz="1800" b="1" dirty="0">
              <a:solidFill>
                <a:srgbClr val="FF0000"/>
              </a:solidFill>
              <a:latin typeface="Times New Roman" pitchFamily="18" charset="0"/>
              <a:cs typeface="Times New Roman" pitchFamily="18" charset="0"/>
            </a:endParaRPr>
          </a:p>
        </p:txBody>
      </p:sp>
      <p:sp>
        <p:nvSpPr>
          <p:cNvPr id="39" name="Title 1"/>
          <p:cNvSpPr txBox="1">
            <a:spLocks/>
          </p:cNvSpPr>
          <p:nvPr/>
        </p:nvSpPr>
        <p:spPr>
          <a:xfrm>
            <a:off x="-612576" y="5767446"/>
            <a:ext cx="6239245" cy="48317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Luận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điểm</a:t>
            </a:r>
            <a:r>
              <a:rPr lang="en-US" sz="1800" b="1" dirty="0">
                <a:latin typeface="Times New Roman" pitchFamily="18" charset="0"/>
                <a:cs typeface="Times New Roman" pitchFamily="18" charset="0"/>
              </a:rPr>
              <a:t> 6: </a:t>
            </a:r>
            <a:r>
              <a:rPr lang="fr-FR" sz="1800" b="1" dirty="0" err="1">
                <a:solidFill>
                  <a:srgbClr val="FF0000"/>
                </a:solidFill>
                <a:latin typeface="Times New Roman" pitchFamily="18" charset="0"/>
                <a:cs typeface="Times New Roman" pitchFamily="18" charset="0"/>
              </a:rPr>
              <a:t>Tổng</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kết</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về</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các</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yếu</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tố</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nghệ</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thuật</a:t>
            </a:r>
            <a:endParaRPr lang="en-US" sz="1800" dirty="0">
              <a:solidFill>
                <a:srgbClr val="FF0000"/>
              </a:solidFill>
              <a:latin typeface="Times New Roman" pitchFamily="18" charset="0"/>
              <a:cs typeface="Times New Roman" pitchFamily="18" charset="0"/>
            </a:endParaRPr>
          </a:p>
        </p:txBody>
      </p:sp>
      <p:sp>
        <p:nvSpPr>
          <p:cNvPr id="45" name="Title 1"/>
          <p:cNvSpPr txBox="1">
            <a:spLocks/>
          </p:cNvSpPr>
          <p:nvPr/>
        </p:nvSpPr>
        <p:spPr>
          <a:xfrm>
            <a:off x="-36512" y="5322086"/>
            <a:ext cx="7632848" cy="48317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Luận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điểm</a:t>
            </a:r>
            <a:r>
              <a:rPr lang="en-US" sz="1800" b="1" dirty="0">
                <a:latin typeface="Times New Roman" pitchFamily="18" charset="0"/>
                <a:cs typeface="Times New Roman" pitchFamily="18" charset="0"/>
              </a:rPr>
              <a:t> 5: </a:t>
            </a:r>
            <a:r>
              <a:rPr lang="fr-FR" sz="1800" b="1" dirty="0" err="1">
                <a:solidFill>
                  <a:srgbClr val="FF0000"/>
                </a:solidFill>
                <a:latin typeface="Times New Roman" pitchFamily="18" charset="0"/>
                <a:cs typeface="Times New Roman" pitchFamily="18" charset="0"/>
              </a:rPr>
              <a:t>Nhà</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văn</a:t>
            </a:r>
            <a:r>
              <a:rPr lang="fr-FR" sz="1800" b="1" dirty="0">
                <a:solidFill>
                  <a:srgbClr val="FF0000"/>
                </a:solidFill>
                <a:latin typeface="Times New Roman" pitchFamily="18" charset="0"/>
                <a:cs typeface="Times New Roman" pitchFamily="18" charset="0"/>
              </a:rPr>
              <a:t> Kim </a:t>
            </a:r>
            <a:r>
              <a:rPr lang="fr-FR" sz="1800" b="1" dirty="0" err="1">
                <a:solidFill>
                  <a:srgbClr val="FF0000"/>
                </a:solidFill>
                <a:latin typeface="Times New Roman" pitchFamily="18" charset="0"/>
                <a:cs typeface="Times New Roman" pitchFamily="18" charset="0"/>
              </a:rPr>
              <a:t>Lân</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chỉ</a:t>
            </a:r>
            <a:r>
              <a:rPr lang="fr-FR" sz="1800" b="1" dirty="0">
                <a:solidFill>
                  <a:srgbClr val="FF0000"/>
                </a:solidFill>
                <a:latin typeface="Times New Roman" pitchFamily="18" charset="0"/>
                <a:cs typeface="Times New Roman" pitchFamily="18" charset="0"/>
              </a:rPr>
              <a:t> ra con </a:t>
            </a:r>
            <a:r>
              <a:rPr lang="fr-FR" sz="1800" b="1" dirty="0" err="1">
                <a:solidFill>
                  <a:srgbClr val="FF0000"/>
                </a:solidFill>
                <a:latin typeface="Times New Roman" pitchFamily="18" charset="0"/>
                <a:cs typeface="Times New Roman" pitchFamily="18" charset="0"/>
              </a:rPr>
              <a:t>đường</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lối</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thoát</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cho</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nhân</a:t>
            </a:r>
            <a:r>
              <a:rPr lang="fr-FR" sz="1800" b="1" dirty="0">
                <a:solidFill>
                  <a:srgbClr val="FF0000"/>
                </a:solidFill>
                <a:latin typeface="Times New Roman" pitchFamily="18" charset="0"/>
                <a:cs typeface="Times New Roman" pitchFamily="18" charset="0"/>
              </a:rPr>
              <a:t> </a:t>
            </a:r>
            <a:r>
              <a:rPr lang="fr-FR" sz="1800" b="1" dirty="0" err="1">
                <a:solidFill>
                  <a:srgbClr val="FF0000"/>
                </a:solidFill>
                <a:latin typeface="Times New Roman" pitchFamily="18" charset="0"/>
                <a:cs typeface="Times New Roman" pitchFamily="18" charset="0"/>
              </a:rPr>
              <a:t>vật</a:t>
            </a:r>
            <a:r>
              <a:rPr lang="fr-FR" sz="1800" b="1" dirty="0">
                <a:solidFill>
                  <a:srgbClr val="FF0000"/>
                </a:solidFill>
                <a:latin typeface="Times New Roman" pitchFamily="18" charset="0"/>
                <a:cs typeface="Times New Roman" pitchFamily="18" charset="0"/>
              </a:rPr>
              <a:t>.</a:t>
            </a:r>
            <a:endParaRPr lang="en-US" sz="1800" dirty="0">
              <a:solidFill>
                <a:srgbClr val="FF0000"/>
              </a:solidFill>
              <a:latin typeface="Times New Roman" pitchFamily="18" charset="0"/>
              <a:cs typeface="Times New Roman" pitchFamily="18" charset="0"/>
            </a:endParaRPr>
          </a:p>
        </p:txBody>
      </p:sp>
      <p:sp>
        <p:nvSpPr>
          <p:cNvPr id="46" name="Title 1"/>
          <p:cNvSpPr txBox="1">
            <a:spLocks/>
          </p:cNvSpPr>
          <p:nvPr/>
        </p:nvSpPr>
        <p:spPr>
          <a:xfrm>
            <a:off x="-1245526" y="6250624"/>
            <a:ext cx="9417926" cy="46230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latin typeface="Times New Roman" pitchFamily="18" charset="0"/>
                <a:cs typeface="Times New Roman" pitchFamily="18" charset="0"/>
              </a:rPr>
              <a:t>*</a:t>
            </a:r>
            <a:r>
              <a:rPr lang="en-US" sz="1800" b="1" dirty="0" err="1">
                <a:latin typeface="Times New Roman" pitchFamily="18" charset="0"/>
                <a:cs typeface="Times New Roman" pitchFamily="18" charset="0"/>
              </a:rPr>
              <a:t>Kết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bài</a:t>
            </a:r>
            <a:r>
              <a:rPr lang="en-US" sz="1800" b="1" dirty="0">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đánh</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giá</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chung</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về</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nội</a:t>
            </a:r>
            <a:r>
              <a:rPr lang="en-US" sz="1800" b="1" dirty="0">
                <a:solidFill>
                  <a:srgbClr val="FF0000"/>
                </a:solidFill>
                <a:latin typeface="Times New Roman" pitchFamily="18" charset="0"/>
                <a:cs typeface="Times New Roman" pitchFamily="18" charset="0"/>
              </a:rPr>
              <a:t> dung, </a:t>
            </a:r>
            <a:r>
              <a:rPr lang="en-US" sz="1800" b="1" dirty="0" err="1">
                <a:solidFill>
                  <a:srgbClr val="FF0000"/>
                </a:solidFill>
                <a:latin typeface="Times New Roman" pitchFamily="18" charset="0"/>
                <a:cs typeface="Times New Roman" pitchFamily="18" charset="0"/>
              </a:rPr>
              <a:t>nghệ</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thuật</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giá</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trị</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của</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phẩm</a:t>
            </a:r>
            <a:endParaRPr lang="en-US" sz="1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806859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wheel(1)">
                                      <p:cBhvr>
                                        <p:cTn id="12" dur="20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wheel(1)">
                                      <p:cBhvr>
                                        <p:cTn id="17" dur="2000"/>
                                        <p:tgtEl>
                                          <p:spTgt spid="28"/>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heel(1)">
                                      <p:cBhvr>
                                        <p:cTn id="22" dur="2000"/>
                                        <p:tgtEl>
                                          <p:spTgt spid="11"/>
                                        </p:tgtEl>
                                      </p:cBhvr>
                                    </p:animEffect>
                                  </p:childTnLst>
                                </p:cTn>
                              </p:par>
                              <p:par>
                                <p:cTn id="23" presetID="21" presetClass="entr" presetSubtype="1" fill="hold" grpId="0" nodeType="withEffect">
                                  <p:stCondLst>
                                    <p:cond delay="0"/>
                                  </p:stCondLst>
                                  <p:childTnLst>
                                    <p:set>
                                      <p:cBhvr>
                                        <p:cTn id="24" dur="1" fill="hold">
                                          <p:stCondLst>
                                            <p:cond delay="0"/>
                                          </p:stCondLst>
                                        </p:cTn>
                                        <p:tgtEl>
                                          <p:spTgt spid="26"/>
                                        </p:tgtEl>
                                        <p:attrNameLst>
                                          <p:attrName>style.visibility</p:attrName>
                                        </p:attrNameLst>
                                      </p:cBhvr>
                                      <p:to>
                                        <p:strVal val="visible"/>
                                      </p:to>
                                    </p:set>
                                    <p:animEffect transition="in" filter="wheel(1)">
                                      <p:cBhvr>
                                        <p:cTn id="25" dur="2000"/>
                                        <p:tgtEl>
                                          <p:spTgt spid="26"/>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circle(in)">
                                      <p:cBhvr>
                                        <p:cTn id="30" dur="2000"/>
                                        <p:tgtEl>
                                          <p:spTgt spid="12"/>
                                        </p:tgtEl>
                                      </p:cBhvr>
                                    </p:animEffect>
                                  </p:childTnLst>
                                </p:cTn>
                              </p:par>
                              <p:par>
                                <p:cTn id="31" presetID="21" presetClass="entr" presetSubtype="1" fill="hold" grpId="0" nodeType="withEffect">
                                  <p:stCondLst>
                                    <p:cond delay="0"/>
                                  </p:stCondLst>
                                  <p:childTnLst>
                                    <p:set>
                                      <p:cBhvr>
                                        <p:cTn id="32" dur="1" fill="hold">
                                          <p:stCondLst>
                                            <p:cond delay="0"/>
                                          </p:stCondLst>
                                        </p:cTn>
                                        <p:tgtEl>
                                          <p:spTgt spid="31"/>
                                        </p:tgtEl>
                                        <p:attrNameLst>
                                          <p:attrName>style.visibility</p:attrName>
                                        </p:attrNameLst>
                                      </p:cBhvr>
                                      <p:to>
                                        <p:strVal val="visible"/>
                                      </p:to>
                                    </p:set>
                                    <p:animEffect transition="in" filter="wheel(1)">
                                      <p:cBhvr>
                                        <p:cTn id="33" dur="2000"/>
                                        <p:tgtEl>
                                          <p:spTgt spid="31"/>
                                        </p:tgtEl>
                                      </p:cBhvr>
                                    </p:animEffect>
                                  </p:childTnLst>
                                </p:cTn>
                              </p:par>
                            </p:childTnLst>
                          </p:cTn>
                        </p:par>
                      </p:childTnLst>
                    </p:cTn>
                  </p:par>
                  <p:par>
                    <p:cTn id="34" fill="hold">
                      <p:stCondLst>
                        <p:cond delay="indefinite"/>
                      </p:stCondLst>
                      <p:childTnLst>
                        <p:par>
                          <p:cTn id="35" fill="hold">
                            <p:stCondLst>
                              <p:cond delay="0"/>
                            </p:stCondLst>
                            <p:childTnLst>
                              <p:par>
                                <p:cTn id="36" presetID="6" presetClass="entr" presetSubtype="16" fill="hold" nodeType="clickEffect">
                                  <p:stCondLst>
                                    <p:cond delay="0"/>
                                  </p:stCondLst>
                                  <p:childTnLst>
                                    <p:set>
                                      <p:cBhvr>
                                        <p:cTn id="37" dur="1" fill="hold">
                                          <p:stCondLst>
                                            <p:cond delay="0"/>
                                          </p:stCondLst>
                                        </p:cTn>
                                        <p:tgtEl>
                                          <p:spTgt spid="34"/>
                                        </p:tgtEl>
                                        <p:attrNameLst>
                                          <p:attrName>style.visibility</p:attrName>
                                        </p:attrNameLst>
                                      </p:cBhvr>
                                      <p:to>
                                        <p:strVal val="visible"/>
                                      </p:to>
                                    </p:set>
                                    <p:animEffect transition="in" filter="circle(in)">
                                      <p:cBhvr>
                                        <p:cTn id="38" dur="2000"/>
                                        <p:tgtEl>
                                          <p:spTgt spid="34"/>
                                        </p:tgtEl>
                                      </p:cBhvr>
                                    </p:animEffect>
                                  </p:childTnLst>
                                </p:cTn>
                              </p:par>
                              <p:par>
                                <p:cTn id="39" presetID="21" presetClass="entr" presetSubtype="1" fill="hold" grpId="0" nodeType="withEffect">
                                  <p:stCondLst>
                                    <p:cond delay="0"/>
                                  </p:stCondLst>
                                  <p:childTnLst>
                                    <p:set>
                                      <p:cBhvr>
                                        <p:cTn id="40" dur="1" fill="hold">
                                          <p:stCondLst>
                                            <p:cond delay="0"/>
                                          </p:stCondLst>
                                        </p:cTn>
                                        <p:tgtEl>
                                          <p:spTgt spid="35"/>
                                        </p:tgtEl>
                                        <p:attrNameLst>
                                          <p:attrName>style.visibility</p:attrName>
                                        </p:attrNameLst>
                                      </p:cBhvr>
                                      <p:to>
                                        <p:strVal val="visible"/>
                                      </p:to>
                                    </p:set>
                                    <p:animEffect transition="in" filter="wheel(1)">
                                      <p:cBhvr>
                                        <p:cTn id="41" dur="2000"/>
                                        <p:tgtEl>
                                          <p:spTgt spid="35"/>
                                        </p:tgtEl>
                                      </p:cBhvr>
                                    </p:animEffect>
                                  </p:childTnLst>
                                </p:cTn>
                              </p:par>
                            </p:childTnLst>
                          </p:cTn>
                        </p:par>
                      </p:childTnLst>
                    </p:cTn>
                  </p:par>
                  <p:par>
                    <p:cTn id="42" fill="hold">
                      <p:stCondLst>
                        <p:cond delay="indefinite"/>
                      </p:stCondLst>
                      <p:childTnLst>
                        <p:par>
                          <p:cTn id="43" fill="hold">
                            <p:stCondLst>
                              <p:cond delay="0"/>
                            </p:stCondLst>
                            <p:childTnLst>
                              <p:par>
                                <p:cTn id="44" presetID="6" presetClass="entr" presetSubtype="16" fill="hold" nodeType="clickEffect">
                                  <p:stCondLst>
                                    <p:cond delay="0"/>
                                  </p:stCondLst>
                                  <p:childTnLst>
                                    <p:set>
                                      <p:cBhvr>
                                        <p:cTn id="45" dur="1" fill="hold">
                                          <p:stCondLst>
                                            <p:cond delay="0"/>
                                          </p:stCondLst>
                                        </p:cTn>
                                        <p:tgtEl>
                                          <p:spTgt spid="38"/>
                                        </p:tgtEl>
                                        <p:attrNameLst>
                                          <p:attrName>style.visibility</p:attrName>
                                        </p:attrNameLst>
                                      </p:cBhvr>
                                      <p:to>
                                        <p:strVal val="visible"/>
                                      </p:to>
                                    </p:set>
                                    <p:animEffect transition="in" filter="circle(in)">
                                      <p:cBhvr>
                                        <p:cTn id="46" dur="2000"/>
                                        <p:tgtEl>
                                          <p:spTgt spid="38"/>
                                        </p:tgtEl>
                                      </p:cBhvr>
                                    </p:animEffect>
                                  </p:childTnLst>
                                </p:cTn>
                              </p:par>
                              <p:par>
                                <p:cTn id="47" presetID="21" presetClass="entr" presetSubtype="1" fill="hold" grpId="0" nodeType="withEffect">
                                  <p:stCondLst>
                                    <p:cond delay="0"/>
                                  </p:stCondLst>
                                  <p:childTnLst>
                                    <p:set>
                                      <p:cBhvr>
                                        <p:cTn id="48" dur="1" fill="hold">
                                          <p:stCondLst>
                                            <p:cond delay="0"/>
                                          </p:stCondLst>
                                        </p:cTn>
                                        <p:tgtEl>
                                          <p:spTgt spid="40"/>
                                        </p:tgtEl>
                                        <p:attrNameLst>
                                          <p:attrName>style.visibility</p:attrName>
                                        </p:attrNameLst>
                                      </p:cBhvr>
                                      <p:to>
                                        <p:strVal val="visible"/>
                                      </p:to>
                                    </p:set>
                                    <p:animEffect transition="in" filter="wheel(1)">
                                      <p:cBhvr>
                                        <p:cTn id="49" dur="2000"/>
                                        <p:tgtEl>
                                          <p:spTgt spid="40"/>
                                        </p:tgtEl>
                                      </p:cBhvr>
                                    </p:animEffect>
                                  </p:childTnLst>
                                </p:cTn>
                              </p:par>
                            </p:childTnLst>
                          </p:cTn>
                        </p:par>
                      </p:childTnLst>
                    </p:cTn>
                  </p:par>
                  <p:par>
                    <p:cTn id="50" fill="hold">
                      <p:stCondLst>
                        <p:cond delay="indefinite"/>
                      </p:stCondLst>
                      <p:childTnLst>
                        <p:par>
                          <p:cTn id="51" fill="hold">
                            <p:stCondLst>
                              <p:cond delay="0"/>
                            </p:stCondLst>
                            <p:childTnLst>
                              <p:par>
                                <p:cTn id="52" presetID="21" presetClass="entr" presetSubtype="1" fill="hold" grpId="0" nodeType="clickEffect">
                                  <p:stCondLst>
                                    <p:cond delay="0"/>
                                  </p:stCondLst>
                                  <p:childTnLst>
                                    <p:set>
                                      <p:cBhvr>
                                        <p:cTn id="53" dur="1" fill="hold">
                                          <p:stCondLst>
                                            <p:cond delay="0"/>
                                          </p:stCondLst>
                                        </p:cTn>
                                        <p:tgtEl>
                                          <p:spTgt spid="33"/>
                                        </p:tgtEl>
                                        <p:attrNameLst>
                                          <p:attrName>style.visibility</p:attrName>
                                        </p:attrNameLst>
                                      </p:cBhvr>
                                      <p:to>
                                        <p:strVal val="visible"/>
                                      </p:to>
                                    </p:set>
                                    <p:animEffect transition="in" filter="wheel(1)">
                                      <p:cBhvr>
                                        <p:cTn id="54" dur="2000"/>
                                        <p:tgtEl>
                                          <p:spTgt spid="33"/>
                                        </p:tgtEl>
                                      </p:cBhvr>
                                    </p:animEffect>
                                  </p:childTnLst>
                                </p:cTn>
                              </p:par>
                            </p:childTnLst>
                          </p:cTn>
                        </p:par>
                      </p:childTnLst>
                    </p:cTn>
                  </p:par>
                  <p:par>
                    <p:cTn id="55" fill="hold">
                      <p:stCondLst>
                        <p:cond delay="indefinite"/>
                      </p:stCondLst>
                      <p:childTnLst>
                        <p:par>
                          <p:cTn id="56" fill="hold">
                            <p:stCondLst>
                              <p:cond delay="0"/>
                            </p:stCondLst>
                            <p:childTnLst>
                              <p:par>
                                <p:cTn id="57" presetID="21" presetClass="entr" presetSubtype="1" fill="hold" grpId="0" nodeType="clickEffect">
                                  <p:stCondLst>
                                    <p:cond delay="0"/>
                                  </p:stCondLst>
                                  <p:childTnLst>
                                    <p:set>
                                      <p:cBhvr>
                                        <p:cTn id="58" dur="1" fill="hold">
                                          <p:stCondLst>
                                            <p:cond delay="0"/>
                                          </p:stCondLst>
                                        </p:cTn>
                                        <p:tgtEl>
                                          <p:spTgt spid="36"/>
                                        </p:tgtEl>
                                        <p:attrNameLst>
                                          <p:attrName>style.visibility</p:attrName>
                                        </p:attrNameLst>
                                      </p:cBhvr>
                                      <p:to>
                                        <p:strVal val="visible"/>
                                      </p:to>
                                    </p:set>
                                    <p:animEffect transition="in" filter="wheel(1)">
                                      <p:cBhvr>
                                        <p:cTn id="59" dur="2000"/>
                                        <p:tgtEl>
                                          <p:spTgt spid="36"/>
                                        </p:tgtEl>
                                      </p:cBhvr>
                                    </p:animEffect>
                                  </p:childTnLst>
                                </p:cTn>
                              </p:par>
                            </p:childTnLst>
                          </p:cTn>
                        </p:par>
                      </p:childTnLst>
                    </p:cTn>
                  </p:par>
                  <p:par>
                    <p:cTn id="60" fill="hold">
                      <p:stCondLst>
                        <p:cond delay="indefinite"/>
                      </p:stCondLst>
                      <p:childTnLst>
                        <p:par>
                          <p:cTn id="61" fill="hold">
                            <p:stCondLst>
                              <p:cond delay="0"/>
                            </p:stCondLst>
                            <p:childTnLst>
                              <p:par>
                                <p:cTn id="62" presetID="21" presetClass="entr" presetSubtype="1" fill="hold" grpId="0" nodeType="clickEffect">
                                  <p:stCondLst>
                                    <p:cond delay="0"/>
                                  </p:stCondLst>
                                  <p:childTnLst>
                                    <p:set>
                                      <p:cBhvr>
                                        <p:cTn id="63" dur="1" fill="hold">
                                          <p:stCondLst>
                                            <p:cond delay="0"/>
                                          </p:stCondLst>
                                        </p:cTn>
                                        <p:tgtEl>
                                          <p:spTgt spid="37"/>
                                        </p:tgtEl>
                                        <p:attrNameLst>
                                          <p:attrName>style.visibility</p:attrName>
                                        </p:attrNameLst>
                                      </p:cBhvr>
                                      <p:to>
                                        <p:strVal val="visible"/>
                                      </p:to>
                                    </p:set>
                                    <p:animEffect transition="in" filter="wheel(1)">
                                      <p:cBhvr>
                                        <p:cTn id="64" dur="2000"/>
                                        <p:tgtEl>
                                          <p:spTgt spid="37"/>
                                        </p:tgtEl>
                                      </p:cBhvr>
                                    </p:animEffect>
                                  </p:childTnLst>
                                </p:cTn>
                              </p:par>
                            </p:childTnLst>
                          </p:cTn>
                        </p:par>
                      </p:childTnLst>
                    </p:cTn>
                  </p:par>
                  <p:par>
                    <p:cTn id="65" fill="hold">
                      <p:stCondLst>
                        <p:cond delay="indefinite"/>
                      </p:stCondLst>
                      <p:childTnLst>
                        <p:par>
                          <p:cTn id="66" fill="hold">
                            <p:stCondLst>
                              <p:cond delay="0"/>
                            </p:stCondLst>
                            <p:childTnLst>
                              <p:par>
                                <p:cTn id="67" presetID="21" presetClass="entr" presetSubtype="1" fill="hold" grpId="0" nodeType="clickEffect">
                                  <p:stCondLst>
                                    <p:cond delay="0"/>
                                  </p:stCondLst>
                                  <p:childTnLst>
                                    <p:set>
                                      <p:cBhvr>
                                        <p:cTn id="68" dur="1" fill="hold">
                                          <p:stCondLst>
                                            <p:cond delay="0"/>
                                          </p:stCondLst>
                                        </p:cTn>
                                        <p:tgtEl>
                                          <p:spTgt spid="45"/>
                                        </p:tgtEl>
                                        <p:attrNameLst>
                                          <p:attrName>style.visibility</p:attrName>
                                        </p:attrNameLst>
                                      </p:cBhvr>
                                      <p:to>
                                        <p:strVal val="visible"/>
                                      </p:to>
                                    </p:set>
                                    <p:animEffect transition="in" filter="wheel(1)">
                                      <p:cBhvr>
                                        <p:cTn id="69" dur="2000"/>
                                        <p:tgtEl>
                                          <p:spTgt spid="45"/>
                                        </p:tgtEl>
                                      </p:cBhvr>
                                    </p:animEffect>
                                  </p:childTnLst>
                                </p:cTn>
                              </p:par>
                            </p:childTnLst>
                          </p:cTn>
                        </p:par>
                      </p:childTnLst>
                    </p:cTn>
                  </p:par>
                  <p:par>
                    <p:cTn id="70" fill="hold">
                      <p:stCondLst>
                        <p:cond delay="indefinite"/>
                      </p:stCondLst>
                      <p:childTnLst>
                        <p:par>
                          <p:cTn id="71" fill="hold">
                            <p:stCondLst>
                              <p:cond delay="0"/>
                            </p:stCondLst>
                            <p:childTnLst>
                              <p:par>
                                <p:cTn id="72" presetID="21" presetClass="entr" presetSubtype="1" fill="hold" grpId="0" nodeType="clickEffect">
                                  <p:stCondLst>
                                    <p:cond delay="0"/>
                                  </p:stCondLst>
                                  <p:childTnLst>
                                    <p:set>
                                      <p:cBhvr>
                                        <p:cTn id="73" dur="1" fill="hold">
                                          <p:stCondLst>
                                            <p:cond delay="0"/>
                                          </p:stCondLst>
                                        </p:cTn>
                                        <p:tgtEl>
                                          <p:spTgt spid="39"/>
                                        </p:tgtEl>
                                        <p:attrNameLst>
                                          <p:attrName>style.visibility</p:attrName>
                                        </p:attrNameLst>
                                      </p:cBhvr>
                                      <p:to>
                                        <p:strVal val="visible"/>
                                      </p:to>
                                    </p:set>
                                    <p:animEffect transition="in" filter="wheel(1)">
                                      <p:cBhvr>
                                        <p:cTn id="74" dur="2000"/>
                                        <p:tgtEl>
                                          <p:spTgt spid="39"/>
                                        </p:tgtEl>
                                      </p:cBhvr>
                                    </p:animEffect>
                                  </p:childTnLst>
                                </p:cTn>
                              </p:par>
                            </p:childTnLst>
                          </p:cTn>
                        </p:par>
                      </p:childTnLst>
                    </p:cTn>
                  </p:par>
                  <p:par>
                    <p:cTn id="75" fill="hold">
                      <p:stCondLst>
                        <p:cond delay="indefinite"/>
                      </p:stCondLst>
                      <p:childTnLst>
                        <p:par>
                          <p:cTn id="76" fill="hold">
                            <p:stCondLst>
                              <p:cond delay="0"/>
                            </p:stCondLst>
                            <p:childTnLst>
                              <p:par>
                                <p:cTn id="77" presetID="21" presetClass="entr" presetSubtype="1" fill="hold" grpId="0" nodeType="clickEffect">
                                  <p:stCondLst>
                                    <p:cond delay="0"/>
                                  </p:stCondLst>
                                  <p:childTnLst>
                                    <p:set>
                                      <p:cBhvr>
                                        <p:cTn id="78" dur="1" fill="hold">
                                          <p:stCondLst>
                                            <p:cond delay="0"/>
                                          </p:stCondLst>
                                        </p:cTn>
                                        <p:tgtEl>
                                          <p:spTgt spid="46"/>
                                        </p:tgtEl>
                                        <p:attrNameLst>
                                          <p:attrName>style.visibility</p:attrName>
                                        </p:attrNameLst>
                                      </p:cBhvr>
                                      <p:to>
                                        <p:strVal val="visible"/>
                                      </p:to>
                                    </p:set>
                                    <p:animEffect transition="in" filter="wheel(1)">
                                      <p:cBhvr>
                                        <p:cTn id="79" dur="20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6" grpId="0"/>
      <p:bldP spid="31" grpId="0"/>
      <p:bldP spid="35" grpId="0"/>
      <p:bldP spid="40" grpId="0"/>
      <p:bldP spid="25" grpId="0"/>
      <p:bldP spid="28" grpId="0"/>
      <p:bldP spid="33" grpId="0"/>
      <p:bldP spid="36" grpId="0"/>
      <p:bldP spid="37" grpId="0"/>
      <p:bldP spid="39" grpId="0"/>
      <p:bldP spid="45" grpId="0"/>
      <p:bldP spid="4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16632"/>
            <a:ext cx="9144000" cy="4832092"/>
          </a:xfrm>
          <a:prstGeom prst="rect">
            <a:avLst/>
          </a:prstGeom>
        </p:spPr>
        <p:txBody>
          <a:bodyPr wrap="square">
            <a:spAutoFit/>
          </a:bodyPr>
          <a:lstStyle/>
          <a:p>
            <a:pPr algn="just"/>
            <a:r>
              <a:rPr lang="en-US" sz="2800" dirty="0">
                <a:latin typeface="Times New Roman" pitchFamily="18" charset="0"/>
                <a:cs typeface="Times New Roman" pitchFamily="18" charset="0"/>
              </a:rPr>
              <a:t>	Kim </a:t>
            </a:r>
            <a:r>
              <a:rPr lang="en-US" sz="2800" err="1">
                <a:latin typeface="Times New Roman" pitchFamily="18" charset="0"/>
                <a:cs typeface="Times New Roman" pitchFamily="18" charset="0"/>
              </a:rPr>
              <a:t>Lân</a:t>
            </a:r>
            <a:r>
              <a:rPr lang="en-US" sz="2800">
                <a:latin typeface="Times New Roman" pitchFamily="18" charset="0"/>
                <a:cs typeface="Times New Roman" pitchFamily="18" charset="0"/>
              </a:rPr>
              <a:t> sinh 1920, là </a:t>
            </a:r>
            <a:r>
              <a:rPr lang="en-US" sz="2800" dirty="0" err="1">
                <a:latin typeface="Times New Roman" pitchFamily="18" charset="0"/>
                <a:cs typeface="Times New Roman" pitchFamily="18" charset="0"/>
              </a:rPr>
              <a:t>nhà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lớn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chuyên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truyện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ngắn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thôn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Việt</a:t>
            </a:r>
            <a:r>
              <a:rPr lang="en-US" sz="2800" dirty="0">
                <a:latin typeface="Times New Roman" pitchFamily="18" charset="0"/>
                <a:cs typeface="Times New Roman" pitchFamily="18" charset="0"/>
              </a:rPr>
              <a:t> Nam, </a:t>
            </a:r>
            <a:r>
              <a:rPr lang="en-US" sz="2800" dirty="0" err="1">
                <a:latin typeface="Times New Roman" pitchFamily="18" charset="0"/>
                <a:cs typeface="Times New Roman" pitchFamily="18" charset="0"/>
              </a:rPr>
              <a:t>tuy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lượng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phẩm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nhưng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tiếng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vang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lớn</a:t>
            </a:r>
            <a:r>
              <a:rPr lang="en-US" sz="2800" dirty="0">
                <a:latin typeface="Times New Roman" pitchFamily="18" charset="0"/>
                <a:cs typeface="Times New Roman" pitchFamily="18" charset="0"/>
              </a:rPr>
              <a:t>. </a:t>
            </a:r>
            <a:r>
              <a:rPr lang="en-US" sz="2800" dirty="0" err="1">
                <a:highlight>
                  <a:srgbClr val="FFFF00"/>
                </a:highlight>
                <a:latin typeface="Times New Roman" pitchFamily="18" charset="0"/>
                <a:cs typeface="Times New Roman" pitchFamily="18" charset="0"/>
              </a:rPr>
              <a:t>Nhắc</a:t>
            </a:r>
            <a:r>
              <a:rPr lang="en-US" sz="2800" dirty="0">
                <a:highlight>
                  <a:srgbClr val="FFFF00"/>
                </a:highlight>
                <a:latin typeface="Times New Roman" pitchFamily="18" charset="0"/>
                <a:cs typeface="Times New Roman" pitchFamily="18" charset="0"/>
              </a:rPr>
              <a:t> </a:t>
            </a:r>
            <a:r>
              <a:rPr lang="en-US" sz="2800" dirty="0" err="1">
                <a:highlight>
                  <a:srgbClr val="FFFF00"/>
                </a:highlight>
                <a:latin typeface="Times New Roman" pitchFamily="18" charset="0"/>
                <a:cs typeface="Times New Roman" pitchFamily="18" charset="0"/>
              </a:rPr>
              <a:t>tới</a:t>
            </a:r>
            <a:r>
              <a:rPr lang="en-US" sz="2800" dirty="0">
                <a:highlight>
                  <a:srgbClr val="FFFF00"/>
                </a:highlight>
                <a:latin typeface="Times New Roman" pitchFamily="18" charset="0"/>
                <a:cs typeface="Times New Roman" pitchFamily="18" charset="0"/>
              </a:rPr>
              <a:t> </a:t>
            </a:r>
            <a:r>
              <a:rPr lang="en-US" sz="2800" dirty="0" err="1">
                <a:highlight>
                  <a:srgbClr val="FFFF00"/>
                </a:highlight>
                <a:latin typeface="Times New Roman" pitchFamily="18" charset="0"/>
                <a:cs typeface="Times New Roman" pitchFamily="18" charset="0"/>
              </a:rPr>
              <a:t>sự</a:t>
            </a:r>
            <a:r>
              <a:rPr lang="en-US" sz="2800" dirty="0">
                <a:highlight>
                  <a:srgbClr val="FFFF00"/>
                </a:highlight>
                <a:latin typeface="Times New Roman" pitchFamily="18" charset="0"/>
                <a:cs typeface="Times New Roman" pitchFamily="18" charset="0"/>
              </a:rPr>
              <a:t> </a:t>
            </a:r>
            <a:r>
              <a:rPr lang="en-US" sz="2800" dirty="0" err="1">
                <a:highlight>
                  <a:srgbClr val="FFFF00"/>
                </a:highlight>
                <a:latin typeface="Times New Roman" pitchFamily="18" charset="0"/>
                <a:cs typeface="Times New Roman" pitchFamily="18" charset="0"/>
              </a:rPr>
              <a:t>nghiệp</a:t>
            </a:r>
            <a:r>
              <a:rPr lang="en-US" sz="2800" dirty="0">
                <a:highlight>
                  <a:srgbClr val="FFFF00"/>
                </a:highlight>
                <a:latin typeface="Times New Roman" pitchFamily="18" charset="0"/>
                <a:cs typeface="Times New Roman" pitchFamily="18" charset="0"/>
              </a:rPr>
              <a:t> </a:t>
            </a:r>
            <a:r>
              <a:rPr lang="en-US" sz="2800" dirty="0" err="1">
                <a:highlight>
                  <a:srgbClr val="FFFF00"/>
                </a:highlight>
                <a:latin typeface="Times New Roman" pitchFamily="18" charset="0"/>
                <a:cs typeface="Times New Roman" pitchFamily="18" charset="0"/>
              </a:rPr>
              <a:t>sáng</a:t>
            </a:r>
            <a:r>
              <a:rPr lang="en-US" sz="2800" dirty="0">
                <a:highlight>
                  <a:srgbClr val="FFFF00"/>
                </a:highlight>
                <a:latin typeface="Times New Roman" pitchFamily="18" charset="0"/>
                <a:cs typeface="Times New Roman" pitchFamily="18" charset="0"/>
              </a:rPr>
              <a:t> </a:t>
            </a:r>
            <a:r>
              <a:rPr lang="en-US" sz="2800" dirty="0" err="1">
                <a:highlight>
                  <a:srgbClr val="FFFF00"/>
                </a:highlight>
                <a:latin typeface="Times New Roman" pitchFamily="18" charset="0"/>
                <a:cs typeface="Times New Roman" pitchFamily="18" charset="0"/>
              </a:rPr>
              <a:t>tác</a:t>
            </a:r>
            <a:r>
              <a:rPr lang="en-US" sz="2800" dirty="0">
                <a:highlight>
                  <a:srgbClr val="FFFF00"/>
                </a:highlight>
                <a:latin typeface="Times New Roman" pitchFamily="18" charset="0"/>
                <a:cs typeface="Times New Roman" pitchFamily="18" charset="0"/>
              </a:rPr>
              <a:t> </a:t>
            </a:r>
            <a:r>
              <a:rPr lang="en-US" sz="2800" dirty="0" err="1">
                <a:highlight>
                  <a:srgbClr val="FFFF00"/>
                </a:highlight>
                <a:latin typeface="Times New Roman" pitchFamily="18" charset="0"/>
                <a:cs typeface="Times New Roman" pitchFamily="18" charset="0"/>
              </a:rPr>
              <a:t>của</a:t>
            </a:r>
            <a:r>
              <a:rPr lang="en-US" sz="2800" dirty="0">
                <a:highlight>
                  <a:srgbClr val="FFFF00"/>
                </a:highlight>
                <a:latin typeface="Times New Roman" pitchFamily="18" charset="0"/>
                <a:cs typeface="Times New Roman" pitchFamily="18" charset="0"/>
              </a:rPr>
              <a:t> </a:t>
            </a:r>
            <a:r>
              <a:rPr lang="en-US" sz="2800" dirty="0" err="1">
                <a:highlight>
                  <a:srgbClr val="FFFF00"/>
                </a:highlight>
                <a:latin typeface="Times New Roman" pitchFamily="18" charset="0"/>
                <a:cs typeface="Times New Roman" pitchFamily="18" charset="0"/>
              </a:rPr>
              <a:t>nhà</a:t>
            </a:r>
            <a:r>
              <a:rPr lang="en-US" sz="2800" dirty="0">
                <a:highlight>
                  <a:srgbClr val="FFFF00"/>
                </a:highlight>
                <a:latin typeface="Times New Roman" pitchFamily="18" charset="0"/>
                <a:cs typeface="Times New Roman" pitchFamily="18" charset="0"/>
              </a:rPr>
              <a:t> </a:t>
            </a:r>
            <a:r>
              <a:rPr lang="en-US" sz="2800" dirty="0" err="1">
                <a:highlight>
                  <a:srgbClr val="FFFF00"/>
                </a:highlight>
                <a:latin typeface="Times New Roman" pitchFamily="18" charset="0"/>
                <a:cs typeface="Times New Roman" pitchFamily="18" charset="0"/>
              </a:rPr>
              <a:t>văn</a:t>
            </a:r>
            <a:r>
              <a:rPr lang="en-US" sz="2800" dirty="0">
                <a:highlight>
                  <a:srgbClr val="FFFF00"/>
                </a:highlight>
                <a:latin typeface="Times New Roman" pitchFamily="18" charset="0"/>
                <a:cs typeface="Times New Roman" pitchFamily="18" charset="0"/>
              </a:rPr>
              <a:t> </a:t>
            </a:r>
            <a:r>
              <a:rPr lang="en-US" sz="2800" dirty="0" err="1">
                <a:highlight>
                  <a:srgbClr val="FFFF00"/>
                </a:highlight>
                <a:latin typeface="Times New Roman" pitchFamily="18" charset="0"/>
                <a:cs typeface="Times New Roman" pitchFamily="18" charset="0"/>
              </a:rPr>
              <a:t>chúng</a:t>
            </a:r>
            <a:r>
              <a:rPr lang="en-US" sz="2800" dirty="0">
                <a:highlight>
                  <a:srgbClr val="FFFF00"/>
                </a:highlight>
                <a:latin typeface="Times New Roman" pitchFamily="18" charset="0"/>
                <a:cs typeface="Times New Roman" pitchFamily="18" charset="0"/>
              </a:rPr>
              <a:t> ta </a:t>
            </a:r>
            <a:r>
              <a:rPr lang="en-US" sz="2800" dirty="0" err="1">
                <a:highlight>
                  <a:srgbClr val="FFFF00"/>
                </a:highlight>
                <a:latin typeface="Times New Roman" pitchFamily="18" charset="0"/>
                <a:cs typeface="Times New Roman" pitchFamily="18" charset="0"/>
              </a:rPr>
              <a:t>không</a:t>
            </a:r>
            <a:r>
              <a:rPr lang="en-US" sz="2800" dirty="0">
                <a:highlight>
                  <a:srgbClr val="FFFF00"/>
                </a:highlight>
                <a:latin typeface="Times New Roman" pitchFamily="18" charset="0"/>
                <a:cs typeface="Times New Roman" pitchFamily="18" charset="0"/>
              </a:rPr>
              <a:t> </a:t>
            </a:r>
            <a:r>
              <a:rPr lang="en-US" sz="2800" dirty="0" err="1">
                <a:highlight>
                  <a:srgbClr val="FFFF00"/>
                </a:highlight>
                <a:latin typeface="Times New Roman" pitchFamily="18" charset="0"/>
                <a:cs typeface="Times New Roman" pitchFamily="18" charset="0"/>
              </a:rPr>
              <a:t>thể</a:t>
            </a:r>
            <a:r>
              <a:rPr lang="en-US" sz="2800" dirty="0">
                <a:highlight>
                  <a:srgbClr val="FFFF00"/>
                </a:highlight>
                <a:latin typeface="Times New Roman" pitchFamily="18" charset="0"/>
                <a:cs typeface="Times New Roman" pitchFamily="18" charset="0"/>
              </a:rPr>
              <a:t> </a:t>
            </a:r>
            <a:r>
              <a:rPr lang="en-US" sz="2800" dirty="0" err="1">
                <a:highlight>
                  <a:srgbClr val="FFFF00"/>
                </a:highlight>
                <a:latin typeface="Times New Roman" pitchFamily="18" charset="0"/>
                <a:cs typeface="Times New Roman" pitchFamily="18" charset="0"/>
              </a:rPr>
              <a:t>không</a:t>
            </a:r>
            <a:r>
              <a:rPr lang="en-US" sz="2800" dirty="0">
                <a:highlight>
                  <a:srgbClr val="FFFF00"/>
                </a:highlight>
                <a:latin typeface="Times New Roman" pitchFamily="18" charset="0"/>
                <a:cs typeface="Times New Roman" pitchFamily="18" charset="0"/>
              </a:rPr>
              <a:t> </a:t>
            </a:r>
            <a:r>
              <a:rPr lang="en-US" sz="2800" dirty="0" err="1">
                <a:highlight>
                  <a:srgbClr val="FFFF00"/>
                </a:highlight>
                <a:latin typeface="Times New Roman" pitchFamily="18" charset="0"/>
                <a:cs typeface="Times New Roman" pitchFamily="18" charset="0"/>
              </a:rPr>
              <a:t>nhắc</a:t>
            </a:r>
            <a:r>
              <a:rPr lang="en-US" sz="2800" dirty="0">
                <a:highlight>
                  <a:srgbClr val="FFFF00"/>
                </a:highlight>
                <a:latin typeface="Times New Roman" pitchFamily="18" charset="0"/>
                <a:cs typeface="Times New Roman" pitchFamily="18" charset="0"/>
              </a:rPr>
              <a:t> </a:t>
            </a:r>
            <a:r>
              <a:rPr lang="en-US" sz="2800" dirty="0" err="1">
                <a:highlight>
                  <a:srgbClr val="FFFF00"/>
                </a:highlight>
                <a:latin typeface="Times New Roman" pitchFamily="18" charset="0"/>
                <a:cs typeface="Times New Roman" pitchFamily="18" charset="0"/>
              </a:rPr>
              <a:t>tới</a:t>
            </a:r>
            <a:r>
              <a:rPr lang="en-US" sz="2800" dirty="0">
                <a:highlight>
                  <a:srgbClr val="FFFF00"/>
                </a:highlight>
                <a:latin typeface="Times New Roman" pitchFamily="18" charset="0"/>
                <a:cs typeface="Times New Roman" pitchFamily="18" charset="0"/>
              </a:rPr>
              <a:t> </a:t>
            </a:r>
            <a:r>
              <a:rPr lang="en-US" sz="2800" dirty="0" err="1">
                <a:highlight>
                  <a:srgbClr val="FFFF00"/>
                </a:highlight>
                <a:latin typeface="Times New Roman" pitchFamily="18" charset="0"/>
                <a:cs typeface="Times New Roman" pitchFamily="18" charset="0"/>
              </a:rPr>
              <a:t>tác</a:t>
            </a:r>
            <a:r>
              <a:rPr lang="en-US" sz="2800" dirty="0">
                <a:highlight>
                  <a:srgbClr val="FFFF00"/>
                </a:highlight>
                <a:latin typeface="Times New Roman" pitchFamily="18" charset="0"/>
                <a:cs typeface="Times New Roman" pitchFamily="18" charset="0"/>
              </a:rPr>
              <a:t> </a:t>
            </a:r>
            <a:r>
              <a:rPr lang="en-US" sz="2800" dirty="0" err="1">
                <a:highlight>
                  <a:srgbClr val="FFFF00"/>
                </a:highlight>
                <a:latin typeface="Times New Roman" pitchFamily="18" charset="0"/>
                <a:cs typeface="Times New Roman" pitchFamily="18" charset="0"/>
              </a:rPr>
              <a:t>phẩm</a:t>
            </a:r>
            <a:r>
              <a:rPr lang="en-US" sz="2800" dirty="0">
                <a:highlight>
                  <a:srgbClr val="FFFF00"/>
                </a:highlight>
                <a:latin typeface="Times New Roman" pitchFamily="18" charset="0"/>
                <a:cs typeface="Times New Roman" pitchFamily="18" charset="0"/>
              </a:rPr>
              <a:t> “</a:t>
            </a:r>
            <a:r>
              <a:rPr lang="en-US" sz="2800" dirty="0" err="1">
                <a:highlight>
                  <a:srgbClr val="FFFF00"/>
                </a:highlight>
                <a:latin typeface="Times New Roman" pitchFamily="18" charset="0"/>
                <a:cs typeface="Times New Roman" pitchFamily="18" charset="0"/>
              </a:rPr>
              <a:t>Vợ</a:t>
            </a:r>
            <a:r>
              <a:rPr lang="en-US" sz="2800" dirty="0">
                <a:highlight>
                  <a:srgbClr val="FFFF00"/>
                </a:highlight>
                <a:latin typeface="Times New Roman" pitchFamily="18" charset="0"/>
                <a:cs typeface="Times New Roman" pitchFamily="18" charset="0"/>
              </a:rPr>
              <a:t> </a:t>
            </a:r>
            <a:r>
              <a:rPr lang="en-US" sz="2800" dirty="0" err="1">
                <a:highlight>
                  <a:srgbClr val="FFFF00"/>
                </a:highlight>
                <a:latin typeface="Times New Roman" pitchFamily="18" charset="0"/>
                <a:cs typeface="Times New Roman" pitchFamily="18" charset="0"/>
              </a:rPr>
              <a:t>nhặt</a:t>
            </a:r>
            <a:r>
              <a:rPr lang="en-US" sz="2800" dirty="0">
                <a:highlight>
                  <a:srgbClr val="FFFF00"/>
                </a:highlight>
                <a:latin typeface="Times New Roman" pitchFamily="18" charset="0"/>
                <a:cs typeface="Times New Roman" pitchFamily="18" charset="0"/>
              </a:rPr>
              <a:t>” </a:t>
            </a:r>
            <a:r>
              <a:rPr lang="en-US" sz="2800" dirty="0" err="1">
                <a:latin typeface="Times New Roman" pitchFamily="18" charset="0"/>
                <a:cs typeface="Times New Roman" pitchFamily="18" charset="0"/>
              </a:rPr>
              <a:t>viết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năm</a:t>
            </a:r>
            <a:r>
              <a:rPr lang="en-US" sz="2800" dirty="0">
                <a:latin typeface="Times New Roman" pitchFamily="18" charset="0"/>
                <a:cs typeface="Times New Roman" pitchFamily="18" charset="0"/>
              </a:rPr>
              <a:t> 1954 </a:t>
            </a:r>
            <a:r>
              <a:rPr lang="en-US" sz="2800" dirty="0" err="1">
                <a:latin typeface="Times New Roman" pitchFamily="18" charset="0"/>
                <a:cs typeface="Times New Roman" pitchFamily="18" charset="0"/>
              </a:rPr>
              <a:t>dựa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err="1">
                <a:latin typeface="Times New Roman" pitchFamily="18" charset="0"/>
                <a:cs typeface="Times New Roman" pitchFamily="18" charset="0"/>
              </a:rPr>
              <a:t>phần</a:t>
            </a:r>
            <a:r>
              <a:rPr lang="en-US" sz="2800">
                <a:latin typeface="Times New Roman" pitchFamily="18" charset="0"/>
                <a:cs typeface="Times New Roman" pitchFamily="18" charset="0"/>
              </a:rPr>
              <a:t> tiểu thuyết Xóm ngụ cư đựợc viết ngay sau cách mạng tháng 8/1945. </a:t>
            </a:r>
            <a:r>
              <a:rPr lang="en-US" sz="2800" dirty="0" err="1">
                <a:latin typeface="Times New Roman" pitchFamily="18" charset="0"/>
                <a:cs typeface="Times New Roman" pitchFamily="18" charset="0"/>
              </a:rPr>
              <a:t>Tác</a:t>
            </a:r>
            <a:r>
              <a:rPr lang="en-US" sz="2800" dirty="0">
                <a:latin typeface="Times New Roman" pitchFamily="18" charset="0"/>
                <a:cs typeface="Times New Roman" pitchFamily="18" charset="0"/>
              </a:rPr>
              <a:t> </a:t>
            </a:r>
            <a:r>
              <a:rPr lang="en-US" sz="2800" err="1">
                <a:latin typeface="Times New Roman" pitchFamily="18" charset="0"/>
                <a:cs typeface="Times New Roman" pitchFamily="18" charset="0"/>
              </a:rPr>
              <a:t>phẩm</a:t>
            </a:r>
            <a:r>
              <a:rPr lang="en-US" sz="2800">
                <a:latin typeface="Times New Roman" pitchFamily="18" charset="0"/>
                <a:cs typeface="Times New Roman" pitchFamily="18" charset="0"/>
              </a:rPr>
              <a:t> tái hiện </a:t>
            </a:r>
            <a:r>
              <a:rPr lang="en-US" sz="2800" dirty="0" err="1">
                <a:latin typeface="Times New Roman" pitchFamily="18" charset="0"/>
                <a:cs typeface="Times New Roman" pitchFamily="18" charset="0"/>
              </a:rPr>
              <a:t>tình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thê</a:t>
            </a:r>
            <a:r>
              <a:rPr lang="en-US" sz="2800" dirty="0">
                <a:latin typeface="Times New Roman" pitchFamily="18" charset="0"/>
                <a:cs typeface="Times New Roman" pitchFamily="18" charset="0"/>
              </a:rPr>
              <a:t> </a:t>
            </a:r>
            <a:r>
              <a:rPr lang="en-US" sz="2800" err="1">
                <a:latin typeface="Times New Roman" pitchFamily="18" charset="0"/>
                <a:cs typeface="Times New Roman" pitchFamily="18" charset="0"/>
              </a:rPr>
              <a:t>thảm</a:t>
            </a:r>
            <a:r>
              <a:rPr lang="en-US" sz="2800">
                <a:latin typeface="Times New Roman" pitchFamily="18" charset="0"/>
                <a:cs typeface="Times New Roman" pitchFamily="18" charset="0"/>
              </a:rPr>
              <a:t> của nạn đói khủng khiếp năm 1945 và đặc </a:t>
            </a:r>
            <a:r>
              <a:rPr lang="en-US" sz="2800" dirty="0" err="1">
                <a:latin typeface="Times New Roman" pitchFamily="18" charset="0"/>
                <a:cs typeface="Times New Roman" pitchFamily="18" charset="0"/>
              </a:rPr>
              <a:t>biệt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tốt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đẹp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sức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kì</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diệu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họ</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ngay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bờ</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vực</a:t>
            </a:r>
            <a:r>
              <a:rPr lang="en-US" sz="2800" dirty="0">
                <a:latin typeface="Times New Roman" pitchFamily="18" charset="0"/>
                <a:cs typeface="Times New Roman" pitchFamily="18" charset="0"/>
              </a:rPr>
              <a:t> </a:t>
            </a:r>
            <a:r>
              <a:rPr lang="en-US" sz="2800" err="1">
                <a:latin typeface="Times New Roman" pitchFamily="18" charset="0"/>
                <a:cs typeface="Times New Roman" pitchFamily="18" charset="0"/>
              </a:rPr>
              <a:t>thẳm</a:t>
            </a:r>
            <a:r>
              <a:rPr lang="en-US" sz="2800">
                <a:latin typeface="Times New Roman" pitchFamily="18" charset="0"/>
                <a:cs typeface="Times New Roman" pitchFamily="18" charset="0"/>
              </a:rPr>
              <a:t>. Khi nhận xét về tác phẩm, có ý kiến ch</a:t>
            </a:r>
            <a:r>
              <a:rPr lang="fr-FR" sz="2800">
                <a:latin typeface="Times New Roman" pitchFamily="18" charset="0"/>
                <a:cs typeface="Times New Roman" pitchFamily="18" charset="0"/>
              </a:rPr>
              <a:t>o</a:t>
            </a:r>
            <a:r>
              <a:rPr lang="en-US" sz="2800">
                <a:latin typeface="Times New Roman" pitchFamily="18" charset="0"/>
                <a:cs typeface="Times New Roman" pitchFamily="18" charset="0"/>
              </a:rPr>
              <a:t> rằng “Vợ nhặt” </a:t>
            </a:r>
            <a:r>
              <a:rPr lang="en-US" sz="2800">
                <a:highlight>
                  <a:srgbClr val="FFFF00"/>
                </a:highlight>
                <a:latin typeface="Times New Roman" pitchFamily="18" charset="0"/>
                <a:cs typeface="Times New Roman" pitchFamily="18" charset="0"/>
              </a:rPr>
              <a:t>mang giá trị nhân đạ</a:t>
            </a:r>
            <a:r>
              <a:rPr lang="fr-FR" sz="2800">
                <a:highlight>
                  <a:srgbClr val="FFFF00"/>
                </a:highlight>
                <a:latin typeface="Times New Roman" pitchFamily="18" charset="0"/>
                <a:cs typeface="Times New Roman" pitchFamily="18" charset="0"/>
              </a:rPr>
              <a:t>o</a:t>
            </a:r>
            <a:r>
              <a:rPr lang="en-US" sz="2800">
                <a:highlight>
                  <a:srgbClr val="FFFF00"/>
                </a:highlight>
                <a:latin typeface="Times New Roman" pitchFamily="18" charset="0"/>
                <a:cs typeface="Times New Roman" pitchFamily="18" charset="0"/>
              </a:rPr>
              <a:t> sâu sắc.</a:t>
            </a:r>
            <a:endParaRPr lang="en-US" sz="2800" dirty="0">
              <a:highlight>
                <a:srgbClr val="FFFF00"/>
              </a:highlight>
              <a:latin typeface="Times New Roman" pitchFamily="18" charset="0"/>
              <a:cs typeface="Times New Roman" pitchFamily="18" charset="0"/>
            </a:endParaRPr>
          </a:p>
        </p:txBody>
      </p:sp>
      <p:sp>
        <p:nvSpPr>
          <p:cNvPr id="5" name="Title 1"/>
          <p:cNvSpPr txBox="1">
            <a:spLocks/>
          </p:cNvSpPr>
          <p:nvPr/>
        </p:nvSpPr>
        <p:spPr>
          <a:xfrm>
            <a:off x="-180528" y="5703003"/>
            <a:ext cx="9417926" cy="46230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Mở</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bài</a:t>
            </a:r>
            <a:r>
              <a:rPr lang="en-US" sz="1800" b="1" dirty="0">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Giới</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thiệu</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giả</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phẩm</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nội</a:t>
            </a:r>
            <a:r>
              <a:rPr lang="en-US" sz="1800" b="1" dirty="0">
                <a:solidFill>
                  <a:srgbClr val="FF0000"/>
                </a:solidFill>
                <a:latin typeface="Times New Roman" pitchFamily="18" charset="0"/>
                <a:cs typeface="Times New Roman" pitchFamily="18" charset="0"/>
              </a:rPr>
              <a:t> dung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phẩm</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và</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giới</a:t>
            </a:r>
            <a:r>
              <a:rPr lang="en-US" sz="1800" b="1" dirty="0">
                <a:solidFill>
                  <a:srgbClr val="FF0000"/>
                </a:solidFill>
                <a:latin typeface="Times New Roman" pitchFamily="18" charset="0"/>
                <a:cs typeface="Times New Roman" pitchFamily="18" charset="0"/>
              </a:rPr>
              <a:t>  </a:t>
            </a:r>
            <a:r>
              <a:rPr lang="en-US" sz="1800" b="1" err="1">
                <a:solidFill>
                  <a:srgbClr val="FF0000"/>
                </a:solidFill>
                <a:latin typeface="Times New Roman" pitchFamily="18" charset="0"/>
                <a:cs typeface="Times New Roman" pitchFamily="18" charset="0"/>
              </a:rPr>
              <a:t>thiệu</a:t>
            </a:r>
            <a:r>
              <a:rPr lang="en-US" sz="1800" b="1">
                <a:solidFill>
                  <a:srgbClr val="FF0000"/>
                </a:solidFill>
                <a:latin typeface="Times New Roman" pitchFamily="18" charset="0"/>
                <a:cs typeface="Times New Roman" pitchFamily="18" charset="0"/>
              </a:rPr>
              <a:t> ý của đề</a:t>
            </a:r>
            <a:endParaRPr lang="en-US" sz="1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14719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16632"/>
            <a:ext cx="9144000" cy="5262979"/>
          </a:xfrm>
          <a:prstGeom prst="rect">
            <a:avLst/>
          </a:prstGeom>
        </p:spPr>
        <p:txBody>
          <a:bodyPr wrap="square">
            <a:spAutoFit/>
          </a:bodyPr>
          <a:lstStyle/>
          <a:p>
            <a:pPr algn="just"/>
            <a:r>
              <a:rPr lang="en-US" sz="2800" dirty="0">
                <a:latin typeface="Times New Roman" pitchFamily="18" charset="0"/>
                <a:cs typeface="Times New Roman" pitchFamily="18" charset="0"/>
              </a:rPr>
              <a:t>	Kim </a:t>
            </a:r>
            <a:r>
              <a:rPr lang="en-US" sz="2800" dirty="0" err="1">
                <a:latin typeface="Times New Roman" pitchFamily="18" charset="0"/>
                <a:cs typeface="Times New Roman" pitchFamily="18" charset="0"/>
              </a:rPr>
              <a:t>Lân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lớn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chuyên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truyện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ngắn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thôn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Việt</a:t>
            </a:r>
            <a:r>
              <a:rPr lang="en-US" sz="2800" dirty="0">
                <a:latin typeface="Times New Roman" pitchFamily="18" charset="0"/>
                <a:cs typeface="Times New Roman" pitchFamily="18" charset="0"/>
              </a:rPr>
              <a:t> Nam, </a:t>
            </a:r>
            <a:r>
              <a:rPr lang="en-US" sz="2800" dirty="0" err="1">
                <a:latin typeface="Times New Roman" pitchFamily="18" charset="0"/>
                <a:cs typeface="Times New Roman" pitchFamily="18" charset="0"/>
              </a:rPr>
              <a:t>tuy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lượng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phẩm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nhưng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tiếng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vang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lớn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Nhắc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sự</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nghiệp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chúng</a:t>
            </a:r>
            <a:r>
              <a:rPr lang="en-US" sz="2800" dirty="0">
                <a:latin typeface="Times New Roman" pitchFamily="18" charset="0"/>
                <a:cs typeface="Times New Roman" pitchFamily="18" charset="0"/>
              </a:rPr>
              <a:t> ta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nhắc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phẩm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nhặt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năm</a:t>
            </a:r>
            <a:r>
              <a:rPr lang="en-US" sz="2800" dirty="0">
                <a:latin typeface="Times New Roman" pitchFamily="18" charset="0"/>
                <a:cs typeface="Times New Roman" pitchFamily="18" charset="0"/>
              </a:rPr>
              <a:t> 1954 </a:t>
            </a:r>
            <a:r>
              <a:rPr lang="en-US" sz="2800" dirty="0" err="1">
                <a:latin typeface="Times New Roman" pitchFamily="18" charset="0"/>
                <a:cs typeface="Times New Roman" pitchFamily="18" charset="0"/>
              </a:rPr>
              <a:t>dựa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thảo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cũ</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Tác</a:t>
            </a:r>
            <a:r>
              <a:rPr lang="en-US" sz="2800" dirty="0">
                <a:latin typeface="Times New Roman" pitchFamily="18" charset="0"/>
                <a:cs typeface="Times New Roman" pitchFamily="18" charset="0"/>
              </a:rPr>
              <a:t> </a:t>
            </a:r>
            <a:r>
              <a:rPr lang="en-US" sz="2800" err="1">
                <a:latin typeface="Times New Roman" pitchFamily="18" charset="0"/>
                <a:cs typeface="Times New Roman" pitchFamily="18" charset="0"/>
              </a:rPr>
              <a:t>phẩm</a:t>
            </a:r>
            <a:r>
              <a:rPr lang="en-US" sz="2800">
                <a:latin typeface="Times New Roman" pitchFamily="18" charset="0"/>
                <a:cs typeface="Times New Roman" pitchFamily="18" charset="0"/>
              </a:rPr>
              <a:t> tái hiện </a:t>
            </a:r>
            <a:r>
              <a:rPr lang="en-US" sz="2800" dirty="0" err="1">
                <a:latin typeface="Times New Roman" pitchFamily="18" charset="0"/>
                <a:cs typeface="Times New Roman" pitchFamily="18" charset="0"/>
              </a:rPr>
              <a:t>tình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thê</a:t>
            </a:r>
            <a:r>
              <a:rPr lang="en-US" sz="2800" dirty="0">
                <a:latin typeface="Times New Roman" pitchFamily="18" charset="0"/>
                <a:cs typeface="Times New Roman" pitchFamily="18" charset="0"/>
              </a:rPr>
              <a:t> </a:t>
            </a:r>
            <a:r>
              <a:rPr lang="en-US" sz="2800" err="1">
                <a:latin typeface="Times New Roman" pitchFamily="18" charset="0"/>
                <a:cs typeface="Times New Roman" pitchFamily="18" charset="0"/>
              </a:rPr>
              <a:t>thảm</a:t>
            </a:r>
            <a:r>
              <a:rPr lang="en-US" sz="2800">
                <a:latin typeface="Times New Roman" pitchFamily="18" charset="0"/>
                <a:cs typeface="Times New Roman" pitchFamily="18" charset="0"/>
              </a:rPr>
              <a:t> của nạn đói khủng khiếp năm 1945 và đặc </a:t>
            </a:r>
            <a:r>
              <a:rPr lang="en-US" sz="2800" dirty="0" err="1">
                <a:latin typeface="Times New Roman" pitchFamily="18" charset="0"/>
                <a:cs typeface="Times New Roman" pitchFamily="18" charset="0"/>
              </a:rPr>
              <a:t>biệt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tốt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đẹp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sức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kì</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diệu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họ</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ngay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bờ</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vực</a:t>
            </a:r>
            <a:r>
              <a:rPr lang="en-US" sz="2800" dirty="0">
                <a:latin typeface="Times New Roman" pitchFamily="18" charset="0"/>
                <a:cs typeface="Times New Roman" pitchFamily="18" charset="0"/>
              </a:rPr>
              <a:t> </a:t>
            </a:r>
            <a:r>
              <a:rPr lang="en-US" sz="2800" err="1">
                <a:latin typeface="Times New Roman" pitchFamily="18" charset="0"/>
                <a:cs typeface="Times New Roman" pitchFamily="18" charset="0"/>
              </a:rPr>
              <a:t>thẳm</a:t>
            </a:r>
            <a:r>
              <a:rPr lang="en-US" sz="2800">
                <a:latin typeface="Times New Roman" pitchFamily="18" charset="0"/>
                <a:cs typeface="Times New Roman" pitchFamily="18" charset="0"/>
              </a:rPr>
              <a:t>. Nhà </a:t>
            </a:r>
            <a:r>
              <a:rPr lang="en-US" sz="2800" dirty="0" err="1">
                <a:latin typeface="Times New Roman" pitchFamily="18" charset="0"/>
                <a:cs typeface="Times New Roman" pitchFamily="18" charset="0"/>
              </a:rPr>
              <a:t>văn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dựng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thành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phẩm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nhưng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tôi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đặc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biệt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ấn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tượng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thành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miêu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diễn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tâm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lí</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nhân</a:t>
            </a:r>
            <a:r>
              <a:rPr lang="en-US" sz="2800" dirty="0">
                <a:latin typeface="Times New Roman" pitchFamily="18" charset="0"/>
                <a:cs typeface="Times New Roman" pitchFamily="18" charset="0"/>
              </a:rPr>
              <a:t> </a:t>
            </a:r>
            <a:r>
              <a:rPr lang="en-US" sz="2800" err="1">
                <a:latin typeface="Times New Roman" pitchFamily="18" charset="0"/>
                <a:cs typeface="Times New Roman" pitchFamily="18" charset="0"/>
              </a:rPr>
              <a:t>vật</a:t>
            </a:r>
            <a:r>
              <a:rPr lang="en-US" sz="2800">
                <a:latin typeface="Times New Roman" pitchFamily="18" charset="0"/>
                <a:cs typeface="Times New Roman" pitchFamily="18" charset="0"/>
              </a:rPr>
              <a:t> Tràng qua đs ch thấy tư tuwngr nhân đạ của nhà văn.</a:t>
            </a:r>
            <a:endParaRPr lang="en-US" sz="2800" dirty="0">
              <a:latin typeface="Times New Roman" pitchFamily="18" charset="0"/>
              <a:cs typeface="Times New Roman" pitchFamily="18" charset="0"/>
            </a:endParaRPr>
          </a:p>
        </p:txBody>
      </p:sp>
      <p:sp>
        <p:nvSpPr>
          <p:cNvPr id="5" name="Title 1"/>
          <p:cNvSpPr txBox="1">
            <a:spLocks/>
          </p:cNvSpPr>
          <p:nvPr/>
        </p:nvSpPr>
        <p:spPr>
          <a:xfrm>
            <a:off x="-180528" y="5703003"/>
            <a:ext cx="9417926" cy="46230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Mở</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bài</a:t>
            </a:r>
            <a:r>
              <a:rPr lang="en-US" sz="1800" b="1" dirty="0">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Giới</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thiệu</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giả</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phẩm</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nội</a:t>
            </a:r>
            <a:r>
              <a:rPr lang="en-US" sz="1800" b="1" dirty="0">
                <a:solidFill>
                  <a:srgbClr val="FF0000"/>
                </a:solidFill>
                <a:latin typeface="Times New Roman" pitchFamily="18" charset="0"/>
                <a:cs typeface="Times New Roman" pitchFamily="18" charset="0"/>
              </a:rPr>
              <a:t> dung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phẩm</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và</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giới</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thiệu</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nhân</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vật</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Tràng</a:t>
            </a:r>
            <a:endParaRPr lang="en-US" sz="1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986963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16632"/>
            <a:ext cx="9144000" cy="5262979"/>
          </a:xfrm>
          <a:prstGeom prst="rect">
            <a:avLst/>
          </a:prstGeom>
        </p:spPr>
        <p:txBody>
          <a:bodyPr wrap="square">
            <a:spAutoFit/>
          </a:bodyPr>
          <a:lstStyle/>
          <a:p>
            <a:pPr algn="just"/>
            <a:r>
              <a:rPr lang="en-US" sz="2800" dirty="0">
                <a:latin typeface="Times New Roman" pitchFamily="18" charset="0"/>
                <a:cs typeface="Times New Roman" pitchFamily="18" charset="0"/>
              </a:rPr>
              <a:t>	Kim </a:t>
            </a:r>
            <a:r>
              <a:rPr lang="en-US" sz="2800" dirty="0" err="1">
                <a:latin typeface="Times New Roman" pitchFamily="18" charset="0"/>
                <a:cs typeface="Times New Roman" pitchFamily="18" charset="0"/>
              </a:rPr>
              <a:t>Lân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lớn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chuyên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truyện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ngắn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thôn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Việt</a:t>
            </a:r>
            <a:r>
              <a:rPr lang="en-US" sz="2800" dirty="0">
                <a:latin typeface="Times New Roman" pitchFamily="18" charset="0"/>
                <a:cs typeface="Times New Roman" pitchFamily="18" charset="0"/>
              </a:rPr>
              <a:t> Nam, </a:t>
            </a:r>
            <a:r>
              <a:rPr lang="en-US" sz="2800" dirty="0" err="1">
                <a:latin typeface="Times New Roman" pitchFamily="18" charset="0"/>
                <a:cs typeface="Times New Roman" pitchFamily="18" charset="0"/>
              </a:rPr>
              <a:t>tuy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lượng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phẩm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nhưng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tiếng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vang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lớn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Nhắc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sự</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nghiệp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chúng</a:t>
            </a:r>
            <a:r>
              <a:rPr lang="en-US" sz="2800" dirty="0">
                <a:latin typeface="Times New Roman" pitchFamily="18" charset="0"/>
                <a:cs typeface="Times New Roman" pitchFamily="18" charset="0"/>
              </a:rPr>
              <a:t> ta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nhắc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phẩm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nhặt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năm</a:t>
            </a:r>
            <a:r>
              <a:rPr lang="en-US" sz="2800" dirty="0">
                <a:latin typeface="Times New Roman" pitchFamily="18" charset="0"/>
                <a:cs typeface="Times New Roman" pitchFamily="18" charset="0"/>
              </a:rPr>
              <a:t> 1954 </a:t>
            </a:r>
            <a:r>
              <a:rPr lang="en-US" sz="2800" dirty="0" err="1">
                <a:latin typeface="Times New Roman" pitchFamily="18" charset="0"/>
                <a:cs typeface="Times New Roman" pitchFamily="18" charset="0"/>
              </a:rPr>
              <a:t>dựa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thảo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cũ</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phẩm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chỉ</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nói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thê</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thảm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Việt</a:t>
            </a:r>
            <a:r>
              <a:rPr lang="en-US" sz="2800" dirty="0">
                <a:latin typeface="Times New Roman" pitchFamily="18" charset="0"/>
                <a:cs typeface="Times New Roman" pitchFamily="18" charset="0"/>
              </a:rPr>
              <a:t> Nam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đói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khủng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khiếp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năm</a:t>
            </a:r>
            <a:r>
              <a:rPr lang="en-US" sz="2800" dirty="0">
                <a:latin typeface="Times New Roman" pitchFamily="18" charset="0"/>
                <a:cs typeface="Times New Roman" pitchFamily="18" charset="0"/>
              </a:rPr>
              <a:t> 1945 </a:t>
            </a:r>
            <a:r>
              <a:rPr lang="en-US" sz="2800" dirty="0" err="1">
                <a:latin typeface="Times New Roman" pitchFamily="18" charset="0"/>
                <a:cs typeface="Times New Roman" pitchFamily="18" charset="0"/>
              </a:rPr>
              <a:t>mà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còn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đặc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biệt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tốt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đẹp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sức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kì</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diệu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họ</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ngay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bờ</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vực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thẳm.Nhà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dựng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thành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phẩm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nhưng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tôi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đặc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biệt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ấn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tượng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thành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miêu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diễn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tâm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lí</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Tràng</a:t>
            </a:r>
            <a:r>
              <a:rPr lang="en-US" sz="2800" dirty="0">
                <a:latin typeface="Times New Roman" pitchFamily="18" charset="0"/>
                <a:cs typeface="Times New Roman" pitchFamily="18" charset="0"/>
              </a:rPr>
              <a:t>.</a:t>
            </a:r>
          </a:p>
        </p:txBody>
      </p:sp>
      <p:sp>
        <p:nvSpPr>
          <p:cNvPr id="5" name="Title 1"/>
          <p:cNvSpPr txBox="1">
            <a:spLocks/>
          </p:cNvSpPr>
          <p:nvPr/>
        </p:nvSpPr>
        <p:spPr>
          <a:xfrm>
            <a:off x="-180528" y="5703003"/>
            <a:ext cx="9417926" cy="46230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Mở</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bài</a:t>
            </a:r>
            <a:r>
              <a:rPr lang="en-US" sz="1800" b="1" dirty="0">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Giới</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thiệu</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giả</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phẩm</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nội</a:t>
            </a:r>
            <a:r>
              <a:rPr lang="en-US" sz="1800" b="1" dirty="0">
                <a:solidFill>
                  <a:srgbClr val="FF0000"/>
                </a:solidFill>
                <a:latin typeface="Times New Roman" pitchFamily="18" charset="0"/>
                <a:cs typeface="Times New Roman" pitchFamily="18" charset="0"/>
              </a:rPr>
              <a:t> dung </a:t>
            </a:r>
            <a:r>
              <a:rPr lang="en-US" sz="1800" b="1" dirty="0" err="1">
                <a:solidFill>
                  <a:srgbClr val="FF0000"/>
                </a:solidFill>
                <a:latin typeface="Times New Roman" pitchFamily="18" charset="0"/>
                <a:cs typeface="Times New Roman" pitchFamily="18" charset="0"/>
              </a:rPr>
              <a:t>tác</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phẩm</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và</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giới</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thiệu</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nhân</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vật</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Tràng</a:t>
            </a:r>
            <a:endParaRPr lang="en-US" sz="1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561699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4624"/>
            <a:ext cx="9144000" cy="5632311"/>
          </a:xfrm>
          <a:prstGeom prst="rect">
            <a:avLst/>
          </a:prstGeom>
        </p:spPr>
        <p:txBody>
          <a:bodyPr wrap="square">
            <a:spAutoFit/>
          </a:bodyPr>
          <a:lstStyle/>
          <a:p>
            <a:pPr algn="just"/>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nghèo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khổ</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nghèo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khổ</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cùng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nghèo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hiện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hữu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chiếc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áo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nâu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thì</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vắng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teo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đứng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rúm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mảnh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vườn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mọc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lổm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nhổm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những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búi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cỏ</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chỉ</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kéo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xe</a:t>
            </a:r>
            <a:r>
              <a:rPr lang="en-US" sz="2000" b="1" dirty="0">
                <a:latin typeface="Times New Roman" pitchFamily="18" charset="0"/>
                <a:cs typeface="Times New Roman" pitchFamily="18" charset="0"/>
              </a:rPr>
              <a:t> </a:t>
            </a:r>
            <a:r>
              <a:rPr lang="en-US" sz="2000" b="1" err="1">
                <a:latin typeface="Times New Roman" pitchFamily="18" charset="0"/>
                <a:cs typeface="Times New Roman" pitchFamily="18" charset="0"/>
              </a:rPr>
              <a:t>bò</a:t>
            </a:r>
            <a:r>
              <a:rPr lang="en-US" sz="2000" b="1">
                <a:latin typeface="Times New Roman" pitchFamily="18" charset="0"/>
                <a:cs typeface="Times New Roman" pitchFamily="18" charset="0"/>
              </a:rPr>
              <a:t> thuê cho một tổ chức của phát xít Nhật. </a:t>
            </a:r>
            <a:r>
              <a:rPr lang="en-US" sz="2000" b="1" dirty="0" err="1">
                <a:latin typeface="Times New Roman" pitchFamily="18" charset="0"/>
                <a:cs typeface="Times New Roman" pitchFamily="18" charset="0"/>
              </a:rPr>
              <a:t>Đến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cũng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thể</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hiện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sự</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thô</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kệch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nghèo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dụng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cụ</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dùng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Ngòi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bút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Kim </a:t>
            </a:r>
            <a:r>
              <a:rPr lang="en-US" sz="2000" b="1" dirty="0" err="1">
                <a:latin typeface="Times New Roman" pitchFamily="18" charset="0"/>
                <a:cs typeface="Times New Roman" pitchFamily="18" charset="0"/>
              </a:rPr>
              <a:t>Lân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vô</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cùng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sống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động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khắc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họa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bức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chân</a:t>
            </a:r>
            <a:r>
              <a:rPr lang="en-US" sz="2000" b="1" dirty="0">
                <a:latin typeface="Times New Roman" pitchFamily="18" charset="0"/>
                <a:cs typeface="Times New Roman" pitchFamily="18" charset="0"/>
              </a:rPr>
              <a:t> dung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hai</a:t>
            </a:r>
            <a:r>
              <a:rPr lang="en-US" sz="2000" b="1" dirty="0">
                <a:latin typeface="Times New Roman" pitchFamily="18" charset="0"/>
                <a:cs typeface="Times New Roman" pitchFamily="18" charset="0"/>
              </a:rPr>
              <a:t> con </a:t>
            </a:r>
            <a:r>
              <a:rPr lang="en-US" sz="2000" b="1" dirty="0" err="1">
                <a:latin typeface="Times New Roman" pitchFamily="18" charset="0"/>
                <a:cs typeface="Times New Roman" pitchFamily="18" charset="0"/>
              </a:rPr>
              <a:t>mắt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nhỏ</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tí</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đắm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bóng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chiều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hai</a:t>
            </a:r>
            <a:r>
              <a:rPr lang="en-US" sz="2000" b="1" dirty="0">
                <a:latin typeface="Times New Roman" pitchFamily="18" charset="0"/>
                <a:cs typeface="Times New Roman" pitchFamily="18" charset="0"/>
              </a:rPr>
              <a:t> </a:t>
            </a:r>
            <a:r>
              <a:rPr lang="en-US" sz="2000" b="1" err="1">
                <a:latin typeface="Times New Roman" pitchFamily="18" charset="0"/>
                <a:cs typeface="Times New Roman" pitchFamily="18" charset="0"/>
              </a:rPr>
              <a:t>bên</a:t>
            </a:r>
            <a:r>
              <a:rPr lang="en-US" sz="2000" b="1">
                <a:latin typeface="Times New Roman" pitchFamily="18" charset="0"/>
                <a:cs typeface="Times New Roman" pitchFamily="18" charset="0"/>
              </a:rPr>
              <a:t> quai</a:t>
            </a:r>
            <a:r>
              <a:rPr lang="en-US" sz="2000" b="1" dirty="0">
                <a:latin typeface="Times New Roman" pitchFamily="18" charset="0"/>
                <a:cs typeface="Times New Roman" pitchFamily="18" charset="0"/>
              </a:rPr>
              <a:t> </a:t>
            </a:r>
            <a:r>
              <a:rPr lang="en-US" sz="2000" b="1">
                <a:latin typeface="Times New Roman" pitchFamily="18" charset="0"/>
                <a:cs typeface="Times New Roman" pitchFamily="18" charset="0"/>
              </a:rPr>
              <a:t>hàm </a:t>
            </a:r>
            <a:r>
              <a:rPr lang="en-US" sz="2000" b="1" dirty="0" err="1">
                <a:latin typeface="Times New Roman" pitchFamily="18" charset="0"/>
                <a:cs typeface="Times New Roman" pitchFamily="18" charset="0"/>
              </a:rPr>
              <a:t>bạch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bộ</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thô</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kệch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hình</a:t>
            </a:r>
            <a:r>
              <a:rPr lang="en-US" sz="2000" b="1" dirty="0">
                <a:latin typeface="Times New Roman" pitchFamily="18" charset="0"/>
                <a:cs typeface="Times New Roman" pitchFamily="18" charset="0"/>
              </a:rPr>
              <a:t> to </a:t>
            </a:r>
            <a:r>
              <a:rPr lang="en-US" sz="2000" b="1" dirty="0" err="1">
                <a:latin typeface="Times New Roman" pitchFamily="18" charset="0"/>
                <a:cs typeface="Times New Roman" pitchFamily="18" charset="0"/>
              </a:rPr>
              <a:t>lớn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vạp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vạm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đầu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thì</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trọc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lốc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Dưới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ngòi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bút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Kim </a:t>
            </a:r>
            <a:r>
              <a:rPr lang="en-US" sz="2000" b="1" dirty="0" err="1">
                <a:latin typeface="Times New Roman" pitchFamily="18" charset="0"/>
                <a:cs typeface="Times New Roman" pitchFamily="18" charset="0"/>
              </a:rPr>
              <a:t>Lân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hiện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bức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chân</a:t>
            </a:r>
            <a:r>
              <a:rPr lang="en-US" sz="2000" b="1" dirty="0">
                <a:latin typeface="Times New Roman" pitchFamily="18" charset="0"/>
                <a:cs typeface="Times New Roman" pitchFamily="18" charset="0"/>
              </a:rPr>
              <a:t> dung </a:t>
            </a:r>
            <a:r>
              <a:rPr lang="en-US" sz="2000" b="1" dirty="0" err="1">
                <a:latin typeface="Times New Roman" pitchFamily="18" charset="0"/>
                <a:cs typeface="Times New Roman" pitchFamily="18" charset="0"/>
              </a:rPr>
              <a:t>vẽ</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vội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hài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tạo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hóa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đẽo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gọt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quá</a:t>
            </a:r>
            <a:r>
              <a:rPr lang="en-US" sz="2000" b="1" dirty="0">
                <a:latin typeface="Times New Roman" pitchFamily="18" charset="0"/>
                <a:cs typeface="Times New Roman" pitchFamily="18" charset="0"/>
              </a:rPr>
              <a:t> ư </a:t>
            </a:r>
            <a:r>
              <a:rPr lang="en-US" sz="2000" b="1" dirty="0" err="1">
                <a:latin typeface="Times New Roman" pitchFamily="18" charset="0"/>
                <a:cs typeface="Times New Roman" pitchFamily="18" charset="0"/>
              </a:rPr>
              <a:t>sơ</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sài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cẩu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chỉ</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xấu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xí</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nghèo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khổ</a:t>
            </a:r>
            <a:r>
              <a:rPr lang="en-US" sz="2000" b="1" dirty="0">
                <a:latin typeface="Times New Roman" pitchFamily="18" charset="0"/>
                <a:cs typeface="Times New Roman" pitchFamily="18" charset="0"/>
              </a:rPr>
              <a:t>, ở </a:t>
            </a:r>
            <a:r>
              <a:rPr lang="en-US" sz="2000" b="1" dirty="0" err="1">
                <a:latin typeface="Times New Roman" pitchFamily="18" charset="0"/>
                <a:cs typeface="Times New Roman" pitchFamily="18" charset="0"/>
              </a:rPr>
              <a:t>tầng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lớp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cùng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còn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dở</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tính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tật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vừa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vừa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nói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lảm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nhảm</a:t>
            </a:r>
            <a:r>
              <a:rPr lang="en-US" sz="2000" b="1" dirty="0">
                <a:latin typeface="Times New Roman" pitchFamily="18" charset="0"/>
                <a:cs typeface="Times New Roman" pitchFamily="18" charset="0"/>
              </a:rPr>
              <a:t> than </a:t>
            </a:r>
            <a:r>
              <a:rPr lang="en-US" sz="2000" b="1" dirty="0" err="1">
                <a:latin typeface="Times New Roman" pitchFamily="18" charset="0"/>
                <a:cs typeface="Times New Roman" pitchFamily="18" charset="0"/>
              </a:rPr>
              <a:t>thở</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những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điều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hắn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nghĩ</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thỉnh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thoảng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còn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ngẩng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hềnh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hệch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Nhưng</a:t>
            </a:r>
            <a:r>
              <a:rPr lang="en-US" sz="2000" b="1" dirty="0">
                <a:latin typeface="Times New Roman" pitchFamily="18" charset="0"/>
                <a:cs typeface="Times New Roman" pitchFamily="18" charset="0"/>
              </a:rPr>
              <a:t> ở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con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thô</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kệch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sự</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thiện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yêu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rất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quý</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trẻ</a:t>
            </a:r>
            <a:r>
              <a:rPr lang="en-US" sz="2000" b="1" dirty="0">
                <a:latin typeface="Times New Roman" pitchFamily="18" charset="0"/>
                <a:cs typeface="Times New Roman" pitchFamily="18" charset="0"/>
              </a:rPr>
              <a:t> con. </a:t>
            </a:r>
            <a:r>
              <a:rPr lang="en-US" sz="2000" b="1" dirty="0" err="1">
                <a:latin typeface="Times New Roman" pitchFamily="18" charset="0"/>
                <a:cs typeface="Times New Roman" pitchFamily="18" charset="0"/>
              </a:rPr>
              <a:t>Mỗi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lần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trẻ</a:t>
            </a:r>
            <a:r>
              <a:rPr lang="en-US" sz="2000" b="1" dirty="0">
                <a:latin typeface="Times New Roman" pitchFamily="18" charset="0"/>
                <a:cs typeface="Times New Roman" pitchFamily="18" charset="0"/>
              </a:rPr>
              <a:t> con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xóm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ùa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vây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hắn</a:t>
            </a:r>
            <a:r>
              <a:rPr lang="en-US" sz="2000" b="1" dirty="0">
                <a:latin typeface="Times New Roman" pitchFamily="18" charset="0"/>
                <a:cs typeface="Times New Roman" pitchFamily="18" charset="0"/>
              </a:rPr>
              <a:t>, reo </a:t>
            </a:r>
            <a:r>
              <a:rPr lang="en-US" sz="2000" b="1" dirty="0" err="1">
                <a:latin typeface="Times New Roman" pitchFamily="18" charset="0"/>
                <a:cs typeface="Times New Roman" pitchFamily="18" charset="0"/>
              </a:rPr>
              <a:t>cười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Đứa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túm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đằng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trước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đứa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túm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đằng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sau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đứa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cù</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đứa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kéo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đứa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lôi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chỉ</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ngửa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hềnh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hệch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thật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tính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vô</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chẳng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đám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trẻ</a:t>
            </a:r>
            <a:r>
              <a:rPr lang="en-US" sz="2000" b="1" dirty="0">
                <a:latin typeface="Times New Roman" pitchFamily="18" charset="0"/>
                <a:cs typeface="Times New Roman" pitchFamily="18" charset="0"/>
              </a:rPr>
              <a:t> con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Chính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vì</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thế</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anh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đùa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chúng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xóm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ngụ</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mỗi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chiều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xôn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xao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được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chút</a:t>
            </a:r>
            <a:r>
              <a:rPr lang="en-US" sz="2000" b="1" dirty="0">
                <a:latin typeface="Times New Roman" pitchFamily="18" charset="0"/>
                <a:cs typeface="Times New Roman" pitchFamily="18" charset="0"/>
              </a:rPr>
              <a:t>”.</a:t>
            </a:r>
          </a:p>
        </p:txBody>
      </p:sp>
      <p:sp>
        <p:nvSpPr>
          <p:cNvPr id="5" name="Title 1"/>
          <p:cNvSpPr txBox="1">
            <a:spLocks/>
          </p:cNvSpPr>
          <p:nvPr/>
        </p:nvSpPr>
        <p:spPr>
          <a:xfrm>
            <a:off x="502327" y="6309320"/>
            <a:ext cx="8496944" cy="462301"/>
          </a:xfrm>
          <a:prstGeom prst="rect">
            <a:avLst/>
          </a:prstGeom>
          <a:solidFill>
            <a:srgbClr val="FFFF0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Luận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điểm</a:t>
            </a:r>
            <a:r>
              <a:rPr lang="en-US" sz="1800" b="1" dirty="0">
                <a:latin typeface="Times New Roman" pitchFamily="18" charset="0"/>
                <a:cs typeface="Times New Roman" pitchFamily="18" charset="0"/>
              </a:rPr>
              <a:t> 1: </a:t>
            </a:r>
            <a:r>
              <a:rPr lang="en-US" sz="1800" b="1" dirty="0" err="1">
                <a:latin typeface="Times New Roman" pitchFamily="18" charset="0"/>
                <a:cs typeface="Times New Roman" pitchFamily="18" charset="0"/>
              </a:rPr>
              <a:t>Giới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thiệu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về</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nhân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vật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gia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cảnh</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Tràng</a:t>
            </a:r>
            <a:r>
              <a:rPr lang="en-US" sz="1800" b="1" dirty="0">
                <a:latin typeface="Times New Roman" pitchFamily="18" charset="0"/>
                <a:cs typeface="Times New Roman" pitchFamily="18" charset="0"/>
              </a:rPr>
              <a:t>.</a:t>
            </a:r>
          </a:p>
        </p:txBody>
      </p:sp>
    </p:spTree>
    <p:extLst>
      <p:ext uri="{BB962C8B-B14F-4D97-AF65-F5344CB8AC3E}">
        <p14:creationId xmlns:p14="http://schemas.microsoft.com/office/powerpoint/2010/main" val="104281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2080</TotalTime>
  <Words>11619</Words>
  <Application>Microsoft Office PowerPoint</Application>
  <PresentationFormat>On-screen Show (4:3)</PresentationFormat>
  <Paragraphs>221</Paragraphs>
  <Slides>40</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Times New Roman</vt:lpstr>
      <vt:lpstr>Office Theme</vt:lpstr>
      <vt:lpstr>Ôn tập văn học</vt:lpstr>
      <vt:lpstr>Ôn tập văn học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Ôn tập văn học</dc:title>
  <dc:creator>Administrator</dc:creator>
  <cp:lastModifiedBy>ThienIT</cp:lastModifiedBy>
  <cp:revision>100</cp:revision>
  <dcterms:created xsi:type="dcterms:W3CDTF">2021-05-04T02:48:31Z</dcterms:created>
  <dcterms:modified xsi:type="dcterms:W3CDTF">2023-03-10T07:20:58Z</dcterms:modified>
</cp:coreProperties>
</file>