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ink/ink1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63" r:id="rId3"/>
    <p:sldId id="265" r:id="rId5"/>
    <p:sldId id="264" r:id="rId6"/>
    <p:sldId id="257" r:id="rId7"/>
    <p:sldId id="258" r:id="rId8"/>
    <p:sldId id="277" r:id="rId9"/>
    <p:sldId id="266" r:id="rId10"/>
    <p:sldId id="279" r:id="rId11"/>
    <p:sldId id="268" r:id="rId12"/>
    <p:sldId id="269" r:id="rId13"/>
    <p:sldId id="270" r:id="rId14"/>
    <p:sldId id="278" r:id="rId15"/>
  </p:sldIdLst>
  <p:sldSz cx="9144000" cy="6858000" type="screen4x3"/>
  <p:notesSz cx="6858000" cy="9144000"/>
  <p:defaultTextStyle>
    <a:defPPr>
      <a:defRPr lang="vi-V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0000FF"/>
    <a:srgbClr val="FFFF00"/>
    <a:srgbClr val="009900"/>
    <a:srgbClr val="996633"/>
    <a:srgbClr val="FF9900"/>
    <a:srgbClr val="FF33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23"/>
    <p:restoredTop sz="94660"/>
  </p:normalViewPr>
  <p:slideViewPr>
    <p:cSldViewPr showGuides="1">
      <p:cViewPr varScale="1">
        <p:scale>
          <a:sx n="71" d="100"/>
          <a:sy n="71" d="100"/>
        </p:scale>
        <p:origin x="-4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1986" name="Header Placeholder 4198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endParaRPr lang="en-US" altLang="x-none" sz="1200" dirty="0"/>
          </a:p>
        </p:txBody>
      </p:sp>
      <p:sp>
        <p:nvSpPr>
          <p:cNvPr id="41987" name="Date Placeholder 41986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/>
            <a:endParaRPr lang="en-US" altLang="x-none" sz="1200" dirty="0"/>
          </a:p>
        </p:txBody>
      </p:sp>
      <p:sp>
        <p:nvSpPr>
          <p:cNvPr id="41988" name="Footer Placeholder 41987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endParaRPr lang="en-US" altLang="x-none" sz="1200" dirty="0"/>
          </a:p>
        </p:txBody>
      </p:sp>
      <p:sp>
        <p:nvSpPr>
          <p:cNvPr id="41989" name="Slide Number Placeholder 4198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units="cm"/>
          <inkml:channel name="Y" type="integer" units="cm"/>
        </inkml:traceFormat>
        <inkml:channelProperties>
          <inkml:channelProperty channel="X" name="resolution" value="28.3464566929134" units="1/cm"/>
          <inkml:channelProperty channel="Y" name="resolution" value="28.3464566929134" units="1/cm"/>
        </inkml:channelProperties>
      </inkml:inkSource>
      <inkml:timestamp xml:id="ts0" timeString="2021-10-08T10:39:32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ignorePressure" value="0"/>
    </inkml:brush>
  </inkml:definitions>
  <inkml:trace contextRef="#ctx0" brushRef="#br0">69 258,'0'-4,"-1"1,-1 0,-2 1,1 0,0 1,0 1,0 0,0 5,3-1,0-1,0 1,0-1,0 0,0 1,0 3,2-3,0 0,0 1,0-1,0-1,-1 0,2 0,-1 3,-1-3,0 0,0 1,-1-1,0 1,0 0,-3-1,3 0,0 0,2 0,-1 0,-1 0,0 0,-2 0,-1-1,0-2,0 0,6 2,-1 1,1 0,-3 0,1 0,-1 0,0 1,-1-1,-1 0,2 0,-2 0,1 2,-1-2,1 0,0 0,0 1,1 0,-1 1,1-1,0-1,0 1,0-1,0 0,0 0,0 1,0-1,0 1,1-1,1 0,-1 3,-1-2,1-1,0 1,0-1,1 0,0 0,1 0,0-1,0 1,2 0,-2-2,0-1,0 0,0-1,-1-2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62" name="Header Placeholder 4096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endParaRPr lang="en-US" altLang="x-none" sz="1200" dirty="0"/>
          </a:p>
        </p:txBody>
      </p:sp>
      <p:sp>
        <p:nvSpPr>
          <p:cNvPr id="40963" name="Date Placeholder 4096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/>
            <a:endParaRPr lang="en-US" altLang="x-none" sz="1200" dirty="0"/>
          </a:p>
        </p:txBody>
      </p:sp>
      <p:sp>
        <p:nvSpPr>
          <p:cNvPr id="40964" name="Slide Image Placeholder 40963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0965" name="Text Placeholder 4096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x-none" dirty="0"/>
              <a:t>Click to edit Master text styles</a:t>
            </a:r>
            <a:endParaRPr lang="en-US" altLang="x-none" dirty="0"/>
          </a:p>
          <a:p>
            <a:pPr lvl="1"/>
            <a:r>
              <a:rPr lang="en-US" altLang="x-none" dirty="0"/>
              <a:t>Second level</a:t>
            </a:r>
            <a:endParaRPr lang="en-US" altLang="x-none" dirty="0"/>
          </a:p>
          <a:p>
            <a:pPr lvl="2"/>
            <a:r>
              <a:rPr lang="en-US" altLang="x-none" dirty="0"/>
              <a:t>Third level</a:t>
            </a:r>
            <a:endParaRPr lang="en-US" altLang="x-none" dirty="0"/>
          </a:p>
          <a:p>
            <a:pPr lvl="3"/>
            <a:r>
              <a:rPr lang="en-US" altLang="x-none" dirty="0"/>
              <a:t>Fourth level</a:t>
            </a:r>
            <a:endParaRPr lang="en-US" altLang="x-none" dirty="0"/>
          </a:p>
          <a:p>
            <a:pPr lvl="4"/>
            <a:r>
              <a:rPr lang="en-US" altLang="x-none" dirty="0"/>
              <a:t>Fifth level</a:t>
            </a:r>
            <a:endParaRPr lang="en-US" altLang="x-none" dirty="0"/>
          </a:p>
        </p:txBody>
      </p:sp>
      <p:sp>
        <p:nvSpPr>
          <p:cNvPr id="40966" name="Footer Placeholder 4096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endParaRPr lang="en-US" altLang="x-none" sz="1200" dirty="0"/>
          </a:p>
        </p:txBody>
      </p:sp>
      <p:sp>
        <p:nvSpPr>
          <p:cNvPr id="40967" name="Slide Number Placeholder 4096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43010" name="Slide Image Placeholder 43009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3011" name="Text Placeholder 43010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52226" name="Slide Image Placeholder 52225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2227" name="Text Placeholder 52226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53250" name="Slide Image Placeholder 53249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3251" name="Text Placeholder 53250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54274" name="Slide Image Placeholder 5427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4275" name="Text Placeholder 54274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44034" name="Slide Image Placeholder 4403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4035" name="Text Placeholder 44034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45058" name="Slide Image Placeholder 4505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5059" name="Text Placeholder 45058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46082" name="Slide Image Placeholder 46081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6083" name="Text Placeholder 46082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47106" name="Slide Image Placeholder 47105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7107" name="Text Placeholder 47106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48130" name="Slide Image Placeholder 48129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8131" name="Text Placeholder 48130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49154" name="Slide Image Placeholder 49153"/>
          <p:cNvSpPr>
            <a:spLocks noRot="1" noTextEdit="1"/>
          </p:cNvSpPr>
          <p:nvPr>
            <p:ph type="sldImg"/>
          </p:nvPr>
        </p:nvSpPr>
        <p:spPr/>
      </p:sp>
      <p:sp>
        <p:nvSpPr>
          <p:cNvPr id="49155" name="Text Placeholder 49154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50178" name="Slide Image Placeholder 50177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0179" name="Text Placeholder 50178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/>
          <p:nvPr>
            <p:ph type="sldNum" sz="quarter" idx="2"/>
          </p:nvPr>
        </p:nvSpPr>
        <p:spPr/>
        <p:txBody>
          <a:bodyPr/>
          <a:p>
            <a:pPr lvl="0" algn="r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  <p:sp>
        <p:nvSpPr>
          <p:cNvPr id="51202" name="Slide Image Placeholder 51201"/>
          <p:cNvSpPr>
            <a:spLocks noRot="1" noTextEdit="1"/>
          </p:cNvSpPr>
          <p:nvPr>
            <p:ph type="sldImg"/>
          </p:nvPr>
        </p:nvSpPr>
        <p:spPr/>
      </p:sp>
      <p:sp>
        <p:nvSpPr>
          <p:cNvPr id="51203" name="Text Placeholder 51202"/>
          <p:cNvSpPr>
            <a:spLocks noGrp="1"/>
          </p:cNvSpPr>
          <p:nvPr>
            <p:ph type="body" idx="1"/>
          </p:nvPr>
        </p:nvSpPr>
        <p:spPr/>
        <p:txBody>
          <a:bodyPr/>
          <a:p>
            <a:pPr lvl="0"/>
            <a:endParaRPr lang="en-US" altLang="x-non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vi-V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vi-VN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vi-VN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vi-VN" dirty="0"/>
            </a:fld>
            <a:endParaRPr lang="vi-V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6.GIF"/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5.png"/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2.xml"/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7.png"/><Relationship Id="rId2" Type="http://schemas.openxmlformats.org/officeDocument/2006/relationships/oleObject" Target="../embeddings/oleObject2.bin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customXml" Target="../ink/ink1.xml"/><Relationship Id="rId3" Type="http://schemas.openxmlformats.org/officeDocument/2006/relationships/image" Target="../media/image7.GIF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GIF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1.bin"/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Picture 9217" descr="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Rectangles 9218"/>
          <p:cNvSpPr/>
          <p:nvPr/>
        </p:nvSpPr>
        <p:spPr>
          <a:xfrm>
            <a:off x="0" y="1981200"/>
            <a:ext cx="9144000" cy="48768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sp>
        <p:nvSpPr>
          <p:cNvPr id="9220" name="Text Box 9219"/>
          <p:cNvSpPr txBox="1"/>
          <p:nvPr/>
        </p:nvSpPr>
        <p:spPr>
          <a:xfrm>
            <a:off x="3657600" y="1295400"/>
            <a:ext cx="2044700" cy="107632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p>
            <a:pPr>
              <a:lnSpc>
                <a:spcPct val="200000"/>
              </a:lnSpc>
            </a:pPr>
            <a:r>
              <a:rPr lang="vi-VN" altLang="en-US" sz="3200" b="1" dirty="0" err="1">
                <a:latin typeface="Times New Roman" panose="02020603050405020304" pitchFamily="18" charset="0"/>
              </a:rPr>
              <a:t>Bài 7+8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endParaRPr lang="en-US" altLang="x-none" sz="2000" b="1">
              <a:latin typeface="Times New Roman" panose="02020603050405020304" pitchFamily="18" charset="0"/>
            </a:endParaRPr>
          </a:p>
        </p:txBody>
      </p:sp>
      <p:sp>
        <p:nvSpPr>
          <p:cNvPr id="9221" name="Rectangles 9220"/>
          <p:cNvSpPr/>
          <p:nvPr/>
        </p:nvSpPr>
        <p:spPr>
          <a:xfrm>
            <a:off x="609600" y="2514600"/>
            <a:ext cx="81534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 b="1"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CÁC THỦ TỤC CHUẨN VÀO/RA ĐƠN GIẢN</a:t>
            </a:r>
            <a:endParaRPr lang="en-US" sz="3600" b="1"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3600" b="1"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SOẠN THẢO, DỊCH, THỰC HIỆN VÀ HIỆU CHỈNH CHƯƠNG TRÌNH</a:t>
            </a:r>
            <a:endParaRPr lang="en-US" sz="3600" b="1"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222" name="Picture 92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48200"/>
            <a:ext cx="3810000" cy="21177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9224" name="Straight Connector 9223"/>
          <p:cNvSpPr/>
          <p:nvPr/>
        </p:nvSpPr>
        <p:spPr>
          <a:xfrm>
            <a:off x="4800600" y="5943600"/>
            <a:ext cx="4191000" cy="0"/>
          </a:xfrm>
          <a:prstGeom prst="line">
            <a:avLst/>
          </a:prstGeom>
          <a:ln w="12700" cap="sq" cmpd="sng">
            <a:solidFill>
              <a:schemeClr val="accent2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9225" name="Picture 9224" descr="49564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572000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406" name="Content Placeholder 16405" descr="tpage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"/>
          </a:xfrm>
        </p:spPr>
      </p:pic>
      <p:pic>
        <p:nvPicPr>
          <p:cNvPr id="16416" name="Content Placeholder 16415"/>
          <p:cNvPicPr>
            <a:picLocks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85800" y="2073275"/>
            <a:ext cx="5638800" cy="2879725"/>
          </a:xfrm>
        </p:spPr>
      </p:pic>
      <p:grpSp>
        <p:nvGrpSpPr>
          <p:cNvPr id="16387" name="Group 16386"/>
          <p:cNvGrpSpPr/>
          <p:nvPr/>
        </p:nvGrpSpPr>
        <p:grpSpPr>
          <a:xfrm>
            <a:off x="0" y="6400800"/>
            <a:ext cx="9144000" cy="457200"/>
            <a:chOff x="0" y="4032"/>
            <a:chExt cx="5760" cy="288"/>
          </a:xfrm>
        </p:grpSpPr>
        <p:pic>
          <p:nvPicPr>
            <p:cNvPr id="16388" name="Picture 16387" descr="tpage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080"/>
              <a:ext cx="5760" cy="2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389" name="Text Box 16388"/>
            <p:cNvSpPr txBox="1"/>
            <p:nvPr/>
          </p:nvSpPr>
          <p:spPr>
            <a:xfrm>
              <a:off x="1200" y="4032"/>
              <a:ext cx="374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endParaRPr lang="en-US" altLang="x-none" sz="2400" dirty="0">
                <a:latin typeface=".VnAristote" pitchFamily="34" charset="0"/>
              </a:endParaRPr>
            </a:p>
          </p:txBody>
        </p:sp>
      </p:grpSp>
      <p:pic>
        <p:nvPicPr>
          <p:cNvPr id="16397" name="Picture 16396" descr="QuaTangTangThuHa1II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86400"/>
            <a:ext cx="866775" cy="866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407" name="Picture 16406" descr="image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3124200"/>
            <a:ext cx="2286000" cy="175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92" name="Text Box 16391"/>
          <p:cNvSpPr txBox="1"/>
          <p:nvPr/>
        </p:nvSpPr>
        <p:spPr>
          <a:xfrm>
            <a:off x="304800" y="1020763"/>
            <a:ext cx="7924800" cy="427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Biên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dịch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chương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x-none" sz="2200" b="1">
                <a:latin typeface="Times New Roman" panose="02020603050405020304" pitchFamily="18" charset="0"/>
              </a:rPr>
              <a:t>: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Nhấn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tổ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hợp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phím</a:t>
            </a:r>
            <a:r>
              <a:rPr lang="en-US" altLang="x-none" sz="2200" b="1">
                <a:latin typeface="Times New Roman" panose="02020603050405020304" pitchFamily="18" charset="0"/>
              </a:rPr>
              <a:t> Alt + F9</a:t>
            </a:r>
            <a:endParaRPr sz="2200" b="1" dirty="0">
              <a:latin typeface="Times New Roman" panose="02020603050405020304" pitchFamily="18" charset="0"/>
            </a:endParaRPr>
          </a:p>
        </p:txBody>
      </p:sp>
      <p:sp>
        <p:nvSpPr>
          <p:cNvPr id="16412" name="Rectangles 16411"/>
          <p:cNvSpPr/>
          <p:nvPr/>
        </p:nvSpPr>
        <p:spPr>
          <a:xfrm>
            <a:off x="6477000" y="4572000"/>
            <a:ext cx="2590800" cy="3810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pic>
        <p:nvPicPr>
          <p:cNvPr id="16425" name="Content Placeholder 16424"/>
          <p:cNvPicPr>
            <a:picLocks noChangeAspect="1"/>
          </p:cNvPicPr>
          <p:nvPr>
            <p:ph sz="quarter" idx="3"/>
          </p:nvPr>
        </p:nvPicPr>
        <p:blipFill>
          <a:blip r:embed="rId6"/>
          <a:stretch>
            <a:fillRect/>
          </a:stretch>
        </p:blipFill>
        <p:spPr>
          <a:xfrm>
            <a:off x="685800" y="2057400"/>
            <a:ext cx="5638800" cy="28797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7410" name="Content Placeholder 17409" descr="tpage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9144000" cy="609600"/>
          </a:xfrm>
        </p:spPr>
      </p:pic>
      <p:grpSp>
        <p:nvGrpSpPr>
          <p:cNvPr id="17411" name="Group 17410"/>
          <p:cNvGrpSpPr/>
          <p:nvPr/>
        </p:nvGrpSpPr>
        <p:grpSpPr>
          <a:xfrm>
            <a:off x="0" y="6400800"/>
            <a:ext cx="9144000" cy="457200"/>
            <a:chOff x="0" y="4032"/>
            <a:chExt cx="5760" cy="288"/>
          </a:xfrm>
        </p:grpSpPr>
        <p:pic>
          <p:nvPicPr>
            <p:cNvPr id="17412" name="Picture 17411" descr="tpage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80"/>
              <a:ext cx="5760" cy="2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13" name="Text Box 17412"/>
            <p:cNvSpPr txBox="1"/>
            <p:nvPr/>
          </p:nvSpPr>
          <p:spPr>
            <a:xfrm>
              <a:off x="1200" y="4032"/>
              <a:ext cx="374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endParaRPr lang="en-US" altLang="x-none" sz="2400" dirty="0">
                <a:latin typeface=".VnAristote" pitchFamily="34" charset="0"/>
              </a:endParaRPr>
            </a:p>
          </p:txBody>
        </p:sp>
      </p:grpSp>
      <p:sp>
        <p:nvSpPr>
          <p:cNvPr id="17419" name="Text Box 17418"/>
          <p:cNvSpPr txBox="1"/>
          <p:nvPr/>
        </p:nvSpPr>
        <p:spPr>
          <a:xfrm>
            <a:off x="381000" y="1630363"/>
            <a:ext cx="6096000" cy="427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Mở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tệp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:</a:t>
            </a:r>
            <a:r>
              <a:rPr lang="en-US" altLang="x-none" sz="2200" b="1">
                <a:latin typeface="Times New Roman" panose="02020603050405020304" pitchFamily="18" charset="0"/>
              </a:rPr>
              <a:t> F3</a:t>
            </a:r>
            <a:endParaRPr sz="2200" b="1" dirty="0">
              <a:latin typeface="Times New Roman" panose="02020603050405020304" pitchFamily="18" charset="0"/>
            </a:endParaRPr>
          </a:p>
        </p:txBody>
      </p:sp>
      <p:sp>
        <p:nvSpPr>
          <p:cNvPr id="17420" name="Text Box 17419"/>
          <p:cNvSpPr txBox="1"/>
          <p:nvPr/>
        </p:nvSpPr>
        <p:spPr>
          <a:xfrm>
            <a:off x="533400" y="5821363"/>
            <a:ext cx="7696200" cy="427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Thoát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khỏi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chương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Pascal</a:t>
            </a:r>
            <a:r>
              <a:rPr lang="en-US" altLang="x-none" sz="2200" b="1">
                <a:latin typeface="Times New Roman" panose="02020603050405020304" pitchFamily="18" charset="0"/>
              </a:rPr>
              <a:t>: Alt + X</a:t>
            </a:r>
            <a:endParaRPr sz="2200" b="1" dirty="0">
              <a:latin typeface="Times New Roman" panose="02020603050405020304" pitchFamily="18" charset="0"/>
            </a:endParaRPr>
          </a:p>
        </p:txBody>
      </p:sp>
      <p:pic>
        <p:nvPicPr>
          <p:cNvPr id="17421" name="Picture 17420" descr="QuaTangTangThuHa1II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5486400"/>
            <a:ext cx="866775" cy="866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23" name="Picture 174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2209800"/>
            <a:ext cx="4800600" cy="2878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24" name="Text Box 17423"/>
          <p:cNvSpPr txBox="1"/>
          <p:nvPr/>
        </p:nvSpPr>
        <p:spPr>
          <a:xfrm>
            <a:off x="381000" y="685800"/>
            <a:ext cx="7543800" cy="427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Chạy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chương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x-none" sz="2200" b="1">
                <a:latin typeface="Times New Roman" panose="02020603050405020304" pitchFamily="18" charset="0"/>
              </a:rPr>
              <a:t>: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Nhấn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tổ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hợp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phím</a:t>
            </a:r>
            <a:r>
              <a:rPr lang="en-US" altLang="x-none" sz="2200" b="1">
                <a:latin typeface="Times New Roman" panose="02020603050405020304" pitchFamily="18" charset="0"/>
              </a:rPr>
              <a:t> Ctrl + F9</a:t>
            </a:r>
            <a:endParaRPr sz="2200" b="1" dirty="0">
              <a:latin typeface="Times New Roman" panose="02020603050405020304" pitchFamily="18" charset="0"/>
            </a:endParaRPr>
          </a:p>
        </p:txBody>
      </p:sp>
      <p:sp>
        <p:nvSpPr>
          <p:cNvPr id="17425" name="Text Box 17424"/>
          <p:cNvSpPr txBox="1"/>
          <p:nvPr/>
        </p:nvSpPr>
        <p:spPr>
          <a:xfrm>
            <a:off x="533400" y="5334000"/>
            <a:ext cx="7315200" cy="427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Đóng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cửa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sổ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chương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x-none" sz="2200" b="1">
                <a:latin typeface="Times New Roman" panose="02020603050405020304" pitchFamily="18" charset="0"/>
              </a:rPr>
              <a:t>: Alt + F3</a:t>
            </a:r>
            <a:endParaRPr sz="2200" b="1" dirty="0">
              <a:latin typeface="Times New Roman" panose="02020603050405020304" pitchFamily="18" charset="0"/>
            </a:endParaRPr>
          </a:p>
        </p:txBody>
      </p:sp>
      <p:sp>
        <p:nvSpPr>
          <p:cNvPr id="17436" name="Text Box 17435"/>
          <p:cNvSpPr txBox="1"/>
          <p:nvPr/>
        </p:nvSpPr>
        <p:spPr>
          <a:xfrm>
            <a:off x="381000" y="1143000"/>
            <a:ext cx="7543800" cy="427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Lưu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chương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(file):</a:t>
            </a:r>
            <a:r>
              <a:rPr lang="en-US" altLang="x-none" sz="2200" b="1">
                <a:latin typeface="Times New Roman" panose="02020603050405020304" pitchFamily="18" charset="0"/>
              </a:rPr>
              <a:t> F2</a:t>
            </a:r>
            <a:endParaRPr sz="2200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4" name="Picture 389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0325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5" name="Rectangles 38914"/>
          <p:cNvSpPr/>
          <p:nvPr/>
        </p:nvSpPr>
        <p:spPr>
          <a:xfrm>
            <a:off x="304800" y="381000"/>
            <a:ext cx="3276600" cy="61722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sp>
        <p:nvSpPr>
          <p:cNvPr id="38916" name="Rectangles 38915"/>
          <p:cNvSpPr/>
          <p:nvPr/>
        </p:nvSpPr>
        <p:spPr>
          <a:xfrm>
            <a:off x="4191000" y="381000"/>
            <a:ext cx="4495800" cy="9144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sp>
        <p:nvSpPr>
          <p:cNvPr id="38917" name="Rectangles 38916"/>
          <p:cNvSpPr/>
          <p:nvPr/>
        </p:nvSpPr>
        <p:spPr>
          <a:xfrm>
            <a:off x="5638800" y="6248400"/>
            <a:ext cx="1752600" cy="304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sp>
        <p:nvSpPr>
          <p:cNvPr id="38918" name="Rectangles 38917"/>
          <p:cNvSpPr/>
          <p:nvPr/>
        </p:nvSpPr>
        <p:spPr>
          <a:xfrm>
            <a:off x="4191000" y="2057400"/>
            <a:ext cx="4572000" cy="31242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sp>
        <p:nvSpPr>
          <p:cNvPr id="38919" name="Text Box 38918"/>
          <p:cNvSpPr txBox="1"/>
          <p:nvPr/>
        </p:nvSpPr>
        <p:spPr>
          <a:xfrm>
            <a:off x="4572000" y="685800"/>
            <a:ext cx="3429000" cy="914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en-US" altLang="x-none" sz="5400" b="1" dirty="0" err="1">
                <a:solidFill>
                  <a:srgbClr val="A83800"/>
                </a:solidFill>
                <a:latin typeface="Times New Roman" panose="02020603050405020304" pitchFamily="18" charset="0"/>
              </a:rPr>
              <a:t>Hãy</a:t>
            </a:r>
            <a:r>
              <a:rPr lang="en-US" altLang="x-none" sz="5400" b="1">
                <a:solidFill>
                  <a:srgbClr val="A838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5400" b="1" dirty="0" err="1">
                <a:solidFill>
                  <a:srgbClr val="A83800"/>
                </a:solidFill>
                <a:latin typeface="Times New Roman" panose="02020603050405020304" pitchFamily="18" charset="0"/>
              </a:rPr>
              <a:t>nhớ</a:t>
            </a:r>
            <a:r>
              <a:rPr lang="en-US" altLang="x-none" sz="5400" b="1">
                <a:solidFill>
                  <a:srgbClr val="A83800"/>
                </a:solidFill>
                <a:latin typeface="Times New Roman" panose="02020603050405020304" pitchFamily="18" charset="0"/>
              </a:rPr>
              <a:t>!</a:t>
            </a:r>
            <a:endParaRPr lang="en-US" altLang="x-none" sz="5400" b="1">
              <a:solidFill>
                <a:srgbClr val="A838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38920" name="Object 38919"/>
          <p:cNvGraphicFramePr/>
          <p:nvPr/>
        </p:nvGraphicFramePr>
        <p:xfrm>
          <a:off x="838200" y="542925"/>
          <a:ext cx="2457450" cy="181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2" imgW="2457450" imgH="1819275" progId="PBrush">
                  <p:embed/>
                </p:oleObj>
              </mc:Choice>
              <mc:Fallback>
                <p:oleObj name="" r:id="rId2" imgW="2457450" imgH="1819275" progId="PBrush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38200" y="542925"/>
                        <a:ext cx="2457450" cy="18192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1" name="Text Box 38920"/>
          <p:cNvSpPr txBox="1"/>
          <p:nvPr/>
        </p:nvSpPr>
        <p:spPr>
          <a:xfrm>
            <a:off x="457200" y="5084763"/>
            <a:ext cx="3124200" cy="11636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>
            <a:spAutoFit/>
          </a:bodyPr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Thông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thường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chương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sự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hỗ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trợ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tệp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thư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0D0D"/>
                </a:solidFill>
                <a:latin typeface="Times New Roman" panose="02020603050405020304" pitchFamily="18" charset="0"/>
              </a:rPr>
              <a:t>viện</a:t>
            </a:r>
            <a:r>
              <a:rPr lang="en-US" altLang="x-none" b="1">
                <a:solidFill>
                  <a:srgbClr val="FF0D0D"/>
                </a:solidFill>
                <a:latin typeface="Times New Roman" panose="02020603050405020304" pitchFamily="18" charset="0"/>
              </a:rPr>
              <a:t> TURBO.TPL</a:t>
            </a:r>
            <a:endParaRPr lang="en-US" altLang="x-none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22" name="Text Box 38921"/>
          <p:cNvSpPr txBox="1"/>
          <p:nvPr/>
        </p:nvSpPr>
        <p:spPr>
          <a:xfrm>
            <a:off x="4343400" y="2087563"/>
            <a:ext cx="4495800" cy="427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28600" indent="-228600" algn="just">
              <a:spcBef>
                <a:spcPct val="5000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Thủ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tục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nhập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thông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tin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bàn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phím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en-US" altLang="x-none" sz="2000" i="1">
              <a:solidFill>
                <a:srgbClr val="FF0D0D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23" name="Text Box 38922"/>
          <p:cNvSpPr txBox="1"/>
          <p:nvPr/>
        </p:nvSpPr>
        <p:spPr>
          <a:xfrm>
            <a:off x="4343400" y="3733800"/>
            <a:ext cx="4267200" cy="427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28600" indent="-228600" algn="just">
              <a:spcBef>
                <a:spcPct val="50000"/>
              </a:spcBef>
              <a:buClr>
                <a:srgbClr val="0033CC"/>
              </a:buClr>
              <a:buFont typeface="Wingdings" panose="05000000000000000000" pitchFamily="2" charset="2"/>
              <a:buChar char="§"/>
            </a:pP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Thủ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tục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đưa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thông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tin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ra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màn</a:t>
            </a:r>
            <a:r>
              <a:rPr lang="en-US" altLang="x-none" sz="22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hình</a:t>
            </a:r>
            <a:endParaRPr lang="en-US" altLang="x-none" sz="22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24" name="Text Box 38923"/>
          <p:cNvSpPr txBox="1"/>
          <p:nvPr/>
        </p:nvSpPr>
        <p:spPr>
          <a:xfrm>
            <a:off x="4419600" y="2743200"/>
            <a:ext cx="44958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28600" indent="-228600" algn="just">
              <a:spcBef>
                <a:spcPct val="50000"/>
              </a:spcBef>
              <a:buClr>
                <a:srgbClr val="0033CC"/>
              </a:buClr>
              <a:buFont typeface=".VnAristote" pitchFamily="34" charset="0"/>
              <a:buChar char="–"/>
            </a:pPr>
            <a:r>
              <a:rPr lang="en-US" altLang="x-none" sz="2000" b="1">
                <a:latin typeface="Times New Roman" panose="02020603050405020304" pitchFamily="18" charset="0"/>
              </a:rPr>
              <a:t>Read</a:t>
            </a:r>
            <a:r>
              <a:rPr lang="en-US" altLang="x-none" sz="2000">
                <a:latin typeface="Times New Roman" panose="02020603050405020304" pitchFamily="18" charset="0"/>
              </a:rPr>
              <a:t>(&lt;</a:t>
            </a:r>
            <a:r>
              <a:rPr lang="en-US" altLang="x-none" sz="2000" dirty="0" err="1">
                <a:latin typeface="Times New Roman" panose="02020603050405020304" pitchFamily="18" charset="0"/>
              </a:rPr>
              <a:t>Danh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sách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biến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vào</a:t>
            </a:r>
            <a:r>
              <a:rPr lang="en-US" altLang="x-none" sz="2000">
                <a:latin typeface="Times New Roman" panose="02020603050405020304" pitchFamily="18" charset="0"/>
              </a:rPr>
              <a:t>&gt;);</a:t>
            </a:r>
            <a:endParaRPr lang="en-US" altLang="x-none" sz="2000">
              <a:latin typeface="Times New Roman" panose="02020603050405020304" pitchFamily="18" charset="0"/>
            </a:endParaRPr>
          </a:p>
        </p:txBody>
      </p:sp>
      <p:sp>
        <p:nvSpPr>
          <p:cNvPr id="38929" name="Text Box 38928"/>
          <p:cNvSpPr txBox="1"/>
          <p:nvPr/>
        </p:nvSpPr>
        <p:spPr>
          <a:xfrm>
            <a:off x="4495800" y="5378450"/>
            <a:ext cx="4343400" cy="11445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  <a:buClr>
                <a:srgbClr val="0033CC"/>
              </a:buClr>
              <a:buFont typeface=".VnAristote" pitchFamily="34" charset="0"/>
            </a:pPr>
            <a:r>
              <a:rPr lang="en-US" altLang="x-none" sz="2300" dirty="0" err="1">
                <a:latin typeface="Times New Roman" panose="02020603050405020304" pitchFamily="18" charset="0"/>
              </a:rPr>
              <a:t>Chương</a:t>
            </a:r>
            <a:r>
              <a:rPr lang="en-US" altLang="x-none" sz="2300">
                <a:latin typeface="Times New Roman" panose="02020603050405020304" pitchFamily="18" charset="0"/>
              </a:rPr>
              <a:t>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trình</a:t>
            </a:r>
            <a:r>
              <a:rPr lang="en-US" altLang="x-none" sz="2300">
                <a:latin typeface="Times New Roman" panose="02020603050405020304" pitchFamily="18" charset="0"/>
              </a:rPr>
              <a:t> Pascal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có</a:t>
            </a:r>
            <a:r>
              <a:rPr lang="en-US" altLang="x-none" sz="2300">
                <a:latin typeface="Times New Roman" panose="02020603050405020304" pitchFamily="18" charset="0"/>
              </a:rPr>
              <a:t>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thể</a:t>
            </a:r>
            <a:r>
              <a:rPr lang="en-US" altLang="x-none" sz="2300">
                <a:latin typeface="Times New Roman" panose="02020603050405020304" pitchFamily="18" charset="0"/>
              </a:rPr>
              <a:t>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soạn</a:t>
            </a:r>
            <a:r>
              <a:rPr lang="en-US" altLang="x-none" sz="2300">
                <a:latin typeface="Times New Roman" panose="02020603050405020304" pitchFamily="18" charset="0"/>
              </a:rPr>
              <a:t>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thảo</a:t>
            </a:r>
            <a:r>
              <a:rPr lang="en-US" altLang="x-none" sz="2300">
                <a:latin typeface="Times New Roman" panose="02020603050405020304" pitchFamily="18" charset="0"/>
              </a:rPr>
              <a:t>,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dịch</a:t>
            </a:r>
            <a:r>
              <a:rPr lang="en-US" altLang="x-none" sz="2300">
                <a:latin typeface="Times New Roman" panose="02020603050405020304" pitchFamily="18" charset="0"/>
              </a:rPr>
              <a:t>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và</a:t>
            </a:r>
            <a:r>
              <a:rPr lang="en-US" altLang="x-none" sz="2300">
                <a:latin typeface="Times New Roman" panose="02020603050405020304" pitchFamily="18" charset="0"/>
              </a:rPr>
              <a:t>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thực</a:t>
            </a:r>
            <a:r>
              <a:rPr lang="en-US" altLang="x-none" sz="2300">
                <a:latin typeface="Times New Roman" panose="02020603050405020304" pitchFamily="18" charset="0"/>
              </a:rPr>
              <a:t>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hiện</a:t>
            </a:r>
            <a:r>
              <a:rPr lang="en-US" altLang="x-none" sz="2300">
                <a:latin typeface="Times New Roman" panose="02020603050405020304" pitchFamily="18" charset="0"/>
              </a:rPr>
              <a:t>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bằng</a:t>
            </a:r>
            <a:r>
              <a:rPr lang="en-US" altLang="x-none" sz="2300">
                <a:latin typeface="Times New Roman" panose="02020603050405020304" pitchFamily="18" charset="0"/>
              </a:rPr>
              <a:t>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tệp</a:t>
            </a:r>
            <a:r>
              <a:rPr lang="en-US" altLang="x-none" sz="2300">
                <a:latin typeface="Times New Roman" panose="02020603050405020304" pitchFamily="18" charset="0"/>
              </a:rPr>
              <a:t> </a:t>
            </a:r>
            <a:r>
              <a:rPr lang="en-US" altLang="x-none" sz="2300" dirty="0" err="1">
                <a:latin typeface="Times New Roman" panose="02020603050405020304" pitchFamily="18" charset="0"/>
              </a:rPr>
              <a:t>Turbo.exe</a:t>
            </a:r>
            <a:endParaRPr lang="en-US" altLang="x-none" sz="2300">
              <a:latin typeface="Times New Roman" panose="02020603050405020304" pitchFamily="18" charset="0"/>
            </a:endParaRPr>
          </a:p>
        </p:txBody>
      </p:sp>
      <p:sp>
        <p:nvSpPr>
          <p:cNvPr id="38930" name="Rectangles 38929"/>
          <p:cNvSpPr/>
          <p:nvPr/>
        </p:nvSpPr>
        <p:spPr>
          <a:xfrm>
            <a:off x="762000" y="2711450"/>
            <a:ext cx="2057400" cy="260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2400">
                <a:ln w="63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chemeClr val="bg1"/>
                    </a:gs>
                    <a:gs pos="100000">
                      <a:srgbClr val="00FF00"/>
                    </a:gs>
                  </a:gsLst>
                  <a:lin ang="540000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TRONG PASCAL</a:t>
            </a:r>
            <a:endParaRPr lang="en-US" sz="2400">
              <a:ln w="635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chemeClr val="bg1"/>
                  </a:gs>
                  <a:gs pos="100000">
                    <a:srgbClr val="00FF00"/>
                  </a:gs>
                </a:gsLst>
                <a:lin ang="5400000" scaled="1"/>
                <a:tileRect/>
              </a:gradFill>
              <a:effectLst>
                <a:outerShdw dist="35921" dir="2699999" sy="50000" kx="2115830" algn="bl" rotWithShape="0">
                  <a:srgbClr val="C0C0C0">
                    <a:alpha val="8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8932" name="Text Box 38931"/>
          <p:cNvSpPr txBox="1"/>
          <p:nvPr/>
        </p:nvSpPr>
        <p:spPr>
          <a:xfrm>
            <a:off x="4419600" y="3124200"/>
            <a:ext cx="44958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28600" indent="-228600" algn="just">
              <a:spcBef>
                <a:spcPct val="50000"/>
              </a:spcBef>
              <a:buClr>
                <a:srgbClr val="0033CC"/>
              </a:buClr>
              <a:buFont typeface=".VnAristote" pitchFamily="34" charset="0"/>
              <a:buChar char="–"/>
            </a:pPr>
            <a:r>
              <a:rPr lang="en-US" altLang="x-none" sz="2000" b="1" dirty="0" err="1">
                <a:latin typeface="Times New Roman" panose="02020603050405020304" pitchFamily="18" charset="0"/>
              </a:rPr>
              <a:t>Readln</a:t>
            </a:r>
            <a:r>
              <a:rPr lang="en-US" altLang="x-none" sz="2000">
                <a:latin typeface="Times New Roman" panose="02020603050405020304" pitchFamily="18" charset="0"/>
              </a:rPr>
              <a:t>(&lt;</a:t>
            </a:r>
            <a:r>
              <a:rPr lang="en-US" altLang="x-none" sz="2000" dirty="0" err="1">
                <a:latin typeface="Times New Roman" panose="02020603050405020304" pitchFamily="18" charset="0"/>
              </a:rPr>
              <a:t>Danh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sách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biến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vào</a:t>
            </a:r>
            <a:r>
              <a:rPr lang="en-US" altLang="x-none" sz="2000">
                <a:latin typeface="Times New Roman" panose="02020603050405020304" pitchFamily="18" charset="0"/>
              </a:rPr>
              <a:t>&gt;);</a:t>
            </a:r>
            <a:endParaRPr lang="en-US" altLang="x-none" sz="2000">
              <a:latin typeface="Times New Roman" panose="02020603050405020304" pitchFamily="18" charset="0"/>
            </a:endParaRPr>
          </a:p>
        </p:txBody>
      </p:sp>
      <p:sp>
        <p:nvSpPr>
          <p:cNvPr id="38933" name="Text Box 38932"/>
          <p:cNvSpPr txBox="1"/>
          <p:nvPr/>
        </p:nvSpPr>
        <p:spPr>
          <a:xfrm>
            <a:off x="4572000" y="4267200"/>
            <a:ext cx="44958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28600" indent="-228600" algn="just">
              <a:spcBef>
                <a:spcPct val="50000"/>
              </a:spcBef>
              <a:buClr>
                <a:srgbClr val="0033CC"/>
              </a:buClr>
              <a:buFont typeface=".VnAristote" pitchFamily="34" charset="0"/>
              <a:buChar char="–"/>
            </a:pPr>
            <a:r>
              <a:rPr lang="en-US" altLang="x-none" sz="2000" b="1">
                <a:latin typeface="Times New Roman" panose="02020603050405020304" pitchFamily="18" charset="0"/>
              </a:rPr>
              <a:t>Write</a:t>
            </a:r>
            <a:r>
              <a:rPr lang="en-US" altLang="x-none" sz="2000">
                <a:latin typeface="Times New Roman" panose="02020603050405020304" pitchFamily="18" charset="0"/>
              </a:rPr>
              <a:t>(&lt;</a:t>
            </a:r>
            <a:r>
              <a:rPr lang="en-US" altLang="x-none" sz="2000" dirty="0" err="1">
                <a:latin typeface="Times New Roman" panose="02020603050405020304" pitchFamily="18" charset="0"/>
              </a:rPr>
              <a:t>Danh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sách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kết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quả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ra</a:t>
            </a:r>
            <a:r>
              <a:rPr lang="en-US" altLang="x-none" sz="2000">
                <a:latin typeface="Times New Roman" panose="02020603050405020304" pitchFamily="18" charset="0"/>
              </a:rPr>
              <a:t>&gt;);</a:t>
            </a:r>
            <a:endParaRPr lang="en-US" altLang="x-none" sz="2000">
              <a:latin typeface="Times New Roman" panose="02020603050405020304" pitchFamily="18" charset="0"/>
            </a:endParaRPr>
          </a:p>
        </p:txBody>
      </p:sp>
      <p:sp>
        <p:nvSpPr>
          <p:cNvPr id="38934" name="Text Box 38933"/>
          <p:cNvSpPr txBox="1"/>
          <p:nvPr/>
        </p:nvSpPr>
        <p:spPr>
          <a:xfrm>
            <a:off x="4572000" y="4648200"/>
            <a:ext cx="44958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28600" indent="-228600" algn="just">
              <a:spcBef>
                <a:spcPct val="50000"/>
              </a:spcBef>
              <a:buClr>
                <a:srgbClr val="0033CC"/>
              </a:buClr>
              <a:buFont typeface=".VnAristote" pitchFamily="34" charset="0"/>
              <a:buChar char="–"/>
            </a:pPr>
            <a:r>
              <a:rPr lang="en-US" altLang="x-none" sz="2000" b="1" dirty="0" err="1">
                <a:latin typeface="Times New Roman" panose="02020603050405020304" pitchFamily="18" charset="0"/>
              </a:rPr>
              <a:t>Writeln</a:t>
            </a:r>
            <a:r>
              <a:rPr lang="en-US" altLang="x-none" sz="2000">
                <a:latin typeface="Times New Roman" panose="02020603050405020304" pitchFamily="18" charset="0"/>
              </a:rPr>
              <a:t>(&lt;</a:t>
            </a:r>
            <a:r>
              <a:rPr lang="en-US" altLang="x-none" sz="2000" dirty="0" err="1">
                <a:latin typeface="Times New Roman" panose="02020603050405020304" pitchFamily="18" charset="0"/>
              </a:rPr>
              <a:t>Danh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sách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kết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quả</a:t>
            </a:r>
            <a:r>
              <a:rPr lang="en-US" altLang="x-none" sz="2000">
                <a:latin typeface="Times New Roman" panose="02020603050405020304" pitchFamily="18" charset="0"/>
              </a:rPr>
              <a:t> </a:t>
            </a:r>
            <a:r>
              <a:rPr lang="en-US" altLang="x-none" sz="2000" dirty="0" err="1">
                <a:latin typeface="Times New Roman" panose="02020603050405020304" pitchFamily="18" charset="0"/>
              </a:rPr>
              <a:t>ra</a:t>
            </a:r>
            <a:r>
              <a:rPr lang="en-US" altLang="x-none" sz="2000">
                <a:latin typeface="Times New Roman" panose="02020603050405020304" pitchFamily="18" charset="0"/>
              </a:rPr>
              <a:t>&gt;);</a:t>
            </a:r>
            <a:endParaRPr lang="en-US" altLang="x-none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11265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267" name="Group 11266"/>
          <p:cNvGrpSpPr/>
          <p:nvPr/>
        </p:nvGrpSpPr>
        <p:grpSpPr>
          <a:xfrm>
            <a:off x="0" y="6400800"/>
            <a:ext cx="9144000" cy="457200"/>
            <a:chOff x="0" y="4032"/>
            <a:chExt cx="5760" cy="288"/>
          </a:xfrm>
        </p:grpSpPr>
        <p:pic>
          <p:nvPicPr>
            <p:cNvPr id="11268" name="Picture 11267" descr="tpage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80"/>
              <a:ext cx="5760" cy="2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69" name="Text Box 11268"/>
            <p:cNvSpPr txBox="1"/>
            <p:nvPr/>
          </p:nvSpPr>
          <p:spPr>
            <a:xfrm>
              <a:off x="1200" y="4032"/>
              <a:ext cx="374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endParaRPr lang="en-US" altLang="x-none" sz="2400" dirty="0">
                <a:latin typeface=".VnHelvetIns" pitchFamily="34" charset="0"/>
              </a:endParaRPr>
            </a:p>
          </p:txBody>
        </p:sp>
      </p:grpSp>
      <p:sp>
        <p:nvSpPr>
          <p:cNvPr id="11271" name="Rectangles 11270"/>
          <p:cNvSpPr/>
          <p:nvPr/>
        </p:nvSpPr>
        <p:spPr>
          <a:xfrm>
            <a:off x="371475" y="168275"/>
            <a:ext cx="3070225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US" altLang="x-none" sz="2000" b="1">
                <a:solidFill>
                  <a:srgbClr val="FF3300"/>
                </a:solidFill>
                <a:latin typeface="Times New Roman" panose="02020603050405020304" pitchFamily="18" charset="0"/>
              </a:rPr>
              <a:t>BÀI TOÁN ĐẶT VẤN ĐỀ</a:t>
            </a:r>
            <a:endParaRPr lang="en-US" altLang="x-none" sz="20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276" name="Picture 11275" descr="QuaTangTangThuHa1II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5486400"/>
            <a:ext cx="866775" cy="866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8" name="Text Box 11277"/>
          <p:cNvSpPr txBox="1"/>
          <p:nvPr/>
        </p:nvSpPr>
        <p:spPr>
          <a:xfrm>
            <a:off x="533400" y="3138488"/>
            <a:ext cx="609600" cy="51911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DA1FD"/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en-US" altLang="x-none" sz="2800">
                <a:latin typeface="Times New Roman" panose="02020603050405020304" pitchFamily="18" charset="0"/>
              </a:rPr>
              <a:t>?</a:t>
            </a:r>
            <a:endParaRPr lang="en-US" altLang="x-none" sz="2800">
              <a:latin typeface="Times New Roman" panose="02020603050405020304" pitchFamily="18" charset="0"/>
            </a:endParaRPr>
          </a:p>
        </p:txBody>
      </p:sp>
      <p:sp>
        <p:nvSpPr>
          <p:cNvPr id="11279" name="Text Box 11278"/>
          <p:cNvSpPr txBox="1"/>
          <p:nvPr/>
        </p:nvSpPr>
        <p:spPr>
          <a:xfrm>
            <a:off x="533400" y="1768475"/>
            <a:ext cx="8077200" cy="822325"/>
          </a:xfrm>
          <a:prstGeom prst="rect">
            <a:avLst/>
          </a:prstGeom>
          <a:gradFill rotWithShape="1">
            <a:gsLst>
              <a:gs pos="0">
                <a:srgbClr val="B0D8FC"/>
              </a:gs>
              <a:gs pos="50000">
                <a:schemeClr val="bg1"/>
              </a:gs>
              <a:gs pos="100000">
                <a:srgbClr val="B0D8F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p>
            <a:pPr algn="just"/>
            <a:r>
              <a:rPr lang="en-US" altLang="x-none" sz="2400" b="1" dirty="0" err="1">
                <a:latin typeface="Times New Roman" panose="02020603050405020304" pitchFamily="18" charset="0"/>
              </a:rPr>
              <a:t>Viết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chương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trình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tính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chu</a:t>
            </a:r>
            <a:r>
              <a:rPr lang="en-US" altLang="x-none" sz="2400" b="1">
                <a:latin typeface="Times New Roman" panose="02020603050405020304" pitchFamily="18" charset="0"/>
              </a:rPr>
              <a:t> vi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(CV)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diện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tích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(S)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của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hình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chữ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nhật</a:t>
            </a:r>
            <a:r>
              <a:rPr lang="en-US" altLang="x-none" sz="2400" b="1">
                <a:latin typeface="Times New Roman" panose="02020603050405020304" pitchFamily="18" charset="0"/>
              </a:rPr>
              <a:t>,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biết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chiều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dài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a = 12</a:t>
            </a:r>
            <a:r>
              <a:rPr lang="en-US" altLang="x-none" sz="2400" b="1">
                <a:latin typeface="Times New Roman" panose="02020603050405020304" pitchFamily="18" charset="0"/>
              </a:rPr>
              <a:t>,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chiều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rộng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b = 8</a:t>
            </a:r>
            <a:r>
              <a:rPr lang="en-US" altLang="x-none" sz="2400" b="1">
                <a:latin typeface="Times New Roman" panose="02020603050405020304" pitchFamily="18" charset="0"/>
              </a:rPr>
              <a:t>.</a:t>
            </a:r>
            <a:endParaRPr lang="en-US" altLang="x-none">
              <a:latin typeface="Times New Roman" panose="02020603050405020304" pitchFamily="18" charset="0"/>
            </a:endParaRPr>
          </a:p>
        </p:txBody>
      </p:sp>
      <p:sp>
        <p:nvSpPr>
          <p:cNvPr id="11280" name="Rectangles 11279"/>
          <p:cNvSpPr/>
          <p:nvPr/>
        </p:nvSpPr>
        <p:spPr>
          <a:xfrm>
            <a:off x="382588" y="1033463"/>
            <a:ext cx="16065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toán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1:</a:t>
            </a:r>
            <a:endParaRPr lang="en-US" altLang="x-none" sz="2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81" name="Rectangles 11280"/>
          <p:cNvSpPr/>
          <p:nvPr/>
        </p:nvSpPr>
        <p:spPr>
          <a:xfrm>
            <a:off x="1219200" y="3124200"/>
            <a:ext cx="7696200" cy="1052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117475" indent="-117475" algn="just">
              <a:lnSpc>
                <a:spcPct val="150000"/>
              </a:lnSpc>
              <a:buChar char="•"/>
            </a:pPr>
            <a:r>
              <a:rPr lang="en-US" altLang="x-none" sz="22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Hãy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khai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báo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các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biến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cần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dùng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trong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chương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trình</a:t>
            </a:r>
            <a:r>
              <a:rPr lang="en-US" altLang="x-none" sz="2000" b="1" i="1">
                <a:latin typeface="Times New Roman" panose="02020603050405020304" pitchFamily="18" charset="0"/>
              </a:rPr>
              <a:t>.</a:t>
            </a:r>
            <a:endParaRPr lang="en-US" altLang="x-none" sz="2000" b="1" i="1">
              <a:latin typeface="Times New Roman" panose="02020603050405020304" pitchFamily="18" charset="0"/>
            </a:endParaRPr>
          </a:p>
          <a:p>
            <a:pPr marL="117475" indent="-117475" algn="just">
              <a:lnSpc>
                <a:spcPct val="150000"/>
              </a:lnSpc>
              <a:buChar char="•"/>
            </a:pP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Viết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lệnh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gán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để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tính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chu</a:t>
            </a:r>
            <a:r>
              <a:rPr lang="en-US" altLang="x-none" sz="2000" b="1" i="1">
                <a:latin typeface="Times New Roman" panose="02020603050405020304" pitchFamily="18" charset="0"/>
              </a:rPr>
              <a:t> vi,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diện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tích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hình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chữ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nhật</a:t>
            </a:r>
            <a:r>
              <a:rPr lang="en-US" altLang="x-none" sz="2000" b="1" i="1">
                <a:latin typeface="Times New Roman" panose="02020603050405020304" pitchFamily="18" charset="0"/>
              </a:rPr>
              <a:t>. </a:t>
            </a:r>
            <a:endParaRPr lang="en-US" altLang="x-none" sz="2000" b="1" i="1">
              <a:latin typeface="Times New Roman" panose="02020603050405020304" pitchFamily="18" charset="0"/>
            </a:endParaRPr>
          </a:p>
        </p:txBody>
      </p:sp>
      <p:sp>
        <p:nvSpPr>
          <p:cNvPr id="11283" name="Rectangles 11282"/>
          <p:cNvSpPr/>
          <p:nvPr/>
        </p:nvSpPr>
        <p:spPr>
          <a:xfrm>
            <a:off x="2590800" y="4419600"/>
            <a:ext cx="3657600" cy="1828800"/>
          </a:xfrm>
          <a:prstGeom prst="rect">
            <a:avLst/>
          </a:prstGeom>
          <a:noFill/>
          <a:ln w="19050" cap="flat" cmpd="sng">
            <a:solidFill>
              <a:srgbClr val="0000CC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 anchorCtr="0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 lvl="0" algn="l">
              <a:lnSpc>
                <a:spcPct val="120000"/>
              </a:lnSpc>
              <a:spcBef>
                <a:spcPct val="20000"/>
              </a:spcBef>
              <a:buClr>
                <a:srgbClr val="0000FF"/>
              </a:buClr>
              <a:buFont typeface="Wingdings" panose="05000000000000000000" pitchFamily="2" charset="2"/>
              <a:buNone/>
            </a:pPr>
            <a:r>
              <a:rPr lang="en-US" altLang="x-none" sz="2600" b="1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</a:t>
            </a:r>
            <a:r>
              <a:rPr lang="en-US" altLang="x-none" sz="2600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x-none" sz="2600" b="1" dirty="0" err="1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Var</a:t>
            </a:r>
            <a:r>
              <a:rPr lang="en-US" altLang="x-none" sz="2600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altLang="x-none" sz="26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vi-VN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</a:t>
            </a:r>
            <a:r>
              <a:rPr lang="en-US" altLang="x-none" sz="26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vi-VN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,CV,S</a:t>
            </a:r>
            <a:r>
              <a:rPr lang="en-US" altLang="x-none" sz="2600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: byte;</a:t>
            </a:r>
            <a:br>
              <a:rPr lang="en-US" altLang="x-none" sz="2600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en-US" altLang="x-none" sz="2600" b="1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  </a:t>
            </a:r>
            <a:r>
              <a:rPr lang="en-US" altLang="x-none" sz="2600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en-US" altLang="x-none" sz="2600" b="1">
                <a:solidFill>
                  <a:srgbClr val="0000FF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:=</a:t>
            </a:r>
            <a:r>
              <a:rPr lang="en-US" altLang="x-none" sz="2600" b="1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12;</a:t>
            </a:r>
            <a:r>
              <a:rPr lang="vi-VN" altLang="en-US" sz="2600" b="1">
                <a:solidFill>
                  <a:schemeClr val="tx1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altLang="x-none" sz="2600" b="1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en-US" altLang="x-none" sz="2600" b="1">
                <a:solidFill>
                  <a:srgbClr val="0000FF"/>
                </a:solidFill>
                <a:latin typeface="Times New Roman" panose="02020603050405020304" pitchFamily="18" charset="0"/>
              </a:rPr>
              <a:t>:=</a:t>
            </a:r>
            <a:r>
              <a:rPr lang="en-US" altLang="x-none" sz="2600" b="1">
                <a:solidFill>
                  <a:schemeClr val="tx1"/>
                </a:solidFill>
                <a:latin typeface="Times New Roman" panose="02020603050405020304" pitchFamily="18" charset="0"/>
              </a:rPr>
              <a:t>8;</a:t>
            </a:r>
            <a:br>
              <a:rPr lang="en-US" altLang="x-none" sz="2600" b="1">
                <a:solidFill>
                  <a:srgbClr val="0000FF"/>
                </a:solidFill>
                <a:latin typeface="Times New Roman" panose="02020603050405020304" pitchFamily="18" charset="0"/>
              </a:rPr>
            </a:br>
            <a:r>
              <a:rPr lang="en-US" altLang="x-none" sz="2600" b="1">
                <a:solidFill>
                  <a:srgbClr val="0000FF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x-none" sz="2600" b="1">
                <a:solidFill>
                  <a:srgbClr val="FF0000"/>
                </a:solidFill>
                <a:latin typeface="Times New Roman" panose="02020603050405020304" pitchFamily="18" charset="0"/>
              </a:rPr>
              <a:t>CV</a:t>
            </a:r>
            <a:r>
              <a:rPr lang="en-US" altLang="x-none" sz="2600" b="1">
                <a:solidFill>
                  <a:srgbClr val="0000FF"/>
                </a:solidFill>
                <a:latin typeface="Times New Roman" panose="02020603050405020304" pitchFamily="18" charset="0"/>
              </a:rPr>
              <a:t>:=</a:t>
            </a:r>
            <a:r>
              <a:rPr lang="en-US" altLang="x-none" sz="2600" b="1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x-none" sz="26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a+b</a:t>
            </a:r>
            <a:r>
              <a:rPr lang="en-US" altLang="x-none" sz="2600" b="1">
                <a:solidFill>
                  <a:schemeClr val="tx1"/>
                </a:solidFill>
                <a:latin typeface="Times New Roman" panose="02020603050405020304" pitchFamily="18" charset="0"/>
              </a:rPr>
              <a:t>)*2;</a:t>
            </a:r>
            <a:br>
              <a:rPr lang="en-US" altLang="x-none" sz="2600" b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x-none" sz="2600" b="1">
                <a:solidFill>
                  <a:schemeClr val="tx1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x-none" sz="2600" b="1">
                <a:solidFill>
                  <a:srgbClr val="FF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x-none" sz="2600" b="1">
                <a:solidFill>
                  <a:srgbClr val="0000FF"/>
                </a:solidFill>
                <a:latin typeface="Times New Roman" panose="02020603050405020304" pitchFamily="18" charset="0"/>
              </a:rPr>
              <a:t>:=</a:t>
            </a:r>
            <a:r>
              <a:rPr lang="en-US" altLang="x-none" sz="2600" b="1">
                <a:solidFill>
                  <a:schemeClr val="tx1"/>
                </a:solidFill>
                <a:latin typeface="Times New Roman" panose="02020603050405020304" pitchFamily="18" charset="0"/>
              </a:rPr>
              <a:t>a*b;</a:t>
            </a:r>
            <a:endParaRPr sz="2600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8" grpId="0" animBg="1"/>
      <p:bldP spid="11279" grpId="0" animBg="1"/>
      <p:bldP spid="11281" grpId="0"/>
      <p:bldP spid="1128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10241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10243" name="Group 10242"/>
          <p:cNvGrpSpPr/>
          <p:nvPr/>
        </p:nvGrpSpPr>
        <p:grpSpPr>
          <a:xfrm>
            <a:off x="0" y="6400800"/>
            <a:ext cx="9144000" cy="457200"/>
            <a:chOff x="0" y="4032"/>
            <a:chExt cx="5760" cy="288"/>
          </a:xfrm>
        </p:grpSpPr>
        <p:pic>
          <p:nvPicPr>
            <p:cNvPr id="10244" name="Picture 10243" descr="tpage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80"/>
              <a:ext cx="5760" cy="2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245" name="Text Box 10244"/>
            <p:cNvSpPr txBox="1"/>
            <p:nvPr/>
          </p:nvSpPr>
          <p:spPr>
            <a:xfrm>
              <a:off x="1200" y="4032"/>
              <a:ext cx="374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endParaRPr lang="en-US" altLang="x-none" sz="2400" dirty="0">
                <a:latin typeface=".VnHelvetIns" pitchFamily="34" charset="0"/>
              </a:endParaRPr>
            </a:p>
          </p:txBody>
        </p:sp>
      </p:grpSp>
      <p:sp>
        <p:nvSpPr>
          <p:cNvPr id="10278" name="Rectangles 10277"/>
          <p:cNvSpPr/>
          <p:nvPr/>
        </p:nvSpPr>
        <p:spPr>
          <a:xfrm>
            <a:off x="1219200" y="5181600"/>
            <a:ext cx="7620000" cy="771525"/>
          </a:xfrm>
          <a:prstGeom prst="rect">
            <a:avLst/>
          </a:prstGeom>
          <a:gradFill rotWithShape="0">
            <a:gsLst>
              <a:gs pos="0">
                <a:srgbClr val="1FD4FF"/>
              </a:gs>
              <a:gs pos="50000">
                <a:schemeClr val="bg1"/>
              </a:gs>
              <a:gs pos="100000">
                <a:srgbClr val="1FD4FF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just"/>
            <a:r>
              <a:rPr lang="en-US" altLang="x-none" sz="2200" b="1" dirty="0" err="1">
                <a:latin typeface="Times New Roman" panose="02020603050405020304" pitchFamily="18" charset="0"/>
              </a:rPr>
              <a:t>Để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giải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quyết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bài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toán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trên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các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ngôn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ngữ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lập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trình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cung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cấp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thủ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tục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chuẩn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vào/ra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đơn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giản</a:t>
            </a:r>
            <a:r>
              <a:rPr lang="en-US" altLang="x-none" sz="2200" b="1">
                <a:latin typeface="Times New Roman" panose="02020603050405020304" pitchFamily="18" charset="0"/>
              </a:rPr>
              <a:t>.</a:t>
            </a:r>
            <a:endParaRPr lang="en-US" altLang="x-none" sz="2200" b="1">
              <a:latin typeface="Times New Roman" panose="02020603050405020304" pitchFamily="18" charset="0"/>
            </a:endParaRPr>
          </a:p>
        </p:txBody>
      </p:sp>
      <p:sp>
        <p:nvSpPr>
          <p:cNvPr id="10284" name="Text Box 10283"/>
          <p:cNvSpPr txBox="1"/>
          <p:nvPr/>
        </p:nvSpPr>
        <p:spPr>
          <a:xfrm>
            <a:off x="533400" y="1768475"/>
            <a:ext cx="8077200" cy="1187450"/>
          </a:xfrm>
          <a:prstGeom prst="rect">
            <a:avLst/>
          </a:prstGeom>
          <a:gradFill rotWithShape="1">
            <a:gsLst>
              <a:gs pos="0">
                <a:srgbClr val="B0D8FC"/>
              </a:gs>
              <a:gs pos="50000">
                <a:schemeClr val="bg1"/>
              </a:gs>
              <a:gs pos="100000">
                <a:srgbClr val="B0D8F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p>
            <a:pPr algn="just"/>
            <a:r>
              <a:rPr lang="en-US" altLang="x-none" sz="2400" b="1" dirty="0" err="1">
                <a:latin typeface="Times New Roman" panose="02020603050405020304" pitchFamily="18" charset="0"/>
              </a:rPr>
              <a:t>Viết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chương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trình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tính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x-none" sz="2400" b="1">
                <a:latin typeface="Times New Roman" panose="02020603050405020304" pitchFamily="18" charset="0"/>
              </a:rPr>
              <a:t> in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ra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màn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hình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chu</a:t>
            </a:r>
            <a:r>
              <a:rPr lang="en-US" altLang="x-none" sz="2400" b="1">
                <a:latin typeface="Times New Roman" panose="02020603050405020304" pitchFamily="18" charset="0"/>
              </a:rPr>
              <a:t> vi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(CV)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diện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tích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(S)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của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hình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chữ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nhật</a:t>
            </a:r>
            <a:r>
              <a:rPr lang="en-US" altLang="x-none" sz="2400" b="1">
                <a:latin typeface="Times New Roman" panose="02020603050405020304" pitchFamily="18" charset="0"/>
              </a:rPr>
              <a:t>,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với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chiều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dài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chiều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rộng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b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bất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kì</a:t>
            </a:r>
            <a:r>
              <a:rPr lang="en-US" altLang="x-none" sz="2400" b="1">
                <a:latin typeface="Times New Roman" panose="02020603050405020304" pitchFamily="18" charset="0"/>
              </a:rPr>
              <a:t> .</a:t>
            </a:r>
            <a:endParaRPr lang="en-US" altLang="x-none">
              <a:latin typeface="Times New Roman" panose="02020603050405020304" pitchFamily="18" charset="0"/>
            </a:endParaRPr>
          </a:p>
        </p:txBody>
      </p:sp>
      <p:sp>
        <p:nvSpPr>
          <p:cNvPr id="10285" name="Rectangles 10284"/>
          <p:cNvSpPr/>
          <p:nvPr/>
        </p:nvSpPr>
        <p:spPr>
          <a:xfrm>
            <a:off x="382588" y="987425"/>
            <a:ext cx="16065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pPr algn="ctr"/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toán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2:</a:t>
            </a:r>
            <a:endParaRPr lang="en-US" altLang="x-none" sz="24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86" name="Text Box 10285"/>
          <p:cNvSpPr txBox="1"/>
          <p:nvPr/>
        </p:nvSpPr>
        <p:spPr>
          <a:xfrm>
            <a:off x="533400" y="3367088"/>
            <a:ext cx="609600" cy="51911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DA1FD"/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lang="en-US" altLang="x-none" sz="2800">
                <a:latin typeface="Times New Roman" panose="02020603050405020304" pitchFamily="18" charset="0"/>
              </a:rPr>
              <a:t>?</a:t>
            </a:r>
            <a:endParaRPr lang="en-US" altLang="x-none" sz="2800">
              <a:latin typeface="Times New Roman" panose="02020603050405020304" pitchFamily="18" charset="0"/>
            </a:endParaRPr>
          </a:p>
        </p:txBody>
      </p:sp>
      <p:sp>
        <p:nvSpPr>
          <p:cNvPr id="10287" name="Rectangles 10286"/>
          <p:cNvSpPr/>
          <p:nvPr/>
        </p:nvSpPr>
        <p:spPr>
          <a:xfrm>
            <a:off x="1219200" y="3443288"/>
            <a:ext cx="6400800" cy="5953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117475" indent="-117475" algn="just">
              <a:lnSpc>
                <a:spcPct val="150000"/>
              </a:lnSpc>
              <a:buChar char="•"/>
            </a:pPr>
            <a:r>
              <a:rPr lang="en-US" altLang="x-none" sz="2200" b="1" i="1">
                <a:latin typeface="Times New Roman" panose="02020603050405020304" pitchFamily="18" charset="0"/>
              </a:rPr>
              <a:t> </a:t>
            </a:r>
            <a:r>
              <a:rPr lang="en-US" altLang="x-none" sz="2200" b="1" i="1" dirty="0" err="1">
                <a:latin typeface="Times New Roman" panose="02020603050405020304" pitchFamily="18" charset="0"/>
              </a:rPr>
              <a:t>Hãy</a:t>
            </a:r>
            <a:r>
              <a:rPr lang="en-US" altLang="x-none" sz="2200" b="1" i="1">
                <a:latin typeface="Times New Roman" panose="02020603050405020304" pitchFamily="18" charset="0"/>
              </a:rPr>
              <a:t> </a:t>
            </a:r>
            <a:r>
              <a:rPr lang="en-US" altLang="x-none" sz="2200" b="1" i="1" dirty="0" err="1">
                <a:latin typeface="Times New Roman" panose="02020603050405020304" pitchFamily="18" charset="0"/>
              </a:rPr>
              <a:t>nêu</a:t>
            </a:r>
            <a:r>
              <a:rPr lang="en-US" altLang="x-none" sz="2200" b="1" i="1">
                <a:latin typeface="Times New Roman" panose="02020603050405020304" pitchFamily="18" charset="0"/>
              </a:rPr>
              <a:t> </a:t>
            </a:r>
            <a:r>
              <a:rPr lang="en-US" altLang="x-none" sz="2200" b="1" i="1" dirty="0" err="1">
                <a:latin typeface="Times New Roman" panose="02020603050405020304" pitchFamily="18" charset="0"/>
              </a:rPr>
              <a:t>cách</a:t>
            </a:r>
            <a:r>
              <a:rPr lang="en-US" altLang="x-none" sz="2200" b="1" i="1">
                <a:latin typeface="Times New Roman" panose="02020603050405020304" pitchFamily="18" charset="0"/>
              </a:rPr>
              <a:t> </a:t>
            </a:r>
            <a:r>
              <a:rPr lang="en-US" altLang="x-none" sz="2200" b="1" i="1" dirty="0" err="1">
                <a:latin typeface="Times New Roman" panose="02020603050405020304" pitchFamily="18" charset="0"/>
              </a:rPr>
              <a:t>giải</a:t>
            </a:r>
            <a:r>
              <a:rPr lang="en-US" altLang="x-none" sz="2200" b="1" i="1">
                <a:latin typeface="Times New Roman" panose="02020603050405020304" pitchFamily="18" charset="0"/>
              </a:rPr>
              <a:t> </a:t>
            </a:r>
            <a:r>
              <a:rPr lang="en-US" altLang="x-none" sz="2200" b="1" i="1" dirty="0" err="1">
                <a:latin typeface="Times New Roman" panose="02020603050405020304" pitchFamily="18" charset="0"/>
              </a:rPr>
              <a:t>quyết</a:t>
            </a:r>
            <a:r>
              <a:rPr lang="en-US" altLang="x-none" sz="2200" b="1" i="1">
                <a:latin typeface="Times New Roman" panose="02020603050405020304" pitchFamily="18" charset="0"/>
              </a:rPr>
              <a:t> </a:t>
            </a:r>
            <a:r>
              <a:rPr lang="en-US" altLang="x-none" sz="2200" b="1" i="1" dirty="0" err="1">
                <a:latin typeface="Times New Roman" panose="02020603050405020304" pitchFamily="18" charset="0"/>
              </a:rPr>
              <a:t>bài</a:t>
            </a:r>
            <a:r>
              <a:rPr lang="en-US" altLang="x-none" sz="2200" b="1" i="1">
                <a:latin typeface="Times New Roman" panose="02020603050405020304" pitchFamily="18" charset="0"/>
              </a:rPr>
              <a:t> </a:t>
            </a:r>
            <a:r>
              <a:rPr lang="en-US" altLang="x-none" sz="2200" b="1" i="1" dirty="0" err="1">
                <a:latin typeface="Times New Roman" panose="02020603050405020304" pitchFamily="18" charset="0"/>
              </a:rPr>
              <a:t>toán</a:t>
            </a:r>
            <a:r>
              <a:rPr lang="en-US" altLang="x-none" sz="2200" b="1" i="1">
                <a:latin typeface="Times New Roman" panose="02020603050405020304" pitchFamily="18" charset="0"/>
              </a:rPr>
              <a:t> </a:t>
            </a:r>
            <a:r>
              <a:rPr lang="en-US" altLang="x-none" sz="2200" b="1" i="1" dirty="0" err="1">
                <a:latin typeface="Times New Roman" panose="02020603050405020304" pitchFamily="18" charset="0"/>
              </a:rPr>
              <a:t>trên</a:t>
            </a:r>
            <a:r>
              <a:rPr lang="en-US" altLang="x-none" sz="2200" b="1" i="1">
                <a:latin typeface="Times New Roman" panose="02020603050405020304" pitchFamily="18" charset="0"/>
              </a:rPr>
              <a:t>?</a:t>
            </a:r>
            <a:endParaRPr lang="en-US" altLang="x-none" sz="2000" b="1" i="1">
              <a:latin typeface="Times New Roman" panose="02020603050405020304" pitchFamily="18" charset="0"/>
            </a:endParaRPr>
          </a:p>
        </p:txBody>
      </p:sp>
      <p:pic>
        <p:nvPicPr>
          <p:cNvPr id="10288" name="Content Placeholder 10287" descr="Garfield-01-june"/>
          <p:cNvPicPr>
            <a:picLocks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52400" y="4943475"/>
            <a:ext cx="981075" cy="1000125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r:id="rId4" p14:bwMode="auto">
            <p14:nvContentPartPr>
              <p14:cNvPr id="2" name="Ink 1"/>
              <p14:cNvContentPartPr/>
              <p14:nvPr/>
            </p14:nvContentPartPr>
            <p14:xfrm>
              <a:off x="298450" y="1543050"/>
              <a:ext cx="279400" cy="1568450"/>
            </p14:xfrm>
          </p:contentPart>
        </mc:Choice>
        <mc:Fallback xmlns="">
          <p:pic>
            <p:nvPicPr>
              <p:cNvPr id="2" name="Ink 1"/>
            </p:nvPicPr>
            <p:blipFill>
              <a:blip r:embed="rId5"/>
            </p:blipFill>
            <p:spPr>
              <a:xfrm>
                <a:off x="298450" y="1543050"/>
                <a:ext cx="279400" cy="1568450"/>
              </a:xfrm>
              <a:prstGeom prst="rect"/>
            </p:spPr>
          </p:pic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1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8" grpId="0" animBg="1"/>
      <p:bldP spid="10284" grpId="0" animBg="1"/>
      <p:bldP spid="10286" grpId="0" animBg="1"/>
      <p:bldP spid="102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4" name="Picture 3073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0" name="Text Box 3079"/>
          <p:cNvSpPr txBox="1"/>
          <p:nvPr/>
        </p:nvSpPr>
        <p:spPr>
          <a:xfrm>
            <a:off x="152400" y="914400"/>
            <a:ext cx="5486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1.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Nhập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dữ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liệu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bàn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phím</a:t>
            </a:r>
            <a:endParaRPr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82" name="Text Box 3081"/>
          <p:cNvSpPr txBox="1"/>
          <p:nvPr/>
        </p:nvSpPr>
        <p:spPr>
          <a:xfrm>
            <a:off x="4648200" y="3505200"/>
            <a:ext cx="4267200" cy="3968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000" b="1">
                <a:latin typeface="Times New Roman" panose="02020603050405020304" pitchFamily="18" charset="0"/>
              </a:rPr>
              <a:t>Read(&lt;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danh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sách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biến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vào</a:t>
            </a:r>
            <a:r>
              <a:rPr lang="en-US" altLang="x-none" sz="2000" b="1">
                <a:latin typeface="Times New Roman" panose="02020603050405020304" pitchFamily="18" charset="0"/>
              </a:rPr>
              <a:t>&gt;); </a:t>
            </a:r>
            <a:endParaRPr sz="2000" b="1" dirty="0">
              <a:latin typeface="Times New Roman" panose="02020603050405020304" pitchFamily="18" charset="0"/>
            </a:endParaRPr>
          </a:p>
        </p:txBody>
      </p:sp>
      <p:sp>
        <p:nvSpPr>
          <p:cNvPr id="3083" name="Text Box 3082"/>
          <p:cNvSpPr txBox="1"/>
          <p:nvPr/>
        </p:nvSpPr>
        <p:spPr>
          <a:xfrm>
            <a:off x="381000" y="5029200"/>
            <a:ext cx="8686800" cy="1524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92430" indent="-392430">
              <a:spcBef>
                <a:spcPct val="50000"/>
              </a:spcBef>
              <a:buChar char="•"/>
            </a:pPr>
            <a:r>
              <a:rPr lang="en-US" altLang="x-none" sz="2000" b="1" i="1" dirty="0" err="1">
                <a:latin typeface="Times New Roman" panose="02020603050405020304" pitchFamily="18" charset="0"/>
              </a:rPr>
              <a:t>Danh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sách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biến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vào</a:t>
            </a:r>
            <a:r>
              <a:rPr lang="en-US" altLang="x-none" sz="2000" b="1" i="1">
                <a:latin typeface="Times New Roman" panose="02020603050405020304" pitchFamily="18" charset="0"/>
              </a:rPr>
              <a:t>: 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là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một</a:t>
            </a:r>
            <a:r>
              <a:rPr lang="en-US" altLang="x-none" sz="2000" b="1" i="1">
                <a:latin typeface="Times New Roman" panose="02020603050405020304" pitchFamily="18" charset="0"/>
              </a:rPr>
              <a:t> hay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nhiều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biến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đơn</a:t>
            </a:r>
            <a:r>
              <a:rPr lang="en-US" altLang="x-none" sz="2000" b="1" i="1">
                <a:latin typeface="Times New Roman" panose="02020603050405020304" pitchFamily="18" charset="0"/>
              </a:rPr>
              <a:t>,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trường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hợp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nhiều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biến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đơn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phải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cách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nhau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bởi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dấu</a:t>
            </a:r>
            <a:r>
              <a:rPr lang="en-US" altLang="x-none" sz="2000" b="1" i="1">
                <a:latin typeface="Times New Roman" panose="02020603050405020304" pitchFamily="18" charset="0"/>
              </a:rPr>
              <a:t>  ’</a:t>
            </a:r>
            <a:r>
              <a:rPr lang="en-US" altLang="x-none" sz="2400" b="1">
                <a:solidFill>
                  <a:srgbClr val="FF33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x-none" sz="2000" b="1" i="1">
                <a:latin typeface="Times New Roman" panose="02020603050405020304" pitchFamily="18" charset="0"/>
              </a:rPr>
              <a:t>’</a:t>
            </a:r>
            <a:endParaRPr lang="en-US" altLang="x-none" sz="2000" b="1" i="1">
              <a:latin typeface="Times New Roman" panose="02020603050405020304" pitchFamily="18" charset="0"/>
            </a:endParaRPr>
          </a:p>
          <a:p>
            <a:pPr marL="392430" indent="-392430">
              <a:spcBef>
                <a:spcPct val="50000"/>
              </a:spcBef>
              <a:buChar char="•"/>
            </a:pPr>
            <a:r>
              <a:rPr lang="en-US" altLang="x-none" sz="2000" b="1" i="1" dirty="0" err="1">
                <a:latin typeface="Times New Roman" panose="02020603050405020304" pitchFamily="18" charset="0"/>
              </a:rPr>
              <a:t>Thủ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tục</a:t>
            </a:r>
            <a:r>
              <a:rPr lang="en-US" altLang="x-none" sz="2000" b="1" i="1">
                <a:latin typeface="Times New Roman" panose="02020603050405020304" pitchFamily="18" charset="0"/>
              </a:rPr>
              <a:t> READLN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có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thể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không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có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tham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số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dùng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để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tạm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dừng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chương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trình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cho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đến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khi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người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dùng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ấn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phím</a:t>
            </a:r>
            <a:r>
              <a:rPr lang="en-US" altLang="x-none" sz="2000" b="1" i="1">
                <a:latin typeface="Times New Roman" panose="02020603050405020304" pitchFamily="18" charset="0"/>
              </a:rPr>
              <a:t> Enter </a:t>
            </a:r>
            <a:r>
              <a:rPr lang="en-US" altLang="x-none" sz="2000" b="1" i="1">
                <a:solidFill>
                  <a:srgbClr val="FF3300"/>
                </a:solidFill>
                <a:latin typeface="Times New Roman" panose="02020603050405020304" pitchFamily="18" charset="0"/>
              </a:rPr>
              <a:t>(</a:t>
            </a:r>
            <a:r>
              <a:rPr lang="en-US" altLang="x-none" sz="2000" b="1" i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Readln</a:t>
            </a:r>
            <a:r>
              <a:rPr lang="en-US" altLang="x-none" sz="2000" b="1" i="1">
                <a:solidFill>
                  <a:srgbClr val="FF3300"/>
                </a:solidFill>
                <a:latin typeface="Times New Roman" panose="02020603050405020304" pitchFamily="18" charset="0"/>
              </a:rPr>
              <a:t>;).</a:t>
            </a:r>
            <a:endParaRPr lang="en-US" altLang="x-none" sz="2000" b="1" i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86" name="Rectangles 3085"/>
          <p:cNvSpPr/>
          <p:nvPr/>
        </p:nvSpPr>
        <p:spPr>
          <a:xfrm>
            <a:off x="228600" y="198438"/>
            <a:ext cx="6677025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en-US" altLang="x-none" sz="2400" b="1">
                <a:solidFill>
                  <a:srgbClr val="FF3300"/>
                </a:solidFill>
                <a:latin typeface="Times New Roman" panose="02020603050405020304" pitchFamily="18" charset="0"/>
              </a:rPr>
              <a:t>I. CÁC THỦ TỤC CHUẨN VÀ</a:t>
            </a:r>
            <a:r>
              <a:rPr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O</a:t>
            </a:r>
            <a:r>
              <a:rPr lang="en-US" altLang="x-none" sz="2400" b="1">
                <a:solidFill>
                  <a:srgbClr val="FF3300"/>
                </a:solidFill>
                <a:latin typeface="Times New Roman" panose="02020603050405020304" pitchFamily="18" charset="0"/>
              </a:rPr>
              <a:t>/RA ĐƠN GIẢ</a:t>
            </a:r>
            <a:r>
              <a:rPr sz="2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N</a:t>
            </a:r>
            <a:endParaRPr lang="en-US" altLang="x-none" sz="24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88" name="Text Box 3087"/>
          <p:cNvSpPr txBox="1"/>
          <p:nvPr/>
        </p:nvSpPr>
        <p:spPr>
          <a:xfrm>
            <a:off x="304800" y="2649538"/>
            <a:ext cx="41148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000" b="1" i="1">
                <a:solidFill>
                  <a:srgbClr val="0000FF"/>
                </a:solidFill>
              </a:rPr>
              <a:t>1.  </a:t>
            </a:r>
            <a:r>
              <a:rPr lang="en-US" altLang="x-none" sz="2000" b="1" i="1" dirty="0" err="1">
                <a:solidFill>
                  <a:srgbClr val="0000FF"/>
                </a:solidFill>
                <a:latin typeface=".VnBook-Antiqua" pitchFamily="34" charset="0"/>
              </a:rPr>
              <a:t>Th</a:t>
            </a:r>
            <a:r>
              <a:rPr lang="vi-VN" altLang="en-US" sz="2000" b="1" i="1" dirty="0" err="1">
                <a:solidFill>
                  <a:srgbClr val="0000FF"/>
                </a:solidFill>
                <a:latin typeface=".VnBook-Antiqua" pitchFamily="34" charset="0"/>
              </a:rPr>
              <a:t>ông báo </a:t>
            </a:r>
            <a:r>
              <a:rPr lang="vi-VN" altLang="en-US" sz="2000" b="1" i="1" dirty="0" err="1">
                <a:solidFill>
                  <a:srgbClr val="0000FF"/>
                </a:solidFill>
                <a:latin typeface=".VnBook-Antiqua" pitchFamily="34" charset="0"/>
              </a:rPr>
              <a:t>nhập</a:t>
            </a:r>
            <a:endParaRPr lang="vi-VN" altLang="en-US" sz="2000" b="1" i="1" dirty="0" err="1">
              <a:solidFill>
                <a:srgbClr val="0000FF"/>
              </a:solidFill>
              <a:latin typeface=".VnBook-Antiqua" pitchFamily="34" charset="0"/>
            </a:endParaRPr>
          </a:p>
        </p:txBody>
      </p:sp>
      <p:sp>
        <p:nvSpPr>
          <p:cNvPr id="3089" name="Text Box 3088"/>
          <p:cNvSpPr txBox="1"/>
          <p:nvPr/>
        </p:nvSpPr>
        <p:spPr>
          <a:xfrm>
            <a:off x="4724400" y="2697163"/>
            <a:ext cx="38100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x-none" sz="2000" b="1" dirty="0" err="1">
                <a:latin typeface="Times New Roman" panose="02020603050405020304" pitchFamily="18" charset="0"/>
              </a:rPr>
              <a:t>Write(‘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Thông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báo</a:t>
            </a:r>
            <a:r>
              <a:rPr lang="en-US" altLang="x-none" sz="2000" b="1">
                <a:latin typeface="Times New Roman" panose="02020603050405020304" pitchFamily="18" charset="0"/>
              </a:rPr>
              <a:t>’);</a:t>
            </a:r>
            <a:endParaRPr lang="en-US" altLang="x-none" sz="2000" b="1">
              <a:latin typeface="Times New Roman" panose="02020603050405020304" pitchFamily="18" charset="0"/>
            </a:endParaRPr>
          </a:p>
        </p:txBody>
      </p:sp>
      <p:sp>
        <p:nvSpPr>
          <p:cNvPr id="3090" name="Text Box 3089"/>
          <p:cNvSpPr txBox="1"/>
          <p:nvPr/>
        </p:nvSpPr>
        <p:spPr>
          <a:xfrm>
            <a:off x="838200" y="1844675"/>
            <a:ext cx="1676400" cy="3968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FD1FF"/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000" b="1">
                <a:solidFill>
                  <a:srgbClr val="FF3300"/>
                </a:solidFill>
                <a:latin typeface="Times New Roman" panose="02020603050405020304" pitchFamily="18" charset="0"/>
              </a:rPr>
              <a:t>THAO TÁC</a:t>
            </a:r>
            <a:endParaRPr lang="en-US" altLang="x-none" sz="20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91" name="Text Box 3090"/>
          <p:cNvSpPr txBox="1"/>
          <p:nvPr/>
        </p:nvSpPr>
        <p:spPr>
          <a:xfrm>
            <a:off x="4572000" y="1828800"/>
            <a:ext cx="4343400" cy="3968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FD1FF"/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000" b="1">
                <a:solidFill>
                  <a:srgbClr val="FF3300"/>
                </a:solidFill>
                <a:latin typeface="Times New Roman" panose="02020603050405020304" pitchFamily="18" charset="0"/>
              </a:rPr>
              <a:t>CÚ  PHÁP LỆNH  TRONG PASCAL</a:t>
            </a:r>
            <a:endParaRPr lang="en-US" altLang="x-none" sz="20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93" name="Text Box 3092"/>
          <p:cNvSpPr txBox="1"/>
          <p:nvPr/>
        </p:nvSpPr>
        <p:spPr>
          <a:xfrm>
            <a:off x="304800" y="3641725"/>
            <a:ext cx="41148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000" b="1" i="1">
                <a:solidFill>
                  <a:srgbClr val="0000FF"/>
                </a:solidFill>
              </a:rPr>
              <a:t>2.  </a:t>
            </a:r>
            <a:r>
              <a:rPr lang="en-US" altLang="x-none" sz="2000" b="1" i="1" dirty="0" err="1">
                <a:solidFill>
                  <a:srgbClr val="0000FF"/>
                </a:solidFill>
              </a:rPr>
              <a:t>N</a:t>
            </a:r>
            <a:r>
              <a:rPr lang="en-US" altLang="x-none" sz="2000" b="1" i="1" dirty="0" err="1">
                <a:solidFill>
                  <a:srgbClr val="0000FF"/>
                </a:solidFill>
                <a:latin typeface=".VnBook-Antiqua" pitchFamily="34" charset="0"/>
              </a:rPr>
              <a:t>h</a:t>
            </a:r>
            <a:r>
              <a:rPr lang="vi-VN" altLang="en-US" sz="2000" b="1" i="1" dirty="0" err="1">
                <a:solidFill>
                  <a:srgbClr val="0000FF"/>
                </a:solidFill>
                <a:latin typeface=".VnBook-Antiqua" pitchFamily="34" charset="0"/>
              </a:rPr>
              <a:t>ập thông tin từ bàn </a:t>
            </a:r>
            <a:r>
              <a:rPr lang="vi-VN" altLang="en-US" sz="2000" b="1" i="1" dirty="0" err="1">
                <a:solidFill>
                  <a:srgbClr val="0000FF"/>
                </a:solidFill>
                <a:latin typeface=".VnBook-Antiqua" pitchFamily="34" charset="0"/>
              </a:rPr>
              <a:t>phím</a:t>
            </a:r>
            <a:endParaRPr lang="vi-VN" altLang="en-US" sz="2000" b="1" i="1" dirty="0" err="1">
              <a:solidFill>
                <a:srgbClr val="0000FF"/>
              </a:solidFill>
              <a:latin typeface=".VnBook-Antiqua" pitchFamily="34" charset="0"/>
            </a:endParaRPr>
          </a:p>
        </p:txBody>
      </p:sp>
      <p:sp>
        <p:nvSpPr>
          <p:cNvPr id="3094" name="Text Box 3093"/>
          <p:cNvSpPr txBox="1"/>
          <p:nvPr/>
        </p:nvSpPr>
        <p:spPr>
          <a:xfrm>
            <a:off x="4648200" y="4022725"/>
            <a:ext cx="4267200" cy="3968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000" b="1" dirty="0" err="1">
                <a:latin typeface="Times New Roman" panose="02020603050405020304" pitchFamily="18" charset="0"/>
              </a:rPr>
              <a:t>Readln</a:t>
            </a:r>
            <a:r>
              <a:rPr lang="en-US" altLang="x-none" sz="2000" b="1">
                <a:latin typeface="Times New Roman" panose="02020603050405020304" pitchFamily="18" charset="0"/>
              </a:rPr>
              <a:t>(&lt;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danh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sách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biến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vào</a:t>
            </a:r>
            <a:r>
              <a:rPr lang="en-US" altLang="x-none" sz="2000" b="1">
                <a:latin typeface="Times New Roman" panose="02020603050405020304" pitchFamily="18" charset="0"/>
              </a:rPr>
              <a:t>&gt;); </a:t>
            </a:r>
            <a:endParaRPr sz="2000" b="1" dirty="0">
              <a:latin typeface="Times New Roman" panose="02020603050405020304" pitchFamily="18" charset="0"/>
            </a:endParaRPr>
          </a:p>
        </p:txBody>
      </p:sp>
      <p:sp>
        <p:nvSpPr>
          <p:cNvPr id="3096" name="Straight Connector 3095"/>
          <p:cNvSpPr/>
          <p:nvPr/>
        </p:nvSpPr>
        <p:spPr>
          <a:xfrm>
            <a:off x="4191000" y="2743200"/>
            <a:ext cx="0" cy="1752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97" name="Rectangles 3096"/>
          <p:cNvSpPr/>
          <p:nvPr/>
        </p:nvSpPr>
        <p:spPr>
          <a:xfrm>
            <a:off x="1295400" y="5105400"/>
            <a:ext cx="6096000" cy="990600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sp>
        <p:nvSpPr>
          <p:cNvPr id="3098" name="Text Box 3097"/>
          <p:cNvSpPr txBox="1"/>
          <p:nvPr/>
        </p:nvSpPr>
        <p:spPr>
          <a:xfrm>
            <a:off x="1600200" y="5272088"/>
            <a:ext cx="58674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x-none" sz="2000" b="1">
                <a:solidFill>
                  <a:srgbClr val="FF3300"/>
                </a:solidFill>
              </a:rPr>
              <a:t>Write(‘ </a:t>
            </a:r>
            <a:r>
              <a:rPr lang="en-US" altLang="x-none" sz="2000" b="1" dirty="0" err="1">
                <a:solidFill>
                  <a:srgbClr val="FF3300"/>
                </a:solidFill>
              </a:rPr>
              <a:t>Nhap</a:t>
            </a:r>
            <a:r>
              <a:rPr lang="en-US" altLang="x-none" sz="2000" b="1">
                <a:solidFill>
                  <a:srgbClr val="FF3300"/>
                </a:solidFill>
              </a:rPr>
              <a:t> </a:t>
            </a:r>
            <a:r>
              <a:rPr lang="en-US" altLang="x-none" sz="2000" b="1" dirty="0" err="1">
                <a:solidFill>
                  <a:srgbClr val="FF3300"/>
                </a:solidFill>
              </a:rPr>
              <a:t>vao</a:t>
            </a:r>
            <a:r>
              <a:rPr lang="en-US" altLang="x-none" sz="2000" b="1">
                <a:solidFill>
                  <a:srgbClr val="FF3300"/>
                </a:solidFill>
              </a:rPr>
              <a:t> </a:t>
            </a:r>
            <a:r>
              <a:rPr lang="en-US" altLang="x-none" sz="2000" b="1" dirty="0" err="1">
                <a:solidFill>
                  <a:srgbClr val="FF3300"/>
                </a:solidFill>
              </a:rPr>
              <a:t>chieu</a:t>
            </a:r>
            <a:r>
              <a:rPr lang="en-US" altLang="x-none" sz="2000" b="1">
                <a:solidFill>
                  <a:srgbClr val="FF3300"/>
                </a:solidFill>
              </a:rPr>
              <a:t> </a:t>
            </a:r>
            <a:r>
              <a:rPr lang="en-US" altLang="x-none" sz="2000" b="1" dirty="0" err="1">
                <a:solidFill>
                  <a:srgbClr val="FF3300"/>
                </a:solidFill>
              </a:rPr>
              <a:t>dai</a:t>
            </a:r>
            <a:r>
              <a:rPr lang="en-US" altLang="x-none" sz="2000" b="1">
                <a:solidFill>
                  <a:srgbClr val="FF3300"/>
                </a:solidFill>
              </a:rPr>
              <a:t>, </a:t>
            </a:r>
            <a:r>
              <a:rPr lang="en-US" altLang="x-none" sz="2000" b="1" dirty="0" err="1">
                <a:solidFill>
                  <a:srgbClr val="FF3300"/>
                </a:solidFill>
              </a:rPr>
              <a:t>chieu</a:t>
            </a:r>
            <a:r>
              <a:rPr lang="en-US" altLang="x-none" sz="2000" b="1">
                <a:solidFill>
                  <a:srgbClr val="FF3300"/>
                </a:solidFill>
              </a:rPr>
              <a:t> </a:t>
            </a:r>
            <a:r>
              <a:rPr lang="en-US" altLang="x-none" sz="2000" b="1" dirty="0" err="1">
                <a:solidFill>
                  <a:srgbClr val="FF3300"/>
                </a:solidFill>
              </a:rPr>
              <a:t>rong</a:t>
            </a:r>
            <a:r>
              <a:rPr lang="en-US" altLang="x-none" sz="2000" b="1">
                <a:solidFill>
                  <a:srgbClr val="FF3300"/>
                </a:solidFill>
              </a:rPr>
              <a:t> HCN:’);</a:t>
            </a:r>
            <a:endParaRPr lang="en-US" altLang="x-none" sz="2000" b="1">
              <a:solidFill>
                <a:srgbClr val="FF3300"/>
              </a:solidFill>
            </a:endParaRPr>
          </a:p>
        </p:txBody>
      </p:sp>
      <p:sp>
        <p:nvSpPr>
          <p:cNvPr id="3099" name="Text Box 3098"/>
          <p:cNvSpPr txBox="1"/>
          <p:nvPr/>
        </p:nvSpPr>
        <p:spPr>
          <a:xfrm>
            <a:off x="1600200" y="5653088"/>
            <a:ext cx="2717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  <a:spcBef>
                <a:spcPct val="40000"/>
              </a:spcBef>
            </a:pPr>
            <a:r>
              <a:rPr lang="en-US" altLang="x-none" sz="2000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readln(a,b</a:t>
            </a:r>
            <a:r>
              <a:rPr lang="en-US" altLang="x-none" sz="2000" b="1">
                <a:solidFill>
                  <a:srgbClr val="FF3300"/>
                </a:solidFill>
                <a:latin typeface="Times New Roman" panose="02020603050405020304" pitchFamily="18" charset="0"/>
              </a:rPr>
              <a:t>);</a:t>
            </a:r>
            <a:endParaRPr lang="en-US" altLang="x-none" sz="20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00" name="Text Box 3099"/>
          <p:cNvSpPr txBox="1"/>
          <p:nvPr/>
        </p:nvSpPr>
        <p:spPr>
          <a:xfrm>
            <a:off x="152400" y="5257800"/>
            <a:ext cx="1219200" cy="427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200" b="1" dirty="0" err="1">
                <a:latin typeface="Times New Roman" panose="02020603050405020304" pitchFamily="18" charset="0"/>
              </a:rPr>
              <a:t>Ví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dụ</a:t>
            </a:r>
            <a:r>
              <a:rPr lang="en-US" altLang="x-none" sz="2200" b="1">
                <a:latin typeface="Times New Roman" panose="02020603050405020304" pitchFamily="18" charset="0"/>
              </a:rPr>
              <a:t>: </a:t>
            </a:r>
            <a:endParaRPr lang="en-US" altLang="x-none" sz="22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9"/>
                            </p:stCondLst>
                            <p:childTnLst>
                              <p:par>
                                <p:cTn id="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59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3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30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4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30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5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  <p:bldP spid="3082" grpId="0" animBg="1"/>
      <p:bldP spid="3083" grpId="0"/>
      <p:bldP spid="3088" grpId="0"/>
      <p:bldP spid="3089" grpId="0"/>
      <p:bldP spid="3090" grpId="0" animBg="1"/>
      <p:bldP spid="3091" grpId="0" animBg="1"/>
      <p:bldP spid="3093" grpId="0"/>
      <p:bldP spid="3094" grpId="0" animBg="1"/>
      <p:bldP spid="3097" grpId="0" animBg="1"/>
      <p:bldP spid="3097" grpId="1" animBg="1"/>
      <p:bldP spid="3098" grpId="0"/>
      <p:bldP spid="3098" grpId="1"/>
      <p:bldP spid="3099" grpId="0"/>
      <p:bldP spid="3099" grpId="1"/>
      <p:bldP spid="3100" grpId="0"/>
      <p:bldP spid="310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123" name="Group 4122"/>
          <p:cNvGrpSpPr/>
          <p:nvPr/>
        </p:nvGrpSpPr>
        <p:grpSpPr>
          <a:xfrm>
            <a:off x="1905000" y="2743200"/>
            <a:ext cx="5638800" cy="609600"/>
            <a:chOff x="1200" y="1728"/>
            <a:chExt cx="3552" cy="384"/>
          </a:xfrm>
        </p:grpSpPr>
        <p:sp>
          <p:nvSpPr>
            <p:cNvPr id="4121" name="Rectangles 4120"/>
            <p:cNvSpPr/>
            <p:nvPr/>
          </p:nvSpPr>
          <p:spPr>
            <a:xfrm>
              <a:off x="1200" y="1728"/>
              <a:ext cx="3552" cy="384"/>
            </a:xfrm>
            <a:prstGeom prst="rect">
              <a:avLst/>
            </a:prstGeom>
            <a:gradFill rotWithShape="1">
              <a:gsLst>
                <a:gs pos="0">
                  <a:srgbClr val="66FFFF"/>
                </a:gs>
                <a:gs pos="50000">
                  <a:schemeClr val="bg1"/>
                </a:gs>
                <a:gs pos="100000">
                  <a:srgbClr val="66FFFF"/>
                </a:gs>
              </a:gsLst>
              <a:lin ang="5400000" scaled="1"/>
              <a:tileRect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pPr algn="ctr"/>
              <a:endParaRPr lang="en-US" altLang="x-none" dirty="0"/>
            </a:p>
          </p:txBody>
        </p:sp>
        <p:sp>
          <p:nvSpPr>
            <p:cNvPr id="4122" name="Text Box 4121"/>
            <p:cNvSpPr txBox="1"/>
            <p:nvPr/>
          </p:nvSpPr>
          <p:spPr>
            <a:xfrm>
              <a:off x="1296" y="1824"/>
              <a:ext cx="336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lnSpc>
                  <a:spcPct val="90000"/>
                </a:lnSpc>
                <a:spcBef>
                  <a:spcPct val="40000"/>
                </a:spcBef>
              </a:pPr>
              <a:r>
                <a:rPr lang="en-US" altLang="x-none" sz="2000" b="1">
                  <a:solidFill>
                    <a:srgbClr val="FF3300"/>
                  </a:solidFill>
                </a:rPr>
                <a:t>Write</a:t>
              </a:r>
              <a:r>
                <a:rPr lang="en-US" altLang="x-none" sz="2000" b="1"/>
                <a:t>(‘ </a:t>
              </a:r>
              <a:r>
                <a:rPr lang="en-US" altLang="x-none" sz="2000" b="1" dirty="0" err="1"/>
                <a:t>Chu</a:t>
              </a:r>
              <a:r>
                <a:rPr lang="en-US" altLang="x-none" sz="2000" b="1"/>
                <a:t> vi </a:t>
              </a:r>
              <a:r>
                <a:rPr lang="en-US" altLang="x-none" sz="2000" b="1" dirty="0" err="1"/>
                <a:t>hinh</a:t>
              </a:r>
              <a:r>
                <a:rPr lang="en-US" altLang="x-none" sz="2000" b="1"/>
                <a:t> </a:t>
              </a:r>
              <a:r>
                <a:rPr lang="en-US" altLang="x-none" sz="2000" b="1" dirty="0" err="1"/>
                <a:t>chu</a:t>
              </a:r>
              <a:r>
                <a:rPr lang="en-US" altLang="x-none" sz="2000" b="1"/>
                <a:t> </a:t>
              </a:r>
              <a:r>
                <a:rPr lang="en-US" altLang="x-none" sz="2000" b="1" dirty="0" err="1"/>
                <a:t>nhat</a:t>
              </a:r>
              <a:r>
                <a:rPr lang="en-US" altLang="x-none" sz="2000" b="1"/>
                <a:t> = ’</a:t>
              </a:r>
              <a:r>
                <a:rPr lang="en-US" altLang="x-none" sz="2000" b="1">
                  <a:solidFill>
                    <a:srgbClr val="FF3300"/>
                  </a:solidFill>
                </a:rPr>
                <a:t>,</a:t>
              </a:r>
              <a:r>
                <a:rPr lang="en-US" altLang="x-none" sz="2000" b="1"/>
                <a:t>CV:7:2)</a:t>
              </a:r>
              <a:r>
                <a:rPr lang="en-US" altLang="x-none" sz="2000" b="1">
                  <a:solidFill>
                    <a:srgbClr val="FF3300"/>
                  </a:solidFill>
                </a:rPr>
                <a:t>;</a:t>
              </a:r>
              <a:endParaRPr lang="en-US" altLang="x-none" sz="2000" b="1">
                <a:solidFill>
                  <a:srgbClr val="FF3300"/>
                </a:solidFill>
              </a:endParaRPr>
            </a:p>
          </p:txBody>
        </p:sp>
      </p:grpSp>
      <p:pic>
        <p:nvPicPr>
          <p:cNvPr id="4098" name="Picture 4097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3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3" name="Text Box 4102"/>
          <p:cNvSpPr txBox="1"/>
          <p:nvPr/>
        </p:nvSpPr>
        <p:spPr>
          <a:xfrm>
            <a:off x="0" y="609600"/>
            <a:ext cx="5181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Đưa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thông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tin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ra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màn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hình</a:t>
            </a:r>
            <a:endParaRPr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04" name="Text Box 4103"/>
          <p:cNvSpPr txBox="1"/>
          <p:nvPr/>
        </p:nvSpPr>
        <p:spPr>
          <a:xfrm>
            <a:off x="2286000" y="1371600"/>
            <a:ext cx="4267200" cy="3968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p>
            <a:r>
              <a:rPr lang="en-US" altLang="x-none" sz="2000" b="1">
                <a:latin typeface="Times New Roman" panose="02020603050405020304" pitchFamily="18" charset="0"/>
              </a:rPr>
              <a:t>Write(&lt;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danh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sách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kết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quả</a:t>
            </a:r>
            <a:r>
              <a:rPr lang="en-US" altLang="x-none" sz="2000" b="1" i="1">
                <a:latin typeface="Times New Roman" panose="02020603050405020304" pitchFamily="18" charset="0"/>
              </a:rPr>
              <a:t>&gt;</a:t>
            </a:r>
            <a:r>
              <a:rPr lang="en-US" altLang="x-none" sz="2000" b="1">
                <a:latin typeface="Times New Roman" panose="02020603050405020304" pitchFamily="18" charset="0"/>
              </a:rPr>
              <a:t>); </a:t>
            </a:r>
            <a:endParaRPr sz="2000" b="1" dirty="0">
              <a:latin typeface="Times New Roman" panose="02020603050405020304" pitchFamily="18" charset="0"/>
            </a:endParaRPr>
          </a:p>
        </p:txBody>
      </p:sp>
      <p:sp>
        <p:nvSpPr>
          <p:cNvPr id="4108" name="Rectangles 4107"/>
          <p:cNvSpPr/>
          <p:nvPr/>
        </p:nvSpPr>
        <p:spPr>
          <a:xfrm>
            <a:off x="228600" y="3870325"/>
            <a:ext cx="8915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Danh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sách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quả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  <a:r>
              <a:rPr lang="en-US" altLang="x-none" b="1" i="1">
                <a:latin typeface="Times New Roman" panose="02020603050405020304" pitchFamily="18" charset="0"/>
              </a:rPr>
              <a:t>  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Có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thể</a:t>
            </a:r>
            <a:r>
              <a:rPr lang="en-US" altLang="x-none" b="1" i="1">
                <a:latin typeface="Times New Roman" panose="02020603050405020304" pitchFamily="18" charset="0"/>
              </a:rPr>
              <a:t> 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là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tên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biến</a:t>
            </a:r>
            <a:r>
              <a:rPr lang="en-US" altLang="x-none" b="1" i="1">
                <a:latin typeface="Times New Roman" panose="02020603050405020304" pitchFamily="18" charset="0"/>
              </a:rPr>
              <a:t>,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biểu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thức</a:t>
            </a:r>
            <a:r>
              <a:rPr lang="en-US" altLang="x-none" b="1" i="1">
                <a:latin typeface="Times New Roman" panose="02020603050405020304" pitchFamily="18" charset="0"/>
              </a:rPr>
              <a:t>,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hàm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hoặc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hằng</a:t>
            </a:r>
            <a:r>
              <a:rPr lang="en-US" altLang="x-none" b="1" i="1">
                <a:latin typeface="Times New Roman" panose="02020603050405020304" pitchFamily="18" charset="0"/>
              </a:rPr>
              <a:t>.</a:t>
            </a:r>
            <a:endParaRPr lang="en-US" altLang="x-none" b="1">
              <a:latin typeface="Times New Roman" panose="02020603050405020304" pitchFamily="18" charset="0"/>
            </a:endParaRPr>
          </a:p>
        </p:txBody>
      </p:sp>
      <p:sp>
        <p:nvSpPr>
          <p:cNvPr id="4110" name="Text Box 4109"/>
          <p:cNvSpPr txBox="1"/>
          <p:nvPr/>
        </p:nvSpPr>
        <p:spPr>
          <a:xfrm>
            <a:off x="2286000" y="1905000"/>
            <a:ext cx="4267200" cy="3968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p>
            <a:r>
              <a:rPr lang="en-US" altLang="x-none" sz="2000" b="1" dirty="0" err="1">
                <a:latin typeface="Times New Roman" panose="02020603050405020304" pitchFamily="18" charset="0"/>
              </a:rPr>
              <a:t>Writeln</a:t>
            </a:r>
            <a:r>
              <a:rPr lang="en-US" altLang="x-none" sz="2000" b="1">
                <a:latin typeface="Times New Roman" panose="02020603050405020304" pitchFamily="18" charset="0"/>
              </a:rPr>
              <a:t>(&lt;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danh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sách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kết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quả</a:t>
            </a:r>
            <a:r>
              <a:rPr lang="en-US" altLang="x-none" sz="2000" b="1">
                <a:latin typeface="Times New Roman" panose="02020603050405020304" pitchFamily="18" charset="0"/>
              </a:rPr>
              <a:t>); </a:t>
            </a:r>
            <a:endParaRPr sz="2000" b="1" dirty="0">
              <a:latin typeface="Times New Roman" panose="02020603050405020304" pitchFamily="18" charset="0"/>
            </a:endParaRPr>
          </a:p>
        </p:txBody>
      </p:sp>
      <p:grpSp>
        <p:nvGrpSpPr>
          <p:cNvPr id="4119" name="Group 4118"/>
          <p:cNvGrpSpPr/>
          <p:nvPr/>
        </p:nvGrpSpPr>
        <p:grpSpPr>
          <a:xfrm>
            <a:off x="1905000" y="2743200"/>
            <a:ext cx="5638800" cy="609600"/>
            <a:chOff x="1200" y="1728"/>
            <a:chExt cx="3552" cy="384"/>
          </a:xfrm>
        </p:grpSpPr>
        <p:sp>
          <p:nvSpPr>
            <p:cNvPr id="4111" name="Rectangles 4110"/>
            <p:cNvSpPr/>
            <p:nvPr/>
          </p:nvSpPr>
          <p:spPr>
            <a:xfrm>
              <a:off x="1200" y="1728"/>
              <a:ext cx="3552" cy="384"/>
            </a:xfrm>
            <a:prstGeom prst="rect">
              <a:avLst/>
            </a:prstGeom>
            <a:gradFill rotWithShape="1">
              <a:gsLst>
                <a:gs pos="0">
                  <a:srgbClr val="66FFFF"/>
                </a:gs>
                <a:gs pos="50000">
                  <a:schemeClr val="bg1"/>
                </a:gs>
                <a:gs pos="100000">
                  <a:srgbClr val="66FFFF"/>
                </a:gs>
              </a:gsLst>
              <a:lin ang="5400000" scaled="1"/>
              <a:tileRect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p>
              <a:pPr algn="ctr"/>
              <a:endParaRPr lang="en-US" altLang="x-none" dirty="0"/>
            </a:p>
          </p:txBody>
        </p:sp>
        <p:sp>
          <p:nvSpPr>
            <p:cNvPr id="4112" name="Text Box 4111"/>
            <p:cNvSpPr txBox="1"/>
            <p:nvPr/>
          </p:nvSpPr>
          <p:spPr>
            <a:xfrm>
              <a:off x="1296" y="1824"/>
              <a:ext cx="336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lnSpc>
                  <a:spcPct val="90000"/>
                </a:lnSpc>
                <a:spcBef>
                  <a:spcPct val="40000"/>
                </a:spcBef>
              </a:pPr>
              <a:r>
                <a:rPr lang="en-US" altLang="x-none" sz="2000" b="1">
                  <a:solidFill>
                    <a:srgbClr val="FF3300"/>
                  </a:solidFill>
                </a:rPr>
                <a:t>Write(‘ </a:t>
              </a:r>
              <a:r>
                <a:rPr lang="en-US" altLang="x-none" sz="2000" b="1" dirty="0" err="1">
                  <a:solidFill>
                    <a:srgbClr val="FF3300"/>
                  </a:solidFill>
                </a:rPr>
                <a:t>chieu</a:t>
              </a:r>
              <a:r>
                <a:rPr lang="en-US" altLang="x-none" sz="2000" b="1">
                  <a:solidFill>
                    <a:srgbClr val="FF3300"/>
                  </a:solidFill>
                </a:rPr>
                <a:t> </a:t>
              </a:r>
              <a:r>
                <a:rPr lang="en-US" altLang="x-none" sz="2000" b="1" dirty="0" err="1">
                  <a:solidFill>
                    <a:srgbClr val="FF3300"/>
                  </a:solidFill>
                </a:rPr>
                <a:t>dai</a:t>
              </a:r>
              <a:r>
                <a:rPr lang="en-US" altLang="x-none" sz="2000" b="1">
                  <a:solidFill>
                    <a:srgbClr val="FF3300"/>
                  </a:solidFill>
                </a:rPr>
                <a:t>, </a:t>
              </a:r>
              <a:r>
                <a:rPr lang="en-US" altLang="x-none" sz="2000" b="1" dirty="0" err="1">
                  <a:solidFill>
                    <a:srgbClr val="FF3300"/>
                  </a:solidFill>
                </a:rPr>
                <a:t>rong</a:t>
              </a:r>
              <a:r>
                <a:rPr lang="en-US" altLang="x-none" sz="2000" b="1">
                  <a:solidFill>
                    <a:srgbClr val="FF3300"/>
                  </a:solidFill>
                </a:rPr>
                <a:t> HCN </a:t>
              </a:r>
              <a:r>
                <a:rPr lang="en-US" altLang="x-none" sz="2000" b="1" dirty="0" err="1">
                  <a:solidFill>
                    <a:srgbClr val="FF3300"/>
                  </a:solidFill>
                </a:rPr>
                <a:t>la:’,a</a:t>
              </a:r>
              <a:r>
                <a:rPr lang="en-US" altLang="x-none" sz="2000" b="1">
                  <a:solidFill>
                    <a:srgbClr val="FF3300"/>
                  </a:solidFill>
                </a:rPr>
                <a:t>, ’  ’,b);</a:t>
              </a:r>
              <a:endParaRPr lang="en-US" altLang="x-none" sz="2000" b="1">
                <a:solidFill>
                  <a:srgbClr val="FF3300"/>
                </a:solidFill>
              </a:endParaRPr>
            </a:p>
          </p:txBody>
        </p:sp>
      </p:grpSp>
      <p:sp>
        <p:nvSpPr>
          <p:cNvPr id="4114" name="Text Box 4113"/>
          <p:cNvSpPr txBox="1"/>
          <p:nvPr/>
        </p:nvSpPr>
        <p:spPr>
          <a:xfrm>
            <a:off x="304800" y="2849563"/>
            <a:ext cx="1219200" cy="427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200" b="1" dirty="0" err="1">
                <a:latin typeface="Times New Roman" panose="02020603050405020304" pitchFamily="18" charset="0"/>
              </a:rPr>
              <a:t>Ví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dụ</a:t>
            </a:r>
            <a:r>
              <a:rPr lang="en-US" altLang="x-none" sz="2200" b="1">
                <a:latin typeface="Times New Roman" panose="02020603050405020304" pitchFamily="18" charset="0"/>
              </a:rPr>
              <a:t>: </a:t>
            </a:r>
            <a:endParaRPr lang="en-US" altLang="x-none" sz="2200" b="1">
              <a:latin typeface="Times New Roman" panose="02020603050405020304" pitchFamily="18" charset="0"/>
            </a:endParaRPr>
          </a:p>
        </p:txBody>
      </p:sp>
      <p:sp>
        <p:nvSpPr>
          <p:cNvPr id="4116" name="Straight Connector 4115"/>
          <p:cNvSpPr/>
          <p:nvPr/>
        </p:nvSpPr>
        <p:spPr>
          <a:xfrm>
            <a:off x="3048000" y="3200400"/>
            <a:ext cx="27432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117" name="Straight Connector 4116"/>
          <p:cNvSpPr/>
          <p:nvPr/>
        </p:nvSpPr>
        <p:spPr>
          <a:xfrm>
            <a:off x="6248400" y="3168650"/>
            <a:ext cx="2286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125" name="Rectangles 4124"/>
          <p:cNvSpPr/>
          <p:nvPr/>
        </p:nvSpPr>
        <p:spPr>
          <a:xfrm>
            <a:off x="228600" y="4365625"/>
            <a:ext cx="8915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Font typeface="Symbol" panose="05050102010706020507" pitchFamily="18" charset="2"/>
              <a:buChar char="·"/>
            </a:pP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Các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hằng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xâu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thường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được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dùng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để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đưa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ra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chú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thích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hoặc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để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tách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các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kết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quả</a:t>
            </a:r>
            <a:r>
              <a:rPr lang="en-US" altLang="x-none" b="1" i="1">
                <a:latin typeface="Times New Roman" panose="02020603050405020304" pitchFamily="18" charset="0"/>
              </a:rPr>
              <a:t>.</a:t>
            </a:r>
            <a:endParaRPr lang="en-US" altLang="x-none" b="1">
              <a:latin typeface="Times New Roman" panose="02020603050405020304" pitchFamily="18" charset="0"/>
            </a:endParaRPr>
          </a:p>
        </p:txBody>
      </p:sp>
      <p:sp>
        <p:nvSpPr>
          <p:cNvPr id="4126" name="Text Box 4125"/>
          <p:cNvSpPr txBox="1"/>
          <p:nvPr/>
        </p:nvSpPr>
        <p:spPr>
          <a:xfrm>
            <a:off x="228600" y="5203825"/>
            <a:ext cx="8610600" cy="1577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171450" indent="-171450" algn="just">
              <a:lnSpc>
                <a:spcPct val="120000"/>
              </a:lnSpc>
              <a:spcBef>
                <a:spcPct val="50000"/>
              </a:spcBef>
              <a:buFont typeface="Symbol" panose="05050102010706020507" pitchFamily="18" charset="2"/>
              <a:buChar char="·"/>
            </a:pPr>
            <a:r>
              <a:rPr lang="en-US" altLang="x-none" b="1" i="1" dirty="0" err="1">
                <a:latin typeface="Times New Roman" panose="02020603050405020304" pitchFamily="18" charset="0"/>
              </a:rPr>
              <a:t>Trong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thủ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tục</a:t>
            </a:r>
            <a:r>
              <a:rPr lang="en-US" altLang="x-none" b="1" i="1">
                <a:latin typeface="Times New Roman" panose="02020603050405020304" pitchFamily="18" charset="0"/>
              </a:rPr>
              <a:t> Write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hoặc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Writeln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sau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mỗi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kết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quả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ra</a:t>
            </a:r>
            <a:r>
              <a:rPr lang="en-US" altLang="x-none" b="1" i="1">
                <a:latin typeface="Times New Roman" panose="02020603050405020304" pitchFamily="18" charset="0"/>
              </a:rPr>
              <a:t> (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biến</a:t>
            </a:r>
            <a:r>
              <a:rPr lang="en-US" altLang="x-none" b="1" i="1">
                <a:latin typeface="Times New Roman" panose="02020603050405020304" pitchFamily="18" charset="0"/>
              </a:rPr>
              <a:t>,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hằng</a:t>
            </a:r>
            <a:r>
              <a:rPr lang="en-US" altLang="x-none" b="1" i="1">
                <a:latin typeface="Times New Roman" panose="02020603050405020304" pitchFamily="18" charset="0"/>
              </a:rPr>
              <a:t>,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biểu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thức</a:t>
            </a:r>
            <a:r>
              <a:rPr lang="en-US" altLang="x-none" b="1" i="1">
                <a:latin typeface="Times New Roman" panose="02020603050405020304" pitchFamily="18" charset="0"/>
              </a:rPr>
              <a:t>)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có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thể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có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quy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cách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ra</a:t>
            </a:r>
            <a:r>
              <a:rPr lang="en-US" altLang="x-none" b="1" i="1">
                <a:latin typeface="Times New Roman" panose="02020603050405020304" pitchFamily="18" charset="0"/>
              </a:rPr>
              <a:t>.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Quy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cách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ra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có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dạng</a:t>
            </a:r>
            <a:r>
              <a:rPr lang="en-US" altLang="x-none" b="1" i="1">
                <a:latin typeface="Times New Roman" panose="02020603050405020304" pitchFamily="18" charset="0"/>
              </a:rPr>
              <a:t>:</a:t>
            </a:r>
            <a:endParaRPr lang="en-US" altLang="x-none" b="1" i="1">
              <a:latin typeface="Times New Roman" panose="02020603050405020304" pitchFamily="18" charset="0"/>
            </a:endParaRPr>
          </a:p>
          <a:p>
            <a:pPr marL="171450" indent="-171450" algn="just">
              <a:spcBef>
                <a:spcPct val="50000"/>
              </a:spcBef>
            </a:pPr>
            <a:r>
              <a:rPr lang="en-US" altLang="x-none" b="1" i="1">
                <a:latin typeface="Times New Roman" panose="02020603050405020304" pitchFamily="18" charset="0"/>
              </a:rPr>
              <a:t>	     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+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quả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:     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: &lt;</a:t>
            </a:r>
            <a:r>
              <a:rPr lang="en-US" altLang="x-none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rộng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&gt; : &lt;</a:t>
            </a:r>
            <a:r>
              <a:rPr lang="en-US" altLang="x-none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chữ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thập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&gt;</a:t>
            </a:r>
            <a:endParaRPr lang="en-US" altLang="x-none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marL="171450" indent="-171450" algn="just">
              <a:spcBef>
                <a:spcPct val="50000"/>
              </a:spcBef>
            </a:pP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	     +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quả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:     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: &lt;</a:t>
            </a:r>
            <a:r>
              <a:rPr lang="en-US" altLang="x-none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Độ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rộng</a:t>
            </a:r>
            <a:r>
              <a:rPr lang="en-US" altLang="x-none" b="1">
                <a:solidFill>
                  <a:srgbClr val="FF3300"/>
                </a:solidFill>
                <a:latin typeface="Times New Roman" panose="02020603050405020304" pitchFamily="18" charset="0"/>
              </a:rPr>
              <a:t>&gt;</a:t>
            </a:r>
            <a:r>
              <a:rPr lang="en-US" altLang="x-none" b="1" i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endParaRPr lang="en-US" altLang="x-none" b="1" i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27" name="Rectangles 4126"/>
          <p:cNvSpPr/>
          <p:nvPr/>
        </p:nvSpPr>
        <p:spPr>
          <a:xfrm>
            <a:off x="228600" y="4822825"/>
            <a:ext cx="89154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buFont typeface="Symbol" panose="05050102010706020507" pitchFamily="18" charset="2"/>
              <a:buChar char="·"/>
            </a:pP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Các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thành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phần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trong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kết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quả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ra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được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viết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cách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nhau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bởi</a:t>
            </a:r>
            <a:r>
              <a:rPr lang="en-US" altLang="x-none" b="1" i="1">
                <a:latin typeface="Times New Roman" panose="02020603050405020304" pitchFamily="18" charset="0"/>
              </a:rPr>
              <a:t> </a:t>
            </a:r>
            <a:r>
              <a:rPr lang="en-US" altLang="x-none" b="1" i="1" dirty="0" err="1">
                <a:latin typeface="Times New Roman" panose="02020603050405020304" pitchFamily="18" charset="0"/>
              </a:rPr>
              <a:t>dấu</a:t>
            </a:r>
            <a:r>
              <a:rPr lang="en-US" altLang="x-none" b="1" i="1">
                <a:latin typeface="Times New Roman" panose="02020603050405020304" pitchFamily="18" charset="0"/>
              </a:rPr>
              <a:t> ’</a:t>
            </a:r>
            <a:r>
              <a:rPr lang="en-US" altLang="x-none" sz="2000" b="1">
                <a:solidFill>
                  <a:srgbClr val="FF33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x-none" sz="2000" b="1" i="1">
                <a:latin typeface="Times New Roman" panose="02020603050405020304" pitchFamily="18" charset="0"/>
              </a:rPr>
              <a:t>’</a:t>
            </a:r>
            <a:r>
              <a:rPr lang="en-US" altLang="x-none" b="1" i="1">
                <a:latin typeface="Times New Roman" panose="02020603050405020304" pitchFamily="18" charset="0"/>
              </a:rPr>
              <a:t>.</a:t>
            </a:r>
            <a:endParaRPr lang="en-US" altLang="x-none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animBg="1"/>
      <p:bldP spid="4108" grpId="0"/>
      <p:bldP spid="4110" grpId="0" animBg="1"/>
      <p:bldP spid="4114" grpId="0"/>
      <p:bldP spid="4125" grpId="0"/>
      <p:bldP spid="4126" grpId="0"/>
      <p:bldP spid="41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4" name="Picture 30723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096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30725" name="Group 30724"/>
          <p:cNvGrpSpPr/>
          <p:nvPr/>
        </p:nvGrpSpPr>
        <p:grpSpPr>
          <a:xfrm>
            <a:off x="0" y="6400800"/>
            <a:ext cx="9144000" cy="457200"/>
            <a:chOff x="0" y="4032"/>
            <a:chExt cx="5760" cy="288"/>
          </a:xfrm>
        </p:grpSpPr>
        <p:pic>
          <p:nvPicPr>
            <p:cNvPr id="30726" name="Picture 30725" descr="tpage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80"/>
              <a:ext cx="5760" cy="2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27" name="Text Box 30726"/>
            <p:cNvSpPr txBox="1"/>
            <p:nvPr/>
          </p:nvSpPr>
          <p:spPr>
            <a:xfrm>
              <a:off x="1200" y="4032"/>
              <a:ext cx="374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endParaRPr lang="en-US" altLang="x-none" sz="2400" dirty="0">
                <a:latin typeface=".VnHelvetIns" pitchFamily="34" charset="0"/>
              </a:endParaRPr>
            </a:p>
          </p:txBody>
        </p:sp>
      </p:grpSp>
      <p:sp>
        <p:nvSpPr>
          <p:cNvPr id="30729" name="Text Box 30728"/>
          <p:cNvSpPr txBox="1"/>
          <p:nvPr/>
        </p:nvSpPr>
        <p:spPr>
          <a:xfrm>
            <a:off x="457200" y="2193925"/>
            <a:ext cx="7772400" cy="3597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000" b="1"/>
              <a:t>Program VD_1;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 dirty="0" err="1"/>
              <a:t>Var</a:t>
            </a:r>
            <a:r>
              <a:rPr lang="en-US" altLang="x-none" sz="2000" b="1"/>
              <a:t>  N: Byte;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>
                <a:solidFill>
                  <a:srgbClr val="FF3300"/>
                </a:solidFill>
              </a:rPr>
              <a:t>BEGIN</a:t>
            </a:r>
            <a:endParaRPr lang="en-US" altLang="x-none" sz="2000" b="1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altLang="x-none" sz="2000" b="1"/>
              <a:t>Write(‘ Lop ban co </a:t>
            </a:r>
            <a:r>
              <a:rPr lang="en-US" altLang="x-none" sz="2000" b="1" dirty="0" err="1"/>
              <a:t>bao</a:t>
            </a:r>
            <a:r>
              <a:rPr lang="en-US" altLang="x-none" sz="2000" b="1"/>
              <a:t> </a:t>
            </a:r>
            <a:r>
              <a:rPr lang="en-US" altLang="x-none" sz="2000" b="1" dirty="0" err="1"/>
              <a:t>nhieu</a:t>
            </a:r>
            <a:r>
              <a:rPr lang="en-US" altLang="x-none" sz="2000" b="1"/>
              <a:t> </a:t>
            </a:r>
            <a:r>
              <a:rPr lang="en-US" altLang="x-none" sz="2000" b="1" dirty="0" err="1"/>
              <a:t>nguoi</a:t>
            </a:r>
            <a:r>
              <a:rPr lang="en-US" altLang="x-none" sz="2000" b="1"/>
              <a:t>: ‘);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 dirty="0" err="1"/>
              <a:t>Readln(N</a:t>
            </a:r>
            <a:r>
              <a:rPr lang="en-US" altLang="x-none" sz="2000" b="1"/>
              <a:t>);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 dirty="0" err="1"/>
              <a:t>Writeln</a:t>
            </a:r>
            <a:r>
              <a:rPr lang="en-US" altLang="x-none" sz="2000" b="1"/>
              <a:t>(‘ That the a! </a:t>
            </a:r>
            <a:r>
              <a:rPr lang="en-US" altLang="x-none" sz="2000" b="1" dirty="0" err="1"/>
              <a:t>Vay</a:t>
            </a:r>
            <a:r>
              <a:rPr lang="en-US" altLang="x-none" sz="2000" b="1"/>
              <a:t> la ban co ‘,N-1,’ </a:t>
            </a:r>
            <a:r>
              <a:rPr lang="en-US" altLang="x-none" sz="2000" b="1" dirty="0" err="1"/>
              <a:t>nguoi</a:t>
            </a:r>
            <a:r>
              <a:rPr lang="en-US" altLang="x-none" sz="2000" b="1"/>
              <a:t> ban </a:t>
            </a:r>
            <a:r>
              <a:rPr lang="en-US" altLang="x-none" sz="2000" b="1" dirty="0" err="1"/>
              <a:t>trong</a:t>
            </a:r>
            <a:r>
              <a:rPr lang="en-US" altLang="x-none" sz="2000" b="1"/>
              <a:t> lop ’);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 dirty="0" err="1"/>
              <a:t>Readln</a:t>
            </a:r>
            <a:r>
              <a:rPr lang="en-US" altLang="x-none" sz="2000" b="1"/>
              <a:t>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>
                <a:solidFill>
                  <a:srgbClr val="FF3300"/>
                </a:solidFill>
              </a:rPr>
              <a:t>END.</a:t>
            </a:r>
            <a:r>
              <a:rPr lang="en-US" altLang="x-none" sz="2000" b="1"/>
              <a:t> </a:t>
            </a:r>
            <a:endParaRPr lang="en-US" altLang="x-none" sz="2000" b="1"/>
          </a:p>
        </p:txBody>
      </p:sp>
      <p:sp>
        <p:nvSpPr>
          <p:cNvPr id="30730" name="Rectangles 30729"/>
          <p:cNvSpPr/>
          <p:nvPr/>
        </p:nvSpPr>
        <p:spPr>
          <a:xfrm>
            <a:off x="381000" y="2133600"/>
            <a:ext cx="2743200" cy="914400"/>
          </a:xfrm>
          <a:prstGeom prst="rect">
            <a:avLst/>
          </a:prstGeom>
          <a:noFill/>
          <a:ln w="2857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sp>
        <p:nvSpPr>
          <p:cNvPr id="30731" name="Rectangular Callout 30730"/>
          <p:cNvSpPr/>
          <p:nvPr/>
        </p:nvSpPr>
        <p:spPr>
          <a:xfrm>
            <a:off x="3276600" y="1524000"/>
            <a:ext cx="1828800" cy="457200"/>
          </a:xfrm>
          <a:prstGeom prst="wedgeRectCallout">
            <a:avLst>
              <a:gd name="adj1" fmla="val -58593"/>
              <a:gd name="adj2" fmla="val 133333"/>
            </a:avLst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en-US" altLang="x-none" dirty="0" err="1">
                <a:latin typeface="Times New Roman" panose="02020603050405020304" pitchFamily="18" charset="0"/>
              </a:rPr>
              <a:t>Phần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khai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báo</a:t>
            </a:r>
            <a:endParaRPr lang="en-US" altLang="x-none">
              <a:latin typeface="Times New Roman" panose="02020603050405020304" pitchFamily="18" charset="0"/>
            </a:endParaRPr>
          </a:p>
        </p:txBody>
      </p:sp>
      <p:sp>
        <p:nvSpPr>
          <p:cNvPr id="30732" name="Rectangles 30731"/>
          <p:cNvSpPr/>
          <p:nvPr/>
        </p:nvSpPr>
        <p:spPr>
          <a:xfrm>
            <a:off x="381000" y="3124200"/>
            <a:ext cx="8077200" cy="3200400"/>
          </a:xfrm>
          <a:prstGeom prst="rect">
            <a:avLst/>
          </a:prstGeom>
          <a:noFill/>
          <a:ln w="2857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sp>
        <p:nvSpPr>
          <p:cNvPr id="30733" name="Rectangular Callout 30732"/>
          <p:cNvSpPr/>
          <p:nvPr/>
        </p:nvSpPr>
        <p:spPr>
          <a:xfrm>
            <a:off x="6172200" y="2057400"/>
            <a:ext cx="1828800" cy="685800"/>
          </a:xfrm>
          <a:prstGeom prst="wedgeRectCallout">
            <a:avLst>
              <a:gd name="adj1" fmla="val -58593"/>
              <a:gd name="adj2" fmla="val 105556"/>
            </a:avLst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en-US" altLang="x-none" dirty="0" err="1">
                <a:latin typeface="Times New Roman" panose="02020603050405020304" pitchFamily="18" charset="0"/>
              </a:rPr>
              <a:t>Phần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thân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chương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trình</a:t>
            </a:r>
            <a:endParaRPr lang="en-US" altLang="x-none">
              <a:latin typeface="Times New Roman" panose="02020603050405020304" pitchFamily="18" charset="0"/>
            </a:endParaRPr>
          </a:p>
        </p:txBody>
      </p:sp>
      <p:sp>
        <p:nvSpPr>
          <p:cNvPr id="30734" name="Rectangles 30733"/>
          <p:cNvSpPr/>
          <p:nvPr/>
        </p:nvSpPr>
        <p:spPr>
          <a:xfrm>
            <a:off x="457200" y="3962400"/>
            <a:ext cx="5410200" cy="457200"/>
          </a:xfrm>
          <a:prstGeom prst="rect">
            <a:avLst/>
          </a:prstGeom>
          <a:noFill/>
          <a:ln w="2857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sp>
        <p:nvSpPr>
          <p:cNvPr id="30735" name="Rectangular Callout 30734"/>
          <p:cNvSpPr/>
          <p:nvPr/>
        </p:nvSpPr>
        <p:spPr>
          <a:xfrm>
            <a:off x="6019800" y="2895600"/>
            <a:ext cx="2133600" cy="685800"/>
          </a:xfrm>
          <a:prstGeom prst="wedgeRectCallout">
            <a:avLst>
              <a:gd name="adj1" fmla="val -57366"/>
              <a:gd name="adj2" fmla="val 105556"/>
            </a:avLst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en-US" altLang="x-none" dirty="0" err="1">
                <a:latin typeface="Times New Roman" panose="02020603050405020304" pitchFamily="18" charset="0"/>
              </a:rPr>
              <a:t>Thủ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tục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nhập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dữ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liệu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từ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bàn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phím</a:t>
            </a:r>
            <a:endParaRPr lang="en-US" altLang="x-none">
              <a:latin typeface="Times New Roman" panose="02020603050405020304" pitchFamily="18" charset="0"/>
            </a:endParaRPr>
          </a:p>
        </p:txBody>
      </p:sp>
      <p:sp>
        <p:nvSpPr>
          <p:cNvPr id="30737" name="Rectangles 30736"/>
          <p:cNvSpPr/>
          <p:nvPr/>
        </p:nvSpPr>
        <p:spPr>
          <a:xfrm>
            <a:off x="457200" y="4495800"/>
            <a:ext cx="7924800" cy="457200"/>
          </a:xfrm>
          <a:prstGeom prst="rect">
            <a:avLst/>
          </a:prstGeom>
          <a:noFill/>
          <a:ln w="28575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en-US" altLang="x-none" dirty="0"/>
          </a:p>
        </p:txBody>
      </p:sp>
      <p:sp>
        <p:nvSpPr>
          <p:cNvPr id="30738" name="Rectangular Callout 30737"/>
          <p:cNvSpPr/>
          <p:nvPr/>
        </p:nvSpPr>
        <p:spPr>
          <a:xfrm>
            <a:off x="6324600" y="3505200"/>
            <a:ext cx="2133600" cy="685800"/>
          </a:xfrm>
          <a:prstGeom prst="wedgeRectCallout">
            <a:avLst>
              <a:gd name="adj1" fmla="val -57366"/>
              <a:gd name="adj2" fmla="val 105556"/>
            </a:avLst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en-US" altLang="x-none" dirty="0" err="1">
                <a:latin typeface="Times New Roman" panose="02020603050405020304" pitchFamily="18" charset="0"/>
              </a:rPr>
              <a:t>Thủ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tục</a:t>
            </a:r>
            <a:r>
              <a:rPr lang="en-US" altLang="x-none">
                <a:latin typeface="Times New Roman" panose="02020603050405020304" pitchFamily="18" charset="0"/>
              </a:rPr>
              <a:t> in </a:t>
            </a:r>
            <a:r>
              <a:rPr lang="en-US" altLang="x-none" dirty="0" err="1">
                <a:latin typeface="Times New Roman" panose="02020603050405020304" pitchFamily="18" charset="0"/>
              </a:rPr>
              <a:t>kết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quả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ra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màn</a:t>
            </a:r>
            <a:r>
              <a:rPr lang="en-US" altLang="x-none">
                <a:latin typeface="Times New Roman" panose="02020603050405020304" pitchFamily="18" charset="0"/>
              </a:rPr>
              <a:t> </a:t>
            </a:r>
            <a:r>
              <a:rPr lang="en-US" altLang="x-none" dirty="0" err="1">
                <a:latin typeface="Times New Roman" panose="02020603050405020304" pitchFamily="18" charset="0"/>
              </a:rPr>
              <a:t>hình</a:t>
            </a:r>
            <a:endParaRPr lang="en-US" altLang="x-none">
              <a:latin typeface="Times New Roman" panose="02020603050405020304" pitchFamily="18" charset="0"/>
            </a:endParaRPr>
          </a:p>
        </p:txBody>
      </p:sp>
      <p:sp>
        <p:nvSpPr>
          <p:cNvPr id="30739" name="Text Box 30738"/>
          <p:cNvSpPr txBox="1"/>
          <p:nvPr/>
        </p:nvSpPr>
        <p:spPr>
          <a:xfrm>
            <a:off x="228600" y="762000"/>
            <a:ext cx="8991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1379855" indent="-1379855">
              <a:spcBef>
                <a:spcPct val="50000"/>
              </a:spcBef>
            </a:pP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Ví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dụ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1: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Hãy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nêu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tên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các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thành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phần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và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các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thủ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tục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trong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chương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trình</a:t>
            </a:r>
            <a:r>
              <a:rPr lang="en-US" altLang="x-none" sz="2000" b="1" i="1">
                <a:latin typeface="Times New Roman" panose="02020603050405020304" pitchFamily="18" charset="0"/>
              </a:rPr>
              <a:t> </a:t>
            </a:r>
            <a:r>
              <a:rPr lang="en-US" altLang="x-none" sz="2000" b="1" i="1" dirty="0" err="1">
                <a:latin typeface="Times New Roman" panose="02020603050405020304" pitchFamily="18" charset="0"/>
              </a:rPr>
              <a:t>sau</a:t>
            </a:r>
            <a:r>
              <a:rPr lang="en-US" altLang="x-none" sz="2000" b="1" i="1">
                <a:latin typeface="Times New Roman" panose="02020603050405020304" pitchFamily="18" charset="0"/>
              </a:rPr>
              <a:t>:</a:t>
            </a:r>
            <a:endParaRPr sz="2000" b="1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3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1" dur="5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9" grpId="0"/>
      <p:bldP spid="30730" grpId="0" animBg="1"/>
      <p:bldP spid="30730" grpId="1" animBg="1"/>
      <p:bldP spid="30731" grpId="0" animBg="1"/>
      <p:bldP spid="30731" grpId="1" animBg="1"/>
      <p:bldP spid="30732" grpId="0" animBg="1"/>
      <p:bldP spid="30732" grpId="1" animBg="1"/>
      <p:bldP spid="30733" grpId="0" animBg="1"/>
      <p:bldP spid="30733" grpId="1" animBg="1"/>
      <p:bldP spid="30734" grpId="0" animBg="1"/>
      <p:bldP spid="30734" grpId="1" animBg="1"/>
      <p:bldP spid="30735" grpId="0" animBg="1"/>
      <p:bldP spid="30735" grpId="1" animBg="1"/>
      <p:bldP spid="30737" grpId="0" animBg="1"/>
      <p:bldP spid="30737" grpId="1" animBg="1"/>
      <p:bldP spid="30738" grpId="0" animBg="1"/>
      <p:bldP spid="30738" grpId="1" animBg="1"/>
      <p:bldP spid="307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122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00" y="1143000"/>
            <a:ext cx="8534400" cy="297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Text Box 12290"/>
          <p:cNvSpPr txBox="1"/>
          <p:nvPr/>
        </p:nvSpPr>
        <p:spPr>
          <a:xfrm>
            <a:off x="685800" y="1858963"/>
            <a:ext cx="4343400" cy="427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200" b="1">
                <a:solidFill>
                  <a:schemeClr val="bg1"/>
                </a:solidFill>
                <a:latin typeface="Times New Roman" panose="02020603050405020304" pitchFamily="18" charset="0"/>
              </a:rPr>
              <a:t>Lop ban co </a:t>
            </a:r>
            <a:r>
              <a:rPr lang="en-US" altLang="x-none" sz="2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bao</a:t>
            </a:r>
            <a:r>
              <a:rPr lang="en-US" altLang="x-none" sz="2200" b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nhieu</a:t>
            </a:r>
            <a:r>
              <a:rPr lang="en-US" altLang="x-none" sz="2200" b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nguoi</a:t>
            </a:r>
            <a:r>
              <a:rPr lang="en-US" altLang="x-none" sz="2200" b="1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  <a:r>
              <a:rPr lang="en-US" altLang="x-none" sz="2000" b="1">
                <a:solidFill>
                  <a:schemeClr val="bg1"/>
                </a:solidFill>
                <a:latin typeface="Times New Roman" panose="02020603050405020304" pitchFamily="18" charset="0"/>
              </a:rPr>
              <a:t>  </a:t>
            </a:r>
            <a:endParaRPr lang="en-US" altLang="x-none" sz="20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3" name="Text Box 12292"/>
          <p:cNvSpPr txBox="1"/>
          <p:nvPr/>
        </p:nvSpPr>
        <p:spPr>
          <a:xfrm>
            <a:off x="304800" y="4953000"/>
            <a:ext cx="9144000" cy="854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*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nhập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giá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trị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nhiều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biến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mỗi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giá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trị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cách</a:t>
            </a:r>
            <a:endParaRPr lang="en-US" altLang="x-none" sz="2000" b="1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just">
              <a:spcBef>
                <a:spcPct val="50000"/>
              </a:spcBef>
            </a:pP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*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Nhập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xong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nhấn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phím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ENTER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lệnh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tiếp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0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x-none" sz="2000" b="1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  <a:endParaRPr lang="en-US" altLang="x-none" sz="20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7" name="Text Box 12296"/>
          <p:cNvSpPr txBox="1"/>
          <p:nvPr/>
        </p:nvSpPr>
        <p:spPr>
          <a:xfrm>
            <a:off x="5124450" y="1809750"/>
            <a:ext cx="990600" cy="519113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800" b="1">
                <a:solidFill>
                  <a:schemeClr val="bg1"/>
                </a:solidFill>
              </a:rPr>
              <a:t>42</a:t>
            </a:r>
            <a:endParaRPr lang="en-US" altLang="x-none" sz="2800" b="1">
              <a:solidFill>
                <a:schemeClr val="bg1"/>
              </a:solidFill>
            </a:endParaRPr>
          </a:p>
        </p:txBody>
      </p:sp>
      <p:sp>
        <p:nvSpPr>
          <p:cNvPr id="12302" name="Rectangles 12301"/>
          <p:cNvSpPr/>
          <p:nvPr/>
        </p:nvSpPr>
        <p:spPr>
          <a:xfrm>
            <a:off x="685800" y="2514600"/>
            <a:ext cx="7162800" cy="442913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>
            <a:spAutoFit/>
          </a:bodyPr>
          <a:p>
            <a:r>
              <a:rPr lang="en-US" altLang="x-none" sz="2300" b="1">
                <a:solidFill>
                  <a:schemeClr val="bg1"/>
                </a:solidFill>
                <a:latin typeface="Times New Roman" panose="02020603050405020304" pitchFamily="18" charset="0"/>
              </a:rPr>
              <a:t>That the a! </a:t>
            </a:r>
            <a:r>
              <a:rPr lang="en-US" altLang="x-none" sz="23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Vay</a:t>
            </a:r>
            <a:r>
              <a:rPr lang="en-US" altLang="x-none" sz="2300" b="1">
                <a:solidFill>
                  <a:schemeClr val="bg1"/>
                </a:solidFill>
                <a:latin typeface="Times New Roman" panose="02020603050405020304" pitchFamily="18" charset="0"/>
              </a:rPr>
              <a:t> ban co 41 </a:t>
            </a:r>
            <a:r>
              <a:rPr lang="en-US" altLang="x-none" sz="23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nguoi</a:t>
            </a:r>
            <a:r>
              <a:rPr lang="en-US" altLang="x-none" sz="2300" b="1">
                <a:solidFill>
                  <a:schemeClr val="bg1"/>
                </a:solidFill>
                <a:latin typeface="Times New Roman" panose="02020603050405020304" pitchFamily="18" charset="0"/>
              </a:rPr>
              <a:t> ban </a:t>
            </a:r>
            <a:r>
              <a:rPr lang="en-US" altLang="x-none" sz="23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x-none" sz="2300" b="1">
                <a:solidFill>
                  <a:schemeClr val="bg1"/>
                </a:solidFill>
                <a:latin typeface="Times New Roman" panose="02020603050405020304" pitchFamily="18" charset="0"/>
              </a:rPr>
              <a:t> lop.</a:t>
            </a:r>
            <a:endParaRPr lang="en-US" altLang="x-none" sz="23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4" name="Text Box 12303"/>
          <p:cNvSpPr txBox="1"/>
          <p:nvPr/>
        </p:nvSpPr>
        <p:spPr>
          <a:xfrm>
            <a:off x="4953000" y="1885950"/>
            <a:ext cx="533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400" b="1">
                <a:solidFill>
                  <a:schemeClr val="bg1"/>
                </a:solidFill>
              </a:rPr>
              <a:t>-</a:t>
            </a:r>
            <a:endParaRPr lang="en-US" altLang="x-none" sz="2400" b="1">
              <a:solidFill>
                <a:schemeClr val="bg1"/>
              </a:solidFill>
            </a:endParaRPr>
          </a:p>
        </p:txBody>
      </p:sp>
      <p:pic>
        <p:nvPicPr>
          <p:cNvPr id="12308" name="Picture 12307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12309" name="Group 12308"/>
          <p:cNvGrpSpPr/>
          <p:nvPr/>
        </p:nvGrpSpPr>
        <p:grpSpPr>
          <a:xfrm>
            <a:off x="0" y="6400800"/>
            <a:ext cx="9144000" cy="457200"/>
            <a:chOff x="0" y="4032"/>
            <a:chExt cx="5760" cy="288"/>
          </a:xfrm>
        </p:grpSpPr>
        <p:pic>
          <p:nvPicPr>
            <p:cNvPr id="12310" name="Picture 12309" descr="tpage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080"/>
              <a:ext cx="5760" cy="2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311" name="Text Box 12310"/>
            <p:cNvSpPr txBox="1"/>
            <p:nvPr/>
          </p:nvSpPr>
          <p:spPr>
            <a:xfrm>
              <a:off x="1200" y="4032"/>
              <a:ext cx="374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endParaRPr lang="en-US" altLang="x-none" sz="2400" dirty="0">
                <a:latin typeface=".VnHelvetIns" pitchFamily="34" charset="0"/>
              </a:endParaRPr>
            </a:p>
          </p:txBody>
        </p:sp>
      </p:grpSp>
      <p:sp>
        <p:nvSpPr>
          <p:cNvPr id="12312" name="Text Box 12311"/>
          <p:cNvSpPr txBox="1"/>
          <p:nvPr/>
        </p:nvSpPr>
        <p:spPr>
          <a:xfrm>
            <a:off x="1828800" y="152400"/>
            <a:ext cx="5715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57200" indent="-457200" eaLnBrk="0" hangingPunct="0">
              <a:spcBef>
                <a:spcPct val="50000"/>
              </a:spcBef>
            </a:pPr>
            <a:r>
              <a:rPr lang="en-US" altLang="x-none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Chương</a:t>
            </a:r>
            <a:r>
              <a:rPr lang="en-US" altLang="x-none"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x-none"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chạy</a:t>
            </a:r>
            <a:r>
              <a:rPr lang="en-US" altLang="x-none"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x-none"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x-none"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x-none"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quả</a:t>
            </a:r>
            <a:r>
              <a:rPr lang="en-US" altLang="x-none"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x-none"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x-none" sz="240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endParaRPr lang="en-US" altLang="x-none"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2313" name="Picture 12312" descr="file6[1]">
            <a:hlinkClick r:id="" tooltip="Ve bang dieu khien truoc" action="ppaction://noaction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-403348">
            <a:off x="8077200" y="-76200"/>
            <a:ext cx="838200" cy="838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7" grpId="0" animBg="1"/>
      <p:bldP spid="12302" grpId="0" animBg="1"/>
      <p:bldP spid="1230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9940" name="Picture 39939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4572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39941" name="Group 39940"/>
          <p:cNvGrpSpPr/>
          <p:nvPr/>
        </p:nvGrpSpPr>
        <p:grpSpPr>
          <a:xfrm>
            <a:off x="0" y="6477000"/>
            <a:ext cx="9144000" cy="457200"/>
            <a:chOff x="0" y="4032"/>
            <a:chExt cx="5760" cy="346"/>
          </a:xfrm>
        </p:grpSpPr>
        <p:pic>
          <p:nvPicPr>
            <p:cNvPr id="39942" name="Picture 39941" descr="tpage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80"/>
              <a:ext cx="5760" cy="2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943" name="Text Box 39942"/>
            <p:cNvSpPr txBox="1"/>
            <p:nvPr/>
          </p:nvSpPr>
          <p:spPr>
            <a:xfrm>
              <a:off x="1200" y="4032"/>
              <a:ext cx="3744" cy="34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endParaRPr lang="en-US" altLang="x-none" sz="2400" dirty="0">
                <a:latin typeface=".VnHelvetIns" pitchFamily="34" charset="0"/>
              </a:endParaRPr>
            </a:p>
          </p:txBody>
        </p:sp>
      </p:grpSp>
      <p:sp>
        <p:nvSpPr>
          <p:cNvPr id="39944" name="Text Box 39943"/>
          <p:cNvSpPr txBox="1"/>
          <p:nvPr/>
        </p:nvSpPr>
        <p:spPr>
          <a:xfrm>
            <a:off x="990600" y="1981200"/>
            <a:ext cx="7772400" cy="451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x-none" sz="2000" b="1"/>
              <a:t>Program VD_2;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 dirty="0" err="1"/>
              <a:t>Var</a:t>
            </a:r>
            <a:r>
              <a:rPr lang="en-US" altLang="x-none" sz="2000" b="1"/>
              <a:t>  </a:t>
            </a:r>
            <a:r>
              <a:rPr lang="en-US" altLang="x-none" sz="2000" b="1" dirty="0" err="1"/>
              <a:t>a,b,CV,S</a:t>
            </a:r>
            <a:r>
              <a:rPr lang="en-US" altLang="x-none" sz="2000" b="1"/>
              <a:t>: real;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>
                <a:solidFill>
                  <a:srgbClr val="FF3300"/>
                </a:solidFill>
              </a:rPr>
              <a:t>BEGIN</a:t>
            </a:r>
            <a:endParaRPr lang="en-US" altLang="x-none" sz="2000" b="1">
              <a:solidFill>
                <a:srgbClr val="FF33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altLang="x-none" sz="2000" b="1"/>
              <a:t>	Write(‘ </a:t>
            </a:r>
            <a:r>
              <a:rPr lang="en-US" altLang="x-none" sz="2000" b="1" dirty="0" err="1"/>
              <a:t>Nhap</a:t>
            </a:r>
            <a:r>
              <a:rPr lang="en-US" altLang="x-none" sz="2000" b="1"/>
              <a:t> </a:t>
            </a:r>
            <a:r>
              <a:rPr lang="en-US" altLang="x-none" sz="2000" b="1" dirty="0" err="1"/>
              <a:t>chieu</a:t>
            </a:r>
            <a:r>
              <a:rPr lang="en-US" altLang="x-none" sz="2000" b="1"/>
              <a:t> </a:t>
            </a:r>
            <a:r>
              <a:rPr lang="en-US" altLang="x-none" sz="2000" b="1" dirty="0" err="1"/>
              <a:t>dai</a:t>
            </a:r>
            <a:r>
              <a:rPr lang="en-US" altLang="x-none" sz="2000" b="1"/>
              <a:t> </a:t>
            </a:r>
            <a:r>
              <a:rPr lang="en-US" altLang="x-none" sz="2000" b="1" dirty="0" err="1"/>
              <a:t>va</a:t>
            </a:r>
            <a:r>
              <a:rPr lang="en-US" altLang="x-none" sz="2000" b="1"/>
              <a:t> </a:t>
            </a:r>
            <a:r>
              <a:rPr lang="en-US" altLang="x-none" sz="2000" b="1" dirty="0" err="1"/>
              <a:t>chieu</a:t>
            </a:r>
            <a:r>
              <a:rPr lang="en-US" altLang="x-none" sz="2000" b="1"/>
              <a:t> </a:t>
            </a:r>
            <a:r>
              <a:rPr lang="en-US" altLang="x-none" sz="2000" b="1" dirty="0" err="1"/>
              <a:t>rong</a:t>
            </a:r>
            <a:r>
              <a:rPr lang="en-US" altLang="x-none" sz="2000" b="1"/>
              <a:t> </a:t>
            </a:r>
            <a:r>
              <a:rPr lang="en-US" altLang="x-none" sz="2000" b="1" dirty="0" err="1"/>
              <a:t>cua</a:t>
            </a:r>
            <a:r>
              <a:rPr lang="en-US" altLang="x-none" sz="2000" b="1"/>
              <a:t> HCN:  ’);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/>
              <a:t>	</a:t>
            </a:r>
            <a:r>
              <a:rPr lang="en-US" altLang="x-none" sz="2000" b="1" dirty="0" err="1"/>
              <a:t>Readln(a,b</a:t>
            </a:r>
            <a:r>
              <a:rPr lang="en-US" altLang="x-none" sz="2000" b="1"/>
              <a:t>);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/>
              <a:t>	CV:= (</a:t>
            </a:r>
            <a:r>
              <a:rPr lang="en-US" altLang="x-none" sz="2000" b="1" dirty="0" err="1"/>
              <a:t>a+b</a:t>
            </a:r>
            <a:r>
              <a:rPr lang="en-US" altLang="x-none" sz="2000" b="1"/>
              <a:t>)*2;    S:= a*b;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/>
              <a:t>	</a:t>
            </a:r>
            <a:r>
              <a:rPr lang="en-US" altLang="x-none" sz="2000" b="1" dirty="0" err="1"/>
              <a:t>Writeln</a:t>
            </a:r>
            <a:r>
              <a:rPr lang="en-US" altLang="x-none" sz="2000" b="1"/>
              <a:t>(‘ </a:t>
            </a:r>
            <a:r>
              <a:rPr lang="en-US" altLang="x-none" sz="2000" b="1" dirty="0" err="1"/>
              <a:t>Chu</a:t>
            </a:r>
            <a:r>
              <a:rPr lang="en-US" altLang="x-none" sz="2000" b="1"/>
              <a:t> vi HCN = ’, CV:7:2);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/>
              <a:t>	</a:t>
            </a:r>
            <a:r>
              <a:rPr lang="en-US" altLang="x-none" sz="2000" b="1" dirty="0" err="1"/>
              <a:t>Writeln(‘Dien</a:t>
            </a:r>
            <a:r>
              <a:rPr lang="en-US" altLang="x-none" sz="2000" b="1"/>
              <a:t> </a:t>
            </a:r>
            <a:r>
              <a:rPr lang="en-US" altLang="x-none" sz="2000" b="1" dirty="0" err="1"/>
              <a:t>tich</a:t>
            </a:r>
            <a:r>
              <a:rPr lang="en-US" altLang="x-none" sz="2000" b="1"/>
              <a:t> HCN =’,S:7:2);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/>
              <a:t>	</a:t>
            </a:r>
            <a:r>
              <a:rPr lang="en-US" altLang="x-none" sz="2000" b="1" dirty="0" err="1"/>
              <a:t>Readln</a:t>
            </a:r>
            <a:r>
              <a:rPr lang="en-US" altLang="x-none" sz="2000" b="1"/>
              <a:t>;</a:t>
            </a:r>
            <a:endParaRPr lang="en-US" altLang="x-none" sz="2000" b="1"/>
          </a:p>
          <a:p>
            <a:pPr>
              <a:spcBef>
                <a:spcPct val="50000"/>
              </a:spcBef>
            </a:pPr>
            <a:r>
              <a:rPr lang="en-US" altLang="x-none" sz="2000" b="1">
                <a:solidFill>
                  <a:srgbClr val="FF3300"/>
                </a:solidFill>
              </a:rPr>
              <a:t>END.</a:t>
            </a:r>
            <a:r>
              <a:rPr lang="en-US" altLang="x-none" sz="2000" b="1"/>
              <a:t> </a:t>
            </a:r>
            <a:endParaRPr lang="en-US" altLang="x-none" sz="2000" b="1"/>
          </a:p>
        </p:txBody>
      </p:sp>
      <p:sp>
        <p:nvSpPr>
          <p:cNvPr id="39945" name="Text Box 39944"/>
          <p:cNvSpPr txBox="1"/>
          <p:nvPr/>
        </p:nvSpPr>
        <p:spPr>
          <a:xfrm>
            <a:off x="533400" y="533400"/>
            <a:ext cx="8077200" cy="1187450"/>
          </a:xfrm>
          <a:prstGeom prst="rect">
            <a:avLst/>
          </a:prstGeom>
          <a:gradFill rotWithShape="1">
            <a:gsLst>
              <a:gs pos="0">
                <a:srgbClr val="B0D8FC"/>
              </a:gs>
              <a:gs pos="50000">
                <a:schemeClr val="bg1"/>
              </a:gs>
              <a:gs pos="100000">
                <a:srgbClr val="B0D8FC"/>
              </a:gs>
            </a:gsLst>
            <a:lin ang="5400000" scaled="1"/>
            <a:tileRect/>
          </a:gradFill>
          <a:ln w="9525">
            <a:noFill/>
          </a:ln>
        </p:spPr>
        <p:txBody>
          <a:bodyPr>
            <a:spAutoFit/>
          </a:bodyPr>
          <a:p>
            <a:pPr marL="1198880" indent="-1198880" algn="just"/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Ví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dụ</a:t>
            </a:r>
            <a:r>
              <a:rPr lang="en-US" altLang="x-none" sz="2400" b="1">
                <a:solidFill>
                  <a:srgbClr val="0000FF"/>
                </a:solidFill>
                <a:latin typeface="Times New Roman" panose="02020603050405020304" pitchFamily="18" charset="0"/>
              </a:rPr>
              <a:t> 2</a:t>
            </a:r>
            <a:r>
              <a:rPr lang="en-US" altLang="x-none" sz="2400" b="1">
                <a:latin typeface="Times New Roman" panose="02020603050405020304" pitchFamily="18" charset="0"/>
              </a:rPr>
              <a:t>: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Viết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chương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trình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tính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x-none" sz="2400" b="1">
                <a:latin typeface="Times New Roman" panose="02020603050405020304" pitchFamily="18" charset="0"/>
              </a:rPr>
              <a:t> in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ra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màn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hình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chu</a:t>
            </a:r>
            <a:r>
              <a:rPr lang="en-US" altLang="x-none" sz="2400" b="1">
                <a:latin typeface="Times New Roman" panose="02020603050405020304" pitchFamily="18" charset="0"/>
              </a:rPr>
              <a:t> vi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(CV)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diện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tích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(S)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của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hình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chữ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nhật</a:t>
            </a:r>
            <a:r>
              <a:rPr lang="en-US" altLang="x-none" sz="2400" b="1">
                <a:latin typeface="Times New Roman" panose="02020603050405020304" pitchFamily="18" charset="0"/>
              </a:rPr>
              <a:t>,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với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chiều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dài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và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chiều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rộng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>
                <a:solidFill>
                  <a:srgbClr val="FF0000"/>
                </a:solidFill>
                <a:latin typeface="Times New Roman" panose="02020603050405020304" pitchFamily="18" charset="0"/>
              </a:rPr>
              <a:t>b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bất</a:t>
            </a:r>
            <a:r>
              <a:rPr lang="en-US" altLang="x-none" sz="2400" b="1">
                <a:latin typeface="Times New Roman" panose="02020603050405020304" pitchFamily="18" charset="0"/>
              </a:rPr>
              <a:t> </a:t>
            </a:r>
            <a:r>
              <a:rPr lang="en-US" altLang="x-none" sz="2400" b="1" dirty="0" err="1">
                <a:latin typeface="Times New Roman" panose="02020603050405020304" pitchFamily="18" charset="0"/>
              </a:rPr>
              <a:t>kì</a:t>
            </a:r>
            <a:r>
              <a:rPr lang="en-US" altLang="x-none" sz="2400" b="1">
                <a:latin typeface="Times New Roman" panose="02020603050405020304" pitchFamily="18" charset="0"/>
              </a:rPr>
              <a:t> .</a:t>
            </a:r>
            <a:endParaRPr lang="en-US" altLang="x-none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/>
      <p:bldP spid="399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2" name="Content Placeholder 15361" descr="tpage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9144000" cy="1219200"/>
          </a:xfrm>
        </p:spPr>
      </p:pic>
      <p:grpSp>
        <p:nvGrpSpPr>
          <p:cNvPr id="15363" name="Group 15362"/>
          <p:cNvGrpSpPr/>
          <p:nvPr/>
        </p:nvGrpSpPr>
        <p:grpSpPr>
          <a:xfrm>
            <a:off x="0" y="6400800"/>
            <a:ext cx="9144000" cy="457200"/>
            <a:chOff x="0" y="4032"/>
            <a:chExt cx="5760" cy="288"/>
          </a:xfrm>
        </p:grpSpPr>
        <p:pic>
          <p:nvPicPr>
            <p:cNvPr id="15364" name="Picture 15363" descr="tpage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80"/>
              <a:ext cx="5760" cy="2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65" name="Text Box 15364"/>
            <p:cNvSpPr txBox="1"/>
            <p:nvPr/>
          </p:nvSpPr>
          <p:spPr>
            <a:xfrm>
              <a:off x="1200" y="4032"/>
              <a:ext cx="3744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endParaRPr lang="en-US" altLang="x-none" sz="2400" dirty="0">
                <a:latin typeface=".VnAristote" pitchFamily="34" charset="0"/>
              </a:endParaRPr>
            </a:p>
          </p:txBody>
        </p:sp>
      </p:grpSp>
      <p:sp>
        <p:nvSpPr>
          <p:cNvPr id="15366" name="Title 15365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65188"/>
          </a:xfrm>
        </p:spPr>
        <p:txBody>
          <a:bodyPr anchor="ctr" anchorCtr="0"/>
          <a:p>
            <a:r>
              <a:rPr lang="en-US" altLang="x-none" sz="2400" b="1">
                <a:solidFill>
                  <a:srgbClr val="FF3300"/>
                </a:solidFill>
                <a:latin typeface="Times New Roman" panose="02020603050405020304" pitchFamily="18" charset="0"/>
              </a:rPr>
              <a:t>II. SOẠN THẢO, DỊCH, THỰC HIỆN VÀ HIỆU CHỈNH CHƯƠNG TRÌNH</a:t>
            </a:r>
            <a:endParaRPr sz="24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7" name="Text Box 15366"/>
          <p:cNvSpPr txBox="1"/>
          <p:nvPr/>
        </p:nvSpPr>
        <p:spPr>
          <a:xfrm>
            <a:off x="152400" y="1401763"/>
            <a:ext cx="8763000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1611630" indent="-1611630">
              <a:spcBef>
                <a:spcPct val="50000"/>
              </a:spcBef>
            </a:pP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Soạn</a:t>
            </a:r>
            <a:r>
              <a:rPr lang="en-US" altLang="x-none" sz="22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solidFill>
                  <a:schemeClr val="accent2"/>
                </a:solidFill>
                <a:latin typeface="Times New Roman" panose="02020603050405020304" pitchFamily="18" charset="0"/>
              </a:rPr>
              <a:t>thảo</a:t>
            </a:r>
            <a:r>
              <a:rPr lang="en-US" altLang="x-none" sz="2200" b="1">
                <a:latin typeface="Times New Roman" panose="02020603050405020304" pitchFamily="18" charset="0"/>
              </a:rPr>
              <a:t>: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Gõ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nội</a:t>
            </a:r>
            <a:r>
              <a:rPr lang="en-US" altLang="x-none" sz="2200" b="1">
                <a:latin typeface="Times New Roman" panose="02020603050405020304" pitchFamily="18" charset="0"/>
              </a:rPr>
              <a:t> dung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chương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trình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lên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màn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hình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soạn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thảo</a:t>
            </a:r>
            <a:r>
              <a:rPr lang="en-US" altLang="x-none" sz="2200" b="1">
                <a:latin typeface="Times New Roman" panose="02020603050405020304" pitchFamily="18" charset="0"/>
              </a:rPr>
              <a:t> </a:t>
            </a:r>
            <a:r>
              <a:rPr lang="en-US" altLang="x-none" sz="2200" b="1" dirty="0" err="1">
                <a:latin typeface="Times New Roman" panose="02020603050405020304" pitchFamily="18" charset="0"/>
              </a:rPr>
              <a:t>của</a:t>
            </a:r>
            <a:r>
              <a:rPr lang="en-US" altLang="x-none" sz="2200" b="1">
                <a:latin typeface="Times New Roman" panose="02020603050405020304" pitchFamily="18" charset="0"/>
              </a:rPr>
              <a:t> Turbo Pascal.</a:t>
            </a:r>
            <a:endParaRPr sz="2200" b="1" dirty="0">
              <a:latin typeface="Times New Roman" panose="02020603050405020304" pitchFamily="18" charset="0"/>
            </a:endParaRPr>
          </a:p>
        </p:txBody>
      </p:sp>
      <p:pic>
        <p:nvPicPr>
          <p:cNvPr id="15373" name="Picture 15372" descr="QuaTangTangThuHa1II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5486400"/>
            <a:ext cx="866775" cy="86677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5374" name="Object 15373"/>
          <p:cNvGraphicFramePr/>
          <p:nvPr/>
        </p:nvGraphicFramePr>
        <p:xfrm>
          <a:off x="1066800" y="2411413"/>
          <a:ext cx="6019800" cy="391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4" imgW="6200775" imgH="3152775" progId="PBrush">
                  <p:embed/>
                </p:oleObj>
              </mc:Choice>
              <mc:Fallback>
                <p:oleObj name="" r:id="rId4" imgW="6200775" imgH="3152775" progId="PBrush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66800" y="2411413"/>
                        <a:ext cx="6019800" cy="39131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3426</Words>
  <Application>WPS Presentation</Application>
  <PresentationFormat/>
  <Paragraphs>158</Paragraphs>
  <Slides>12</Slides>
  <Notes>12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Arial</vt:lpstr>
      <vt:lpstr>SimSun</vt:lpstr>
      <vt:lpstr>Wingdings</vt:lpstr>
      <vt:lpstr>Times New Roman</vt:lpstr>
      <vt:lpstr>.VnHelvetIns</vt:lpstr>
      <vt:lpstr>.VnBook-Antiqua</vt:lpstr>
      <vt:lpstr>Segoe Print</vt:lpstr>
      <vt:lpstr>Symbol</vt:lpstr>
      <vt:lpstr>.VnAristote</vt:lpstr>
      <vt:lpstr>Microsoft YaHei</vt:lpstr>
      <vt:lpstr>Arial Unicode MS</vt:lpstr>
      <vt:lpstr>Default Design</vt:lpstr>
      <vt:lpstr>PBrush</vt:lpstr>
      <vt:lpstr>PBrush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II. SOẠN THẢO, DỊCH, THỰC HIỆN VÀ HIỆU CHỈNH CHƯƠNG TRÌNH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Pham Uyen</dc:creator>
  <cp:lastModifiedBy>ngọc nguyễn</cp:lastModifiedBy>
  <cp:revision>84</cp:revision>
  <dcterms:created xsi:type="dcterms:W3CDTF">2007-04-01T00:03:00Z</dcterms:created>
  <dcterms:modified xsi:type="dcterms:W3CDTF">2021-10-08T03:39:32Z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5FC8E09CFF8D46928D838D874E21C351</vt:lpwstr>
  </property>
  <property fmtid="{D5CDD505-2E9C-101B-9397-08002B2CF9AE}" pid="3" name="KSOProductBuildVer">
    <vt:lpwstr>1033-11.2.0.10296</vt:lpwstr>
  </property>
</Properties>
</file>