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gif" ContentType="image/gif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  <p:sldId id="257" r:id="rId4"/>
    <p:sldId id="258" r:id="rId5"/>
    <p:sldId id="259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0.GIF"/><Relationship Id="rId4" Type="http://schemas.openxmlformats.org/officeDocument/2006/relationships/audio" Target="../media/audio1.wav"/><Relationship Id="rId3" Type="http://schemas.openxmlformats.org/officeDocument/2006/relationships/image" Target="../media/image9.GIF"/><Relationship Id="rId2" Type="http://schemas.openxmlformats.org/officeDocument/2006/relationships/image" Target="../media/image4.png"/><Relationship Id="rId1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0.GIF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4" name="Picture 8193" descr="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5" name="Rectangles 8194"/>
          <p:cNvSpPr/>
          <p:nvPr/>
        </p:nvSpPr>
        <p:spPr>
          <a:xfrm>
            <a:off x="0" y="1981200"/>
            <a:ext cx="9144000" cy="487680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txBody>
          <a:bodyPr/>
          <a:p>
            <a:endParaRPr lang="en-US"/>
          </a:p>
        </p:txBody>
      </p:sp>
      <p:sp>
        <p:nvSpPr>
          <p:cNvPr id="8196" name="Text Box 8195"/>
          <p:cNvSpPr txBox="1"/>
          <p:nvPr/>
        </p:nvSpPr>
        <p:spPr>
          <a:xfrm>
            <a:off x="3657600" y="1600200"/>
            <a:ext cx="1447800" cy="106680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pPr>
              <a:lnSpc>
                <a:spcPct val="200000"/>
              </a:lnSpc>
            </a:pPr>
            <a:r>
              <a:rPr sz="3200" b="1" dirty="0" err="1">
                <a:latin typeface=".VnArabia" pitchFamily="34" charset="0"/>
              </a:rPr>
              <a:t>Bµi</a:t>
            </a:r>
            <a:r>
              <a:rPr sz="3200" b="1">
                <a:latin typeface=".VnArabia" pitchFamily="34" charset="0"/>
              </a:rPr>
              <a:t> 21</a:t>
            </a:r>
            <a:endParaRPr sz="2000" b="1">
              <a:latin typeface=".VnClarendon" pitchFamily="34" charset="0"/>
            </a:endParaRPr>
          </a:p>
        </p:txBody>
      </p:sp>
      <p:sp>
        <p:nvSpPr>
          <p:cNvPr id="8197" name="Rectangles 8196"/>
          <p:cNvSpPr/>
          <p:nvPr/>
        </p:nvSpPr>
        <p:spPr>
          <a:xfrm>
            <a:off x="1905000" y="3048000"/>
            <a:ext cx="5410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.VnAvantH" charset="0"/>
                <a:ea typeface=".VnAvantH" charset="0"/>
              </a:rPr>
              <a:t>bµi tËp ch­¬ng tr×nh con</a:t>
            </a:r>
            <a:endParaRPr lang="en-US" sz="3600" b="1">
              <a:solidFill>
                <a:srgbClr val="0000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.VnAvantH" charset="0"/>
              <a:ea typeface=".VnAvantH" charset="0"/>
            </a:endParaRPr>
          </a:p>
        </p:txBody>
      </p:sp>
      <p:pic>
        <p:nvPicPr>
          <p:cNvPr id="8198" name="Picture 819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4648200"/>
            <a:ext cx="3810000" cy="2117725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8199" name="Rectangles 8198"/>
          <p:cNvSpPr/>
          <p:nvPr/>
        </p:nvSpPr>
        <p:spPr>
          <a:xfrm>
            <a:off x="5232400" y="6049963"/>
            <a:ext cx="3581400" cy="274637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pPr algn="r" eaLnBrk="0" hangingPunct="0"/>
            <a:r>
              <a:rPr sz="1200" b="1" dirty="0" err="1">
                <a:latin typeface=".VnTimeH" pitchFamily="34" charset="0"/>
              </a:rPr>
              <a:t>Gi¸o</a:t>
            </a:r>
            <a:r>
              <a:rPr sz="1200" b="1">
                <a:latin typeface=".VnTimeH" pitchFamily="34" charset="0"/>
              </a:rPr>
              <a:t> ¸n ®</a:t>
            </a:r>
            <a:r>
              <a:rPr sz="1200" b="1" dirty="0" err="1">
                <a:latin typeface=".VnTimeH" pitchFamily="34" charset="0"/>
              </a:rPr>
              <a:t>iÖn</a:t>
            </a:r>
            <a:r>
              <a:rPr sz="1200" b="1">
                <a:latin typeface=".VnTimeH" pitchFamily="34" charset="0"/>
              </a:rPr>
              <a:t> </a:t>
            </a:r>
            <a:r>
              <a:rPr sz="1200" b="1" dirty="0" err="1">
                <a:latin typeface=".VnTimeH" pitchFamily="34" charset="0"/>
              </a:rPr>
              <a:t>tö</a:t>
            </a:r>
            <a:r>
              <a:rPr sz="1200" b="1">
                <a:latin typeface=".VnTimeH" pitchFamily="34" charset="0"/>
              </a:rPr>
              <a:t> tin </a:t>
            </a:r>
            <a:r>
              <a:rPr sz="1200" b="1" dirty="0" err="1">
                <a:latin typeface=".VnTimeH" pitchFamily="34" charset="0"/>
              </a:rPr>
              <a:t>häc</a:t>
            </a:r>
            <a:r>
              <a:rPr sz="1200" b="1">
                <a:latin typeface=".VnTimeH" pitchFamily="34" charset="0"/>
              </a:rPr>
              <a:t> </a:t>
            </a:r>
            <a:r>
              <a:rPr sz="1200" b="1" dirty="0" err="1">
                <a:latin typeface=".VnTimeH" pitchFamily="34" charset="0"/>
              </a:rPr>
              <a:t>líp</a:t>
            </a:r>
            <a:r>
              <a:rPr sz="1200" b="1">
                <a:latin typeface=".VnTimeH" pitchFamily="34" charset="0"/>
              </a:rPr>
              <a:t> 11</a:t>
            </a:r>
            <a:endParaRPr sz="1200" b="1">
              <a:latin typeface=".VnTimeH" pitchFamily="34" charset="0"/>
            </a:endParaRPr>
          </a:p>
        </p:txBody>
      </p:sp>
      <p:sp>
        <p:nvSpPr>
          <p:cNvPr id="8200" name="Straight Connector 8199"/>
          <p:cNvSpPr/>
          <p:nvPr/>
        </p:nvSpPr>
        <p:spPr>
          <a:xfrm>
            <a:off x="4800600" y="5943600"/>
            <a:ext cx="4191000" cy="0"/>
          </a:xfrm>
          <a:prstGeom prst="line">
            <a:avLst/>
          </a:prstGeom>
          <a:ln w="12700" cap="sq" cmpd="sng">
            <a:solidFill>
              <a:schemeClr val="accent2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8201" name="Picture 8200" descr="49564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4572000"/>
            <a:ext cx="1143000" cy="114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4" name="Picture 3073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76200"/>
            <a:ext cx="9144000" cy="762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5" name="Picture 3074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6" name="Text Box 3075"/>
          <p:cNvSpPr txBox="1"/>
          <p:nvPr/>
        </p:nvSpPr>
        <p:spPr>
          <a:xfrm>
            <a:off x="228600" y="76200"/>
            <a:ext cx="8839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0" hangingPunct="0">
              <a:spcBef>
                <a:spcPct val="50000"/>
              </a:spcBef>
            </a:pPr>
            <a:r>
              <a:rPr sz="28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800" dirty="0" err="1">
                <a:solidFill>
                  <a:srgbClr val="FF3300"/>
                </a:solidFill>
                <a:latin typeface=".VnHelvetInsH" pitchFamily="34" charset="0"/>
              </a:rPr>
              <a:t>Bµi</a:t>
            </a:r>
            <a:r>
              <a:rPr sz="28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800" dirty="0" err="1">
                <a:solidFill>
                  <a:srgbClr val="FF3300"/>
                </a:solidFill>
                <a:latin typeface=".VnHelvetInsH" pitchFamily="34" charset="0"/>
              </a:rPr>
              <a:t>tËp</a:t>
            </a:r>
            <a:r>
              <a:rPr sz="28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800" dirty="0" err="1">
                <a:solidFill>
                  <a:srgbClr val="FF3300"/>
                </a:solidFill>
                <a:latin typeface=".VnHelvetInsH" pitchFamily="34" charset="0"/>
              </a:rPr>
              <a:t>ch­¬ng</a:t>
            </a:r>
            <a:r>
              <a:rPr sz="28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800" dirty="0" err="1">
                <a:solidFill>
                  <a:srgbClr val="FF3300"/>
                </a:solidFill>
                <a:latin typeface=".VnHelvetInsH" pitchFamily="34" charset="0"/>
              </a:rPr>
              <a:t>tr×nh</a:t>
            </a:r>
            <a:r>
              <a:rPr sz="2800">
                <a:solidFill>
                  <a:srgbClr val="FF3300"/>
                </a:solidFill>
                <a:latin typeface=".VnHelvetInsH" pitchFamily="34" charset="0"/>
              </a:rPr>
              <a:t> con </a:t>
            </a:r>
            <a:endParaRPr sz="2800">
              <a:solidFill>
                <a:srgbClr val="FF3300"/>
              </a:solidFill>
              <a:latin typeface=".VnHelvetInsH" pitchFamily="34" charset="0"/>
            </a:endParaRPr>
          </a:p>
        </p:txBody>
      </p:sp>
      <p:sp>
        <p:nvSpPr>
          <p:cNvPr id="3077" name="Text Box 3076"/>
          <p:cNvSpPr txBox="1"/>
          <p:nvPr/>
        </p:nvSpPr>
        <p:spPr>
          <a:xfrm>
            <a:off x="0" y="974725"/>
            <a:ext cx="9144000" cy="1651000"/>
          </a:xfrm>
          <a:prstGeom prst="rect">
            <a:avLst/>
          </a:prstGeom>
          <a:gradFill rotWithShape="1">
            <a:gsLst>
              <a:gs pos="0">
                <a:srgbClr val="5DE0FF"/>
              </a:gs>
              <a:gs pos="50000">
                <a:srgbClr val="FFFFFF"/>
              </a:gs>
              <a:gs pos="100000">
                <a:srgbClr val="5DE0FF"/>
              </a:gs>
            </a:gsLst>
            <a:lin ang="5400000" scaled="1"/>
            <a:tileRect/>
          </a:gradFill>
          <a:ln w="9525">
            <a:noFill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p>
            <a:pPr marL="914400" indent="-914400" algn="just" eaLnBrk="0" hangingPunct="0">
              <a:lnSpc>
                <a:spcPct val="150000"/>
              </a:lnSpc>
              <a:spcBef>
                <a:spcPct val="50000"/>
              </a:spcBef>
            </a:pPr>
            <a:r>
              <a:rPr sz="2000" u="sng">
                <a:solidFill>
                  <a:srgbClr val="FF3300"/>
                </a:solidFill>
                <a:latin typeface=".VnHelvetIns" pitchFamily="34" charset="0"/>
              </a:rPr>
              <a:t>§Ò </a:t>
            </a:r>
            <a:r>
              <a:rPr sz="2000" u="sng" dirty="0" err="1">
                <a:solidFill>
                  <a:srgbClr val="FF3300"/>
                </a:solidFill>
                <a:latin typeface=".VnHelvetIns" pitchFamily="34" charset="0"/>
              </a:rPr>
              <a:t>bµi</a:t>
            </a:r>
            <a:r>
              <a:rPr sz="2000">
                <a:solidFill>
                  <a:srgbClr val="FF3300"/>
                </a:solidFill>
                <a:latin typeface=".VnHelvetIns" pitchFamily="34" charset="0"/>
              </a:rPr>
              <a:t>:</a:t>
            </a:r>
            <a:r>
              <a:rPr>
                <a:solidFill>
                  <a:srgbClr val="FF3300"/>
                </a:solidFill>
                <a:latin typeface=".VnHelvetIns" pitchFamily="34" charset="0"/>
              </a:rPr>
              <a:t> </a:t>
            </a:r>
            <a:r>
              <a:rPr dirty="0" err="1">
                <a:latin typeface=".VnHelvetIns" pitchFamily="34" charset="0"/>
              </a:rPr>
              <a:t>LËp</a:t>
            </a:r>
            <a:r>
              <a:rPr>
                <a:latin typeface=".VnHelvetIns" pitchFamily="34" charset="0"/>
              </a:rPr>
              <a:t> </a:t>
            </a:r>
            <a:r>
              <a:rPr dirty="0" err="1">
                <a:latin typeface=".VnHelvetIns" pitchFamily="34" charset="0"/>
              </a:rPr>
              <a:t>ch­¬ng</a:t>
            </a:r>
            <a:r>
              <a:rPr>
                <a:latin typeface=".VnHelvetIns" pitchFamily="34" charset="0"/>
              </a:rPr>
              <a:t> </a:t>
            </a:r>
            <a:r>
              <a:rPr dirty="0" err="1">
                <a:latin typeface=".VnHelvetIns" pitchFamily="34" charset="0"/>
              </a:rPr>
              <a:t>tr×nh</a:t>
            </a:r>
            <a:r>
              <a:rPr>
                <a:latin typeface=".VnHelvetIns" pitchFamily="34" charset="0"/>
              </a:rPr>
              <a:t> </a:t>
            </a:r>
            <a:r>
              <a:rPr dirty="0" err="1">
                <a:latin typeface=".VnHelvetIns" pitchFamily="34" charset="0"/>
              </a:rPr>
              <a:t>nhËp</a:t>
            </a:r>
            <a:r>
              <a:rPr>
                <a:latin typeface=".VnHelvetIns" pitchFamily="34" charset="0"/>
              </a:rPr>
              <a:t> </a:t>
            </a:r>
            <a:r>
              <a:rPr dirty="0" err="1">
                <a:latin typeface=".VnHelvetIns" pitchFamily="34" charset="0"/>
              </a:rPr>
              <a:t>vµo</a:t>
            </a:r>
            <a:r>
              <a:rPr>
                <a:latin typeface=".VnHelvetIns" pitchFamily="34" charset="0"/>
              </a:rPr>
              <a:t> to¹ ®é 3 ®</a:t>
            </a:r>
            <a:r>
              <a:rPr dirty="0" err="1">
                <a:latin typeface=".VnHelvetIns" pitchFamily="34" charset="0"/>
              </a:rPr>
              <a:t>Ønh</a:t>
            </a:r>
            <a:r>
              <a:rPr>
                <a:latin typeface=".VnHelvetIns" pitchFamily="34" charset="0"/>
              </a:rPr>
              <a:t> </a:t>
            </a:r>
            <a:r>
              <a:rPr dirty="0" err="1">
                <a:solidFill>
                  <a:srgbClr val="0000FF"/>
                </a:solidFill>
                <a:latin typeface=".VnHelvetIns" pitchFamily="34" charset="0"/>
              </a:rPr>
              <a:t>A</a:t>
            </a:r>
            <a:r>
              <a:rPr dirty="0" err="1">
                <a:latin typeface=".VnHelvetIns" pitchFamily="34" charset="0"/>
              </a:rPr>
              <a:t>(x</a:t>
            </a:r>
            <a:r>
              <a:rPr baseline="-25000" dirty="0" err="1">
                <a:latin typeface=".VnHelvetIns" pitchFamily="34" charset="0"/>
              </a:rPr>
              <a:t>A</a:t>
            </a:r>
            <a:r>
              <a:rPr dirty="0" err="1">
                <a:latin typeface=".VnHelvetIns" pitchFamily="34" charset="0"/>
              </a:rPr>
              <a:t>,y</a:t>
            </a:r>
            <a:r>
              <a:rPr baseline="-25000" dirty="0" err="1">
                <a:latin typeface=".VnHelvetIns" pitchFamily="34" charset="0"/>
              </a:rPr>
              <a:t>A</a:t>
            </a:r>
            <a:r>
              <a:rPr>
                <a:latin typeface=".VnHelvetIns" pitchFamily="34" charset="0"/>
              </a:rPr>
              <a:t>) ; </a:t>
            </a:r>
            <a:r>
              <a:rPr dirty="0" err="1">
                <a:solidFill>
                  <a:srgbClr val="0000FF"/>
                </a:solidFill>
                <a:latin typeface=".VnHelvetIns" pitchFamily="34" charset="0"/>
              </a:rPr>
              <a:t>B</a:t>
            </a:r>
            <a:r>
              <a:rPr dirty="0" err="1">
                <a:latin typeface=".VnHelvetIns" pitchFamily="34" charset="0"/>
              </a:rPr>
              <a:t>(x</a:t>
            </a:r>
            <a:r>
              <a:rPr baseline="-25000" dirty="0" err="1">
                <a:latin typeface=".VnHelvetIns" pitchFamily="34" charset="0"/>
              </a:rPr>
              <a:t>B</a:t>
            </a:r>
            <a:r>
              <a:rPr dirty="0" err="1">
                <a:latin typeface=".VnHelvetIns" pitchFamily="34" charset="0"/>
              </a:rPr>
              <a:t>,y</a:t>
            </a:r>
            <a:r>
              <a:rPr baseline="-25000" dirty="0" err="1">
                <a:latin typeface=".VnHelvetIns" pitchFamily="34" charset="0"/>
              </a:rPr>
              <a:t>B</a:t>
            </a:r>
            <a:r>
              <a:rPr>
                <a:latin typeface=".VnHelvetIns" pitchFamily="34" charset="0"/>
              </a:rPr>
              <a:t>) ; </a:t>
            </a:r>
            <a:r>
              <a:rPr dirty="0" err="1">
                <a:solidFill>
                  <a:srgbClr val="0000FF"/>
                </a:solidFill>
                <a:latin typeface=".VnHelvetIns" pitchFamily="34" charset="0"/>
              </a:rPr>
              <a:t>C</a:t>
            </a:r>
            <a:r>
              <a:rPr dirty="0" err="1">
                <a:latin typeface=".VnHelvetIns" pitchFamily="34" charset="0"/>
              </a:rPr>
              <a:t>(x</a:t>
            </a:r>
            <a:r>
              <a:rPr baseline="-25000" dirty="0" err="1">
                <a:latin typeface=".VnHelvetIns" pitchFamily="34" charset="0"/>
              </a:rPr>
              <a:t>C</a:t>
            </a:r>
            <a:r>
              <a:rPr dirty="0" err="1">
                <a:latin typeface=".VnHelvetIns" pitchFamily="34" charset="0"/>
              </a:rPr>
              <a:t>,y</a:t>
            </a:r>
            <a:r>
              <a:rPr baseline="-25000" dirty="0" err="1">
                <a:latin typeface=".VnHelvetIns" pitchFamily="34" charset="0"/>
              </a:rPr>
              <a:t>C</a:t>
            </a:r>
            <a:r>
              <a:rPr>
                <a:latin typeface=".VnHelvetIns" pitchFamily="34" charset="0"/>
              </a:rPr>
              <a:t>) </a:t>
            </a:r>
            <a:r>
              <a:rPr dirty="0" err="1">
                <a:latin typeface=".VnHelvetIns" pitchFamily="34" charset="0"/>
              </a:rPr>
              <a:t>cña</a:t>
            </a:r>
            <a:r>
              <a:rPr>
                <a:latin typeface=".VnHelvetIns" pitchFamily="34" charset="0"/>
              </a:rPr>
              <a:t> </a:t>
            </a:r>
            <a:r>
              <a:rPr dirty="0" err="1">
                <a:latin typeface=".VnHelvetIns" pitchFamily="34" charset="0"/>
              </a:rPr>
              <a:t>mét</a:t>
            </a:r>
            <a:r>
              <a:rPr>
                <a:latin typeface=".VnHelvetIns" pitchFamily="34" charset="0"/>
              </a:rPr>
              <a:t> tam </a:t>
            </a:r>
            <a:r>
              <a:rPr dirty="0" err="1">
                <a:latin typeface=".VnHelvetIns" pitchFamily="34" charset="0"/>
              </a:rPr>
              <a:t>gi¸c</a:t>
            </a:r>
            <a:r>
              <a:rPr>
                <a:latin typeface=".VnHelvetIns" pitchFamily="34" charset="0"/>
              </a:rPr>
              <a:t>.</a:t>
            </a:r>
            <a:endParaRPr>
              <a:latin typeface=".VnHelvetIns" pitchFamily="34" charset="0"/>
            </a:endParaRPr>
          </a:p>
          <a:p>
            <a:pPr marL="914400" indent="-914400" algn="just" eaLnBrk="0" hangingPunct="0">
              <a:lnSpc>
                <a:spcPct val="150000"/>
              </a:lnSpc>
              <a:spcBef>
                <a:spcPct val="50000"/>
              </a:spcBef>
            </a:pPr>
            <a:r>
              <a:rPr>
                <a:latin typeface=".VnHelvetIns" pitchFamily="34" charset="0"/>
              </a:rPr>
              <a:t>	   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1. 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TÝnh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chu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 vi,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diÖn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 </a:t>
            </a:r>
            <a:r>
              <a:rPr dirty="0">
                <a:latin typeface=".VnHelvetIns" pitchFamily="34" charset="0"/>
                <a:sym typeface="Wingdings" panose="05000000000000000000" pitchFamily="2" charset="2"/>
              </a:rPr>
              <a:t>tÝch;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 </a:t>
            </a:r>
            <a:endParaRPr>
              <a:latin typeface=".VnHelvetIns" pitchFamily="34" charset="0"/>
              <a:sym typeface="Wingdings" panose="05000000000000000000" pitchFamily="2" charset="2"/>
            </a:endParaRPr>
          </a:p>
          <a:p>
            <a:pPr marL="914400" indent="-914400" algn="just" eaLnBrk="0" hangingPunct="0">
              <a:lnSpc>
                <a:spcPct val="150000"/>
              </a:lnSpc>
              <a:spcBef>
                <a:spcPct val="50000"/>
              </a:spcBef>
            </a:pPr>
            <a:r>
              <a:rPr>
                <a:latin typeface=".VnHelvetIns" pitchFamily="34" charset="0"/>
                <a:sym typeface="Wingdings" panose="05000000000000000000" pitchFamily="2" charset="2"/>
              </a:rPr>
              <a:t>	   2.</a:t>
            </a:r>
            <a:r>
              <a:rPr>
                <a:sym typeface="Wingdings" panose="05000000000000000000" pitchFamily="2" charset="2"/>
              </a:rPr>
              <a:t> 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KiÓm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tra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tÝnh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chÊt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 vµ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cho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biÕt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 ®©y lµ tam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gi¸c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vu«ng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,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c©n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, ®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Òu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, hay </a:t>
            </a:r>
            <a:r>
              <a:rPr dirty="0" err="1">
                <a:latin typeface=".VnHelvetIns" pitchFamily="34" charset="0"/>
                <a:sym typeface="Wingdings" panose="05000000000000000000" pitchFamily="2" charset="2"/>
              </a:rPr>
              <a:t>th­êng</a:t>
            </a:r>
            <a:r>
              <a:rPr>
                <a:latin typeface=".VnHelvetIns" pitchFamily="34" charset="0"/>
                <a:sym typeface="Wingdings" panose="05000000000000000000" pitchFamily="2" charset="2"/>
              </a:rPr>
              <a:t>.</a:t>
            </a:r>
            <a:endParaRPr>
              <a:latin typeface=".VnHelvetIns" pitchFamily="34" charset="0"/>
              <a:sym typeface="Wingdings" panose="05000000000000000000" pitchFamily="2" charset="2"/>
            </a:endParaRPr>
          </a:p>
        </p:txBody>
      </p:sp>
      <p:sp>
        <p:nvSpPr>
          <p:cNvPr id="3078" name="Text Box 3077"/>
          <p:cNvSpPr txBox="1"/>
          <p:nvPr/>
        </p:nvSpPr>
        <p:spPr>
          <a:xfrm>
            <a:off x="228600" y="3429000"/>
            <a:ext cx="3429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 dirty="0" err="1">
                <a:latin typeface=".VnHelvetInsH" pitchFamily="34" charset="0"/>
              </a:rPr>
              <a:t>Yªu</a:t>
            </a:r>
            <a:r>
              <a:rPr sz="2000">
                <a:latin typeface=".VnHelvetInsH" pitchFamily="34" charset="0"/>
              </a:rPr>
              <a:t> </a:t>
            </a:r>
            <a:r>
              <a:rPr sz="2000" dirty="0" err="1">
                <a:latin typeface=".VnHelvetInsH" pitchFamily="34" charset="0"/>
              </a:rPr>
              <a:t>cÇu</a:t>
            </a:r>
            <a:r>
              <a:rPr sz="2000">
                <a:latin typeface=".VnHelvetInsH" pitchFamily="34" charset="0"/>
              </a:rPr>
              <a:t>:</a:t>
            </a:r>
            <a:endParaRPr sz="2000">
              <a:latin typeface=".VnHelvetInsH" pitchFamily="34" charset="0"/>
            </a:endParaRPr>
          </a:p>
        </p:txBody>
      </p:sp>
      <p:sp>
        <p:nvSpPr>
          <p:cNvPr id="3079" name="Text Box 3078"/>
          <p:cNvSpPr txBox="1"/>
          <p:nvPr/>
        </p:nvSpPr>
        <p:spPr>
          <a:xfrm>
            <a:off x="838200" y="3962400"/>
            <a:ext cx="80010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200" b="1">
                <a:latin typeface=".VnBook-Antiqua" pitchFamily="34" charset="0"/>
                <a:sym typeface="Wingdings" panose="05000000000000000000" pitchFamily="2" charset="2"/>
              </a:rPr>
              <a:t> </a:t>
            </a:r>
            <a:r>
              <a:rPr sz="2200" b="1" dirty="0" err="1">
                <a:latin typeface=".VnBook-Antiqua" pitchFamily="34" charset="0"/>
              </a:rPr>
              <a:t>T×m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hiÓu</a:t>
            </a:r>
            <a:r>
              <a:rPr sz="2200" b="1">
                <a:latin typeface=".VnBook-Antiqua" pitchFamily="34" charset="0"/>
              </a:rPr>
              <a:t> ®Ò </a:t>
            </a:r>
            <a:r>
              <a:rPr sz="2200" b="1" dirty="0" err="1">
                <a:latin typeface=".VnBook-Antiqua" pitchFamily="34" charset="0"/>
              </a:rPr>
              <a:t>bµi</a:t>
            </a:r>
            <a:r>
              <a:rPr sz="2200" b="1">
                <a:latin typeface=".VnBook-Antiqua" pitchFamily="34" charset="0"/>
              </a:rPr>
              <a:t> vµ ®Ò </a:t>
            </a:r>
            <a:r>
              <a:rPr sz="2200" b="1" dirty="0" err="1">
                <a:latin typeface=".VnBook-Antiqua" pitchFamily="34" charset="0"/>
              </a:rPr>
              <a:t>xuÊt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thuËt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to¸n</a:t>
            </a:r>
            <a:r>
              <a:rPr sz="2200" b="1">
                <a:latin typeface=".VnBook-Antiqua" pitchFamily="34" charset="0"/>
              </a:rPr>
              <a:t>. </a:t>
            </a:r>
            <a:endParaRPr sz="2200" b="1">
              <a:latin typeface=".VnBook-Antiqua" pitchFamily="34" charset="0"/>
            </a:endParaRPr>
          </a:p>
        </p:txBody>
      </p:sp>
      <p:sp>
        <p:nvSpPr>
          <p:cNvPr id="3080" name="Text Box 3079"/>
          <p:cNvSpPr txBox="1"/>
          <p:nvPr/>
        </p:nvSpPr>
        <p:spPr>
          <a:xfrm>
            <a:off x="838200" y="4724400"/>
            <a:ext cx="8001000" cy="1096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35280" indent="-335280" algn="just">
              <a:spcBef>
                <a:spcPct val="50000"/>
              </a:spcBef>
            </a:pPr>
            <a:r>
              <a:rPr sz="2200" b="1">
                <a:latin typeface=".VnBook-Antiqua" pitchFamily="34" charset="0"/>
                <a:sym typeface="Wingdings" panose="05000000000000000000" pitchFamily="2" charset="2"/>
              </a:rPr>
              <a:t> </a:t>
            </a:r>
            <a:r>
              <a:rPr sz="2200" b="1" dirty="0" err="1">
                <a:latin typeface=".VnBook-Antiqua" pitchFamily="34" charset="0"/>
              </a:rPr>
              <a:t>Tõ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thuËt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to¸n</a:t>
            </a:r>
            <a:r>
              <a:rPr sz="2200" b="1">
                <a:latin typeface=".VnBook-Antiqua" pitchFamily="34" charset="0"/>
              </a:rPr>
              <a:t> ®· ®Ò </a:t>
            </a:r>
            <a:r>
              <a:rPr sz="2200" b="1" dirty="0" err="1">
                <a:latin typeface=".VnBook-Antiqua" pitchFamily="34" charset="0"/>
              </a:rPr>
              <a:t>xuÊt</a:t>
            </a:r>
            <a:r>
              <a:rPr sz="2200" b="1">
                <a:latin typeface=".VnBook-Antiqua" pitchFamily="34" charset="0"/>
              </a:rPr>
              <a:t> ë </a:t>
            </a:r>
            <a:r>
              <a:rPr sz="2200" b="1" dirty="0" err="1">
                <a:latin typeface=".VnBook-Antiqua" pitchFamily="34" charset="0"/>
              </a:rPr>
              <a:t>trªn</a:t>
            </a:r>
            <a:r>
              <a:rPr sz="2200" b="1">
                <a:latin typeface=".VnBook-Antiqua" pitchFamily="34" charset="0"/>
              </a:rPr>
              <a:t>, </a:t>
            </a:r>
            <a:r>
              <a:rPr sz="2200" b="1" dirty="0" err="1">
                <a:latin typeface=".VnBook-Antiqua" pitchFamily="34" charset="0"/>
              </a:rPr>
              <a:t>h·y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tæ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chøc</a:t>
            </a:r>
            <a:r>
              <a:rPr sz="2200" b="1">
                <a:solidFill>
                  <a:srgbClr val="FF3300"/>
                </a:solidFill>
                <a:latin typeface=".VnBook-Antiqua" pitchFamily="34" charset="0"/>
              </a:rPr>
              <a:t> </a:t>
            </a:r>
            <a:r>
              <a:rPr sz="2200" b="1" dirty="0" err="1">
                <a:solidFill>
                  <a:srgbClr val="FF3300"/>
                </a:solidFill>
                <a:latin typeface=".VnBook-Antiqua" pitchFamily="34" charset="0"/>
              </a:rPr>
              <a:t>ph©n</a:t>
            </a:r>
            <a:r>
              <a:rPr sz="2200" b="1">
                <a:solidFill>
                  <a:srgbClr val="FF3300"/>
                </a:solidFill>
                <a:latin typeface=".VnBook-Antiqua" pitchFamily="34" charset="0"/>
              </a:rPr>
              <a:t> </a:t>
            </a:r>
            <a:r>
              <a:rPr sz="2200" b="1" dirty="0" err="1">
                <a:solidFill>
                  <a:srgbClr val="FF3300"/>
                </a:solidFill>
                <a:latin typeface=".VnBook-Antiqua" pitchFamily="34" charset="0"/>
              </a:rPr>
              <a:t>chia</a:t>
            </a:r>
            <a:r>
              <a:rPr sz="2200" b="1">
                <a:solidFill>
                  <a:srgbClr val="FF3300"/>
                </a:solidFill>
                <a:latin typeface=".VnBook-Antiqua" pitchFamily="34" charset="0"/>
              </a:rPr>
              <a:t> </a:t>
            </a:r>
            <a:r>
              <a:rPr sz="2200" b="1" dirty="0" err="1">
                <a:solidFill>
                  <a:srgbClr val="FF3300"/>
                </a:solidFill>
                <a:latin typeface=".VnBook-Antiqua" pitchFamily="34" charset="0"/>
              </a:rPr>
              <a:t>c«ng</a:t>
            </a:r>
            <a:r>
              <a:rPr sz="2200" b="1">
                <a:solidFill>
                  <a:srgbClr val="FF3300"/>
                </a:solidFill>
                <a:latin typeface=".VnBook-Antiqua" pitchFamily="34" charset="0"/>
              </a:rPr>
              <a:t> </a:t>
            </a:r>
            <a:r>
              <a:rPr sz="2200" b="1" dirty="0" err="1">
                <a:solidFill>
                  <a:srgbClr val="FF3300"/>
                </a:solidFill>
                <a:latin typeface=".VnBook-Antiqua" pitchFamily="34" charset="0"/>
              </a:rPr>
              <a:t>viÖc</a:t>
            </a:r>
            <a:r>
              <a:rPr sz="2200" b="1">
                <a:solidFill>
                  <a:srgbClr val="FF3300"/>
                </a:solidFill>
                <a:latin typeface=".VnBook-Antiqua" pitchFamily="34" charset="0"/>
              </a:rPr>
              <a:t> </a:t>
            </a:r>
            <a:r>
              <a:rPr sz="2200" b="1" dirty="0" err="1">
                <a:solidFill>
                  <a:srgbClr val="FF3300"/>
                </a:solidFill>
                <a:latin typeface=".VnBook-Antiqua" pitchFamily="34" charset="0"/>
              </a:rPr>
              <a:t>cho</a:t>
            </a:r>
            <a:r>
              <a:rPr sz="2200" b="1">
                <a:solidFill>
                  <a:srgbClr val="FF3300"/>
                </a:solidFill>
                <a:latin typeface=".VnBook-Antiqua" pitchFamily="34" charset="0"/>
              </a:rPr>
              <a:t> </a:t>
            </a:r>
            <a:r>
              <a:rPr sz="2200" b="1" dirty="0" err="1">
                <a:solidFill>
                  <a:srgbClr val="FF3300"/>
                </a:solidFill>
                <a:latin typeface=".VnBook-Antiqua" pitchFamily="34" charset="0"/>
              </a:rPr>
              <a:t>c¸c</a:t>
            </a:r>
            <a:r>
              <a:rPr sz="2200" b="1">
                <a:solidFill>
                  <a:srgbClr val="FF3300"/>
                </a:solidFill>
                <a:latin typeface=".VnBook-Antiqua" pitchFamily="34" charset="0"/>
              </a:rPr>
              <a:t> </a:t>
            </a:r>
            <a:r>
              <a:rPr sz="2200" b="1" dirty="0" err="1">
                <a:solidFill>
                  <a:srgbClr val="FF3300"/>
                </a:solidFill>
                <a:latin typeface=".VnBook-Antiqua" pitchFamily="34" charset="0"/>
              </a:rPr>
              <a:t>tæ</a:t>
            </a:r>
            <a:r>
              <a:rPr sz="2200" b="1">
                <a:solidFill>
                  <a:srgbClr val="FF3300"/>
                </a:solidFill>
                <a:latin typeface=".VnBook-Antiqua" pitchFamily="34" charset="0"/>
              </a:rPr>
              <a:t> </a:t>
            </a:r>
            <a:r>
              <a:rPr sz="2200" b="1" dirty="0" err="1">
                <a:solidFill>
                  <a:srgbClr val="FF3300"/>
                </a:solidFill>
                <a:latin typeface=".VnBook-Antiqua" pitchFamily="34" charset="0"/>
              </a:rPr>
              <a:t>d­íi</a:t>
            </a:r>
            <a:r>
              <a:rPr sz="2200" b="1">
                <a:solidFill>
                  <a:srgbClr val="FF3300"/>
                </a:solidFill>
                <a:latin typeface=".VnBook-Antiqua" pitchFamily="34" charset="0"/>
              </a:rPr>
              <a:t> d¹ng </a:t>
            </a:r>
            <a:r>
              <a:rPr sz="2200" b="1" dirty="0" err="1">
                <a:solidFill>
                  <a:srgbClr val="FF3300"/>
                </a:solidFill>
                <a:latin typeface=".VnBook-Antiqua" pitchFamily="34" charset="0"/>
              </a:rPr>
              <a:t>c¸c</a:t>
            </a:r>
            <a:r>
              <a:rPr sz="2200" b="1">
                <a:solidFill>
                  <a:srgbClr val="FF3300"/>
                </a:solidFill>
                <a:latin typeface=".VnBook-Antiqua" pitchFamily="34" charset="0"/>
              </a:rPr>
              <a:t> </a:t>
            </a:r>
            <a:r>
              <a:rPr sz="2200" b="1" dirty="0" err="1">
                <a:solidFill>
                  <a:srgbClr val="FF3300"/>
                </a:solidFill>
                <a:latin typeface=".VnBook-Antiqua" pitchFamily="34" charset="0"/>
              </a:rPr>
              <a:t>ch­¬ng</a:t>
            </a:r>
            <a:r>
              <a:rPr sz="2200" b="1">
                <a:solidFill>
                  <a:srgbClr val="FF3300"/>
                </a:solidFill>
                <a:latin typeface=".VnBook-Antiqua" pitchFamily="34" charset="0"/>
              </a:rPr>
              <a:t> </a:t>
            </a:r>
            <a:r>
              <a:rPr sz="2200" b="1" dirty="0" err="1">
                <a:solidFill>
                  <a:srgbClr val="FF3300"/>
                </a:solidFill>
                <a:latin typeface=".VnBook-Antiqua" pitchFamily="34" charset="0"/>
              </a:rPr>
              <a:t>tr×nh</a:t>
            </a:r>
            <a:r>
              <a:rPr sz="2200" b="1">
                <a:solidFill>
                  <a:srgbClr val="FF3300"/>
                </a:solidFill>
                <a:latin typeface=".VnBook-Antiqua" pitchFamily="34" charset="0"/>
              </a:rPr>
              <a:t> con</a:t>
            </a:r>
            <a:r>
              <a:rPr sz="2200" b="1">
                <a:latin typeface=".VnBook-Antiqua" pitchFamily="34" charset="0"/>
              </a:rPr>
              <a:t>, </a:t>
            </a:r>
            <a:r>
              <a:rPr sz="2200" b="1" dirty="0" err="1">
                <a:latin typeface=".VnBook-Antiqua" pitchFamily="34" charset="0"/>
              </a:rPr>
              <a:t>sau</a:t>
            </a:r>
            <a:r>
              <a:rPr sz="2200" b="1">
                <a:latin typeface=".VnBook-Antiqua" pitchFamily="34" charset="0"/>
              </a:rPr>
              <a:t> ®</a:t>
            </a:r>
            <a:r>
              <a:rPr sz="2200" b="1" dirty="0" err="1">
                <a:latin typeface=".VnBook-Antiqua" pitchFamily="34" charset="0"/>
              </a:rPr>
              <a:t>ã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ghÐp</a:t>
            </a:r>
            <a:r>
              <a:rPr sz="2200" b="1">
                <a:latin typeface=".VnBook-Antiqua" pitchFamily="34" charset="0"/>
              </a:rPr>
              <a:t> l¹i </a:t>
            </a:r>
            <a:r>
              <a:rPr sz="2200" b="1" dirty="0" err="1">
                <a:latin typeface=".VnBook-Antiqua" pitchFamily="34" charset="0"/>
              </a:rPr>
              <a:t>thµnh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ch­¬ng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tr×nh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chÝnh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hoµn</a:t>
            </a:r>
            <a:r>
              <a:rPr sz="2200" b="1">
                <a:latin typeface=".VnBook-Antiqua" pitchFamily="34" charset="0"/>
              </a:rPr>
              <a:t> </a:t>
            </a:r>
            <a:r>
              <a:rPr sz="2200" b="1" dirty="0" err="1">
                <a:latin typeface=".VnBook-Antiqua" pitchFamily="34" charset="0"/>
              </a:rPr>
              <a:t>chØnh</a:t>
            </a:r>
            <a:r>
              <a:rPr sz="2200" b="1">
                <a:latin typeface=".VnBook-Antiqua" pitchFamily="34" charset="0"/>
              </a:rPr>
              <a:t>. </a:t>
            </a:r>
            <a:endParaRPr sz="2200" b="1">
              <a:latin typeface=".VnBook-Antiqu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3078" grpId="0"/>
      <p:bldP spid="3079" grpId="0"/>
      <p:bldP spid="30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Picture 4097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76200"/>
            <a:ext cx="9144000" cy="762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099" name="Picture 4098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0" name="Straight Connector 4099"/>
          <p:cNvSpPr/>
          <p:nvPr/>
        </p:nvSpPr>
        <p:spPr>
          <a:xfrm flipV="1">
            <a:off x="5181600" y="685800"/>
            <a:ext cx="0" cy="27432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01" name="Straight Connector 4100"/>
          <p:cNvSpPr/>
          <p:nvPr/>
        </p:nvSpPr>
        <p:spPr>
          <a:xfrm>
            <a:off x="5181600" y="3429000"/>
            <a:ext cx="38862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02" name="Oval 4101"/>
          <p:cNvSpPr/>
          <p:nvPr/>
        </p:nvSpPr>
        <p:spPr>
          <a:xfrm>
            <a:off x="6911975" y="1174750"/>
            <a:ext cx="76200" cy="76200"/>
          </a:xfrm>
          <a:prstGeom prst="ellipse">
            <a:avLst/>
          </a:prstGeom>
          <a:solidFill>
            <a:srgbClr val="CC0066"/>
          </a:solidFill>
          <a:ln w="9525" cap="flat" cmpd="sng">
            <a:solidFill>
              <a:srgbClr val="CC0066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dirty="0">
              <a:solidFill>
                <a:srgbClr val="CC0066"/>
              </a:solidFill>
            </a:endParaRPr>
          </a:p>
        </p:txBody>
      </p:sp>
      <p:sp>
        <p:nvSpPr>
          <p:cNvPr id="4103" name="Text Box 4102"/>
          <p:cNvSpPr txBox="1"/>
          <p:nvPr/>
        </p:nvSpPr>
        <p:spPr>
          <a:xfrm>
            <a:off x="7086600" y="838200"/>
            <a:ext cx="685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>
                <a:solidFill>
                  <a:srgbClr val="0000FF"/>
                </a:solidFill>
                <a:latin typeface=".VnVogueH" pitchFamily="34" charset="0"/>
              </a:rPr>
              <a:t>A</a:t>
            </a:r>
            <a:endParaRPr b="1">
              <a:solidFill>
                <a:srgbClr val="0000FF"/>
              </a:solidFill>
              <a:latin typeface=".VnVogueH" pitchFamily="34" charset="0"/>
            </a:endParaRPr>
          </a:p>
        </p:txBody>
      </p:sp>
      <p:sp>
        <p:nvSpPr>
          <p:cNvPr id="4104" name="Straight Connector 4103"/>
          <p:cNvSpPr/>
          <p:nvPr/>
        </p:nvSpPr>
        <p:spPr>
          <a:xfrm flipH="1">
            <a:off x="5181600" y="1219200"/>
            <a:ext cx="17526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4105" name="Straight Connector 4104"/>
          <p:cNvSpPr/>
          <p:nvPr/>
        </p:nvSpPr>
        <p:spPr>
          <a:xfrm>
            <a:off x="6934200" y="1219200"/>
            <a:ext cx="0" cy="2209800"/>
          </a:xfrm>
          <a:prstGeom prst="line">
            <a:avLst/>
          </a:prstGeom>
          <a:ln w="2857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4106" name="Text Box 4105"/>
          <p:cNvSpPr txBox="1"/>
          <p:nvPr/>
        </p:nvSpPr>
        <p:spPr>
          <a:xfrm>
            <a:off x="4648200" y="990600"/>
            <a:ext cx="914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dirty="0" err="1">
                <a:latin typeface=".VnArial" pitchFamily="34" charset="0"/>
              </a:rPr>
              <a:t>y</a:t>
            </a:r>
            <a:r>
              <a:rPr b="1" baseline="-25000" dirty="0" err="1">
                <a:latin typeface=".VnArial" pitchFamily="34" charset="0"/>
              </a:rPr>
              <a:t>A</a:t>
            </a:r>
            <a:endParaRPr b="1" baseline="-25000">
              <a:latin typeface=".VnArial" pitchFamily="34" charset="0"/>
            </a:endParaRPr>
          </a:p>
        </p:txBody>
      </p:sp>
      <p:sp>
        <p:nvSpPr>
          <p:cNvPr id="4107" name="Text Box 4106"/>
          <p:cNvSpPr txBox="1"/>
          <p:nvPr/>
        </p:nvSpPr>
        <p:spPr>
          <a:xfrm>
            <a:off x="6781800" y="3443288"/>
            <a:ext cx="9144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dirty="0" err="1">
                <a:latin typeface=".VnArial" pitchFamily="34" charset="0"/>
              </a:rPr>
              <a:t>x</a:t>
            </a:r>
            <a:r>
              <a:rPr b="1" baseline="-25000" dirty="0" err="1">
                <a:latin typeface=".VnArial" pitchFamily="34" charset="0"/>
              </a:rPr>
              <a:t>A</a:t>
            </a:r>
            <a:endParaRPr b="1" baseline="-25000">
              <a:latin typeface=".VnArial" pitchFamily="34" charset="0"/>
            </a:endParaRPr>
          </a:p>
        </p:txBody>
      </p:sp>
      <p:sp>
        <p:nvSpPr>
          <p:cNvPr id="4108" name="Oval 4107"/>
          <p:cNvSpPr/>
          <p:nvPr/>
        </p:nvSpPr>
        <p:spPr>
          <a:xfrm>
            <a:off x="5661025" y="2187575"/>
            <a:ext cx="76200" cy="76200"/>
          </a:xfrm>
          <a:prstGeom prst="ellipse">
            <a:avLst/>
          </a:prstGeom>
          <a:solidFill>
            <a:srgbClr val="CC0066"/>
          </a:solidFill>
          <a:ln w="9525" cap="flat" cmpd="sng">
            <a:solidFill>
              <a:srgbClr val="CC0066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dirty="0">
              <a:solidFill>
                <a:srgbClr val="CC0066"/>
              </a:solidFill>
            </a:endParaRPr>
          </a:p>
        </p:txBody>
      </p:sp>
      <p:sp>
        <p:nvSpPr>
          <p:cNvPr id="4109" name="Text Box 4108"/>
          <p:cNvSpPr txBox="1"/>
          <p:nvPr/>
        </p:nvSpPr>
        <p:spPr>
          <a:xfrm>
            <a:off x="5486400" y="1690688"/>
            <a:ext cx="685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>
                <a:solidFill>
                  <a:srgbClr val="0000FF"/>
                </a:solidFill>
                <a:latin typeface=".VnVogueH" pitchFamily="34" charset="0"/>
              </a:rPr>
              <a:t>B</a:t>
            </a:r>
            <a:endParaRPr b="1">
              <a:solidFill>
                <a:srgbClr val="0000FF"/>
              </a:solidFill>
              <a:latin typeface=".VnVogueH" pitchFamily="34" charset="0"/>
            </a:endParaRPr>
          </a:p>
        </p:txBody>
      </p:sp>
      <p:sp>
        <p:nvSpPr>
          <p:cNvPr id="4110" name="Straight Connector 4109"/>
          <p:cNvSpPr/>
          <p:nvPr/>
        </p:nvSpPr>
        <p:spPr>
          <a:xfrm flipH="1">
            <a:off x="5181600" y="2209800"/>
            <a:ext cx="4572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4111" name="Straight Connector 4110"/>
          <p:cNvSpPr/>
          <p:nvPr/>
        </p:nvSpPr>
        <p:spPr>
          <a:xfrm>
            <a:off x="5715000" y="2209800"/>
            <a:ext cx="0" cy="1219200"/>
          </a:xfrm>
          <a:prstGeom prst="line">
            <a:avLst/>
          </a:prstGeom>
          <a:ln w="2857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4112" name="Text Box 4111"/>
          <p:cNvSpPr txBox="1"/>
          <p:nvPr/>
        </p:nvSpPr>
        <p:spPr>
          <a:xfrm>
            <a:off x="4648200" y="1995488"/>
            <a:ext cx="9144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dirty="0" err="1">
                <a:latin typeface=".VnArial" pitchFamily="34" charset="0"/>
              </a:rPr>
              <a:t>y</a:t>
            </a:r>
            <a:r>
              <a:rPr b="1" baseline="-25000" dirty="0" err="1">
                <a:latin typeface=".VnArial" pitchFamily="34" charset="0"/>
              </a:rPr>
              <a:t>B</a:t>
            </a:r>
            <a:endParaRPr b="1" baseline="-25000">
              <a:latin typeface=".VnArial" pitchFamily="34" charset="0"/>
            </a:endParaRPr>
          </a:p>
        </p:txBody>
      </p:sp>
      <p:sp>
        <p:nvSpPr>
          <p:cNvPr id="4113" name="Text Box 4112"/>
          <p:cNvSpPr txBox="1"/>
          <p:nvPr/>
        </p:nvSpPr>
        <p:spPr>
          <a:xfrm>
            <a:off x="5486400" y="3429000"/>
            <a:ext cx="914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dirty="0" err="1">
                <a:latin typeface=".VnArial" pitchFamily="34" charset="0"/>
              </a:rPr>
              <a:t>x</a:t>
            </a:r>
            <a:r>
              <a:rPr b="1" baseline="-25000" dirty="0" err="1">
                <a:latin typeface=".VnArial" pitchFamily="34" charset="0"/>
              </a:rPr>
              <a:t>B</a:t>
            </a:r>
            <a:endParaRPr b="1" baseline="-25000">
              <a:latin typeface=".VnArial" pitchFamily="34" charset="0"/>
            </a:endParaRPr>
          </a:p>
        </p:txBody>
      </p:sp>
      <p:sp>
        <p:nvSpPr>
          <p:cNvPr id="4114" name="Oval 4113"/>
          <p:cNvSpPr/>
          <p:nvPr/>
        </p:nvSpPr>
        <p:spPr>
          <a:xfrm>
            <a:off x="8032750" y="2797175"/>
            <a:ext cx="76200" cy="76200"/>
          </a:xfrm>
          <a:prstGeom prst="ellipse">
            <a:avLst/>
          </a:prstGeom>
          <a:solidFill>
            <a:srgbClr val="CC0066"/>
          </a:solidFill>
          <a:ln w="9525" cap="flat" cmpd="sng">
            <a:solidFill>
              <a:srgbClr val="CC0066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dirty="0">
              <a:solidFill>
                <a:srgbClr val="CC0066"/>
              </a:solidFill>
            </a:endParaRPr>
          </a:p>
        </p:txBody>
      </p:sp>
      <p:sp>
        <p:nvSpPr>
          <p:cNvPr id="4115" name="Straight Connector 4114"/>
          <p:cNvSpPr/>
          <p:nvPr/>
        </p:nvSpPr>
        <p:spPr>
          <a:xfrm flipH="1">
            <a:off x="5181600" y="2819400"/>
            <a:ext cx="28956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4116" name="Straight Connector 4115"/>
          <p:cNvSpPr/>
          <p:nvPr/>
        </p:nvSpPr>
        <p:spPr>
          <a:xfrm>
            <a:off x="8077200" y="2819400"/>
            <a:ext cx="0" cy="609600"/>
          </a:xfrm>
          <a:prstGeom prst="line">
            <a:avLst/>
          </a:prstGeom>
          <a:ln w="2857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4117" name="Text Box 4116"/>
          <p:cNvSpPr txBox="1"/>
          <p:nvPr/>
        </p:nvSpPr>
        <p:spPr>
          <a:xfrm>
            <a:off x="8229600" y="2605088"/>
            <a:ext cx="685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>
                <a:solidFill>
                  <a:srgbClr val="0000FF"/>
                </a:solidFill>
                <a:latin typeface=".VnVogueH" pitchFamily="34" charset="0"/>
              </a:rPr>
              <a:t>C</a:t>
            </a:r>
            <a:endParaRPr b="1">
              <a:solidFill>
                <a:srgbClr val="0000FF"/>
              </a:solidFill>
              <a:latin typeface=".VnVogueH" pitchFamily="34" charset="0"/>
            </a:endParaRPr>
          </a:p>
        </p:txBody>
      </p:sp>
      <p:sp>
        <p:nvSpPr>
          <p:cNvPr id="4118" name="Text Box 4117"/>
          <p:cNvSpPr txBox="1"/>
          <p:nvPr/>
        </p:nvSpPr>
        <p:spPr>
          <a:xfrm>
            <a:off x="4648200" y="2605088"/>
            <a:ext cx="9144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dirty="0" err="1">
                <a:latin typeface=".VnArial" pitchFamily="34" charset="0"/>
              </a:rPr>
              <a:t>y</a:t>
            </a:r>
            <a:r>
              <a:rPr b="1" baseline="-25000" dirty="0" err="1">
                <a:latin typeface=".VnArial" pitchFamily="34" charset="0"/>
              </a:rPr>
              <a:t>C</a:t>
            </a:r>
            <a:endParaRPr b="1" baseline="-25000">
              <a:latin typeface=".VnArial" pitchFamily="34" charset="0"/>
            </a:endParaRPr>
          </a:p>
        </p:txBody>
      </p:sp>
      <p:sp>
        <p:nvSpPr>
          <p:cNvPr id="4119" name="Text Box 4118"/>
          <p:cNvSpPr txBox="1"/>
          <p:nvPr/>
        </p:nvSpPr>
        <p:spPr>
          <a:xfrm>
            <a:off x="7924800" y="3429000"/>
            <a:ext cx="914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dirty="0" err="1">
                <a:latin typeface=".VnArial" pitchFamily="34" charset="0"/>
              </a:rPr>
              <a:t>x</a:t>
            </a:r>
            <a:r>
              <a:rPr b="1" baseline="-25000" dirty="0" err="1">
                <a:latin typeface=".VnArial" pitchFamily="34" charset="0"/>
              </a:rPr>
              <a:t>C</a:t>
            </a:r>
            <a:endParaRPr b="1" baseline="-25000">
              <a:latin typeface=".VnArial" pitchFamily="34" charset="0"/>
            </a:endParaRPr>
          </a:p>
        </p:txBody>
      </p:sp>
      <p:sp>
        <p:nvSpPr>
          <p:cNvPr id="4120" name="Straight Connector 4119"/>
          <p:cNvSpPr/>
          <p:nvPr/>
        </p:nvSpPr>
        <p:spPr>
          <a:xfrm flipH="1">
            <a:off x="5715000" y="1219200"/>
            <a:ext cx="1219200" cy="990600"/>
          </a:xfrm>
          <a:prstGeom prst="line">
            <a:avLst/>
          </a:prstGeom>
          <a:ln w="2857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21" name="Straight Connector 4120"/>
          <p:cNvSpPr/>
          <p:nvPr/>
        </p:nvSpPr>
        <p:spPr>
          <a:xfrm>
            <a:off x="5715000" y="2209800"/>
            <a:ext cx="2362200" cy="609600"/>
          </a:xfrm>
          <a:prstGeom prst="line">
            <a:avLst/>
          </a:prstGeom>
          <a:ln w="2857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22" name="Straight Connector 4121"/>
          <p:cNvSpPr/>
          <p:nvPr/>
        </p:nvSpPr>
        <p:spPr>
          <a:xfrm>
            <a:off x="6934200" y="1219200"/>
            <a:ext cx="1143000" cy="1600200"/>
          </a:xfrm>
          <a:prstGeom prst="line">
            <a:avLst/>
          </a:prstGeom>
          <a:ln w="2857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23" name="Text Box 4122"/>
          <p:cNvSpPr txBox="1"/>
          <p:nvPr/>
        </p:nvSpPr>
        <p:spPr>
          <a:xfrm>
            <a:off x="228600" y="76200"/>
            <a:ext cx="800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solidFill>
                  <a:srgbClr val="FF3300"/>
                </a:solidFill>
                <a:latin typeface=".VnHelvetInsH" pitchFamily="34" charset="0"/>
                <a:sym typeface="Wingdings" panose="05000000000000000000" pitchFamily="2" charset="2"/>
              </a:rPr>
              <a:t>1.</a:t>
            </a:r>
            <a:r>
              <a:rPr sz="2400">
                <a:latin typeface=".VnHelvetInsH" pitchFamily="34" charset="0"/>
                <a:sym typeface="Wingdings" panose="05000000000000000000" pitchFamily="2" charset="2"/>
              </a:rPr>
              <a:t> </a:t>
            </a:r>
            <a:r>
              <a:rPr sz="2400" dirty="0" err="1">
                <a:solidFill>
                  <a:srgbClr val="FF3300"/>
                </a:solidFill>
                <a:latin typeface=".VnHelvetInsH" pitchFamily="34" charset="0"/>
              </a:rPr>
              <a:t>T×m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400" dirty="0" err="1">
                <a:solidFill>
                  <a:srgbClr val="FF3300"/>
                </a:solidFill>
                <a:latin typeface=".VnHelvetInsH" pitchFamily="34" charset="0"/>
              </a:rPr>
              <a:t>hiÓu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®Ò </a:t>
            </a:r>
            <a:r>
              <a:rPr sz="2400" dirty="0" err="1">
                <a:solidFill>
                  <a:srgbClr val="FF3300"/>
                </a:solidFill>
                <a:latin typeface=".VnHelvetInsH" pitchFamily="34" charset="0"/>
              </a:rPr>
              <a:t>bµi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vµ ®Ò </a:t>
            </a:r>
            <a:r>
              <a:rPr sz="2400" dirty="0" err="1">
                <a:solidFill>
                  <a:srgbClr val="FF3300"/>
                </a:solidFill>
                <a:latin typeface=".VnHelvetInsH" pitchFamily="34" charset="0"/>
              </a:rPr>
              <a:t>xuÊt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400" dirty="0" err="1">
                <a:solidFill>
                  <a:srgbClr val="FF3300"/>
                </a:solidFill>
                <a:latin typeface=".VnHelvetInsH" pitchFamily="34" charset="0"/>
              </a:rPr>
              <a:t>thuËt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400" dirty="0" err="1">
                <a:solidFill>
                  <a:srgbClr val="FF3300"/>
                </a:solidFill>
                <a:latin typeface=".VnHelvetInsH" pitchFamily="34" charset="0"/>
              </a:rPr>
              <a:t>to¸n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</a:t>
            </a:r>
            <a:endParaRPr sz="2400">
              <a:solidFill>
                <a:srgbClr val="FF3300"/>
              </a:solidFill>
              <a:latin typeface=".VnHelvetInsH" pitchFamily="34" charset="0"/>
            </a:endParaRPr>
          </a:p>
        </p:txBody>
      </p:sp>
      <p:sp>
        <p:nvSpPr>
          <p:cNvPr id="4124" name="Text Box 4123"/>
          <p:cNvSpPr txBox="1"/>
          <p:nvPr/>
        </p:nvSpPr>
        <p:spPr>
          <a:xfrm>
            <a:off x="76200" y="838200"/>
            <a:ext cx="4267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>
                <a:solidFill>
                  <a:srgbClr val="0000FF"/>
                </a:solidFill>
                <a:latin typeface=".VnHelvetIns" pitchFamily="34" charset="0"/>
              </a:rPr>
              <a:t>* </a:t>
            </a:r>
            <a:r>
              <a:rPr sz="2000" dirty="0" err="1">
                <a:solidFill>
                  <a:srgbClr val="0000FF"/>
                </a:solidFill>
                <a:latin typeface=".VnHelvetIns" pitchFamily="34" charset="0"/>
              </a:rPr>
              <a:t>TÝnh</a:t>
            </a:r>
            <a:r>
              <a:rPr sz="2000">
                <a:solidFill>
                  <a:srgbClr val="0000FF"/>
                </a:solidFill>
                <a:latin typeface=".VnHelvetIns" pitchFamily="34" charset="0"/>
              </a:rPr>
              <a:t> </a:t>
            </a:r>
            <a:r>
              <a:rPr sz="2000" dirty="0" err="1">
                <a:solidFill>
                  <a:srgbClr val="0000FF"/>
                </a:solidFill>
                <a:latin typeface=".VnHelvetIns" pitchFamily="34" charset="0"/>
              </a:rPr>
              <a:t>chu</a:t>
            </a:r>
            <a:r>
              <a:rPr sz="2000">
                <a:solidFill>
                  <a:srgbClr val="0000FF"/>
                </a:solidFill>
                <a:latin typeface=".VnHelvetIns" pitchFamily="34" charset="0"/>
              </a:rPr>
              <a:t> vi, </a:t>
            </a:r>
            <a:r>
              <a:rPr sz="2000" dirty="0" err="1">
                <a:solidFill>
                  <a:srgbClr val="0000FF"/>
                </a:solidFill>
                <a:latin typeface=".VnHelvetIns" pitchFamily="34" charset="0"/>
              </a:rPr>
              <a:t>diÖn</a:t>
            </a:r>
            <a:r>
              <a:rPr sz="2000">
                <a:solidFill>
                  <a:srgbClr val="0000FF"/>
                </a:solidFill>
                <a:latin typeface=".VnHelvetIns" pitchFamily="34" charset="0"/>
              </a:rPr>
              <a:t> </a:t>
            </a:r>
            <a:r>
              <a:rPr sz="2000" dirty="0" err="1">
                <a:solidFill>
                  <a:srgbClr val="0000FF"/>
                </a:solidFill>
                <a:latin typeface=".VnHelvetIns" pitchFamily="34" charset="0"/>
              </a:rPr>
              <a:t>tÝch</a:t>
            </a:r>
            <a:endParaRPr sz="2000">
              <a:solidFill>
                <a:srgbClr val="0000FF"/>
              </a:solidFill>
              <a:latin typeface=".VnHelvetIns" pitchFamily="34" charset="0"/>
            </a:endParaRPr>
          </a:p>
        </p:txBody>
      </p:sp>
      <p:sp>
        <p:nvSpPr>
          <p:cNvPr id="4125" name="Text Box 4124"/>
          <p:cNvSpPr txBox="1"/>
          <p:nvPr/>
        </p:nvSpPr>
        <p:spPr>
          <a:xfrm>
            <a:off x="76200" y="1447800"/>
            <a:ext cx="4876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 b="1">
                <a:latin typeface=".VnBook-Antiqua" pitchFamily="34" charset="0"/>
              </a:rPr>
              <a:t>B1. </a:t>
            </a:r>
            <a:r>
              <a:rPr sz="2000" b="1" dirty="0" err="1">
                <a:latin typeface=".VnBook-Antiqua" pitchFamily="34" charset="0"/>
              </a:rPr>
              <a:t>TÝnh</a:t>
            </a:r>
            <a:r>
              <a:rPr sz="2000" b="1">
                <a:latin typeface=".VnBook-Antiqua" pitchFamily="34" charset="0"/>
              </a:rPr>
              <a:t> ®é </a:t>
            </a:r>
            <a:r>
              <a:rPr sz="2000" b="1" dirty="0" err="1">
                <a:latin typeface=".VnBook-Antiqua" pitchFamily="34" charset="0"/>
              </a:rPr>
              <a:t>dµi</a:t>
            </a:r>
            <a:r>
              <a:rPr sz="2000" b="1">
                <a:latin typeface=".VnBook-Antiqua" pitchFamily="34" charset="0"/>
              </a:rPr>
              <a:t> c¹nh </a:t>
            </a:r>
            <a:r>
              <a:rPr sz="2000" b="1" dirty="0" err="1">
                <a:latin typeface=".VnBook-Antiqua" pitchFamily="34" charset="0"/>
              </a:rPr>
              <a:t>BC(</a:t>
            </a:r>
            <a:r>
              <a:rPr sz="2000" b="1" dirty="0" err="1">
                <a:solidFill>
                  <a:srgbClr val="FF3300"/>
                </a:solidFill>
                <a:latin typeface=".VnBook-Antiqua" pitchFamily="34" charset="0"/>
              </a:rPr>
              <a:t>a</a:t>
            </a:r>
            <a:r>
              <a:rPr sz="2000" b="1" dirty="0" err="1">
                <a:latin typeface=".VnBook-Antiqua" pitchFamily="34" charset="0"/>
              </a:rPr>
              <a:t>),AC(</a:t>
            </a:r>
            <a:r>
              <a:rPr sz="2000" b="1" dirty="0" err="1">
                <a:solidFill>
                  <a:srgbClr val="FF3300"/>
                </a:solidFill>
                <a:latin typeface=".VnBook-Antiqua" pitchFamily="34" charset="0"/>
              </a:rPr>
              <a:t>b</a:t>
            </a:r>
            <a:r>
              <a:rPr sz="2000" b="1" dirty="0" err="1">
                <a:latin typeface=".VnBook-Antiqua" pitchFamily="34" charset="0"/>
              </a:rPr>
              <a:t>),AB(</a:t>
            </a:r>
            <a:r>
              <a:rPr sz="2000" b="1" dirty="0" err="1">
                <a:solidFill>
                  <a:srgbClr val="FF3300"/>
                </a:solidFill>
                <a:latin typeface=".VnBook-Antiqua" pitchFamily="34" charset="0"/>
              </a:rPr>
              <a:t>c</a:t>
            </a:r>
            <a:r>
              <a:rPr sz="2000" b="1">
                <a:latin typeface=".VnBook-Antiqua" pitchFamily="34" charset="0"/>
              </a:rPr>
              <a:t>)</a:t>
            </a:r>
            <a:endParaRPr sz="2000" b="1">
              <a:latin typeface=".VnBook-Antiqua" pitchFamily="34" charset="0"/>
            </a:endParaRPr>
          </a:p>
        </p:txBody>
      </p:sp>
      <p:graphicFrame>
        <p:nvGraphicFramePr>
          <p:cNvPr id="4126" name="Object 4125"/>
          <p:cNvGraphicFramePr/>
          <p:nvPr/>
        </p:nvGraphicFramePr>
        <p:xfrm>
          <a:off x="644525" y="2201863"/>
          <a:ext cx="2900363" cy="1379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3" imgW="1815465" imgH="862965" progId="Equation.3">
                  <p:embed/>
                </p:oleObj>
              </mc:Choice>
              <mc:Fallback>
                <p:oleObj name="" r:id="rId3" imgW="1815465" imgH="862965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4525" y="2201863"/>
                        <a:ext cx="2900363" cy="13795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7" name="Text Box 4126"/>
          <p:cNvSpPr txBox="1"/>
          <p:nvPr/>
        </p:nvSpPr>
        <p:spPr>
          <a:xfrm>
            <a:off x="152400" y="3821113"/>
            <a:ext cx="42672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 b="1">
                <a:latin typeface=".VnBook-Antiqua" pitchFamily="34" charset="0"/>
              </a:rPr>
              <a:t>B2. </a:t>
            </a:r>
            <a:r>
              <a:rPr sz="2000" b="1" dirty="0" err="1">
                <a:latin typeface=".VnBook-Antiqua" pitchFamily="34" charset="0"/>
              </a:rPr>
              <a:t>TÝnh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nöa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chu</a:t>
            </a:r>
            <a:r>
              <a:rPr sz="2000" b="1">
                <a:latin typeface=".VnBook-Antiqua" pitchFamily="34" charset="0"/>
              </a:rPr>
              <a:t> vi, </a:t>
            </a:r>
            <a:r>
              <a:rPr sz="2000" b="1" dirty="0" err="1">
                <a:latin typeface=".VnBook-Antiqua" pitchFamily="34" charset="0"/>
              </a:rPr>
              <a:t>diÖn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tÝch</a:t>
            </a:r>
            <a:r>
              <a:rPr sz="2000" b="1">
                <a:latin typeface=".VnBook-Antiqua" pitchFamily="34" charset="0"/>
              </a:rPr>
              <a:t> </a:t>
            </a:r>
            <a:endParaRPr sz="2000" b="1">
              <a:latin typeface=".VnBook-Antiqua" pitchFamily="34" charset="0"/>
            </a:endParaRPr>
          </a:p>
        </p:txBody>
      </p:sp>
      <p:graphicFrame>
        <p:nvGraphicFramePr>
          <p:cNvPr id="4128" name="Object 4127"/>
          <p:cNvGraphicFramePr/>
          <p:nvPr/>
        </p:nvGraphicFramePr>
        <p:xfrm>
          <a:off x="533400" y="4446588"/>
          <a:ext cx="3124200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5" imgW="1790065" imgH="711200" progId="Equation.3">
                  <p:embed/>
                </p:oleObj>
              </mc:Choice>
              <mc:Fallback>
                <p:oleObj name="" r:id="rId5" imgW="1790065" imgH="711200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3400" y="4446588"/>
                        <a:ext cx="3124200" cy="12398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9" name="Text Box 4128"/>
          <p:cNvSpPr txBox="1"/>
          <p:nvPr/>
        </p:nvSpPr>
        <p:spPr>
          <a:xfrm>
            <a:off x="4495800" y="4495800"/>
            <a:ext cx="4876800" cy="1768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 b="1" dirty="0" err="1">
                <a:solidFill>
                  <a:srgbClr val="FF3300"/>
                </a:solidFill>
                <a:latin typeface=".VnBook-Antiqua" pitchFamily="34" charset="0"/>
              </a:rPr>
              <a:t>Vu«ng</a:t>
            </a:r>
            <a:r>
              <a:rPr sz="2000" b="1">
                <a:solidFill>
                  <a:srgbClr val="FF3300"/>
                </a:solidFill>
                <a:latin typeface=".VnBook-Antiqua" pitchFamily="34" charset="0"/>
              </a:rPr>
              <a:t>: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Tho</a:t>
            </a:r>
            <a:r>
              <a:rPr sz="2000" b="1">
                <a:latin typeface=".VnBook-Antiqua" pitchFamily="34" charset="0"/>
              </a:rPr>
              <a:t>¶ </a:t>
            </a:r>
            <a:r>
              <a:rPr sz="2000" b="1" dirty="0" err="1">
                <a:latin typeface=".VnBook-Antiqua" pitchFamily="34" charset="0"/>
              </a:rPr>
              <a:t>m·n</a:t>
            </a:r>
            <a:r>
              <a:rPr sz="2000" b="1">
                <a:latin typeface=".VnBook-Antiqua" pitchFamily="34" charset="0"/>
              </a:rPr>
              <a:t> ®</a:t>
            </a:r>
            <a:r>
              <a:rPr sz="2000" b="1" dirty="0" err="1">
                <a:latin typeface=".VnBook-Antiqua" pitchFamily="34" charset="0"/>
              </a:rPr>
              <a:t>Þnh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lÝ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Pitago</a:t>
            </a:r>
            <a:endParaRPr sz="2000" b="1">
              <a:latin typeface=".VnBook-Antiqua" pitchFamily="34" charset="0"/>
            </a:endParaRPr>
          </a:p>
          <a:p>
            <a:pPr>
              <a:spcBef>
                <a:spcPct val="50000"/>
              </a:spcBef>
            </a:pPr>
            <a:r>
              <a:rPr sz="2000" b="1">
                <a:solidFill>
                  <a:srgbClr val="FF3300"/>
                </a:solidFill>
                <a:latin typeface=".VnBook-Antiqua" pitchFamily="34" charset="0"/>
              </a:rPr>
              <a:t>§</a:t>
            </a:r>
            <a:r>
              <a:rPr sz="2000" b="1" dirty="0" err="1">
                <a:solidFill>
                  <a:srgbClr val="FF3300"/>
                </a:solidFill>
                <a:latin typeface=".VnBook-Antiqua" pitchFamily="34" charset="0"/>
              </a:rPr>
              <a:t>Òu</a:t>
            </a:r>
            <a:r>
              <a:rPr sz="2000" b="1">
                <a:solidFill>
                  <a:srgbClr val="FF3300"/>
                </a:solidFill>
                <a:latin typeface=".VnBook-Antiqua" pitchFamily="34" charset="0"/>
              </a:rPr>
              <a:t>: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>
                <a:latin typeface=".VnBook-Antiqua" pitchFamily="34" charset="0"/>
              </a:rPr>
              <a:t>Ba</a:t>
            </a:r>
            <a:r>
              <a:rPr sz="2000" b="1">
                <a:latin typeface=".VnBook-Antiqua" pitchFamily="34" charset="0"/>
              </a:rPr>
              <a:t> c¹nh </a:t>
            </a:r>
            <a:r>
              <a:rPr sz="2000" b="1" dirty="0" err="1">
                <a:latin typeface=".VnBook-Antiqua" pitchFamily="34" charset="0"/>
              </a:rPr>
              <a:t>b»ng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>
                <a:latin typeface=".VnBook-Antiqua" pitchFamily="34" charset="0"/>
              </a:rPr>
              <a:t>nhau;</a:t>
            </a:r>
            <a:endParaRPr sz="2000" b="1">
              <a:latin typeface=".VnBook-Antiqua" pitchFamily="34" charset="0"/>
            </a:endParaRPr>
          </a:p>
          <a:p>
            <a:pPr>
              <a:spcBef>
                <a:spcPct val="50000"/>
              </a:spcBef>
            </a:pPr>
            <a:r>
              <a:rPr sz="2000" b="1" dirty="0" err="1">
                <a:solidFill>
                  <a:srgbClr val="FF3300"/>
                </a:solidFill>
                <a:latin typeface=".VnBook-Antiqua" pitchFamily="34" charset="0"/>
              </a:rPr>
              <a:t>C©n</a:t>
            </a:r>
            <a:r>
              <a:rPr sz="2000" b="1">
                <a:solidFill>
                  <a:srgbClr val="FF3300"/>
                </a:solidFill>
                <a:latin typeface=".VnBook-Antiqua" pitchFamily="34" charset="0"/>
              </a:rPr>
              <a:t>: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>
                <a:latin typeface=".VnBook-Antiqua" pitchFamily="34" charset="0"/>
              </a:rPr>
              <a:t>Hai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trong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>
                <a:latin typeface=".VnBook-Antiqua" pitchFamily="34" charset="0"/>
              </a:rPr>
              <a:t>ba</a:t>
            </a:r>
            <a:r>
              <a:rPr sz="2000" b="1">
                <a:latin typeface=".VnBook-Antiqua" pitchFamily="34" charset="0"/>
              </a:rPr>
              <a:t> c¹nh </a:t>
            </a:r>
            <a:r>
              <a:rPr sz="2000" b="1" dirty="0" err="1">
                <a:latin typeface=".VnBook-Antiqua" pitchFamily="34" charset="0"/>
              </a:rPr>
              <a:t>b»ng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>
                <a:latin typeface=".VnBook-Antiqua" pitchFamily="34" charset="0"/>
              </a:rPr>
              <a:t>nhau;</a:t>
            </a:r>
            <a:endParaRPr sz="2000" b="1">
              <a:latin typeface=".VnBook-Antiqua" pitchFamily="34" charset="0"/>
            </a:endParaRPr>
          </a:p>
          <a:p>
            <a:pPr>
              <a:spcBef>
                <a:spcPct val="50000"/>
              </a:spcBef>
            </a:pPr>
            <a:r>
              <a:rPr sz="2000" b="1" dirty="0" err="1">
                <a:solidFill>
                  <a:srgbClr val="FF3300"/>
                </a:solidFill>
                <a:latin typeface=".VnBook-Antiqua" pitchFamily="34" charset="0"/>
              </a:rPr>
              <a:t>Th­êng</a:t>
            </a:r>
            <a:r>
              <a:rPr sz="2000" b="1">
                <a:solidFill>
                  <a:srgbClr val="FF3300"/>
                </a:solidFill>
                <a:latin typeface=".VnBook-Antiqua" pitchFamily="34" charset="0"/>
              </a:rPr>
              <a:t>: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kh«ng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ph¶i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c¸c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>
                <a:latin typeface=".VnBook-Antiqua" pitchFamily="34" charset="0"/>
              </a:rPr>
              <a:t>tÝnh chÊt trªn.</a:t>
            </a:r>
            <a:endParaRPr sz="2000" b="1">
              <a:latin typeface=".VnBook-Antiqua" pitchFamily="34" charset="0"/>
            </a:endParaRPr>
          </a:p>
        </p:txBody>
      </p:sp>
      <p:sp>
        <p:nvSpPr>
          <p:cNvPr id="4130" name="Text Box 4129"/>
          <p:cNvSpPr txBox="1"/>
          <p:nvPr/>
        </p:nvSpPr>
        <p:spPr>
          <a:xfrm>
            <a:off x="4343400" y="3886200"/>
            <a:ext cx="4267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>
                <a:solidFill>
                  <a:srgbClr val="0000FF"/>
                </a:solidFill>
                <a:latin typeface=".VnHelvetIns" pitchFamily="34" charset="0"/>
              </a:rPr>
              <a:t>* </a:t>
            </a:r>
            <a:r>
              <a:rPr sz="2000" dirty="0" err="1">
                <a:solidFill>
                  <a:srgbClr val="0000FF"/>
                </a:solidFill>
                <a:latin typeface=".VnHelvetIns" pitchFamily="34" charset="0"/>
              </a:rPr>
              <a:t>KiÓm</a:t>
            </a:r>
            <a:r>
              <a:rPr sz="2000">
                <a:solidFill>
                  <a:srgbClr val="0000FF"/>
                </a:solidFill>
                <a:latin typeface=".VnHelvetIns" pitchFamily="34" charset="0"/>
              </a:rPr>
              <a:t> </a:t>
            </a:r>
            <a:r>
              <a:rPr sz="2000" dirty="0" err="1">
                <a:solidFill>
                  <a:srgbClr val="0000FF"/>
                </a:solidFill>
                <a:latin typeface=".VnHelvetIns" pitchFamily="34" charset="0"/>
              </a:rPr>
              <a:t>tra</a:t>
            </a:r>
            <a:r>
              <a:rPr sz="2000">
                <a:solidFill>
                  <a:srgbClr val="0000FF"/>
                </a:solidFill>
                <a:latin typeface=".VnHelvetIns" pitchFamily="34" charset="0"/>
              </a:rPr>
              <a:t> </a:t>
            </a:r>
            <a:r>
              <a:rPr sz="2000" dirty="0" err="1">
                <a:solidFill>
                  <a:srgbClr val="0000FF"/>
                </a:solidFill>
                <a:latin typeface=".VnHelvetIns" pitchFamily="34" charset="0"/>
              </a:rPr>
              <a:t>tÝnh</a:t>
            </a:r>
            <a:r>
              <a:rPr sz="2000">
                <a:solidFill>
                  <a:srgbClr val="0000FF"/>
                </a:solidFill>
                <a:latin typeface=".VnHelvetIns" pitchFamily="34" charset="0"/>
              </a:rPr>
              <a:t> </a:t>
            </a:r>
            <a:r>
              <a:rPr sz="2000" dirty="0" err="1">
                <a:solidFill>
                  <a:srgbClr val="0000FF"/>
                </a:solidFill>
                <a:latin typeface=".VnHelvetIns" pitchFamily="34" charset="0"/>
              </a:rPr>
              <a:t>chÊt</a:t>
            </a:r>
            <a:r>
              <a:rPr sz="2000">
                <a:solidFill>
                  <a:srgbClr val="0000FF"/>
                </a:solidFill>
                <a:latin typeface=".VnHelvetIns" pitchFamily="34" charset="0"/>
              </a:rPr>
              <a:t> tam </a:t>
            </a:r>
            <a:r>
              <a:rPr sz="2000" dirty="0" err="1">
                <a:solidFill>
                  <a:srgbClr val="0000FF"/>
                </a:solidFill>
                <a:latin typeface=".VnHelvetIns" pitchFamily="34" charset="0"/>
              </a:rPr>
              <a:t>gi¸c</a:t>
            </a:r>
            <a:endParaRPr sz="2000">
              <a:solidFill>
                <a:srgbClr val="0000FF"/>
              </a:solidFill>
              <a:latin typeface=".VnHelvetIns" pitchFamily="34" charset="0"/>
            </a:endParaRPr>
          </a:p>
        </p:txBody>
      </p:sp>
      <p:sp>
        <p:nvSpPr>
          <p:cNvPr id="4131" name="Text Box 4130"/>
          <p:cNvSpPr txBox="1"/>
          <p:nvPr/>
        </p:nvSpPr>
        <p:spPr>
          <a:xfrm>
            <a:off x="7467600" y="1600200"/>
            <a:ext cx="762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>
                <a:solidFill>
                  <a:srgbClr val="FF3300"/>
                </a:solidFill>
                <a:latin typeface=".VnBook-Antiqua" pitchFamily="34" charset="0"/>
              </a:rPr>
              <a:t>b</a:t>
            </a:r>
            <a:endParaRPr b="1">
              <a:solidFill>
                <a:srgbClr val="FF3300"/>
              </a:solidFill>
              <a:latin typeface=".VnBook-Antiqua" pitchFamily="34" charset="0"/>
            </a:endParaRPr>
          </a:p>
        </p:txBody>
      </p:sp>
      <p:sp>
        <p:nvSpPr>
          <p:cNvPr id="4132" name="Text Box 4131"/>
          <p:cNvSpPr txBox="1"/>
          <p:nvPr/>
        </p:nvSpPr>
        <p:spPr>
          <a:xfrm>
            <a:off x="6477000" y="2452688"/>
            <a:ext cx="762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>
                <a:solidFill>
                  <a:srgbClr val="FF3300"/>
                </a:solidFill>
                <a:latin typeface=".VnBook-Antiqua" pitchFamily="34" charset="0"/>
              </a:rPr>
              <a:t>a</a:t>
            </a:r>
            <a:endParaRPr b="1">
              <a:solidFill>
                <a:srgbClr val="FF3300"/>
              </a:solidFill>
              <a:latin typeface=".VnBook-Antiqua" pitchFamily="34" charset="0"/>
            </a:endParaRPr>
          </a:p>
        </p:txBody>
      </p:sp>
      <p:sp>
        <p:nvSpPr>
          <p:cNvPr id="4133" name="Text Box 4132"/>
          <p:cNvSpPr txBox="1"/>
          <p:nvPr/>
        </p:nvSpPr>
        <p:spPr>
          <a:xfrm>
            <a:off x="5867400" y="1447800"/>
            <a:ext cx="762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>
                <a:solidFill>
                  <a:srgbClr val="FF3300"/>
                </a:solidFill>
                <a:latin typeface=".VnBook-Antiqua" pitchFamily="34" charset="0"/>
              </a:rPr>
              <a:t>c</a:t>
            </a:r>
            <a:endParaRPr b="1">
              <a:solidFill>
                <a:srgbClr val="FF3300"/>
              </a:solidFill>
              <a:latin typeface=".VnBook-Antiqua" pitchFamily="34" charset="0"/>
            </a:endParaRPr>
          </a:p>
        </p:txBody>
      </p:sp>
      <p:sp>
        <p:nvSpPr>
          <p:cNvPr id="4134" name="Text Box 4133"/>
          <p:cNvSpPr txBox="1"/>
          <p:nvPr/>
        </p:nvSpPr>
        <p:spPr>
          <a:xfrm>
            <a:off x="4800600" y="3429000"/>
            <a:ext cx="533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>
                <a:latin typeface=".VnArial" pitchFamily="34" charset="0"/>
              </a:rPr>
              <a:t>O</a:t>
            </a:r>
            <a:endParaRPr b="1">
              <a:latin typeface=".Vn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9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7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  <p:bldP spid="4103" grpId="0"/>
      <p:bldP spid="4106" grpId="0"/>
      <p:bldP spid="4107" grpId="0"/>
      <p:bldP spid="4108" grpId="0" animBg="1"/>
      <p:bldP spid="4109" grpId="0"/>
      <p:bldP spid="4112" grpId="0"/>
      <p:bldP spid="4113" grpId="0"/>
      <p:bldP spid="4114" grpId="0" animBg="1"/>
      <p:bldP spid="4117" grpId="0"/>
      <p:bldP spid="4118" grpId="0"/>
      <p:bldP spid="4119" grpId="0"/>
      <p:bldP spid="4124" grpId="0"/>
      <p:bldP spid="4125" grpId="0"/>
      <p:bldP spid="4127" grpId="0"/>
      <p:bldP spid="4129" grpId="0"/>
      <p:bldP spid="4130" grpId="0"/>
      <p:bldP spid="4131" grpId="0"/>
      <p:bldP spid="4132" grpId="0"/>
      <p:bldP spid="41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5121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76200"/>
            <a:ext cx="9144000" cy="762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3" name="Picture 5122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4" name="Text Box 5123"/>
          <p:cNvSpPr txBox="1"/>
          <p:nvPr/>
        </p:nvSpPr>
        <p:spPr>
          <a:xfrm>
            <a:off x="228600" y="76200"/>
            <a:ext cx="800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solidFill>
                  <a:srgbClr val="FF3300"/>
                </a:solidFill>
                <a:latin typeface=".VnHelvetInsH" pitchFamily="34" charset="0"/>
                <a:sym typeface="Wingdings" panose="05000000000000000000" pitchFamily="2" charset="2"/>
              </a:rPr>
              <a:t>2.</a:t>
            </a:r>
            <a:r>
              <a:rPr sz="2400">
                <a:latin typeface=".VnHelvetInsH" pitchFamily="34" charset="0"/>
                <a:sym typeface="Wingdings" panose="05000000000000000000" pitchFamily="2" charset="2"/>
              </a:rPr>
              <a:t> </a:t>
            </a:r>
            <a:r>
              <a:rPr sz="2400">
                <a:solidFill>
                  <a:srgbClr val="FF3300"/>
                </a:solidFill>
                <a:latin typeface=".VnHelvetInsH" pitchFamily="34" charset="0"/>
                <a:sym typeface="Wingdings" panose="05000000000000000000" pitchFamily="2" charset="2"/>
              </a:rPr>
              <a:t> </a:t>
            </a:r>
            <a:r>
              <a:rPr sz="2400" dirty="0" err="1">
                <a:solidFill>
                  <a:srgbClr val="FF3300"/>
                </a:solidFill>
                <a:latin typeface=".VnHelvetInsH" pitchFamily="34" charset="0"/>
              </a:rPr>
              <a:t>Tæ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400" dirty="0" err="1">
                <a:solidFill>
                  <a:srgbClr val="FF3300"/>
                </a:solidFill>
                <a:latin typeface=".VnHelvetInsH" pitchFamily="34" charset="0"/>
              </a:rPr>
              <a:t>chøc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400" dirty="0" err="1">
                <a:solidFill>
                  <a:srgbClr val="FF3300"/>
                </a:solidFill>
                <a:latin typeface=".VnHelvetInsH" pitchFamily="34" charset="0"/>
              </a:rPr>
              <a:t>thùc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400" dirty="0" err="1">
                <a:solidFill>
                  <a:srgbClr val="FF3300"/>
                </a:solidFill>
                <a:latin typeface=".VnHelvetInsH" pitchFamily="34" charset="0"/>
              </a:rPr>
              <a:t>hiÖn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400" dirty="0" err="1">
                <a:solidFill>
                  <a:srgbClr val="FF3300"/>
                </a:solidFill>
                <a:latin typeface=".VnHelvetInsH" pitchFamily="34" charset="0"/>
              </a:rPr>
              <a:t>theo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400" dirty="0" err="1">
                <a:solidFill>
                  <a:srgbClr val="FF3300"/>
                </a:solidFill>
                <a:latin typeface=".VnHelvetInsH" pitchFamily="34" charset="0"/>
              </a:rPr>
              <a:t>nhãm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</a:t>
            </a:r>
            <a:endParaRPr sz="2400">
              <a:solidFill>
                <a:srgbClr val="FF3300"/>
              </a:solidFill>
              <a:latin typeface=".VnHelvetInsH" pitchFamily="34" charset="0"/>
            </a:endParaRPr>
          </a:p>
        </p:txBody>
      </p:sp>
      <p:sp>
        <p:nvSpPr>
          <p:cNvPr id="5125" name="Text Box 5124"/>
          <p:cNvSpPr txBox="1"/>
          <p:nvPr/>
        </p:nvSpPr>
        <p:spPr>
          <a:xfrm>
            <a:off x="381000" y="1233488"/>
            <a:ext cx="1066800" cy="5191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>
                <a:latin typeface=".VnHelvetIns" pitchFamily="34" charset="0"/>
              </a:rPr>
              <a:t>* </a:t>
            </a:r>
            <a:r>
              <a:rPr sz="2000" dirty="0" err="1">
                <a:latin typeface=".VnHelvetIns" pitchFamily="34" charset="0"/>
              </a:rPr>
              <a:t>Tæ</a:t>
            </a:r>
            <a:r>
              <a:rPr sz="2000">
                <a:latin typeface=".VnHelvetIns" pitchFamily="34" charset="0"/>
              </a:rPr>
              <a:t> 1 :</a:t>
            </a:r>
            <a:endParaRPr sz="2000">
              <a:latin typeface=".VnHelvetIns" pitchFamily="34" charset="0"/>
            </a:endParaRPr>
          </a:p>
        </p:txBody>
      </p:sp>
      <p:sp>
        <p:nvSpPr>
          <p:cNvPr id="5126" name="Text Box 5125"/>
          <p:cNvSpPr txBox="1"/>
          <p:nvPr/>
        </p:nvSpPr>
        <p:spPr>
          <a:xfrm>
            <a:off x="1371600" y="1219200"/>
            <a:ext cx="7391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 b="1" dirty="0" err="1">
                <a:latin typeface=".VnBook-Antiqua" pitchFamily="34" charset="0"/>
              </a:rPr>
              <a:t>ViÕt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ch­¬ng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tr×nh</a:t>
            </a:r>
            <a:r>
              <a:rPr sz="2000" b="1">
                <a:latin typeface=".VnBook-Antiqua" pitchFamily="34" charset="0"/>
              </a:rPr>
              <a:t> con d¹ng </a:t>
            </a:r>
            <a:r>
              <a:rPr sz="2000" b="1" dirty="0" err="1">
                <a:latin typeface=".VnBook-Antiqua" pitchFamily="34" charset="0"/>
              </a:rPr>
              <a:t>hµm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tÝnh</a:t>
            </a:r>
            <a:r>
              <a:rPr sz="2000" b="1">
                <a:latin typeface=".VnBook-Antiqua" pitchFamily="34" charset="0"/>
              </a:rPr>
              <a:t> ®é </a:t>
            </a:r>
            <a:r>
              <a:rPr sz="2000" b="1" dirty="0" err="1">
                <a:latin typeface=".VnBook-Antiqua" pitchFamily="34" charset="0"/>
              </a:rPr>
              <a:t>dµi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mét</a:t>
            </a:r>
            <a:r>
              <a:rPr sz="2000" b="1">
                <a:latin typeface=".VnBook-Antiqua" pitchFamily="34" charset="0"/>
              </a:rPr>
              <a:t> c¹nh </a:t>
            </a:r>
            <a:endParaRPr sz="2000" b="1">
              <a:latin typeface=".VnBook-Antiqua" pitchFamily="34" charset="0"/>
            </a:endParaRPr>
          </a:p>
        </p:txBody>
      </p:sp>
      <p:sp>
        <p:nvSpPr>
          <p:cNvPr id="5127" name="Text Box 5126"/>
          <p:cNvSpPr txBox="1"/>
          <p:nvPr/>
        </p:nvSpPr>
        <p:spPr>
          <a:xfrm>
            <a:off x="304800" y="2681288"/>
            <a:ext cx="1066800" cy="5191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>
                <a:latin typeface=".VnHelvetIns" pitchFamily="34" charset="0"/>
              </a:rPr>
              <a:t>* </a:t>
            </a:r>
            <a:r>
              <a:rPr sz="2000" dirty="0" err="1">
                <a:latin typeface=".VnHelvetIns" pitchFamily="34" charset="0"/>
              </a:rPr>
              <a:t>Tæ</a:t>
            </a:r>
            <a:r>
              <a:rPr sz="2000">
                <a:latin typeface=".VnHelvetIns" pitchFamily="34" charset="0"/>
              </a:rPr>
              <a:t> 2 :</a:t>
            </a:r>
            <a:endParaRPr sz="2000">
              <a:latin typeface=".VnHelvetIns" pitchFamily="34" charset="0"/>
            </a:endParaRPr>
          </a:p>
        </p:txBody>
      </p:sp>
      <p:sp>
        <p:nvSpPr>
          <p:cNvPr id="5128" name="Text Box 5127"/>
          <p:cNvSpPr txBox="1"/>
          <p:nvPr/>
        </p:nvSpPr>
        <p:spPr>
          <a:xfrm>
            <a:off x="1371600" y="2667000"/>
            <a:ext cx="7391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 b="1" dirty="0" err="1">
                <a:latin typeface=".VnBook-Antiqua" pitchFamily="34" charset="0"/>
              </a:rPr>
              <a:t>ViÕt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ch­¬ng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tr×nh</a:t>
            </a:r>
            <a:r>
              <a:rPr sz="2000" b="1">
                <a:latin typeface=".VnBook-Antiqua" pitchFamily="34" charset="0"/>
              </a:rPr>
              <a:t> con d¹ng </a:t>
            </a:r>
            <a:r>
              <a:rPr sz="2000" b="1" dirty="0" err="1">
                <a:latin typeface=".VnBook-Antiqua" pitchFamily="34" charset="0"/>
              </a:rPr>
              <a:t>thñ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tôc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tÝnh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chu</a:t>
            </a:r>
            <a:r>
              <a:rPr sz="2000" b="1">
                <a:latin typeface=".VnBook-Antiqua" pitchFamily="34" charset="0"/>
              </a:rPr>
              <a:t> vi, </a:t>
            </a:r>
            <a:r>
              <a:rPr sz="2000" b="1" dirty="0" err="1">
                <a:latin typeface=".VnBook-Antiqua" pitchFamily="34" charset="0"/>
              </a:rPr>
              <a:t>diÖn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tÝch</a:t>
            </a:r>
            <a:r>
              <a:rPr sz="2000" b="1">
                <a:latin typeface=".VnBook-Antiqua" pitchFamily="34" charset="0"/>
              </a:rPr>
              <a:t> </a:t>
            </a:r>
            <a:endParaRPr sz="2000" b="1">
              <a:latin typeface=".VnBook-Antiqua" pitchFamily="34" charset="0"/>
            </a:endParaRPr>
          </a:p>
        </p:txBody>
      </p:sp>
      <p:sp>
        <p:nvSpPr>
          <p:cNvPr id="5129" name="Text Box 5128"/>
          <p:cNvSpPr txBox="1"/>
          <p:nvPr/>
        </p:nvSpPr>
        <p:spPr>
          <a:xfrm>
            <a:off x="381000" y="4433888"/>
            <a:ext cx="1066800" cy="5191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>
                <a:latin typeface=".VnHelvetIns" pitchFamily="34" charset="0"/>
              </a:rPr>
              <a:t>* </a:t>
            </a:r>
            <a:r>
              <a:rPr sz="2000" dirty="0" err="1">
                <a:latin typeface=".VnHelvetIns" pitchFamily="34" charset="0"/>
              </a:rPr>
              <a:t>Tæ</a:t>
            </a:r>
            <a:r>
              <a:rPr sz="2000">
                <a:latin typeface=".VnHelvetIns" pitchFamily="34" charset="0"/>
              </a:rPr>
              <a:t> 3 :</a:t>
            </a:r>
            <a:endParaRPr sz="2000">
              <a:latin typeface=".VnHelvetIns" pitchFamily="34" charset="0"/>
            </a:endParaRPr>
          </a:p>
        </p:txBody>
      </p:sp>
      <p:sp>
        <p:nvSpPr>
          <p:cNvPr id="5130" name="Text Box 5129"/>
          <p:cNvSpPr txBox="1"/>
          <p:nvPr/>
        </p:nvSpPr>
        <p:spPr>
          <a:xfrm>
            <a:off x="1447800" y="4419600"/>
            <a:ext cx="7391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 b="1" dirty="0" err="1">
                <a:latin typeface=".VnBook-Antiqua" pitchFamily="34" charset="0"/>
              </a:rPr>
              <a:t>ViÕt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ch­¬ng</a:t>
            </a:r>
            <a:r>
              <a:rPr sz="2000" b="1">
                <a:latin typeface=".VnBook-Antiqua" pitchFamily="34" charset="0"/>
              </a:rPr>
              <a:t>  </a:t>
            </a:r>
            <a:r>
              <a:rPr sz="2000" b="1" dirty="0" err="1">
                <a:latin typeface=".VnBook-Antiqua" pitchFamily="34" charset="0"/>
              </a:rPr>
              <a:t>tr×nh</a:t>
            </a:r>
            <a:r>
              <a:rPr sz="2000" b="1">
                <a:latin typeface=".VnBook-Antiqua" pitchFamily="34" charset="0"/>
              </a:rPr>
              <a:t> con d¹ng </a:t>
            </a:r>
            <a:r>
              <a:rPr sz="2000" b="1" dirty="0" err="1">
                <a:latin typeface=".VnBook-Antiqua" pitchFamily="34" charset="0"/>
              </a:rPr>
              <a:t>thñ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tôc</a:t>
            </a:r>
            <a:r>
              <a:rPr sz="2000" b="1">
                <a:latin typeface=".VnBook-Antiqua" pitchFamily="34" charset="0"/>
              </a:rPr>
              <a:t> ®Ó </a:t>
            </a:r>
            <a:r>
              <a:rPr sz="2000" b="1" dirty="0" err="1">
                <a:latin typeface=".VnBook-Antiqua" pitchFamily="34" charset="0"/>
              </a:rPr>
              <a:t>kiÓm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tra</a:t>
            </a:r>
            <a:r>
              <a:rPr sz="2000" b="1">
                <a:latin typeface=".VnBook-Antiqua" pitchFamily="34" charset="0"/>
              </a:rPr>
              <a:t> </a:t>
            </a:r>
            <a:r>
              <a:rPr sz="2000" b="1" dirty="0" err="1">
                <a:latin typeface=".VnBook-Antiqua" pitchFamily="34" charset="0"/>
              </a:rPr>
              <a:t>t/c</a:t>
            </a:r>
            <a:r>
              <a:rPr sz="2000" b="1">
                <a:latin typeface=".VnBook-Antiqua" pitchFamily="34" charset="0"/>
              </a:rPr>
              <a:t> tam </a:t>
            </a:r>
            <a:r>
              <a:rPr sz="2000" b="1" dirty="0" err="1">
                <a:latin typeface=".VnBook-Antiqua" pitchFamily="34" charset="0"/>
              </a:rPr>
              <a:t>gi¸c</a:t>
            </a:r>
            <a:endParaRPr sz="2000" b="1">
              <a:latin typeface=".VnBook-Antiqua" pitchFamily="34" charset="0"/>
            </a:endParaRPr>
          </a:p>
        </p:txBody>
      </p:sp>
      <p:sp>
        <p:nvSpPr>
          <p:cNvPr id="5131" name="Text Box 5130"/>
          <p:cNvSpPr txBox="1"/>
          <p:nvPr/>
        </p:nvSpPr>
        <p:spPr>
          <a:xfrm>
            <a:off x="1524000" y="5195888"/>
            <a:ext cx="79248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>
                <a:solidFill>
                  <a:srgbClr val="FF3300"/>
                </a:solidFill>
                <a:latin typeface=".VnHelvetIns" pitchFamily="34" charset="0"/>
              </a:rPr>
              <a:t>Procedure </a:t>
            </a:r>
            <a:r>
              <a:rPr sz="2000" dirty="0" err="1">
                <a:latin typeface=".VnHelvetIns" pitchFamily="34" charset="0"/>
              </a:rPr>
              <a:t>tinhchat(a,b,c</a:t>
            </a:r>
            <a:r>
              <a:rPr sz="2000" dirty="0" err="1">
                <a:solidFill>
                  <a:srgbClr val="0000FF"/>
                </a:solidFill>
                <a:latin typeface=".VnHelvetIns" pitchFamily="34" charset="0"/>
              </a:rPr>
              <a:t>:real</a:t>
            </a:r>
            <a:r>
              <a:rPr sz="2000">
                <a:latin typeface=".VnHelvetIns" pitchFamily="34" charset="0"/>
              </a:rPr>
              <a:t>;   </a:t>
            </a:r>
            <a:r>
              <a:rPr sz="2000" dirty="0" err="1">
                <a:latin typeface=".VnHelvetIns" pitchFamily="34" charset="0"/>
              </a:rPr>
              <a:t>Var</a:t>
            </a:r>
            <a:r>
              <a:rPr sz="2000">
                <a:solidFill>
                  <a:srgbClr val="FF3300"/>
                </a:solidFill>
                <a:latin typeface=".VnHelvetIns" pitchFamily="34" charset="0"/>
              </a:rPr>
              <a:t> </a:t>
            </a:r>
            <a:r>
              <a:rPr sz="2000" dirty="0" err="1">
                <a:solidFill>
                  <a:srgbClr val="FF3300"/>
                </a:solidFill>
                <a:latin typeface=".VnHelvetIns" pitchFamily="34" charset="0"/>
              </a:rPr>
              <a:t>Deu,vuong,can</a:t>
            </a:r>
            <a:r>
              <a:rPr sz="2000">
                <a:solidFill>
                  <a:srgbClr val="FF3300"/>
                </a:solidFill>
                <a:latin typeface=".VnHelvetIns" pitchFamily="34" charset="0"/>
              </a:rPr>
              <a:t>: </a:t>
            </a:r>
            <a:r>
              <a:rPr sz="2000" dirty="0" err="1">
                <a:solidFill>
                  <a:srgbClr val="FF3300"/>
                </a:solidFill>
                <a:latin typeface=".VnHelvetIns" pitchFamily="34" charset="0"/>
              </a:rPr>
              <a:t>boolean</a:t>
            </a:r>
            <a:r>
              <a:rPr sz="2000">
                <a:solidFill>
                  <a:srgbClr val="FF3300"/>
                </a:solidFill>
                <a:latin typeface=".VnHelvetIns" pitchFamily="34" charset="0"/>
              </a:rPr>
              <a:t>);</a:t>
            </a:r>
            <a:endParaRPr sz="2000">
              <a:latin typeface=".VnHelvetIns" pitchFamily="34" charset="0"/>
            </a:endParaRPr>
          </a:p>
        </p:txBody>
      </p:sp>
      <p:sp>
        <p:nvSpPr>
          <p:cNvPr id="5132" name="Text Box 5131"/>
          <p:cNvSpPr txBox="1"/>
          <p:nvPr/>
        </p:nvSpPr>
        <p:spPr>
          <a:xfrm>
            <a:off x="1524000" y="3595688"/>
            <a:ext cx="7391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>
                <a:solidFill>
                  <a:srgbClr val="FF3300"/>
                </a:solidFill>
                <a:latin typeface=".VnHelvetIns" pitchFamily="34" charset="0"/>
              </a:rPr>
              <a:t>Procedure</a:t>
            </a:r>
            <a:r>
              <a:rPr sz="2000">
                <a:latin typeface=".VnHelvetIns" pitchFamily="34" charset="0"/>
              </a:rPr>
              <a:t>  CV_S( </a:t>
            </a:r>
            <a:r>
              <a:rPr sz="2000" dirty="0" err="1">
                <a:latin typeface=".VnHelvetIns" pitchFamily="34" charset="0"/>
              </a:rPr>
              <a:t>a,b,c</a:t>
            </a:r>
            <a:r>
              <a:rPr sz="2000" dirty="0" err="1">
                <a:solidFill>
                  <a:srgbClr val="0000FF"/>
                </a:solidFill>
                <a:latin typeface=".VnHelvetIns" pitchFamily="34" charset="0"/>
              </a:rPr>
              <a:t>:real</a:t>
            </a:r>
            <a:r>
              <a:rPr sz="2000">
                <a:latin typeface=".VnHelvetIns" pitchFamily="34" charset="0"/>
              </a:rPr>
              <a:t>; </a:t>
            </a:r>
            <a:r>
              <a:rPr sz="2000" dirty="0" err="1">
                <a:latin typeface=".VnHelvetIns" pitchFamily="34" charset="0"/>
              </a:rPr>
              <a:t>Var</a:t>
            </a:r>
            <a:r>
              <a:rPr sz="2000">
                <a:latin typeface=".VnHelvetIns" pitchFamily="34" charset="0"/>
              </a:rPr>
              <a:t> CV,S : real);</a:t>
            </a:r>
            <a:endParaRPr sz="2000">
              <a:latin typeface=".VnHelvetIns" pitchFamily="34" charset="0"/>
            </a:endParaRPr>
          </a:p>
        </p:txBody>
      </p:sp>
      <p:sp>
        <p:nvSpPr>
          <p:cNvPr id="5133" name="Text Box 5132"/>
          <p:cNvSpPr txBox="1"/>
          <p:nvPr/>
        </p:nvSpPr>
        <p:spPr>
          <a:xfrm>
            <a:off x="1524000" y="1828800"/>
            <a:ext cx="5486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>
                <a:solidFill>
                  <a:srgbClr val="FF3300"/>
                </a:solidFill>
                <a:latin typeface=".VnHelvetIns" pitchFamily="34" charset="0"/>
              </a:rPr>
              <a:t>Function</a:t>
            </a:r>
            <a:r>
              <a:rPr sz="2000">
                <a:latin typeface=".VnHelvetIns" pitchFamily="34" charset="0"/>
              </a:rPr>
              <a:t>  Daicanh(</a:t>
            </a:r>
            <a:r>
              <a:rPr sz="2000">
                <a:solidFill>
                  <a:srgbClr val="0000FF"/>
                </a:solidFill>
                <a:latin typeface=".VnHelvetIns" pitchFamily="34" charset="0"/>
              </a:rPr>
              <a:t>x1,y1,x2,y2: </a:t>
            </a:r>
            <a:r>
              <a:rPr sz="2000" dirty="0" err="1">
                <a:solidFill>
                  <a:srgbClr val="0000FF"/>
                </a:solidFill>
                <a:latin typeface=".VnHelvetIns" pitchFamily="34" charset="0"/>
              </a:rPr>
              <a:t>real</a:t>
            </a:r>
            <a:r>
              <a:rPr sz="2000" dirty="0" err="1">
                <a:latin typeface=".VnHelvetIns" pitchFamily="34" charset="0"/>
              </a:rPr>
              <a:t>):real</a:t>
            </a:r>
            <a:r>
              <a:rPr sz="2000">
                <a:latin typeface=".VnHelvetIns" pitchFamily="34" charset="0"/>
              </a:rPr>
              <a:t>;</a:t>
            </a:r>
            <a:endParaRPr sz="2000">
              <a:latin typeface=".VnHelvetI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6" grpId="0"/>
      <p:bldP spid="5127" grpId="0" animBg="1"/>
      <p:bldP spid="5128" grpId="0"/>
      <p:bldP spid="5129" grpId="0" animBg="1"/>
      <p:bldP spid="5130" grpId="0"/>
      <p:bldP spid="5131" grpId="0"/>
      <p:bldP spid="5132" grpId="0"/>
      <p:bldP spid="51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8" name="Picture 9217" descr="pascal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5488" y="838200"/>
            <a:ext cx="4786312" cy="5105400"/>
          </a:xfrm>
          <a:prstGeom prst="rect">
            <a:avLst/>
          </a:prstGeom>
          <a:noFill/>
          <a:ln w="57150" cap="flat" cmpd="thinThick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9219" name="Picture 9218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0"/>
            <a:ext cx="9144000" cy="762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0" name="Rectangles 9219"/>
          <p:cNvSpPr/>
          <p:nvPr/>
        </p:nvSpPr>
        <p:spPr>
          <a:xfrm>
            <a:off x="0" y="685800"/>
            <a:ext cx="4572000" cy="2895600"/>
          </a:xfrm>
          <a:prstGeom prst="rect">
            <a:avLst/>
          </a:prstGeom>
          <a:solidFill>
            <a:srgbClr val="99CCFF"/>
          </a:solidFill>
          <a:ln w="57150" cap="flat" cmpd="thickThin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221" name="Rectangles 9220"/>
          <p:cNvSpPr/>
          <p:nvPr/>
        </p:nvSpPr>
        <p:spPr>
          <a:xfrm>
            <a:off x="4572000" y="685800"/>
            <a:ext cx="4572000" cy="2895600"/>
          </a:xfrm>
          <a:prstGeom prst="rect">
            <a:avLst/>
          </a:prstGeom>
          <a:solidFill>
            <a:srgbClr val="99CCFF"/>
          </a:solidFill>
          <a:ln w="57150" cap="flat" cmpd="thickThin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222" name="Rectangles 9221"/>
          <p:cNvSpPr/>
          <p:nvPr/>
        </p:nvSpPr>
        <p:spPr>
          <a:xfrm>
            <a:off x="0" y="3581400"/>
            <a:ext cx="4572000" cy="3276600"/>
          </a:xfrm>
          <a:prstGeom prst="rect">
            <a:avLst/>
          </a:prstGeom>
          <a:solidFill>
            <a:srgbClr val="99CCFF"/>
          </a:solidFill>
          <a:ln w="57150" cap="flat" cmpd="thickThin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223" name="Text Box 9222"/>
          <p:cNvSpPr txBox="1"/>
          <p:nvPr/>
        </p:nvSpPr>
        <p:spPr>
          <a:xfrm>
            <a:off x="152400" y="790575"/>
            <a:ext cx="4267200" cy="2667000"/>
          </a:xfrm>
          <a:prstGeom prst="rect">
            <a:avLst/>
          </a:prstGeom>
          <a:solidFill>
            <a:srgbClr val="66FFFF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sz="1400" b="1"/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sz="1400" b="1"/>
              <a:t>Function </a:t>
            </a:r>
            <a:r>
              <a:rPr sz="1400" b="1">
                <a:solidFill>
                  <a:srgbClr val="FF3300"/>
                </a:solidFill>
              </a:rPr>
              <a:t>daicanh</a:t>
            </a:r>
            <a:r>
              <a:rPr sz="1400" b="1"/>
              <a:t>(x1,y1,x2,y2:real):real;</a:t>
            </a:r>
            <a:endParaRPr sz="1400" b="1"/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sz="1400" b="1"/>
              <a:t>    Begin</a:t>
            </a:r>
            <a:endParaRPr sz="1400" b="1"/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sz="1400" b="1"/>
              <a:t> </a:t>
            </a:r>
            <a:r>
              <a:rPr sz="1400" b="1" dirty="0" err="1">
                <a:solidFill>
                  <a:srgbClr val="FF3300"/>
                </a:solidFill>
              </a:rPr>
              <a:t>daicanh</a:t>
            </a:r>
            <a:r>
              <a:rPr sz="1400" b="1"/>
              <a:t>:= sqrt</a:t>
            </a:r>
            <a:r>
              <a:rPr sz="1400" b="1">
                <a:solidFill>
                  <a:srgbClr val="FF3300"/>
                </a:solidFill>
              </a:rPr>
              <a:t>(</a:t>
            </a:r>
            <a:r>
              <a:rPr sz="1400" b="1"/>
              <a:t>(x1-x2)*(x1-x2) + (y1-y2)*(y1-y2)</a:t>
            </a:r>
            <a:r>
              <a:rPr sz="1400" b="1">
                <a:solidFill>
                  <a:srgbClr val="FF3300"/>
                </a:solidFill>
              </a:rPr>
              <a:t>)</a:t>
            </a:r>
            <a:endParaRPr sz="1400" b="1">
              <a:solidFill>
                <a:srgbClr val="FF3300"/>
              </a:solidFill>
            </a:endParaRP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sz="1400" b="1"/>
              <a:t>     end;     </a:t>
            </a:r>
            <a:endParaRPr sz="1400" b="1"/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sz="1400" b="1"/>
              <a:t>	</a:t>
            </a:r>
            <a:endParaRPr sz="1400" b="1"/>
          </a:p>
          <a:p>
            <a:pPr>
              <a:spcBef>
                <a:spcPct val="50000"/>
              </a:spcBef>
            </a:pPr>
            <a:endParaRPr sz="800" b="1"/>
          </a:p>
          <a:p>
            <a:pPr>
              <a:spcBef>
                <a:spcPct val="50000"/>
              </a:spcBef>
            </a:pPr>
            <a:r>
              <a:rPr sz="800" b="1"/>
              <a:t>                     </a:t>
            </a:r>
            <a:endParaRPr sz="800" b="1"/>
          </a:p>
          <a:p>
            <a:pPr>
              <a:spcBef>
                <a:spcPct val="50000"/>
              </a:spcBef>
            </a:pPr>
            <a:endParaRPr sz="800" b="1"/>
          </a:p>
        </p:txBody>
      </p:sp>
      <p:sp>
        <p:nvSpPr>
          <p:cNvPr id="9224" name="Text Box 9223"/>
          <p:cNvSpPr txBox="1"/>
          <p:nvPr/>
        </p:nvSpPr>
        <p:spPr>
          <a:xfrm>
            <a:off x="76200" y="3740150"/>
            <a:ext cx="4419600" cy="3041650"/>
          </a:xfrm>
          <a:prstGeom prst="rect">
            <a:avLst/>
          </a:prstGeom>
          <a:solidFill>
            <a:srgbClr val="66FFFF"/>
          </a:solidFill>
          <a:ln w="9525">
            <a:noFill/>
          </a:ln>
        </p:spPr>
        <p:txBody>
          <a:bodyPr>
            <a:spAutoFit/>
          </a:bodyPr>
          <a:p>
            <a:pPr marL="3365500" indent="-3365500">
              <a:spcBef>
                <a:spcPct val="50000"/>
              </a:spcBef>
            </a:pPr>
            <a:r>
              <a:rPr sz="1400" b="1"/>
              <a:t>Procedure </a:t>
            </a:r>
            <a:r>
              <a:rPr sz="1400" b="1" dirty="0" err="1">
                <a:solidFill>
                  <a:srgbClr val="FF3300"/>
                </a:solidFill>
              </a:rPr>
              <a:t>CV_S</a:t>
            </a:r>
            <a:r>
              <a:rPr sz="1400" b="1" dirty="0" err="1"/>
              <a:t>(a,b,c</a:t>
            </a:r>
            <a:r>
              <a:rPr sz="1400" b="1"/>
              <a:t> : real; </a:t>
            </a:r>
            <a:r>
              <a:rPr sz="1400" b="1" dirty="0" err="1">
                <a:solidFill>
                  <a:srgbClr val="FF3300"/>
                </a:solidFill>
              </a:rPr>
              <a:t>Var</a:t>
            </a:r>
            <a:r>
              <a:rPr sz="1400" b="1">
                <a:solidFill>
                  <a:srgbClr val="FF3300"/>
                </a:solidFill>
              </a:rPr>
              <a:t> </a:t>
            </a:r>
            <a:r>
              <a:rPr sz="1400" b="1" dirty="0" err="1">
                <a:solidFill>
                  <a:srgbClr val="FF3300"/>
                </a:solidFill>
              </a:rPr>
              <a:t>CV,S</a:t>
            </a:r>
            <a:r>
              <a:rPr sz="1400" b="1" dirty="0" err="1"/>
              <a:t>:real</a:t>
            </a:r>
            <a:r>
              <a:rPr sz="1400" b="1"/>
              <a:t>);</a:t>
            </a:r>
            <a:endParaRPr sz="1400" b="1"/>
          </a:p>
          <a:p>
            <a:pPr marL="3365500" indent="-3365500">
              <a:spcBef>
                <a:spcPct val="50000"/>
              </a:spcBef>
            </a:pPr>
            <a:r>
              <a:rPr sz="1400" b="1"/>
              <a:t>    Begin</a:t>
            </a:r>
            <a:endParaRPr sz="1400" b="1"/>
          </a:p>
          <a:p>
            <a:pPr marL="3365500" indent="-3365500">
              <a:spcBef>
                <a:spcPct val="50000"/>
              </a:spcBef>
            </a:pPr>
            <a:r>
              <a:rPr sz="1400" b="1">
                <a:solidFill>
                  <a:srgbClr val="FF3300"/>
                </a:solidFill>
              </a:rPr>
              <a:t>  CV</a:t>
            </a:r>
            <a:r>
              <a:rPr sz="1400" b="1"/>
              <a:t>:=(</a:t>
            </a:r>
            <a:r>
              <a:rPr sz="1400" b="1" dirty="0" err="1"/>
              <a:t>a+b+c</a:t>
            </a:r>
            <a:r>
              <a:rPr sz="1400" b="1"/>
              <a:t>);</a:t>
            </a:r>
            <a:endParaRPr sz="1400" b="1"/>
          </a:p>
          <a:p>
            <a:pPr marL="3365500" indent="-3365500">
              <a:spcBef>
                <a:spcPct val="50000"/>
              </a:spcBef>
            </a:pPr>
            <a:r>
              <a:rPr sz="1400" b="1"/>
              <a:t>  </a:t>
            </a:r>
            <a:r>
              <a:rPr sz="1400" b="1">
                <a:solidFill>
                  <a:srgbClr val="FF3300"/>
                </a:solidFill>
              </a:rPr>
              <a:t>P</a:t>
            </a:r>
            <a:r>
              <a:rPr sz="1400" b="1"/>
              <a:t>:= CV/2;</a:t>
            </a:r>
            <a:endParaRPr sz="1400" b="1"/>
          </a:p>
          <a:p>
            <a:pPr marL="3365500" indent="-3365500">
              <a:spcBef>
                <a:spcPct val="50000"/>
              </a:spcBef>
            </a:pPr>
            <a:r>
              <a:rPr sz="1400" b="1"/>
              <a:t>  </a:t>
            </a:r>
            <a:r>
              <a:rPr sz="1400" b="1">
                <a:solidFill>
                  <a:srgbClr val="FF3300"/>
                </a:solidFill>
              </a:rPr>
              <a:t>S</a:t>
            </a:r>
            <a:r>
              <a:rPr sz="1400" b="1"/>
              <a:t>:=</a:t>
            </a:r>
            <a:r>
              <a:rPr sz="1400" b="1" dirty="0" err="1"/>
              <a:t>sqrt(p</a:t>
            </a:r>
            <a:r>
              <a:rPr sz="1400" b="1"/>
              <a:t>*(p-a)*(</a:t>
            </a:r>
            <a:r>
              <a:rPr sz="1400" b="1" dirty="0" err="1"/>
              <a:t>p-b</a:t>
            </a:r>
            <a:r>
              <a:rPr sz="1400" b="1"/>
              <a:t>)*(</a:t>
            </a:r>
            <a:r>
              <a:rPr sz="1400" b="1" dirty="0" err="1"/>
              <a:t>p-c</a:t>
            </a:r>
            <a:r>
              <a:rPr sz="1400" b="1"/>
              <a:t>)); </a:t>
            </a:r>
            <a:endParaRPr sz="1400" b="1"/>
          </a:p>
          <a:p>
            <a:pPr marL="3365500" indent="-3365500">
              <a:spcBef>
                <a:spcPct val="50000"/>
              </a:spcBef>
            </a:pPr>
            <a:r>
              <a:rPr sz="1400" b="1"/>
              <a:t>end; </a:t>
            </a:r>
            <a:endParaRPr sz="1400" b="1"/>
          </a:p>
          <a:p>
            <a:pPr marL="3365500" indent="-3365500">
              <a:spcBef>
                <a:spcPct val="50000"/>
              </a:spcBef>
            </a:pPr>
            <a:endParaRPr sz="1400" b="1"/>
          </a:p>
          <a:p>
            <a:pPr marL="3365500" indent="-3365500">
              <a:spcBef>
                <a:spcPct val="50000"/>
              </a:spcBef>
            </a:pPr>
            <a:endParaRPr sz="800" b="1"/>
          </a:p>
          <a:p>
            <a:pPr marL="3365500" indent="-3365500">
              <a:spcBef>
                <a:spcPct val="50000"/>
              </a:spcBef>
            </a:pPr>
            <a:endParaRPr sz="1400" b="1"/>
          </a:p>
          <a:p>
            <a:pPr marL="3365500" indent="-3365500">
              <a:spcBef>
                <a:spcPct val="50000"/>
              </a:spcBef>
            </a:pPr>
            <a:endParaRPr sz="1400" b="1"/>
          </a:p>
        </p:txBody>
      </p:sp>
      <p:pic>
        <p:nvPicPr>
          <p:cNvPr id="9225" name="Picture 9224" descr="file6[1]">
            <a:hlinkClick r:id="" tooltip="Ve bang dieu khien truoc" action="ppaction://noaction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403348">
            <a:off x="8077200" y="-76200"/>
            <a:ext cx="838200" cy="838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6" name="Rectangles 9225"/>
          <p:cNvSpPr/>
          <p:nvPr/>
        </p:nvSpPr>
        <p:spPr>
          <a:xfrm>
            <a:off x="4572000" y="3581400"/>
            <a:ext cx="4572000" cy="3276600"/>
          </a:xfrm>
          <a:prstGeom prst="rect">
            <a:avLst/>
          </a:prstGeom>
          <a:solidFill>
            <a:srgbClr val="99CCFF"/>
          </a:solidFill>
          <a:ln w="57150" cap="flat" cmpd="thickThin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227" name="Text Box 9226"/>
          <p:cNvSpPr txBox="1"/>
          <p:nvPr/>
        </p:nvSpPr>
        <p:spPr>
          <a:xfrm>
            <a:off x="4648200" y="820738"/>
            <a:ext cx="4495800" cy="5913437"/>
          </a:xfrm>
          <a:prstGeom prst="rect">
            <a:avLst/>
          </a:prstGeom>
          <a:solidFill>
            <a:srgbClr val="66FFFF"/>
          </a:solidFill>
          <a:ln w="9525">
            <a:noFill/>
          </a:ln>
        </p:spPr>
        <p:txBody>
          <a:bodyPr>
            <a:spAutoFit/>
          </a:bodyPr>
          <a:p>
            <a:pPr marL="1828800" indent="-1828800">
              <a:spcBef>
                <a:spcPct val="50000"/>
              </a:spcBef>
            </a:pPr>
            <a:endParaRPr sz="1400" b="1"/>
          </a:p>
          <a:p>
            <a:pPr marL="1828800" indent="-1828800">
              <a:spcBef>
                <a:spcPct val="50000"/>
              </a:spcBef>
            </a:pPr>
            <a:r>
              <a:rPr sz="1400" b="1"/>
              <a:t>Procedure </a:t>
            </a:r>
            <a:r>
              <a:rPr sz="1400" b="1" dirty="0" err="1"/>
              <a:t>Tinh_chat(a,b,c</a:t>
            </a:r>
            <a:r>
              <a:rPr sz="1400" b="1"/>
              <a:t> : real; </a:t>
            </a:r>
            <a:r>
              <a:rPr sz="1400" b="1" dirty="0" err="1">
                <a:solidFill>
                  <a:srgbClr val="FF3300"/>
                </a:solidFill>
              </a:rPr>
              <a:t>Var</a:t>
            </a:r>
            <a:r>
              <a:rPr sz="1400" b="1">
                <a:solidFill>
                  <a:srgbClr val="FF3300"/>
                </a:solidFill>
              </a:rPr>
              <a:t>  </a:t>
            </a:r>
            <a:r>
              <a:rPr sz="1400" b="1" dirty="0" err="1">
                <a:solidFill>
                  <a:srgbClr val="FF3300"/>
                </a:solidFill>
              </a:rPr>
              <a:t>deu,can,vuong</a:t>
            </a:r>
            <a:r>
              <a:rPr sz="1400" b="1" dirty="0" err="1"/>
              <a:t>:boolean</a:t>
            </a:r>
            <a:r>
              <a:rPr sz="1400" b="1"/>
              <a:t>);</a:t>
            </a:r>
            <a:endParaRPr sz="1400" b="1"/>
          </a:p>
          <a:p>
            <a:pPr marL="1828800" indent="-1828800">
              <a:spcBef>
                <a:spcPct val="50000"/>
              </a:spcBef>
            </a:pPr>
            <a:r>
              <a:rPr sz="1400" b="1"/>
              <a:t>   </a:t>
            </a:r>
            <a:r>
              <a:rPr sz="1400" b="1">
                <a:solidFill>
                  <a:srgbClr val="FF3300"/>
                </a:solidFill>
              </a:rPr>
              <a:t>Begin</a:t>
            </a:r>
            <a:endParaRPr sz="1400" b="1">
              <a:solidFill>
                <a:srgbClr val="FF3300"/>
              </a:solidFill>
            </a:endParaRPr>
          </a:p>
          <a:p>
            <a:pPr marL="1828800" indent="-1828800">
              <a:spcBef>
                <a:spcPct val="50000"/>
              </a:spcBef>
            </a:pPr>
            <a:r>
              <a:rPr sz="1400" b="1" dirty="0" err="1"/>
              <a:t>Deu</a:t>
            </a:r>
            <a:r>
              <a:rPr sz="1400" b="1"/>
              <a:t>:=False;  Can:=false;   </a:t>
            </a:r>
            <a:r>
              <a:rPr sz="1400" b="1" dirty="0" err="1"/>
              <a:t>Vuong</a:t>
            </a:r>
            <a:r>
              <a:rPr sz="1400" b="1"/>
              <a:t>:= False;</a:t>
            </a:r>
            <a:endParaRPr sz="1400" b="1"/>
          </a:p>
          <a:p>
            <a:pPr marL="1828800" indent="-1828800">
              <a:spcBef>
                <a:spcPct val="50000"/>
              </a:spcBef>
            </a:pPr>
            <a:r>
              <a:rPr sz="1400" b="1"/>
              <a:t>   IF  (</a:t>
            </a:r>
            <a:r>
              <a:rPr sz="1400" b="1" dirty="0" err="1"/>
              <a:t>ABS(a-b</a:t>
            </a:r>
            <a:r>
              <a:rPr sz="1400" b="1"/>
              <a:t>)&lt;</a:t>
            </a:r>
            <a:r>
              <a:rPr sz="1400" b="1" dirty="0" err="1"/>
              <a:t>eps</a:t>
            </a:r>
            <a:r>
              <a:rPr sz="1400" b="1"/>
              <a:t>) and (</a:t>
            </a:r>
            <a:r>
              <a:rPr sz="1400" b="1" dirty="0" err="1"/>
              <a:t>ABS(a-c</a:t>
            </a:r>
            <a:r>
              <a:rPr sz="1400" b="1"/>
              <a:t>)&lt;</a:t>
            </a:r>
            <a:r>
              <a:rPr sz="1400" b="1" dirty="0" err="1"/>
              <a:t>eps</a:t>
            </a:r>
            <a:r>
              <a:rPr sz="1400" b="1"/>
              <a:t>) then</a:t>
            </a:r>
            <a:endParaRPr sz="1400" b="1"/>
          </a:p>
          <a:p>
            <a:pPr marL="1828800" indent="-1828800">
              <a:spcBef>
                <a:spcPct val="50000"/>
              </a:spcBef>
            </a:pPr>
            <a:r>
              <a:rPr sz="1400" b="1"/>
              <a:t>          Begin</a:t>
            </a:r>
            <a:endParaRPr sz="1400" b="1"/>
          </a:p>
          <a:p>
            <a:pPr marL="1828800" indent="-1828800">
              <a:spcBef>
                <a:spcPct val="50000"/>
              </a:spcBef>
            </a:pPr>
            <a:r>
              <a:rPr sz="1400" b="1"/>
              <a:t>          </a:t>
            </a:r>
            <a:r>
              <a:rPr sz="1400" b="1" dirty="0" err="1"/>
              <a:t>Deu</a:t>
            </a:r>
            <a:r>
              <a:rPr sz="1400" b="1"/>
              <a:t>:=True;  Can:= True;</a:t>
            </a:r>
            <a:endParaRPr sz="1400" b="1"/>
          </a:p>
          <a:p>
            <a:pPr marL="1828800" indent="-1828800">
              <a:spcBef>
                <a:spcPct val="50000"/>
              </a:spcBef>
            </a:pPr>
            <a:r>
              <a:rPr sz="1400" b="1"/>
              <a:t>         end</a:t>
            </a:r>
            <a:endParaRPr sz="1400" b="1"/>
          </a:p>
          <a:p>
            <a:pPr marL="1828800" indent="-1828800">
              <a:spcBef>
                <a:spcPct val="50000"/>
              </a:spcBef>
            </a:pPr>
            <a:r>
              <a:rPr sz="1400" b="1"/>
              <a:t>     </a:t>
            </a:r>
            <a:r>
              <a:rPr sz="1400" b="1" dirty="0" err="1"/>
              <a:t>Esle</a:t>
            </a:r>
            <a:r>
              <a:rPr sz="1400" b="1"/>
              <a:t> </a:t>
            </a:r>
            <a:endParaRPr sz="1400" b="1"/>
          </a:p>
          <a:p>
            <a:pPr marL="1828800" indent="-1828800">
              <a:spcBef>
                <a:spcPct val="50000"/>
              </a:spcBef>
            </a:pPr>
            <a:r>
              <a:rPr sz="1400" b="1"/>
              <a:t>   IF (</a:t>
            </a:r>
            <a:r>
              <a:rPr sz="1400" b="1" dirty="0" err="1"/>
              <a:t>ABS(a-b</a:t>
            </a:r>
            <a:r>
              <a:rPr sz="1400" b="1"/>
              <a:t>)&lt;</a:t>
            </a:r>
            <a:r>
              <a:rPr sz="1400" b="1" dirty="0" err="1"/>
              <a:t>eps</a:t>
            </a:r>
            <a:r>
              <a:rPr sz="1400" b="1"/>
              <a:t>)  OR (</a:t>
            </a:r>
            <a:r>
              <a:rPr sz="1400" b="1" dirty="0" err="1"/>
              <a:t>ABS(a-c</a:t>
            </a:r>
            <a:r>
              <a:rPr sz="1400" b="1"/>
              <a:t>&lt;</a:t>
            </a:r>
            <a:r>
              <a:rPr sz="1400" b="1" dirty="0" err="1"/>
              <a:t>eps</a:t>
            </a:r>
            <a:r>
              <a:rPr sz="1400" b="1"/>
              <a:t>)  OR</a:t>
            </a:r>
            <a:endParaRPr sz="1400" b="1"/>
          </a:p>
          <a:p>
            <a:pPr marL="1828800" indent="-1828800">
              <a:spcBef>
                <a:spcPct val="50000"/>
              </a:spcBef>
            </a:pPr>
            <a:r>
              <a:rPr sz="1400" b="1"/>
              <a:t>       (</a:t>
            </a:r>
            <a:r>
              <a:rPr sz="1400" b="1" dirty="0" err="1"/>
              <a:t>ABS(b-c</a:t>
            </a:r>
            <a:r>
              <a:rPr sz="1400" b="1"/>
              <a:t>) &lt;</a:t>
            </a:r>
            <a:r>
              <a:rPr sz="1400" b="1" dirty="0" err="1"/>
              <a:t>eps</a:t>
            </a:r>
            <a:r>
              <a:rPr sz="1400" b="1"/>
              <a:t>) Then Can:= True;</a:t>
            </a:r>
            <a:endParaRPr sz="1400" b="1"/>
          </a:p>
          <a:p>
            <a:pPr marL="1828800" indent="-1828800">
              <a:spcBef>
                <a:spcPct val="50000"/>
              </a:spcBef>
            </a:pPr>
            <a:r>
              <a:rPr sz="1400" b="1"/>
              <a:t>   IF (</a:t>
            </a:r>
            <a:r>
              <a:rPr sz="1400" b="1" dirty="0" err="1"/>
              <a:t>ABS(a</a:t>
            </a:r>
            <a:r>
              <a:rPr sz="1400" b="1"/>
              <a:t>*</a:t>
            </a:r>
            <a:r>
              <a:rPr sz="1400" b="1" dirty="0" err="1"/>
              <a:t>a+b</a:t>
            </a:r>
            <a:r>
              <a:rPr sz="1400" b="1"/>
              <a:t>*</a:t>
            </a:r>
            <a:r>
              <a:rPr sz="1400" b="1" dirty="0" err="1"/>
              <a:t>b-c</a:t>
            </a:r>
            <a:r>
              <a:rPr sz="1400" b="1"/>
              <a:t>*c)&lt;</a:t>
            </a:r>
            <a:r>
              <a:rPr sz="1400" b="1" dirty="0" err="1"/>
              <a:t>eps</a:t>
            </a:r>
            <a:r>
              <a:rPr sz="1400" b="1"/>
              <a:t>)  OR (</a:t>
            </a:r>
            <a:r>
              <a:rPr sz="1400" b="1" dirty="0" err="1"/>
              <a:t>ABS(a</a:t>
            </a:r>
            <a:r>
              <a:rPr sz="1400" b="1"/>
              <a:t>*</a:t>
            </a:r>
            <a:r>
              <a:rPr sz="1400" b="1" dirty="0" err="1"/>
              <a:t>a+c</a:t>
            </a:r>
            <a:r>
              <a:rPr sz="1400" b="1"/>
              <a:t>*</a:t>
            </a:r>
            <a:r>
              <a:rPr sz="1400" b="1" dirty="0" err="1"/>
              <a:t>c-b</a:t>
            </a:r>
            <a:r>
              <a:rPr sz="1400" b="1"/>
              <a:t>*b) &lt;</a:t>
            </a:r>
            <a:endParaRPr sz="1400" b="1"/>
          </a:p>
          <a:p>
            <a:pPr marL="1828800" indent="-1828800">
              <a:spcBef>
                <a:spcPct val="50000"/>
              </a:spcBef>
            </a:pPr>
            <a:r>
              <a:rPr sz="1400" b="1"/>
              <a:t>    </a:t>
            </a:r>
            <a:r>
              <a:rPr sz="1400" b="1" dirty="0" err="1"/>
              <a:t>eps</a:t>
            </a:r>
            <a:r>
              <a:rPr sz="1400" b="1"/>
              <a:t>) OR (</a:t>
            </a:r>
            <a:r>
              <a:rPr sz="1400" b="1" dirty="0" err="1"/>
              <a:t>ABS(b</a:t>
            </a:r>
            <a:r>
              <a:rPr sz="1400" b="1"/>
              <a:t>*</a:t>
            </a:r>
            <a:r>
              <a:rPr sz="1400" b="1" dirty="0" err="1"/>
              <a:t>b+c</a:t>
            </a:r>
            <a:r>
              <a:rPr sz="1400" b="1"/>
              <a:t>*c-a-a)&lt; </a:t>
            </a:r>
            <a:r>
              <a:rPr sz="1400" b="1" dirty="0" err="1"/>
              <a:t>eps</a:t>
            </a:r>
            <a:r>
              <a:rPr sz="1400" b="1"/>
              <a:t>) Then </a:t>
            </a:r>
            <a:r>
              <a:rPr sz="1400" b="1" dirty="0" err="1"/>
              <a:t>Vuong</a:t>
            </a:r>
            <a:r>
              <a:rPr sz="1400" b="1"/>
              <a:t>:=True;</a:t>
            </a:r>
            <a:endParaRPr sz="1400" b="1"/>
          </a:p>
          <a:p>
            <a:pPr marL="1828800" indent="-1828800">
              <a:spcBef>
                <a:spcPct val="50000"/>
              </a:spcBef>
            </a:pPr>
            <a:r>
              <a:rPr sz="1400" b="1"/>
              <a:t>   </a:t>
            </a:r>
            <a:r>
              <a:rPr sz="1400" b="1">
                <a:solidFill>
                  <a:srgbClr val="FF3300"/>
                </a:solidFill>
              </a:rPr>
              <a:t>End;      </a:t>
            </a:r>
            <a:endParaRPr sz="1400" b="1">
              <a:solidFill>
                <a:srgbClr val="FF3300"/>
              </a:solidFill>
            </a:endParaRPr>
          </a:p>
          <a:p>
            <a:pPr marL="1828800" indent="-1828800">
              <a:spcBef>
                <a:spcPct val="50000"/>
              </a:spcBef>
            </a:pPr>
            <a:endParaRPr sz="1400" b="1">
              <a:solidFill>
                <a:srgbClr val="FF3300"/>
              </a:solidFill>
            </a:endParaRPr>
          </a:p>
          <a:p>
            <a:pPr marL="1828800" indent="-1828800">
              <a:spcBef>
                <a:spcPct val="50000"/>
              </a:spcBef>
            </a:pPr>
            <a:endParaRPr sz="1400" b="1">
              <a:solidFill>
                <a:srgbClr val="FF3300"/>
              </a:solidFill>
            </a:endParaRPr>
          </a:p>
          <a:p>
            <a:pPr marL="1828800" indent="-1828800">
              <a:spcBef>
                <a:spcPct val="50000"/>
              </a:spcBef>
            </a:pPr>
            <a:endParaRPr sz="800" b="1">
              <a:solidFill>
                <a:srgbClr val="FF3300"/>
              </a:solidFill>
            </a:endParaRPr>
          </a:p>
        </p:txBody>
      </p:sp>
      <p:sp>
        <p:nvSpPr>
          <p:cNvPr id="9228" name="Oval 9227">
            <a:hlinkClick r:id="" action="ppaction://noaction">
              <a:snd r:embed="rId4" name="CAMERA.WAV"/>
            </a:hlinkClick>
          </p:cNvPr>
          <p:cNvSpPr/>
          <p:nvPr/>
        </p:nvSpPr>
        <p:spPr>
          <a:xfrm>
            <a:off x="2057400" y="61722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993300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1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9229" name="Oval 9228">
            <a:hlinkClick r:id="" action="ppaction://noaction">
              <a:snd r:embed="rId4" name="CAMERA.WAV"/>
            </a:hlinkClick>
          </p:cNvPr>
          <p:cNvSpPr/>
          <p:nvPr/>
        </p:nvSpPr>
        <p:spPr>
          <a:xfrm>
            <a:off x="3352800" y="61722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993300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2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9230" name="Oval 9229">
            <a:hlinkClick r:id="" action="ppaction://noaction">
              <a:snd r:embed="rId4" name="CAMERA.WAV"/>
            </a:hlinkClick>
          </p:cNvPr>
          <p:cNvSpPr/>
          <p:nvPr/>
        </p:nvSpPr>
        <p:spPr>
          <a:xfrm>
            <a:off x="4572000" y="61722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993300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3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9231" name="Oval 9230">
            <a:hlinkClick r:id="" action="ppaction://hlinkshowjump?jump=nextslide">
              <a:snd r:embed="rId4" name="CAMERA.WAV"/>
            </a:hlinkClick>
          </p:cNvPr>
          <p:cNvSpPr/>
          <p:nvPr/>
        </p:nvSpPr>
        <p:spPr>
          <a:xfrm>
            <a:off x="6019800" y="61722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993300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4</a:t>
            </a:r>
            <a:endParaRPr sz="2400" b="1">
              <a:latin typeface="Times New Roman" panose="02020603050405020304" pitchFamily="18" charset="0"/>
            </a:endParaRPr>
          </a:p>
        </p:txBody>
      </p:sp>
      <p:pic>
        <p:nvPicPr>
          <p:cNvPr id="9232" name="Picture 9231" descr="icon_giggle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3048000"/>
            <a:ext cx="365125" cy="381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33" name="Picture 9232" descr="icon_giggle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6248400"/>
            <a:ext cx="438150" cy="457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34" name="Picture 9233" descr="icon_giggle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0588" y="6281738"/>
            <a:ext cx="481012" cy="5000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35" name="Text Box 9234"/>
          <p:cNvSpPr txBox="1"/>
          <p:nvPr/>
        </p:nvSpPr>
        <p:spPr>
          <a:xfrm>
            <a:off x="1219200" y="90488"/>
            <a:ext cx="6705600" cy="3968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000" dirty="0" err="1">
                <a:solidFill>
                  <a:srgbClr val="FF3300"/>
                </a:solidFill>
                <a:latin typeface=".VnHelvetInsH" pitchFamily="34" charset="0"/>
              </a:rPr>
              <a:t>Blaise</a:t>
            </a:r>
            <a:r>
              <a:rPr sz="2000">
                <a:solidFill>
                  <a:srgbClr val="FF3300"/>
                </a:solidFill>
                <a:latin typeface=".VnHelvetInsH" pitchFamily="34" charset="0"/>
              </a:rPr>
              <a:t> Pascal – </a:t>
            </a:r>
            <a:r>
              <a:rPr sz="2000" dirty="0" err="1">
                <a:solidFill>
                  <a:srgbClr val="FF3300"/>
                </a:solidFill>
                <a:latin typeface=".VnHelvetInsH" pitchFamily="34" charset="0"/>
              </a:rPr>
              <a:t>Nh</a:t>
            </a:r>
            <a:r>
              <a:rPr sz="2000">
                <a:solidFill>
                  <a:srgbClr val="FF3300"/>
                </a:solidFill>
                <a:latin typeface=".VnHelvetInsH" pitchFamily="34" charset="0"/>
              </a:rPr>
              <a:t>µ </a:t>
            </a:r>
            <a:r>
              <a:rPr sz="2000" dirty="0" err="1">
                <a:solidFill>
                  <a:srgbClr val="FF3300"/>
                </a:solidFill>
                <a:latin typeface=".VnHelvetInsH" pitchFamily="34" charset="0"/>
              </a:rPr>
              <a:t>to¸n</a:t>
            </a:r>
            <a:r>
              <a:rPr sz="20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000" dirty="0" err="1">
                <a:solidFill>
                  <a:srgbClr val="FF3300"/>
                </a:solidFill>
                <a:latin typeface=".VnHelvetInsH" pitchFamily="34" charset="0"/>
              </a:rPr>
              <a:t>häc</a:t>
            </a:r>
            <a:r>
              <a:rPr sz="2000">
                <a:solidFill>
                  <a:srgbClr val="FF3300"/>
                </a:solidFill>
                <a:latin typeface=".VnHelvetInsH" pitchFamily="34" charset="0"/>
              </a:rPr>
              <a:t>  vµ </a:t>
            </a:r>
            <a:r>
              <a:rPr sz="2000" dirty="0" err="1">
                <a:solidFill>
                  <a:srgbClr val="FF3300"/>
                </a:solidFill>
                <a:latin typeface=".VnHelvetInsH" pitchFamily="34" charset="0"/>
              </a:rPr>
              <a:t>triÕt</a:t>
            </a:r>
            <a:r>
              <a:rPr sz="20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000" dirty="0" err="1">
                <a:solidFill>
                  <a:srgbClr val="FF3300"/>
                </a:solidFill>
                <a:latin typeface=".VnHelvetInsH" pitchFamily="34" charset="0"/>
              </a:rPr>
              <a:t>häc</a:t>
            </a:r>
            <a:r>
              <a:rPr sz="20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000" dirty="0" err="1">
                <a:solidFill>
                  <a:srgbClr val="FF3300"/>
                </a:solidFill>
                <a:latin typeface=".VnHelvetInsH" pitchFamily="34" charset="0"/>
              </a:rPr>
              <a:t>ng­êi</a:t>
            </a:r>
            <a:r>
              <a:rPr sz="2000">
                <a:solidFill>
                  <a:srgbClr val="FF3300"/>
                </a:solidFill>
                <a:latin typeface=".VnHelvetInsH" pitchFamily="34" charset="0"/>
              </a:rPr>
              <a:t> </a:t>
            </a:r>
            <a:r>
              <a:rPr sz="2000" dirty="0" err="1">
                <a:solidFill>
                  <a:srgbClr val="FF3300"/>
                </a:solidFill>
                <a:latin typeface=".VnHelvetInsH" pitchFamily="34" charset="0"/>
              </a:rPr>
              <a:t>ph¸p</a:t>
            </a:r>
            <a:endParaRPr sz="2000">
              <a:solidFill>
                <a:srgbClr val="FF3300"/>
              </a:solidFill>
              <a:latin typeface=".VnHelvetInsH" pitchFamily="34" charset="0"/>
            </a:endParaRPr>
          </a:p>
        </p:txBody>
      </p:sp>
      <p:sp>
        <p:nvSpPr>
          <p:cNvPr id="9236" name="Text Box 9235"/>
          <p:cNvSpPr txBox="1"/>
          <p:nvPr/>
        </p:nvSpPr>
        <p:spPr>
          <a:xfrm>
            <a:off x="609600" y="0"/>
            <a:ext cx="7162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>
                <a:solidFill>
                  <a:srgbClr val="FF3300"/>
                </a:solidFill>
                <a:latin typeface=".VnVogue" pitchFamily="34" charset="0"/>
              </a:rPr>
              <a:t>Ai </a:t>
            </a:r>
            <a:r>
              <a:rPr sz="3200" dirty="0" err="1">
                <a:solidFill>
                  <a:srgbClr val="FF3300"/>
                </a:solidFill>
                <a:latin typeface=".VnVogue" pitchFamily="34" charset="0"/>
              </a:rPr>
              <a:t>thÕ</a:t>
            </a:r>
            <a:r>
              <a:rPr sz="3200">
                <a:solidFill>
                  <a:srgbClr val="FF3300"/>
                </a:solidFill>
                <a:latin typeface=".VnVogue" pitchFamily="34" charset="0"/>
              </a:rPr>
              <a:t> </a:t>
            </a:r>
            <a:r>
              <a:rPr sz="3200" dirty="0" err="1">
                <a:solidFill>
                  <a:srgbClr val="FF3300"/>
                </a:solidFill>
                <a:latin typeface=".VnVogue" pitchFamily="34" charset="0"/>
              </a:rPr>
              <a:t>nhØ</a:t>
            </a:r>
            <a:r>
              <a:rPr sz="3200">
                <a:solidFill>
                  <a:srgbClr val="FF3300"/>
                </a:solidFill>
                <a:latin typeface=".VnVogue" pitchFamily="34" charset="0"/>
              </a:rPr>
              <a:t>?</a:t>
            </a:r>
            <a:endParaRPr sz="3200">
              <a:solidFill>
                <a:srgbClr val="FF3300"/>
              </a:solidFill>
              <a:latin typeface=".VnVogu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9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9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0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9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-90,00000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-90,00000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9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-90,00000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4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9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-90,00000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5"/>
                  </p:tgtEl>
                </p:cond>
              </p:nextCondLst>
            </p:seq>
          </p:childTnLst>
        </p:cTn>
      </p:par>
    </p:tnLst>
    <p:bldLst>
      <p:bldP spid="9223" grpId="0" animBg="1"/>
      <p:bldP spid="9223" grpId="1" animBg="1"/>
      <p:bldP spid="9224" grpId="0" animBg="1"/>
      <p:bldP spid="9224" grpId="1" animBg="1"/>
      <p:bldP spid="9227" grpId="0" animBg="1"/>
      <p:bldP spid="9227" grpId="1" animBg="1"/>
      <p:bldP spid="9235" grpId="0" animBg="1"/>
      <p:bldP spid="92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2" name="Picture 10241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76200"/>
            <a:ext cx="9144000" cy="762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3" name="Picture 10242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4" name="Text Box 10243"/>
          <p:cNvSpPr txBox="1"/>
          <p:nvPr/>
        </p:nvSpPr>
        <p:spPr>
          <a:xfrm>
            <a:off x="152400" y="803275"/>
            <a:ext cx="4343400" cy="5749925"/>
          </a:xfrm>
          <a:prstGeom prst="rect">
            <a:avLst/>
          </a:pr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/>
              <a:t>Program  </a:t>
            </a:r>
            <a:r>
              <a:rPr b="1" dirty="0" err="1"/>
              <a:t>Tamgiac</a:t>
            </a:r>
            <a:r>
              <a:rPr b="1"/>
              <a:t>;</a:t>
            </a:r>
            <a:endParaRPr b="1"/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>
                <a:solidFill>
                  <a:srgbClr val="FF3300"/>
                </a:solidFill>
              </a:rPr>
              <a:t>  Uses </a:t>
            </a:r>
            <a:r>
              <a:rPr b="1" dirty="0" err="1">
                <a:solidFill>
                  <a:srgbClr val="FF3300"/>
                </a:solidFill>
              </a:rPr>
              <a:t>crt</a:t>
            </a:r>
            <a:r>
              <a:rPr b="1">
                <a:solidFill>
                  <a:srgbClr val="FF3300"/>
                </a:solidFill>
              </a:rPr>
              <a:t>;</a:t>
            </a:r>
            <a:endParaRPr b="1">
              <a:solidFill>
                <a:srgbClr val="FF3300"/>
              </a:solidFill>
            </a:endParaRPr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/>
              <a:t>  </a:t>
            </a:r>
            <a:r>
              <a:rPr b="1" dirty="0" err="1"/>
              <a:t>cosnt</a:t>
            </a:r>
            <a:r>
              <a:rPr b="1"/>
              <a:t> </a:t>
            </a:r>
            <a:r>
              <a:rPr b="1" dirty="0" err="1"/>
              <a:t>eps</a:t>
            </a:r>
            <a:r>
              <a:rPr b="1"/>
              <a:t> = 0.000001;</a:t>
            </a:r>
            <a:endParaRPr b="1"/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/>
              <a:t>  </a:t>
            </a:r>
            <a:r>
              <a:rPr b="1" dirty="0" err="1"/>
              <a:t>Var</a:t>
            </a:r>
            <a:r>
              <a:rPr b="1"/>
              <a:t> </a:t>
            </a:r>
            <a:endParaRPr b="1"/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/>
              <a:t>   </a:t>
            </a:r>
            <a:r>
              <a:rPr b="1" dirty="0" err="1"/>
              <a:t>xa,ya,xb,yb,xc,yc,a,b,c,cv,dt:real</a:t>
            </a:r>
            <a:r>
              <a:rPr b="1"/>
              <a:t>;</a:t>
            </a:r>
            <a:endParaRPr b="1"/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/>
              <a:t>   D,C,V : Boolean;</a:t>
            </a:r>
            <a:endParaRPr b="1"/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/>
              <a:t>  {------------------------------------}</a:t>
            </a:r>
            <a:endParaRPr b="1"/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/>
              <a:t>  CTC </a:t>
            </a:r>
            <a:r>
              <a:rPr b="1" dirty="0" err="1"/>
              <a:t>tinh</a:t>
            </a:r>
            <a:r>
              <a:rPr b="1"/>
              <a:t> </a:t>
            </a:r>
            <a:r>
              <a:rPr b="1" dirty="0" err="1"/>
              <a:t>chieu</a:t>
            </a:r>
            <a:r>
              <a:rPr b="1"/>
              <a:t> </a:t>
            </a:r>
            <a:r>
              <a:rPr b="1" dirty="0" err="1"/>
              <a:t>dai</a:t>
            </a:r>
            <a:r>
              <a:rPr b="1"/>
              <a:t> </a:t>
            </a:r>
            <a:r>
              <a:rPr b="1" dirty="0" err="1"/>
              <a:t>canh</a:t>
            </a:r>
            <a:endParaRPr b="1"/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/>
              <a:t>  CTC </a:t>
            </a:r>
            <a:r>
              <a:rPr b="1" dirty="0" err="1"/>
              <a:t>tinh</a:t>
            </a:r>
            <a:r>
              <a:rPr b="1"/>
              <a:t> </a:t>
            </a:r>
            <a:r>
              <a:rPr b="1" dirty="0" err="1"/>
              <a:t>chu</a:t>
            </a:r>
            <a:r>
              <a:rPr b="1"/>
              <a:t> vi, </a:t>
            </a:r>
            <a:r>
              <a:rPr b="1" dirty="0" err="1"/>
              <a:t>dien</a:t>
            </a:r>
            <a:r>
              <a:rPr b="1"/>
              <a:t> </a:t>
            </a:r>
            <a:r>
              <a:rPr b="1" dirty="0" err="1"/>
              <a:t>tich</a:t>
            </a:r>
            <a:endParaRPr b="1"/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/>
              <a:t>  CTC </a:t>
            </a:r>
            <a:r>
              <a:rPr b="1" dirty="0" err="1"/>
              <a:t>kiem</a:t>
            </a:r>
            <a:r>
              <a:rPr b="1"/>
              <a:t> </a:t>
            </a:r>
            <a:r>
              <a:rPr b="1" dirty="0" err="1"/>
              <a:t>tra</a:t>
            </a:r>
            <a:r>
              <a:rPr b="1"/>
              <a:t> </a:t>
            </a:r>
            <a:r>
              <a:rPr b="1" dirty="0" err="1"/>
              <a:t>tinh</a:t>
            </a:r>
            <a:r>
              <a:rPr b="1"/>
              <a:t> chat</a:t>
            </a:r>
            <a:endParaRPr b="1"/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/>
              <a:t>  {-------------------------------------}</a:t>
            </a:r>
            <a:endParaRPr b="1"/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>
                <a:solidFill>
                  <a:srgbClr val="FF3300"/>
                </a:solidFill>
              </a:rPr>
              <a:t>  BEGIN</a:t>
            </a:r>
            <a:endParaRPr b="1">
              <a:solidFill>
                <a:srgbClr val="FF3300"/>
              </a:solidFill>
            </a:endParaRPr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/>
              <a:t> write(‘ </a:t>
            </a:r>
            <a:r>
              <a:rPr b="1" dirty="0" err="1"/>
              <a:t>Nhap</a:t>
            </a:r>
            <a:r>
              <a:rPr b="1"/>
              <a:t> </a:t>
            </a:r>
            <a:r>
              <a:rPr b="1" dirty="0" err="1"/>
              <a:t>vao</a:t>
            </a:r>
            <a:r>
              <a:rPr b="1"/>
              <a:t> </a:t>
            </a:r>
            <a:r>
              <a:rPr b="1" dirty="0" err="1"/>
              <a:t>toa</a:t>
            </a:r>
            <a:r>
              <a:rPr b="1"/>
              <a:t> do diem A,B,C ‘);</a:t>
            </a:r>
            <a:endParaRPr b="1"/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r>
              <a:rPr b="1"/>
              <a:t> </a:t>
            </a:r>
            <a:r>
              <a:rPr b="1" dirty="0" err="1"/>
              <a:t>readln(xa,ya,xb,yb,xc,yc</a:t>
            </a:r>
            <a:r>
              <a:rPr b="1"/>
              <a:t>);</a:t>
            </a:r>
            <a:endParaRPr b="1"/>
          </a:p>
          <a:p>
            <a:pPr marL="1828800" indent="-1828800">
              <a:lnSpc>
                <a:spcPct val="90000"/>
              </a:lnSpc>
              <a:spcBef>
                <a:spcPct val="50000"/>
              </a:spcBef>
            </a:pPr>
            <a:endParaRPr b="1"/>
          </a:p>
        </p:txBody>
      </p:sp>
      <p:sp>
        <p:nvSpPr>
          <p:cNvPr id="10245" name="Text Box 10244"/>
          <p:cNvSpPr txBox="1"/>
          <p:nvPr/>
        </p:nvSpPr>
        <p:spPr>
          <a:xfrm>
            <a:off x="4572000" y="755650"/>
            <a:ext cx="4419600" cy="5789613"/>
          </a:xfrm>
          <a:prstGeom prst="rect">
            <a:avLst/>
          </a:pr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/>
              <a:t>a:=</a:t>
            </a:r>
            <a:r>
              <a:rPr b="1" dirty="0" err="1">
                <a:solidFill>
                  <a:srgbClr val="FF3300"/>
                </a:solidFill>
              </a:rPr>
              <a:t>daicanh</a:t>
            </a:r>
            <a:r>
              <a:rPr b="1" dirty="0" err="1"/>
              <a:t>(xb,yb,xc,yc</a:t>
            </a:r>
            <a:r>
              <a:rPr b="1"/>
              <a:t>);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/>
              <a:t>b:=</a:t>
            </a:r>
            <a:r>
              <a:rPr b="1" dirty="0" err="1">
                <a:solidFill>
                  <a:srgbClr val="FF3300"/>
                </a:solidFill>
              </a:rPr>
              <a:t>daicanh</a:t>
            </a:r>
            <a:r>
              <a:rPr b="1" dirty="0" err="1"/>
              <a:t>(xa,ya,xc,yc</a:t>
            </a:r>
            <a:r>
              <a:rPr b="1"/>
              <a:t>);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/>
              <a:t>c:=</a:t>
            </a:r>
            <a:r>
              <a:rPr b="1" dirty="0" err="1">
                <a:solidFill>
                  <a:srgbClr val="FF3300"/>
                </a:solidFill>
              </a:rPr>
              <a:t>daicanh</a:t>
            </a:r>
            <a:r>
              <a:rPr b="1" dirty="0" err="1"/>
              <a:t>(xa,ya,xb,yb</a:t>
            </a:r>
            <a:r>
              <a:rPr b="1"/>
              <a:t>);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 dirty="0" err="1">
                <a:solidFill>
                  <a:srgbClr val="FF3300"/>
                </a:solidFill>
              </a:rPr>
              <a:t>CV_S</a:t>
            </a:r>
            <a:r>
              <a:rPr b="1" dirty="0" err="1"/>
              <a:t>(a,b,c,cv,dt</a:t>
            </a:r>
            <a:r>
              <a:rPr b="1"/>
              <a:t>)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 dirty="0" err="1"/>
              <a:t>Writeln</a:t>
            </a:r>
            <a:r>
              <a:rPr b="1"/>
              <a:t>(‘ </a:t>
            </a:r>
            <a:r>
              <a:rPr b="1" dirty="0" err="1"/>
              <a:t>Chu</a:t>
            </a:r>
            <a:r>
              <a:rPr b="1"/>
              <a:t> vi tam </a:t>
            </a:r>
            <a:r>
              <a:rPr b="1" dirty="0" err="1"/>
              <a:t>giac</a:t>
            </a:r>
            <a:r>
              <a:rPr b="1"/>
              <a:t> = ‘,Cv:7:2);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 dirty="0" err="1"/>
              <a:t>Writeln</a:t>
            </a:r>
            <a:r>
              <a:rPr b="1"/>
              <a:t>(‘ </a:t>
            </a:r>
            <a:r>
              <a:rPr b="1" dirty="0" err="1"/>
              <a:t>Dien</a:t>
            </a:r>
            <a:r>
              <a:rPr b="1"/>
              <a:t> </a:t>
            </a:r>
            <a:r>
              <a:rPr b="1" dirty="0" err="1"/>
              <a:t>tich</a:t>
            </a:r>
            <a:r>
              <a:rPr b="1"/>
              <a:t> tam </a:t>
            </a:r>
            <a:r>
              <a:rPr b="1" dirty="0" err="1"/>
              <a:t>giac</a:t>
            </a:r>
            <a:r>
              <a:rPr b="1"/>
              <a:t> = ‘,DT:7:2);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/>
              <a:t> </a:t>
            </a:r>
            <a:r>
              <a:rPr b="1" dirty="0" err="1">
                <a:solidFill>
                  <a:srgbClr val="FF3300"/>
                </a:solidFill>
              </a:rPr>
              <a:t>Tinh</a:t>
            </a:r>
            <a:r>
              <a:rPr b="1">
                <a:solidFill>
                  <a:srgbClr val="FF3300"/>
                </a:solidFill>
              </a:rPr>
              <a:t>_ </a:t>
            </a:r>
            <a:r>
              <a:rPr b="1" dirty="0" err="1">
                <a:solidFill>
                  <a:srgbClr val="FF3300"/>
                </a:solidFill>
              </a:rPr>
              <a:t>chat</a:t>
            </a:r>
            <a:r>
              <a:rPr b="1" dirty="0" err="1"/>
              <a:t>(a,b,c,D,C,V</a:t>
            </a:r>
            <a:r>
              <a:rPr b="1"/>
              <a:t>);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/>
              <a:t>IF D then write(‘ Day la tam </a:t>
            </a:r>
            <a:r>
              <a:rPr b="1" dirty="0" err="1"/>
              <a:t>giac</a:t>
            </a:r>
            <a:r>
              <a:rPr b="1"/>
              <a:t> </a:t>
            </a:r>
            <a:r>
              <a:rPr b="1" dirty="0" err="1"/>
              <a:t>deu</a:t>
            </a:r>
            <a:r>
              <a:rPr b="1"/>
              <a:t>’)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/>
              <a:t>Else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/>
              <a:t>IF C then write(‘ Day la tam </a:t>
            </a:r>
            <a:r>
              <a:rPr b="1" dirty="0" err="1"/>
              <a:t>giac</a:t>
            </a:r>
            <a:r>
              <a:rPr b="1"/>
              <a:t> can’)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/>
              <a:t>Else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/>
              <a:t>IF V then write(‘ Day tam </a:t>
            </a:r>
            <a:r>
              <a:rPr b="1" dirty="0" err="1"/>
              <a:t>giac</a:t>
            </a:r>
            <a:r>
              <a:rPr b="1"/>
              <a:t> </a:t>
            </a:r>
            <a:r>
              <a:rPr b="1" dirty="0" err="1"/>
              <a:t>vuong</a:t>
            </a:r>
            <a:r>
              <a:rPr b="1"/>
              <a:t>’)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/>
              <a:t>Else </a:t>
            </a:r>
            <a:r>
              <a:rPr b="1" dirty="0" err="1"/>
              <a:t>write(‘Tam</a:t>
            </a:r>
            <a:r>
              <a:rPr b="1"/>
              <a:t> </a:t>
            </a:r>
            <a:r>
              <a:rPr b="1" dirty="0" err="1"/>
              <a:t>giac</a:t>
            </a:r>
            <a:r>
              <a:rPr b="1"/>
              <a:t> </a:t>
            </a:r>
            <a:r>
              <a:rPr b="1" dirty="0" err="1"/>
              <a:t>thuong</a:t>
            </a:r>
            <a:r>
              <a:rPr b="1"/>
              <a:t>’);</a:t>
            </a:r>
            <a:endParaRPr b="1"/>
          </a:p>
          <a:p>
            <a:pPr marL="1828800" indent="-1828800">
              <a:lnSpc>
                <a:spcPct val="80000"/>
              </a:lnSpc>
              <a:spcBef>
                <a:spcPct val="50000"/>
              </a:spcBef>
            </a:pPr>
            <a:r>
              <a:rPr b="1" dirty="0" err="1"/>
              <a:t>Readln</a:t>
            </a:r>
            <a:r>
              <a:rPr b="1"/>
              <a:t>;</a:t>
            </a:r>
            <a:endParaRPr b="1"/>
          </a:p>
          <a:p>
            <a:pPr marL="1828800" indent="-1828800">
              <a:spcBef>
                <a:spcPct val="50000"/>
              </a:spcBef>
            </a:pPr>
            <a:r>
              <a:rPr b="1">
                <a:solidFill>
                  <a:srgbClr val="FF3300"/>
                </a:solidFill>
              </a:rPr>
              <a:t>END.</a:t>
            </a:r>
            <a:endParaRPr b="1">
              <a:solidFill>
                <a:srgbClr val="FF3300"/>
              </a:solidFill>
            </a:endParaRPr>
          </a:p>
          <a:p>
            <a:pPr marL="1828800" indent="-1828800">
              <a:spcBef>
                <a:spcPct val="50000"/>
              </a:spcBef>
            </a:pPr>
            <a:endParaRPr b="1">
              <a:solidFill>
                <a:srgbClr val="FF3300"/>
              </a:solidFill>
            </a:endParaRPr>
          </a:p>
        </p:txBody>
      </p:sp>
      <p:sp>
        <p:nvSpPr>
          <p:cNvPr id="10246" name="Text Box 10245"/>
          <p:cNvSpPr txBox="1"/>
          <p:nvPr/>
        </p:nvSpPr>
        <p:spPr>
          <a:xfrm>
            <a:off x="762000" y="76200"/>
            <a:ext cx="800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 err="1">
                <a:latin typeface=".VnHelvetInsH" pitchFamily="34" charset="0"/>
                <a:sym typeface="Wingdings" panose="05000000000000000000" pitchFamily="2" charset="2"/>
              </a:rPr>
              <a:t>GhÐp</a:t>
            </a:r>
            <a:r>
              <a:rPr sz="2400">
                <a:latin typeface=".VnHelvetInsH" pitchFamily="34" charset="0"/>
                <a:sym typeface="Wingdings" panose="05000000000000000000" pitchFamily="2" charset="2"/>
              </a:rPr>
              <a:t> </a:t>
            </a:r>
            <a:r>
              <a:rPr sz="2400" dirty="0" err="1">
                <a:latin typeface=".VnHelvetInsH" pitchFamily="34" charset="0"/>
                <a:sym typeface="Wingdings" panose="05000000000000000000" pitchFamily="2" charset="2"/>
              </a:rPr>
              <a:t>nèi</a:t>
            </a:r>
            <a:r>
              <a:rPr sz="2400">
                <a:latin typeface=".VnHelvetInsH" pitchFamily="34" charset="0"/>
                <a:sym typeface="Wingdings" panose="05000000000000000000" pitchFamily="2" charset="2"/>
              </a:rPr>
              <a:t> </a:t>
            </a:r>
            <a:r>
              <a:rPr sz="2400" dirty="0" err="1">
                <a:latin typeface=".VnHelvetInsH" pitchFamily="34" charset="0"/>
                <a:sym typeface="Wingdings" panose="05000000000000000000" pitchFamily="2" charset="2"/>
              </a:rPr>
              <a:t>ch­¬ng</a:t>
            </a:r>
            <a:r>
              <a:rPr sz="2400">
                <a:latin typeface=".VnHelvetInsH" pitchFamily="34" charset="0"/>
                <a:sym typeface="Wingdings" panose="05000000000000000000" pitchFamily="2" charset="2"/>
              </a:rPr>
              <a:t> </a:t>
            </a:r>
            <a:r>
              <a:rPr sz="2400" dirty="0" err="1">
                <a:latin typeface=".VnHelvetInsH" pitchFamily="34" charset="0"/>
                <a:sym typeface="Wingdings" panose="05000000000000000000" pitchFamily="2" charset="2"/>
              </a:rPr>
              <a:t>tr×nh</a:t>
            </a:r>
            <a:r>
              <a:rPr sz="2400">
                <a:solidFill>
                  <a:srgbClr val="FF3300"/>
                </a:solidFill>
                <a:latin typeface=".VnHelvetInsH" pitchFamily="34" charset="0"/>
              </a:rPr>
              <a:t> </a:t>
            </a:r>
            <a:endParaRPr sz="2400">
              <a:solidFill>
                <a:srgbClr val="FF3300"/>
              </a:solidFill>
              <a:latin typeface=".VnHelvetInsH" pitchFamily="34" charset="0"/>
            </a:endParaRPr>
          </a:p>
        </p:txBody>
      </p:sp>
      <p:pic>
        <p:nvPicPr>
          <p:cNvPr id="10247" name="Picture 10246" descr="icon_giggle1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0588" y="6096000"/>
            <a:ext cx="481012" cy="5000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2660</Words>
  <Application>WPS Presentation</Application>
  <PresentationFormat>On-screen Show</PresentationFormat>
  <Paragraphs>163</Paragraphs>
  <Slides>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27" baseType="lpstr">
      <vt:lpstr>Arial</vt:lpstr>
      <vt:lpstr>SimSun</vt:lpstr>
      <vt:lpstr>Wingdings</vt:lpstr>
      <vt:lpstr>.VnArabia</vt:lpstr>
      <vt:lpstr>Segoe Print</vt:lpstr>
      <vt:lpstr>.VnClarendon</vt:lpstr>
      <vt:lpstr>Times New Roman</vt:lpstr>
      <vt:lpstr>.VnTimeH</vt:lpstr>
      <vt:lpstr>.VnHelvetInsH</vt:lpstr>
      <vt:lpstr>.VnHelvetIns</vt:lpstr>
      <vt:lpstr>.VnBook-Antiqua</vt:lpstr>
      <vt:lpstr>.VnVogueH</vt:lpstr>
      <vt:lpstr>.VnArial</vt:lpstr>
      <vt:lpstr>.VnVogue</vt:lpstr>
      <vt:lpstr>.VnAvantH</vt:lpstr>
      <vt:lpstr>Microsoft YaHei</vt:lpstr>
      <vt:lpstr>Arial Unicode MS</vt:lpstr>
      <vt:lpstr>Calibri</vt:lpstr>
      <vt:lpstr>Default Design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THPT PDP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Server</dc:creator>
  <cp:lastModifiedBy>ASUS</cp:lastModifiedBy>
  <cp:revision>15</cp:revision>
  <dcterms:created xsi:type="dcterms:W3CDTF">2007-04-08T09:08:40Z</dcterms:created>
  <dcterms:modified xsi:type="dcterms:W3CDTF">2021-05-11T01:47:44Z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