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3"/>
    <p:sldId id="278" r:id="rId4"/>
    <p:sldId id="286" r:id="rId5"/>
    <p:sldId id="285" r:id="rId6"/>
    <p:sldId id="280" r:id="rId7"/>
    <p:sldId id="281" r:id="rId8"/>
    <p:sldId id="287" r:id="rId9"/>
    <p:sldId id="282" r:id="rId10"/>
    <p:sldId id="284" r:id="rId11"/>
    <p:sldId id="288" r:id="rId12"/>
    <p:sldId id="289" r:id="rId13"/>
    <p:sldId id="277" r:id="rId14"/>
    <p:sldId id="290" r:id="rId1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Science" pitchFamily="34" charset="2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Science" pitchFamily="34" charset="2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Science" pitchFamily="34" charset="2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Science" pitchFamily="34" charset="2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Science" pitchFamily="34" charset="2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Science" pitchFamily="34" charset="2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Science" pitchFamily="34" charset="2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Science" pitchFamily="34" charset="2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Science" pitchFamily="34" charset="2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3399"/>
    <a:srgbClr val="0099CC"/>
    <a:srgbClr val="0066CC"/>
    <a:srgbClr val="0099FF"/>
    <a:srgbClr val="FBB8A3"/>
    <a:srgbClr val="F4AAD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407"/>
    <p:restoredTop sz="94660"/>
  </p:normalViewPr>
  <p:slideViewPr>
    <p:cSldViewPr showGuides="1">
      <p:cViewPr varScale="1">
        <p:scale>
          <a:sx n="70" d="100"/>
          <a:sy n="70" d="100"/>
        </p:scale>
        <p:origin x="-14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Science" pitchFamily="34" charset="2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Science" pitchFamily="34" charset="2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Science" pitchFamily="34" charset="2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Science" pitchFamily="34" charset="2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Science" pitchFamily="34" charset="2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Science" pitchFamily="34" charset="2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Science" pitchFamily="34" charset="2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Science" pitchFamily="34" charset="2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" Target="slid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3" name="Rectangles 32772"/>
          <p:cNvSpPr/>
          <p:nvPr/>
        </p:nvSpPr>
        <p:spPr>
          <a:xfrm>
            <a:off x="0" y="0"/>
            <a:ext cx="9144000" cy="857885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2776" name="Rectangles 32775"/>
          <p:cNvSpPr/>
          <p:nvPr/>
        </p:nvSpPr>
        <p:spPr>
          <a:xfrm>
            <a:off x="2362200" y="76200"/>
            <a:ext cx="6781800" cy="64008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32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lvl="2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lvl="3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lvl="4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vi-VN" b="1" dirty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.VnTimeH" pitchFamily="34" charset="0"/>
              </a:rPr>
              <a:t>BÀI TẬP KI</a:t>
            </a:r>
            <a:r>
              <a:rPr lang="vi-VN" b="1" dirty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.VnTimeH" pitchFamily="34" charset="0"/>
              </a:rPr>
              <a:t>ỂU XÂU</a:t>
            </a:r>
            <a:endParaRPr lang="vi-VN" b="1" dirty="0">
              <a:solidFill>
                <a:schemeClr val="bg1"/>
              </a:solidFill>
              <a:effectLst>
                <a:outerShdw blurRad="38100" dist="38100" dir="2700000">
                  <a:srgbClr val="C0C0C0"/>
                </a:outerShdw>
              </a:effectLst>
              <a:latin typeface=".VnTimeH" pitchFamily="34" charset="0"/>
            </a:endParaRPr>
          </a:p>
        </p:txBody>
      </p:sp>
      <p:pic>
        <p:nvPicPr>
          <p:cNvPr id="32817" name="Picture 32816" descr="lg_dhsphu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63" y="61913"/>
            <a:ext cx="338137" cy="3190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819" name="Picture 32818" descr="toi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100" y="6286500"/>
            <a:ext cx="495300" cy="495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820" name="Picture 32819" descr="lui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6286500"/>
            <a:ext cx="495300" cy="495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821" name="Text Box 32820"/>
          <p:cNvSpPr txBox="1"/>
          <p:nvPr/>
        </p:nvSpPr>
        <p:spPr>
          <a:xfrm>
            <a:off x="2742565" y="1025525"/>
            <a:ext cx="630555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vi-VN" sz="2400" dirty="0">
                <a:latin typeface="Arial Black" panose="020B0A04020102020204" charset="0"/>
                <a:cs typeface="Arial Black" panose="020B0A04020102020204" charset="0"/>
              </a:rPr>
              <a:t>Có bao nhiêu thao tác x</a:t>
            </a:r>
            <a:r>
              <a:rPr lang="vi-VN" sz="2400" dirty="0">
                <a:latin typeface="Arial Black" panose="020B0A04020102020204" charset="0"/>
                <a:cs typeface="Arial Black" panose="020B0A04020102020204" charset="0"/>
              </a:rPr>
              <a:t>ử lý xâu?</a:t>
            </a:r>
            <a:endParaRPr lang="vi-VN" sz="2400" dirty="0"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32823" name="Rectangles 32822"/>
          <p:cNvSpPr/>
          <p:nvPr/>
        </p:nvSpPr>
        <p:spPr>
          <a:xfrm>
            <a:off x="0" y="0"/>
            <a:ext cx="25146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2825" name="Rectangles 32824"/>
          <p:cNvSpPr/>
          <p:nvPr/>
        </p:nvSpPr>
        <p:spPr>
          <a:xfrm>
            <a:off x="2743200" y="1905000"/>
            <a:ext cx="6400800" cy="3784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>
              <a:buAutoNum type="arabicPeriod"/>
            </a:pP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Ph</a:t>
            </a:r>
            <a:r>
              <a:rPr lang="vi-VN" sz="2400" b="1" dirty="0">
                <a:latin typeface="Microsoft JhengHei UI" panose="020B0604030504040204" charset="-120"/>
                <a:ea typeface="Microsoft JhengHei UI" panose="020B0604030504040204" charset="-120"/>
              </a:rPr>
              <a:t>ép ghép xâu</a:t>
            </a:r>
            <a:endParaRPr sz="2400" b="1" dirty="0">
              <a:latin typeface="Microsoft JhengHei UI" panose="020B0604030504040204" charset="-120"/>
              <a:ea typeface="Microsoft JhengHei UI" panose="020B0604030504040204" charset="-120"/>
            </a:endParaRPr>
          </a:p>
          <a:p>
            <a:pPr marL="342900" indent="-342900">
              <a:buNone/>
            </a:pP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 2. Ph</a:t>
            </a:r>
            <a:r>
              <a:rPr lang="vi-VN" sz="2400" b="1" dirty="0">
                <a:latin typeface="Microsoft JhengHei UI" panose="020B0604030504040204" charset="-120"/>
                <a:ea typeface="Microsoft JhengHei UI" panose="020B0604030504040204" charset="-120"/>
              </a:rPr>
              <a:t>ép toán so sánh</a:t>
            </a: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: </a:t>
            </a:r>
            <a:endParaRPr sz="2400" b="1" dirty="0">
              <a:latin typeface="Microsoft JhengHei UI" panose="020B0604030504040204" charset="-120"/>
              <a:ea typeface="Microsoft JhengHei UI" panose="020B0604030504040204" charset="-120"/>
            </a:endParaRPr>
          </a:p>
          <a:p>
            <a:pPr marL="342900" indent="-342900">
              <a:buNone/>
            </a:pP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 </a:t>
            </a:r>
            <a:r>
              <a:rPr lang="vi-VN" sz="2400" b="1" dirty="0">
                <a:latin typeface="Microsoft JhengHei UI" panose="020B0604030504040204" charset="-120"/>
                <a:ea typeface="Microsoft JhengHei UI" panose="020B0604030504040204" charset="-120"/>
              </a:rPr>
              <a:t>    </a:t>
            </a: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&lt;, &lt;=, =, &gt;=, &gt;, &lt;&gt;</a:t>
            </a:r>
            <a:endParaRPr sz="2400" b="1" dirty="0">
              <a:latin typeface="Microsoft JhengHei UI" panose="020B0604030504040204" charset="-120"/>
              <a:ea typeface="Microsoft JhengHei UI" panose="020B0604030504040204" charset="-120"/>
            </a:endParaRPr>
          </a:p>
          <a:p>
            <a:pPr marL="342900" indent="-342900">
              <a:buNone/>
            </a:pP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 3. C</a:t>
            </a:r>
            <a:r>
              <a:rPr lang="vi-VN" sz="2400" b="1" dirty="0">
                <a:latin typeface="Microsoft JhengHei UI" panose="020B0604030504040204" charset="-120"/>
                <a:ea typeface="Microsoft JhengHei UI" panose="020B0604030504040204" charset="-120"/>
              </a:rPr>
              <a:t>á</a:t>
            </a: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c hàm, thủ tục chuẩn:</a:t>
            </a:r>
            <a:endParaRPr sz="2400" b="1" dirty="0">
              <a:latin typeface="Microsoft JhengHei UI" panose="020B0604030504040204" charset="-120"/>
              <a:ea typeface="Microsoft JhengHei UI" panose="020B0604030504040204" charset="-120"/>
            </a:endParaRPr>
          </a:p>
          <a:p>
            <a:pPr marL="342900" indent="-342900">
              <a:buNone/>
            </a:pP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	a. Thủ tục Delete(St, vt, n):</a:t>
            </a:r>
            <a:endParaRPr sz="2400" b="1" dirty="0">
              <a:latin typeface="Microsoft JhengHei UI" panose="020B0604030504040204" charset="-120"/>
              <a:ea typeface="Microsoft JhengHei UI" panose="020B0604030504040204" charset="-120"/>
            </a:endParaRPr>
          </a:p>
          <a:p>
            <a:pPr marL="342900" indent="-342900">
              <a:buNone/>
            </a:pP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	b. Thủ tục Insert(St1, St2, vt):</a:t>
            </a:r>
            <a:endParaRPr sz="2400" b="1" dirty="0">
              <a:latin typeface="Microsoft JhengHei UI" panose="020B0604030504040204" charset="-120"/>
              <a:ea typeface="Microsoft JhengHei UI" panose="020B0604030504040204" charset="-120"/>
            </a:endParaRPr>
          </a:p>
          <a:p>
            <a:pPr marL="342900" indent="-342900">
              <a:buNone/>
            </a:pP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	c. Hàm Copy(St, vt, n):</a:t>
            </a:r>
            <a:endParaRPr sz="2400" b="1" dirty="0">
              <a:latin typeface="Microsoft JhengHei UI" panose="020B0604030504040204" charset="-120"/>
              <a:ea typeface="Microsoft JhengHei UI" panose="020B0604030504040204" charset="-120"/>
            </a:endParaRPr>
          </a:p>
          <a:p>
            <a:pPr marL="342900" indent="-342900">
              <a:buNone/>
            </a:pP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	d. Hàm Length(St):</a:t>
            </a:r>
            <a:endParaRPr sz="2400" b="1" dirty="0">
              <a:latin typeface="Microsoft JhengHei UI" panose="020B0604030504040204" charset="-120"/>
              <a:ea typeface="Microsoft JhengHei UI" panose="020B0604030504040204" charset="-120"/>
            </a:endParaRPr>
          </a:p>
          <a:p>
            <a:pPr marL="342900" indent="-342900">
              <a:buNone/>
            </a:pP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	e. Hàm Pos(St1, St2):</a:t>
            </a:r>
            <a:endParaRPr sz="2400" b="1" dirty="0">
              <a:latin typeface="Microsoft JhengHei UI" panose="020B0604030504040204" charset="-120"/>
              <a:ea typeface="Microsoft JhengHei UI" panose="020B0604030504040204" charset="-120"/>
            </a:endParaRPr>
          </a:p>
          <a:p>
            <a:pPr marL="342900" indent="-342900">
              <a:buNone/>
            </a:pPr>
            <a:r>
              <a:rPr sz="2400" b="1" dirty="0">
                <a:latin typeface="Microsoft JhengHei UI" panose="020B0604030504040204" charset="-120"/>
                <a:ea typeface="Microsoft JhengHei UI" panose="020B0604030504040204" charset="-120"/>
              </a:rPr>
              <a:t>	f. Hàm Upcase(Ch):</a:t>
            </a:r>
            <a:endParaRPr sz="2400" b="1" dirty="0">
              <a:latin typeface="Microsoft JhengHei UI" panose="020B0604030504040204" charset="-120"/>
              <a:ea typeface="Microsoft JhengHei UI" panose="020B0604030504040204" charset="-12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8" name="Text Box 56327"/>
          <p:cNvSpPr txBox="1"/>
          <p:nvPr/>
        </p:nvSpPr>
        <p:spPr>
          <a:xfrm>
            <a:off x="2838450" y="838200"/>
            <a:ext cx="63055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tập (3):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329" name="Text Box 56328"/>
          <p:cNvSpPr txBox="1"/>
          <p:nvPr/>
        </p:nvSpPr>
        <p:spPr>
          <a:xfrm>
            <a:off x="2819400" y="1485900"/>
            <a:ext cx="6267450" cy="49542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20000"/>
              </a:spcBef>
            </a:pPr>
            <a:r>
              <a:rPr sz="2600" b="1" dirty="0">
                <a:latin typeface="Arial" panose="020B0604020202020204" pitchFamily="34" charset="0"/>
              </a:rPr>
              <a:t>Chương trình:</a:t>
            </a:r>
            <a:endParaRPr sz="2600" b="1" dirty="0">
              <a:latin typeface="Arial" panose="020B0604020202020204" pitchFamily="34" charset="0"/>
            </a:endParaRPr>
          </a:p>
          <a:p>
            <a:pPr algn="just"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Program</a:t>
            </a:r>
            <a:r>
              <a:rPr sz="2200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So_tu;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Var 	St:String;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	N,i:Byte;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Begin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Write(‘Nhap vao mot xau: ’); Readln(St);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</a:t>
            </a:r>
            <a:r>
              <a:rPr lang="vi-VN"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N</a:t>
            </a: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:=0; St:=St</a:t>
            </a:r>
            <a:r>
              <a:rPr lang="vi-VN"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+</a:t>
            </a:r>
            <a:r>
              <a:rPr lang="vi-VN"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‘ ’;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For i:=</a:t>
            </a:r>
            <a:r>
              <a:rPr lang="vi-VN"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1 to length(St) do 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   if St[i] = ‘ ‘ then N:=N+1;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Writeln(‘So tu cua xau la: ’,N);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Readln;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End.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6330" name="Flowchart: Predefined Process 56329">
            <a:hlinkClick r:id="" action="ppaction://hlinkshowjump?jump=nextslide"/>
          </p:cNvPr>
          <p:cNvSpPr/>
          <p:nvPr/>
        </p:nvSpPr>
        <p:spPr>
          <a:xfrm>
            <a:off x="7632700" y="6519863"/>
            <a:ext cx="1462088" cy="300037"/>
          </a:xfrm>
          <a:prstGeom prst="flowChartPredefinedProcess">
            <a:avLst/>
          </a:prstGeom>
          <a:gradFill rotWithShape="1">
            <a:gsLst>
              <a:gs pos="0">
                <a:srgbClr val="CCFF33">
                  <a:gamma/>
                  <a:shade val="46275"/>
                  <a:invGamma/>
                </a:srgbClr>
              </a:gs>
              <a:gs pos="50000">
                <a:srgbClr val="CCFF33"/>
              </a:gs>
              <a:gs pos="100000">
                <a:srgbClr val="CCFF33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Minh hoạ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56331" name="Picture 56330" descr="nextItem">
            <a:hlinkClick r:id="" action="ppaction://noaction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439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6332" name="Rectangles 56331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6333" name="Rectangles 56332"/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charRg st="14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9">
                                            <p:txEl>
                                              <p:charRg st="14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9">
                                            <p:txEl>
                                              <p:charRg st="14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charRg st="29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6329">
                                            <p:txEl>
                                              <p:charRg st="29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9">
                                            <p:txEl>
                                              <p:charRg st="29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charRg st="45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329">
                                            <p:txEl>
                                              <p:charRg st="45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329">
                                            <p:txEl>
                                              <p:charRg st="45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charRg st="56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9">
                                            <p:txEl>
                                              <p:charRg st="56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9">
                                            <p:txEl>
                                              <p:charRg st="56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charRg st="222" end="2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329">
                                            <p:txEl>
                                              <p:charRg st="222" end="23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329">
                                            <p:txEl>
                                              <p:charRg st="222" end="23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charRg st="62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6329">
                                            <p:txEl>
                                              <p:charRg st="62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6329">
                                            <p:txEl>
                                              <p:charRg st="62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charRg st="105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9">
                                            <p:txEl>
                                              <p:charRg st="105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9">
                                            <p:txEl>
                                              <p:charRg st="105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charRg st="125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6329">
                                            <p:txEl>
                                              <p:charRg st="125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6329">
                                            <p:txEl>
                                              <p:charRg st="125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charRg st="154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329">
                                            <p:txEl>
                                              <p:charRg st="154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6329">
                                            <p:txEl>
                                              <p:charRg st="154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charRg st="187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9">
                                            <p:txEl>
                                              <p:charRg st="187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9">
                                            <p:txEl>
                                              <p:charRg st="187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>
                                            <p:txEl>
                                              <p:charRg st="232" end="2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6329">
                                            <p:txEl>
                                              <p:charRg st="232" end="23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6329">
                                            <p:txEl>
                                              <p:charRg st="232" end="23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Text Box 57345"/>
          <p:cNvSpPr txBox="1"/>
          <p:nvPr/>
        </p:nvSpPr>
        <p:spPr>
          <a:xfrm>
            <a:off x="2838450" y="990600"/>
            <a:ext cx="63055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tập (4):</a:t>
            </a:r>
            <a:endParaRPr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47" name="Text Box 57346"/>
          <p:cNvSpPr txBox="1"/>
          <p:nvPr/>
        </p:nvSpPr>
        <p:spPr>
          <a:xfrm>
            <a:off x="2590800" y="2209800"/>
            <a:ext cx="5943600" cy="28486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20000"/>
              </a:spcBef>
            </a:pPr>
            <a:r>
              <a:rPr sz="2800" b="1" dirty="0">
                <a:latin typeface="Arial" panose="020B0604020202020204" pitchFamily="34" charset="0"/>
              </a:rPr>
              <a:t>Đề:</a:t>
            </a:r>
            <a:r>
              <a:rPr sz="2800" b="1" dirty="0">
                <a:solidFill>
                  <a:schemeClr val="accent2"/>
                </a:solidFill>
                <a:latin typeface="Arial" panose="020B0604020202020204" pitchFamily="34" charset="0"/>
              </a:rPr>
              <a:t>  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Nhập 1 xâu ký tự gồm các từ, chẳng hạn” </a:t>
            </a:r>
            <a:endParaRPr lang="vi-VN" sz="2800" b="1" dirty="0">
              <a:solidFill>
                <a:schemeClr val="accent2"/>
              </a:solidFill>
              <a:latin typeface="Microsoft New Tai Lue" panose="020B0502040204020203" charset="0"/>
              <a:cs typeface="Microsoft New Tai Lue" panose="020B0502040204020203" charset="0"/>
            </a:endParaRPr>
          </a:p>
          <a:p>
            <a:pPr>
              <a:spcBef>
                <a:spcPct val="20000"/>
              </a:spcBef>
            </a:pP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st=‘Thu     Do    Ha Noi’.</a:t>
            </a:r>
            <a:endParaRPr sz="2800" b="1" dirty="0">
              <a:solidFill>
                <a:schemeClr val="accent2"/>
              </a:solidFill>
              <a:latin typeface="Microsoft New Tai Lue" panose="020B0502040204020203" charset="0"/>
              <a:cs typeface="Microsoft New Tai Lue" panose="020B0502040204020203" charset="0"/>
            </a:endParaRPr>
          </a:p>
          <a:p>
            <a:pPr>
              <a:spcBef>
                <a:spcPct val="20000"/>
              </a:spcBef>
            </a:pP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In ra m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à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n h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ì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nh x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â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u 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đó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 sao cho c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ác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 t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ừ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 ch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ỉ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 c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á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ch nhau 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đú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ng m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ộ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t k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í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 t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ự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 tr</a:t>
            </a:r>
            <a:r>
              <a:rPr lang="vi-VN"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ố</a:t>
            </a:r>
            <a:r>
              <a:rPr sz="2800" b="1" dirty="0">
                <a:solidFill>
                  <a:schemeClr val="accent2"/>
                </a:solidFill>
                <a:latin typeface="Microsoft New Tai Lue" panose="020B0502040204020203" charset="0"/>
                <a:cs typeface="Microsoft New Tai Lue" panose="020B0502040204020203" charset="0"/>
              </a:rPr>
              <a:t>ng.</a:t>
            </a:r>
            <a:endParaRPr sz="2800" b="1" dirty="0">
              <a:solidFill>
                <a:schemeClr val="accent2"/>
              </a:solidFill>
              <a:latin typeface="Microsoft New Tai Lue" panose="020B0502040204020203" charset="0"/>
              <a:cs typeface="Microsoft New Tai Lue" panose="020B0502040204020203" charset="0"/>
            </a:endParaRPr>
          </a:p>
        </p:txBody>
      </p:sp>
      <p:pic>
        <p:nvPicPr>
          <p:cNvPr id="57348" name="Picture 57347" descr="nextItem">
            <a:hlinkClick r:id="rId1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39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7349" name="Flowchart: Predefined Process 57348">
            <a:hlinkClick r:id="" action="ppaction://hlinkshowjump?jump=nextslide"/>
          </p:cNvPr>
          <p:cNvSpPr/>
          <p:nvPr/>
        </p:nvSpPr>
        <p:spPr>
          <a:xfrm>
            <a:off x="7632700" y="6519863"/>
            <a:ext cx="1462088" cy="300037"/>
          </a:xfrm>
          <a:prstGeom prst="flowChartPredefinedProcess">
            <a:avLst/>
          </a:prstGeom>
          <a:gradFill rotWithShape="1">
            <a:gsLst>
              <a:gs pos="0">
                <a:srgbClr val="CCFF33">
                  <a:gamma/>
                  <a:shade val="46275"/>
                  <a:invGamma/>
                </a:srgbClr>
              </a:gs>
              <a:gs pos="50000">
                <a:srgbClr val="CCFF33"/>
              </a:gs>
              <a:gs pos="100000">
                <a:srgbClr val="CCFF33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Minh hoạ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57350" name="Picture 57349" descr="nextItem">
            <a:hlinkClick r:id="" action="ppaction://noaction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86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7351" name="Rectangles 5735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7353" name="Rectangles 57352"/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7" name="Text Box 41986"/>
          <p:cNvSpPr txBox="1"/>
          <p:nvPr/>
        </p:nvSpPr>
        <p:spPr>
          <a:xfrm>
            <a:off x="2667000" y="990600"/>
            <a:ext cx="6477000" cy="31781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Aft>
                <a:spcPct val="20000"/>
              </a:spcAft>
            </a:pPr>
            <a:endParaRPr sz="2600" b="1" dirty="0">
              <a:latin typeface="Arial" panose="020B0604020202020204" pitchFamily="34" charset="0"/>
            </a:endParaRPr>
          </a:p>
          <a:p>
            <a:pPr>
              <a:spcAft>
                <a:spcPct val="20000"/>
              </a:spcAft>
            </a:pPr>
            <a:r>
              <a:rPr sz="24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sz="2500" b="1" dirty="0">
                <a:latin typeface="Arial" panose="020B0604020202020204" pitchFamily="34" charset="0"/>
              </a:rPr>
              <a:t> Thủ tục DELETE(St, vt, n):</a:t>
            </a:r>
            <a:endParaRPr sz="2500" b="1" dirty="0">
              <a:latin typeface="Arial" panose="020B0604020202020204" pitchFamily="34" charset="0"/>
            </a:endParaRPr>
          </a:p>
          <a:p>
            <a:pPr>
              <a:spcAft>
                <a:spcPct val="20000"/>
              </a:spcAft>
            </a:pPr>
            <a:r>
              <a:rPr sz="2400" b="1" dirty="0">
                <a:latin typeface="Arial" panose="020B0604020202020204" pitchFamily="34" charset="0"/>
              </a:rPr>
              <a:t>     </a:t>
            </a:r>
            <a:r>
              <a:rPr sz="2400" b="1" dirty="0">
                <a:solidFill>
                  <a:schemeClr val="accent2"/>
                </a:solidFill>
                <a:latin typeface="Arial" panose="020B0604020202020204" pitchFamily="34" charset="0"/>
              </a:rPr>
              <a:t>Xoá n ký tự từ xâu St bắt đầu từ vị trí vt.</a:t>
            </a:r>
            <a:endParaRPr sz="24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Aft>
                <a:spcPct val="20000"/>
              </a:spcAft>
            </a:pPr>
            <a:r>
              <a:rPr sz="2500" b="1" dirty="0">
                <a:latin typeface="Arial" panose="020B0604020202020204" pitchFamily="34" charset="0"/>
              </a:rPr>
              <a:t>Ví dụ:</a:t>
            </a:r>
            <a:r>
              <a:rPr sz="2400" b="1" dirty="0">
                <a:latin typeface="Arial" panose="020B0604020202020204" pitchFamily="34" charset="0"/>
              </a:rPr>
              <a:t>   </a:t>
            </a:r>
            <a:endParaRPr sz="2400" b="1" dirty="0">
              <a:latin typeface="Arial" panose="020B0604020202020204" pitchFamily="34" charset="0"/>
            </a:endParaRPr>
          </a:p>
          <a:p>
            <a:pPr>
              <a:spcAft>
                <a:spcPct val="20000"/>
              </a:spcAft>
            </a:pPr>
            <a:r>
              <a:rPr sz="2400" b="1" dirty="0">
                <a:latin typeface="Arial" panose="020B0604020202020204" pitchFamily="34" charset="0"/>
              </a:rPr>
              <a:t>   St = ‘tinhocnhatruong’</a:t>
            </a:r>
            <a:endParaRPr sz="2400" b="1" dirty="0">
              <a:latin typeface="Arial" panose="020B0604020202020204" pitchFamily="34" charset="0"/>
            </a:endParaRPr>
          </a:p>
          <a:p>
            <a:pPr>
              <a:spcAft>
                <a:spcPct val="20000"/>
              </a:spcAft>
            </a:pPr>
            <a:r>
              <a:rPr sz="2400" b="1" dirty="0">
                <a:latin typeface="Arial" panose="020B0604020202020204" pitchFamily="34" charset="0"/>
              </a:rPr>
              <a:t>   Delete(St, 7,9)  	</a:t>
            </a:r>
            <a:r>
              <a:rPr sz="2400" b="1" dirty="0">
                <a:solidFill>
                  <a:srgbClr val="A50021"/>
                </a:solidFill>
                <a:latin typeface="Arial" panose="020B0604020202020204" pitchFamily="34" charset="0"/>
              </a:rPr>
              <a:t>=&gt; </a:t>
            </a:r>
            <a:r>
              <a:rPr sz="2400" b="1" dirty="0">
                <a:latin typeface="Arial" panose="020B0604020202020204" pitchFamily="34" charset="0"/>
              </a:rPr>
              <a:t> St = ‘tinhoc’</a:t>
            </a:r>
            <a:endParaRPr sz="2400" b="1" dirty="0">
              <a:latin typeface="Arial" panose="020B0604020202020204" pitchFamily="34" charset="0"/>
            </a:endParaRPr>
          </a:p>
          <a:p>
            <a:pPr>
              <a:spcAft>
                <a:spcPct val="20000"/>
              </a:spcAft>
            </a:pPr>
            <a:r>
              <a:rPr sz="2500" b="1" dirty="0">
                <a:latin typeface="Arial" panose="020B0604020202020204" pitchFamily="34" charset="0"/>
              </a:rPr>
              <a:t>Minh hoạ:</a:t>
            </a:r>
            <a:endParaRPr sz="2500" b="1" dirty="0">
              <a:latin typeface="Arial" panose="020B0604020202020204" pitchFamily="34" charset="0"/>
            </a:endParaRPr>
          </a:p>
        </p:txBody>
      </p:sp>
      <p:sp>
        <p:nvSpPr>
          <p:cNvPr id="41988" name="Rectangles 41987">
            <a:hlinkClick r:id="" action="ppaction://hlinkshowjump?jump=firstslide"/>
          </p:cNvPr>
          <p:cNvSpPr/>
          <p:nvPr/>
        </p:nvSpPr>
        <p:spPr>
          <a:xfrm>
            <a:off x="0" y="1657350"/>
            <a:ext cx="2667000" cy="6096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41989" name="Table 41988"/>
          <p:cNvGraphicFramePr/>
          <p:nvPr/>
        </p:nvGraphicFramePr>
        <p:xfrm>
          <a:off x="2843213" y="4343400"/>
          <a:ext cx="6300788" cy="822325"/>
        </p:xfrm>
        <a:graphic>
          <a:graphicData uri="http://schemas.openxmlformats.org/drawingml/2006/table">
            <a:tbl>
              <a:tblPr/>
              <a:tblGrid>
                <a:gridCol w="465138"/>
                <a:gridCol w="411162"/>
                <a:gridCol w="366713"/>
                <a:gridCol w="363537"/>
                <a:gridCol w="431800"/>
                <a:gridCol w="373063"/>
                <a:gridCol w="388937"/>
                <a:gridCol w="388938"/>
                <a:gridCol w="388937"/>
                <a:gridCol w="388938"/>
                <a:gridCol w="388937"/>
                <a:gridCol w="388938"/>
                <a:gridCol w="388937"/>
                <a:gridCol w="388938"/>
                <a:gridCol w="388937"/>
                <a:gridCol w="388938"/>
              </a:tblGrid>
              <a:tr h="3048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3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4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5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6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7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8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9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10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11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12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13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14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15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endParaRPr lang="en-US" sz="19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t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i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n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h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o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c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n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h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a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t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r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u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o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n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200" b="1" dirty="0">
                          <a:solidFill>
                            <a:srgbClr val="A50021"/>
                          </a:solidFill>
                        </a:rPr>
                        <a:t>g</a:t>
                      </a:r>
                      <a:endParaRPr lang="en-US" sz="22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2050" name="Rectangles 42049"/>
          <p:cNvSpPr/>
          <p:nvPr/>
        </p:nvSpPr>
        <p:spPr>
          <a:xfrm>
            <a:off x="5670550" y="4648200"/>
            <a:ext cx="3473450" cy="4953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42051" name="Text Box 42050"/>
          <p:cNvSpPr txBox="1"/>
          <p:nvPr/>
        </p:nvSpPr>
        <p:spPr>
          <a:xfrm>
            <a:off x="4756150" y="3819525"/>
            <a:ext cx="346075" cy="442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300" b="1" dirty="0">
                <a:latin typeface="Arial" panose="020B0604020202020204" pitchFamily="34" charset="0"/>
              </a:rPr>
              <a:t>9</a:t>
            </a:r>
            <a:endParaRPr sz="2300" b="1" dirty="0">
              <a:latin typeface="Arial" panose="020B0604020202020204" pitchFamily="34" charset="0"/>
            </a:endParaRPr>
          </a:p>
        </p:txBody>
      </p:sp>
      <p:sp>
        <p:nvSpPr>
          <p:cNvPr id="42052" name="Text Box 42051"/>
          <p:cNvSpPr txBox="1"/>
          <p:nvPr/>
        </p:nvSpPr>
        <p:spPr>
          <a:xfrm>
            <a:off x="2768600" y="5226050"/>
            <a:ext cx="479425" cy="4127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100" b="1" dirty="0">
                <a:solidFill>
                  <a:schemeClr val="accent2"/>
                </a:solidFill>
                <a:latin typeface="Arial" panose="020B0604020202020204" pitchFamily="34" charset="0"/>
              </a:rPr>
              <a:t>15</a:t>
            </a:r>
            <a:endParaRPr sz="21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2053" name="Text Box 42052"/>
          <p:cNvSpPr txBox="1"/>
          <p:nvPr/>
        </p:nvSpPr>
        <p:spPr>
          <a:xfrm>
            <a:off x="6057900" y="5943600"/>
            <a:ext cx="3032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dirty="0">
                <a:solidFill>
                  <a:schemeClr val="accent2"/>
                </a:solidFill>
                <a:latin typeface="Arial" panose="020B0604020202020204" pitchFamily="34" charset="0"/>
              </a:rPr>
              <a:t>-</a:t>
            </a:r>
            <a:endParaRPr sz="2800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2054" name="Text Box 42053"/>
          <p:cNvSpPr txBox="1"/>
          <p:nvPr/>
        </p:nvSpPr>
        <p:spPr>
          <a:xfrm>
            <a:off x="6934200" y="5981700"/>
            <a:ext cx="3921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dirty="0">
                <a:solidFill>
                  <a:schemeClr val="accent2"/>
                </a:solidFill>
                <a:latin typeface="Arial" panose="020B0604020202020204" pitchFamily="34" charset="0"/>
              </a:rPr>
              <a:t>=</a:t>
            </a:r>
            <a:endParaRPr sz="2800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2055" name="Text Box 42054"/>
          <p:cNvSpPr txBox="1"/>
          <p:nvPr/>
        </p:nvSpPr>
        <p:spPr>
          <a:xfrm>
            <a:off x="7505700" y="5945188"/>
            <a:ext cx="360363" cy="4730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500" b="1" dirty="0">
                <a:solidFill>
                  <a:schemeClr val="accent2"/>
                </a:solidFill>
                <a:latin typeface="Arial" panose="020B0604020202020204" pitchFamily="34" charset="0"/>
              </a:rPr>
              <a:t>6</a:t>
            </a:r>
            <a:endParaRPr sz="25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2056" name="Text Box 42055"/>
          <p:cNvSpPr txBox="1"/>
          <p:nvPr/>
        </p:nvSpPr>
        <p:spPr>
          <a:xfrm>
            <a:off x="2762250" y="5238750"/>
            <a:ext cx="479425" cy="4127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100" b="1" dirty="0">
                <a:solidFill>
                  <a:schemeClr val="accent2"/>
                </a:solidFill>
                <a:latin typeface="Arial" panose="020B0604020202020204" pitchFamily="34" charset="0"/>
              </a:rPr>
              <a:t>15</a:t>
            </a:r>
            <a:endParaRPr sz="21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2057" name="Text Box 42056"/>
          <p:cNvSpPr txBox="1"/>
          <p:nvPr/>
        </p:nvSpPr>
        <p:spPr>
          <a:xfrm>
            <a:off x="2819400" y="5257800"/>
            <a:ext cx="331788" cy="4127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100" b="1" dirty="0">
                <a:solidFill>
                  <a:schemeClr val="accent2"/>
                </a:solidFill>
                <a:latin typeface="Arial" panose="020B0604020202020204" pitchFamily="34" charset="0"/>
              </a:rPr>
              <a:t>6</a:t>
            </a:r>
            <a:endParaRPr sz="21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2058" name="Table 42057"/>
          <p:cNvGraphicFramePr/>
          <p:nvPr/>
        </p:nvGraphicFramePr>
        <p:xfrm>
          <a:off x="4343400" y="4933950"/>
          <a:ext cx="3200400" cy="898525"/>
        </p:xfrm>
        <a:graphic>
          <a:graphicData uri="http://schemas.openxmlformats.org/drawingml/2006/table">
            <a:tbl>
              <a:tblPr/>
              <a:tblGrid>
                <a:gridCol w="531813"/>
                <a:gridCol w="469900"/>
                <a:gridCol w="419100"/>
                <a:gridCol w="415925"/>
                <a:gridCol w="492125"/>
                <a:gridCol w="427037"/>
                <a:gridCol w="444500"/>
              </a:tblGrid>
              <a:tr h="3333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3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4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5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1400" b="1" dirty="0">
                          <a:solidFill>
                            <a:schemeClr val="accent2"/>
                          </a:solidFill>
                        </a:rPr>
                        <a:t>6</a:t>
                      </a:r>
                      <a:endParaRPr lang="en-US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2900" b="1" dirty="0">
                          <a:solidFill>
                            <a:schemeClr val="accent2"/>
                          </a:solidFill>
                        </a:rPr>
                        <a:t>6</a:t>
                      </a:r>
                      <a:endParaRPr lang="en-US" sz="29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3000" b="1" dirty="0">
                          <a:solidFill>
                            <a:srgbClr val="A50021"/>
                          </a:solidFill>
                        </a:rPr>
                        <a:t>t</a:t>
                      </a:r>
                      <a:endParaRPr lang="en-US" sz="30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3000" b="1" dirty="0">
                          <a:solidFill>
                            <a:srgbClr val="A50021"/>
                          </a:solidFill>
                        </a:rPr>
                        <a:t>i</a:t>
                      </a:r>
                      <a:endParaRPr lang="en-US" sz="30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3000" b="1" dirty="0">
                          <a:solidFill>
                            <a:srgbClr val="A50021"/>
                          </a:solidFill>
                        </a:rPr>
                        <a:t>n</a:t>
                      </a:r>
                      <a:endParaRPr lang="en-US" sz="30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3000" b="1" dirty="0">
                          <a:solidFill>
                            <a:srgbClr val="A50021"/>
                          </a:solidFill>
                        </a:rPr>
                        <a:t>h</a:t>
                      </a:r>
                      <a:endParaRPr lang="en-US" sz="30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3000" b="1" dirty="0">
                          <a:solidFill>
                            <a:srgbClr val="A50021"/>
                          </a:solidFill>
                        </a:rPr>
                        <a:t>o</a:t>
                      </a:r>
                      <a:endParaRPr lang="en-US" sz="30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sz="3000" b="1" dirty="0">
                          <a:solidFill>
                            <a:srgbClr val="A50021"/>
                          </a:solidFill>
                        </a:rPr>
                        <a:t>c</a:t>
                      </a:r>
                      <a:endParaRPr lang="en-US" sz="3000" b="1" dirty="0">
                        <a:solidFill>
                          <a:srgbClr val="A50021"/>
                        </a:solidFill>
                      </a:endParaRPr>
                    </a:p>
                  </a:txBody>
                  <a:tcPr anchor="ctr" anchorCtr="0">
                    <a:lnL w="63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2109" name="Rectangles 42108"/>
          <p:cNvSpPr/>
          <p:nvPr/>
        </p:nvSpPr>
        <p:spPr>
          <a:xfrm>
            <a:off x="5715000" y="4343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sz="1600" dirty="0">
                <a:latin typeface="Arial" panose="020B0604020202020204" pitchFamily="34" charset="0"/>
              </a:rPr>
              <a:t>7</a:t>
            </a:r>
            <a:endParaRPr sz="1600" dirty="0">
              <a:latin typeface="Arial" panose="020B0604020202020204" pitchFamily="34" charset="0"/>
            </a:endParaRPr>
          </a:p>
        </p:txBody>
      </p:sp>
      <p:sp>
        <p:nvSpPr>
          <p:cNvPr id="42110" name="Rectangles 42109"/>
          <p:cNvSpPr/>
          <p:nvPr/>
        </p:nvSpPr>
        <p:spPr>
          <a:xfrm>
            <a:off x="5410200" y="5943600"/>
            <a:ext cx="2533650" cy="47625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pic>
        <p:nvPicPr>
          <p:cNvPr id="42111" name="Picture 42110" descr="nextItem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43938" y="6029325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2112" name="Rectangles 42111"/>
          <p:cNvSpPr/>
          <p:nvPr/>
        </p:nvSpPr>
        <p:spPr>
          <a:xfrm>
            <a:off x="0" y="685800"/>
            <a:ext cx="2362200" cy="6172200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lang="vi-VN" b="1" dirty="0">
                <a:solidFill>
                  <a:srgbClr val="002060"/>
                </a:solidFill>
                <a:latin typeface=".VnRevueH" pitchFamily="34" charset="0"/>
              </a:rPr>
              <a:t>Ôn lại kiến thức</a:t>
            </a:r>
            <a:endParaRPr lang="vi-VN" b="1" dirty="0">
              <a:solidFill>
                <a:srgbClr val="002060"/>
              </a:solidFill>
              <a:latin typeface=".VnRevueH" pitchFamily="34" charset="0"/>
            </a:endParaRPr>
          </a:p>
        </p:txBody>
      </p:sp>
      <p:sp>
        <p:nvSpPr>
          <p:cNvPr id="42113" name="Rectangles 42112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lang="vi-VN" sz="2800" dirty="0">
                <a:solidFill>
                  <a:schemeClr val="bg1"/>
                </a:solidFill>
                <a:latin typeface=".VnTimeH" pitchFamily="34" charset="0"/>
              </a:rPr>
              <a:t>Kiến </a:t>
            </a:r>
            <a:r>
              <a:rPr lang="vi-VN" sz="2800" dirty="0">
                <a:solidFill>
                  <a:schemeClr val="bg1"/>
                </a:solidFill>
                <a:latin typeface=".VnTimeH" pitchFamily="34" charset="0"/>
              </a:rPr>
              <a:t>thức</a:t>
            </a:r>
            <a:endParaRPr lang="vi-VN" sz="2800" dirty="0">
              <a:solidFill>
                <a:schemeClr val="bg1"/>
              </a:solidFill>
              <a:latin typeface=".VnTim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charRg st="1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charRg st="1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charRg st="1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charRg st="3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987">
                                            <p:txEl>
                                              <p:charRg st="3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87">
                                            <p:txEl>
                                              <p:charRg st="3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charRg st="79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987">
                                            <p:txEl>
                                              <p:charRg st="79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987">
                                            <p:txEl>
                                              <p:charRg st="79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charRg st="89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87">
                                            <p:txEl>
                                              <p:charRg st="89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987">
                                            <p:txEl>
                                              <p:charRg st="89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charRg st="115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87">
                                            <p:txEl>
                                              <p:charRg st="115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87">
                                            <p:txEl>
                                              <p:charRg st="115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charRg st="154" end="1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7">
                                            <p:txEl>
                                              <p:charRg st="154" end="16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7">
                                            <p:txEl>
                                              <p:charRg st="154" end="16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2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4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4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7 L 0.17761 0.3219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00" y="161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00671 L 0.30173 0.1145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4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0" y="5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4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4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4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4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0995 L -0.51406 -0.10255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4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00" y="-56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7"/>
                                            </p:cond>
                                          </p:stCondLst>
                                        </p:cTn>
                                        <p:tgtEl>
                                          <p:spTgt spid="4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0"/>
                                            </p:cond>
                                          </p:stCondLst>
                                        </p:cTn>
                                        <p:tgtEl>
                                          <p:spTgt spid="4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000"/>
                            </p:stCondLst>
                            <p:childTnLst>
                              <p:par>
                                <p:cTn id="103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4" dur="500"/>
                                        <p:tgtEl>
                                          <p:spTgt spid="4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500"/>
                            </p:stCondLst>
                            <p:childTnLst>
                              <p:par>
                                <p:cTn id="10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9"/>
                                            </p:cond>
                                          </p:stCondLst>
                                        </p:cTn>
                                        <p:tgtEl>
                                          <p:spTgt spid="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2"/>
                                            </p:cond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4"/>
                                            </p:cond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2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51" grpId="0"/>
      <p:bldP spid="42051" grpId="1"/>
      <p:bldP spid="42052" grpId="0"/>
      <p:bldP spid="42052" grpId="1"/>
      <p:bldP spid="42053" grpId="0"/>
      <p:bldP spid="42054" grpId="0"/>
      <p:bldP spid="42055" grpId="0"/>
      <p:bldP spid="42055" grpId="1"/>
      <p:bldP spid="42056" grpId="0"/>
      <p:bldP spid="42056" grpId="1"/>
      <p:bldP spid="42057" grpId="0"/>
      <p:bldP spid="42057" grpId="1"/>
      <p:bldP spid="4210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Text Box 58369"/>
          <p:cNvSpPr txBox="1"/>
          <p:nvPr/>
        </p:nvSpPr>
        <p:spPr>
          <a:xfrm>
            <a:off x="2838450" y="838200"/>
            <a:ext cx="63055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tập (3):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371" name="Text Box 58370"/>
          <p:cNvSpPr txBox="1"/>
          <p:nvPr/>
        </p:nvSpPr>
        <p:spPr>
          <a:xfrm>
            <a:off x="2209800" y="1295400"/>
            <a:ext cx="7772400" cy="53606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Program</a:t>
            </a:r>
            <a:r>
              <a:rPr sz="2200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So_tu;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Var 	St:</a:t>
            </a:r>
            <a:r>
              <a:rPr lang="vi-VN"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String;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	i:Byte;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Begin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Write(‘Nhap vao mot xau: ’); Readln(St);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While st[1]=‘ ‘ do </a:t>
            </a:r>
            <a:r>
              <a:rPr lang="vi-VN"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D</a:t>
            </a: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elete(st,1,1);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While st[length(st)]=‘ ‘ do delete(st,length(st),1);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  </a:t>
            </a:r>
            <a:r>
              <a:rPr lang="vi-VN"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R</a:t>
            </a: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epeat 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	if (st[i]= ‘ ‘) and (st[i+1]=‘ ‘) then delete(st,i,1)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	else i= i+1;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  </a:t>
            </a:r>
            <a:r>
              <a:rPr lang="vi-VN"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U</a:t>
            </a: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ntil i</a:t>
            </a:r>
            <a:r>
              <a:rPr lang="vi-VN"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&gt; length(st);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  write(‘Cau chuan la:’,st); </a:t>
            </a:r>
            <a:r>
              <a:rPr sz="2200" b="1" dirty="0">
                <a:solidFill>
                  <a:schemeClr val="accent2"/>
                </a:solidFill>
                <a:latin typeface=".VnArial" pitchFamily="34" charset="0"/>
              </a:rPr>
              <a:t>Readln;</a:t>
            </a:r>
            <a:endParaRPr sz="2200" b="1" dirty="0">
              <a:solidFill>
                <a:schemeClr val="accent2"/>
              </a:solidFill>
              <a:latin typeface=".VnArial" pitchFamily="34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End.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8372" name="Flowchart: Predefined Process 58371">
            <a:hlinkClick r:id="" action="ppaction://hlinkshowjump?jump=nextslide"/>
          </p:cNvPr>
          <p:cNvSpPr/>
          <p:nvPr/>
        </p:nvSpPr>
        <p:spPr>
          <a:xfrm>
            <a:off x="7632700" y="6519863"/>
            <a:ext cx="1462088" cy="300037"/>
          </a:xfrm>
          <a:prstGeom prst="flowChartPredefinedProcess">
            <a:avLst/>
          </a:prstGeom>
          <a:gradFill rotWithShape="1">
            <a:gsLst>
              <a:gs pos="0">
                <a:srgbClr val="CCFF33">
                  <a:gamma/>
                  <a:shade val="46275"/>
                  <a:invGamma/>
                </a:srgbClr>
              </a:gs>
              <a:gs pos="50000">
                <a:srgbClr val="CCFF33"/>
              </a:gs>
              <a:gs pos="100000">
                <a:srgbClr val="CCFF33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Minh hoạ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58373" name="Picture 58372" descr="nextItem">
            <a:hlinkClick r:id="" action="ppaction://noaction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439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8374" name="Rectangles 58373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8375" name="Rectangles 58374"/>
          <p:cNvSpPr/>
          <p:nvPr/>
        </p:nvSpPr>
        <p:spPr>
          <a:xfrm>
            <a:off x="0" y="0"/>
            <a:ext cx="22098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14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charRg st="14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charRg st="14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29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8371">
                                            <p:txEl>
                                              <p:charRg st="29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371">
                                            <p:txEl>
                                              <p:charRg st="29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45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8371">
                                            <p:txEl>
                                              <p:charRg st="45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8371">
                                            <p:txEl>
                                              <p:charRg st="45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54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charRg st="54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charRg st="54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60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371">
                                            <p:txEl>
                                              <p:charRg st="60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8371">
                                            <p:txEl>
                                              <p:charRg st="60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103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8371">
                                            <p:txEl>
                                              <p:charRg st="103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8371">
                                            <p:txEl>
                                              <p:charRg st="103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140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charRg st="140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71">
                                            <p:txEl>
                                              <p:charRg st="140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195" end="2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8371">
                                            <p:txEl>
                                              <p:charRg st="195" end="20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371">
                                            <p:txEl>
                                              <p:charRg st="195" end="20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207" end="2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8371">
                                            <p:txEl>
                                              <p:charRg st="207" end="26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8371">
                                            <p:txEl>
                                              <p:charRg st="207" end="26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264" end="2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1">
                                            <p:txEl>
                                              <p:charRg st="264" end="27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1">
                                            <p:txEl>
                                              <p:charRg st="264" end="27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278" end="3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8371">
                                            <p:txEl>
                                              <p:charRg st="278" end="30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8371">
                                            <p:txEl>
                                              <p:charRg st="278" end="30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303" end="3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8371">
                                            <p:txEl>
                                              <p:charRg st="303" end="34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8371">
                                            <p:txEl>
                                              <p:charRg st="303" end="3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342" end="3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371">
                                            <p:txEl>
                                              <p:charRg st="342" end="34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371">
                                            <p:txEl>
                                              <p:charRg st="342" end="34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6" name="Text Box 43015"/>
          <p:cNvSpPr txBox="1"/>
          <p:nvPr/>
        </p:nvSpPr>
        <p:spPr>
          <a:xfrm>
            <a:off x="2838450" y="1447800"/>
            <a:ext cx="63055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tập (1):</a:t>
            </a:r>
            <a:endParaRPr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17" name="Text Box 43016"/>
          <p:cNvSpPr txBox="1"/>
          <p:nvPr/>
        </p:nvSpPr>
        <p:spPr>
          <a:xfrm>
            <a:off x="2705100" y="2971800"/>
            <a:ext cx="6438900" cy="24174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sz="2800" b="1" dirty="0">
                <a:latin typeface="Arial" panose="020B0604020202020204" pitchFamily="34" charset="0"/>
              </a:rPr>
              <a:t>Đề:</a:t>
            </a:r>
            <a:r>
              <a:rPr sz="2800" b="1" dirty="0">
                <a:solidFill>
                  <a:schemeClr val="accent2"/>
                </a:solidFill>
                <a:latin typeface="Arial" panose="020B0604020202020204" pitchFamily="34" charset="0"/>
              </a:rPr>
              <a:t> Viết chương trình nhập vào một xâu rồi in ra màn hình xâu đảo của một xâu đó.</a:t>
            </a:r>
            <a:endParaRPr sz="28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vi-VN" sz="2800" b="1" dirty="0">
                <a:solidFill>
                  <a:schemeClr val="accent2"/>
                </a:solidFill>
                <a:latin typeface="Arial" panose="020B0604020202020204" pitchFamily="34" charset="0"/>
              </a:rPr>
              <a:t>(giả sử cho xâu: ‘</a:t>
            </a:r>
            <a:r>
              <a:rPr lang="vi-VN" sz="2800" b="1" dirty="0">
                <a:solidFill>
                  <a:schemeClr val="accent2"/>
                </a:solidFill>
                <a:latin typeface="Arial" panose="020B0604020202020204" pitchFamily="34" charset="0"/>
              </a:rPr>
              <a:t>hoa’</a:t>
            </a:r>
            <a:endParaRPr lang="vi-VN" sz="28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vi-VN" sz="2800" b="1" dirty="0">
                <a:solidFill>
                  <a:schemeClr val="accent2"/>
                </a:solidFill>
                <a:latin typeface="Arial" panose="020B0604020202020204" pitchFamily="34" charset="0"/>
              </a:rPr>
              <a:t>kết quả: ‘ </a:t>
            </a:r>
            <a:r>
              <a:rPr lang="vi-VN" sz="2800" b="1" dirty="0">
                <a:solidFill>
                  <a:schemeClr val="accent2"/>
                </a:solidFill>
                <a:latin typeface="Arial" panose="020B0604020202020204" pitchFamily="34" charset="0"/>
              </a:rPr>
              <a:t>aoh‘)</a:t>
            </a:r>
            <a:endParaRPr lang="vi-VN" sz="28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pic>
        <p:nvPicPr>
          <p:cNvPr id="43018" name="Picture 43017" descr="nextItem">
            <a:hlinkClick r:id="rId1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39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19" name="Flowchart: Predefined Process 43018">
            <a:hlinkClick r:id="" action="ppaction://hlinkshowjump?jump=nextslide"/>
          </p:cNvPr>
          <p:cNvSpPr/>
          <p:nvPr/>
        </p:nvSpPr>
        <p:spPr>
          <a:xfrm>
            <a:off x="7632700" y="6519863"/>
            <a:ext cx="1462088" cy="300037"/>
          </a:xfrm>
          <a:prstGeom prst="flowChartPredefinedProcess">
            <a:avLst/>
          </a:prstGeom>
          <a:gradFill rotWithShape="1">
            <a:gsLst>
              <a:gs pos="0">
                <a:srgbClr val="CCFF33">
                  <a:gamma/>
                  <a:shade val="46275"/>
                  <a:invGamma/>
                </a:srgbClr>
              </a:gs>
              <a:gs pos="50000">
                <a:srgbClr val="CCFF33"/>
              </a:gs>
              <a:gs pos="100000">
                <a:srgbClr val="CCFF33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Minh hoạ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43020" name="Picture 43019" descr="nextItem">
            <a:hlinkClick r:id="" action="ppaction://noaction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86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23" name="Rectangles 43022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43024" name="Rectangles 43023"/>
          <p:cNvSpPr/>
          <p:nvPr/>
        </p:nvSpPr>
        <p:spPr>
          <a:xfrm>
            <a:off x="2362200" y="76200"/>
            <a:ext cx="6781800" cy="5334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32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lvl="2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lvl="3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lvl="4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vi-VN" b="1" dirty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.VnTimeH" pitchFamily="34" charset="0"/>
                <a:sym typeface="+mn-ea"/>
              </a:rPr>
              <a:t>BÀI TẬP KIỂU XÂU</a:t>
            </a:r>
            <a:endParaRPr b="1">
              <a:solidFill>
                <a:schemeClr val="bg1"/>
              </a:solidFill>
              <a:effectLst>
                <a:outerShdw blurRad="38100" dist="38100" dir="2700000">
                  <a:srgbClr val="C0C0C0"/>
                </a:outerShdw>
              </a:effectLst>
              <a:latin typeface=".VnTimeH" pitchFamily="34" charset="0"/>
            </a:endParaRPr>
          </a:p>
        </p:txBody>
      </p:sp>
      <p:sp>
        <p:nvSpPr>
          <p:cNvPr id="43026" name="Rectangles 43025"/>
          <p:cNvSpPr/>
          <p:nvPr/>
        </p:nvSpPr>
        <p:spPr>
          <a:xfrm>
            <a:off x="0" y="0"/>
            <a:ext cx="22098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6" name="Text Box 53255"/>
          <p:cNvSpPr txBox="1"/>
          <p:nvPr/>
        </p:nvSpPr>
        <p:spPr>
          <a:xfrm>
            <a:off x="2743200" y="533400"/>
            <a:ext cx="63055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Minh hoạ (1)</a:t>
            </a:r>
            <a:endParaRPr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3257" name="Picture 53256" descr="nextItem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439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3258" name="Rectangles 53257"/>
          <p:cNvSpPr/>
          <p:nvPr/>
        </p:nvSpPr>
        <p:spPr>
          <a:xfrm>
            <a:off x="2743200" y="2343150"/>
            <a:ext cx="2362200" cy="915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Var  St:String;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       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         i:Byte;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grpSp>
        <p:nvGrpSpPr>
          <p:cNvPr id="53259" name="Group 53258"/>
          <p:cNvGrpSpPr/>
          <p:nvPr/>
        </p:nvGrpSpPr>
        <p:grpSpPr>
          <a:xfrm>
            <a:off x="5295900" y="2343150"/>
            <a:ext cx="3657600" cy="396875"/>
            <a:chOff x="3336" y="1104"/>
            <a:chExt cx="2304" cy="250"/>
          </a:xfrm>
        </p:grpSpPr>
        <p:sp>
          <p:nvSpPr>
            <p:cNvPr id="53260" name="Rectangles 53259"/>
            <p:cNvSpPr/>
            <p:nvPr/>
          </p:nvSpPr>
          <p:spPr>
            <a:xfrm>
              <a:off x="5352" y="1104"/>
              <a:ext cx="28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53261" name="Rectangles 53260"/>
            <p:cNvSpPr/>
            <p:nvPr/>
          </p:nvSpPr>
          <p:spPr>
            <a:xfrm>
              <a:off x="5064" y="1104"/>
              <a:ext cx="28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53262" name="Rectangles 53261"/>
            <p:cNvSpPr/>
            <p:nvPr/>
          </p:nvSpPr>
          <p:spPr>
            <a:xfrm>
              <a:off x="4728" y="1104"/>
              <a:ext cx="33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53263" name="Rectangles 53262"/>
            <p:cNvSpPr/>
            <p:nvPr/>
          </p:nvSpPr>
          <p:spPr>
            <a:xfrm>
              <a:off x="4368" y="1104"/>
              <a:ext cx="36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53264" name="Rectangles 53263"/>
            <p:cNvSpPr/>
            <p:nvPr/>
          </p:nvSpPr>
          <p:spPr>
            <a:xfrm>
              <a:off x="4008" y="1104"/>
              <a:ext cx="36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53265" name="Rectangles 53264"/>
            <p:cNvSpPr/>
            <p:nvPr/>
          </p:nvSpPr>
          <p:spPr>
            <a:xfrm>
              <a:off x="3672" y="1104"/>
              <a:ext cx="33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53266" name="Rectangles 53265"/>
            <p:cNvSpPr/>
            <p:nvPr/>
          </p:nvSpPr>
          <p:spPr>
            <a:xfrm>
              <a:off x="3336" y="1104"/>
              <a:ext cx="33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53267" name="Straight Connector 53266"/>
            <p:cNvSpPr/>
            <p:nvPr/>
          </p:nvSpPr>
          <p:spPr>
            <a:xfrm>
              <a:off x="3336" y="1104"/>
              <a:ext cx="2304" cy="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3268" name="Straight Connector 53267"/>
            <p:cNvSpPr/>
            <p:nvPr/>
          </p:nvSpPr>
          <p:spPr>
            <a:xfrm>
              <a:off x="3336" y="1354"/>
              <a:ext cx="2304" cy="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3269" name="Straight Connector 53268"/>
            <p:cNvSpPr/>
            <p:nvPr/>
          </p:nvSpPr>
          <p:spPr>
            <a:xfrm>
              <a:off x="3336" y="1104"/>
              <a:ext cx="0" cy="25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3270" name="Straight Connector 53269"/>
            <p:cNvSpPr/>
            <p:nvPr/>
          </p:nvSpPr>
          <p:spPr>
            <a:xfrm>
              <a:off x="5640" y="1104"/>
              <a:ext cx="0" cy="25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3271" name="Straight Connector 53270"/>
            <p:cNvSpPr/>
            <p:nvPr/>
          </p:nvSpPr>
          <p:spPr>
            <a:xfrm>
              <a:off x="3672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3272" name="Straight Connector 53271"/>
            <p:cNvSpPr/>
            <p:nvPr/>
          </p:nvSpPr>
          <p:spPr>
            <a:xfrm>
              <a:off x="4008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3273" name="Straight Connector 53272"/>
            <p:cNvSpPr/>
            <p:nvPr/>
          </p:nvSpPr>
          <p:spPr>
            <a:xfrm>
              <a:off x="4368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3274" name="Straight Connector 53273"/>
            <p:cNvSpPr/>
            <p:nvPr/>
          </p:nvSpPr>
          <p:spPr>
            <a:xfrm>
              <a:off x="4728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3275" name="Straight Connector 53274"/>
            <p:cNvSpPr/>
            <p:nvPr/>
          </p:nvSpPr>
          <p:spPr>
            <a:xfrm>
              <a:off x="5064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3276" name="Straight Connector 53275"/>
            <p:cNvSpPr/>
            <p:nvPr/>
          </p:nvSpPr>
          <p:spPr>
            <a:xfrm>
              <a:off x="5352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53277" name="Text Box 53276"/>
          <p:cNvSpPr txBox="1"/>
          <p:nvPr/>
        </p:nvSpPr>
        <p:spPr>
          <a:xfrm>
            <a:off x="5391150" y="201930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0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3278" name="Text Box 53277"/>
          <p:cNvSpPr txBox="1"/>
          <p:nvPr/>
        </p:nvSpPr>
        <p:spPr>
          <a:xfrm>
            <a:off x="5943600" y="201930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3279" name="Text Box 53278"/>
          <p:cNvSpPr txBox="1"/>
          <p:nvPr/>
        </p:nvSpPr>
        <p:spPr>
          <a:xfrm>
            <a:off x="7048500" y="201930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3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3280" name="Text Box 53279"/>
          <p:cNvSpPr txBox="1"/>
          <p:nvPr/>
        </p:nvSpPr>
        <p:spPr>
          <a:xfrm>
            <a:off x="6496050" y="201930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3281" name="Text Box 53280"/>
          <p:cNvSpPr txBox="1"/>
          <p:nvPr/>
        </p:nvSpPr>
        <p:spPr>
          <a:xfrm>
            <a:off x="8058150" y="2019300"/>
            <a:ext cx="4127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…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3282" name="Text Box 53281"/>
          <p:cNvSpPr txBox="1"/>
          <p:nvPr/>
        </p:nvSpPr>
        <p:spPr>
          <a:xfrm>
            <a:off x="7600950" y="201930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4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3283" name="Text Box 53282"/>
          <p:cNvSpPr txBox="1"/>
          <p:nvPr/>
        </p:nvSpPr>
        <p:spPr>
          <a:xfrm>
            <a:off x="8439150" y="2019300"/>
            <a:ext cx="565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255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3284" name="Rectangles 53283"/>
          <p:cNvSpPr/>
          <p:nvPr/>
        </p:nvSpPr>
        <p:spPr>
          <a:xfrm>
            <a:off x="8458200" y="2876550"/>
            <a:ext cx="533400" cy="43815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3285" name="Text Box 53284"/>
          <p:cNvSpPr txBox="1"/>
          <p:nvPr/>
        </p:nvSpPr>
        <p:spPr>
          <a:xfrm>
            <a:off x="4781550" y="2305050"/>
            <a:ext cx="4889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St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286" name="Rectangles 53285"/>
          <p:cNvSpPr/>
          <p:nvPr/>
        </p:nvSpPr>
        <p:spPr>
          <a:xfrm>
            <a:off x="2743200" y="3581400"/>
            <a:ext cx="3219450" cy="9159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Write(‘Nhap vao mot xau: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’);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Readln(St);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3287" name="Text Box 53286"/>
          <p:cNvSpPr txBox="1"/>
          <p:nvPr/>
        </p:nvSpPr>
        <p:spPr>
          <a:xfrm>
            <a:off x="8077200" y="2895600"/>
            <a:ext cx="2682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i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288" name="Text Box 53287"/>
          <p:cNvSpPr txBox="1"/>
          <p:nvPr/>
        </p:nvSpPr>
        <p:spPr>
          <a:xfrm>
            <a:off x="6019800" y="4095750"/>
            <a:ext cx="228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a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289" name="Text Box 53288"/>
          <p:cNvSpPr txBox="1"/>
          <p:nvPr/>
        </p:nvSpPr>
        <p:spPr>
          <a:xfrm>
            <a:off x="6275388" y="4095750"/>
            <a:ext cx="2778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b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290" name="Text Box 53289"/>
          <p:cNvSpPr txBox="1"/>
          <p:nvPr/>
        </p:nvSpPr>
        <p:spPr>
          <a:xfrm>
            <a:off x="6503988" y="4095750"/>
            <a:ext cx="2016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c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291" name="Text Box 53290"/>
          <p:cNvSpPr txBox="1"/>
          <p:nvPr/>
        </p:nvSpPr>
        <p:spPr>
          <a:xfrm>
            <a:off x="6732588" y="4095750"/>
            <a:ext cx="3698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d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292" name="Text Box 53291"/>
          <p:cNvSpPr txBox="1"/>
          <p:nvPr/>
        </p:nvSpPr>
        <p:spPr>
          <a:xfrm>
            <a:off x="5410200" y="23431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3293" name="Text Box 53292"/>
          <p:cNvSpPr txBox="1"/>
          <p:nvPr/>
        </p:nvSpPr>
        <p:spPr>
          <a:xfrm>
            <a:off x="5924550" y="2266950"/>
            <a:ext cx="228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a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294" name="Text Box 53293"/>
          <p:cNvSpPr txBox="1"/>
          <p:nvPr/>
        </p:nvSpPr>
        <p:spPr>
          <a:xfrm>
            <a:off x="7048500" y="2286000"/>
            <a:ext cx="4191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c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295" name="Text Box 53294"/>
          <p:cNvSpPr txBox="1"/>
          <p:nvPr/>
        </p:nvSpPr>
        <p:spPr>
          <a:xfrm>
            <a:off x="7612063" y="2286000"/>
            <a:ext cx="3698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d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296" name="Text Box 53295"/>
          <p:cNvSpPr txBox="1"/>
          <p:nvPr/>
        </p:nvSpPr>
        <p:spPr>
          <a:xfrm>
            <a:off x="6477000" y="2286000"/>
            <a:ext cx="2778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b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297" name="Text Box 53296"/>
          <p:cNvSpPr txBox="1"/>
          <p:nvPr/>
        </p:nvSpPr>
        <p:spPr>
          <a:xfrm>
            <a:off x="5410200" y="23431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3298" name="Rectangles 53297"/>
          <p:cNvSpPr/>
          <p:nvPr/>
        </p:nvSpPr>
        <p:spPr>
          <a:xfrm>
            <a:off x="2724150" y="4727575"/>
            <a:ext cx="3429000" cy="915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For i:=length(St) downto 1 do 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    Write(St[i]);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3299" name="Rectangles 53298"/>
          <p:cNvSpPr/>
          <p:nvPr/>
        </p:nvSpPr>
        <p:spPr>
          <a:xfrm>
            <a:off x="6038850" y="3562350"/>
            <a:ext cx="3028950" cy="1905000"/>
          </a:xfrm>
          <a:prstGeom prst="rect">
            <a:avLst/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3300" name="Rectangles 53299"/>
          <p:cNvSpPr/>
          <p:nvPr/>
        </p:nvSpPr>
        <p:spPr>
          <a:xfrm>
            <a:off x="6076950" y="3752850"/>
            <a:ext cx="22923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latin typeface="Arial" panose="020B0604020202020204" pitchFamily="34" charset="0"/>
              </a:rPr>
              <a:t>Nhap vao mot xau:</a:t>
            </a:r>
            <a:r>
              <a:rPr dirty="0">
                <a:latin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53301" name="Text Box 53300"/>
          <p:cNvSpPr txBox="1"/>
          <p:nvPr/>
        </p:nvSpPr>
        <p:spPr>
          <a:xfrm>
            <a:off x="8572500" y="293370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3302" name="Text Box 53301"/>
          <p:cNvSpPr txBox="1"/>
          <p:nvPr/>
        </p:nvSpPr>
        <p:spPr>
          <a:xfrm>
            <a:off x="6096000" y="4781550"/>
            <a:ext cx="3698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d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303" name="Text Box 53302"/>
          <p:cNvSpPr txBox="1"/>
          <p:nvPr/>
        </p:nvSpPr>
        <p:spPr>
          <a:xfrm>
            <a:off x="6400800" y="478155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c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304" name="Text Box 53303"/>
          <p:cNvSpPr txBox="1"/>
          <p:nvPr/>
        </p:nvSpPr>
        <p:spPr>
          <a:xfrm>
            <a:off x="6724650" y="4781550"/>
            <a:ext cx="2778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b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305" name="Text Box 53304"/>
          <p:cNvSpPr txBox="1"/>
          <p:nvPr/>
        </p:nvSpPr>
        <p:spPr>
          <a:xfrm>
            <a:off x="7010400" y="4781550"/>
            <a:ext cx="228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a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53306" name="Text Box 53305"/>
          <p:cNvSpPr txBox="1"/>
          <p:nvPr/>
        </p:nvSpPr>
        <p:spPr>
          <a:xfrm>
            <a:off x="8572500" y="293370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3307" name="Text Box 53306"/>
          <p:cNvSpPr txBox="1"/>
          <p:nvPr/>
        </p:nvSpPr>
        <p:spPr>
          <a:xfrm>
            <a:off x="8572500" y="29146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3308" name="Text Box 53307"/>
          <p:cNvSpPr txBox="1"/>
          <p:nvPr/>
        </p:nvSpPr>
        <p:spPr>
          <a:xfrm>
            <a:off x="8572500" y="29146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3309" name="Text Box 53308"/>
          <p:cNvSpPr txBox="1"/>
          <p:nvPr/>
        </p:nvSpPr>
        <p:spPr>
          <a:xfrm>
            <a:off x="7127875" y="5503863"/>
            <a:ext cx="11874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latin typeface="Arial" panose="020B0604020202020204" pitchFamily="34" charset="0"/>
              </a:rPr>
              <a:t>Màn hình</a:t>
            </a:r>
            <a:endParaRPr b="1" dirty="0">
              <a:latin typeface="Arial" panose="020B0604020202020204" pitchFamily="34" charset="0"/>
            </a:endParaRPr>
          </a:p>
        </p:txBody>
      </p:sp>
      <p:sp>
        <p:nvSpPr>
          <p:cNvPr id="53310" name="Rectangles 53309"/>
          <p:cNvSpPr/>
          <p:nvPr/>
        </p:nvSpPr>
        <p:spPr>
          <a:xfrm>
            <a:off x="7512050" y="2349500"/>
            <a:ext cx="517525" cy="381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3311" name="Rectangles 53310"/>
          <p:cNvSpPr/>
          <p:nvPr/>
        </p:nvSpPr>
        <p:spPr>
          <a:xfrm>
            <a:off x="6940550" y="2352675"/>
            <a:ext cx="555625" cy="381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3312" name="Rectangles 53311"/>
          <p:cNvSpPr/>
          <p:nvPr/>
        </p:nvSpPr>
        <p:spPr>
          <a:xfrm>
            <a:off x="6369050" y="2349500"/>
            <a:ext cx="555625" cy="381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3313" name="Rectangles 53312"/>
          <p:cNvSpPr/>
          <p:nvPr/>
        </p:nvSpPr>
        <p:spPr>
          <a:xfrm>
            <a:off x="5867400" y="2339975"/>
            <a:ext cx="523875" cy="381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en-US"/>
          </a:p>
        </p:txBody>
      </p:sp>
      <p:grpSp>
        <p:nvGrpSpPr>
          <p:cNvPr id="53314" name="Group 53313"/>
          <p:cNvGrpSpPr/>
          <p:nvPr/>
        </p:nvGrpSpPr>
        <p:grpSpPr>
          <a:xfrm>
            <a:off x="7105650" y="4295775"/>
            <a:ext cx="158750" cy="92075"/>
            <a:chOff x="4466" y="2690"/>
            <a:chExt cx="100" cy="58"/>
          </a:xfrm>
        </p:grpSpPr>
        <p:sp>
          <p:nvSpPr>
            <p:cNvPr id="53315" name="Straight Connector 53314"/>
            <p:cNvSpPr/>
            <p:nvPr/>
          </p:nvSpPr>
          <p:spPr>
            <a:xfrm flipH="1">
              <a:off x="4466" y="2748"/>
              <a:ext cx="96" cy="0"/>
            </a:xfrm>
            <a:prstGeom prst="line">
              <a:avLst/>
            </a:prstGeom>
            <a:ln w="9525" cap="flat" cmpd="sng">
              <a:solidFill>
                <a:srgbClr val="CC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3316" name="Straight Connector 53315"/>
            <p:cNvSpPr/>
            <p:nvPr/>
          </p:nvSpPr>
          <p:spPr>
            <a:xfrm>
              <a:off x="4566" y="2690"/>
              <a:ext cx="0" cy="58"/>
            </a:xfrm>
            <a:prstGeom prst="line">
              <a:avLst/>
            </a:prstGeom>
            <a:ln w="952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53317" name="Rectangles 53316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3318" name="Rectangles 53317"/>
          <p:cNvSpPr/>
          <p:nvPr/>
        </p:nvSpPr>
        <p:spPr>
          <a:xfrm>
            <a:off x="0" y="0"/>
            <a:ext cx="22860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8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8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3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3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3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>
                                            <p:txEl>
                                              <p:charRg st="24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3258">
                                            <p:txEl>
                                              <p:charRg st="24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3258">
                                            <p:txEl>
                                              <p:charRg st="24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3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3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6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3286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3286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3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3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3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3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6">
                                            <p:txEl>
                                              <p:charRg st="3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3286">
                                            <p:txEl>
                                              <p:charRg st="3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3286">
                                            <p:txEl>
                                              <p:charRg st="3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6"/>
                                            </p:cond>
                                          </p:stCondLst>
                                        </p:cTn>
                                        <p:tgtEl>
                                          <p:spTgt spid="53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3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53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3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53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53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8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3298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3298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8">
                                            <p:txEl>
                                              <p:charRg st="32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3298">
                                            <p:txEl>
                                              <p:charRg st="32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3298">
                                            <p:txEl>
                                              <p:charRg st="32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533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4"/>
                                            </p:cond>
                                          </p:stCondLst>
                                        </p:cTn>
                                        <p:tgtEl>
                                          <p:spTgt spid="5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5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53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6"/>
                                            </p:cond>
                                          </p:stCondLst>
                                        </p:cTn>
                                        <p:tgtEl>
                                          <p:spTgt spid="5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533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9"/>
                                            </p:cond>
                                          </p:stCondLst>
                                        </p:cTn>
                                        <p:tgtEl>
                                          <p:spTgt spid="5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5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1"/>
                                            </p:cond>
                                          </p:stCondLst>
                                        </p:cTn>
                                        <p:tgtEl>
                                          <p:spTgt spid="5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1000"/>
                                        <p:tgtEl>
                                          <p:spTgt spid="533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4"/>
                                            </p:cond>
                                          </p:stCondLst>
                                        </p:cTn>
                                        <p:tgtEl>
                                          <p:spTgt spid="53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53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6"/>
                                            </p:cond>
                                          </p:stCondLst>
                                        </p:cTn>
                                        <p:tgtEl>
                                          <p:spTgt spid="5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1000"/>
                                        <p:tgtEl>
                                          <p:spTgt spid="533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9"/>
                                            </p:cond>
                                          </p:stCondLst>
                                        </p:cTn>
                                        <p:tgtEl>
                                          <p:spTgt spid="5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5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7" grpId="0"/>
      <p:bldP spid="53278" grpId="0"/>
      <p:bldP spid="53279" grpId="0"/>
      <p:bldP spid="53280" grpId="0"/>
      <p:bldP spid="53281" grpId="0"/>
      <p:bldP spid="53282" grpId="0"/>
      <p:bldP spid="53283" grpId="0"/>
      <p:bldP spid="53285" grpId="0"/>
      <p:bldP spid="53287" grpId="0"/>
      <p:bldP spid="53288" grpId="0"/>
      <p:bldP spid="53289" grpId="0"/>
      <p:bldP spid="53290" grpId="0"/>
      <p:bldP spid="53291" grpId="0"/>
      <p:bldP spid="53292" grpId="0"/>
      <p:bldP spid="53292" grpId="1"/>
      <p:bldP spid="53293" grpId="0"/>
      <p:bldP spid="53294" grpId="0"/>
      <p:bldP spid="53295" grpId="0"/>
      <p:bldP spid="53296" grpId="0"/>
      <p:bldP spid="53297" grpId="0"/>
      <p:bldP spid="53300" grpId="0"/>
      <p:bldP spid="53301" grpId="0"/>
      <p:bldP spid="53301" grpId="1"/>
      <p:bldP spid="53302" grpId="0"/>
      <p:bldP spid="53303" grpId="0"/>
      <p:bldP spid="53304" grpId="0"/>
      <p:bldP spid="53305" grpId="0"/>
      <p:bldP spid="53306" grpId="0"/>
      <p:bldP spid="53306" grpId="1"/>
      <p:bldP spid="53307" grpId="0"/>
      <p:bldP spid="53307" grpId="1"/>
      <p:bldP spid="53308" grpId="0"/>
      <p:bldP spid="533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Rectangles 52225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2228" name="Rectangles 52227"/>
          <p:cNvSpPr/>
          <p:nvPr/>
        </p:nvSpPr>
        <p:spPr>
          <a:xfrm>
            <a:off x="0" y="0"/>
            <a:ext cx="2374900" cy="685800"/>
          </a:xfrm>
          <a:prstGeom prst="rect">
            <a:avLst/>
          </a:prstGeom>
          <a:solidFill>
            <a:schemeClr val="accent1">
              <a:alpha val="3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pic>
        <p:nvPicPr>
          <p:cNvPr id="52230" name="Picture 52229" descr="lg_dhsphu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63" y="61913"/>
            <a:ext cx="338137" cy="3190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2231" name="Picture 52230" descr="toi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100" y="6286500"/>
            <a:ext cx="495300" cy="495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2232" name="Picture 52231" descr="lui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6286500"/>
            <a:ext cx="495300" cy="495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2234" name="Rectangles 52233"/>
          <p:cNvSpPr/>
          <p:nvPr/>
        </p:nvSpPr>
        <p:spPr>
          <a:xfrm>
            <a:off x="3124200" y="1600200"/>
            <a:ext cx="5099685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2400" b="1" dirty="0">
                <a:latin typeface=".VnLucida sans" pitchFamily="34" charset="0"/>
              </a:rPr>
              <a:t>Chương tr</a:t>
            </a:r>
            <a:r>
              <a:rPr lang="vi-VN" sz="2400" b="1" dirty="0">
                <a:latin typeface=".VnLucida sans" pitchFamily="34" charset="0"/>
              </a:rPr>
              <a:t>ì</a:t>
            </a:r>
            <a:r>
              <a:rPr sz="2400" b="1" dirty="0">
                <a:latin typeface=".VnLucida sans" pitchFamily="34" charset="0"/>
              </a:rPr>
              <a:t>nh:</a:t>
            </a:r>
            <a:endParaRPr sz="2400" b="1" dirty="0">
              <a:latin typeface=".VnLucida sans" pitchFamily="34" charset="0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Program xau_dao;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Var 	St:String;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	i:Byte;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Begin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  Write(‘Nhap vao mot xau: ’); Readln(St);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  </a:t>
            </a:r>
            <a:r>
              <a:rPr sz="2400" b="1" dirty="0">
                <a:solidFill>
                  <a:srgbClr val="C00000"/>
                </a:solidFill>
                <a:latin typeface="+mj-lt"/>
                <a:cs typeface="+mj-lt"/>
              </a:rPr>
              <a:t>For i:=length(St) downto 1</a:t>
            </a:r>
            <a:r>
              <a:rPr lang="vi-VN" sz="2400" b="1" dirty="0">
                <a:solidFill>
                  <a:srgbClr val="C00000"/>
                </a:solidFill>
                <a:latin typeface="+mj-lt"/>
                <a:cs typeface="+mj-lt"/>
              </a:rPr>
              <a:t> </a:t>
            </a:r>
            <a:r>
              <a:rPr sz="2400" b="1" dirty="0">
                <a:solidFill>
                  <a:srgbClr val="C00000"/>
                </a:solidFill>
                <a:latin typeface="+mj-lt"/>
                <a:cs typeface="+mj-lt"/>
              </a:rPr>
              <a:t>do </a:t>
            </a:r>
            <a:endParaRPr sz="2400" b="1" dirty="0">
              <a:solidFill>
                <a:srgbClr val="C00000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rgbClr val="C00000"/>
                </a:solidFill>
                <a:latin typeface="+mj-lt"/>
                <a:cs typeface="+mj-lt"/>
              </a:rPr>
              <a:t>      Write(St[i]);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  Readln;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End.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</p:txBody>
      </p:sp>
      <p:sp>
        <p:nvSpPr>
          <p:cNvPr id="52236" name="Rectangles 52235"/>
          <p:cNvSpPr/>
          <p:nvPr/>
        </p:nvSpPr>
        <p:spPr>
          <a:xfrm>
            <a:off x="2362200" y="76200"/>
            <a:ext cx="6781800" cy="5334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32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lvl="2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lvl="3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lvl="4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vi-VN" b="1" dirty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.VnTimeH" pitchFamily="34" charset="0"/>
                <a:sym typeface="+mn-ea"/>
              </a:rPr>
              <a:t>BÀI TẬP KIỂU XÂU</a:t>
            </a:r>
            <a:endParaRPr b="1">
              <a:solidFill>
                <a:schemeClr val="bg1"/>
              </a:solidFill>
              <a:effectLst>
                <a:outerShdw blurRad="38100" dist="38100" dir="2700000">
                  <a:srgbClr val="C0C0C0"/>
                </a:outerShdw>
              </a:effectLst>
              <a:latin typeface=".VnTimeH" pitchFamily="34" charset="0"/>
            </a:endParaRPr>
          </a:p>
        </p:txBody>
      </p:sp>
      <p:sp>
        <p:nvSpPr>
          <p:cNvPr id="52237" name="Rectangles 52236"/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64" name="Text Box 45063"/>
          <p:cNvSpPr txBox="1"/>
          <p:nvPr/>
        </p:nvSpPr>
        <p:spPr>
          <a:xfrm>
            <a:off x="2838450" y="990600"/>
            <a:ext cx="63055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tập (2):</a:t>
            </a:r>
            <a:endParaRPr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5" name="Text Box 45064"/>
          <p:cNvSpPr txBox="1"/>
          <p:nvPr/>
        </p:nvSpPr>
        <p:spPr>
          <a:xfrm>
            <a:off x="2590800" y="2209800"/>
            <a:ext cx="5943600" cy="1800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sz="2800" b="1" dirty="0">
                <a:latin typeface="Arial" panose="020B0604020202020204" pitchFamily="34" charset="0"/>
              </a:rPr>
              <a:t>Đề:</a:t>
            </a:r>
            <a:r>
              <a:rPr sz="2800" b="1" dirty="0">
                <a:solidFill>
                  <a:schemeClr val="accent2"/>
                </a:solidFill>
                <a:latin typeface="Arial" panose="020B0604020202020204" pitchFamily="34" charset="0"/>
              </a:rPr>
              <a:t>  Viết chương trình nhập vào một xâu. In ra màn hình xâu đó sau khi đã đổi tất cả chữ in thường thành in hoa.</a:t>
            </a:r>
            <a:endParaRPr sz="28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pic>
        <p:nvPicPr>
          <p:cNvPr id="45066" name="Picture 45065" descr="nextItem">
            <a:hlinkClick r:id="rId1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39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5067" name="Flowchart: Predefined Process 45066">
            <a:hlinkClick r:id="" action="ppaction://hlinkshowjump?jump=nextslide"/>
          </p:cNvPr>
          <p:cNvSpPr/>
          <p:nvPr/>
        </p:nvSpPr>
        <p:spPr>
          <a:xfrm>
            <a:off x="7632700" y="6519863"/>
            <a:ext cx="1462088" cy="300037"/>
          </a:xfrm>
          <a:prstGeom prst="flowChartPredefinedProcess">
            <a:avLst/>
          </a:prstGeom>
          <a:gradFill rotWithShape="1">
            <a:gsLst>
              <a:gs pos="0">
                <a:srgbClr val="CCFF33">
                  <a:gamma/>
                  <a:shade val="46275"/>
                  <a:invGamma/>
                </a:srgbClr>
              </a:gs>
              <a:gs pos="50000">
                <a:srgbClr val="CCFF33"/>
              </a:gs>
              <a:gs pos="100000">
                <a:srgbClr val="CCFF33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Minh hoạ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45068" name="Picture 45067" descr="nextItem">
            <a:hlinkClick r:id="" action="ppaction://noaction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86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5069" name="Rectangles 45068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45073" name="Rectangles 45072"/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6088" name="Picture 46087" descr="nextItem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439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6089" name="Text Box 46088"/>
          <p:cNvSpPr txBox="1"/>
          <p:nvPr/>
        </p:nvSpPr>
        <p:spPr>
          <a:xfrm>
            <a:off x="2743200" y="533400"/>
            <a:ext cx="63055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Minh hoạ (2)</a:t>
            </a:r>
            <a:endParaRPr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90" name="Rectangles 46089"/>
          <p:cNvSpPr/>
          <p:nvPr/>
        </p:nvSpPr>
        <p:spPr>
          <a:xfrm>
            <a:off x="2686050" y="1924050"/>
            <a:ext cx="2362200" cy="915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Var  St:String[10];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       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         i:Byte;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grpSp>
        <p:nvGrpSpPr>
          <p:cNvPr id="46091" name="Group 46090"/>
          <p:cNvGrpSpPr/>
          <p:nvPr/>
        </p:nvGrpSpPr>
        <p:grpSpPr>
          <a:xfrm>
            <a:off x="5353050" y="1905000"/>
            <a:ext cx="3657600" cy="396875"/>
            <a:chOff x="3336" y="1104"/>
            <a:chExt cx="2304" cy="250"/>
          </a:xfrm>
        </p:grpSpPr>
        <p:sp>
          <p:nvSpPr>
            <p:cNvPr id="46092" name="Rectangles 46091"/>
            <p:cNvSpPr/>
            <p:nvPr/>
          </p:nvSpPr>
          <p:spPr>
            <a:xfrm>
              <a:off x="5352" y="1104"/>
              <a:ext cx="28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46093" name="Rectangles 46092"/>
            <p:cNvSpPr/>
            <p:nvPr/>
          </p:nvSpPr>
          <p:spPr>
            <a:xfrm>
              <a:off x="5064" y="1104"/>
              <a:ext cx="28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46094" name="Rectangles 46093"/>
            <p:cNvSpPr/>
            <p:nvPr/>
          </p:nvSpPr>
          <p:spPr>
            <a:xfrm>
              <a:off x="4728" y="1104"/>
              <a:ext cx="33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46095" name="Rectangles 46094"/>
            <p:cNvSpPr/>
            <p:nvPr/>
          </p:nvSpPr>
          <p:spPr>
            <a:xfrm>
              <a:off x="4368" y="1104"/>
              <a:ext cx="36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46096" name="Rectangles 46095"/>
            <p:cNvSpPr/>
            <p:nvPr/>
          </p:nvSpPr>
          <p:spPr>
            <a:xfrm>
              <a:off x="4008" y="1104"/>
              <a:ext cx="36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46097" name="Rectangles 46096"/>
            <p:cNvSpPr/>
            <p:nvPr/>
          </p:nvSpPr>
          <p:spPr>
            <a:xfrm>
              <a:off x="3672" y="1104"/>
              <a:ext cx="33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46098" name="Rectangles 46097"/>
            <p:cNvSpPr/>
            <p:nvPr/>
          </p:nvSpPr>
          <p:spPr>
            <a:xfrm>
              <a:off x="3336" y="1104"/>
              <a:ext cx="33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endParaRPr sz="1800" b="1" dirty="0">
                <a:solidFill>
                  <a:srgbClr val="0000FF"/>
                </a:solidFill>
              </a:endParaRPr>
            </a:p>
          </p:txBody>
        </p:sp>
        <p:sp>
          <p:nvSpPr>
            <p:cNvPr id="46099" name="Straight Connector 46098"/>
            <p:cNvSpPr/>
            <p:nvPr/>
          </p:nvSpPr>
          <p:spPr>
            <a:xfrm>
              <a:off x="3336" y="1104"/>
              <a:ext cx="2304" cy="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100" name="Straight Connector 46099"/>
            <p:cNvSpPr/>
            <p:nvPr/>
          </p:nvSpPr>
          <p:spPr>
            <a:xfrm>
              <a:off x="3336" y="1354"/>
              <a:ext cx="2304" cy="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101" name="Straight Connector 46100"/>
            <p:cNvSpPr/>
            <p:nvPr/>
          </p:nvSpPr>
          <p:spPr>
            <a:xfrm>
              <a:off x="3336" y="1104"/>
              <a:ext cx="0" cy="25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102" name="Straight Connector 46101"/>
            <p:cNvSpPr/>
            <p:nvPr/>
          </p:nvSpPr>
          <p:spPr>
            <a:xfrm>
              <a:off x="5640" y="1104"/>
              <a:ext cx="0" cy="25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103" name="Straight Connector 46102"/>
            <p:cNvSpPr/>
            <p:nvPr/>
          </p:nvSpPr>
          <p:spPr>
            <a:xfrm>
              <a:off x="3672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104" name="Straight Connector 46103"/>
            <p:cNvSpPr/>
            <p:nvPr/>
          </p:nvSpPr>
          <p:spPr>
            <a:xfrm>
              <a:off x="4008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105" name="Straight Connector 46104"/>
            <p:cNvSpPr/>
            <p:nvPr/>
          </p:nvSpPr>
          <p:spPr>
            <a:xfrm>
              <a:off x="4368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106" name="Straight Connector 46105"/>
            <p:cNvSpPr/>
            <p:nvPr/>
          </p:nvSpPr>
          <p:spPr>
            <a:xfrm>
              <a:off x="4728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107" name="Straight Connector 46106"/>
            <p:cNvSpPr/>
            <p:nvPr/>
          </p:nvSpPr>
          <p:spPr>
            <a:xfrm>
              <a:off x="5064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108" name="Straight Connector 46107"/>
            <p:cNvSpPr/>
            <p:nvPr/>
          </p:nvSpPr>
          <p:spPr>
            <a:xfrm>
              <a:off x="5352" y="1104"/>
              <a:ext cx="0" cy="25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46109" name="Text Box 46108"/>
          <p:cNvSpPr txBox="1"/>
          <p:nvPr/>
        </p:nvSpPr>
        <p:spPr>
          <a:xfrm>
            <a:off x="5448300" y="15811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0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10" name="Text Box 46109"/>
          <p:cNvSpPr txBox="1"/>
          <p:nvPr/>
        </p:nvSpPr>
        <p:spPr>
          <a:xfrm>
            <a:off x="6000750" y="15811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11" name="Text Box 46110"/>
          <p:cNvSpPr txBox="1"/>
          <p:nvPr/>
        </p:nvSpPr>
        <p:spPr>
          <a:xfrm>
            <a:off x="7105650" y="15811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3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12" name="Text Box 46111"/>
          <p:cNvSpPr txBox="1"/>
          <p:nvPr/>
        </p:nvSpPr>
        <p:spPr>
          <a:xfrm>
            <a:off x="6553200" y="15811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13" name="Text Box 46112"/>
          <p:cNvSpPr txBox="1"/>
          <p:nvPr/>
        </p:nvSpPr>
        <p:spPr>
          <a:xfrm>
            <a:off x="8115300" y="1581150"/>
            <a:ext cx="4127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…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14" name="Text Box 46113"/>
          <p:cNvSpPr txBox="1"/>
          <p:nvPr/>
        </p:nvSpPr>
        <p:spPr>
          <a:xfrm>
            <a:off x="7658100" y="15811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4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15" name="Text Box 46114"/>
          <p:cNvSpPr txBox="1"/>
          <p:nvPr/>
        </p:nvSpPr>
        <p:spPr>
          <a:xfrm>
            <a:off x="8496300" y="1581150"/>
            <a:ext cx="438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10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16" name="Rectangles 46115"/>
          <p:cNvSpPr/>
          <p:nvPr/>
        </p:nvSpPr>
        <p:spPr>
          <a:xfrm>
            <a:off x="8477250" y="2438400"/>
            <a:ext cx="533400" cy="43815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6117" name="Text Box 46116"/>
          <p:cNvSpPr txBox="1"/>
          <p:nvPr/>
        </p:nvSpPr>
        <p:spPr>
          <a:xfrm>
            <a:off x="4838700" y="1866900"/>
            <a:ext cx="4889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St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6118" name="Text Box 46117"/>
          <p:cNvSpPr txBox="1"/>
          <p:nvPr/>
        </p:nvSpPr>
        <p:spPr>
          <a:xfrm>
            <a:off x="8134350" y="2457450"/>
            <a:ext cx="2682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i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6119" name="Rectangles 46118"/>
          <p:cNvSpPr/>
          <p:nvPr/>
        </p:nvSpPr>
        <p:spPr>
          <a:xfrm>
            <a:off x="2743200" y="3581400"/>
            <a:ext cx="3219450" cy="9159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Write(‘Nhap vao mot xau: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’);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Readln(St);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grpSp>
        <p:nvGrpSpPr>
          <p:cNvPr id="46120" name="Group 46119"/>
          <p:cNvGrpSpPr/>
          <p:nvPr/>
        </p:nvGrpSpPr>
        <p:grpSpPr>
          <a:xfrm>
            <a:off x="7105650" y="4333875"/>
            <a:ext cx="158750" cy="92075"/>
            <a:chOff x="4466" y="2690"/>
            <a:chExt cx="100" cy="58"/>
          </a:xfrm>
        </p:grpSpPr>
        <p:sp>
          <p:nvSpPr>
            <p:cNvPr id="46121" name="Straight Connector 46120"/>
            <p:cNvSpPr/>
            <p:nvPr/>
          </p:nvSpPr>
          <p:spPr>
            <a:xfrm flipH="1">
              <a:off x="4466" y="2748"/>
              <a:ext cx="96" cy="0"/>
            </a:xfrm>
            <a:prstGeom prst="line">
              <a:avLst/>
            </a:prstGeom>
            <a:ln w="9525" cap="flat" cmpd="sng">
              <a:solidFill>
                <a:srgbClr val="CC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46122" name="Straight Connector 46121"/>
            <p:cNvSpPr/>
            <p:nvPr/>
          </p:nvSpPr>
          <p:spPr>
            <a:xfrm>
              <a:off x="4566" y="2690"/>
              <a:ext cx="0" cy="58"/>
            </a:xfrm>
            <a:prstGeom prst="line">
              <a:avLst/>
            </a:prstGeom>
            <a:ln w="952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46123" name="Rectangles 46122"/>
          <p:cNvSpPr/>
          <p:nvPr/>
        </p:nvSpPr>
        <p:spPr>
          <a:xfrm>
            <a:off x="6038850" y="3562350"/>
            <a:ext cx="3028950" cy="1924050"/>
          </a:xfrm>
          <a:prstGeom prst="rect">
            <a:avLst/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6124" name="Rectangles 46123"/>
          <p:cNvSpPr/>
          <p:nvPr/>
        </p:nvSpPr>
        <p:spPr>
          <a:xfrm>
            <a:off x="6076950" y="3752850"/>
            <a:ext cx="22923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latin typeface="Arial" panose="020B0604020202020204" pitchFamily="34" charset="0"/>
              </a:rPr>
              <a:t>Nhap vao mot xau:</a:t>
            </a:r>
            <a:r>
              <a:rPr dirty="0">
                <a:latin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46125" name="Rectangles 46124"/>
          <p:cNvSpPr/>
          <p:nvPr/>
        </p:nvSpPr>
        <p:spPr>
          <a:xfrm>
            <a:off x="2724150" y="4724400"/>
            <a:ext cx="2895600" cy="915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For i:=1 to length(St) do 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   St[i]:=Upcase(St[i]);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26" name="Text Box 46125"/>
          <p:cNvSpPr txBox="1"/>
          <p:nvPr/>
        </p:nvSpPr>
        <p:spPr>
          <a:xfrm>
            <a:off x="6858000" y="3124200"/>
            <a:ext cx="11874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latin typeface="Arial" panose="020B0604020202020204" pitchFamily="34" charset="0"/>
              </a:rPr>
              <a:t>Màn hình</a:t>
            </a:r>
            <a:endParaRPr b="1" dirty="0">
              <a:latin typeface="Arial" panose="020B0604020202020204" pitchFamily="34" charset="0"/>
            </a:endParaRPr>
          </a:p>
        </p:txBody>
      </p:sp>
      <p:sp>
        <p:nvSpPr>
          <p:cNvPr id="46127" name="Rectangles 46126"/>
          <p:cNvSpPr/>
          <p:nvPr/>
        </p:nvSpPr>
        <p:spPr>
          <a:xfrm>
            <a:off x="6076950" y="4629150"/>
            <a:ext cx="285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latin typeface="Arial" panose="020B0604020202020204" pitchFamily="34" charset="0"/>
              </a:rPr>
              <a:t>Xau sau khi da in hoa la:</a:t>
            </a:r>
            <a:endParaRPr b="1" dirty="0">
              <a:latin typeface="Arial" panose="020B0604020202020204" pitchFamily="34" charset="0"/>
            </a:endParaRPr>
          </a:p>
        </p:txBody>
      </p:sp>
      <p:sp>
        <p:nvSpPr>
          <p:cNvPr id="46128" name="Text Box 46127"/>
          <p:cNvSpPr txBox="1"/>
          <p:nvPr/>
        </p:nvSpPr>
        <p:spPr>
          <a:xfrm>
            <a:off x="5448300" y="19240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6129" name="Text Box 46128"/>
          <p:cNvSpPr txBox="1"/>
          <p:nvPr/>
        </p:nvSpPr>
        <p:spPr>
          <a:xfrm>
            <a:off x="5448300" y="19240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6130" name="Text Box 46129"/>
          <p:cNvSpPr txBox="1"/>
          <p:nvPr/>
        </p:nvSpPr>
        <p:spPr>
          <a:xfrm>
            <a:off x="5962650" y="1898650"/>
            <a:ext cx="354013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CC3300"/>
                </a:solidFill>
                <a:latin typeface="Arial" panose="020B0604020202020204" pitchFamily="34" charset="0"/>
              </a:rPr>
              <a:t>X</a:t>
            </a:r>
            <a:endParaRPr sz="20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6131" name="Text Box 46130"/>
          <p:cNvSpPr txBox="1"/>
          <p:nvPr/>
        </p:nvSpPr>
        <p:spPr>
          <a:xfrm>
            <a:off x="6572250" y="1879600"/>
            <a:ext cx="325438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CC3300"/>
                </a:solidFill>
                <a:latin typeface="Arial" panose="020B0604020202020204" pitchFamily="34" charset="0"/>
              </a:rPr>
              <a:t>a</a:t>
            </a:r>
            <a:endParaRPr sz="20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6132" name="Text Box 46131"/>
          <p:cNvSpPr txBox="1"/>
          <p:nvPr/>
        </p:nvSpPr>
        <p:spPr>
          <a:xfrm>
            <a:off x="7105650" y="1879600"/>
            <a:ext cx="339725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CC3300"/>
                </a:solidFill>
                <a:latin typeface="Arial" panose="020B0604020202020204" pitchFamily="34" charset="0"/>
              </a:rPr>
              <a:t>u</a:t>
            </a:r>
            <a:endParaRPr sz="20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6133" name="Text Box 46132"/>
          <p:cNvSpPr txBox="1"/>
          <p:nvPr/>
        </p:nvSpPr>
        <p:spPr>
          <a:xfrm>
            <a:off x="8597900" y="2473325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6134" name="Text Box 46133"/>
          <p:cNvSpPr txBox="1"/>
          <p:nvPr/>
        </p:nvSpPr>
        <p:spPr>
          <a:xfrm>
            <a:off x="6080125" y="5032375"/>
            <a:ext cx="387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X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6135" name="Text Box 46134"/>
          <p:cNvSpPr txBox="1"/>
          <p:nvPr/>
        </p:nvSpPr>
        <p:spPr>
          <a:xfrm>
            <a:off x="6407150" y="5029200"/>
            <a:ext cx="4048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A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6136" name="Text Box 46135"/>
          <p:cNvSpPr txBox="1"/>
          <p:nvPr/>
        </p:nvSpPr>
        <p:spPr>
          <a:xfrm>
            <a:off x="6737350" y="5029200"/>
            <a:ext cx="4048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U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6137" name="Text Box 46136"/>
          <p:cNvSpPr txBox="1"/>
          <p:nvPr/>
        </p:nvSpPr>
        <p:spPr>
          <a:xfrm>
            <a:off x="6076950" y="4152900"/>
            <a:ext cx="387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X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6138" name="Text Box 46137"/>
          <p:cNvSpPr txBox="1"/>
          <p:nvPr/>
        </p:nvSpPr>
        <p:spPr>
          <a:xfrm>
            <a:off x="6403975" y="4149725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a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6139" name="Text Box 46138"/>
          <p:cNvSpPr txBox="1"/>
          <p:nvPr/>
        </p:nvSpPr>
        <p:spPr>
          <a:xfrm>
            <a:off x="6734175" y="4149725"/>
            <a:ext cx="3698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u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6140" name="Rectangles 46139"/>
          <p:cNvSpPr/>
          <p:nvPr/>
        </p:nvSpPr>
        <p:spPr>
          <a:xfrm>
            <a:off x="2743200" y="5848350"/>
            <a:ext cx="43370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Writeln(‘Xau sau khi da in hoa la:’, St);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41" name="Text Box 46140"/>
          <p:cNvSpPr txBox="1"/>
          <p:nvPr/>
        </p:nvSpPr>
        <p:spPr>
          <a:xfrm>
            <a:off x="8604250" y="2473325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6142" name="Text Box 46141"/>
          <p:cNvSpPr txBox="1"/>
          <p:nvPr/>
        </p:nvSpPr>
        <p:spPr>
          <a:xfrm>
            <a:off x="8601075" y="247015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6143" name="Text Box 46142"/>
          <p:cNvSpPr txBox="1"/>
          <p:nvPr/>
        </p:nvSpPr>
        <p:spPr>
          <a:xfrm>
            <a:off x="6572250" y="1911350"/>
            <a:ext cx="36830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  <a:endParaRPr sz="20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44" name="Text Box 46143"/>
          <p:cNvSpPr txBox="1"/>
          <p:nvPr/>
        </p:nvSpPr>
        <p:spPr>
          <a:xfrm>
            <a:off x="7086600" y="1911350"/>
            <a:ext cx="36830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chemeClr val="accent2"/>
                </a:solidFill>
                <a:latin typeface="Arial" panose="020B0604020202020204" pitchFamily="34" charset="0"/>
              </a:rPr>
              <a:t>U</a:t>
            </a:r>
            <a:endParaRPr sz="20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45" name="Text Box 46144"/>
          <p:cNvSpPr txBox="1"/>
          <p:nvPr/>
        </p:nvSpPr>
        <p:spPr>
          <a:xfrm>
            <a:off x="5943600" y="1911350"/>
            <a:ext cx="354013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chemeClr val="accent2"/>
                </a:solidFill>
                <a:latin typeface="Arial" panose="020B0604020202020204" pitchFamily="34" charset="0"/>
              </a:rPr>
              <a:t>X</a:t>
            </a:r>
            <a:endParaRPr sz="20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6149" name="Rectangles 46148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46150" name="Rectangles 46149"/>
          <p:cNvSpPr/>
          <p:nvPr/>
        </p:nvSpPr>
        <p:spPr>
          <a:xfrm>
            <a:off x="0" y="0"/>
            <a:ext cx="22098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90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90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6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6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6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>
                                            <p:txEl>
                                              <p:charRg st="28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6090">
                                            <p:txEl>
                                              <p:charRg st="28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090">
                                            <p:txEl>
                                              <p:charRg st="28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6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6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6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6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6119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6119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4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6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>
                                            <p:txEl>
                                              <p:charRg st="3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6119">
                                            <p:txEl>
                                              <p:charRg st="3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6119">
                                            <p:txEl>
                                              <p:charRg st="3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4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4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5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6125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6125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5">
                                            <p:txEl>
                                              <p:charRg st="28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6125">
                                            <p:txEl>
                                              <p:charRg st="28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6125">
                                            <p:txEl>
                                              <p:charRg st="28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8"/>
                                            </p:cond>
                                          </p:stCondLst>
                                        </p:cTn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4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6"/>
                                            </p:cond>
                                          </p:stCondLst>
                                        </p:cTn>
                                        <p:tgtEl>
                                          <p:spTgt spid="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4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3"/>
                                            </p:cond>
                                          </p:stCondLst>
                                        </p:cTn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4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1"/>
                                            </p:cond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4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8"/>
                                            </p:cond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4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>
                                            <p:txEl>
                                              <p:charRg st="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46140">
                                            <p:txEl>
                                              <p:charRg st="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46140">
                                            <p:txEl>
                                              <p:charRg st="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9" grpId="0"/>
      <p:bldP spid="46110" grpId="0"/>
      <p:bldP spid="46111" grpId="0"/>
      <p:bldP spid="46112" grpId="0"/>
      <p:bldP spid="46113" grpId="0"/>
      <p:bldP spid="46114" grpId="0"/>
      <p:bldP spid="46115" grpId="0"/>
      <p:bldP spid="46117" grpId="0"/>
      <p:bldP spid="46118" grpId="0"/>
      <p:bldP spid="46124" grpId="0"/>
      <p:bldP spid="46126" grpId="0"/>
      <p:bldP spid="46127" grpId="0"/>
      <p:bldP spid="46128" grpId="0"/>
      <p:bldP spid="46129" grpId="0"/>
      <p:bldP spid="46129" grpId="1"/>
      <p:bldP spid="46130" grpId="0"/>
      <p:bldP spid="46130" grpId="1"/>
      <p:bldP spid="46131" grpId="0"/>
      <p:bldP spid="46131" grpId="1"/>
      <p:bldP spid="46132" grpId="0"/>
      <p:bldP spid="46132" grpId="1"/>
      <p:bldP spid="46133" grpId="0"/>
      <p:bldP spid="46133" grpId="1"/>
      <p:bldP spid="46134" grpId="0"/>
      <p:bldP spid="46135" grpId="0"/>
      <p:bldP spid="46136" grpId="0"/>
      <p:bldP spid="46137" grpId="0"/>
      <p:bldP spid="46138" grpId="0"/>
      <p:bldP spid="46139" grpId="0"/>
      <p:bldP spid="46141" grpId="0"/>
      <p:bldP spid="46141" grpId="1"/>
      <p:bldP spid="46142" grpId="0"/>
      <p:bldP spid="46143" grpId="0"/>
      <p:bldP spid="46144" grpId="0"/>
      <p:bldP spid="461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Rectangles 55297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5299" name="Rectangles 55298"/>
          <p:cNvSpPr/>
          <p:nvPr/>
        </p:nvSpPr>
        <p:spPr>
          <a:xfrm>
            <a:off x="2362200" y="76200"/>
            <a:ext cx="6781800" cy="5334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32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lvl="2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lvl="3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lvl="4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vi-VN" b="1" dirty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.VnTimeH" pitchFamily="34" charset="0"/>
                <a:sym typeface="+mn-ea"/>
              </a:rPr>
              <a:t>BÀI TẬP KIỂU XÂU</a:t>
            </a:r>
            <a:endParaRPr b="1">
              <a:solidFill>
                <a:schemeClr val="bg1"/>
              </a:solidFill>
              <a:effectLst>
                <a:outerShdw blurRad="38100" dist="38100" dir="2700000">
                  <a:srgbClr val="C0C0C0"/>
                </a:outerShdw>
              </a:effectLst>
              <a:latin typeface=".VnTimeH" pitchFamily="34" charset="0"/>
            </a:endParaRPr>
          </a:p>
        </p:txBody>
      </p:sp>
      <p:pic>
        <p:nvPicPr>
          <p:cNvPr id="55301" name="Picture 55300" descr="lg_dhsphu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63" y="61913"/>
            <a:ext cx="338137" cy="3190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5302" name="Picture 55301" descr="toi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100" y="6286500"/>
            <a:ext cx="495300" cy="495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5303" name="Picture 55302" descr="lui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6286500"/>
            <a:ext cx="495300" cy="495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5305" name="Rectangles 55304"/>
          <p:cNvSpPr/>
          <p:nvPr/>
        </p:nvSpPr>
        <p:spPr>
          <a:xfrm>
            <a:off x="0" y="0"/>
            <a:ext cx="22860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5306" name="Rectangles 55305"/>
          <p:cNvSpPr/>
          <p:nvPr/>
        </p:nvSpPr>
        <p:spPr>
          <a:xfrm>
            <a:off x="2819400" y="1676400"/>
            <a:ext cx="5861685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2400" b="1" dirty="0">
                <a:latin typeface=".VnArial" pitchFamily="34" charset="0"/>
              </a:rPr>
              <a:t>Chương tr</a:t>
            </a:r>
            <a:r>
              <a:rPr lang="vi-VN" sz="2400" b="1" dirty="0">
                <a:latin typeface=".VnArial" pitchFamily="34" charset="0"/>
              </a:rPr>
              <a:t>Ì</a:t>
            </a:r>
            <a:r>
              <a:rPr sz="2400" b="1" dirty="0">
                <a:latin typeface=".VnArial" pitchFamily="34" charset="0"/>
              </a:rPr>
              <a:t>nh:</a:t>
            </a:r>
            <a:endParaRPr sz="2400" b="1" dirty="0">
              <a:latin typeface=".VnArial" pitchFamily="34" charset="0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Program</a:t>
            </a:r>
            <a:r>
              <a:rPr sz="2400" dirty="0">
                <a:latin typeface="+mj-lt"/>
                <a:cs typeface="+mj-lt"/>
              </a:rPr>
              <a:t> </a:t>
            </a:r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in_hoa;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Var 	St:String[10];	i:Byte;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Begin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   	Write(‘Nhap vao mot xau: ’);              	Readln(St);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     For i:=1 to length(St) do 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      St[i]:=Upcase(St[i]);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dirty="0">
                <a:solidFill>
                  <a:schemeClr val="accent2"/>
                </a:solidFill>
                <a:latin typeface="+mj-lt"/>
                <a:cs typeface="+mj-lt"/>
              </a:rPr>
              <a:t>  </a:t>
            </a:r>
            <a:r>
              <a:rPr sz="2200" b="1" dirty="0">
                <a:solidFill>
                  <a:schemeClr val="accent2"/>
                </a:solidFill>
                <a:latin typeface="+mj-lt"/>
                <a:cs typeface="+mj-lt"/>
              </a:rPr>
              <a:t>Writeln(‘Xau sau khi da in hoa la:’, St);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  Readln;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  <a:p>
            <a:r>
              <a:rPr sz="2400" b="1" dirty="0">
                <a:solidFill>
                  <a:schemeClr val="accent2"/>
                </a:solidFill>
                <a:latin typeface="+mj-lt"/>
                <a:cs typeface="+mj-lt"/>
              </a:rPr>
              <a:t>End.</a:t>
            </a:r>
            <a:endParaRPr sz="2400" b="1" dirty="0">
              <a:solidFill>
                <a:schemeClr val="accent2"/>
              </a:solidFill>
              <a:latin typeface="+mj-lt"/>
              <a:cs typeface="+mj-lt"/>
            </a:endParaRPr>
          </a:p>
        </p:txBody>
      </p:sp>
    </p:spTree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12" name="Text Box 47111"/>
          <p:cNvSpPr txBox="1"/>
          <p:nvPr/>
        </p:nvSpPr>
        <p:spPr>
          <a:xfrm>
            <a:off x="2838450" y="762000"/>
            <a:ext cx="63055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tập (3):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13" name="Text Box 47112"/>
          <p:cNvSpPr txBox="1"/>
          <p:nvPr/>
        </p:nvSpPr>
        <p:spPr>
          <a:xfrm>
            <a:off x="2819400" y="1485900"/>
            <a:ext cx="6267450" cy="4918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20000"/>
              </a:spcBef>
              <a:spcAft>
                <a:spcPct val="10000"/>
              </a:spcAft>
            </a:pPr>
            <a:r>
              <a:rPr sz="2500" b="1" dirty="0">
                <a:latin typeface="Arial" panose="020B0604020202020204" pitchFamily="34" charset="0"/>
              </a:rPr>
              <a:t>Đề:</a:t>
            </a:r>
            <a:r>
              <a:rPr sz="2100" b="1" dirty="0">
                <a:solidFill>
                  <a:schemeClr val="accent2"/>
                </a:solidFill>
                <a:latin typeface="Arial" panose="020B0604020202020204" pitchFamily="34" charset="0"/>
              </a:rPr>
              <a:t>  </a:t>
            </a:r>
            <a:r>
              <a:rPr sz="2200" b="1" dirty="0">
                <a:latin typeface="Arial" panose="020B0604020202020204" pitchFamily="34" charset="0"/>
              </a:rPr>
              <a:t>Viết chương trình nhập vào một xâu bất kỳ rồi in ra màn hình số từ của xâu đó.</a:t>
            </a:r>
            <a:endParaRPr sz="2200" b="1" dirty="0">
              <a:latin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spcAft>
                <a:spcPct val="10000"/>
              </a:spcAft>
            </a:pPr>
            <a:r>
              <a:rPr sz="2500" b="1" dirty="0">
                <a:latin typeface="Arial" panose="020B0604020202020204" pitchFamily="34" charset="0"/>
              </a:rPr>
              <a:t>Hướng dẫn:</a:t>
            </a:r>
            <a:endParaRPr sz="2500" b="1" dirty="0">
              <a:latin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spcAft>
                <a:spcPct val="10000"/>
              </a:spcAft>
            </a:pPr>
            <a:r>
              <a:rPr sz="2200" b="1" dirty="0">
                <a:latin typeface="Arial" panose="020B0604020202020204" pitchFamily="34" charset="0"/>
              </a:rPr>
              <a:t>Từ là một dãy ký tự liên tục khác ký tự trắng (ký tự trắng là ký tự phân cách giữa các từ).</a:t>
            </a:r>
            <a:endParaRPr sz="2200" b="1" dirty="0">
              <a:latin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spcAft>
                <a:spcPct val="10000"/>
              </a:spcAft>
            </a:pPr>
            <a:r>
              <a:rPr sz="2200" b="1" dirty="0">
                <a:latin typeface="Arial" panose="020B0604020202020204" pitchFamily="34" charset="0"/>
              </a:rPr>
              <a:t>Do đó ta có đoạn giải thuật thô như sau:</a:t>
            </a:r>
            <a:endParaRPr sz="2200" b="1" dirty="0">
              <a:latin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    Sotu:=0;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      For i:=1 to length(st) do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spcAft>
                <a:spcPct val="10000"/>
              </a:spcAft>
            </a:pPr>
            <a:r>
              <a:rPr sz="2200" b="1" dirty="0">
                <a:solidFill>
                  <a:schemeClr val="accent2"/>
                </a:solidFill>
                <a:latin typeface="Arial" panose="020B0604020202020204" pitchFamily="34" charset="0"/>
              </a:rPr>
              <a:t>	if st[i]=‘ ’ then inc(sotu);</a:t>
            </a:r>
            <a:endParaRPr sz="22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spcAft>
                <a:spcPct val="10000"/>
              </a:spcAft>
            </a:pPr>
            <a:r>
              <a:rPr sz="2200" b="1" dirty="0">
                <a:latin typeface="Arial" panose="020B0604020202020204" pitchFamily="34" charset="0"/>
              </a:rPr>
              <a:t>Giải thuật trên chỉ đúng với  trường hợp nhập xâu đúng qui cách. (Xâu không có ký tự trắng dư thừa)</a:t>
            </a:r>
            <a:endParaRPr sz="2200" b="1" dirty="0">
              <a:latin typeface="Arial" panose="020B0604020202020204" pitchFamily="34" charset="0"/>
            </a:endParaRPr>
          </a:p>
        </p:txBody>
      </p:sp>
      <p:pic>
        <p:nvPicPr>
          <p:cNvPr id="47114" name="Picture 47113" descr="nextItem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43938" y="602456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7115" name="Picture 47114" descr="nextItem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6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16" name="Rectangles 47115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47119" name="Rectangles 47118"/>
          <p:cNvSpPr/>
          <p:nvPr/>
        </p:nvSpPr>
        <p:spPr>
          <a:xfrm>
            <a:off x="0" y="0"/>
            <a:ext cx="22098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charRg st="84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13">
                                            <p:txEl>
                                              <p:charRg st="84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13">
                                            <p:txEl>
                                              <p:charRg st="84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charRg st="95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13">
                                            <p:txEl>
                                              <p:charRg st="95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13">
                                            <p:txEl>
                                              <p:charRg st="95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charRg st="187" end="2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3">
                                            <p:txEl>
                                              <p:charRg st="187" end="2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3">
                                            <p:txEl>
                                              <p:charRg st="187" end="2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charRg st="228" end="2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13">
                                            <p:txEl>
                                              <p:charRg st="228" end="24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13">
                                            <p:txEl>
                                              <p:charRg st="228" end="24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charRg st="243" end="2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113">
                                            <p:txEl>
                                              <p:charRg st="243" end="27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7113">
                                            <p:txEl>
                                              <p:charRg st="243" end="27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charRg st="275" end="3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7113">
                                            <p:txEl>
                                              <p:charRg st="275" end="30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7113">
                                            <p:txEl>
                                              <p:charRg st="275" end="30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charRg st="305" end="4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7113">
                                            <p:txEl>
                                              <p:charRg st="305" end="40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7113">
                                            <p:txEl>
                                              <p:charRg st="305" end="40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9160" name="Picture 49159" descr="nextItem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43938" y="6005513"/>
            <a:ext cx="447675" cy="447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9161" name="Text Box 49160"/>
          <p:cNvSpPr txBox="1"/>
          <p:nvPr/>
        </p:nvSpPr>
        <p:spPr>
          <a:xfrm>
            <a:off x="2838450" y="762000"/>
            <a:ext cx="63055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Minh hoạ (3)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62" name="Rectangles 49161"/>
          <p:cNvSpPr/>
          <p:nvPr/>
        </p:nvSpPr>
        <p:spPr>
          <a:xfrm>
            <a:off x="2743200" y="1543050"/>
            <a:ext cx="6324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Var  St:String;		N,i:Byte;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163" name="Rectangles 49162"/>
          <p:cNvSpPr/>
          <p:nvPr/>
        </p:nvSpPr>
        <p:spPr>
          <a:xfrm>
            <a:off x="8553450" y="1905000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8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marL="0" lvl="0" indent="0" algn="ctr">
              <a:buNone/>
            </a:pPr>
            <a:endParaRPr sz="1800" b="1" dirty="0">
              <a:solidFill>
                <a:srgbClr val="0000FF"/>
              </a:solidFill>
            </a:endParaRPr>
          </a:p>
        </p:txBody>
      </p:sp>
      <p:sp>
        <p:nvSpPr>
          <p:cNvPr id="49164" name="Rectangles 49163"/>
          <p:cNvSpPr/>
          <p:nvPr/>
        </p:nvSpPr>
        <p:spPr>
          <a:xfrm>
            <a:off x="8096250" y="1905000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8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marL="0" lvl="0" indent="0" algn="ctr">
              <a:buNone/>
            </a:pPr>
            <a:endParaRPr sz="1800" b="1" dirty="0">
              <a:solidFill>
                <a:srgbClr val="0000FF"/>
              </a:solidFill>
            </a:endParaRPr>
          </a:p>
        </p:txBody>
      </p:sp>
      <p:sp>
        <p:nvSpPr>
          <p:cNvPr id="49165" name="Rectangles 49164"/>
          <p:cNvSpPr/>
          <p:nvPr/>
        </p:nvSpPr>
        <p:spPr>
          <a:xfrm>
            <a:off x="7562850" y="1905000"/>
            <a:ext cx="5334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8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marL="0" lvl="0" indent="0" algn="ctr">
              <a:buNone/>
            </a:pPr>
            <a:endParaRPr sz="1800" b="1" dirty="0">
              <a:solidFill>
                <a:srgbClr val="0000FF"/>
              </a:solidFill>
            </a:endParaRPr>
          </a:p>
        </p:txBody>
      </p:sp>
      <p:sp>
        <p:nvSpPr>
          <p:cNvPr id="49166" name="Rectangles 49165"/>
          <p:cNvSpPr/>
          <p:nvPr/>
        </p:nvSpPr>
        <p:spPr>
          <a:xfrm>
            <a:off x="6991350" y="1905000"/>
            <a:ext cx="5715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8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marL="0" lvl="0" indent="0" algn="ctr">
              <a:buNone/>
            </a:pPr>
            <a:endParaRPr sz="1800" b="1" dirty="0">
              <a:solidFill>
                <a:srgbClr val="0000FF"/>
              </a:solidFill>
            </a:endParaRPr>
          </a:p>
        </p:txBody>
      </p:sp>
      <p:sp>
        <p:nvSpPr>
          <p:cNvPr id="49167" name="Rectangles 49166"/>
          <p:cNvSpPr/>
          <p:nvPr/>
        </p:nvSpPr>
        <p:spPr>
          <a:xfrm>
            <a:off x="6419850" y="1905000"/>
            <a:ext cx="5715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8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marL="0" lvl="0" indent="0" algn="ctr">
              <a:buNone/>
            </a:pPr>
            <a:endParaRPr sz="1800" b="1" dirty="0">
              <a:solidFill>
                <a:srgbClr val="0000FF"/>
              </a:solidFill>
            </a:endParaRPr>
          </a:p>
        </p:txBody>
      </p:sp>
      <p:sp>
        <p:nvSpPr>
          <p:cNvPr id="49168" name="Rectangles 49167"/>
          <p:cNvSpPr/>
          <p:nvPr/>
        </p:nvSpPr>
        <p:spPr>
          <a:xfrm>
            <a:off x="5886450" y="1905000"/>
            <a:ext cx="5334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8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marL="0" lvl="0" indent="0" algn="ctr">
              <a:buNone/>
            </a:pPr>
            <a:endParaRPr sz="1800" b="1" dirty="0">
              <a:solidFill>
                <a:srgbClr val="0000FF"/>
              </a:solidFill>
            </a:endParaRPr>
          </a:p>
        </p:txBody>
      </p:sp>
      <p:sp>
        <p:nvSpPr>
          <p:cNvPr id="49169" name="Rectangles 49168"/>
          <p:cNvSpPr/>
          <p:nvPr/>
        </p:nvSpPr>
        <p:spPr>
          <a:xfrm>
            <a:off x="5353050" y="1905000"/>
            <a:ext cx="5334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8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marL="0" lvl="0" indent="0" algn="ctr">
              <a:buNone/>
            </a:pPr>
            <a:endParaRPr sz="1800" b="1" dirty="0">
              <a:solidFill>
                <a:srgbClr val="0000FF"/>
              </a:solidFill>
            </a:endParaRPr>
          </a:p>
        </p:txBody>
      </p:sp>
      <p:sp>
        <p:nvSpPr>
          <p:cNvPr id="49170" name="Rectangles 49169"/>
          <p:cNvSpPr/>
          <p:nvPr/>
        </p:nvSpPr>
        <p:spPr>
          <a:xfrm>
            <a:off x="8515350" y="2857500"/>
            <a:ext cx="533400" cy="43815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9171" name="Text Box 49170"/>
          <p:cNvSpPr txBox="1"/>
          <p:nvPr/>
        </p:nvSpPr>
        <p:spPr>
          <a:xfrm>
            <a:off x="2686050" y="2266950"/>
            <a:ext cx="4889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St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9172" name="Text Box 49171"/>
          <p:cNvSpPr txBox="1"/>
          <p:nvPr/>
        </p:nvSpPr>
        <p:spPr>
          <a:xfrm>
            <a:off x="8172450" y="2876550"/>
            <a:ext cx="2682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i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9173" name="Rectangles 49172"/>
          <p:cNvSpPr/>
          <p:nvPr/>
        </p:nvSpPr>
        <p:spPr>
          <a:xfrm>
            <a:off x="6991350" y="2857500"/>
            <a:ext cx="590550" cy="43815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9174" name="Text Box 49173"/>
          <p:cNvSpPr txBox="1"/>
          <p:nvPr/>
        </p:nvSpPr>
        <p:spPr>
          <a:xfrm>
            <a:off x="6648450" y="2876550"/>
            <a:ext cx="4048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N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9175" name="Text Box 49174"/>
          <p:cNvSpPr txBox="1"/>
          <p:nvPr/>
        </p:nvSpPr>
        <p:spPr>
          <a:xfrm>
            <a:off x="3276600" y="2293938"/>
            <a:ext cx="311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176" name="Rectangles 49175"/>
          <p:cNvSpPr/>
          <p:nvPr/>
        </p:nvSpPr>
        <p:spPr>
          <a:xfrm>
            <a:off x="2743200" y="3352800"/>
            <a:ext cx="3219450" cy="9159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Write(‘Nhap vao mot xau: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’);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Readln(St);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177" name="Rectangles 49176"/>
          <p:cNvSpPr/>
          <p:nvPr/>
        </p:nvSpPr>
        <p:spPr>
          <a:xfrm>
            <a:off x="5867400" y="3860800"/>
            <a:ext cx="3200400" cy="2082800"/>
          </a:xfrm>
          <a:prstGeom prst="rect">
            <a:avLst/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9178" name="Rectangles 49177"/>
          <p:cNvSpPr/>
          <p:nvPr/>
        </p:nvSpPr>
        <p:spPr>
          <a:xfrm>
            <a:off x="6007100" y="3981450"/>
            <a:ext cx="22923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latin typeface="Arial" panose="020B0604020202020204" pitchFamily="34" charset="0"/>
              </a:rPr>
              <a:t>Nhap vao mot xau:</a:t>
            </a:r>
            <a:r>
              <a:rPr dirty="0">
                <a:latin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49179" name="Text Box 49178"/>
          <p:cNvSpPr txBox="1"/>
          <p:nvPr/>
        </p:nvSpPr>
        <p:spPr>
          <a:xfrm>
            <a:off x="6791325" y="3509963"/>
            <a:ext cx="11874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latin typeface="Arial" panose="020B0604020202020204" pitchFamily="34" charset="0"/>
              </a:rPr>
              <a:t>Màn hình</a:t>
            </a:r>
            <a:endParaRPr b="1" dirty="0">
              <a:latin typeface="Arial" panose="020B0604020202020204" pitchFamily="34" charset="0"/>
            </a:endParaRPr>
          </a:p>
        </p:txBody>
      </p:sp>
      <p:grpSp>
        <p:nvGrpSpPr>
          <p:cNvPr id="49180" name="Group 49179"/>
          <p:cNvGrpSpPr/>
          <p:nvPr/>
        </p:nvGrpSpPr>
        <p:grpSpPr>
          <a:xfrm>
            <a:off x="3225800" y="1876425"/>
            <a:ext cx="5861050" cy="819150"/>
            <a:chOff x="1764" y="3312"/>
            <a:chExt cx="3692" cy="516"/>
          </a:xfrm>
        </p:grpSpPr>
        <p:sp>
          <p:nvSpPr>
            <p:cNvPr id="49181" name="Text Box 49180"/>
            <p:cNvSpPr txBox="1"/>
            <p:nvPr/>
          </p:nvSpPr>
          <p:spPr>
            <a:xfrm>
              <a:off x="1764" y="3312"/>
              <a:ext cx="19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0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82" name="Text Box 49181"/>
            <p:cNvSpPr txBox="1"/>
            <p:nvPr/>
          </p:nvSpPr>
          <p:spPr>
            <a:xfrm>
              <a:off x="2052" y="3312"/>
              <a:ext cx="19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83" name="Text Box 49182"/>
            <p:cNvSpPr txBox="1"/>
            <p:nvPr/>
          </p:nvSpPr>
          <p:spPr>
            <a:xfrm>
              <a:off x="2652" y="3312"/>
              <a:ext cx="19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3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84" name="Text Box 49183"/>
            <p:cNvSpPr txBox="1"/>
            <p:nvPr/>
          </p:nvSpPr>
          <p:spPr>
            <a:xfrm>
              <a:off x="2352" y="3312"/>
              <a:ext cx="19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2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85" name="Text Box 49184"/>
            <p:cNvSpPr txBox="1"/>
            <p:nvPr/>
          </p:nvSpPr>
          <p:spPr>
            <a:xfrm>
              <a:off x="2928" y="3312"/>
              <a:ext cx="19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4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186" name="Rectangles 49185"/>
            <p:cNvSpPr/>
            <p:nvPr/>
          </p:nvSpPr>
          <p:spPr>
            <a:xfrm>
              <a:off x="5160" y="3552"/>
              <a:ext cx="264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87" name="Rectangles 49186"/>
            <p:cNvSpPr/>
            <p:nvPr/>
          </p:nvSpPr>
          <p:spPr>
            <a:xfrm>
              <a:off x="4896" y="3552"/>
              <a:ext cx="264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88" name="Rectangles 49187"/>
            <p:cNvSpPr/>
            <p:nvPr/>
          </p:nvSpPr>
          <p:spPr>
            <a:xfrm>
              <a:off x="4608" y="3552"/>
              <a:ext cx="28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89" name="Rectangles 49188"/>
            <p:cNvSpPr/>
            <p:nvPr/>
          </p:nvSpPr>
          <p:spPr>
            <a:xfrm>
              <a:off x="4320" y="3552"/>
              <a:ext cx="28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90" name="Rectangles 49189"/>
            <p:cNvSpPr/>
            <p:nvPr/>
          </p:nvSpPr>
          <p:spPr>
            <a:xfrm>
              <a:off x="4032" y="3552"/>
              <a:ext cx="28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91" name="Rectangles 49190"/>
            <p:cNvSpPr/>
            <p:nvPr/>
          </p:nvSpPr>
          <p:spPr>
            <a:xfrm>
              <a:off x="3744" y="3552"/>
              <a:ext cx="28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92" name="Rectangles 49191"/>
            <p:cNvSpPr/>
            <p:nvPr/>
          </p:nvSpPr>
          <p:spPr>
            <a:xfrm>
              <a:off x="3456" y="3552"/>
              <a:ext cx="28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93" name="Rectangles 49192"/>
            <p:cNvSpPr/>
            <p:nvPr/>
          </p:nvSpPr>
          <p:spPr>
            <a:xfrm>
              <a:off x="3168" y="3552"/>
              <a:ext cx="28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94" name="Rectangles 49193"/>
            <p:cNvSpPr/>
            <p:nvPr/>
          </p:nvSpPr>
          <p:spPr>
            <a:xfrm>
              <a:off x="2880" y="3552"/>
              <a:ext cx="28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95" name="Rectangles 49194"/>
            <p:cNvSpPr/>
            <p:nvPr/>
          </p:nvSpPr>
          <p:spPr>
            <a:xfrm>
              <a:off x="2592" y="3552"/>
              <a:ext cx="28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96" name="Rectangles 49195"/>
            <p:cNvSpPr/>
            <p:nvPr/>
          </p:nvSpPr>
          <p:spPr>
            <a:xfrm>
              <a:off x="2304" y="3552"/>
              <a:ext cx="28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97" name="Rectangles 49196"/>
            <p:cNvSpPr/>
            <p:nvPr/>
          </p:nvSpPr>
          <p:spPr>
            <a:xfrm>
              <a:off x="2016" y="3552"/>
              <a:ext cx="28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98" name="Rectangles 49197"/>
            <p:cNvSpPr/>
            <p:nvPr/>
          </p:nvSpPr>
          <p:spPr>
            <a:xfrm>
              <a:off x="1776" y="3552"/>
              <a:ext cx="240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  <a:endParaRPr sz="1800" dirty="0"/>
            </a:p>
          </p:txBody>
        </p:sp>
        <p:sp>
          <p:nvSpPr>
            <p:cNvPr id="49199" name="Straight Connector 49198"/>
            <p:cNvSpPr/>
            <p:nvPr/>
          </p:nvSpPr>
          <p:spPr>
            <a:xfrm>
              <a:off x="1776" y="3552"/>
              <a:ext cx="3648" cy="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00" name="Straight Connector 49199"/>
            <p:cNvSpPr/>
            <p:nvPr/>
          </p:nvSpPr>
          <p:spPr>
            <a:xfrm>
              <a:off x="1776" y="3828"/>
              <a:ext cx="3648" cy="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01" name="Straight Connector 49200"/>
            <p:cNvSpPr/>
            <p:nvPr/>
          </p:nvSpPr>
          <p:spPr>
            <a:xfrm>
              <a:off x="1776" y="3552"/>
              <a:ext cx="0" cy="276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02" name="Straight Connector 49201"/>
            <p:cNvSpPr/>
            <p:nvPr/>
          </p:nvSpPr>
          <p:spPr>
            <a:xfrm>
              <a:off x="5424" y="3552"/>
              <a:ext cx="0" cy="276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03" name="Straight Connector 49202"/>
            <p:cNvSpPr/>
            <p:nvPr/>
          </p:nvSpPr>
          <p:spPr>
            <a:xfrm>
              <a:off x="2016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04" name="Straight Connector 49203"/>
            <p:cNvSpPr/>
            <p:nvPr/>
          </p:nvSpPr>
          <p:spPr>
            <a:xfrm>
              <a:off x="2304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05" name="Straight Connector 49204"/>
            <p:cNvSpPr/>
            <p:nvPr/>
          </p:nvSpPr>
          <p:spPr>
            <a:xfrm>
              <a:off x="2592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06" name="Straight Connector 49205"/>
            <p:cNvSpPr/>
            <p:nvPr/>
          </p:nvSpPr>
          <p:spPr>
            <a:xfrm>
              <a:off x="2880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07" name="Straight Connector 49206"/>
            <p:cNvSpPr/>
            <p:nvPr/>
          </p:nvSpPr>
          <p:spPr>
            <a:xfrm>
              <a:off x="3168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08" name="Straight Connector 49207"/>
            <p:cNvSpPr/>
            <p:nvPr/>
          </p:nvSpPr>
          <p:spPr>
            <a:xfrm>
              <a:off x="3456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09" name="Straight Connector 49208"/>
            <p:cNvSpPr/>
            <p:nvPr/>
          </p:nvSpPr>
          <p:spPr>
            <a:xfrm>
              <a:off x="3744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10" name="Straight Connector 49209"/>
            <p:cNvSpPr/>
            <p:nvPr/>
          </p:nvSpPr>
          <p:spPr>
            <a:xfrm>
              <a:off x="4032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11" name="Straight Connector 49210"/>
            <p:cNvSpPr/>
            <p:nvPr/>
          </p:nvSpPr>
          <p:spPr>
            <a:xfrm>
              <a:off x="4320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12" name="Straight Connector 49211"/>
            <p:cNvSpPr/>
            <p:nvPr/>
          </p:nvSpPr>
          <p:spPr>
            <a:xfrm>
              <a:off x="4608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13" name="Straight Connector 49212"/>
            <p:cNvSpPr/>
            <p:nvPr/>
          </p:nvSpPr>
          <p:spPr>
            <a:xfrm>
              <a:off x="4896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14" name="Straight Connector 49213"/>
            <p:cNvSpPr/>
            <p:nvPr/>
          </p:nvSpPr>
          <p:spPr>
            <a:xfrm>
              <a:off x="5160" y="3552"/>
              <a:ext cx="0" cy="27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15" name="Text Box 49214"/>
            <p:cNvSpPr txBox="1"/>
            <p:nvPr/>
          </p:nvSpPr>
          <p:spPr>
            <a:xfrm>
              <a:off x="3216" y="3312"/>
              <a:ext cx="19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5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216" name="Text Box 49215"/>
            <p:cNvSpPr txBox="1"/>
            <p:nvPr/>
          </p:nvSpPr>
          <p:spPr>
            <a:xfrm>
              <a:off x="3504" y="3312"/>
              <a:ext cx="19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6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217" name="Text Box 49216"/>
            <p:cNvSpPr txBox="1"/>
            <p:nvPr/>
          </p:nvSpPr>
          <p:spPr>
            <a:xfrm>
              <a:off x="4080" y="3312"/>
              <a:ext cx="19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8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218" name="Text Box 49217"/>
            <p:cNvSpPr txBox="1"/>
            <p:nvPr/>
          </p:nvSpPr>
          <p:spPr>
            <a:xfrm>
              <a:off x="3792" y="3312"/>
              <a:ext cx="19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7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219" name="Text Box 49218"/>
            <p:cNvSpPr txBox="1"/>
            <p:nvPr/>
          </p:nvSpPr>
          <p:spPr>
            <a:xfrm>
              <a:off x="4884" y="3312"/>
              <a:ext cx="26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…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220" name="Text Box 49219"/>
            <p:cNvSpPr txBox="1"/>
            <p:nvPr/>
          </p:nvSpPr>
          <p:spPr>
            <a:xfrm>
              <a:off x="4368" y="3312"/>
              <a:ext cx="19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9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221" name="Text Box 49220"/>
            <p:cNvSpPr txBox="1"/>
            <p:nvPr/>
          </p:nvSpPr>
          <p:spPr>
            <a:xfrm>
              <a:off x="4608" y="3312"/>
              <a:ext cx="27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10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222" name="Text Box 49221"/>
            <p:cNvSpPr txBox="1"/>
            <p:nvPr/>
          </p:nvSpPr>
          <p:spPr>
            <a:xfrm>
              <a:off x="5100" y="3312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255</a:t>
              </a:r>
              <a:endParaRPr b="1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9223" name="Text Box 49222"/>
          <p:cNvSpPr txBox="1"/>
          <p:nvPr/>
        </p:nvSpPr>
        <p:spPr>
          <a:xfrm>
            <a:off x="3276600" y="228600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24" name="Text Box 49223"/>
          <p:cNvSpPr txBox="1"/>
          <p:nvPr/>
        </p:nvSpPr>
        <p:spPr>
          <a:xfrm>
            <a:off x="7121525" y="2870200"/>
            <a:ext cx="325438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25" name="Rectangles 49224"/>
          <p:cNvSpPr/>
          <p:nvPr/>
        </p:nvSpPr>
        <p:spPr>
          <a:xfrm>
            <a:off x="2743200" y="4441825"/>
            <a:ext cx="3581400" cy="17399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n:=0;	St:=St+‘ ’;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For i:=1 to length(St) do 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   if St[i] = ‘ ‘ then N:=N+1;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26" name="Rectangles 49225"/>
          <p:cNvSpPr/>
          <p:nvPr/>
        </p:nvSpPr>
        <p:spPr>
          <a:xfrm>
            <a:off x="2744788" y="6042025"/>
            <a:ext cx="34226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Writeln(‘So tu cua xau la: ’,N);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27" name="Text Box 49226"/>
          <p:cNvSpPr txBox="1"/>
          <p:nvPr/>
        </p:nvSpPr>
        <p:spPr>
          <a:xfrm>
            <a:off x="6026150" y="4394200"/>
            <a:ext cx="15382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Xau ky tu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grpSp>
        <p:nvGrpSpPr>
          <p:cNvPr id="49228" name="Group 49227"/>
          <p:cNvGrpSpPr/>
          <p:nvPr/>
        </p:nvGrpSpPr>
        <p:grpSpPr>
          <a:xfrm>
            <a:off x="7559675" y="4578350"/>
            <a:ext cx="158750" cy="92075"/>
            <a:chOff x="4466" y="2690"/>
            <a:chExt cx="100" cy="58"/>
          </a:xfrm>
        </p:grpSpPr>
        <p:sp>
          <p:nvSpPr>
            <p:cNvPr id="49229" name="Straight Connector 49228"/>
            <p:cNvSpPr/>
            <p:nvPr/>
          </p:nvSpPr>
          <p:spPr>
            <a:xfrm flipH="1">
              <a:off x="4466" y="2748"/>
              <a:ext cx="96" cy="0"/>
            </a:xfrm>
            <a:prstGeom prst="line">
              <a:avLst/>
            </a:prstGeom>
            <a:ln w="9525" cap="flat" cmpd="sng">
              <a:solidFill>
                <a:srgbClr val="CC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49230" name="Straight Connector 49229"/>
            <p:cNvSpPr/>
            <p:nvPr/>
          </p:nvSpPr>
          <p:spPr>
            <a:xfrm>
              <a:off x="4566" y="2690"/>
              <a:ext cx="0" cy="58"/>
            </a:xfrm>
            <a:prstGeom prst="line">
              <a:avLst/>
            </a:prstGeom>
            <a:ln w="952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49231" name="Rectangles 49230"/>
          <p:cNvSpPr/>
          <p:nvPr/>
        </p:nvSpPr>
        <p:spPr>
          <a:xfrm>
            <a:off x="6002338" y="5029200"/>
            <a:ext cx="20637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latin typeface="Arial" panose="020B0604020202020204" pitchFamily="34" charset="0"/>
              </a:rPr>
              <a:t>So tu cua xau la:</a:t>
            </a:r>
            <a:r>
              <a:rPr dirty="0">
                <a:latin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49232" name="Text Box 49231"/>
          <p:cNvSpPr txBox="1"/>
          <p:nvPr/>
        </p:nvSpPr>
        <p:spPr>
          <a:xfrm>
            <a:off x="8001000" y="4970463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3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9233" name="Text Box 49232"/>
          <p:cNvSpPr txBox="1"/>
          <p:nvPr/>
        </p:nvSpPr>
        <p:spPr>
          <a:xfrm>
            <a:off x="3200400" y="2286000"/>
            <a:ext cx="438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10</a:t>
            </a:r>
            <a:endParaRPr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34" name="Text Box 49233"/>
          <p:cNvSpPr txBox="1"/>
          <p:nvPr/>
        </p:nvSpPr>
        <p:spPr>
          <a:xfrm>
            <a:off x="7110413" y="2871788"/>
            <a:ext cx="325437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35" name="Text Box 49234"/>
          <p:cNvSpPr txBox="1"/>
          <p:nvPr/>
        </p:nvSpPr>
        <p:spPr>
          <a:xfrm>
            <a:off x="8610600" y="2895600"/>
            <a:ext cx="325438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36" name="Text Box 49235"/>
          <p:cNvSpPr txBox="1"/>
          <p:nvPr/>
        </p:nvSpPr>
        <p:spPr>
          <a:xfrm>
            <a:off x="8624888" y="2876550"/>
            <a:ext cx="325437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37" name="Text Box 49236"/>
          <p:cNvSpPr txBox="1"/>
          <p:nvPr/>
        </p:nvSpPr>
        <p:spPr>
          <a:xfrm>
            <a:off x="8604250" y="2873375"/>
            <a:ext cx="325438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38" name="Text Box 49237"/>
          <p:cNvSpPr txBox="1"/>
          <p:nvPr/>
        </p:nvSpPr>
        <p:spPr>
          <a:xfrm>
            <a:off x="8621713" y="2873375"/>
            <a:ext cx="325437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39" name="Text Box 49238"/>
          <p:cNvSpPr txBox="1"/>
          <p:nvPr/>
        </p:nvSpPr>
        <p:spPr>
          <a:xfrm>
            <a:off x="8605838" y="2874963"/>
            <a:ext cx="325437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5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40" name="Text Box 49239"/>
          <p:cNvSpPr txBox="1"/>
          <p:nvPr/>
        </p:nvSpPr>
        <p:spPr>
          <a:xfrm>
            <a:off x="8621713" y="2873375"/>
            <a:ext cx="325437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41" name="Text Box 49240"/>
          <p:cNvSpPr txBox="1"/>
          <p:nvPr/>
        </p:nvSpPr>
        <p:spPr>
          <a:xfrm>
            <a:off x="8621713" y="2874963"/>
            <a:ext cx="325437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7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42" name="Text Box 49241"/>
          <p:cNvSpPr txBox="1"/>
          <p:nvPr/>
        </p:nvSpPr>
        <p:spPr>
          <a:xfrm>
            <a:off x="8605838" y="2873375"/>
            <a:ext cx="325437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43" name="Text Box 49242"/>
          <p:cNvSpPr txBox="1"/>
          <p:nvPr/>
        </p:nvSpPr>
        <p:spPr>
          <a:xfrm>
            <a:off x="8604250" y="2890838"/>
            <a:ext cx="325438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44" name="Text Box 49243"/>
          <p:cNvSpPr txBox="1"/>
          <p:nvPr/>
        </p:nvSpPr>
        <p:spPr>
          <a:xfrm>
            <a:off x="8550275" y="2887663"/>
            <a:ext cx="466725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10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45" name="Text Box 49244"/>
          <p:cNvSpPr txBox="1"/>
          <p:nvPr/>
        </p:nvSpPr>
        <p:spPr>
          <a:xfrm>
            <a:off x="3663950" y="2249488"/>
            <a:ext cx="387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X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9246" name="Text Box 49245"/>
          <p:cNvSpPr txBox="1"/>
          <p:nvPr/>
        </p:nvSpPr>
        <p:spPr>
          <a:xfrm>
            <a:off x="4108450" y="2233613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a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9247" name="Text Box 49246"/>
          <p:cNvSpPr txBox="1"/>
          <p:nvPr/>
        </p:nvSpPr>
        <p:spPr>
          <a:xfrm>
            <a:off x="4589463" y="2230438"/>
            <a:ext cx="3698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u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grpSp>
        <p:nvGrpSpPr>
          <p:cNvPr id="49248" name="Group 49247"/>
          <p:cNvGrpSpPr/>
          <p:nvPr/>
        </p:nvGrpSpPr>
        <p:grpSpPr>
          <a:xfrm>
            <a:off x="5164138" y="2514600"/>
            <a:ext cx="152400" cy="50800"/>
            <a:chOff x="3264" y="1728"/>
            <a:chExt cx="96" cy="32"/>
          </a:xfrm>
        </p:grpSpPr>
        <p:sp>
          <p:nvSpPr>
            <p:cNvPr id="49249" name="Straight Connector 49248"/>
            <p:cNvSpPr/>
            <p:nvPr/>
          </p:nvSpPr>
          <p:spPr>
            <a:xfrm>
              <a:off x="3264" y="1760"/>
              <a:ext cx="96" cy="0"/>
            </a:xfrm>
            <a:prstGeom prst="line">
              <a:avLst/>
            </a:prstGeom>
            <a:ln w="2857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50" name="Straight Connector 49249"/>
            <p:cNvSpPr/>
            <p:nvPr/>
          </p:nvSpPr>
          <p:spPr>
            <a:xfrm>
              <a:off x="3264" y="1728"/>
              <a:ext cx="0" cy="29"/>
            </a:xfrm>
            <a:prstGeom prst="line">
              <a:avLst/>
            </a:prstGeom>
            <a:ln w="2857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51" name="Straight Connector 49250"/>
            <p:cNvSpPr/>
            <p:nvPr/>
          </p:nvSpPr>
          <p:spPr>
            <a:xfrm>
              <a:off x="3360" y="1728"/>
              <a:ext cx="0" cy="29"/>
            </a:xfrm>
            <a:prstGeom prst="line">
              <a:avLst/>
            </a:prstGeom>
            <a:ln w="2857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49252" name="Text Box 49251"/>
          <p:cNvSpPr txBox="1"/>
          <p:nvPr/>
        </p:nvSpPr>
        <p:spPr>
          <a:xfrm>
            <a:off x="5486400" y="2227263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k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9253" name="Text Box 49252"/>
          <p:cNvSpPr txBox="1"/>
          <p:nvPr/>
        </p:nvSpPr>
        <p:spPr>
          <a:xfrm>
            <a:off x="5943600" y="2227263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y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grpSp>
        <p:nvGrpSpPr>
          <p:cNvPr id="49254" name="Group 49253"/>
          <p:cNvGrpSpPr/>
          <p:nvPr/>
        </p:nvGrpSpPr>
        <p:grpSpPr>
          <a:xfrm>
            <a:off x="6535738" y="2514600"/>
            <a:ext cx="152400" cy="50800"/>
            <a:chOff x="3264" y="1728"/>
            <a:chExt cx="96" cy="32"/>
          </a:xfrm>
        </p:grpSpPr>
        <p:sp>
          <p:nvSpPr>
            <p:cNvPr id="49255" name="Straight Connector 49254"/>
            <p:cNvSpPr/>
            <p:nvPr/>
          </p:nvSpPr>
          <p:spPr>
            <a:xfrm>
              <a:off x="3264" y="1760"/>
              <a:ext cx="96" cy="0"/>
            </a:xfrm>
            <a:prstGeom prst="line">
              <a:avLst/>
            </a:prstGeom>
            <a:ln w="2857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56" name="Straight Connector 49255"/>
            <p:cNvSpPr/>
            <p:nvPr/>
          </p:nvSpPr>
          <p:spPr>
            <a:xfrm>
              <a:off x="3264" y="1728"/>
              <a:ext cx="0" cy="29"/>
            </a:xfrm>
            <a:prstGeom prst="line">
              <a:avLst/>
            </a:prstGeom>
            <a:ln w="2857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57" name="Straight Connector 49256"/>
            <p:cNvSpPr/>
            <p:nvPr/>
          </p:nvSpPr>
          <p:spPr>
            <a:xfrm>
              <a:off x="3360" y="1728"/>
              <a:ext cx="0" cy="29"/>
            </a:xfrm>
            <a:prstGeom prst="line">
              <a:avLst/>
            </a:prstGeom>
            <a:ln w="2857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49258" name="Text Box 49257"/>
          <p:cNvSpPr txBox="1"/>
          <p:nvPr/>
        </p:nvSpPr>
        <p:spPr>
          <a:xfrm>
            <a:off x="6858000" y="2227263"/>
            <a:ext cx="2857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t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9259" name="Text Box 49258"/>
          <p:cNvSpPr txBox="1"/>
          <p:nvPr/>
        </p:nvSpPr>
        <p:spPr>
          <a:xfrm>
            <a:off x="7315200" y="2233613"/>
            <a:ext cx="3698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dirty="0">
                <a:solidFill>
                  <a:srgbClr val="CC3300"/>
                </a:solidFill>
                <a:latin typeface="Arial" panose="020B0604020202020204" pitchFamily="34" charset="0"/>
              </a:rPr>
              <a:t>u</a:t>
            </a:r>
            <a:endParaRPr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grpSp>
        <p:nvGrpSpPr>
          <p:cNvPr id="49260" name="Group 49259"/>
          <p:cNvGrpSpPr/>
          <p:nvPr/>
        </p:nvGrpSpPr>
        <p:grpSpPr>
          <a:xfrm>
            <a:off x="7900988" y="2514600"/>
            <a:ext cx="152400" cy="50800"/>
            <a:chOff x="3264" y="1728"/>
            <a:chExt cx="96" cy="32"/>
          </a:xfrm>
        </p:grpSpPr>
        <p:sp>
          <p:nvSpPr>
            <p:cNvPr id="49261" name="Straight Connector 49260"/>
            <p:cNvSpPr/>
            <p:nvPr/>
          </p:nvSpPr>
          <p:spPr>
            <a:xfrm>
              <a:off x="3264" y="1760"/>
              <a:ext cx="96" cy="0"/>
            </a:xfrm>
            <a:prstGeom prst="line">
              <a:avLst/>
            </a:prstGeom>
            <a:ln w="2857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62" name="Straight Connector 49261"/>
            <p:cNvSpPr/>
            <p:nvPr/>
          </p:nvSpPr>
          <p:spPr>
            <a:xfrm>
              <a:off x="3264" y="1728"/>
              <a:ext cx="0" cy="29"/>
            </a:xfrm>
            <a:prstGeom prst="line">
              <a:avLst/>
            </a:prstGeom>
            <a:ln w="2857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9263" name="Straight Connector 49262"/>
            <p:cNvSpPr/>
            <p:nvPr/>
          </p:nvSpPr>
          <p:spPr>
            <a:xfrm>
              <a:off x="3360" y="1728"/>
              <a:ext cx="0" cy="29"/>
            </a:xfrm>
            <a:prstGeom prst="line">
              <a:avLst/>
            </a:prstGeom>
            <a:ln w="28575" cap="flat" cmpd="sng">
              <a:solidFill>
                <a:srgbClr val="CC33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49264" name="Text Box 49263"/>
          <p:cNvSpPr txBox="1"/>
          <p:nvPr/>
        </p:nvSpPr>
        <p:spPr>
          <a:xfrm>
            <a:off x="7123113" y="2874963"/>
            <a:ext cx="325437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65" name="Text Box 49264"/>
          <p:cNvSpPr txBox="1"/>
          <p:nvPr/>
        </p:nvSpPr>
        <p:spPr>
          <a:xfrm>
            <a:off x="7124700" y="2870200"/>
            <a:ext cx="325438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0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endParaRPr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9266" name="Rectangles 49265"/>
          <p:cNvSpPr/>
          <p:nvPr/>
        </p:nvSpPr>
        <p:spPr>
          <a:xfrm>
            <a:off x="3657600" y="1905000"/>
            <a:ext cx="361950" cy="285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67" name="Rectangles 49266"/>
          <p:cNvSpPr/>
          <p:nvPr/>
        </p:nvSpPr>
        <p:spPr>
          <a:xfrm>
            <a:off x="4133850" y="1905000"/>
            <a:ext cx="361950" cy="285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68" name="Rectangles 49267"/>
          <p:cNvSpPr/>
          <p:nvPr/>
        </p:nvSpPr>
        <p:spPr>
          <a:xfrm>
            <a:off x="4575175" y="1905000"/>
            <a:ext cx="361950" cy="285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3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69" name="Rectangles 49268"/>
          <p:cNvSpPr/>
          <p:nvPr/>
        </p:nvSpPr>
        <p:spPr>
          <a:xfrm>
            <a:off x="5051425" y="1905000"/>
            <a:ext cx="361950" cy="285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4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70" name="Rectangles 49269"/>
          <p:cNvSpPr/>
          <p:nvPr/>
        </p:nvSpPr>
        <p:spPr>
          <a:xfrm>
            <a:off x="5486400" y="1905000"/>
            <a:ext cx="361950" cy="285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5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71" name="Rectangles 49270"/>
          <p:cNvSpPr/>
          <p:nvPr/>
        </p:nvSpPr>
        <p:spPr>
          <a:xfrm>
            <a:off x="5962650" y="1905000"/>
            <a:ext cx="361950" cy="285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6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72" name="Rectangles 49271"/>
          <p:cNvSpPr/>
          <p:nvPr/>
        </p:nvSpPr>
        <p:spPr>
          <a:xfrm>
            <a:off x="6403975" y="1905000"/>
            <a:ext cx="361950" cy="285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7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73" name="Rectangles 49272"/>
          <p:cNvSpPr/>
          <p:nvPr/>
        </p:nvSpPr>
        <p:spPr>
          <a:xfrm>
            <a:off x="6880225" y="1905000"/>
            <a:ext cx="361950" cy="285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8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74" name="Rectangles 49273"/>
          <p:cNvSpPr/>
          <p:nvPr/>
        </p:nvSpPr>
        <p:spPr>
          <a:xfrm>
            <a:off x="7327900" y="1905000"/>
            <a:ext cx="361950" cy="285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9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75" name="Rectangles 49274"/>
          <p:cNvSpPr/>
          <p:nvPr/>
        </p:nvSpPr>
        <p:spPr>
          <a:xfrm>
            <a:off x="7804150" y="1905000"/>
            <a:ext cx="361950" cy="285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pPr algn="ctr"/>
            <a:r>
              <a:rPr b="1" dirty="0">
                <a:solidFill>
                  <a:schemeClr val="accent2"/>
                </a:solidFill>
                <a:latin typeface="Arial" panose="020B0604020202020204" pitchFamily="34" charset="0"/>
              </a:rPr>
              <a:t>10</a:t>
            </a:r>
            <a:endParaRPr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9276" name="Rectangles 49275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990033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49277" name="Rectangles 49276"/>
          <p:cNvSpPr/>
          <p:nvPr/>
        </p:nvSpPr>
        <p:spPr>
          <a:xfrm>
            <a:off x="0" y="0"/>
            <a:ext cx="2209800" cy="6858000"/>
          </a:xfrm>
          <a:prstGeom prst="rect">
            <a:avLst/>
          </a:prstGeom>
          <a:solidFill>
            <a:srgbClr val="FBB8A3">
              <a:alpha val="3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62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62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176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9176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4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4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4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99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>
                                            <p:txEl>
                                              <p:charRg st="3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176">
                                            <p:txEl>
                                              <p:charRg st="3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176">
                                            <p:txEl>
                                              <p:charRg st="3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1"/>
                                            </p:cond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5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9225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9225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3"/>
                                            </p:cond>
                                          </p:stCondLst>
                                        </p:cTn>
                                        <p:tgtEl>
                                          <p:spTgt spid="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4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5">
                                            <p:txEl>
                                              <p:charRg st="19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9225">
                                            <p:txEl>
                                              <p:charRg st="19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9225">
                                            <p:txEl>
                                              <p:charRg st="19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5">
                                            <p:txEl>
                                              <p:charRg st="47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49225">
                                            <p:txEl>
                                              <p:charRg st="47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49225">
                                            <p:txEl>
                                              <p:charRg st="47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49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0"/>
                                            </p:cond>
                                          </p:stCondLst>
                                        </p:cTn>
                                        <p:tgtEl>
                                          <p:spTgt spid="4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500"/>
                            </p:stCondLst>
                            <p:childTnLst>
                              <p:par>
                                <p:cTn id="15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4"/>
                                            </p:cond>
                                          </p:stCondLst>
                                        </p:cTn>
                                        <p:tgtEl>
                                          <p:spTgt spid="4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50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4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000"/>
                                        <p:tgtEl>
                                          <p:spTgt spid="492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1"/>
                                            </p:cond>
                                          </p:stCondLst>
                                        </p:cTn>
                                        <p:tgtEl>
                                          <p:spTgt spid="4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000"/>
                            </p:stCondLst>
                            <p:childTnLst>
                              <p:par>
                                <p:cTn id="16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5"/>
                                            </p:cond>
                                          </p:stCondLst>
                                        </p:cTn>
                                        <p:tgtEl>
                                          <p:spTgt spid="4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000"/>
                            </p:stCondLst>
                            <p:childTnLst>
                              <p:par>
                                <p:cTn id="1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4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3500"/>
                            </p:stCondLst>
                            <p:childTnLst>
                              <p:par>
                                <p:cTn id="172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1000"/>
                                        <p:tgtEl>
                                          <p:spTgt spid="492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2"/>
                                            </p:cond>
                                          </p:stCondLst>
                                        </p:cTn>
                                        <p:tgtEl>
                                          <p:spTgt spid="4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4500"/>
                            </p:stCondLst>
                            <p:childTnLst>
                              <p:par>
                                <p:cTn id="17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6"/>
                                            </p:cond>
                                          </p:stCondLst>
                                        </p:cTn>
                                        <p:tgtEl>
                                          <p:spTgt spid="4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4500"/>
                            </p:stCondLst>
                            <p:childTnLst>
                              <p:par>
                                <p:cTn id="1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4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0"/>
                            </p:stCondLst>
                            <p:childTnLst>
                              <p:par>
                                <p:cTn id="183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1000"/>
                                        <p:tgtEl>
                                          <p:spTgt spid="492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3"/>
                                            </p:cond>
                                          </p:stCondLst>
                                        </p:cTn>
                                        <p:tgtEl>
                                          <p:spTgt spid="4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6000"/>
                            </p:stCondLst>
                            <p:childTnLst>
                              <p:par>
                                <p:cTn id="1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7"/>
                                            </p:cond>
                                          </p:stCondLst>
                                        </p:cTn>
                                        <p:tgtEl>
                                          <p:spTgt spid="4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6000"/>
                            </p:stCondLst>
                            <p:childTnLst>
                              <p:par>
                                <p:cTn id="1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4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6500"/>
                            </p:stCondLst>
                            <p:childTnLst>
                              <p:par>
                                <p:cTn id="19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4"/>
                                            </p:cond>
                                          </p:stCondLst>
                                        </p:cTn>
                                        <p:tgtEl>
                                          <p:spTgt spid="4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6500"/>
                            </p:stCondLst>
                            <p:childTnLst>
                              <p:par>
                                <p:cTn id="1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4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7000"/>
                            </p:stCondLst>
                            <p:childTnLst>
                              <p:par>
                                <p:cTn id="201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1000"/>
                                        <p:tgtEl>
                                          <p:spTgt spid="492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1"/>
                                            </p:cond>
                                          </p:stCondLst>
                                        </p:cTn>
                                        <p:tgtEl>
                                          <p:spTgt spid="4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8000"/>
                            </p:stCondLst>
                            <p:childTnLst>
                              <p:par>
                                <p:cTn id="20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5"/>
                                            </p:cond>
                                          </p:stCondLst>
                                        </p:cTn>
                                        <p:tgtEl>
                                          <p:spTgt spid="4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8000"/>
                            </p:stCondLst>
                            <p:childTnLst>
                              <p:par>
                                <p:cTn id="2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4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8500"/>
                            </p:stCondLst>
                            <p:childTnLst>
                              <p:par>
                                <p:cTn id="212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1000"/>
                                        <p:tgtEl>
                                          <p:spTgt spid="492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2"/>
                                            </p:cond>
                                          </p:stCondLst>
                                        </p:cTn>
                                        <p:tgtEl>
                                          <p:spTgt spid="4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9500"/>
                            </p:stCondLst>
                            <p:childTnLst>
                              <p:par>
                                <p:cTn id="2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6"/>
                                            </p:cond>
                                          </p:stCondLst>
                                        </p:cTn>
                                        <p:tgtEl>
                                          <p:spTgt spid="4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9500"/>
                            </p:stCondLst>
                            <p:childTnLst>
                              <p:par>
                                <p:cTn id="2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500"/>
                                        <p:tgtEl>
                                          <p:spTgt spid="4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3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1000"/>
                                        <p:tgtEl>
                                          <p:spTgt spid="492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3"/>
                                            </p:cond>
                                          </p:stCondLst>
                                        </p:cTn>
                                        <p:tgtEl>
                                          <p:spTgt spid="4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7"/>
                                            </p:cond>
                                          </p:stCondLst>
                                        </p:cTn>
                                        <p:tgtEl>
                                          <p:spTgt spid="4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"/>
                                        <p:tgtEl>
                                          <p:spTgt spid="4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1500"/>
                            </p:stCondLst>
                            <p:childTnLst>
                              <p:par>
                                <p:cTn id="23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4"/>
                                            </p:cond>
                                          </p:stCondLst>
                                        </p:cTn>
                                        <p:tgtEl>
                                          <p:spTgt spid="4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1500"/>
                            </p:stCondLst>
                            <p:childTnLst>
                              <p:par>
                                <p:cTn id="2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4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41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1000"/>
                                        <p:tgtEl>
                                          <p:spTgt spid="492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1"/>
                                            </p:cond>
                                          </p:stCondLst>
                                        </p:cTn>
                                        <p:tgtEl>
                                          <p:spTgt spid="4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4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5"/>
                                            </p:cond>
                                          </p:stCondLst>
                                        </p:cTn>
                                        <p:tgtEl>
                                          <p:spTgt spid="4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13000"/>
                            </p:stCondLst>
                            <p:childTnLst>
                              <p:par>
                                <p:cTn id="2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0" dur="500"/>
                                        <p:tgtEl>
                                          <p:spTgt spid="4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13500"/>
                            </p:stCondLst>
                            <p:childTnLst>
                              <p:par>
                                <p:cTn id="252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4" dur="1000"/>
                                        <p:tgtEl>
                                          <p:spTgt spid="492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2"/>
                                            </p:cond>
                                          </p:stCondLst>
                                        </p:cTn>
                                        <p:tgtEl>
                                          <p:spTgt spid="4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14500"/>
                            </p:stCondLst>
                            <p:childTnLst>
                              <p:par>
                                <p:cTn id="25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6"/>
                                            </p:cond>
                                          </p:stCondLst>
                                        </p:cTn>
                                        <p:tgtEl>
                                          <p:spTgt spid="4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4500"/>
                            </p:stCondLst>
                            <p:childTnLst>
                              <p:par>
                                <p:cTn id="2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1" dur="500"/>
                                        <p:tgtEl>
                                          <p:spTgt spid="4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15000"/>
                            </p:stCondLst>
                            <p:childTnLst>
                              <p:par>
                                <p:cTn id="263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5" dur="1000"/>
                                        <p:tgtEl>
                                          <p:spTgt spid="492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3"/>
                                            </p:cond>
                                          </p:stCondLst>
                                        </p:cTn>
                                        <p:tgtEl>
                                          <p:spTgt spid="4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16000"/>
                            </p:stCondLst>
                            <p:childTnLst>
                              <p:par>
                                <p:cTn id="2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7"/>
                                            </p:cond>
                                          </p:stCondLst>
                                        </p:cTn>
                                        <p:tgtEl>
                                          <p:spTgt spid="4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16000"/>
                            </p:stCondLst>
                            <p:childTnLst>
                              <p:par>
                                <p:cTn id="2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2" dur="500"/>
                                        <p:tgtEl>
                                          <p:spTgt spid="4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6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49226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49226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500"/>
                            </p:stCondLst>
                            <p:childTnLst>
                              <p:par>
                                <p:cTn id="2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1" grpId="0"/>
      <p:bldP spid="49172" grpId="0"/>
      <p:bldP spid="49174" grpId="0"/>
      <p:bldP spid="49175" grpId="0"/>
      <p:bldP spid="49175" grpId="1"/>
      <p:bldP spid="49178" grpId="0"/>
      <p:bldP spid="49179" grpId="0"/>
      <p:bldP spid="49223" grpId="0"/>
      <p:bldP spid="49224" grpId="0"/>
      <p:bldP spid="49227" grpId="0"/>
      <p:bldP spid="49231" grpId="0"/>
      <p:bldP spid="49232" grpId="0"/>
      <p:bldP spid="49233" grpId="0"/>
      <p:bldP spid="49235" grpId="0"/>
      <p:bldP spid="49235" grpId="1"/>
      <p:bldP spid="49236" grpId="0"/>
      <p:bldP spid="49236" grpId="1"/>
      <p:bldP spid="49237" grpId="0"/>
      <p:bldP spid="49237" grpId="1"/>
      <p:bldP spid="49238" grpId="0"/>
      <p:bldP spid="49238" grpId="1"/>
      <p:bldP spid="49239" grpId="0"/>
      <p:bldP spid="49239" grpId="1"/>
      <p:bldP spid="49240" grpId="0"/>
      <p:bldP spid="49240" grpId="1"/>
      <p:bldP spid="49241" grpId="0"/>
      <p:bldP spid="49241" grpId="1"/>
      <p:bldP spid="49242" grpId="0"/>
      <p:bldP spid="49242" grpId="1"/>
      <p:bldP spid="49243" grpId="0"/>
      <p:bldP spid="49243" grpId="1"/>
      <p:bldP spid="49244" grpId="0"/>
      <p:bldP spid="49245" grpId="0"/>
      <p:bldP spid="49246" grpId="0"/>
      <p:bldP spid="49247" grpId="0"/>
      <p:bldP spid="49252" grpId="0"/>
      <p:bldP spid="49253" grpId="0"/>
      <p:bldP spid="49258" grpId="0"/>
      <p:bldP spid="49259" grpId="0"/>
      <p:bldP spid="49264" grpId="0"/>
      <p:bldP spid="49265" grpId="0"/>
      <p:bldP spid="49266" grpId="0" animBg="1"/>
      <p:bldP spid="49267" grpId="0" animBg="1"/>
      <p:bldP spid="49268" grpId="0" animBg="1"/>
      <p:bldP spid="49269" grpId="0" animBg="1"/>
      <p:bldP spid="49270" grpId="0" animBg="1"/>
      <p:bldP spid="49271" grpId="0" animBg="1"/>
      <p:bldP spid="49272" grpId="0" animBg="1"/>
      <p:bldP spid="49273" grpId="0" animBg="1"/>
      <p:bldP spid="49274" grpId="0" animBg="1"/>
      <p:bldP spid="4927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3150</Words>
  <Application>WPS Presentation</Application>
  <PresentationFormat>On-screen Show</PresentationFormat>
  <Paragraphs>501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30" baseType="lpstr">
      <vt:lpstr>Arial</vt:lpstr>
      <vt:lpstr>SimSun</vt:lpstr>
      <vt:lpstr>Wingdings</vt:lpstr>
      <vt:lpstr>Science</vt:lpstr>
      <vt:lpstr>Segoe Print</vt:lpstr>
      <vt:lpstr>.VnTimeH</vt:lpstr>
      <vt:lpstr>Arial Black</vt:lpstr>
      <vt:lpstr>Microsoft JhengHei UI</vt:lpstr>
      <vt:lpstr>Times New Roman</vt:lpstr>
      <vt:lpstr>.VnLucida sans</vt:lpstr>
      <vt:lpstr>.VnArial</vt:lpstr>
      <vt:lpstr>Microsoft New Tai Lue</vt:lpstr>
      <vt:lpstr>.VnRevueH</vt:lpstr>
      <vt:lpstr>Microsoft YaHei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TIN SP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</dc:creator>
  <cp:lastModifiedBy>ASUS</cp:lastModifiedBy>
  <cp:revision>43</cp:revision>
  <dcterms:created xsi:type="dcterms:W3CDTF">2005-05-24T20:59:00Z</dcterms:created>
  <dcterms:modified xsi:type="dcterms:W3CDTF">2021-05-11T01:48:23Z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