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ink/ink1.xml" ContentType="application/inkml+xml"/>
  <Override PartName="/ppt/ink/ink10.xml" ContentType="application/inkml+xml"/>
  <Override PartName="/ppt/ink/ink1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61" r:id="rId5"/>
    <p:sldId id="262" r:id="rId6"/>
    <p:sldId id="263" r:id="rId7"/>
    <p:sldId id="265" r:id="rId8"/>
    <p:sldId id="264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0" r:id="rId17"/>
    <p:sldId id="276" r:id="rId18"/>
    <p:sldId id="275" r:id="rId19"/>
    <p:sldId id="277" r:id="rId20"/>
    <p:sldId id="278" r:id="rId21"/>
    <p:sldId id="259" r:id="rId22"/>
    <p:sldId id="279" r:id="rId23"/>
    <p:sldId id="260" r:id="rId24"/>
    <p:sldId id="282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7046"/>
  </p:normalViewPr>
  <p:slideViewPr>
    <p:cSldViewPr showGuides="1">
      <p:cViewPr>
        <p:scale>
          <a:sx n="66" d="100"/>
          <a:sy n="66" d="100"/>
        </p:scale>
        <p:origin x="-55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7030a0"/>
      <inkml:brushProperty name="ignorePressure" value="0"/>
    </inkml:brush>
  </inkml:definitions>
  <inkml:trace contextRef="#ctx0" brushRef="#br0">92 731,'3'1,"0"-1,1 0,0 1,1 0,-2 0,3 1,-3-1,0-1,0 0,2 2,-1-1,-1-1,0 0,1 1,11 4,-5 0,-3-1,0-2,-1-1,-3 0,5 1,-3-1,0 1,0 0,0 0,1 0,0 0,2 1,1-1,-2 1,11 2,-11-4,-2 0,4 0,-6-1,0 0,0 0,0 0,2 0,0 0,-2 0,2 0,-2 0,2 0,-2-1,0 0,3 0,-1-1,-1 2,-1-1,0-3,1 2,1 1,3-2,-5 2,1 0,1 0,-2 0,0 0,2-1,-2 2,2-2,-2 1,0-1,1 1,0 0,0 0,-1 0,1-1,-1 0,1 2,-1-1,0 0,0 0,0 0,1-1,-1 1,1-1,-1 1,0 0,1 0,-1 0,1 1,0 0,0 0,-1-1,0 1,0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b178d0"/>
      <inkml:brushProperty name="ignorePressure" value="0"/>
    </inkml:brush>
  </inkml:definitions>
  <inkml:trace contextRef="#ctx0" brushRef="#br0">35 390,'459'0,"-459"56,-459-56,459-56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b178d0"/>
      <inkml:brushProperty name="ignorePressure" value="0"/>
    </inkml:brush>
  </inkml:definitions>
  <inkml:trace contextRef="#ctx0" brushRef="#br0">53 715,'369'0,"-369"70,-369-70,369-70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7030a0"/>
      <inkml:brushProperty name="ignorePressure" value="0"/>
    </inkml:brush>
  </inkml:definitions>
  <inkml:trace contextRef="#ctx0" brushRef="#br0">514 741,'1'-3,"2"3,1-2,-1-1,-1 6,-3 0,1 0,0 0,-2 1,1 0,0 0,1-1,-1 0,1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7030a0"/>
      <inkml:brushProperty name="ignorePressure" value="0"/>
    </inkml:brush>
  </inkml:definitions>
  <inkml:trace contextRef="#ctx0" brushRef="#br0">549 741,'3'0,"0"1,2 1,-2-1,0 0,0-1,0 0,0 0,0 1,0-1,0 0,3 1,-1-1,-2 0,0 1,0-1,0 1,2 0,2 0,-3-1,1 0,-2 0,0 0,0 0,3 0,-3 0,0 0,0 0,0 0,0 0,0 0,0 0,1 0,-1 0,0 0,0 0,2 0,0 2,0-2,1 1,1 0,-2 0,-1-1,0 0,0 0,-1 0,0 0,2 0,2 0,-4 0,0 0,2 0,-2 0,3 0,-2 0,-1 0,5 0,-5 0,2 0,-2 0,0 1,1-1,0 0,0 0,-1 0,1 0,-1 0,3 0,-2 0,1 0,0 0,-1 0,-1 0,2 0,-2 0,0 0,1 0,0 0,1 0,5 0,-1 0,-6 0,1 0,-1 0,0 0,0 0,1 0,-1 0,0 0,0 0,1 0,1 0,0 0,-1 0,5 0,-4 0,7-1,-8 1,0 0,-1 0,0 0,1-1,-1 1,2 0,-1-1,-1 0,0 1,3-1,-3 1,2 0,0-1,-1 1,0 0,0 0,1 0,0 0,-1 0,-1 0,0 0,1-1,0 1,-1 0,0 0,1-1,-1 1,0 0,0 0,0-1,1 1,-1-1,6 1,-1 0,1 0,-2-2,-2 1,-2 1,0-1,0-1,0 2,0-1,-2-2,-1 0,0-1,-2 1,0 0,0 0,1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002060"/>
      <inkml:brushProperty name="ignorePressure" value="0"/>
    </inkml:brush>
  </inkml:definitions>
  <inkml:trace contextRef="#ctx0" brushRef="#br0">127 634,'3'1,"0"-1,0 0,0 0,0 0,0 0,0 0,1 0,-1 0,0 0,0 0,1 0,0 0,2-1,-3 1,1-1,-1 0,0 1,1-1,-1 1,0 0,1 0,0 0,0 0,-1 0,0 0,2 0,-1 0,-1 0,8 1,-6 0,1 0,1 1,1 1,-2-2,-3 1,2 0,-2-1,0 0,2 0,0 0,-2-1,2 0,-2 0,1 1,-1-1,1 1,0-1,3 0,-4 0,0 0,2 0,-2 0,1 1,1-1,-2 0,0 0,2 0,-2 0,2 0,-2 0,0 0,0 0,0 0,0 0,0 0,0 0,0-1,0 1,0 0,0-1,0 1,1 0,-1-1,2 1,-2 0,0 0,1 0,-1 0,0-1,0-1,0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002060"/>
      <inkml:brushProperty name="ignorePressure" value="0"/>
    </inkml:brush>
  </inkml:definitions>
  <inkml:trace contextRef="#ctx0" brushRef="#br0">756 636,'4'0,"-1"0,3 0,-1 0,4 0,-4 0,0 0,0 0,0 0,1 0,0 0,1 0,0 0,0 0,-2 0,0-1,18 2,-16 0,-4-1,1 0,-1 0,2 0,-2 0,2 0,-2 0,0 0,10 0,-8 0,-1 0,1 0,-1 0,-1 0,0 0,1 0,1 0,-1 0,3 0,1 0,-1-1,-4 1,0 0,2 0,-2 0,3 0,-2 0,-1 0,3 0,-3 0,0 0,5 0,-4 0,-1 0,1 0,1-1,-2 1,0 0,0 0,4 0,-4 0,0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002060"/>
      <inkml:brushProperty name="ignorePressure" value="0"/>
    </inkml:brush>
  </inkml:definitions>
  <inkml:trace contextRef="#ctx0" brushRef="#br0">933 574,'3'0,"0"0,0 0,0 2,-3 1,0 0,0 0,-3-1,0 1,0-2,0 1,0 0,0-1,7 2,0-1,0-1,-1-1,0 0,0 0,2 0,-1 0,-1 0,1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002060"/>
      <inkml:brushProperty name="ignorePressure" value="0"/>
    </inkml:brush>
  </inkml:definitions>
  <inkml:trace contextRef="#ctx0" brushRef="#br0">305 607,'4'0,"-1"-1,0 0,2-1,5-2,-6 2,4-2,-5 2,-1-1,-1 6,-1 1,0 0,0-1,0 0,0 0,0 0,1 0,-1 0,1 0,1 0,-5-3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002060"/>
      <inkml:brushProperty name="ignorePressure" value="0"/>
    </inkml:brush>
  </inkml:definitions>
  <inkml:trace contextRef="#ctx0" brushRef="#br0">575 628,'4'-2,"-1"-1,0 3,0-1,1-2,-1 1,2 0,-1 0,-1 0,0-1,-1 0,-4 6,1 0,-1 1,2-1,0 0,0 0,0 2,0-2,0 0,0 0,0 1,0-1,0 2,0-1,0-1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units="cm"/>
          <inkml:channel name="Y" type="integer" units="cm"/>
        </inkml:traceFormat>
        <inkml:channelProperties>
          <inkml:channelProperty channel="X" name="resolution" value="28.3464566929134" units="1/cm"/>
          <inkml:channelProperty channel="Y" name="resolution" value="28.3464566929134" units="1/cm"/>
        </inkml:channelProperties>
      </inkml:inkSource>
      <inkml:timestamp xml:id="ts0" timeString="2021-10-08T10:39:35"/>
    </inkml:context>
    <inkml:brush xml:id="br0">
      <inkml:brushProperty name="width" value="0.09701" units="cm"/>
      <inkml:brushProperty name="height" value="0.09701" units="cm"/>
      <inkml:brushProperty name="color" value="#7030a0"/>
      <inkml:brushProperty name="ignorePressure" value="0"/>
    </inkml:brush>
  </inkml:definitions>
  <inkml:trace contextRef="#ctx0" brushRef="#br0">1229 612,'3'-3,"0"3,-1 3,-1 0,1 1,-2-1,1 0,-1 0,0 0,0 0,-2 0,-1-1,0 0,0 0,0 0,0-1,0 0,0 0,1 2,4 0,1-2,0 0,0 0,0-1,0 1,0-1,0 0,0 0,1 0,-1 0,0 0,1-1,-1 0,1 0,-1 0,0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6515B8E-E1C9-4879-9481-D471F2A635B0}" type="datetimeFigureOut">
              <a:rPr kumimoji="0" lang="en-SG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</a:fld>
            <a:endParaRPr kumimoji="0" lang="en-SG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  <a:endParaRPr kumimoji="0" lang="en-US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4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  <a:endParaRPr kumimoji="0" lang="en-SG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Mục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đích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của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en-SG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Phép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toán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Pascal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thể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hiện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endParaRPr kumimoji="0" lang="en-SG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Biểu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thức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viết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như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thế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endParaRPr kumimoji="0" lang="en-SG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lệnh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gán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được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viết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sao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  <a:endParaRPr kumimoji="0" lang="en-SG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74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lang="en-SG" altLang="x-none" dirty="0"/>
              <a:t>Giới thiệu bảng HÀM SỐ HỌC CHUẨN</a:t>
            </a:r>
            <a:endParaRPr lang="en-SG" altLang="x-none" dirty="0"/>
          </a:p>
        </p:txBody>
      </p:sp>
      <p:sp>
        <p:nvSpPr>
          <p:cNvPr id="4096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lang="en-SG" altLang="x-none" dirty="0"/>
              <a:t>Rút ra cú pháp của biểu thức quan hệ</a:t>
            </a:r>
            <a:endParaRPr lang="en-SG" altLang="x-none" dirty="0"/>
          </a:p>
        </p:txBody>
      </p:sp>
      <p:sp>
        <p:nvSpPr>
          <p:cNvPr id="4198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lang="en-SG" altLang="x-none" dirty="0"/>
              <a:t>Giá trị của biểu thức quan hệ</a:t>
            </a:r>
            <a:endParaRPr lang="en-SG" altLang="x-none" dirty="0"/>
          </a:p>
        </p:txBody>
      </p:sp>
      <p:sp>
        <p:nvSpPr>
          <p:cNvPr id="43012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lang="en-SG" altLang="x-none" dirty="0"/>
              <a:t>HS điền vào những ô còn trống </a:t>
            </a:r>
            <a:endParaRPr lang="en-SG" altLang="x-none" dirty="0"/>
          </a:p>
        </p:txBody>
      </p:sp>
      <p:sp>
        <p:nvSpPr>
          <p:cNvPr id="4403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en-SG" altLang="x-none" dirty="0"/>
          </a:p>
        </p:txBody>
      </p:sp>
      <p:sp>
        <p:nvSpPr>
          <p:cNvPr id="4506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lang="en-SG" altLang="x-none" dirty="0"/>
              <a:t>Giới thiệu các nội dung bài học:</a:t>
            </a:r>
            <a:endParaRPr lang="en-SG" altLang="x-none" dirty="0"/>
          </a:p>
          <a:p>
            <a:pPr lvl="0">
              <a:spcBef>
                <a:spcPct val="0"/>
              </a:spcBef>
            </a:pPr>
            <a:r>
              <a:rPr lang="en-SG" altLang="x-none" dirty="0"/>
              <a:t>Cho HS thuyết trình phần nội dung như sau:</a:t>
            </a:r>
            <a:endParaRPr lang="en-SG" altLang="x-none" dirty="0"/>
          </a:p>
          <a:p>
            <a:pPr lvl="0">
              <a:spcBef>
                <a:spcPct val="0"/>
              </a:spcBef>
            </a:pPr>
            <a:r>
              <a:rPr lang="en-SG" altLang="x-none" dirty="0"/>
              <a:t>Nhóm 1: Phép toán, Biểu thức số học, </a:t>
            </a:r>
            <a:endParaRPr lang="en-SG" altLang="x-none" dirty="0"/>
          </a:p>
          <a:p>
            <a:pPr lvl="0">
              <a:spcBef>
                <a:spcPct val="0"/>
              </a:spcBef>
            </a:pPr>
            <a:r>
              <a:rPr lang="en-SG" altLang="x-none" dirty="0"/>
              <a:t>Nhóm 2: Hàm số học chuẩn, Biểu thức quan hệ</a:t>
            </a:r>
            <a:endParaRPr lang="en-SG" altLang="x-none" dirty="0"/>
          </a:p>
          <a:p>
            <a:pPr lvl="0">
              <a:spcBef>
                <a:spcPct val="0"/>
              </a:spcBef>
            </a:pPr>
            <a:r>
              <a:rPr lang="en-SG" altLang="x-none" dirty="0"/>
              <a:t>Nhóm 3: , Biểu thức logic, câu lệnh gán</a:t>
            </a:r>
            <a:endParaRPr lang="en-SG" altLang="x-none" dirty="0"/>
          </a:p>
        </p:txBody>
      </p:sp>
      <p:sp>
        <p:nvSpPr>
          <p:cNvPr id="32772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marL="171450" lvl="0" indent="-171450">
              <a:spcBef>
                <a:spcPct val="0"/>
              </a:spcBef>
              <a:buFontTx/>
              <a:buChar char="-"/>
            </a:pPr>
            <a:r>
              <a:rPr lang="en-SG" altLang="x-none" dirty="0"/>
              <a:t>Lưu ý: các phép toán /, dix, mod</a:t>
            </a:r>
            <a:endParaRPr lang="en-SG" altLang="x-none" dirty="0"/>
          </a:p>
          <a:p>
            <a:pPr marL="171450" lvl="0" indent="-171450">
              <a:spcBef>
                <a:spcPct val="0"/>
              </a:spcBef>
              <a:buFontTx/>
              <a:buChar char="-"/>
            </a:pPr>
            <a:r>
              <a:rPr lang="en-SG" altLang="x-none" dirty="0"/>
              <a:t>Xem trong VD biểu thức nào đúng. Nếu sai click vào khung sai để cho ra kết quả</a:t>
            </a:r>
            <a:endParaRPr lang="en-SG" altLang="x-none" dirty="0"/>
          </a:p>
        </p:txBody>
      </p:sp>
      <p:sp>
        <p:nvSpPr>
          <p:cNvPr id="3379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91440" tIns="45720" rIns="91440" bIns="45720" rtlCol="0"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Lưu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ý: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các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phép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toán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&lt;=, &gt;=,&lt;&gt;</a:t>
            </a:r>
            <a:endParaRPr kumimoji="0" lang="en-SG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defRPr/>
            </a:pP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Xem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VD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biểu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thức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nào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đúng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Nếu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sai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click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vào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khung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sai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để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cho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kết</a:t>
            </a:r>
            <a:r>
              <a:rPr kumimoji="0" lang="en-SG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SG" sz="1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quả</a:t>
            </a:r>
            <a:endParaRPr kumimoji="0" lang="en-SG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82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endParaRPr lang="en-SG" altLang="x-none" dirty="0"/>
          </a:p>
        </p:txBody>
      </p:sp>
      <p:sp>
        <p:nvSpPr>
          <p:cNvPr id="35844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lang="en-SG" altLang="x-none" dirty="0"/>
              <a:t>Trong các khung trên thì gọi là gì?</a:t>
            </a:r>
            <a:endParaRPr lang="en-SG" altLang="x-none" dirty="0"/>
          </a:p>
        </p:txBody>
      </p:sp>
      <p:sp>
        <p:nvSpPr>
          <p:cNvPr id="3686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lang="en-SG" altLang="x-none" dirty="0"/>
              <a:t>? Viết biểu thức số học trong Pascal</a:t>
            </a:r>
            <a:endParaRPr lang="en-SG" altLang="x-none" dirty="0"/>
          </a:p>
        </p:txBody>
      </p:sp>
      <p:sp>
        <p:nvSpPr>
          <p:cNvPr id="37892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lang="en-SG" altLang="x-none" dirty="0"/>
              <a:t>Nhắc nhở những điểm cần lưu ý</a:t>
            </a:r>
            <a:endParaRPr lang="en-SG" altLang="x-none" dirty="0"/>
          </a:p>
        </p:txBody>
      </p:sp>
      <p:sp>
        <p:nvSpPr>
          <p:cNvPr id="38916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>
              <a:spcBef>
                <a:spcPct val="0"/>
              </a:spcBef>
            </a:pPr>
            <a:r>
              <a:rPr lang="en-SG" altLang="x-none" dirty="0"/>
              <a:t>Cho các hs viết công thức trong Pascal trên</a:t>
            </a:r>
            <a:endParaRPr lang="en-SG" altLang="x-none" dirty="0"/>
          </a:p>
        </p:txBody>
      </p:sp>
      <p:sp>
        <p:nvSpPr>
          <p:cNvPr id="39940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n-SG" altLang="x-none" sz="1200" dirty="0"/>
            </a:fld>
            <a:endParaRPr lang="en-SG" altLang="x-none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SG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lang="en-SG" altLang="x-none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lang="en-SG" altLang="x-non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CE729314-3E4E-4EA6-8C40-05D0F0B80283}" type="datetimeFigureOut">
              <a:rPr kumimoji="0" lang="en-SG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SG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SG" altLang="x-none" dirty="0">
                <a:latin typeface="Calibri" panose="020F0502020204030204" pitchFamily="34" charset="0"/>
              </a:rPr>
            </a:fld>
            <a:endParaRPr lang="en-SG" altLang="x-none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2.xml"/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9.wmf"/><Relationship Id="rId1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wmf"/><Relationship Id="rId1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customXml" Target="../ink/ink5.xml"/><Relationship Id="rId8" Type="http://schemas.openxmlformats.org/officeDocument/2006/relationships/image" Target="../media/image14.png"/><Relationship Id="rId7" Type="http://schemas.openxmlformats.org/officeDocument/2006/relationships/customXml" Target="../ink/ink4.xml"/><Relationship Id="rId6" Type="http://schemas.openxmlformats.org/officeDocument/2006/relationships/image" Target="../media/image13.png"/><Relationship Id="rId5" Type="http://schemas.openxmlformats.org/officeDocument/2006/relationships/customXml" Target="../ink/ink3.xml"/><Relationship Id="rId4" Type="http://schemas.openxmlformats.org/officeDocument/2006/relationships/image" Target="../media/image12.png"/><Relationship Id="rId3" Type="http://schemas.openxmlformats.org/officeDocument/2006/relationships/customXml" Target="../ink/ink2.xml"/><Relationship Id="rId2" Type="http://schemas.openxmlformats.org/officeDocument/2006/relationships/image" Target="../media/image11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19.png"/><Relationship Id="rId17" Type="http://schemas.openxmlformats.org/officeDocument/2006/relationships/customXml" Target="../ink/ink9.xml"/><Relationship Id="rId16" Type="http://schemas.openxmlformats.org/officeDocument/2006/relationships/image" Target="../media/image18.png"/><Relationship Id="rId15" Type="http://schemas.openxmlformats.org/officeDocument/2006/relationships/customXml" Target="../ink/ink8.xml"/><Relationship Id="rId14" Type="http://schemas.openxmlformats.org/officeDocument/2006/relationships/image" Target="../media/image17.png"/><Relationship Id="rId13" Type="http://schemas.openxmlformats.org/officeDocument/2006/relationships/customXml" Target="../ink/ink7.xml"/><Relationship Id="rId12" Type="http://schemas.openxmlformats.org/officeDocument/2006/relationships/image" Target="../media/image16.png"/><Relationship Id="rId11" Type="http://schemas.openxmlformats.org/officeDocument/2006/relationships/customXml" Target="../ink/ink6.xml"/><Relationship Id="rId10" Type="http://schemas.openxmlformats.org/officeDocument/2006/relationships/image" Target="../media/image15.png"/><Relationship Id="rId1" Type="http://schemas.openxmlformats.org/officeDocument/2006/relationships/customXml" Target="../ink/ink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hyperlink" Target="Package%20-%20TINHOC11_BAI6/TINHOC11_BAI6.exe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4.x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2.png"/><Relationship Id="rId4" Type="http://schemas.openxmlformats.org/officeDocument/2006/relationships/customXml" Target="../ink/ink11.xml"/><Relationship Id="rId3" Type="http://schemas.openxmlformats.org/officeDocument/2006/relationships/image" Target="../media/image21.png"/><Relationship Id="rId2" Type="http://schemas.openxmlformats.org/officeDocument/2006/relationships/customXml" Target="../ink/ink10.xml"/><Relationship Id="rId1" Type="http://schemas.openxmlformats.org/officeDocument/2006/relationships/image" Target="../media/image20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9.xml"/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7.wmf"/><Relationship Id="rId1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636356" y="2034714"/>
            <a:ext cx="8080737" cy="175432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Bài</a:t>
            </a:r>
            <a:r>
              <a:rPr kumimoji="0" lang="en-US" sz="5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6: </a:t>
            </a:r>
            <a:r>
              <a:rPr kumimoji="0" lang="en-US" sz="54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phép</a:t>
            </a:r>
            <a:r>
              <a:rPr kumimoji="0" lang="en-US" sz="5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toán</a:t>
            </a:r>
            <a:r>
              <a:rPr kumimoji="0" lang="en-US" sz="5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endParaRPr kumimoji="0" lang="en-US" sz="54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biểu</a:t>
            </a:r>
            <a:r>
              <a:rPr kumimoji="0" lang="en-US" sz="5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thức</a:t>
            </a:r>
            <a:r>
              <a:rPr kumimoji="0" lang="en-US" sz="5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54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câu</a:t>
            </a:r>
            <a:r>
              <a:rPr kumimoji="0" lang="en-US" sz="5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lệnh</a:t>
            </a:r>
            <a:r>
              <a:rPr kumimoji="0" lang="en-US" sz="5400" b="1" i="0" u="none" strike="noStrike" kern="1200" cap="all" spc="0" normalizeH="0" baseline="0" noProof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5400" b="1" i="0" u="none" strike="noStrike" kern="1200" cap="all" spc="0" normalizeH="0" baseline="0" noProof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+mn-lt"/>
                <a:ea typeface="+mn-ea"/>
                <a:cs typeface="+mn-cs"/>
              </a:rPr>
              <a:t>gán</a:t>
            </a:r>
            <a:endParaRPr kumimoji="0" lang="en-US" sz="5400" b="1" i="0" u="none" strike="noStrike" kern="1200" cap="all" spc="0" normalizeH="0" baseline="0" noProof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 vert="horz" wrap="square" lIns="91440" tIns="45720" rIns="91440" bIns="45720" anchor="ctr" anchorCtr="0"/>
          <a:p>
            <a:pPr eaLnBrk="1" hangingPunct="1"/>
            <a:endParaRPr lang="en-SG" altLang="x-none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anchor="t" anchorCtr="0"/>
          <a:p>
            <a:pPr eaLnBrk="1" hangingPunct="1"/>
            <a:endParaRPr lang="en-SG" altLang="x-none" dirty="0"/>
          </a:p>
        </p:txBody>
      </p:sp>
      <p:pic>
        <p:nvPicPr>
          <p:cNvPr id="13316" name="Picture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5035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Rectangle 4"/>
          <p:cNvSpPr>
            <a:spLocks noChangeArrowheads="1"/>
          </p:cNvSpPr>
          <p:nvPr/>
        </p:nvSpPr>
        <p:spPr bwMode="gray">
          <a:xfrm rot="3419336">
            <a:off x="1420813" y="1296988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339" name="Text Box 5"/>
          <p:cNvSpPr txBox="1"/>
          <p:nvPr/>
        </p:nvSpPr>
        <p:spPr>
          <a:xfrm>
            <a:off x="1476375" y="1339850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endParaRPr sz="24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4340" name="Text Box 21"/>
          <p:cNvSpPr txBox="1"/>
          <p:nvPr/>
        </p:nvSpPr>
        <p:spPr>
          <a:xfrm>
            <a:off x="2339975" y="1254125"/>
            <a:ext cx="4176713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err="1">
                <a:latin typeface="Constantia" panose="02030602050306030303" pitchFamily="18" charset="0"/>
              </a:rPr>
              <a:t>Biểu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thức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quan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hệ</a:t>
            </a:r>
            <a:endParaRPr sz="3600" b="1">
              <a:latin typeface="Constantia" panose="02030602050306030303" pitchFamily="18" charset="0"/>
            </a:endParaRPr>
          </a:p>
        </p:txBody>
      </p:sp>
      <p:sp>
        <p:nvSpPr>
          <p:cNvPr id="14342" name="TextBox 1"/>
          <p:cNvSpPr txBox="1"/>
          <p:nvPr/>
        </p:nvSpPr>
        <p:spPr>
          <a:xfrm>
            <a:off x="327025" y="1989138"/>
            <a:ext cx="1968500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err="1">
                <a:latin typeface="Constantia" panose="02030602050306030303" pitchFamily="18" charset="0"/>
              </a:rPr>
              <a:t>Cú</a:t>
            </a:r>
            <a:r>
              <a:rPr lang="en-SG" altLang="x-none" sz="3600">
                <a:latin typeface="Constantia" panose="02030602050306030303" pitchFamily="18" charset="0"/>
              </a:rPr>
              <a:t> </a:t>
            </a:r>
            <a:r>
              <a:rPr lang="en-SG" altLang="x-none" sz="3600" err="1">
                <a:latin typeface="Constantia" panose="02030602050306030303" pitchFamily="18" charset="0"/>
              </a:rPr>
              <a:t>pháp</a:t>
            </a:r>
            <a:r>
              <a:rPr lang="en-SG" altLang="x-none" sz="3600">
                <a:latin typeface="Constantia" panose="02030602050306030303" pitchFamily="18" charset="0"/>
              </a:rPr>
              <a:t>:</a:t>
            </a:r>
            <a:endParaRPr lang="en-SG" altLang="x-none" sz="3600">
              <a:latin typeface="Constantia" panose="0203060205030603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925" y="3203575"/>
            <a:ext cx="9005888" cy="60325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100">
                <a:latin typeface="Constantia" panose="02030602050306030303" pitchFamily="18" charset="0"/>
              </a:rPr>
              <a:t>&lt;</a:t>
            </a:r>
            <a:r>
              <a:rPr lang="en-SG" altLang="x-none" sz="3100" err="1">
                <a:latin typeface="Constantia" panose="02030602050306030303" pitchFamily="18" charset="0"/>
              </a:rPr>
              <a:t>Biểu</a:t>
            </a:r>
            <a:r>
              <a:rPr lang="en-SG" altLang="x-none" sz="3100"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latin typeface="Constantia" panose="02030602050306030303" pitchFamily="18" charset="0"/>
              </a:rPr>
              <a:t>thức</a:t>
            </a:r>
            <a:r>
              <a:rPr lang="en-SG" altLang="x-none" sz="3100">
                <a:latin typeface="Constantia" panose="02030602050306030303" pitchFamily="18" charset="0"/>
              </a:rPr>
              <a:t> 1&gt; 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&lt;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Phép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toán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quan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hệ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&gt;</a:t>
            </a:r>
            <a:r>
              <a:rPr lang="en-SG" altLang="x-none" sz="3100">
                <a:latin typeface="Constantia" panose="02030602050306030303" pitchFamily="18" charset="0"/>
              </a:rPr>
              <a:t>&lt;</a:t>
            </a:r>
            <a:r>
              <a:rPr lang="en-SG" altLang="x-none" sz="3100" err="1">
                <a:latin typeface="Constantia" panose="02030602050306030303" pitchFamily="18" charset="0"/>
              </a:rPr>
              <a:t>Biểu</a:t>
            </a:r>
            <a:r>
              <a:rPr lang="en-SG" altLang="x-none" sz="3100"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latin typeface="Constantia" panose="02030602050306030303" pitchFamily="18" charset="0"/>
              </a:rPr>
              <a:t>thức</a:t>
            </a:r>
            <a:r>
              <a:rPr lang="en-SG" altLang="x-none" sz="3100">
                <a:latin typeface="Constantia" panose="02030602050306030303" pitchFamily="18" charset="0"/>
              </a:rPr>
              <a:t> 2&gt;</a:t>
            </a:r>
            <a:endParaRPr lang="en-SG" altLang="x-none" sz="3100">
              <a:latin typeface="Constantia" panose="02030602050306030303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3675" y="4303713"/>
            <a:ext cx="8334375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SG" altLang="x-none" sz="3600" i="1" err="1">
                <a:latin typeface="Constantia" panose="02030602050306030303" pitchFamily="18" charset="0"/>
              </a:rPr>
              <a:t>Trong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đó</a:t>
            </a:r>
            <a:r>
              <a:rPr lang="en-SG" altLang="x-none" sz="3600" i="1">
                <a:latin typeface="Constantia" panose="02030602050306030303" pitchFamily="18" charset="0"/>
              </a:rPr>
              <a:t>: </a:t>
            </a:r>
            <a:r>
              <a:rPr lang="en-SG" altLang="x-none" sz="3600" i="1" err="1">
                <a:latin typeface="Constantia" panose="02030602050306030303" pitchFamily="18" charset="0"/>
              </a:rPr>
              <a:t>Biểu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thức</a:t>
            </a:r>
            <a:r>
              <a:rPr lang="en-SG" altLang="x-none" sz="3600" i="1">
                <a:latin typeface="Constantia" panose="02030602050306030303" pitchFamily="18" charset="0"/>
              </a:rPr>
              <a:t> 1 </a:t>
            </a:r>
            <a:r>
              <a:rPr lang="en-SG" altLang="x-none" sz="3600" i="1" err="1">
                <a:latin typeface="Constantia" panose="02030602050306030303" pitchFamily="18" charset="0"/>
              </a:rPr>
              <a:t>và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biểu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thức</a:t>
            </a:r>
            <a:r>
              <a:rPr lang="en-SG" altLang="x-none" sz="3600" i="1">
                <a:latin typeface="Constantia" panose="02030602050306030303" pitchFamily="18" charset="0"/>
              </a:rPr>
              <a:t> 2 </a:t>
            </a:r>
            <a:r>
              <a:rPr lang="en-SG" altLang="x-none" sz="3600" i="1" err="1">
                <a:latin typeface="Constantia" panose="02030602050306030303" pitchFamily="18" charset="0"/>
              </a:rPr>
              <a:t>cùng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xâu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hoặc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biểu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thức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số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học</a:t>
            </a:r>
            <a:endParaRPr lang="en-SG" altLang="x-none" sz="3600" i="1"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Rectangle 4"/>
          <p:cNvSpPr>
            <a:spLocks noChangeArrowheads="1"/>
          </p:cNvSpPr>
          <p:nvPr/>
        </p:nvSpPr>
        <p:spPr bwMode="gray">
          <a:xfrm rot="3419336">
            <a:off x="1420813" y="1296988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3" name="Text Box 5"/>
          <p:cNvSpPr txBox="1"/>
          <p:nvPr/>
        </p:nvSpPr>
        <p:spPr>
          <a:xfrm>
            <a:off x="1476375" y="1339850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endParaRPr sz="24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5364" name="Text Box 21"/>
          <p:cNvSpPr txBox="1"/>
          <p:nvPr/>
        </p:nvSpPr>
        <p:spPr>
          <a:xfrm>
            <a:off x="2339975" y="1254125"/>
            <a:ext cx="4176713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err="1">
                <a:latin typeface="Constantia" panose="02030602050306030303" pitchFamily="18" charset="0"/>
              </a:rPr>
              <a:t>Biểu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thức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quan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hệ</a:t>
            </a:r>
            <a:endParaRPr sz="3600" b="1">
              <a:latin typeface="Constantia" panose="02030602050306030303" pitchFamily="18" charset="0"/>
            </a:endParaRPr>
          </a:p>
        </p:txBody>
      </p:sp>
      <p:sp>
        <p:nvSpPr>
          <p:cNvPr id="15366" name="TextBox 9"/>
          <p:cNvSpPr txBox="1"/>
          <p:nvPr/>
        </p:nvSpPr>
        <p:spPr>
          <a:xfrm>
            <a:off x="34925" y="2349500"/>
            <a:ext cx="9005888" cy="60325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SG" altLang="x-none" sz="3100">
                <a:latin typeface="Constantia" panose="02030602050306030303" pitchFamily="18" charset="0"/>
              </a:rPr>
              <a:t>&lt;</a:t>
            </a:r>
            <a:r>
              <a:rPr lang="en-SG" altLang="x-none" sz="3100" err="1">
                <a:latin typeface="Constantia" panose="02030602050306030303" pitchFamily="18" charset="0"/>
              </a:rPr>
              <a:t>Biểu</a:t>
            </a:r>
            <a:r>
              <a:rPr lang="en-SG" altLang="x-none" sz="3100"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latin typeface="Constantia" panose="02030602050306030303" pitchFamily="18" charset="0"/>
              </a:rPr>
              <a:t>thức</a:t>
            </a:r>
            <a:r>
              <a:rPr lang="en-SG" altLang="x-none" sz="3100">
                <a:latin typeface="Constantia" panose="02030602050306030303" pitchFamily="18" charset="0"/>
              </a:rPr>
              <a:t> 1&gt; 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&lt;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Phép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toán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quan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hệ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&gt;</a:t>
            </a:r>
            <a:r>
              <a:rPr lang="en-SG" altLang="x-none" sz="3100">
                <a:latin typeface="Constantia" panose="02030602050306030303" pitchFamily="18" charset="0"/>
              </a:rPr>
              <a:t>&lt;</a:t>
            </a:r>
            <a:r>
              <a:rPr lang="en-SG" altLang="x-none" sz="3100" err="1">
                <a:latin typeface="Constantia" panose="02030602050306030303" pitchFamily="18" charset="0"/>
              </a:rPr>
              <a:t>Biểu</a:t>
            </a:r>
            <a:r>
              <a:rPr lang="en-SG" altLang="x-none" sz="3100"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latin typeface="Constantia" panose="02030602050306030303" pitchFamily="18" charset="0"/>
              </a:rPr>
              <a:t>thức</a:t>
            </a:r>
            <a:r>
              <a:rPr lang="en-SG" altLang="x-none" sz="3100">
                <a:latin typeface="Constantia" panose="02030602050306030303" pitchFamily="18" charset="0"/>
              </a:rPr>
              <a:t> 2&gt;</a:t>
            </a:r>
            <a:endParaRPr lang="en-SG" altLang="x-none" sz="3100">
              <a:latin typeface="Constantia" panose="02030602050306030303" pitchFamily="18" charset="0"/>
            </a:endParaRPr>
          </a:p>
        </p:txBody>
      </p:sp>
      <p:sp>
        <p:nvSpPr>
          <p:cNvPr id="15367" name="Text Box 19"/>
          <p:cNvSpPr txBox="1"/>
          <p:nvPr/>
        </p:nvSpPr>
        <p:spPr>
          <a:xfrm>
            <a:off x="84138" y="3071813"/>
            <a:ext cx="958850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>
                <a:latin typeface="Constantia" panose="02030602050306030303" pitchFamily="18" charset="0"/>
              </a:rPr>
              <a:t>VD:</a:t>
            </a:r>
            <a:endParaRPr sz="3600">
              <a:latin typeface="Constantia" panose="02030602050306030303" pitchFamily="18" charset="0"/>
            </a:endParaRPr>
          </a:p>
        </p:txBody>
      </p:sp>
      <p:graphicFrame>
        <p:nvGraphicFramePr>
          <p:cNvPr id="15368" name="Object 11"/>
          <p:cNvGraphicFramePr>
            <a:graphicFrameLocks noChangeAspect="1"/>
          </p:cNvGraphicFramePr>
          <p:nvPr/>
        </p:nvGraphicFramePr>
        <p:xfrm>
          <a:off x="150813" y="3860800"/>
          <a:ext cx="1468437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342265" imgH="177800" progId="Equation.DSMT4">
                  <p:embed/>
                </p:oleObj>
              </mc:Choice>
              <mc:Fallback>
                <p:oleObj name="" r:id="rId1" imgW="342265" imgH="177800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50813" y="3860800"/>
                        <a:ext cx="1468437" cy="76041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0070C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651125" y="3933825"/>
            <a:ext cx="377825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>
                <a:latin typeface="Constantia" panose="02030602050306030303" pitchFamily="18" charset="0"/>
              </a:rPr>
              <a:t>X= 2 </a:t>
            </a:r>
            <a:r>
              <a:rPr lang="en-SG" altLang="x-none" sz="3600" err="1">
                <a:latin typeface="Constantia" panose="02030602050306030303" pitchFamily="18" charset="0"/>
              </a:rPr>
              <a:t>cho</a:t>
            </a:r>
            <a:r>
              <a:rPr lang="en-SG" altLang="x-none" sz="3600">
                <a:latin typeface="Constantia" panose="02030602050306030303" pitchFamily="18" charset="0"/>
              </a:rPr>
              <a:t> </a:t>
            </a:r>
            <a:r>
              <a:rPr lang="en-SG" altLang="x-none" sz="3600" err="1">
                <a:latin typeface="Constantia" panose="02030602050306030303" pitchFamily="18" charset="0"/>
              </a:rPr>
              <a:t>kết</a:t>
            </a:r>
            <a:r>
              <a:rPr lang="en-SG" altLang="x-none" sz="3600">
                <a:latin typeface="Constantia" panose="02030602050306030303" pitchFamily="18" charset="0"/>
              </a:rPr>
              <a:t> </a:t>
            </a:r>
            <a:r>
              <a:rPr lang="en-SG" altLang="x-none" sz="3600" err="1">
                <a:latin typeface="Constantia" panose="02030602050306030303" pitchFamily="18" charset="0"/>
              </a:rPr>
              <a:t>quả</a:t>
            </a:r>
            <a:r>
              <a:rPr lang="en-SG" altLang="x-none" sz="3600">
                <a:latin typeface="Constantia" panose="02030602050306030303" pitchFamily="18" charset="0"/>
              </a:rPr>
              <a:t> ?</a:t>
            </a:r>
            <a:endParaRPr lang="en-SG" altLang="x-none" sz="3600">
              <a:latin typeface="Constantia" panose="02030602050306030303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132138" y="5157788"/>
            <a:ext cx="4378325" cy="641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>
                <a:latin typeface="Constantia" panose="02030602050306030303" pitchFamily="18" charset="0"/>
              </a:rPr>
              <a:t>i= 1, j=1 </a:t>
            </a:r>
            <a:r>
              <a:rPr lang="en-SG" altLang="x-none" sz="3600" err="1">
                <a:latin typeface="Constantia" panose="02030602050306030303" pitchFamily="18" charset="0"/>
              </a:rPr>
              <a:t>cho</a:t>
            </a:r>
            <a:r>
              <a:rPr lang="en-SG" altLang="x-none" sz="3600">
                <a:latin typeface="Constantia" panose="02030602050306030303" pitchFamily="18" charset="0"/>
              </a:rPr>
              <a:t> </a:t>
            </a:r>
            <a:r>
              <a:rPr lang="en-SG" altLang="x-none" sz="3600" err="1">
                <a:latin typeface="Constantia" panose="02030602050306030303" pitchFamily="18" charset="0"/>
              </a:rPr>
              <a:t>kết</a:t>
            </a:r>
            <a:r>
              <a:rPr lang="en-SG" altLang="x-none" sz="3600">
                <a:latin typeface="Constantia" panose="02030602050306030303" pitchFamily="18" charset="0"/>
              </a:rPr>
              <a:t> </a:t>
            </a:r>
            <a:r>
              <a:rPr lang="en-SG" altLang="x-none" sz="3600" err="1">
                <a:latin typeface="Constantia" panose="02030602050306030303" pitchFamily="18" charset="0"/>
              </a:rPr>
              <a:t>quả</a:t>
            </a:r>
            <a:r>
              <a:rPr lang="en-SG" altLang="x-none" sz="3600">
                <a:latin typeface="Constantia" panose="02030602050306030303" pitchFamily="18" charset="0"/>
              </a:rPr>
              <a:t> ?</a:t>
            </a:r>
            <a:endParaRPr lang="en-SG" altLang="x-none" sz="3600">
              <a:latin typeface="Constantia" panose="020306020503060303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37713" y="3622080"/>
            <a:ext cx="17155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SG" sz="54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onstantia" panose="02030602050306030303" pitchFamily="18" charset="0"/>
                <a:ea typeface="+mn-ea"/>
                <a:cs typeface="Arial" panose="020B0604020202020204" pitchFamily="34" charset="0"/>
              </a:rPr>
              <a:t>false</a:t>
            </a:r>
            <a:endParaRPr kumimoji="0" lang="en-SG" sz="5400" b="1" i="0" u="none" strike="noStrike" kern="1200" cap="none" spc="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461448" y="4942081"/>
            <a:ext cx="15616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SG" sz="5400" b="1" i="0" u="none" strike="noStrike" kern="1200" cap="none" spc="0" normalizeH="0" baseline="0" noProof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Constantia" panose="02030602050306030303" pitchFamily="18" charset="0"/>
                <a:ea typeface="+mn-ea"/>
                <a:cs typeface="Arial" panose="020B0604020202020204" pitchFamily="34" charset="0"/>
              </a:rPr>
              <a:t>true</a:t>
            </a:r>
            <a:endParaRPr kumimoji="0" lang="en-SG" sz="5400" b="1" i="0" u="none" strike="noStrike" kern="1200" cap="none" spc="0" normalizeH="0" baseline="0" noProof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375" name="Text Box 15374"/>
          <p:cNvSpPr txBox="1"/>
          <p:nvPr/>
        </p:nvSpPr>
        <p:spPr>
          <a:xfrm>
            <a:off x="0" y="5013325"/>
            <a:ext cx="3090863" cy="833438"/>
          </a:xfrm>
          <a:prstGeom prst="rect">
            <a:avLst/>
          </a:prstGeom>
          <a:noFill/>
          <a:ln w="9525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t" anchorCtr="0">
            <a:spAutoFit/>
          </a:bodyPr>
          <a:p>
            <a:r>
              <a:rPr sz="4800">
                <a:latin typeface="Times New Roman" panose="02020603050405020304" pitchFamily="18" charset="0"/>
              </a:rPr>
              <a:t>i + 1 &lt;= 2*j</a:t>
            </a:r>
            <a:endParaRPr sz="48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Rectangle 4"/>
          <p:cNvSpPr>
            <a:spLocks noChangeArrowheads="1"/>
          </p:cNvSpPr>
          <p:nvPr/>
        </p:nvSpPr>
        <p:spPr bwMode="gray">
          <a:xfrm rot="3419336">
            <a:off x="1420813" y="1296988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6387" name="Text Box 5"/>
          <p:cNvSpPr txBox="1"/>
          <p:nvPr/>
        </p:nvSpPr>
        <p:spPr>
          <a:xfrm>
            <a:off x="1476375" y="1339850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endParaRPr sz="24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6388" name="Text Box 21"/>
          <p:cNvSpPr txBox="1"/>
          <p:nvPr/>
        </p:nvSpPr>
        <p:spPr>
          <a:xfrm>
            <a:off x="2339975" y="1254125"/>
            <a:ext cx="4176713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err="1">
                <a:latin typeface="Constantia" panose="02030602050306030303" pitchFamily="18" charset="0"/>
              </a:rPr>
              <a:t>Biểu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thức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quan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hệ</a:t>
            </a:r>
            <a:endParaRPr sz="3600" b="1">
              <a:latin typeface="Constantia" panose="02030602050306030303" pitchFamily="18" charset="0"/>
            </a:endParaRPr>
          </a:p>
        </p:txBody>
      </p:sp>
      <p:sp>
        <p:nvSpPr>
          <p:cNvPr id="16390" name="TextBox 1"/>
          <p:cNvSpPr txBox="1"/>
          <p:nvPr/>
        </p:nvSpPr>
        <p:spPr>
          <a:xfrm>
            <a:off x="327025" y="1989138"/>
            <a:ext cx="1968500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err="1">
                <a:latin typeface="Constantia" panose="02030602050306030303" pitchFamily="18" charset="0"/>
              </a:rPr>
              <a:t>Cú</a:t>
            </a:r>
            <a:r>
              <a:rPr lang="en-SG" altLang="x-none" sz="3600">
                <a:latin typeface="Constantia" panose="02030602050306030303" pitchFamily="18" charset="0"/>
              </a:rPr>
              <a:t> </a:t>
            </a:r>
            <a:r>
              <a:rPr lang="en-SG" altLang="x-none" sz="3600" err="1">
                <a:latin typeface="Constantia" panose="02030602050306030303" pitchFamily="18" charset="0"/>
              </a:rPr>
              <a:t>pháp</a:t>
            </a:r>
            <a:r>
              <a:rPr lang="en-SG" altLang="x-none" sz="3600">
                <a:latin typeface="Constantia" panose="02030602050306030303" pitchFamily="18" charset="0"/>
              </a:rPr>
              <a:t>:</a:t>
            </a:r>
            <a:endParaRPr lang="en-SG" altLang="x-none" sz="3600">
              <a:latin typeface="Constantia" panose="02030602050306030303" pitchFamily="18" charset="0"/>
            </a:endParaRPr>
          </a:p>
        </p:txBody>
      </p:sp>
      <p:sp>
        <p:nvSpPr>
          <p:cNvPr id="16391" name="TextBox 9"/>
          <p:cNvSpPr txBox="1"/>
          <p:nvPr/>
        </p:nvSpPr>
        <p:spPr>
          <a:xfrm>
            <a:off x="34925" y="3203575"/>
            <a:ext cx="9005888" cy="60325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SG" altLang="x-none" sz="3100">
                <a:latin typeface="Constantia" panose="02030602050306030303" pitchFamily="18" charset="0"/>
              </a:rPr>
              <a:t>&lt;</a:t>
            </a:r>
            <a:r>
              <a:rPr lang="en-SG" altLang="x-none" sz="3100" err="1">
                <a:latin typeface="Constantia" panose="02030602050306030303" pitchFamily="18" charset="0"/>
              </a:rPr>
              <a:t>Biểu</a:t>
            </a:r>
            <a:r>
              <a:rPr lang="en-SG" altLang="x-none" sz="3100"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latin typeface="Constantia" panose="02030602050306030303" pitchFamily="18" charset="0"/>
              </a:rPr>
              <a:t>thức</a:t>
            </a:r>
            <a:r>
              <a:rPr lang="en-SG" altLang="x-none" sz="3100">
                <a:latin typeface="Constantia" panose="02030602050306030303" pitchFamily="18" charset="0"/>
              </a:rPr>
              <a:t> 1&gt; 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&lt;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Phép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toán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quan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solidFill>
                  <a:schemeClr val="hlink"/>
                </a:solidFill>
                <a:latin typeface="Constantia" panose="02030602050306030303" pitchFamily="18" charset="0"/>
              </a:rPr>
              <a:t>hệ</a:t>
            </a:r>
            <a:r>
              <a:rPr lang="en-SG" altLang="x-none" sz="3100">
                <a:solidFill>
                  <a:schemeClr val="hlink"/>
                </a:solidFill>
                <a:latin typeface="Constantia" panose="02030602050306030303" pitchFamily="18" charset="0"/>
              </a:rPr>
              <a:t>&gt;</a:t>
            </a:r>
            <a:r>
              <a:rPr lang="en-SG" altLang="x-none" sz="3100">
                <a:latin typeface="Constantia" panose="02030602050306030303" pitchFamily="18" charset="0"/>
              </a:rPr>
              <a:t>&lt;</a:t>
            </a:r>
            <a:r>
              <a:rPr lang="en-SG" altLang="x-none" sz="3100" err="1">
                <a:latin typeface="Constantia" panose="02030602050306030303" pitchFamily="18" charset="0"/>
              </a:rPr>
              <a:t>Biểu</a:t>
            </a:r>
            <a:r>
              <a:rPr lang="en-SG" altLang="x-none" sz="3100">
                <a:latin typeface="Constantia" panose="02030602050306030303" pitchFamily="18" charset="0"/>
              </a:rPr>
              <a:t> </a:t>
            </a:r>
            <a:r>
              <a:rPr lang="en-SG" altLang="x-none" sz="3100" err="1">
                <a:latin typeface="Constantia" panose="02030602050306030303" pitchFamily="18" charset="0"/>
              </a:rPr>
              <a:t>thức</a:t>
            </a:r>
            <a:r>
              <a:rPr lang="en-SG" altLang="x-none" sz="3100">
                <a:latin typeface="Constantia" panose="02030602050306030303" pitchFamily="18" charset="0"/>
              </a:rPr>
              <a:t> 2&gt;</a:t>
            </a:r>
            <a:endParaRPr lang="en-SG" altLang="x-none" sz="3100">
              <a:latin typeface="Constantia" panose="02030602050306030303" pitchFamily="18" charset="0"/>
            </a:endParaRPr>
          </a:p>
        </p:txBody>
      </p:sp>
      <p:sp>
        <p:nvSpPr>
          <p:cNvPr id="16392" name="TextBox 11"/>
          <p:cNvSpPr txBox="1"/>
          <p:nvPr/>
        </p:nvSpPr>
        <p:spPr>
          <a:xfrm>
            <a:off x="193675" y="4303713"/>
            <a:ext cx="8334375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SG" altLang="x-none" sz="3600" i="1">
                <a:latin typeface="Constantia" panose="02030602050306030303" pitchFamily="18" charset="0"/>
              </a:rPr>
              <a:t>- </a:t>
            </a:r>
            <a:r>
              <a:rPr lang="en-SG" altLang="x-none" sz="3600" i="1" err="1">
                <a:latin typeface="Constantia" panose="02030602050306030303" pitchFamily="18" charset="0"/>
              </a:rPr>
              <a:t>Lưu</a:t>
            </a:r>
            <a:r>
              <a:rPr lang="en-SG" altLang="x-none" sz="3600" i="1">
                <a:latin typeface="Constantia" panose="02030602050306030303" pitchFamily="18" charset="0"/>
              </a:rPr>
              <a:t> ý: </a:t>
            </a:r>
            <a:r>
              <a:rPr lang="en-SG" altLang="x-none" sz="3600" i="1" err="1">
                <a:latin typeface="Constantia" panose="02030602050306030303" pitchFamily="18" charset="0"/>
              </a:rPr>
              <a:t>Kết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quả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biểu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thức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quan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hệ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cho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giá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trị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là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b="1" i="1" u="sng">
                <a:latin typeface="Constantia" panose="02030602050306030303" pitchFamily="18" charset="0"/>
              </a:rPr>
              <a:t>TRUE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i="1" err="1">
                <a:latin typeface="Constantia" panose="02030602050306030303" pitchFamily="18" charset="0"/>
              </a:rPr>
              <a:t>hoặc</a:t>
            </a:r>
            <a:r>
              <a:rPr lang="en-SG" altLang="x-none" sz="3600" i="1">
                <a:latin typeface="Constantia" panose="02030602050306030303" pitchFamily="18" charset="0"/>
              </a:rPr>
              <a:t> </a:t>
            </a:r>
            <a:r>
              <a:rPr lang="en-SG" altLang="x-none" sz="3600" b="1" i="1" u="sng">
                <a:latin typeface="Constantia" panose="02030602050306030303" pitchFamily="18" charset="0"/>
              </a:rPr>
              <a:t>FALSE</a:t>
            </a:r>
            <a:endParaRPr lang="en-SG" altLang="x-none" sz="3600" b="1" i="1" u="sng"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Rectangle 12"/>
          <p:cNvSpPr>
            <a:spLocks noChangeArrowheads="1"/>
          </p:cNvSpPr>
          <p:nvPr/>
        </p:nvSpPr>
        <p:spPr bwMode="ltGray">
          <a:xfrm rot="3419336">
            <a:off x="1579563" y="1135063"/>
            <a:ext cx="479425" cy="5207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7412" name="Text Box 18"/>
          <p:cNvSpPr txBox="1"/>
          <p:nvPr/>
        </p:nvSpPr>
        <p:spPr>
          <a:xfrm>
            <a:off x="1635125" y="1177925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>
                <a:solidFill>
                  <a:srgbClr val="FFFFFF"/>
                </a:solidFill>
                <a:latin typeface="Arial" panose="020B0604020202020204" pitchFamily="34" charset="0"/>
              </a:rPr>
              <a:t>5</a:t>
            </a:r>
            <a:endParaRPr sz="24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7413" name="Text Box 22"/>
          <p:cNvSpPr txBox="1"/>
          <p:nvPr/>
        </p:nvSpPr>
        <p:spPr>
          <a:xfrm>
            <a:off x="2484438" y="1092200"/>
            <a:ext cx="348615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err="1">
                <a:latin typeface="Constantia" panose="02030602050306030303" pitchFamily="18" charset="0"/>
              </a:rPr>
              <a:t>Biểu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thức</a:t>
            </a:r>
            <a:r>
              <a:rPr sz="3600" b="1">
                <a:latin typeface="Constantia" panose="02030602050306030303" pitchFamily="18" charset="0"/>
              </a:rPr>
              <a:t> logic</a:t>
            </a:r>
            <a:endParaRPr sz="3600" b="1">
              <a:latin typeface="Constantia" panose="02030602050306030303" pitchFamily="18" charset="0"/>
            </a:endParaRPr>
          </a:p>
        </p:txBody>
      </p:sp>
      <p:sp>
        <p:nvSpPr>
          <p:cNvPr id="17414" name="TextBox 16"/>
          <p:cNvSpPr txBox="1"/>
          <p:nvPr/>
        </p:nvSpPr>
        <p:spPr>
          <a:xfrm>
            <a:off x="2254250" y="3582988"/>
            <a:ext cx="1344613" cy="7699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4400">
                <a:latin typeface="Constantia" panose="02030602050306030303" pitchFamily="18" charset="0"/>
              </a:rPr>
              <a:t>5&lt;=x</a:t>
            </a:r>
            <a:endParaRPr lang="en-SG" altLang="x-none" sz="4400">
              <a:latin typeface="Constantia" panose="02030602050306030303" pitchFamily="18" charset="0"/>
            </a:endParaRPr>
          </a:p>
        </p:txBody>
      </p:sp>
      <p:sp>
        <p:nvSpPr>
          <p:cNvPr id="17415" name="TextBox 17"/>
          <p:cNvSpPr txBox="1"/>
          <p:nvPr/>
        </p:nvSpPr>
        <p:spPr>
          <a:xfrm>
            <a:off x="5337175" y="3552825"/>
            <a:ext cx="1247775" cy="76993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4400">
                <a:latin typeface="Constantia" panose="02030602050306030303" pitchFamily="18" charset="0"/>
              </a:rPr>
              <a:t>x&lt;10</a:t>
            </a:r>
            <a:endParaRPr lang="en-SG" altLang="x-none" sz="4400">
              <a:latin typeface="Constantia" panose="02030602050306030303" pitchFamily="18" charset="0"/>
            </a:endParaRPr>
          </a:p>
        </p:txBody>
      </p:sp>
      <p:sp>
        <p:nvSpPr>
          <p:cNvPr id="17416" name="TextBox 18"/>
          <p:cNvSpPr txBox="1"/>
          <p:nvPr/>
        </p:nvSpPr>
        <p:spPr>
          <a:xfrm>
            <a:off x="314325" y="2611438"/>
            <a:ext cx="5873750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VD: </a:t>
            </a:r>
            <a:r>
              <a:rPr lang="en-SG" altLang="x-none" sz="3200" err="1">
                <a:latin typeface="Constantia" panose="02030602050306030303" pitchFamily="18" charset="0"/>
              </a:rPr>
              <a:t>Trong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toán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học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có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điều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kiện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  <p:graphicFrame>
        <p:nvGraphicFramePr>
          <p:cNvPr id="17417" name="Object 1"/>
          <p:cNvGraphicFramePr>
            <a:graphicFrameLocks noChangeAspect="1"/>
          </p:cNvGraphicFramePr>
          <p:nvPr/>
        </p:nvGraphicFramePr>
        <p:xfrm>
          <a:off x="6243638" y="2457450"/>
          <a:ext cx="2719387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633730" imgH="177800" progId="Equation.DSMT4">
                  <p:embed/>
                </p:oleObj>
              </mc:Choice>
              <mc:Fallback>
                <p:oleObj name="" r:id="rId1" imgW="633730" imgH="177800" progId="Equation.DSMT4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243638" y="2457450"/>
                        <a:ext cx="2719387" cy="760413"/>
                      </a:xfrm>
                      <a:prstGeom prst="rect">
                        <a:avLst/>
                      </a:prstGeom>
                      <a:noFill/>
                      <a:ln w="9525" cap="flat" cmpd="sng">
                        <a:solidFill>
                          <a:srgbClr val="0070C0"/>
                        </a:solidFill>
                        <a:prstDash val="solid"/>
                        <a:miter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8" name="TextBox 20"/>
          <p:cNvSpPr txBox="1"/>
          <p:nvPr/>
        </p:nvSpPr>
        <p:spPr>
          <a:xfrm>
            <a:off x="3938588" y="3595688"/>
            <a:ext cx="1198562" cy="769937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4400" b="1">
                <a:solidFill>
                  <a:srgbClr val="FF0000"/>
                </a:solidFill>
                <a:latin typeface="Constantia" panose="02030602050306030303" pitchFamily="18" charset="0"/>
              </a:rPr>
              <a:t>and</a:t>
            </a:r>
            <a:endParaRPr lang="en-SG" altLang="x-none" sz="4400" b="1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  <p:bldP spid="17415" grpId="0"/>
      <p:bldP spid="174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Rectangle 12"/>
          <p:cNvSpPr>
            <a:spLocks noChangeArrowheads="1"/>
          </p:cNvSpPr>
          <p:nvPr/>
        </p:nvSpPr>
        <p:spPr bwMode="ltGray">
          <a:xfrm rot="3419336">
            <a:off x="1579563" y="1135063"/>
            <a:ext cx="479425" cy="5207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8436" name="Text Box 18"/>
          <p:cNvSpPr txBox="1"/>
          <p:nvPr/>
        </p:nvSpPr>
        <p:spPr>
          <a:xfrm>
            <a:off x="1635125" y="1177925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5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8437" name="Text Box 22"/>
          <p:cNvSpPr txBox="1"/>
          <p:nvPr/>
        </p:nvSpPr>
        <p:spPr>
          <a:xfrm>
            <a:off x="2484438" y="1092200"/>
            <a:ext cx="348615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dirty="0">
                <a:latin typeface="Constantia" panose="02030602050306030303" pitchFamily="18" charset="0"/>
              </a:rPr>
              <a:t>Biểu thức logic</a:t>
            </a:r>
            <a:endParaRPr sz="3600" b="1" dirty="0">
              <a:latin typeface="Constantia" panose="02030602050306030303" pitchFamily="18" charset="0"/>
            </a:endParaRPr>
          </a:p>
        </p:txBody>
      </p:sp>
      <p:sp>
        <p:nvSpPr>
          <p:cNvPr id="18438" name="TextBox 11"/>
          <p:cNvSpPr txBox="1"/>
          <p:nvPr/>
        </p:nvSpPr>
        <p:spPr>
          <a:xfrm>
            <a:off x="292100" y="2060575"/>
            <a:ext cx="8528050" cy="1570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SG" altLang="x-none" sz="3200" dirty="0">
                <a:latin typeface="Constantia" panose="02030602050306030303" pitchFamily="18" charset="0"/>
              </a:rPr>
              <a:t>VD: M, N là biến nguyên. Điều kiện xác định M và N đồng thời chia hết cho 2 </a:t>
            </a:r>
            <a:r>
              <a:rPr lang="en-SG" altLang="x-none" sz="3200" u="sng" dirty="0">
                <a:solidFill>
                  <a:srgbClr val="FF0000"/>
                </a:solidFill>
                <a:latin typeface="Constantia" panose="02030602050306030303" pitchFamily="18" charset="0"/>
              </a:rPr>
              <a:t>hoặc</a:t>
            </a:r>
            <a:r>
              <a:rPr lang="en-SG" altLang="x-none" sz="3200" dirty="0">
                <a:latin typeface="Constantia" panose="02030602050306030303" pitchFamily="18" charset="0"/>
              </a:rPr>
              <a:t> M và N không chia hết cho 2</a:t>
            </a:r>
            <a:endParaRPr lang="en-SG" altLang="x-none" sz="3200" dirty="0">
              <a:latin typeface="Constantia" panose="02030602050306030303" pitchFamily="18" charset="0"/>
            </a:endParaRPr>
          </a:p>
        </p:txBody>
      </p:sp>
      <p:sp>
        <p:nvSpPr>
          <p:cNvPr id="18439" name="TextBox 15"/>
          <p:cNvSpPr txBox="1"/>
          <p:nvPr/>
        </p:nvSpPr>
        <p:spPr>
          <a:xfrm>
            <a:off x="455613" y="4067175"/>
            <a:ext cx="28114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dirty="0">
                <a:latin typeface="Constantia" panose="02030602050306030303" pitchFamily="18" charset="0"/>
              </a:rPr>
              <a:t>(M mod 2=0)</a:t>
            </a:r>
            <a:endParaRPr lang="en-SG" altLang="x-none" sz="3600" dirty="0">
              <a:latin typeface="Constantia" panose="02030602050306030303" pitchFamily="18" charset="0"/>
            </a:endParaRPr>
          </a:p>
        </p:txBody>
      </p:sp>
      <p:sp>
        <p:nvSpPr>
          <p:cNvPr id="18440" name="TextBox 19"/>
          <p:cNvSpPr txBox="1"/>
          <p:nvPr/>
        </p:nvSpPr>
        <p:spPr>
          <a:xfrm>
            <a:off x="4452938" y="4067175"/>
            <a:ext cx="285591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dirty="0">
                <a:latin typeface="Constantia" panose="02030602050306030303" pitchFamily="18" charset="0"/>
              </a:rPr>
              <a:t>(N mod 2 =0)</a:t>
            </a:r>
            <a:endParaRPr lang="en-SG" altLang="x-none" sz="3600" dirty="0">
              <a:latin typeface="Constantia" panose="02030602050306030303" pitchFamily="18" charset="0"/>
            </a:endParaRPr>
          </a:p>
        </p:txBody>
      </p:sp>
      <p:sp>
        <p:nvSpPr>
          <p:cNvPr id="18441" name="TextBox 21"/>
          <p:cNvSpPr txBox="1"/>
          <p:nvPr/>
        </p:nvSpPr>
        <p:spPr>
          <a:xfrm>
            <a:off x="496888" y="4994275"/>
            <a:ext cx="306705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dirty="0">
                <a:latin typeface="Constantia" panose="02030602050306030303" pitchFamily="18" charset="0"/>
              </a:rPr>
              <a:t>(M mod 2&lt;&gt;0)</a:t>
            </a:r>
            <a:endParaRPr lang="en-SG" altLang="x-none" sz="3600" dirty="0">
              <a:latin typeface="Constantia" panose="02030602050306030303" pitchFamily="18" charset="0"/>
            </a:endParaRPr>
          </a:p>
        </p:txBody>
      </p:sp>
      <p:sp>
        <p:nvSpPr>
          <p:cNvPr id="18442" name="TextBox 23"/>
          <p:cNvSpPr txBox="1"/>
          <p:nvPr/>
        </p:nvSpPr>
        <p:spPr>
          <a:xfrm>
            <a:off x="4572000" y="5013325"/>
            <a:ext cx="3109913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dirty="0">
                <a:latin typeface="Constantia" panose="02030602050306030303" pitchFamily="18" charset="0"/>
              </a:rPr>
              <a:t>(N mod 2 &lt;&gt;0)</a:t>
            </a:r>
            <a:endParaRPr lang="en-SG" altLang="x-none" sz="3600" dirty="0">
              <a:latin typeface="Constantia" panose="02030602050306030303" pitchFamily="18" charset="0"/>
            </a:endParaRPr>
          </a:p>
        </p:txBody>
      </p:sp>
      <p:sp>
        <p:nvSpPr>
          <p:cNvPr id="18443" name="TextBox 24"/>
          <p:cNvSpPr txBox="1"/>
          <p:nvPr/>
        </p:nvSpPr>
        <p:spPr>
          <a:xfrm>
            <a:off x="3263900" y="4070350"/>
            <a:ext cx="1206500" cy="64611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600" dirty="0">
                <a:solidFill>
                  <a:srgbClr val="FF0000"/>
                </a:solidFill>
                <a:latin typeface="Constantia" panose="02030602050306030303" pitchFamily="18" charset="0"/>
              </a:rPr>
              <a:t>………</a:t>
            </a:r>
            <a:endParaRPr lang="en-SG" altLang="x-none" sz="3600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8444" name="TextBox 25"/>
          <p:cNvSpPr txBox="1"/>
          <p:nvPr/>
        </p:nvSpPr>
        <p:spPr>
          <a:xfrm>
            <a:off x="3563938" y="5013325"/>
            <a:ext cx="1208087" cy="6477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600" dirty="0">
                <a:solidFill>
                  <a:srgbClr val="FF0000"/>
                </a:solidFill>
                <a:latin typeface="Constantia" panose="02030602050306030303" pitchFamily="18" charset="0"/>
              </a:rPr>
              <a:t>………</a:t>
            </a:r>
            <a:endParaRPr lang="en-SG" altLang="x-none" sz="3600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8445" name="TextBox 16"/>
          <p:cNvSpPr txBox="1"/>
          <p:nvPr/>
        </p:nvSpPr>
        <p:spPr>
          <a:xfrm>
            <a:off x="34925" y="4073525"/>
            <a:ext cx="533400" cy="6477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600" dirty="0">
                <a:solidFill>
                  <a:srgbClr val="FF0000"/>
                </a:solidFill>
                <a:latin typeface="Constantia" panose="02030602050306030303" pitchFamily="18" charset="0"/>
              </a:rPr>
              <a:t>…</a:t>
            </a:r>
            <a:endParaRPr lang="en-SG" altLang="x-none" sz="3600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8446" name="TextBox 17"/>
          <p:cNvSpPr txBox="1"/>
          <p:nvPr/>
        </p:nvSpPr>
        <p:spPr>
          <a:xfrm>
            <a:off x="7175500" y="4049713"/>
            <a:ext cx="636588" cy="64611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600" dirty="0">
                <a:solidFill>
                  <a:srgbClr val="FF0000"/>
                </a:solidFill>
                <a:latin typeface="Constantia" panose="02030602050306030303" pitchFamily="18" charset="0"/>
              </a:rPr>
              <a:t>….</a:t>
            </a:r>
            <a:endParaRPr lang="en-SG" altLang="x-none" sz="3600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8447" name="TextBox 22"/>
          <p:cNvSpPr txBox="1"/>
          <p:nvPr/>
        </p:nvSpPr>
        <p:spPr>
          <a:xfrm>
            <a:off x="7905750" y="4078288"/>
            <a:ext cx="881063" cy="64611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600" dirty="0">
                <a:solidFill>
                  <a:srgbClr val="FF0000"/>
                </a:solidFill>
                <a:latin typeface="Constantia" panose="02030602050306030303" pitchFamily="18" charset="0"/>
              </a:rPr>
              <a:t>……</a:t>
            </a:r>
            <a:endParaRPr lang="en-SG" altLang="x-none" sz="3600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8448" name="TextBox 26"/>
          <p:cNvSpPr txBox="1"/>
          <p:nvPr/>
        </p:nvSpPr>
        <p:spPr>
          <a:xfrm>
            <a:off x="53975" y="4992688"/>
            <a:ext cx="531813" cy="64611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600" dirty="0">
                <a:solidFill>
                  <a:srgbClr val="FF0000"/>
                </a:solidFill>
                <a:latin typeface="Constantia" panose="02030602050306030303" pitchFamily="18" charset="0"/>
              </a:rPr>
              <a:t>…</a:t>
            </a:r>
            <a:endParaRPr lang="en-SG" altLang="x-none" sz="3600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8449" name="TextBox 27"/>
          <p:cNvSpPr txBox="1"/>
          <p:nvPr/>
        </p:nvSpPr>
        <p:spPr>
          <a:xfrm>
            <a:off x="7572375" y="4949825"/>
            <a:ext cx="636588" cy="64611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600" dirty="0">
                <a:solidFill>
                  <a:srgbClr val="FF0000"/>
                </a:solidFill>
                <a:latin typeface="Constantia" panose="02030602050306030303" pitchFamily="18" charset="0"/>
              </a:rPr>
              <a:t>….</a:t>
            </a:r>
            <a:endParaRPr lang="en-SG" altLang="x-none" sz="3600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Rectangle 12"/>
          <p:cNvSpPr>
            <a:spLocks noChangeArrowheads="1"/>
          </p:cNvSpPr>
          <p:nvPr/>
        </p:nvSpPr>
        <p:spPr bwMode="ltGray">
          <a:xfrm rot="3419336">
            <a:off x="1579563" y="1135063"/>
            <a:ext cx="479425" cy="5207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9460" name="Text Box 18"/>
          <p:cNvSpPr txBox="1"/>
          <p:nvPr/>
        </p:nvSpPr>
        <p:spPr>
          <a:xfrm>
            <a:off x="1635125" y="1177925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5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9461" name="Text Box 22"/>
          <p:cNvSpPr txBox="1"/>
          <p:nvPr/>
        </p:nvSpPr>
        <p:spPr>
          <a:xfrm>
            <a:off x="2484438" y="1092200"/>
            <a:ext cx="348615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dirty="0">
                <a:latin typeface="Constantia" panose="02030602050306030303" pitchFamily="18" charset="0"/>
              </a:rPr>
              <a:t>Biểu thức logic</a:t>
            </a:r>
            <a:endParaRPr sz="3600" b="1" dirty="0">
              <a:latin typeface="Constantia" panose="02030602050306030303" pitchFamily="18" charset="0"/>
            </a:endParaRPr>
          </a:p>
        </p:txBody>
      </p:sp>
      <p:sp>
        <p:nvSpPr>
          <p:cNvPr id="19462" name="TextBox 11"/>
          <p:cNvSpPr txBox="1"/>
          <p:nvPr/>
        </p:nvSpPr>
        <p:spPr>
          <a:xfrm>
            <a:off x="292100" y="2060575"/>
            <a:ext cx="8528050" cy="1570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SG" altLang="x-none" sz="3200" dirty="0">
                <a:latin typeface="Constantia" panose="02030602050306030303" pitchFamily="18" charset="0"/>
              </a:rPr>
              <a:t>VD: M, N là biến nguyên. Điều kiện xác định M và N đồng thời chia hết cho 2 </a:t>
            </a:r>
            <a:r>
              <a:rPr lang="en-SG" altLang="x-none" sz="3200" u="sng" dirty="0">
                <a:solidFill>
                  <a:srgbClr val="FF0000"/>
                </a:solidFill>
                <a:latin typeface="Constantia" panose="02030602050306030303" pitchFamily="18" charset="0"/>
              </a:rPr>
              <a:t>hoặc</a:t>
            </a:r>
            <a:r>
              <a:rPr lang="en-SG" altLang="x-none" sz="3200" dirty="0">
                <a:latin typeface="Constantia" panose="02030602050306030303" pitchFamily="18" charset="0"/>
              </a:rPr>
              <a:t> M và N không chia hết cho 2</a:t>
            </a:r>
            <a:endParaRPr lang="en-SG" altLang="x-none" sz="3200" dirty="0">
              <a:latin typeface="Constantia" panose="02030602050306030303" pitchFamily="18" charset="0"/>
            </a:endParaRPr>
          </a:p>
        </p:txBody>
      </p:sp>
      <p:sp>
        <p:nvSpPr>
          <p:cNvPr id="19463" name="TextBox 15"/>
          <p:cNvSpPr txBox="1"/>
          <p:nvPr/>
        </p:nvSpPr>
        <p:spPr>
          <a:xfrm>
            <a:off x="455613" y="4067175"/>
            <a:ext cx="28114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dirty="0">
                <a:latin typeface="Constantia" panose="02030602050306030303" pitchFamily="18" charset="0"/>
              </a:rPr>
              <a:t>(M mod 2=0)</a:t>
            </a:r>
            <a:endParaRPr lang="en-SG" altLang="x-none" sz="3600" dirty="0">
              <a:latin typeface="Constantia" panose="02030602050306030303" pitchFamily="18" charset="0"/>
            </a:endParaRPr>
          </a:p>
        </p:txBody>
      </p:sp>
      <p:sp>
        <p:nvSpPr>
          <p:cNvPr id="19464" name="TextBox 19"/>
          <p:cNvSpPr txBox="1"/>
          <p:nvPr/>
        </p:nvSpPr>
        <p:spPr>
          <a:xfrm>
            <a:off x="4271963" y="4067175"/>
            <a:ext cx="2854325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dirty="0">
                <a:latin typeface="Constantia" panose="02030602050306030303" pitchFamily="18" charset="0"/>
              </a:rPr>
              <a:t>(N mod 2 =0)</a:t>
            </a:r>
            <a:endParaRPr lang="en-SG" altLang="x-none" sz="3600" dirty="0">
              <a:latin typeface="Constantia" panose="02030602050306030303" pitchFamily="18" charset="0"/>
            </a:endParaRPr>
          </a:p>
        </p:txBody>
      </p:sp>
      <p:sp>
        <p:nvSpPr>
          <p:cNvPr id="19465" name="TextBox 21"/>
          <p:cNvSpPr txBox="1"/>
          <p:nvPr/>
        </p:nvSpPr>
        <p:spPr>
          <a:xfrm>
            <a:off x="496888" y="4994275"/>
            <a:ext cx="306705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dirty="0">
                <a:latin typeface="Constantia" panose="02030602050306030303" pitchFamily="18" charset="0"/>
              </a:rPr>
              <a:t>(M mod 2&lt;&gt;0)</a:t>
            </a:r>
            <a:endParaRPr lang="en-SG" altLang="x-none" sz="3600" dirty="0">
              <a:latin typeface="Constantia" panose="02030602050306030303" pitchFamily="18" charset="0"/>
            </a:endParaRPr>
          </a:p>
        </p:txBody>
      </p:sp>
      <p:sp>
        <p:nvSpPr>
          <p:cNvPr id="19466" name="TextBox 23"/>
          <p:cNvSpPr txBox="1"/>
          <p:nvPr/>
        </p:nvSpPr>
        <p:spPr>
          <a:xfrm>
            <a:off x="4572000" y="5013325"/>
            <a:ext cx="3109913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dirty="0">
                <a:latin typeface="Constantia" panose="02030602050306030303" pitchFamily="18" charset="0"/>
              </a:rPr>
              <a:t>(N mod 2 &lt;&gt;0)</a:t>
            </a:r>
            <a:endParaRPr lang="en-SG" altLang="x-none" sz="3600" dirty="0">
              <a:latin typeface="Constantia" panose="02030602050306030303" pitchFamily="18" charset="0"/>
            </a:endParaRPr>
          </a:p>
        </p:txBody>
      </p:sp>
      <p:sp>
        <p:nvSpPr>
          <p:cNvPr id="19467" name="TextBox 24"/>
          <p:cNvSpPr txBox="1"/>
          <p:nvPr/>
        </p:nvSpPr>
        <p:spPr>
          <a:xfrm>
            <a:off x="3263900" y="4070350"/>
            <a:ext cx="1012825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b="1" dirty="0">
                <a:solidFill>
                  <a:srgbClr val="FF0000"/>
                </a:solidFill>
                <a:latin typeface="Constantia" panose="02030602050306030303" pitchFamily="18" charset="0"/>
              </a:rPr>
              <a:t>and</a:t>
            </a:r>
            <a:endParaRPr lang="en-SG" altLang="x-none" sz="3600" b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9468" name="TextBox 25"/>
          <p:cNvSpPr txBox="1"/>
          <p:nvPr/>
        </p:nvSpPr>
        <p:spPr>
          <a:xfrm>
            <a:off x="3563938" y="5013325"/>
            <a:ext cx="1012825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b="1" dirty="0">
                <a:solidFill>
                  <a:srgbClr val="FF0000"/>
                </a:solidFill>
                <a:latin typeface="Constantia" panose="02030602050306030303" pitchFamily="18" charset="0"/>
              </a:rPr>
              <a:t>and</a:t>
            </a:r>
            <a:endParaRPr lang="en-SG" altLang="x-none" sz="3600" b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9469" name="TextBox 16"/>
          <p:cNvSpPr txBox="1"/>
          <p:nvPr/>
        </p:nvSpPr>
        <p:spPr>
          <a:xfrm>
            <a:off x="311150" y="4073525"/>
            <a:ext cx="361950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b="1" dirty="0">
                <a:solidFill>
                  <a:srgbClr val="FF0000"/>
                </a:solidFill>
                <a:latin typeface="Constantia" panose="02030602050306030303" pitchFamily="18" charset="0"/>
              </a:rPr>
              <a:t>(</a:t>
            </a:r>
            <a:endParaRPr lang="en-SG" altLang="x-none" sz="3600" b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9470" name="TextBox 17"/>
          <p:cNvSpPr txBox="1"/>
          <p:nvPr/>
        </p:nvSpPr>
        <p:spPr>
          <a:xfrm>
            <a:off x="6935788" y="4049713"/>
            <a:ext cx="361950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b="1" dirty="0">
                <a:solidFill>
                  <a:srgbClr val="FF0000"/>
                </a:solidFill>
                <a:latin typeface="Constantia" panose="02030602050306030303" pitchFamily="18" charset="0"/>
              </a:rPr>
              <a:t>)</a:t>
            </a:r>
            <a:endParaRPr lang="en-SG" altLang="x-none" sz="3600" b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9471" name="TextBox 18"/>
          <p:cNvSpPr txBox="1"/>
          <p:nvPr/>
        </p:nvSpPr>
        <p:spPr>
          <a:xfrm>
            <a:off x="249238" y="5014913"/>
            <a:ext cx="361950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b="1" dirty="0">
                <a:solidFill>
                  <a:srgbClr val="FF0000"/>
                </a:solidFill>
                <a:latin typeface="Constantia" panose="02030602050306030303" pitchFamily="18" charset="0"/>
              </a:rPr>
              <a:t>(</a:t>
            </a:r>
            <a:endParaRPr lang="en-SG" altLang="x-none" sz="3600" b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9472" name="TextBox 20"/>
          <p:cNvSpPr txBox="1"/>
          <p:nvPr/>
        </p:nvSpPr>
        <p:spPr>
          <a:xfrm>
            <a:off x="7596188" y="5013325"/>
            <a:ext cx="363537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b="1" dirty="0">
                <a:solidFill>
                  <a:srgbClr val="FF0000"/>
                </a:solidFill>
                <a:latin typeface="Constantia" panose="02030602050306030303" pitchFamily="18" charset="0"/>
              </a:rPr>
              <a:t>)</a:t>
            </a:r>
            <a:endParaRPr lang="en-SG" altLang="x-none" sz="3600" b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19473" name="TextBox 22"/>
          <p:cNvSpPr txBox="1"/>
          <p:nvPr/>
        </p:nvSpPr>
        <p:spPr>
          <a:xfrm>
            <a:off x="7439025" y="4078288"/>
            <a:ext cx="661988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600" b="1" dirty="0">
                <a:solidFill>
                  <a:srgbClr val="FF0000"/>
                </a:solidFill>
                <a:latin typeface="Constantia" panose="02030602050306030303" pitchFamily="18" charset="0"/>
              </a:rPr>
              <a:t>or</a:t>
            </a:r>
            <a:endParaRPr lang="en-SG" altLang="x-none" sz="3600" b="1" dirty="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r:id="rId1" p14:bwMode="auto">
            <p14:nvContentPartPr>
              <p14:cNvPr id="2" name="Ink 1"/>
              <p14:cNvContentPartPr/>
              <p14:nvPr/>
            </p14:nvContentPartPr>
            <p14:xfrm>
              <a:off x="584200" y="4641850"/>
              <a:ext cx="2597150" cy="368300"/>
            </p14:xfrm>
          </p:contentPart>
        </mc:Choice>
        <mc:Fallback xmlns="">
          <p:pic>
            <p:nvPicPr>
              <p:cNvPr id="2" name="Ink 1"/>
            </p:nvPicPr>
            <p:blipFill>
              <a:blip r:embed="rId2"/>
            </p:blipFill>
            <p:spPr>
              <a:xfrm>
                <a:off x="584200" y="4641850"/>
                <a:ext cx="2597150" cy="3683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3" p14:bwMode="auto">
            <p14:nvContentPartPr>
              <p14:cNvPr id="3" name="Ink 2"/>
              <p14:cNvContentPartPr/>
              <p14:nvPr/>
            </p14:nvContentPartPr>
            <p14:xfrm>
              <a:off x="3263900" y="4654550"/>
              <a:ext cx="82550" cy="209550"/>
            </p14:xfrm>
          </p:contentPart>
        </mc:Choice>
        <mc:Fallback xmlns="">
          <p:pic>
            <p:nvPicPr>
              <p:cNvPr id="3" name="Ink 2"/>
            </p:nvPicPr>
            <p:blipFill>
              <a:blip r:embed="rId4"/>
            </p:blipFill>
            <p:spPr>
              <a:xfrm>
                <a:off x="3263900" y="4654550"/>
                <a:ext cx="82550" cy="2095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5" p14:bwMode="auto">
            <p14:nvContentPartPr>
              <p14:cNvPr id="4" name="Ink 3"/>
              <p14:cNvContentPartPr/>
              <p14:nvPr/>
            </p14:nvContentPartPr>
            <p14:xfrm>
              <a:off x="3486150" y="4565650"/>
              <a:ext cx="3702050" cy="247650"/>
            </p14:xfrm>
          </p:contentPart>
        </mc:Choice>
        <mc:Fallback xmlns="">
          <p:pic>
            <p:nvPicPr>
              <p:cNvPr id="4" name="Ink 3"/>
            </p:nvPicPr>
            <p:blipFill>
              <a:blip r:embed="rId6"/>
            </p:blipFill>
            <p:spPr>
              <a:xfrm>
                <a:off x="3486150" y="4565650"/>
                <a:ext cx="3702050" cy="2476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7" p14:bwMode="auto">
            <p14:nvContentPartPr>
              <p14:cNvPr id="5" name="Ink 4"/>
              <p14:cNvContentPartPr/>
              <p14:nvPr/>
            </p14:nvContentPartPr>
            <p14:xfrm>
              <a:off x="806450" y="4006850"/>
              <a:ext cx="1987550" cy="127000"/>
            </p14:xfrm>
          </p:contentPart>
        </mc:Choice>
        <mc:Fallback xmlns="">
          <p:pic>
            <p:nvPicPr>
              <p:cNvPr id="5" name="Ink 4"/>
            </p:nvPicPr>
            <p:blipFill>
              <a:blip r:embed="rId8"/>
            </p:blipFill>
            <p:spPr>
              <a:xfrm>
                <a:off x="806450" y="4006850"/>
                <a:ext cx="1987550" cy="1270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9" p14:bwMode="auto">
            <p14:nvContentPartPr>
              <p14:cNvPr id="6" name="Ink 5"/>
              <p14:cNvContentPartPr/>
              <p14:nvPr/>
            </p14:nvContentPartPr>
            <p14:xfrm>
              <a:off x="4800600" y="4032250"/>
              <a:ext cx="1943100" cy="12700"/>
            </p14:xfrm>
          </p:contentPart>
        </mc:Choice>
        <mc:Fallback xmlns="">
          <p:pic>
            <p:nvPicPr>
              <p:cNvPr id="6" name="Ink 5"/>
            </p:nvPicPr>
            <p:blipFill>
              <a:blip r:embed="rId10"/>
            </p:blipFill>
            <p:spPr>
              <a:xfrm>
                <a:off x="4800600" y="4032250"/>
                <a:ext cx="1943100" cy="127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1" p14:bwMode="auto">
            <p14:nvContentPartPr>
              <p14:cNvPr id="7" name="Ink 6"/>
              <p14:cNvContentPartPr/>
              <p14:nvPr/>
            </p14:nvContentPartPr>
            <p14:xfrm>
              <a:off x="5886450" y="3644900"/>
              <a:ext cx="234950" cy="177800"/>
            </p14:xfrm>
          </p:contentPart>
        </mc:Choice>
        <mc:Fallback xmlns="">
          <p:pic>
            <p:nvPicPr>
              <p:cNvPr id="7" name="Ink 6"/>
            </p:nvPicPr>
            <p:blipFill>
              <a:blip r:embed="rId12"/>
            </p:blipFill>
            <p:spPr>
              <a:xfrm>
                <a:off x="5886450" y="3644900"/>
                <a:ext cx="234950" cy="1778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3" p14:bwMode="auto">
            <p14:nvContentPartPr>
              <p14:cNvPr id="8" name="Ink 7"/>
              <p14:cNvContentPartPr/>
              <p14:nvPr/>
            </p14:nvContentPartPr>
            <p14:xfrm>
              <a:off x="1936750" y="3733800"/>
              <a:ext cx="298450" cy="222250"/>
            </p14:xfrm>
          </p:contentPart>
        </mc:Choice>
        <mc:Fallback xmlns="">
          <p:pic>
            <p:nvPicPr>
              <p:cNvPr id="8" name="Ink 7"/>
            </p:nvPicPr>
            <p:blipFill>
              <a:blip r:embed="rId14"/>
            </p:blipFill>
            <p:spPr>
              <a:xfrm>
                <a:off x="1936750" y="3733800"/>
                <a:ext cx="298450" cy="22225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5" p14:bwMode="auto">
            <p14:nvContentPartPr>
              <p14:cNvPr id="9" name="Ink 8"/>
              <p14:cNvContentPartPr/>
              <p14:nvPr/>
            </p14:nvContentPartPr>
            <p14:xfrm>
              <a:off x="3651250" y="3841750"/>
              <a:ext cx="234950" cy="330200"/>
            </p14:xfrm>
          </p:contentPart>
        </mc:Choice>
        <mc:Fallback xmlns="">
          <p:pic>
            <p:nvPicPr>
              <p:cNvPr id="9" name="Ink 8"/>
            </p:nvPicPr>
            <p:blipFill>
              <a:blip r:embed="rId16"/>
            </p:blipFill>
            <p:spPr>
              <a:xfrm>
                <a:off x="3651250" y="3841750"/>
                <a:ext cx="234950" cy="3302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17" p14:bwMode="auto">
            <p14:nvContentPartPr>
              <p14:cNvPr id="10" name="Ink 9"/>
              <p14:cNvContentPartPr/>
              <p14:nvPr/>
            </p14:nvContentPartPr>
            <p14:xfrm>
              <a:off x="7721600" y="3867150"/>
              <a:ext cx="336550" cy="311150"/>
            </p14:xfrm>
          </p:contentPart>
        </mc:Choice>
        <mc:Fallback xmlns="">
          <p:pic>
            <p:nvPicPr>
              <p:cNvPr id="10" name="Ink 9"/>
            </p:nvPicPr>
            <p:blipFill>
              <a:blip r:embed="rId18"/>
            </p:blipFill>
            <p:spPr>
              <a:xfrm>
                <a:off x="7721600" y="3867150"/>
                <a:ext cx="336550" cy="311150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Rectangle 12"/>
          <p:cNvSpPr>
            <a:spLocks noChangeArrowheads="1"/>
          </p:cNvSpPr>
          <p:nvPr/>
        </p:nvSpPr>
        <p:spPr bwMode="ltGray">
          <a:xfrm rot="3419336">
            <a:off x="1579563" y="1135063"/>
            <a:ext cx="479425" cy="5207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484" name="Text Box 18"/>
          <p:cNvSpPr txBox="1"/>
          <p:nvPr/>
        </p:nvSpPr>
        <p:spPr>
          <a:xfrm>
            <a:off x="1635125" y="1177925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5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0485" name="Text Box 22"/>
          <p:cNvSpPr txBox="1"/>
          <p:nvPr/>
        </p:nvSpPr>
        <p:spPr>
          <a:xfrm>
            <a:off x="2484438" y="1092200"/>
            <a:ext cx="3486150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dirty="0">
                <a:latin typeface="Constantia" panose="02030602050306030303" pitchFamily="18" charset="0"/>
              </a:rPr>
              <a:t>Biểu thức logic</a:t>
            </a:r>
            <a:endParaRPr sz="3600" b="1" dirty="0">
              <a:latin typeface="Constantia" panose="02030602050306030303" pitchFamily="18" charset="0"/>
            </a:endParaRPr>
          </a:p>
        </p:txBody>
      </p:sp>
      <p:sp>
        <p:nvSpPr>
          <p:cNvPr id="20486" name="TextBox 18"/>
          <p:cNvSpPr txBox="1"/>
          <p:nvPr/>
        </p:nvSpPr>
        <p:spPr>
          <a:xfrm>
            <a:off x="34925" y="2205038"/>
            <a:ext cx="8974138" cy="55403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000" dirty="0">
                <a:latin typeface="Constantia" panose="02030602050306030303" pitchFamily="18" charset="0"/>
              </a:rPr>
              <a:t>-  Biểu thức logic đơn giản:biến logic hoặc hằng logic</a:t>
            </a:r>
            <a:endParaRPr lang="en-SG" altLang="x-none" sz="3000" dirty="0">
              <a:latin typeface="Constantia" panose="02030602050306030303" pitchFamily="18" charset="0"/>
            </a:endParaRPr>
          </a:p>
        </p:txBody>
      </p:sp>
      <p:sp>
        <p:nvSpPr>
          <p:cNvPr id="20487" name="TextBox 10"/>
          <p:cNvSpPr txBox="1"/>
          <p:nvPr/>
        </p:nvSpPr>
        <p:spPr>
          <a:xfrm>
            <a:off x="107950" y="2997200"/>
            <a:ext cx="8640763" cy="2271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457200" indent="-45720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har char="-"/>
            </a:pPr>
            <a:r>
              <a:rPr lang="en-SG" altLang="x-none" sz="3000" dirty="0">
                <a:latin typeface="Constantia" panose="02030602050306030303" pitchFamily="18" charset="0"/>
              </a:rPr>
              <a:t>Biểu thức logic: là các biểu thức logic đơn giản bao gồm các biểu thức quan hệ liên kết bằng phép toán logic</a:t>
            </a:r>
            <a:endParaRPr lang="en-SG" altLang="x-none" sz="3000" dirty="0">
              <a:latin typeface="Constantia" panose="02030602050306030303" pitchFamily="18" charset="0"/>
            </a:endParaRPr>
          </a:p>
          <a:p>
            <a:pPr marL="457200" indent="-457200">
              <a:lnSpc>
                <a:spcPts val="4000"/>
              </a:lnSpc>
              <a:spcBef>
                <a:spcPts val="600"/>
              </a:spcBef>
              <a:spcAft>
                <a:spcPts val="600"/>
              </a:spcAft>
              <a:buChar char="-"/>
            </a:pPr>
            <a:r>
              <a:rPr lang="en-SG" altLang="x-none" sz="3000" dirty="0">
                <a:latin typeface="Constantia" panose="02030602050306030303" pitchFamily="18" charset="0"/>
              </a:rPr>
              <a:t>Giá trị : TRUE hoặc FALSE</a:t>
            </a:r>
            <a:endParaRPr lang="en-SG" altLang="x-none" sz="3000" dirty="0"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7" name="Rectangle 75"/>
          <p:cNvSpPr/>
          <p:nvPr/>
        </p:nvSpPr>
        <p:spPr>
          <a:xfrm rot="3419336">
            <a:off x="1647825" y="1135063"/>
            <a:ext cx="479425" cy="520700"/>
          </a:xfrm>
          <a:prstGeom prst="rect">
            <a:avLst/>
          </a:prstGeom>
          <a:solidFill>
            <a:srgbClr val="00B050"/>
          </a:solid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 anchorCtr="0">
            <a:flatTx/>
          </a:bodyPr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21508" name="Text Box 8"/>
          <p:cNvSpPr txBox="1"/>
          <p:nvPr/>
        </p:nvSpPr>
        <p:spPr>
          <a:xfrm>
            <a:off x="2484438" y="1052513"/>
            <a:ext cx="3008312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err="1">
                <a:latin typeface="Constantia" panose="02030602050306030303" pitchFamily="18" charset="0"/>
              </a:rPr>
              <a:t>Câu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lệnh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gán</a:t>
            </a:r>
            <a:endParaRPr sz="3600" b="1">
              <a:latin typeface="Constantia" panose="02030602050306030303" pitchFamily="18" charset="0"/>
            </a:endParaRPr>
          </a:p>
        </p:txBody>
      </p:sp>
      <p:sp>
        <p:nvSpPr>
          <p:cNvPr id="21509" name="Text Box 9"/>
          <p:cNvSpPr txBox="1"/>
          <p:nvPr/>
        </p:nvSpPr>
        <p:spPr>
          <a:xfrm>
            <a:off x="1703388" y="1177925"/>
            <a:ext cx="35401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>
                <a:solidFill>
                  <a:srgbClr val="FFFFFF"/>
                </a:solidFill>
                <a:latin typeface="Arial" panose="020B0604020202020204" pitchFamily="34" charset="0"/>
              </a:rPr>
              <a:t>6</a:t>
            </a:r>
            <a:endParaRPr sz="24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21510" name="TextBox 8"/>
          <p:cNvSpPr txBox="1"/>
          <p:nvPr/>
        </p:nvSpPr>
        <p:spPr>
          <a:xfrm>
            <a:off x="165100" y="2781300"/>
            <a:ext cx="874713" cy="584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VD: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  <p:sp>
        <p:nvSpPr>
          <p:cNvPr id="21511" name="TextBox 9"/>
          <p:cNvSpPr txBox="1"/>
          <p:nvPr/>
        </p:nvSpPr>
        <p:spPr>
          <a:xfrm>
            <a:off x="468313" y="5364163"/>
            <a:ext cx="6049962" cy="585787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3. X1:=(-</a:t>
            </a:r>
            <a:r>
              <a:rPr lang="en-SG" altLang="x-none" sz="3200" err="1">
                <a:latin typeface="Constantia" panose="02030602050306030303" pitchFamily="18" charset="0"/>
              </a:rPr>
              <a:t>b-sqrt(b</a:t>
            </a:r>
            <a:r>
              <a:rPr lang="en-SG" altLang="x-none" sz="3200">
                <a:latin typeface="Constantia" panose="02030602050306030303" pitchFamily="18" charset="0"/>
              </a:rPr>
              <a:t>*b-4*a*c))/(2*a);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  <p:sp>
        <p:nvSpPr>
          <p:cNvPr id="21512" name="TextBox 10"/>
          <p:cNvSpPr txBox="1"/>
          <p:nvPr/>
        </p:nvSpPr>
        <p:spPr>
          <a:xfrm>
            <a:off x="5880100" y="3917950"/>
            <a:ext cx="3070225" cy="584200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6. X2:= -b/a – x1;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  <p:sp>
        <p:nvSpPr>
          <p:cNvPr id="21513" name="TextBox 11"/>
          <p:cNvSpPr txBox="1"/>
          <p:nvPr/>
        </p:nvSpPr>
        <p:spPr>
          <a:xfrm>
            <a:off x="3441700" y="3357563"/>
            <a:ext cx="1755775" cy="584200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4. Z:=z-1;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  <p:sp>
        <p:nvSpPr>
          <p:cNvPr id="21514" name="TextBox 12"/>
          <p:cNvSpPr txBox="1"/>
          <p:nvPr/>
        </p:nvSpPr>
        <p:spPr>
          <a:xfrm>
            <a:off x="3441700" y="4289425"/>
            <a:ext cx="1614488" cy="584200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5. i:=i+1;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  <p:sp>
        <p:nvSpPr>
          <p:cNvPr id="21515" name="TextBox 13"/>
          <p:cNvSpPr txBox="1"/>
          <p:nvPr/>
        </p:nvSpPr>
        <p:spPr>
          <a:xfrm>
            <a:off x="481013" y="3497263"/>
            <a:ext cx="1263650" cy="584200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1. i:=3;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  <p:sp>
        <p:nvSpPr>
          <p:cNvPr id="21516" name="TextBox 14"/>
          <p:cNvSpPr txBox="1"/>
          <p:nvPr/>
        </p:nvSpPr>
        <p:spPr>
          <a:xfrm>
            <a:off x="827088" y="1989138"/>
            <a:ext cx="7243762" cy="617537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 algn="ctr"/>
            <a:r>
              <a:rPr lang="en-SG" altLang="x-none" sz="3200">
                <a:latin typeface="Constantia" panose="02030602050306030303" pitchFamily="18" charset="0"/>
              </a:rPr>
              <a:t>CP:          &lt;</a:t>
            </a:r>
            <a:r>
              <a:rPr lang="en-SG" altLang="x-none" sz="3200" err="1">
                <a:latin typeface="Constantia" panose="02030602050306030303" pitchFamily="18" charset="0"/>
              </a:rPr>
              <a:t>Tên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biến</a:t>
            </a:r>
            <a:r>
              <a:rPr lang="en-SG" altLang="x-none" sz="3200">
                <a:latin typeface="Constantia" panose="02030602050306030303" pitchFamily="18" charset="0"/>
              </a:rPr>
              <a:t>&gt;</a:t>
            </a:r>
            <a:r>
              <a:rPr lang="en-SG" altLang="x-none" sz="3200">
                <a:solidFill>
                  <a:schemeClr val="hlink"/>
                </a:solidFill>
                <a:latin typeface="Constantia" panose="02030602050306030303" pitchFamily="18" charset="0"/>
              </a:rPr>
              <a:t>:=</a:t>
            </a:r>
            <a:r>
              <a:rPr lang="en-SG" altLang="x-none" sz="3200">
                <a:latin typeface="Constantia" panose="02030602050306030303" pitchFamily="18" charset="0"/>
              </a:rPr>
              <a:t> &lt;</a:t>
            </a:r>
            <a:r>
              <a:rPr lang="en-SG" altLang="x-none" sz="3200" err="1">
                <a:latin typeface="Constantia" panose="02030602050306030303" pitchFamily="18" charset="0"/>
              </a:rPr>
              <a:t>Biểu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thức</a:t>
            </a:r>
            <a:r>
              <a:rPr lang="en-SG" altLang="x-none" sz="3200">
                <a:latin typeface="Constantia" panose="02030602050306030303" pitchFamily="18" charset="0"/>
              </a:rPr>
              <a:t>&gt;;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  <p:sp>
        <p:nvSpPr>
          <p:cNvPr id="21517" name="TextBox 15"/>
          <p:cNvSpPr txBox="1"/>
          <p:nvPr/>
        </p:nvSpPr>
        <p:spPr>
          <a:xfrm>
            <a:off x="481013" y="4289425"/>
            <a:ext cx="2219325" cy="584200"/>
          </a:xfrm>
          <a:prstGeom prst="rect">
            <a:avLst/>
          </a:prstGeom>
          <a:noFill/>
          <a:ln w="19050" cap="flat" cmpd="sng">
            <a:solidFill>
              <a:srgbClr val="007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2. x + y := 7;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ectangle 2">
            <a:hlinkClick r:id="rId1" action="ppaction://hlinkfile"/>
          </p:cNvPr>
          <p:cNvSpPr/>
          <p:nvPr/>
        </p:nvSpPr>
        <p:spPr>
          <a:xfrm>
            <a:off x="2555776" y="2708920"/>
            <a:ext cx="43170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TRẮC NGHIỆM</a:t>
            </a:r>
            <a:endParaRPr kumimoji="0" lang="en-US" sz="5400" b="1" i="0" u="none" strike="noStrike" kern="1200" cap="all" spc="0" normalizeH="0" baseline="0" noProof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Line 3"/>
          <p:cNvSpPr/>
          <p:nvPr/>
        </p:nvSpPr>
        <p:spPr>
          <a:xfrm>
            <a:off x="1863725" y="4370388"/>
            <a:ext cx="4800600" cy="0"/>
          </a:xfrm>
          <a:prstGeom prst="line">
            <a:avLst/>
          </a:prstGeom>
          <a:ln w="25400" cap="flat" cmpd="sng">
            <a:solidFill>
              <a:schemeClr val="tx1"/>
            </a:solidFill>
            <a:prstDash val="sysDot"/>
            <a:headEnd type="none" w="med" len="med"/>
            <a:tailEnd type="oval" w="med" len="med"/>
          </a:ln>
        </p:spPr>
      </p:sp>
      <p:sp>
        <p:nvSpPr>
          <p:cNvPr id="52" name="Rectangle 51"/>
          <p:cNvSpPr>
            <a:spLocks noChangeArrowheads="1"/>
          </p:cNvSpPr>
          <p:nvPr/>
        </p:nvSpPr>
        <p:spPr bwMode="gray">
          <a:xfrm rot="3419336">
            <a:off x="1579563" y="3794125"/>
            <a:ext cx="479425" cy="5207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fol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5" name="Text Box 5"/>
          <p:cNvSpPr txBox="1"/>
          <p:nvPr/>
        </p:nvSpPr>
        <p:spPr>
          <a:xfrm>
            <a:off x="1635125" y="3836988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4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126" name="Line 6"/>
          <p:cNvSpPr/>
          <p:nvPr/>
        </p:nvSpPr>
        <p:spPr>
          <a:xfrm>
            <a:off x="1863725" y="1855788"/>
            <a:ext cx="4800600" cy="0"/>
          </a:xfrm>
          <a:prstGeom prst="line">
            <a:avLst/>
          </a:prstGeom>
          <a:ln w="25400" cap="flat" cmpd="sng">
            <a:solidFill>
              <a:schemeClr val="tx1"/>
            </a:solidFill>
            <a:prstDash val="sysDot"/>
            <a:headEnd type="none" w="med" len="med"/>
            <a:tailEnd type="oval" w="med" len="med"/>
          </a:ln>
        </p:spPr>
      </p:sp>
      <p:sp>
        <p:nvSpPr>
          <p:cNvPr id="55" name="Rectangle 54"/>
          <p:cNvSpPr>
            <a:spLocks noChangeArrowheads="1"/>
          </p:cNvSpPr>
          <p:nvPr/>
        </p:nvSpPr>
        <p:spPr bwMode="gray">
          <a:xfrm rot="3419336">
            <a:off x="1579563" y="127952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28" name="Text Box 8"/>
          <p:cNvSpPr txBox="1"/>
          <p:nvPr/>
        </p:nvSpPr>
        <p:spPr>
          <a:xfrm>
            <a:off x="2930525" y="1366838"/>
            <a:ext cx="1747838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2800" dirty="0">
                <a:latin typeface="Constantia" panose="02030602050306030303" pitchFamily="18" charset="0"/>
              </a:rPr>
              <a:t>Phép toán</a:t>
            </a:r>
            <a:endParaRPr sz="2800" dirty="0">
              <a:latin typeface="Constantia" panose="02030602050306030303" pitchFamily="18" charset="0"/>
            </a:endParaRPr>
          </a:p>
        </p:txBody>
      </p:sp>
      <p:sp>
        <p:nvSpPr>
          <p:cNvPr id="5129" name="Text Box 9"/>
          <p:cNvSpPr txBox="1"/>
          <p:nvPr/>
        </p:nvSpPr>
        <p:spPr>
          <a:xfrm>
            <a:off x="1635125" y="1322388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1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130" name="Line 10"/>
          <p:cNvSpPr/>
          <p:nvPr/>
        </p:nvSpPr>
        <p:spPr>
          <a:xfrm>
            <a:off x="1863725" y="2693988"/>
            <a:ext cx="4800600" cy="0"/>
          </a:xfrm>
          <a:prstGeom prst="line">
            <a:avLst/>
          </a:prstGeom>
          <a:ln w="25400" cap="flat" cmpd="sng">
            <a:solidFill>
              <a:schemeClr val="tx1"/>
            </a:solidFill>
            <a:prstDash val="sysDot"/>
            <a:headEnd type="none" w="med" len="med"/>
            <a:tailEnd type="oval" w="med" len="med"/>
          </a:ln>
        </p:spPr>
      </p:sp>
      <p:sp>
        <p:nvSpPr>
          <p:cNvPr id="59" name="Rectangle 58"/>
          <p:cNvSpPr>
            <a:spLocks noChangeArrowheads="1"/>
          </p:cNvSpPr>
          <p:nvPr/>
        </p:nvSpPr>
        <p:spPr bwMode="gray">
          <a:xfrm rot="3419336">
            <a:off x="1579563" y="211772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2" name="Text Box 12"/>
          <p:cNvSpPr txBox="1"/>
          <p:nvPr/>
        </p:nvSpPr>
        <p:spPr>
          <a:xfrm>
            <a:off x="1635125" y="2160588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133" name="Line 13"/>
          <p:cNvSpPr/>
          <p:nvPr/>
        </p:nvSpPr>
        <p:spPr>
          <a:xfrm>
            <a:off x="1865313" y="3530600"/>
            <a:ext cx="4799012" cy="1588"/>
          </a:xfrm>
          <a:prstGeom prst="line">
            <a:avLst/>
          </a:prstGeom>
          <a:ln w="25400" cap="flat" cmpd="sng">
            <a:solidFill>
              <a:schemeClr val="tx1"/>
            </a:solidFill>
            <a:prstDash val="sysDot"/>
            <a:headEnd type="none" w="med" len="med"/>
            <a:tailEnd type="oval" w="med" len="med"/>
          </a:ln>
        </p:spPr>
      </p:sp>
      <p:sp>
        <p:nvSpPr>
          <p:cNvPr id="62" name="Rectangle 61"/>
          <p:cNvSpPr>
            <a:spLocks noChangeArrowheads="1"/>
          </p:cNvSpPr>
          <p:nvPr/>
        </p:nvSpPr>
        <p:spPr bwMode="gray">
          <a:xfrm rot="3419336">
            <a:off x="1579563" y="2955925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5" name="Text Box 15"/>
          <p:cNvSpPr txBox="1"/>
          <p:nvPr/>
        </p:nvSpPr>
        <p:spPr>
          <a:xfrm>
            <a:off x="1635125" y="2998788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136" name="Line 16"/>
          <p:cNvSpPr/>
          <p:nvPr/>
        </p:nvSpPr>
        <p:spPr>
          <a:xfrm>
            <a:off x="1863725" y="5240338"/>
            <a:ext cx="4800600" cy="0"/>
          </a:xfrm>
          <a:prstGeom prst="line">
            <a:avLst/>
          </a:prstGeom>
          <a:ln w="25400" cap="flat" cmpd="sng">
            <a:solidFill>
              <a:schemeClr val="tx1"/>
            </a:solidFill>
            <a:prstDash val="sysDot"/>
            <a:headEnd type="none" w="med" len="med"/>
            <a:tailEnd type="oval" w="med" len="med"/>
          </a:ln>
        </p:spPr>
      </p:sp>
      <p:sp>
        <p:nvSpPr>
          <p:cNvPr id="65" name="Rectangle 64"/>
          <p:cNvSpPr>
            <a:spLocks noChangeArrowheads="1"/>
          </p:cNvSpPr>
          <p:nvPr/>
        </p:nvSpPr>
        <p:spPr bwMode="ltGray">
          <a:xfrm rot="3419336">
            <a:off x="1579563" y="4664075"/>
            <a:ext cx="479425" cy="5207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chemeClr val="tx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tx2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138" name="Text Box 18"/>
          <p:cNvSpPr txBox="1"/>
          <p:nvPr/>
        </p:nvSpPr>
        <p:spPr>
          <a:xfrm>
            <a:off x="1635125" y="4706938"/>
            <a:ext cx="354013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5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5139" name="Text Box 19"/>
          <p:cNvSpPr txBox="1"/>
          <p:nvPr/>
        </p:nvSpPr>
        <p:spPr>
          <a:xfrm>
            <a:off x="2930525" y="2228850"/>
            <a:ext cx="2759075" cy="522288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2800" dirty="0">
                <a:latin typeface="Constantia" panose="02030602050306030303" pitchFamily="18" charset="0"/>
              </a:rPr>
              <a:t>Biểu thức số học</a:t>
            </a:r>
            <a:endParaRPr sz="2800" dirty="0">
              <a:latin typeface="Constantia" panose="02030602050306030303" pitchFamily="18" charset="0"/>
            </a:endParaRPr>
          </a:p>
        </p:txBody>
      </p:sp>
      <p:sp>
        <p:nvSpPr>
          <p:cNvPr id="5140" name="Text Box 20"/>
          <p:cNvSpPr txBox="1"/>
          <p:nvPr/>
        </p:nvSpPr>
        <p:spPr>
          <a:xfrm>
            <a:off x="2930525" y="3068638"/>
            <a:ext cx="3048000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2800" dirty="0">
                <a:latin typeface="Constantia" panose="02030602050306030303" pitchFamily="18" charset="0"/>
              </a:rPr>
              <a:t>Hàm số học chuẩn</a:t>
            </a:r>
            <a:endParaRPr sz="2800" dirty="0">
              <a:latin typeface="Constantia" panose="02030602050306030303" pitchFamily="18" charset="0"/>
            </a:endParaRPr>
          </a:p>
        </p:txBody>
      </p:sp>
      <p:sp>
        <p:nvSpPr>
          <p:cNvPr id="5141" name="Text Box 21"/>
          <p:cNvSpPr txBox="1"/>
          <p:nvPr/>
        </p:nvSpPr>
        <p:spPr>
          <a:xfrm>
            <a:off x="2930525" y="3910013"/>
            <a:ext cx="3017838" cy="522287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2800" dirty="0">
                <a:latin typeface="Constantia" panose="02030602050306030303" pitchFamily="18" charset="0"/>
              </a:rPr>
              <a:t>Biểu thức quan hệ</a:t>
            </a:r>
            <a:endParaRPr sz="2800" dirty="0">
              <a:latin typeface="Constantia" panose="02030602050306030303" pitchFamily="18" charset="0"/>
            </a:endParaRPr>
          </a:p>
        </p:txBody>
      </p:sp>
      <p:sp>
        <p:nvSpPr>
          <p:cNvPr id="5142" name="Text Box 22"/>
          <p:cNvSpPr txBox="1"/>
          <p:nvPr/>
        </p:nvSpPr>
        <p:spPr>
          <a:xfrm>
            <a:off x="2930525" y="4770438"/>
            <a:ext cx="2520950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2800" dirty="0">
                <a:latin typeface="Constantia" panose="02030602050306030303" pitchFamily="18" charset="0"/>
              </a:rPr>
              <a:t>Biểu thức logic</a:t>
            </a:r>
            <a:endParaRPr sz="2800" dirty="0">
              <a:latin typeface="Constantia" panose="02030602050306030303" pitchFamily="18" charset="0"/>
            </a:endParaRPr>
          </a:p>
        </p:txBody>
      </p:sp>
      <p:sp>
        <p:nvSpPr>
          <p:cNvPr id="5143" name="Line 6"/>
          <p:cNvSpPr/>
          <p:nvPr/>
        </p:nvSpPr>
        <p:spPr>
          <a:xfrm>
            <a:off x="1931988" y="6116638"/>
            <a:ext cx="4800600" cy="0"/>
          </a:xfrm>
          <a:prstGeom prst="line">
            <a:avLst/>
          </a:prstGeom>
          <a:ln w="25400" cap="flat" cmpd="sng">
            <a:solidFill>
              <a:schemeClr val="tx1"/>
            </a:solidFill>
            <a:prstDash val="sysDot"/>
            <a:headEnd type="none" w="med" len="med"/>
            <a:tailEnd type="oval" w="med" len="med"/>
          </a:ln>
        </p:spPr>
      </p:sp>
      <p:sp>
        <p:nvSpPr>
          <p:cNvPr id="5144" name="Rectangle 75"/>
          <p:cNvSpPr/>
          <p:nvPr/>
        </p:nvSpPr>
        <p:spPr>
          <a:xfrm rot="3419336">
            <a:off x="1647825" y="5540375"/>
            <a:ext cx="479425" cy="520700"/>
          </a:xfrm>
          <a:prstGeom prst="rect">
            <a:avLst/>
          </a:prstGeom>
          <a:solidFill>
            <a:srgbClr val="00B050"/>
          </a:solid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 anchorCtr="0">
            <a:flatTx/>
          </a:bodyPr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5145" name="Text Box 8"/>
          <p:cNvSpPr txBox="1"/>
          <p:nvPr/>
        </p:nvSpPr>
        <p:spPr>
          <a:xfrm>
            <a:off x="2998788" y="5627688"/>
            <a:ext cx="221297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2800" dirty="0">
                <a:latin typeface="Constantia" panose="02030602050306030303" pitchFamily="18" charset="0"/>
              </a:rPr>
              <a:t>Câu lệnh gán</a:t>
            </a:r>
            <a:endParaRPr sz="2800" dirty="0">
              <a:latin typeface="Constantia" panose="02030602050306030303" pitchFamily="18" charset="0"/>
            </a:endParaRPr>
          </a:p>
        </p:txBody>
      </p:sp>
      <p:sp>
        <p:nvSpPr>
          <p:cNvPr id="5146" name="Text Box 9"/>
          <p:cNvSpPr txBox="1"/>
          <p:nvPr/>
        </p:nvSpPr>
        <p:spPr>
          <a:xfrm>
            <a:off x="1703388" y="5583238"/>
            <a:ext cx="35401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6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Rectangle 2"/>
          <p:cNvSpPr/>
          <p:nvPr/>
        </p:nvSpPr>
        <p:spPr>
          <a:xfrm>
            <a:off x="1403966" y="765343"/>
            <a:ext cx="7211695" cy="52197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8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Bài 1: </a:t>
            </a:r>
            <a:r>
              <a:rPr kumimoji="0" lang="en-US" sz="28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SỮA LỖI</a:t>
            </a:r>
            <a:r>
              <a:rPr kumimoji="0" lang="vi-VN" altLang="en-US" sz="28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 sai trong chương trình </a:t>
            </a:r>
            <a:r>
              <a:rPr kumimoji="0" lang="vi-VN" altLang="en-US" sz="28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sau</a:t>
            </a:r>
            <a:endParaRPr kumimoji="0" lang="vi-VN" altLang="en-US" sz="2800" b="1" i="0" u="none" strike="noStrike" kern="1200" cap="all" spc="0" normalizeH="0" baseline="0" noProof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3556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0825" y="1557338"/>
            <a:ext cx="8713788" cy="4764087"/>
          </a:xfrm>
          <a:prstGeom prst="rect">
            <a:avLst/>
          </a:prstGeom>
          <a:noFill/>
          <a:ln w="9525">
            <a:noFill/>
          </a:ln>
        </p:spPr>
      </p:pic>
      <mc:AlternateContent xmlns:mc="http://schemas.openxmlformats.org/markup-compatibility/2006" xmlns:p14="http://schemas.microsoft.com/office/powerpoint/2010/main">
        <mc:Choice Requires="p14">
          <p:contentPart r:id="rId2" p14:bwMode="auto">
            <p14:nvContentPartPr>
              <p14:cNvPr id="2" name="Ink 1"/>
              <p14:cNvContentPartPr/>
              <p14:nvPr/>
            </p14:nvContentPartPr>
            <p14:xfrm>
              <a:off x="222250" y="2476500"/>
              <a:ext cx="2914650" cy="355600"/>
            </p14:xfrm>
          </p:contentPart>
        </mc:Choice>
        <mc:Fallback xmlns="">
          <p:pic>
            <p:nvPicPr>
              <p:cNvPr id="2" name="Ink 1"/>
            </p:nvPicPr>
            <p:blipFill>
              <a:blip r:embed="rId3"/>
            </p:blipFill>
            <p:spPr>
              <a:xfrm>
                <a:off x="222250" y="2476500"/>
                <a:ext cx="2914650" cy="355600"/>
              </a:xfrm>
              <a:prstGeom prst="rect"/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r:id="rId4" p14:bwMode="auto">
            <p14:nvContentPartPr>
              <p14:cNvPr id="4" name="Ink 3"/>
              <p14:cNvContentPartPr/>
              <p14:nvPr/>
            </p14:nvContentPartPr>
            <p14:xfrm>
              <a:off x="336550" y="4540250"/>
              <a:ext cx="2343150" cy="444500"/>
            </p14:xfrm>
          </p:contentPart>
        </mc:Choice>
        <mc:Fallback xmlns="">
          <p:pic>
            <p:nvPicPr>
              <p:cNvPr id="4" name="Ink 3"/>
            </p:nvPicPr>
            <p:blipFill>
              <a:blip r:embed="rId5"/>
            </p:blipFill>
            <p:spPr>
              <a:xfrm>
                <a:off x="336550" y="4540250"/>
                <a:ext cx="2343150" cy="444500"/>
              </a:xfrm>
              <a:prstGeom prst="rect"/>
            </p:spPr>
          </p:pic>
        </mc:Fallback>
      </mc:AlternateContent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9" name="TextBox 3"/>
          <p:cNvSpPr txBox="1"/>
          <p:nvPr/>
        </p:nvSpPr>
        <p:spPr>
          <a:xfrm>
            <a:off x="179388" y="2276475"/>
            <a:ext cx="8802687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V</a:t>
            </a:r>
            <a:r>
              <a:rPr lang="vi-VN" altLang="en-SG" sz="3200">
                <a:latin typeface="Constantia" panose="02030602050306030303" pitchFamily="18" charset="0"/>
              </a:rPr>
              <a:t>iết chương trình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giải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phương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trình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bậc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nhất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ax+b</a:t>
            </a:r>
            <a:r>
              <a:rPr lang="en-SG" altLang="x-none" sz="3200">
                <a:latin typeface="Constantia" panose="02030602050306030303" pitchFamily="18" charset="0"/>
              </a:rPr>
              <a:t>=0 (a&lt;&gt;</a:t>
            </a:r>
            <a:r>
              <a:rPr lang="vi-VN" altLang="en-SG" sz="3200">
                <a:latin typeface="Constantia" panose="02030602050306030303" pitchFamily="18" charset="0"/>
              </a:rPr>
              <a:t>0</a:t>
            </a:r>
            <a:r>
              <a:rPr lang="en-SG" altLang="x-none" sz="3200">
                <a:latin typeface="Constantia" panose="02030602050306030303" pitchFamily="18" charset="0"/>
              </a:rPr>
              <a:t>) </a:t>
            </a:r>
            <a:r>
              <a:rPr lang="en-SG" altLang="x-none" sz="3200" err="1">
                <a:latin typeface="Constantia" panose="02030602050306030303" pitchFamily="18" charset="0"/>
              </a:rPr>
              <a:t>với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giá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trị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của</a:t>
            </a:r>
            <a:r>
              <a:rPr lang="en-SG" altLang="x-none" sz="3200">
                <a:latin typeface="Constantia" panose="02030602050306030303" pitchFamily="18" charset="0"/>
              </a:rPr>
              <a:t> a, b </a:t>
            </a:r>
            <a:r>
              <a:rPr lang="en-SG" altLang="x-none" sz="3200" err="1">
                <a:latin typeface="Constantia" panose="02030602050306030303" pitchFamily="18" charset="0"/>
              </a:rPr>
              <a:t>được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nhập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từ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bàn</a:t>
            </a:r>
            <a:r>
              <a:rPr lang="en-SG" altLang="x-none" sz="3200">
                <a:latin typeface="Constantia" panose="02030602050306030303" pitchFamily="18" charset="0"/>
              </a:rPr>
              <a:t> </a:t>
            </a:r>
            <a:r>
              <a:rPr lang="en-SG" altLang="x-none" sz="3200" err="1">
                <a:latin typeface="Constantia" panose="02030602050306030303" pitchFamily="18" charset="0"/>
              </a:rPr>
              <a:t>phím</a:t>
            </a:r>
            <a:endParaRPr lang="en-SG" altLang="x-none" sz="3200">
              <a:latin typeface="Constantia" panose="020306020503060303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03966" y="765343"/>
            <a:ext cx="7211695" cy="9531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US" sz="28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Bài 2: Bài tập tại lớp. chụp gửi zalo cô ngọc 0966 896 619 (trước 9h tối </a:t>
            </a:r>
            <a:r>
              <a:rPr kumimoji="0" lang="vi-VN" altLang="en-US" sz="2800" b="1" i="0" u="none" strike="noStrike" kern="1200" cap="all" spc="0" normalizeH="0" baseline="0" noProof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t>nay)</a:t>
            </a:r>
            <a:endParaRPr kumimoji="0" lang="vi-VN" altLang="en-US" sz="2800" b="1" i="0" u="none" strike="noStrike" kern="1200" cap="all" spc="0" normalizeH="0" baseline="0" noProof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extBox 3"/>
          <p:cNvSpPr txBox="1"/>
          <p:nvPr/>
        </p:nvSpPr>
        <p:spPr>
          <a:xfrm>
            <a:off x="539750" y="2565400"/>
            <a:ext cx="8439150" cy="25533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vi-VN" altLang="en-SG" sz="3200" dirty="0">
                <a:latin typeface="Cooper Std Black" panose="0208090304030B020404" charset="0"/>
                <a:cs typeface="Cooper Std Black" panose="0208090304030B020404" charset="0"/>
              </a:rPr>
              <a:t>ĐỌC TRƯỚC BÀI 7</a:t>
            </a:r>
            <a:endParaRPr lang="en-SG" altLang="x-none" sz="3200" dirty="0">
              <a:latin typeface="Cooper Std Black" panose="0208090304030B020404" charset="0"/>
              <a:cs typeface="Cooper Std Black" panose="0208090304030B020404" charset="0"/>
            </a:endParaRPr>
          </a:p>
          <a:p>
            <a:pPr marL="514350" indent="-514350">
              <a:buAutoNum type="arabicPeriod"/>
            </a:pPr>
            <a:r>
              <a:rPr lang="en-SG" altLang="x-none" sz="3200" dirty="0">
                <a:latin typeface="Constantia" panose="02030602050306030303" pitchFamily="18" charset="0"/>
              </a:rPr>
              <a:t>Cú pháp in dữ liệu ra màn hình</a:t>
            </a:r>
            <a:endParaRPr lang="en-SG" altLang="x-none" sz="3200" dirty="0">
              <a:latin typeface="Constantia" panose="02030602050306030303" pitchFamily="18" charset="0"/>
            </a:endParaRPr>
          </a:p>
          <a:p>
            <a:pPr marL="514350" indent="-514350">
              <a:buAutoNum type="arabicPeriod"/>
            </a:pPr>
            <a:r>
              <a:rPr lang="en-SG" altLang="x-none" sz="3200" dirty="0">
                <a:latin typeface="Constantia" panose="02030602050306030303" pitchFamily="18" charset="0"/>
              </a:rPr>
              <a:t>Cú pháp nhập dữ liệu từ bàn phím</a:t>
            </a:r>
            <a:endParaRPr lang="en-SG" altLang="x-none" sz="3200" dirty="0">
              <a:latin typeface="Constantia" panose="02030602050306030303" pitchFamily="18" charset="0"/>
            </a:endParaRPr>
          </a:p>
          <a:p>
            <a:pPr marL="514350" indent="-514350">
              <a:buAutoNum type="arabicPeriod"/>
            </a:pPr>
            <a:r>
              <a:rPr lang="en-SG" altLang="x-none" sz="3200" dirty="0">
                <a:latin typeface="Constantia" panose="02030602050306030303" pitchFamily="18" charset="0"/>
              </a:rPr>
              <a:t>Phân biệt read và readln, write và writeln</a:t>
            </a:r>
            <a:endParaRPr lang="en-SG" altLang="x-none" sz="3200" dirty="0">
              <a:latin typeface="Constantia" panose="02030602050306030303" pitchFamily="18" charset="0"/>
            </a:endParaRPr>
          </a:p>
          <a:p>
            <a:pPr marL="514350" indent="-514350">
              <a:buNone/>
            </a:pPr>
            <a:r>
              <a:rPr lang="en-SG" altLang="x-none" sz="3200" dirty="0">
                <a:latin typeface="Constantia" panose="02030602050306030303" pitchFamily="18" charset="0"/>
              </a:rPr>
              <a:t>Gợi ý : (SGK bài 7)</a:t>
            </a:r>
            <a:endParaRPr lang="en-SG" altLang="x-none" sz="3200" dirty="0">
              <a:latin typeface="Constantia" panose="0203060205030603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17667" y="548680"/>
            <a:ext cx="728533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SG" sz="5400" b="1" i="0" u="none" strike="noStrike" kern="1200" cap="none" spc="0" normalizeH="0" baseline="0" noProof="0" dirty="0" err="1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Hướng</a:t>
            </a:r>
            <a:r>
              <a:rPr kumimoji="0" lang="en-SG" sz="5400" b="1" i="0" u="none" strike="noStrike" kern="1200" cap="none" spc="0" normalizeH="0" baseline="0" noProof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SG" sz="5400" b="1" i="0" u="none" strike="noStrike" kern="1200" cap="none" spc="0" normalizeH="0" baseline="0" noProof="0" dirty="0" err="1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dẫn</a:t>
            </a:r>
            <a:r>
              <a:rPr kumimoji="0" lang="en-SG" sz="5400" b="1" i="0" u="none" strike="noStrike" kern="1200" cap="none" spc="0" normalizeH="0" baseline="0" noProof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SG" sz="5400" b="1" i="0" u="none" strike="noStrike" kern="1200" cap="none" spc="0" normalizeH="0" baseline="0" noProof="0" dirty="0" err="1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về</a:t>
            </a:r>
            <a:r>
              <a:rPr kumimoji="0" lang="en-SG" sz="5400" b="1" i="0" u="none" strike="noStrike" kern="1200" cap="none" spc="0" normalizeH="0" baseline="0" noProof="0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SG" sz="5400" b="1" i="0" u="none" strike="noStrike" kern="1200" cap="none" spc="0" normalizeH="0" baseline="0" noProof="0" dirty="0" err="1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nhà</a:t>
            </a:r>
            <a:endParaRPr kumimoji="0" lang="en-US" sz="5400" b="1" i="0" u="none" strike="noStrike" kern="1200" cap="none" spc="0" normalizeH="0" baseline="0" noProof="0" dirty="0" smtClean="0">
              <a:ln w="11430"/>
              <a:solidFill>
                <a:srgbClr val="7030A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 Black" panose="020B0A040201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6626" name="Picture 2" descr="https://sites.google.com/site/nthanhbanvl/_/rsrc/1472868193120/tin-hoc-lop-11-1/chuong-2-1/bai-6-phep-toan---bieu-thuc---cau-lenh-gan/B%C3%A0i%206.%20Ph%C3%A9p%20to%C3%A1n%2C%20bi%E1%BB%83u%20th%E1%BB%A9c%2C%20c%C3%A2u%20l%E1%BB%87nh%20g%C3%A1n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858661" y="631776"/>
            <a:ext cx="6552728" cy="17532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SG" sz="5400" b="1" i="0" u="none" strike="noStrike" kern="1200" cap="none" spc="0" normalizeH="0" baseline="0" noProof="0" dirty="0" smtClean="0">
                <a:ln w="11430"/>
                <a:solidFill>
                  <a:srgbClr val="FFFF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CẢM ƠN</a:t>
            </a:r>
            <a:endParaRPr kumimoji="0" lang="en-SG" sz="5400" b="1" i="0" u="none" strike="noStrike" kern="1200" cap="none" spc="0" normalizeH="0" baseline="0" noProof="0" dirty="0" smtClean="0">
              <a:ln w="11430"/>
              <a:solidFill>
                <a:srgbClr val="FFFF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 Black" panose="020B0A040201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vi-VN" altLang="en-SG" sz="5400" b="1" i="0" u="none" strike="noStrike" kern="1200" cap="none" spc="0" normalizeH="0" baseline="0" noProof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HẸN GẶP </a:t>
            </a:r>
            <a:r>
              <a:rPr kumimoji="0" lang="vi-VN" altLang="en-SG" sz="5400" b="1" i="0" u="none" strike="noStrike" kern="1200" cap="none" spc="0" normalizeH="0" baseline="0" noProof="0" dirty="0" smtClean="0">
                <a:ln w="11430"/>
                <a:solidFill>
                  <a:schemeClr val="accent6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Arial Black" panose="020B0A04020102020204" pitchFamily="34" charset="0"/>
                <a:ea typeface="+mn-ea"/>
                <a:cs typeface="Arial" panose="020B0604020202020204" pitchFamily="34" charset="0"/>
              </a:rPr>
              <a:t>LẠI</a:t>
            </a:r>
            <a:endParaRPr kumimoji="0" lang="vi-VN" altLang="en-SG" sz="5400" b="1" i="0" u="none" strike="noStrike" kern="1200" cap="none" spc="0" normalizeH="0" baseline="0" noProof="0" dirty="0" smtClean="0">
              <a:ln w="11430"/>
              <a:solidFill>
                <a:schemeClr val="accent6">
                  <a:lumMod val="75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uLnTx/>
              <a:uFillTx/>
              <a:latin typeface="Arial Black" panose="020B0A040201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27651" name="Picture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84438" y="2386013"/>
            <a:ext cx="4452937" cy="31765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>
            <a:spLocks noChangeArrowheads="1"/>
          </p:cNvSpPr>
          <p:nvPr/>
        </p:nvSpPr>
        <p:spPr bwMode="gray">
          <a:xfrm rot="3419336">
            <a:off x="1441450" y="106362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8" name="Text Box 8"/>
          <p:cNvSpPr txBox="1"/>
          <p:nvPr/>
        </p:nvSpPr>
        <p:spPr>
          <a:xfrm>
            <a:off x="2344738" y="1020763"/>
            <a:ext cx="2392362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err="1">
                <a:latin typeface="Constantia" panose="02030602050306030303" pitchFamily="18" charset="0"/>
              </a:rPr>
              <a:t>Phép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toán</a:t>
            </a:r>
            <a:endParaRPr sz="3600" b="1">
              <a:latin typeface="Constantia" panose="02030602050306030303" pitchFamily="18" charset="0"/>
            </a:endParaRPr>
          </a:p>
        </p:txBody>
      </p:sp>
      <p:sp>
        <p:nvSpPr>
          <p:cNvPr id="6149" name="Text Box 9"/>
          <p:cNvSpPr txBox="1"/>
          <p:nvPr/>
        </p:nvSpPr>
        <p:spPr>
          <a:xfrm>
            <a:off x="1497013" y="1106488"/>
            <a:ext cx="35401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>
                <a:solidFill>
                  <a:srgbClr val="FFFFFF"/>
                </a:solidFill>
                <a:latin typeface="Arial" panose="020B0604020202020204" pitchFamily="34" charset="0"/>
              </a:rPr>
              <a:t>1</a:t>
            </a:r>
            <a:endParaRPr sz="24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6150" name="Rectangle 12"/>
          <p:cNvSpPr/>
          <p:nvPr/>
        </p:nvSpPr>
        <p:spPr>
          <a:xfrm>
            <a:off x="312738" y="1928813"/>
            <a:ext cx="3251200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L="342900" indent="-342900" algn="just" defTabSz="914400">
              <a:lnSpc>
                <a:spcPts val="1800"/>
              </a:lnSpc>
              <a:buFont typeface="Symbol" panose="05050102010706020507" pitchFamily="18" charset="2"/>
              <a:buBlip>
                <a:blip r:embed="rId1"/>
              </a:buBlip>
              <a:tabLst>
                <a:tab pos="182880" algn="l"/>
              </a:tabLst>
            </a:pP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Phép</a:t>
            </a:r>
            <a:r>
              <a:rPr sz="2800" u="sng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toán</a:t>
            </a:r>
            <a:r>
              <a:rPr sz="2800" u="sng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số</a:t>
            </a:r>
            <a:r>
              <a:rPr sz="2800" u="sng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học</a:t>
            </a:r>
            <a:r>
              <a:rPr sz="2800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:</a:t>
            </a:r>
            <a:endParaRPr lang="en-SG" altLang="x-none" sz="2800">
              <a:latin typeface="Constantia" panose="02030602050306030303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151" name="Table 6150"/>
          <p:cNvGraphicFramePr/>
          <p:nvPr/>
        </p:nvGraphicFramePr>
        <p:xfrm>
          <a:off x="468313" y="2420938"/>
          <a:ext cx="3903663" cy="3886200"/>
        </p:xfrm>
        <a:graphic>
          <a:graphicData uri="http://schemas.openxmlformats.org/drawingml/2006/table">
            <a:tbl>
              <a:tblPr/>
              <a:tblGrid>
                <a:gridCol w="2168525"/>
                <a:gridCol w="1735138"/>
              </a:tblGrid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 err="1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sz="320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3200" err="1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SG" altLang="x-none" sz="3200">
                        <a:solidFill>
                          <a:schemeClr val="bg1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Pascal</a:t>
                      </a:r>
                      <a:endParaRPr lang="en-SG" altLang="x-none" sz="3200">
                        <a:solidFill>
                          <a:schemeClr val="bg1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x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SG" altLang="x-none" sz="320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en-SG" altLang="x-none" sz="320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Div, mod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 err="1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Div,mod</a:t>
                      </a:r>
                      <a:endParaRPr lang="en-SG" altLang="x-none" sz="320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263" y="3208338"/>
            <a:ext cx="3671887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2.  </a:t>
            </a:r>
            <a:r>
              <a:rPr lang="en-SG" altLang="x-none" sz="4000">
                <a:latin typeface="Constantia" panose="02030602050306030303" pitchFamily="18" charset="0"/>
              </a:rPr>
              <a:t>5 mod 2 = ? </a:t>
            </a:r>
            <a:endParaRPr lang="en-SG" altLang="x-none" sz="4000">
              <a:latin typeface="Constantia" panose="02030602050306030303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48263" y="4089400"/>
            <a:ext cx="3671887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3.  </a:t>
            </a:r>
            <a:r>
              <a:rPr lang="en-SG" altLang="x-none" sz="4000" err="1">
                <a:latin typeface="Constantia" panose="02030602050306030303" pitchFamily="18" charset="0"/>
              </a:rPr>
              <a:t>a:b</a:t>
            </a:r>
            <a:r>
              <a:rPr lang="en-SG" altLang="x-none" sz="4000">
                <a:latin typeface="Constantia" panose="02030602050306030303" pitchFamily="18" charset="0"/>
              </a:rPr>
              <a:t> </a:t>
            </a:r>
            <a:endParaRPr lang="en-SG" altLang="x-none" sz="4000">
              <a:latin typeface="Constantia" panose="02030602050306030303" pitchFamily="18" charset="0"/>
            </a:endParaRPr>
          </a:p>
        </p:txBody>
      </p:sp>
      <p:sp>
        <p:nvSpPr>
          <p:cNvPr id="6176" name="TextBox 15"/>
          <p:cNvSpPr txBox="1"/>
          <p:nvPr/>
        </p:nvSpPr>
        <p:spPr>
          <a:xfrm>
            <a:off x="5148263" y="4953000"/>
            <a:ext cx="3671887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4.  </a:t>
            </a:r>
            <a:r>
              <a:rPr lang="en-SG" altLang="x-none" sz="4000" err="1">
                <a:latin typeface="Constantia" panose="02030602050306030303" pitchFamily="18" charset="0"/>
              </a:rPr>
              <a:t>m+n</a:t>
            </a:r>
            <a:r>
              <a:rPr lang="en-SG" altLang="x-none" sz="4000">
                <a:latin typeface="Constantia" panose="02030602050306030303" pitchFamily="18" charset="0"/>
              </a:rPr>
              <a:t> </a:t>
            </a:r>
            <a:endParaRPr lang="en-SG" altLang="x-none" sz="4000">
              <a:latin typeface="Constantia" panose="02030602050306030303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48263" y="2314575"/>
            <a:ext cx="3671887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1.  </a:t>
            </a:r>
            <a:r>
              <a:rPr lang="en-SG" altLang="x-none" sz="4000">
                <a:latin typeface="Constantia" panose="02030602050306030303" pitchFamily="18" charset="0"/>
              </a:rPr>
              <a:t>5 div 2 = ? </a:t>
            </a:r>
            <a:endParaRPr lang="en-SG" altLang="x-none" sz="4000">
              <a:latin typeface="Constantia" panose="020306020503060303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148263" y="2319338"/>
            <a:ext cx="3671887" cy="711200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solidFill>
                  <a:srgbClr val="FF0000"/>
                </a:solidFill>
                <a:latin typeface="Constantia" panose="02030602050306030303" pitchFamily="18" charset="0"/>
              </a:rPr>
              <a:t>1.  </a:t>
            </a:r>
            <a:r>
              <a:rPr lang="en-SG" altLang="x-none" sz="4000">
                <a:solidFill>
                  <a:srgbClr val="FF0000"/>
                </a:solidFill>
                <a:latin typeface="Constantia" panose="02030602050306030303" pitchFamily="18" charset="0"/>
              </a:rPr>
              <a:t>5 div 2 = 2 </a:t>
            </a:r>
            <a:endParaRPr lang="en-SG" altLang="x-none" sz="400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48263" y="3213100"/>
            <a:ext cx="3671887" cy="711200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solidFill>
                  <a:srgbClr val="FF0000"/>
                </a:solidFill>
                <a:latin typeface="Constantia" panose="02030602050306030303" pitchFamily="18" charset="0"/>
              </a:rPr>
              <a:t>2.  </a:t>
            </a:r>
            <a:r>
              <a:rPr lang="en-SG" altLang="x-none" sz="4000">
                <a:solidFill>
                  <a:srgbClr val="FF0000"/>
                </a:solidFill>
                <a:latin typeface="Constantia" panose="02030602050306030303" pitchFamily="18" charset="0"/>
              </a:rPr>
              <a:t>5 mod 2 = 1 </a:t>
            </a:r>
            <a:endParaRPr lang="en-SG" altLang="x-none" sz="400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48263" y="4086225"/>
            <a:ext cx="3671887" cy="711200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solidFill>
                  <a:srgbClr val="FF0000"/>
                </a:solidFill>
                <a:latin typeface="Constantia" panose="02030602050306030303" pitchFamily="18" charset="0"/>
              </a:rPr>
              <a:t>3.  </a:t>
            </a:r>
            <a:r>
              <a:rPr lang="en-SG" altLang="x-none" sz="4000">
                <a:solidFill>
                  <a:srgbClr val="FF0000"/>
                </a:solidFill>
                <a:latin typeface="Constantia" panose="02030602050306030303" pitchFamily="18" charset="0"/>
              </a:rPr>
              <a:t>a/b </a:t>
            </a:r>
            <a:endParaRPr lang="en-SG" altLang="x-none" sz="400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4" grpId="0" animBg="1"/>
      <p:bldP spid="14" grpId="1" animBg="1"/>
      <p:bldP spid="6176" grpId="0" animBg="1"/>
      <p:bldP spid="17" grpId="0" animBg="1"/>
      <p:bldP spid="17" grpId="1" animBg="1"/>
      <p:bldP spid="18" grpId="0" animBg="1"/>
      <p:bldP spid="22" grpId="1" animBg="1"/>
      <p:bldP spid="2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>
            <a:spLocks noChangeArrowheads="1"/>
          </p:cNvSpPr>
          <p:nvPr/>
        </p:nvSpPr>
        <p:spPr bwMode="gray">
          <a:xfrm rot="3419336">
            <a:off x="1441450" y="919163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2" name="Text Box 8"/>
          <p:cNvSpPr txBox="1"/>
          <p:nvPr/>
        </p:nvSpPr>
        <p:spPr>
          <a:xfrm>
            <a:off x="2344738" y="876300"/>
            <a:ext cx="23923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err="1">
                <a:latin typeface="Constantia" panose="02030602050306030303" pitchFamily="18" charset="0"/>
              </a:rPr>
              <a:t>Phép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toán</a:t>
            </a:r>
            <a:endParaRPr sz="3600" b="1">
              <a:latin typeface="Constantia" panose="02030602050306030303" pitchFamily="18" charset="0"/>
            </a:endParaRPr>
          </a:p>
        </p:txBody>
      </p:sp>
      <p:sp>
        <p:nvSpPr>
          <p:cNvPr id="7173" name="Text Box 9"/>
          <p:cNvSpPr txBox="1"/>
          <p:nvPr/>
        </p:nvSpPr>
        <p:spPr>
          <a:xfrm>
            <a:off x="1497013" y="962025"/>
            <a:ext cx="35401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>
                <a:solidFill>
                  <a:srgbClr val="FFFFFF"/>
                </a:solidFill>
                <a:latin typeface="Arial" panose="020B0604020202020204" pitchFamily="34" charset="0"/>
              </a:rPr>
              <a:t>1</a:t>
            </a:r>
            <a:endParaRPr sz="24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7174" name="Rectangle 12"/>
          <p:cNvSpPr/>
          <p:nvPr/>
        </p:nvSpPr>
        <p:spPr>
          <a:xfrm>
            <a:off x="311150" y="1628775"/>
            <a:ext cx="3511550" cy="3238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L="342900" indent="-342900" algn="just" defTabSz="914400">
              <a:lnSpc>
                <a:spcPts val="1800"/>
              </a:lnSpc>
              <a:buFont typeface="Symbol" panose="05050102010706020507" pitchFamily="18" charset="2"/>
              <a:buBlip>
                <a:blip r:embed="rId1"/>
              </a:buBlip>
              <a:tabLst>
                <a:tab pos="182880" algn="l"/>
              </a:tabLst>
            </a:pP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Phép</a:t>
            </a:r>
            <a:r>
              <a:rPr sz="2800" u="sng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toán</a:t>
            </a:r>
            <a:r>
              <a:rPr sz="2800" u="sng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quan</a:t>
            </a:r>
            <a:r>
              <a:rPr sz="2800" u="sng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hệ</a:t>
            </a:r>
            <a:r>
              <a:rPr sz="2800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:</a:t>
            </a:r>
            <a:endParaRPr lang="en-SG" altLang="x-none" sz="2800">
              <a:latin typeface="Constantia" panose="02030602050306030303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7175" name="Table 7174"/>
          <p:cNvGraphicFramePr/>
          <p:nvPr/>
        </p:nvGraphicFramePr>
        <p:xfrm>
          <a:off x="596900" y="2120900"/>
          <a:ext cx="3903663" cy="4533900"/>
        </p:xfrm>
        <a:graphic>
          <a:graphicData uri="http://schemas.openxmlformats.org/drawingml/2006/table">
            <a:tbl>
              <a:tblPr/>
              <a:tblGrid>
                <a:gridCol w="2168525"/>
                <a:gridCol w="1735138"/>
              </a:tblGrid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 err="1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sz="320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3200" err="1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SG" altLang="x-none" sz="3200">
                        <a:solidFill>
                          <a:schemeClr val="bg1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sz="320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Pascal</a:t>
                      </a:r>
                      <a:endParaRPr lang="en-SG" altLang="x-none" sz="3200">
                        <a:solidFill>
                          <a:schemeClr val="bg1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&lt; 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&lt; 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&gt; 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&gt; 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SG" altLang="x-none" sz="3200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≤</a:t>
                      </a:r>
                      <a:endParaRPr lang="en-SG" altLang="x-none" sz="3200" b="1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 b="1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&lt;=</a:t>
                      </a:r>
                      <a:endParaRPr lang="en-SG" altLang="x-none" sz="320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≠</a:t>
                      </a:r>
                      <a:endParaRPr lang="en-SG" altLang="x-none" sz="3200" b="1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 b="1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&lt;&gt; </a:t>
                      </a:r>
                      <a:endParaRPr lang="en-SG" altLang="x-none" sz="320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 b="1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≥</a:t>
                      </a:r>
                      <a:endParaRPr lang="en-SG" altLang="x-none" sz="3200" b="1"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 b="1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&gt;=</a:t>
                      </a:r>
                      <a:endParaRPr lang="en-SG" altLang="x-none" sz="320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01" name="TextBox 8"/>
          <p:cNvSpPr txBox="1"/>
          <p:nvPr/>
        </p:nvSpPr>
        <p:spPr>
          <a:xfrm>
            <a:off x="5148263" y="3213100"/>
            <a:ext cx="3671887" cy="711200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2.  </a:t>
            </a:r>
            <a:r>
              <a:rPr lang="en-SG" altLang="x-none" sz="4000">
                <a:latin typeface="Constantia" panose="02030602050306030303" pitchFamily="18" charset="0"/>
              </a:rPr>
              <a:t>a&gt;=b  </a:t>
            </a:r>
            <a:endParaRPr lang="en-SG" altLang="x-none" sz="4000">
              <a:latin typeface="Constantia" panose="02030602050306030303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148263" y="4089400"/>
            <a:ext cx="3671887" cy="711200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3.  </a:t>
            </a:r>
            <a:r>
              <a:rPr lang="en-SG" altLang="x-none" sz="4000">
                <a:latin typeface="Constantia" panose="02030602050306030303" pitchFamily="18" charset="0"/>
              </a:rPr>
              <a:t>a </a:t>
            </a:r>
            <a:r>
              <a:rPr sz="3600">
                <a:solidFill>
                  <a:srgbClr val="000000"/>
                </a:solidFill>
                <a:latin typeface="Calibri" panose="020F0502020204030204" pitchFamily="34" charset="0"/>
              </a:rPr>
              <a:t>≠</a:t>
            </a:r>
            <a:r>
              <a:rPr lang="en-SG" altLang="x-none" sz="4000">
                <a:latin typeface="Constantia" panose="02030602050306030303" pitchFamily="18" charset="0"/>
              </a:rPr>
              <a:t> b </a:t>
            </a:r>
            <a:endParaRPr lang="en-SG" altLang="x-none" sz="4000">
              <a:latin typeface="Constantia" panose="02030602050306030303" pitchFamily="18" charset="0"/>
            </a:endParaRPr>
          </a:p>
        </p:txBody>
      </p:sp>
      <p:sp>
        <p:nvSpPr>
          <p:cNvPr id="7203" name="TextBox 10"/>
          <p:cNvSpPr txBox="1"/>
          <p:nvPr/>
        </p:nvSpPr>
        <p:spPr>
          <a:xfrm>
            <a:off x="5148263" y="2314575"/>
            <a:ext cx="3671887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1.  </a:t>
            </a:r>
            <a:r>
              <a:rPr lang="en-SG" altLang="x-none" sz="4000">
                <a:latin typeface="Constantia" panose="02030602050306030303" pitchFamily="18" charset="0"/>
              </a:rPr>
              <a:t>a&lt;=b  </a:t>
            </a:r>
            <a:endParaRPr lang="en-SG" altLang="x-none" sz="4000">
              <a:latin typeface="Constantia" panose="02030602050306030303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48263" y="4081463"/>
            <a:ext cx="3671887" cy="711200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solidFill>
                  <a:srgbClr val="FF0000"/>
                </a:solidFill>
                <a:latin typeface="Constantia" panose="02030602050306030303" pitchFamily="18" charset="0"/>
              </a:rPr>
              <a:t>3.  </a:t>
            </a:r>
            <a:r>
              <a:rPr lang="en-SG" altLang="x-none" sz="4000">
                <a:solidFill>
                  <a:srgbClr val="FF0000"/>
                </a:solidFill>
                <a:latin typeface="Constantia" panose="02030602050306030303" pitchFamily="18" charset="0"/>
              </a:rPr>
              <a:t>a&lt;&gt;b </a:t>
            </a:r>
            <a:endParaRPr lang="en-SG" altLang="x-none" sz="4000">
              <a:solidFill>
                <a:srgbClr val="FF0000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1" grpId="0" animBg="1"/>
      <p:bldP spid="10" grpId="0" animBg="1"/>
      <p:bldP spid="10" grpId="1" animBg="1"/>
      <p:bldP spid="720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>
            <a:spLocks noChangeArrowheads="1"/>
          </p:cNvSpPr>
          <p:nvPr/>
        </p:nvSpPr>
        <p:spPr bwMode="gray">
          <a:xfrm rot="3419336">
            <a:off x="1441450" y="106362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196" name="Text Box 8"/>
          <p:cNvSpPr txBox="1"/>
          <p:nvPr/>
        </p:nvSpPr>
        <p:spPr>
          <a:xfrm>
            <a:off x="2344738" y="1020763"/>
            <a:ext cx="2392362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err="1">
                <a:latin typeface="Constantia" panose="02030602050306030303" pitchFamily="18" charset="0"/>
              </a:rPr>
              <a:t>Phép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toán</a:t>
            </a:r>
            <a:endParaRPr sz="3600" b="1">
              <a:latin typeface="Constantia" panose="02030602050306030303" pitchFamily="18" charset="0"/>
            </a:endParaRPr>
          </a:p>
        </p:txBody>
      </p:sp>
      <p:sp>
        <p:nvSpPr>
          <p:cNvPr id="8197" name="Text Box 9"/>
          <p:cNvSpPr txBox="1"/>
          <p:nvPr/>
        </p:nvSpPr>
        <p:spPr>
          <a:xfrm>
            <a:off x="1497013" y="1106488"/>
            <a:ext cx="35401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>
                <a:solidFill>
                  <a:srgbClr val="FFFFFF"/>
                </a:solidFill>
                <a:latin typeface="Arial" panose="020B0604020202020204" pitchFamily="34" charset="0"/>
              </a:rPr>
              <a:t>1</a:t>
            </a:r>
            <a:endParaRPr sz="24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8198" name="Rectangle 18"/>
          <p:cNvSpPr/>
          <p:nvPr/>
        </p:nvSpPr>
        <p:spPr>
          <a:xfrm>
            <a:off x="1200150" y="2001838"/>
            <a:ext cx="3014663" cy="32226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marL="342900" indent="-342900" algn="just" defTabSz="914400">
              <a:lnSpc>
                <a:spcPts val="1800"/>
              </a:lnSpc>
              <a:buFont typeface="Symbol" panose="05050102010706020507" pitchFamily="18" charset="2"/>
              <a:buBlip>
                <a:blip r:embed="rId1"/>
              </a:buBlip>
              <a:tabLst>
                <a:tab pos="182880" algn="l"/>
              </a:tabLst>
            </a:pP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Phép</a:t>
            </a:r>
            <a:r>
              <a:rPr sz="2800" u="sng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</a:t>
            </a:r>
            <a:r>
              <a:rPr sz="2800" u="sng" err="1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toán</a:t>
            </a:r>
            <a:r>
              <a:rPr sz="2800" u="sng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logic</a:t>
            </a:r>
            <a:r>
              <a:rPr sz="2800">
                <a:solidFill>
                  <a:srgbClr val="00000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:</a:t>
            </a:r>
            <a:endParaRPr lang="en-SG" altLang="x-none" sz="2800">
              <a:latin typeface="Constantia" panose="02030602050306030303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199" name="Table 8198"/>
          <p:cNvGraphicFramePr/>
          <p:nvPr/>
        </p:nvGraphicFramePr>
        <p:xfrm>
          <a:off x="755650" y="2492375"/>
          <a:ext cx="3903663" cy="2590800"/>
        </p:xfrm>
        <a:graphic>
          <a:graphicData uri="http://schemas.openxmlformats.org/drawingml/2006/table">
            <a:tbl>
              <a:tblPr/>
              <a:tblGrid>
                <a:gridCol w="2170113"/>
                <a:gridCol w="1733550"/>
              </a:tblGrid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 err="1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Toán</a:t>
                      </a:r>
                      <a:r>
                        <a:rPr sz="320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3200" err="1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SG" altLang="x-none" sz="3200">
                        <a:solidFill>
                          <a:schemeClr val="bg1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Pascal</a:t>
                      </a:r>
                      <a:endParaRPr lang="en-SG" altLang="x-none" sz="3200">
                        <a:solidFill>
                          <a:schemeClr val="bg1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endParaRPr lang="en-US" sz="3200">
                        <a:solidFill>
                          <a:srgbClr val="00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NOT</a:t>
                      </a:r>
                      <a:endParaRPr lang="en-SG" altLang="x-none" sz="320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endParaRPr lang="en-US" sz="3200">
                        <a:solidFill>
                          <a:srgbClr val="00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OR</a:t>
                      </a:r>
                      <a:endParaRPr lang="en-SG" altLang="x-none" sz="320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just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endParaRPr lang="en-US" sz="3200">
                        <a:solidFill>
                          <a:srgbClr val="00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lvl="1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lvl="2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lvl="3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–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lvl="4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»"/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algn="ctr" eaLnBrk="1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sz="320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AND</a:t>
                      </a:r>
                      <a:endParaRPr lang="en-SG" altLang="x-none" sz="320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216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0163" y="3295650"/>
            <a:ext cx="576262" cy="3730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7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900" y="4000500"/>
            <a:ext cx="379413" cy="3556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18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5413" y="4614863"/>
            <a:ext cx="385762" cy="3603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19" name="TextBox 13"/>
          <p:cNvSpPr txBox="1"/>
          <p:nvPr/>
        </p:nvSpPr>
        <p:spPr>
          <a:xfrm>
            <a:off x="5326063" y="3292475"/>
            <a:ext cx="3671887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>
                <a:latin typeface="Constantia" panose="02030602050306030303" pitchFamily="18" charset="0"/>
              </a:rPr>
              <a:t>1.  </a:t>
            </a:r>
            <a:r>
              <a:rPr lang="en-SG" altLang="x-none" sz="4000" err="1">
                <a:latin typeface="Constantia" panose="02030602050306030303" pitchFamily="18" charset="0"/>
              </a:rPr>
              <a:t>not(x</a:t>
            </a:r>
            <a:r>
              <a:rPr lang="en-SG" altLang="x-none" sz="4000">
                <a:latin typeface="Constantia" panose="02030602050306030303" pitchFamily="18" charset="0"/>
              </a:rPr>
              <a:t>&lt;2)</a:t>
            </a:r>
            <a:endParaRPr lang="en-SG" altLang="x-none" sz="4000"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>
            <a:spLocks noChangeArrowheads="1"/>
          </p:cNvSpPr>
          <p:nvPr/>
        </p:nvSpPr>
        <p:spPr bwMode="gray">
          <a:xfrm rot="3419336">
            <a:off x="1441450" y="919163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220" name="Text Box 8"/>
          <p:cNvSpPr txBox="1"/>
          <p:nvPr/>
        </p:nvSpPr>
        <p:spPr>
          <a:xfrm>
            <a:off x="2344738" y="876300"/>
            <a:ext cx="2392362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dirty="0">
                <a:latin typeface="Constantia" panose="02030602050306030303" pitchFamily="18" charset="0"/>
              </a:rPr>
              <a:t>Phép toán</a:t>
            </a:r>
            <a:endParaRPr sz="3600" b="1" dirty="0">
              <a:latin typeface="Constantia" panose="02030602050306030303" pitchFamily="18" charset="0"/>
            </a:endParaRPr>
          </a:p>
        </p:txBody>
      </p:sp>
      <p:sp>
        <p:nvSpPr>
          <p:cNvPr id="9221" name="Text Box 9"/>
          <p:cNvSpPr txBox="1"/>
          <p:nvPr/>
        </p:nvSpPr>
        <p:spPr>
          <a:xfrm>
            <a:off x="1497013" y="962025"/>
            <a:ext cx="35401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1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9222" name="TextBox 8"/>
          <p:cNvSpPr txBox="1"/>
          <p:nvPr/>
        </p:nvSpPr>
        <p:spPr>
          <a:xfrm>
            <a:off x="5146675" y="2341563"/>
            <a:ext cx="3671888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 dirty="0">
                <a:latin typeface="Constantia" panose="02030602050306030303" pitchFamily="18" charset="0"/>
              </a:rPr>
              <a:t>3.  </a:t>
            </a:r>
            <a:r>
              <a:rPr lang="en-SG" altLang="x-none" sz="4000" dirty="0">
                <a:latin typeface="Constantia" panose="02030602050306030303" pitchFamily="18" charset="0"/>
              </a:rPr>
              <a:t>5 mod 2</a:t>
            </a:r>
            <a:endParaRPr lang="en-SG" altLang="x-none" sz="4000" dirty="0">
              <a:latin typeface="Constantia" panose="02030602050306030303" pitchFamily="18" charset="0"/>
            </a:endParaRPr>
          </a:p>
        </p:txBody>
      </p:sp>
      <p:sp>
        <p:nvSpPr>
          <p:cNvPr id="9223" name="TextBox 9"/>
          <p:cNvSpPr txBox="1"/>
          <p:nvPr/>
        </p:nvSpPr>
        <p:spPr>
          <a:xfrm>
            <a:off x="5148263" y="3279775"/>
            <a:ext cx="3673475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 dirty="0">
                <a:latin typeface="Constantia" panose="02030602050306030303" pitchFamily="18" charset="0"/>
              </a:rPr>
              <a:t>4.  </a:t>
            </a:r>
            <a:r>
              <a:rPr lang="en-SG" altLang="x-none" sz="4000" dirty="0">
                <a:latin typeface="Constantia" panose="02030602050306030303" pitchFamily="18" charset="0"/>
              </a:rPr>
              <a:t>a/b </a:t>
            </a:r>
            <a:endParaRPr lang="en-SG" altLang="x-none" sz="4000" dirty="0">
              <a:latin typeface="Constantia" panose="02030602050306030303" pitchFamily="18" charset="0"/>
            </a:endParaRPr>
          </a:p>
        </p:txBody>
      </p:sp>
      <p:sp>
        <p:nvSpPr>
          <p:cNvPr id="9224" name="TextBox 16"/>
          <p:cNvSpPr txBox="1"/>
          <p:nvPr/>
        </p:nvSpPr>
        <p:spPr>
          <a:xfrm>
            <a:off x="827088" y="2314575"/>
            <a:ext cx="3673475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 dirty="0">
                <a:latin typeface="Constantia" panose="02030602050306030303" pitchFamily="18" charset="0"/>
              </a:rPr>
              <a:t>1.  </a:t>
            </a:r>
            <a:r>
              <a:rPr lang="en-SG" altLang="x-none" sz="4000" dirty="0">
                <a:latin typeface="Constantia" panose="02030602050306030303" pitchFamily="18" charset="0"/>
              </a:rPr>
              <a:t>not(x&lt;2)</a:t>
            </a:r>
            <a:endParaRPr lang="en-SG" altLang="x-none" sz="4000" dirty="0">
              <a:latin typeface="Constantia" panose="02030602050306030303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27088" y="3279775"/>
            <a:ext cx="3673475" cy="708025"/>
          </a:xfrm>
          <a:prstGeom prst="rect">
            <a:avLst/>
          </a:prstGeom>
          <a:noFill/>
          <a:ln w="9525" cap="flat" cmpd="sng">
            <a:solidFill>
              <a:srgbClr val="002060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r>
              <a:rPr lang="en-SG" altLang="x-none" sz="3200" dirty="0">
                <a:latin typeface="Constantia" panose="02030602050306030303" pitchFamily="18" charset="0"/>
              </a:rPr>
              <a:t>2.  </a:t>
            </a:r>
            <a:r>
              <a:rPr lang="en-SG" altLang="x-none" sz="4000" dirty="0">
                <a:latin typeface="Constantia" panose="02030602050306030303" pitchFamily="18" charset="0"/>
              </a:rPr>
              <a:t>a&lt; b </a:t>
            </a:r>
            <a:endParaRPr lang="en-SG" altLang="x-none" sz="4000" dirty="0">
              <a:latin typeface="Constantia" panose="02030602050306030303" pitchFamily="18" charset="0"/>
            </a:endParaRPr>
          </a:p>
        </p:txBody>
      </p:sp>
      <p:grpSp>
        <p:nvGrpSpPr>
          <p:cNvPr id="9226" name="Group 2"/>
          <p:cNvGrpSpPr/>
          <p:nvPr/>
        </p:nvGrpSpPr>
        <p:grpSpPr>
          <a:xfrm>
            <a:off x="1017588" y="4567238"/>
            <a:ext cx="7370762" cy="860425"/>
            <a:chOff x="1017880" y="4567386"/>
            <a:chExt cx="7370544" cy="860353"/>
          </a:xfrm>
        </p:grpSpPr>
        <p:sp>
          <p:nvSpPr>
            <p:cNvPr id="2" name="Rectangle 1"/>
            <p:cNvSpPr/>
            <p:nvPr/>
          </p:nvSpPr>
          <p:spPr>
            <a:xfrm>
              <a:off x="1017880" y="4567386"/>
              <a:ext cx="842937" cy="84289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SG" sz="4800" b="1" i="0" u="none" strike="noStrike" kern="1200" cap="none" spc="0" normalizeH="0" baseline="0" noProof="0" dirty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Constantia" panose="02030602050306030303" pitchFamily="18" charset="0"/>
                  <a:ea typeface="+mn-ea"/>
                  <a:cs typeface="+mn-cs"/>
                </a:rPr>
                <a:t>B</a:t>
              </a: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989401" y="4584847"/>
              <a:ext cx="844525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SG" sz="4800" b="1" i="0" u="none" strike="noStrike" kern="1200" cap="none" spc="0" normalizeH="0" baseline="0" noProof="0" dirty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Constantia" panose="02030602050306030303" pitchFamily="18" charset="0"/>
                  <a:ea typeface="+mn-ea"/>
                  <a:cs typeface="+mn-cs"/>
                </a:rPr>
                <a:t>I</a:t>
              </a: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916474" y="4584847"/>
              <a:ext cx="842937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5pPr>
            </a:lstStyle>
            <a:p>
              <a:pPr lvl="0" algn="ctr" eaLnBrk="1" hangingPunct="1">
                <a:buNone/>
              </a:pPr>
              <a:r>
                <a:rPr lang="en-SG" altLang="x-none" sz="4800" b="1" dirty="0">
                  <a:solidFill>
                    <a:srgbClr val="FFFFFF"/>
                  </a:solidFill>
                  <a:latin typeface="Constantia" panose="02030602050306030303" pitchFamily="18" charset="0"/>
                </a:rPr>
                <a:t>Ể</a:t>
              </a:r>
              <a:endParaRPr lang="en-SG" altLang="x-none" sz="4800" b="1" dirty="0">
                <a:solidFill>
                  <a:srgbClr val="FFFFFF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813384" y="4584847"/>
              <a:ext cx="842938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SG" sz="4800" b="1" i="0" u="none" strike="noStrike" kern="1200" cap="none" spc="0" normalizeH="0" baseline="0" noProof="0" dirty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Constantia" panose="02030602050306030303" pitchFamily="18" charset="0"/>
                  <a:ea typeface="+mn-ea"/>
                  <a:cs typeface="+mn-cs"/>
                </a:rPr>
                <a:t>U</a:t>
              </a: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737282" y="4567386"/>
              <a:ext cx="842938" cy="84289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SG" sz="4800" b="1" i="0" u="none" strike="noStrike" kern="1200" cap="none" spc="0" normalizeH="0" baseline="0" noProof="0" dirty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Constantia" panose="02030602050306030303" pitchFamily="18" charset="0"/>
                  <a:ea typeface="+mn-ea"/>
                  <a:cs typeface="+mn-cs"/>
                </a:rPr>
                <a:t>T</a:t>
              </a: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672292" y="4584847"/>
              <a:ext cx="844525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SG" sz="4800" b="1" i="0" u="none" strike="noStrike" kern="1200" cap="none" spc="0" normalizeH="0" baseline="0" noProof="0" dirty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Constantia" panose="02030602050306030303" pitchFamily="18" charset="0"/>
                  <a:ea typeface="+mn-ea"/>
                  <a:cs typeface="+mn-cs"/>
                </a:rPr>
                <a:t>H</a:t>
              </a: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608890" y="4584847"/>
              <a:ext cx="842937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sz="1800"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</a:defRPr>
              </a:lvl1pPr>
              <a:lvl2pPr marL="457200" lvl="1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2pPr>
              <a:lvl3pPr marL="914400" lvl="2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3pPr>
              <a:lvl4pPr marL="1371600" lvl="3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4pPr>
              <a:lvl5pPr marL="1828800" lvl="4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None/>
                <a:defRPr b="0" i="0" u="non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+mn-ea"/>
                  <a:cs typeface="+mn-cs"/>
                </a:defRPr>
              </a:lvl5pPr>
            </a:lstStyle>
            <a:p>
              <a:pPr lvl="0" algn="ctr" eaLnBrk="1" hangingPunct="1">
                <a:buNone/>
              </a:pPr>
              <a:r>
                <a:rPr lang="en-SG" altLang="x-none" sz="4800" b="1" dirty="0">
                  <a:solidFill>
                    <a:srgbClr val="FFFFFF"/>
                  </a:solidFill>
                  <a:latin typeface="Constantia" panose="02030602050306030303" pitchFamily="18" charset="0"/>
                </a:rPr>
                <a:t>Ứ</a:t>
              </a:r>
              <a:endParaRPr lang="en-SG" altLang="x-none" sz="4800" b="1" dirty="0">
                <a:solidFill>
                  <a:srgbClr val="FFFFFF"/>
                </a:solidFill>
                <a:latin typeface="Constantia" panose="02030602050306030303" pitchFamily="18" charset="0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545487" y="4584847"/>
              <a:ext cx="842937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SG" sz="4800" b="1" i="0" u="none" strike="noStrike" kern="1200" cap="none" spc="0" normalizeH="0" baseline="0" noProof="0" dirty="0">
                  <a:ln>
                    <a:noFill/>
                  </a:ln>
                  <a:solidFill>
                    <a:schemeClr val="lt1"/>
                  </a:solidFill>
                  <a:effectLst/>
                  <a:uLnTx/>
                  <a:uFillTx/>
                  <a:latin typeface="Constantia" panose="02030602050306030303" pitchFamily="18" charset="0"/>
                  <a:ea typeface="+mn-ea"/>
                  <a:cs typeface="+mn-cs"/>
                </a:rPr>
                <a:t>C</a:t>
              </a: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017588" y="4572000"/>
            <a:ext cx="7370762" cy="860425"/>
            <a:chOff x="1017880" y="4567386"/>
            <a:chExt cx="7370544" cy="860353"/>
          </a:xfrm>
        </p:grpSpPr>
        <p:sp>
          <p:nvSpPr>
            <p:cNvPr id="27" name="Rectangle 26"/>
            <p:cNvSpPr/>
            <p:nvPr/>
          </p:nvSpPr>
          <p:spPr>
            <a:xfrm>
              <a:off x="1017880" y="4567386"/>
              <a:ext cx="842937" cy="84289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989401" y="4584847"/>
              <a:ext cx="844525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916474" y="4584847"/>
              <a:ext cx="842937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813384" y="4584846"/>
              <a:ext cx="842938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737282" y="4567386"/>
              <a:ext cx="842938" cy="84289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672292" y="4584847"/>
              <a:ext cx="844525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608890" y="4584847"/>
              <a:ext cx="842937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545487" y="4584847"/>
              <a:ext cx="842937" cy="842892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SG" sz="4800" b="1" i="0" u="none" strike="noStrike" kern="1200" cap="none" spc="0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>
            <a:spLocks noChangeArrowheads="1"/>
          </p:cNvSpPr>
          <p:nvPr/>
        </p:nvSpPr>
        <p:spPr bwMode="gray">
          <a:xfrm rot="3419336">
            <a:off x="1441450" y="127952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44" name="Text Box 12"/>
          <p:cNvSpPr txBox="1"/>
          <p:nvPr/>
        </p:nvSpPr>
        <p:spPr>
          <a:xfrm>
            <a:off x="1497013" y="1322388"/>
            <a:ext cx="35401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0245" name="Text Box 19"/>
          <p:cNvSpPr txBox="1"/>
          <p:nvPr/>
        </p:nvSpPr>
        <p:spPr>
          <a:xfrm>
            <a:off x="2555558" y="620395"/>
            <a:ext cx="4301490" cy="7683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lang="vi-VN" sz="4400" b="1" dirty="0">
                <a:latin typeface="Constantia" panose="02030602050306030303" pitchFamily="18" charset="0"/>
              </a:rPr>
              <a:t>2.</a:t>
            </a:r>
            <a:r>
              <a:rPr lang="vi-VN" sz="3600" b="1" dirty="0">
                <a:latin typeface="Constantia" panose="02030602050306030303" pitchFamily="18" charset="0"/>
              </a:rPr>
              <a:t> </a:t>
            </a:r>
            <a:r>
              <a:rPr sz="3600" b="1" dirty="0">
                <a:latin typeface="Constantia" panose="02030602050306030303" pitchFamily="18" charset="0"/>
              </a:rPr>
              <a:t>Biểu thức số học</a:t>
            </a:r>
            <a:endParaRPr sz="3600" b="1" dirty="0">
              <a:latin typeface="Constantia" panose="02030602050306030303" pitchFamily="18" charset="0"/>
            </a:endParaRPr>
          </a:p>
        </p:txBody>
      </p:sp>
      <p:graphicFrame>
        <p:nvGraphicFramePr>
          <p:cNvPr id="10246" name="Table 10245"/>
          <p:cNvGraphicFramePr/>
          <p:nvPr/>
        </p:nvGraphicFramePr>
        <p:xfrm>
          <a:off x="899478" y="1412558"/>
          <a:ext cx="7777163" cy="4392613"/>
        </p:xfrm>
        <a:graphic>
          <a:graphicData uri="http://schemas.openxmlformats.org/drawingml/2006/table">
            <a:tbl>
              <a:tblPr/>
              <a:tblGrid>
                <a:gridCol w="3033713"/>
                <a:gridCol w="4743450"/>
              </a:tblGrid>
              <a:tr h="9493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800"/>
                        </a:lnSpc>
                        <a:buNone/>
                      </a:pPr>
                      <a:r>
                        <a:rPr sz="3200" dirty="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Toán học</a:t>
                      </a:r>
                      <a:endParaRPr lang="en-SG" altLang="x-none" sz="3200" dirty="0">
                        <a:solidFill>
                          <a:schemeClr val="bg1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78" marR="6857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800"/>
                        </a:lnSpc>
                        <a:buNone/>
                      </a:pPr>
                      <a:r>
                        <a:rPr sz="3200" dirty="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Pascal</a:t>
                      </a:r>
                      <a:endParaRPr lang="en-SG" altLang="x-none" sz="3200" dirty="0">
                        <a:solidFill>
                          <a:schemeClr val="bg1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78" marR="6857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4932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ts val="1800"/>
                        </a:lnSpc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2x+y</a:t>
                      </a:r>
                      <a:endParaRPr lang="en-US" sz="3200" dirty="0">
                        <a:solidFill>
                          <a:srgbClr val="00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78" marR="6857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800"/>
                        </a:lnSpc>
                        <a:buNone/>
                      </a:pPr>
                      <a:r>
                        <a:rPr lang="vi-VN" altLang="en-SG" sz="3200" dirty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ea typeface="Times New Roman" panose="02020603050405020304" pitchFamily="18" charset="0"/>
                        </a:rPr>
                        <a:t>2*x+</a:t>
                      </a:r>
                      <a:r>
                        <a:rPr lang="vi-VN" altLang="en-SG" sz="3200" dirty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ea typeface="Times New Roman" panose="02020603050405020304" pitchFamily="18" charset="0"/>
                        </a:rPr>
                        <a:t>y</a:t>
                      </a:r>
                      <a:endParaRPr lang="vi-VN" altLang="en-SG" sz="3200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78" marR="6857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04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ts val="1800"/>
                        </a:lnSpc>
                        <a:buNone/>
                      </a:pPr>
                      <a:r>
                        <a:rPr sz="3200" dirty="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2a+(x+y)</a:t>
                      </a:r>
                      <a:r>
                        <a:rPr sz="3200" baseline="30000" dirty="0">
                          <a:solidFill>
                            <a:srgbClr val="000000"/>
                          </a:solidFill>
                          <a:latin typeface="Constantia" panose="02030602050306030303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3200" baseline="30000" dirty="0">
                        <a:solidFill>
                          <a:srgbClr val="00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78" marR="6857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800"/>
                        </a:lnSpc>
                        <a:buNone/>
                      </a:pPr>
                      <a:r>
                        <a:rPr lang="vi-VN" altLang="en-SG" sz="3200" dirty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ea typeface="Times New Roman" panose="02020603050405020304" pitchFamily="18" charset="0"/>
                        </a:rPr>
                        <a:t>2*a+(x+y)^</a:t>
                      </a:r>
                      <a:r>
                        <a:rPr lang="vi-VN" altLang="en-SG" sz="3200" dirty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ea typeface="Times New Roman" panose="02020603050405020304" pitchFamily="18" charset="0"/>
                        </a:rPr>
                        <a:t>2</a:t>
                      </a:r>
                      <a:endParaRPr lang="vi-VN" altLang="en-SG" sz="3200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78" marR="6857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3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 eaLnBrk="1" hangingPunct="1">
                        <a:lnSpc>
                          <a:spcPts val="1800"/>
                        </a:lnSpc>
                        <a:buNone/>
                      </a:pPr>
                      <a:endParaRPr sz="4800" dirty="0">
                        <a:solidFill>
                          <a:srgbClr val="000000"/>
                        </a:solidFill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ts val="1800"/>
                        </a:lnSpc>
                        <a:buNone/>
                      </a:pPr>
                      <a:endParaRPr sz="4800" dirty="0">
                        <a:solidFill>
                          <a:srgbClr val="000000"/>
                        </a:solidFill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ts val="1800"/>
                        </a:lnSpc>
                        <a:buNone/>
                      </a:pPr>
                      <a:endParaRPr sz="4800" dirty="0">
                        <a:solidFill>
                          <a:srgbClr val="000000"/>
                        </a:solidFill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ts val="1800"/>
                        </a:lnSpc>
                        <a:buNone/>
                      </a:pPr>
                      <a:endParaRPr sz="4800" dirty="0">
                        <a:solidFill>
                          <a:srgbClr val="000000"/>
                        </a:solidFill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  <a:p>
                      <a:pPr lvl="0" algn="just" eaLnBrk="1" hangingPunct="1">
                        <a:lnSpc>
                          <a:spcPts val="1800"/>
                        </a:lnSpc>
                        <a:buNone/>
                      </a:pPr>
                      <a:endParaRPr lang="en-US" sz="4800" dirty="0">
                        <a:solidFill>
                          <a:srgbClr val="00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78" marR="6857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</a:defRPr>
                      </a:lvl1pPr>
                      <a:lvl2pPr marL="45720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lnSpc>
                          <a:spcPts val="1800"/>
                        </a:lnSpc>
                        <a:buNone/>
                      </a:pPr>
                      <a:r>
                        <a:rPr lang="vi-VN" altLang="en-SG" sz="3200" dirty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ea typeface="Times New Roman" panose="02020603050405020304" pitchFamily="18" charset="0"/>
                        </a:rPr>
                        <a:t>(x-y)/(z-(z/</a:t>
                      </a:r>
                      <a:r>
                        <a:rPr lang="vi-VN" altLang="en-SG" sz="3200" dirty="0">
                          <a:solidFill>
                            <a:srgbClr val="FF0000"/>
                          </a:solidFill>
                          <a:latin typeface="Constantia" panose="02030602050306030303" pitchFamily="18" charset="0"/>
                          <a:ea typeface="Times New Roman" panose="02020603050405020304" pitchFamily="18" charset="0"/>
                        </a:rPr>
                        <a:t>y))</a:t>
                      </a:r>
                      <a:endParaRPr lang="vi-VN" altLang="en-SG" sz="3200" dirty="0">
                        <a:solidFill>
                          <a:srgbClr val="FF0000"/>
                        </a:solidFill>
                        <a:latin typeface="Constantia" panose="02030602050306030303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78" marR="68578" marT="0" marB="0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63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59523" y="4653280"/>
            <a:ext cx="890587" cy="949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Rectangle 5"/>
          <p:cNvSpPr>
            <a:spLocks noChangeArrowheads="1"/>
          </p:cNvSpPr>
          <p:nvPr/>
        </p:nvSpPr>
        <p:spPr bwMode="gray">
          <a:xfrm rot="3419336">
            <a:off x="1441450" y="1279525"/>
            <a:ext cx="479425" cy="5207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268" name="Text Box 12"/>
          <p:cNvSpPr txBox="1"/>
          <p:nvPr/>
        </p:nvSpPr>
        <p:spPr>
          <a:xfrm>
            <a:off x="1497013" y="1322388"/>
            <a:ext cx="35401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 dirty="0">
                <a:solidFill>
                  <a:srgbClr val="FFFFFF"/>
                </a:solidFill>
                <a:latin typeface="Arial" panose="020B0604020202020204" pitchFamily="34" charset="0"/>
              </a:rPr>
              <a:t>2</a:t>
            </a:r>
            <a:endParaRPr sz="2400" b="1" dirty="0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1269" name="Text Box 19"/>
          <p:cNvSpPr txBox="1"/>
          <p:nvPr/>
        </p:nvSpPr>
        <p:spPr>
          <a:xfrm>
            <a:off x="2484438" y="1216025"/>
            <a:ext cx="3800475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dirty="0">
                <a:latin typeface="Constantia" panose="02030602050306030303" pitchFamily="18" charset="0"/>
              </a:rPr>
              <a:t>Biểu thức số học</a:t>
            </a:r>
            <a:endParaRPr sz="3600" b="1" dirty="0">
              <a:latin typeface="Constantia" panose="02030602050306030303" pitchFamily="18" charset="0"/>
            </a:endParaRPr>
          </a:p>
        </p:txBody>
      </p:sp>
      <p:sp>
        <p:nvSpPr>
          <p:cNvPr id="11270" name="Text Box 19"/>
          <p:cNvSpPr txBox="1"/>
          <p:nvPr/>
        </p:nvSpPr>
        <p:spPr>
          <a:xfrm>
            <a:off x="349250" y="2530475"/>
            <a:ext cx="1446213" cy="64611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dirty="0">
                <a:latin typeface="Constantia" panose="02030602050306030303" pitchFamily="18" charset="0"/>
              </a:rPr>
              <a:t>Lưu ý:</a:t>
            </a:r>
            <a:endParaRPr sz="3600" dirty="0">
              <a:latin typeface="Constantia" panose="02030602050306030303" pitchFamily="18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539750" y="3500438"/>
            <a:ext cx="8572500" cy="808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p>
            <a:pPr marL="342900" indent="-342900" algn="just" defTabSz="914400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Symbol" panose="05050102010706020507" pitchFamily="18" charset="2"/>
              <a:buBlip>
                <a:blip r:embed="rId1"/>
              </a:buBlip>
              <a:tabLst>
                <a:tab pos="182880" algn="l"/>
              </a:tabLst>
            </a:pPr>
            <a:r>
              <a:rPr lang="en-SG" altLang="x-none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Dùng </a:t>
            </a:r>
            <a:r>
              <a:rPr lang="vi-VN" altLang="en-SG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d</a:t>
            </a:r>
            <a:r>
              <a:rPr lang="en-SG" altLang="x-none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ấu () để xác định trình tự thực hiện</a:t>
            </a:r>
            <a:endParaRPr lang="en-SG" altLang="x-none" sz="32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342900" indent="-342900" algn="just" defTabSz="914400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None/>
              <a:tabLst>
                <a:tab pos="182880" algn="l"/>
              </a:tabLst>
            </a:pPr>
            <a:r>
              <a:rPr lang="en-SG" altLang="x-none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các phép toán</a:t>
            </a:r>
            <a:endParaRPr lang="en-SG" altLang="x-none" sz="3200" dirty="0">
              <a:latin typeface="Constantia" panose="02030602050306030303" pitchFamily="18" charset="0"/>
              <a:ea typeface="Times New Roman" panose="02020603050405020304" pitchFamily="18" charset="0"/>
            </a:endParaRPr>
          </a:p>
        </p:txBody>
      </p:sp>
      <p:sp>
        <p:nvSpPr>
          <p:cNvPr id="11272" name="Rectangle 12"/>
          <p:cNvSpPr/>
          <p:nvPr/>
        </p:nvSpPr>
        <p:spPr>
          <a:xfrm>
            <a:off x="512763" y="4673600"/>
            <a:ext cx="8572500" cy="3730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algn="just" defTabSz="914400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Symbol" panose="05050102010706020507" pitchFamily="18" charset="2"/>
              <a:buBlip>
                <a:blip r:embed="rId1"/>
              </a:buBlip>
              <a:tabLst>
                <a:tab pos="182880" algn="l"/>
              </a:tabLst>
            </a:pPr>
            <a:r>
              <a:rPr lang="en-SG" altLang="x-none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Viết lần lượt từ trái sang phải</a:t>
            </a:r>
            <a:endParaRPr lang="en-SG" altLang="x-none" sz="3200" dirty="0">
              <a:latin typeface="Constantia" panose="02030602050306030303" pitchFamily="18" charset="0"/>
              <a:ea typeface="Times New Roman" panose="02020603050405020304" pitchFamily="18" charset="0"/>
            </a:endParaRPr>
          </a:p>
        </p:txBody>
      </p:sp>
      <p:sp>
        <p:nvSpPr>
          <p:cNvPr id="11273" name="Rectangle 13"/>
          <p:cNvSpPr/>
          <p:nvPr/>
        </p:nvSpPr>
        <p:spPr>
          <a:xfrm>
            <a:off x="512763" y="5359400"/>
            <a:ext cx="8572500" cy="3730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 algn="just" defTabSz="914400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Symbol" panose="05050102010706020507" pitchFamily="18" charset="2"/>
              <a:buBlip>
                <a:blip r:embed="rId1"/>
              </a:buBlip>
              <a:tabLst>
                <a:tab pos="182880" algn="l"/>
              </a:tabLst>
            </a:pPr>
            <a:r>
              <a:rPr lang="en-SG" altLang="x-none" sz="3200" dirty="0">
                <a:latin typeface="Constantia" panose="02030602050306030303" pitchFamily="18" charset="0"/>
                <a:cs typeface="Times New Roman" panose="02020603050405020304" pitchFamily="18" charset="0"/>
              </a:rPr>
              <a:t>Không bỏ qua dấu nhân</a:t>
            </a:r>
            <a:endParaRPr lang="en-SG" altLang="x-none" sz="3200" dirty="0">
              <a:latin typeface="Constantia" panose="02030602050306030303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Rectangle 4"/>
          <p:cNvSpPr>
            <a:spLocks noChangeArrowheads="1"/>
          </p:cNvSpPr>
          <p:nvPr/>
        </p:nvSpPr>
        <p:spPr bwMode="gray">
          <a:xfrm rot="3419336">
            <a:off x="1358900" y="1279525"/>
            <a:ext cx="479425" cy="5207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miter lim="800000"/>
          </a:ln>
          <a:effectLst/>
          <a:scene3d>
            <a:camera prst="legacyPerspectiveFront">
              <a:rot lat="0" lon="1500000" rev="0"/>
            </a:camera>
            <a:lightRig rig="legacyFlat4" dir="b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291" name="Text Box 15"/>
          <p:cNvSpPr txBox="1"/>
          <p:nvPr/>
        </p:nvSpPr>
        <p:spPr>
          <a:xfrm>
            <a:off x="1414463" y="1322388"/>
            <a:ext cx="35401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ctr" eaLnBrk="0" hangingPunct="0"/>
            <a:r>
              <a:rPr sz="2400" b="1">
                <a:solidFill>
                  <a:srgbClr val="FFFFFF"/>
                </a:solidFill>
                <a:latin typeface="Arial" panose="020B0604020202020204" pitchFamily="34" charset="0"/>
              </a:rPr>
              <a:t>3</a:t>
            </a:r>
            <a:endParaRPr sz="2400" b="1">
              <a:solidFill>
                <a:srgbClr val="FFFFFF"/>
              </a:solidFill>
              <a:latin typeface="Arial" panose="020B0604020202020204" pitchFamily="34" charset="0"/>
            </a:endParaRPr>
          </a:p>
        </p:txBody>
      </p:sp>
      <p:sp>
        <p:nvSpPr>
          <p:cNvPr id="12292" name="Text Box 20"/>
          <p:cNvSpPr txBox="1"/>
          <p:nvPr/>
        </p:nvSpPr>
        <p:spPr>
          <a:xfrm>
            <a:off x="2195513" y="1236663"/>
            <a:ext cx="4157662" cy="6477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 b="1" err="1">
                <a:latin typeface="Constantia" panose="02030602050306030303" pitchFamily="18" charset="0"/>
              </a:rPr>
              <a:t>Hàm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số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học</a:t>
            </a:r>
            <a:r>
              <a:rPr sz="3600" b="1">
                <a:latin typeface="Constantia" panose="02030602050306030303" pitchFamily="18" charset="0"/>
              </a:rPr>
              <a:t> </a:t>
            </a:r>
            <a:r>
              <a:rPr sz="3600" b="1" err="1">
                <a:latin typeface="Constantia" panose="02030602050306030303" pitchFamily="18" charset="0"/>
              </a:rPr>
              <a:t>chuẩn</a:t>
            </a:r>
            <a:endParaRPr sz="3600" b="1">
              <a:latin typeface="Constantia" panose="02030602050306030303" pitchFamily="18" charset="0"/>
            </a:endParaRPr>
          </a:p>
        </p:txBody>
      </p:sp>
      <p:sp>
        <p:nvSpPr>
          <p:cNvPr id="12294" name="Text Box 19"/>
          <p:cNvSpPr txBox="1"/>
          <p:nvPr/>
        </p:nvSpPr>
        <p:spPr>
          <a:xfrm>
            <a:off x="439738" y="2211388"/>
            <a:ext cx="958850" cy="64611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eaLnBrk="0" hangingPunct="0"/>
            <a:r>
              <a:rPr sz="3600">
                <a:latin typeface="Constantia" panose="02030602050306030303" pitchFamily="18" charset="0"/>
              </a:rPr>
              <a:t>VD:</a:t>
            </a:r>
            <a:endParaRPr sz="3600">
              <a:latin typeface="Constantia" panose="02030602050306030303" pitchFamily="18" charset="0"/>
            </a:endParaRPr>
          </a:p>
        </p:txBody>
      </p:sp>
      <p:sp>
        <p:nvSpPr>
          <p:cNvPr id="12295" name="Rectangle 5"/>
          <p:cNvSpPr/>
          <p:nvPr/>
        </p:nvSpPr>
        <p:spPr>
          <a:xfrm>
            <a:off x="0" y="0"/>
            <a:ext cx="9144000" cy="0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p>
            <a:endParaRPr lang="en-SG" altLang="x-none">
              <a:latin typeface="Calibri" panose="020F0502020204030204" pitchFamily="34" charset="0"/>
            </a:endParaRPr>
          </a:p>
        </p:txBody>
      </p:sp>
      <p:graphicFrame>
        <p:nvGraphicFramePr>
          <p:cNvPr id="12296" name="Object 11"/>
          <p:cNvGraphicFramePr>
            <a:graphicFrameLocks noChangeAspect="1"/>
          </p:cNvGraphicFramePr>
          <p:nvPr/>
        </p:nvGraphicFramePr>
        <p:xfrm>
          <a:off x="539750" y="3195638"/>
          <a:ext cx="2119313" cy="184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495300" imgH="431800" progId="Equation.DSMT4">
                  <p:embed/>
                </p:oleObj>
              </mc:Choice>
              <mc:Fallback>
                <p:oleObj name="" r:id="rId1" imgW="495300" imgH="431800" progId="Equation.DSMT4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9750" y="3195638"/>
                        <a:ext cx="2119313" cy="18478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Arrow Connector 13"/>
          <p:cNvCxnSpPr/>
          <p:nvPr/>
        </p:nvCxnSpPr>
        <p:spPr>
          <a:xfrm>
            <a:off x="2771775" y="4076700"/>
            <a:ext cx="863600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Box 19"/>
          <p:cNvSpPr txBox="1">
            <a:spLocks noChangeArrowheads="1"/>
          </p:cNvSpPr>
          <p:nvPr/>
        </p:nvSpPr>
        <p:spPr bwMode="gray">
          <a:xfrm>
            <a:off x="3635375" y="3573463"/>
            <a:ext cx="43545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p>
            <a:pPr eaLnBrk="0" hangingPunct="0"/>
            <a:r>
              <a:rPr sz="4400" b="1" err="1">
                <a:solidFill>
                  <a:srgbClr val="E46C0A"/>
                </a:solidFill>
                <a:latin typeface="Constantia" panose="02030602050306030303" pitchFamily="18" charset="0"/>
              </a:rPr>
              <a:t>sqrt(x+y)/sqr(x</a:t>
            </a:r>
            <a:r>
              <a:rPr sz="4400" b="1" dirty="0">
                <a:solidFill>
                  <a:srgbClr val="E46C0A"/>
                </a:solidFill>
                <a:latin typeface="Constantia" panose="02030602050306030303" pitchFamily="18" charset="0"/>
              </a:rPr>
              <a:t>)</a:t>
            </a:r>
            <a:endParaRPr sz="4400" b="1">
              <a:solidFill>
                <a:srgbClr val="E46C0A"/>
              </a:solidFill>
              <a:latin typeface="Constantia" panose="020306020503060303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2333</Words>
  <Application>WPS Presentation</Application>
  <PresentationFormat>On-screen Show</PresentationFormat>
  <Paragraphs>357</Paragraphs>
  <Slides>24</Slides>
  <Notes>16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24</vt:i4>
      </vt:variant>
    </vt:vector>
  </HeadingPairs>
  <TitlesOfParts>
    <vt:vector size="39" baseType="lpstr">
      <vt:lpstr>Arial</vt:lpstr>
      <vt:lpstr>SimSun</vt:lpstr>
      <vt:lpstr>Wingdings</vt:lpstr>
      <vt:lpstr>Calibri</vt:lpstr>
      <vt:lpstr>Constantia</vt:lpstr>
      <vt:lpstr>Symbol</vt:lpstr>
      <vt:lpstr>Times New Roman</vt:lpstr>
      <vt:lpstr>Microsoft YaHei</vt:lpstr>
      <vt:lpstr>Arial Unicode MS</vt:lpstr>
      <vt:lpstr>Cooper Std Black</vt:lpstr>
      <vt:lpstr>Arial Black</vt:lpstr>
      <vt:lpstr>Office Theme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</dc:creator>
  <cp:lastModifiedBy>ngọc nguyễn</cp:lastModifiedBy>
  <cp:revision>142</cp:revision>
  <dcterms:created xsi:type="dcterms:W3CDTF">2017-10-04T14:08:00Z</dcterms:created>
  <dcterms:modified xsi:type="dcterms:W3CDTF">2021-10-08T03:39:35Z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DA38F4908BE14832ADD950D60862FBDB</vt:lpwstr>
  </property>
  <property fmtid="{D5CDD505-2E9C-101B-9397-08002B2CF9AE}" pid="3" name="KSOProductBuildVer">
    <vt:lpwstr>1033-11.2.0.10296</vt:lpwstr>
  </property>
</Properties>
</file>