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1" r:id="rId3"/>
    <p:sldId id="267" r:id="rId4"/>
    <p:sldId id="268" r:id="rId5"/>
    <p:sldId id="258" r:id="rId6"/>
    <p:sldId id="262" r:id="rId7"/>
    <p:sldId id="263" r:id="rId8"/>
    <p:sldId id="264" r:id="rId9"/>
    <p:sldId id="265" r:id="rId10"/>
    <p:sldId id="266" r:id="rId11"/>
    <p:sldId id="269" r:id="rId12"/>
    <p:sldId id="272" r:id="rId13"/>
    <p:sldId id="270" r:id="rId1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100" b="1" i="0" u="none" kern="1200" baseline="0">
        <a:solidFill>
          <a:srgbClr val="FF0D0D"/>
        </a:solidFill>
        <a:latin typeface=".VnTime" panose="020B7200000000000000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100" b="1" i="0" u="none" kern="1200" baseline="0">
        <a:solidFill>
          <a:srgbClr val="FF0D0D"/>
        </a:solidFill>
        <a:latin typeface=".VnTime" panose="020B7200000000000000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100" b="1" i="0" u="none" kern="1200" baseline="0">
        <a:solidFill>
          <a:srgbClr val="FF0D0D"/>
        </a:solidFill>
        <a:latin typeface=".VnTime" panose="020B7200000000000000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100" b="1" i="0" u="none" kern="1200" baseline="0">
        <a:solidFill>
          <a:srgbClr val="FF0D0D"/>
        </a:solidFill>
        <a:latin typeface=".VnTime" panose="020B7200000000000000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100" b="1" i="0" u="none" kern="1200" baseline="0">
        <a:solidFill>
          <a:srgbClr val="FF0D0D"/>
        </a:solidFill>
        <a:latin typeface=".VnTime" panose="020B7200000000000000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100" b="1" i="0" u="none" kern="1200" baseline="0">
        <a:solidFill>
          <a:srgbClr val="FF0D0D"/>
        </a:solidFill>
        <a:latin typeface=".VnTime" panose="020B7200000000000000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100" b="1" i="0" u="none" kern="1200" baseline="0">
        <a:solidFill>
          <a:srgbClr val="FF0D0D"/>
        </a:solidFill>
        <a:latin typeface=".VnTime" panose="020B7200000000000000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100" b="1" i="0" u="none" kern="1200" baseline="0">
        <a:solidFill>
          <a:srgbClr val="FF0D0D"/>
        </a:solidFill>
        <a:latin typeface=".VnTime" panose="020B7200000000000000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100" b="1" i="0" u="none" kern="1200" baseline="0">
        <a:solidFill>
          <a:srgbClr val="FF0D0D"/>
        </a:solidFill>
        <a:latin typeface=".VnTime" panose="020B7200000000000000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D0D"/>
    <a:srgbClr val="FF9900"/>
    <a:srgbClr val="FFFF97"/>
    <a:srgbClr val="A41493"/>
    <a:srgbClr val="AF159D"/>
    <a:srgbClr val="FF66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957"/>
  </p:normalViewPr>
  <p:slideViewPr>
    <p:cSldViewPr showGuides="1">
      <p:cViewPr varScale="1">
        <p:scale>
          <a:sx n="68" d="100"/>
          <a:sy n="68" d="100"/>
        </p:scale>
        <p:origin x="88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406079-E72D-473C-9459-A5C52CA9076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406079-E72D-473C-9459-A5C52CA9076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406079-E72D-473C-9459-A5C52CA9076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406079-E72D-473C-9459-A5C52CA9076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406079-E72D-473C-9459-A5C52CA9076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406079-E72D-473C-9459-A5C52CA9076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406079-E72D-473C-9459-A5C52CA9076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406079-E72D-473C-9459-A5C52CA9076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406079-E72D-473C-9459-A5C52CA9076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406079-E72D-473C-9459-A5C52CA9076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406079-E72D-473C-9459-A5C52CA9076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spcBef>
                <a:spcPct val="0"/>
              </a:spcBef>
              <a:defRPr sz="1400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spcBef>
                <a:spcPct val="0"/>
              </a:spcBef>
              <a:defRPr sz="1400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spcBef>
                <a:spcPct val="0"/>
              </a:spcBef>
              <a:defRPr sz="1400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406079-E72D-473C-9459-A5C52CA9076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8.png"/><Relationship Id="rId3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5" Type="http://schemas.openxmlformats.org/officeDocument/2006/relationships/image" Target="../media/image21.png"/><Relationship Id="rId4" Type="http://schemas.openxmlformats.org/officeDocument/2006/relationships/image" Target="../media/image5.png"/><Relationship Id="rId3" Type="http://schemas.openxmlformats.org/officeDocument/2006/relationships/image" Target="../media/image20.GIF"/><Relationship Id="rId2" Type="http://schemas.openxmlformats.org/officeDocument/2006/relationships/image" Target="../media/image19.jpe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8.GIF"/><Relationship Id="rId4" Type="http://schemas.openxmlformats.org/officeDocument/2006/relationships/image" Target="../media/image7.wmf"/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9.GIF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15.GIF"/><Relationship Id="rId7" Type="http://schemas.openxmlformats.org/officeDocument/2006/relationships/image" Target="../media/image14.png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6.GIF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GIF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0" name="Picture 2" descr="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/>
          <p:nvPr/>
        </p:nvSpPr>
        <p:spPr>
          <a:xfrm>
            <a:off x="0" y="1033463"/>
            <a:ext cx="9144000" cy="487680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25000"/>
              </a:spcBef>
              <a:buNone/>
            </a:pPr>
            <a:r>
              <a:rPr lang="en-US" altLang="en-US" sz="2100" b="1" dirty="0">
                <a:solidFill>
                  <a:srgbClr val="FF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en-US" sz="2100" b="1" dirty="0">
              <a:solidFill>
                <a:srgbClr val="FF0D0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1" hangingPunct="1">
              <a:spcBef>
                <a:spcPct val="25000"/>
              </a:spcBef>
              <a:buNone/>
            </a:pPr>
            <a:r>
              <a:rPr lang="en-US" altLang="en-US" sz="2100" b="1" dirty="0">
                <a:solidFill>
                  <a:srgbClr val="FF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lang="en-US" altLang="en-US" sz="2100" b="1" dirty="0">
              <a:solidFill>
                <a:srgbClr val="FF0D0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52" name="Text Box 4"/>
          <p:cNvSpPr txBox="1"/>
          <p:nvPr/>
        </p:nvSpPr>
        <p:spPr>
          <a:xfrm>
            <a:off x="3762375" y="0"/>
            <a:ext cx="2113915" cy="1076325"/>
          </a:xfrm>
          <a:prstGeom prst="rect">
            <a:avLst/>
          </a:prstGeom>
          <a:noFill/>
          <a:ln w="12700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200000"/>
              </a:lnSpc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vi-V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 tiết)</a:t>
            </a:r>
            <a:endParaRPr lang="vi-VN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WordArt 5"/>
          <p:cNvSpPr>
            <a:spLocks noTextEdit="1"/>
          </p:cNvSpPr>
          <p:nvPr/>
        </p:nvSpPr>
        <p:spPr>
          <a:xfrm>
            <a:off x="393700" y="1628775"/>
            <a:ext cx="8356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CÁC THÀNH PHẦN CƠ BẢN CỦA NGÔN NGỮ LẬP TRÌNH</a:t>
            </a:r>
            <a:endParaRPr lang="en-US" sz="3600" b="1">
              <a:solidFill>
                <a:srgbClr val="0000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4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716463"/>
            <a:ext cx="3810000" cy="2117725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2055" name="Line 8"/>
          <p:cNvSpPr/>
          <p:nvPr/>
        </p:nvSpPr>
        <p:spPr>
          <a:xfrm>
            <a:off x="4800600" y="5943600"/>
            <a:ext cx="4191000" cy="0"/>
          </a:xfrm>
          <a:prstGeom prst="line">
            <a:avLst/>
          </a:prstGeom>
          <a:ln w="12700" cap="sq" cmpd="sng">
            <a:solidFill>
              <a:schemeClr val="accent2"/>
            </a:solidFill>
            <a:prstDash val="solid"/>
            <a:headEnd type="none" w="sm" len="sm"/>
            <a:tailEnd type="none" w="sm" len="sm"/>
          </a:ln>
        </p:spPr>
      </p:sp>
      <p:pic>
        <p:nvPicPr>
          <p:cNvPr id="2056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124200"/>
            <a:ext cx="9144000" cy="381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7" name="Rectangle 9"/>
          <p:cNvSpPr/>
          <p:nvPr/>
        </p:nvSpPr>
        <p:spPr>
          <a:xfrm>
            <a:off x="0" y="650875"/>
            <a:ext cx="2704465" cy="414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THPT </a:t>
            </a:r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NGÔ SỸ </a:t>
            </a:r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endParaRPr lang="vi-V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8" name="Rectangle 2"/>
          <p:cNvSpPr/>
          <p:nvPr/>
        </p:nvSpPr>
        <p:spPr>
          <a:xfrm>
            <a:off x="6400800" y="584835"/>
            <a:ext cx="2735580" cy="414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GV: NGỌC </a:t>
            </a:r>
            <a:r>
              <a:rPr lang="vi-V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endParaRPr lang="vi-V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37" name="Text Box 29"/>
          <p:cNvSpPr txBox="1"/>
          <p:nvPr/>
        </p:nvSpPr>
        <p:spPr>
          <a:xfrm>
            <a:off x="1219200" y="838200"/>
            <a:ext cx="7620000" cy="1108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Clr>
                <a:srgbClr val="0000FF"/>
              </a:buClr>
              <a:buFont typeface="Symbol" panose="05050102010706020507" pitchFamily="18" charset="2"/>
              <a:buNone/>
            </a:pP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những đại lượng được đặt tên, dùng để lưu trữ giá trị v</a:t>
            </a:r>
            <a:r>
              <a:rPr lang="en-US" altLang="en-US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các giá trị có thể được thay đổi trong quá trình thực hiện chương trình.</a:t>
            </a:r>
            <a:endParaRPr lang="en-US" altLang="en-US" sz="2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457200" y="4630738"/>
            <a:ext cx="83820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DC4FF"/>
                    </a:gs>
                    <a:gs pos="50000">
                      <a:schemeClr val="bg1"/>
                    </a:gs>
                    <a:gs pos="100000">
                      <a:srgbClr val="6DC4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35280" lvl="0" indent="-335280" algn="just" eaLnBrk="1" hangingPunct="1">
              <a:spcBef>
                <a:spcPct val="50000"/>
              </a:spcBef>
              <a:buClr>
                <a:srgbClr val="0000FF"/>
              </a:buClr>
              <a:buFont typeface="Wingdings" panose="05000000000000000000" pitchFamily="2" charset="2"/>
              <a:buChar char="Ø"/>
            </a:pP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biến mang giá trị của biến tại từng thời điểm thực hiện chương trình.</a:t>
            </a:r>
            <a:endParaRPr lang="en-US" altLang="en-US" sz="2400" b="1" i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1268" name="Picture 58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09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9" name="Picture 59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69" name="Text Box 61"/>
          <p:cNvSpPr txBox="1">
            <a:spLocks noChangeArrowheads="1"/>
          </p:cNvSpPr>
          <p:nvPr/>
        </p:nvSpPr>
        <p:spPr bwMode="auto">
          <a:xfrm>
            <a:off x="4038600" y="3232150"/>
            <a:ext cx="4648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6DC4FF"/>
                    </a:gs>
                    <a:gs pos="50000">
                      <a:schemeClr val="bg1"/>
                    </a:gs>
                    <a:gs pos="100000">
                      <a:srgbClr val="6DC4FF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Clr>
                <a:srgbClr val="0000FF"/>
              </a:buClr>
              <a:buFont typeface="Wingdings" panose="05000000000000000000" pitchFamily="2" charset="2"/>
              <a:buChar char="F"/>
            </a:pP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CV, R v</a:t>
            </a:r>
            <a:r>
              <a:rPr lang="en-US" alt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l</a:t>
            </a:r>
            <a:r>
              <a:rPr lang="en-US" alt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các </a:t>
            </a:r>
            <a:r>
              <a:rPr lang="en-US" altLang="en-US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endParaRPr lang="en-US" altLang="en-US" sz="2800" b="1" i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70" name="Text Box 62"/>
          <p:cNvSpPr txBox="1">
            <a:spLocks noChangeArrowheads="1"/>
          </p:cNvSpPr>
          <p:nvPr/>
        </p:nvSpPr>
        <p:spPr bwMode="auto">
          <a:xfrm>
            <a:off x="4953000" y="2484438"/>
            <a:ext cx="2438400" cy="708025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16255"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00FF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D0D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Trong</a:t>
            </a: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D0D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D0D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ví</a:t>
            </a: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D0D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D0D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dụ</a:t>
            </a: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D0D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D0D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trên</a:t>
            </a: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D0D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	</a:t>
            </a:r>
            <a:endParaRPr kumimoji="0" lang="en-US" alt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FF0D0D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272" name="Text Box 63"/>
          <p:cNvSpPr txBox="1"/>
          <p:nvPr/>
        </p:nvSpPr>
        <p:spPr>
          <a:xfrm>
            <a:off x="76200" y="868363"/>
            <a:ext cx="1371600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Clr>
                <a:srgbClr val="0000FF"/>
              </a:buClr>
              <a:buFont typeface="Symbol" panose="05050102010706020507" pitchFamily="18" charset="2"/>
              <a:buChar char="·"/>
            </a:pP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endParaRPr lang="en-US" altLang="en-US" sz="2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74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74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74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19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74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74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7" grpId="0"/>
      <p:bldP spid="17448" grpId="0"/>
      <p:bldP spid="17469" grpId="0"/>
      <p:bldP spid="1747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7" name="Text Box 9"/>
          <p:cNvSpPr txBox="1"/>
          <p:nvPr/>
        </p:nvSpPr>
        <p:spPr>
          <a:xfrm>
            <a:off x="304800" y="762000"/>
            <a:ext cx="3962400" cy="14462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171450" lvl="0" indent="-171450" algn="just" eaLnBrk="1" hangingPunct="1">
              <a:spcBef>
                <a:spcPct val="50000"/>
              </a:spcBef>
              <a:buClr>
                <a:schemeClr val="tx1"/>
              </a:buClr>
              <a:buFont typeface=".VnBook-Antiqua" panose="020B7200000000000000" pitchFamily="34" charset="0"/>
              <a:buChar char="-"/>
            </a:pP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 đoạn chú thích đặt trong chương trình nguồn giúp người đọc dễ d</a:t>
            </a:r>
            <a:r>
              <a:rPr lang="en-US" altLang="en-US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nhận biết ý nghĩa của chương trình đó.</a:t>
            </a:r>
            <a:endParaRPr lang="en-US" altLang="en-US" sz="2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538" name="Text Box 10"/>
          <p:cNvSpPr txBox="1"/>
          <p:nvPr/>
        </p:nvSpPr>
        <p:spPr>
          <a:xfrm>
            <a:off x="304800" y="2133600"/>
            <a:ext cx="4038600" cy="14462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171450" lvl="0" indent="-171450" algn="just" eaLnBrk="1" hangingPunct="1">
              <a:spcBef>
                <a:spcPct val="50000"/>
              </a:spcBef>
              <a:buClr>
                <a:schemeClr val="tx1"/>
              </a:buClr>
              <a:buFont typeface=".VnBook-Antiqua" panose="020B7200000000000000" pitchFamily="34" charset="0"/>
              <a:buChar char="-"/>
            </a:pP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Chú thích không l</a:t>
            </a:r>
            <a:r>
              <a:rPr lang="en-US" altLang="en-US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ảnh hưởng đến nội dung chương trình nguồn v</a:t>
            </a:r>
            <a:r>
              <a:rPr lang="en-US" altLang="en-US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được chương trình dịch bỏ qua.</a:t>
            </a:r>
            <a:endParaRPr lang="en-US" altLang="en-US" sz="2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2292" name="Picture 11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3" name="Picture 12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2294" name="Group 13"/>
          <p:cNvGrpSpPr/>
          <p:nvPr/>
        </p:nvGrpSpPr>
        <p:grpSpPr>
          <a:xfrm>
            <a:off x="76200" y="0"/>
            <a:ext cx="3124200" cy="609600"/>
            <a:chOff x="0" y="3024"/>
            <a:chExt cx="1968" cy="384"/>
          </a:xfrm>
        </p:grpSpPr>
        <p:sp>
          <p:nvSpPr>
            <p:cNvPr id="22542" name="Text Box 14"/>
            <p:cNvSpPr txBox="1">
              <a:spLocks noChangeArrowheads="1"/>
            </p:cNvSpPr>
            <p:nvPr/>
          </p:nvSpPr>
          <p:spPr bwMode="auto">
            <a:xfrm>
              <a:off x="528" y="3091"/>
              <a:ext cx="14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R="0" algn="just" defTabSz="914400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en-US" sz="2400" kern="1200" cap="none" spc="0" normalizeH="0" baseline="0" noProof="0" dirty="0" err="1">
                  <a:solidFill>
                    <a:srgbClr val="F20000"/>
                  </a:solidFill>
                  <a:latin typeface="+mj-lt"/>
                  <a:ea typeface="+mn-ea"/>
                  <a:cs typeface="+mn-cs"/>
                </a:rPr>
                <a:t>Chú</a:t>
              </a:r>
              <a:r>
                <a:rPr kumimoji="0" lang="en-US" altLang="en-US" sz="2400" kern="1200" cap="none" spc="0" normalizeH="0" baseline="0" noProof="0" dirty="0">
                  <a:solidFill>
                    <a:srgbClr val="F20000"/>
                  </a:solidFill>
                  <a:latin typeface="+mj-lt"/>
                  <a:ea typeface="+mn-ea"/>
                  <a:cs typeface="+mn-cs"/>
                </a:rPr>
                <a:t> </a:t>
              </a:r>
              <a:r>
                <a:rPr kumimoji="0" lang="en-US" altLang="en-US" sz="2400" kern="1200" cap="none" spc="0" normalizeH="0" baseline="0" noProof="0" dirty="0" err="1">
                  <a:solidFill>
                    <a:srgbClr val="F20000"/>
                  </a:solidFill>
                  <a:latin typeface="+mj-lt"/>
                  <a:ea typeface="+mn-ea"/>
                  <a:cs typeface="+mn-cs"/>
                </a:rPr>
                <a:t>Thích</a:t>
              </a:r>
              <a:endParaRPr kumimoji="0" lang="en-US" altLang="en-US" sz="2400" kern="1200" cap="none" spc="0" normalizeH="0" baseline="0" noProof="0" dirty="0">
                <a:solidFill>
                  <a:srgbClr val="F20000"/>
                </a:solidFill>
                <a:latin typeface="+mj-lt"/>
                <a:ea typeface="+mn-ea"/>
                <a:cs typeface="+mn-cs"/>
              </a:endParaRPr>
            </a:p>
          </p:txBody>
        </p:sp>
        <p:grpSp>
          <p:nvGrpSpPr>
            <p:cNvPr id="12302" name="Group 15"/>
            <p:cNvGrpSpPr/>
            <p:nvPr/>
          </p:nvGrpSpPr>
          <p:grpSpPr>
            <a:xfrm>
              <a:off x="0" y="3024"/>
              <a:ext cx="432" cy="384"/>
              <a:chOff x="0" y="480"/>
              <a:chExt cx="480" cy="384"/>
            </a:xfrm>
          </p:grpSpPr>
          <p:sp>
            <p:nvSpPr>
              <p:cNvPr id="12303" name="AutoShape 16"/>
              <p:cNvSpPr/>
              <p:nvPr/>
            </p:nvSpPr>
            <p:spPr>
              <a:xfrm>
                <a:off x="0" y="480"/>
                <a:ext cx="480" cy="384"/>
              </a:xfrm>
              <a:prstGeom prst="star8">
                <a:avLst>
                  <a:gd name="adj" fmla="val 38250"/>
                </a:avLst>
              </a:prstGeom>
              <a:gradFill rotWithShape="1">
                <a:gsLst>
                  <a:gs pos="0">
                    <a:srgbClr val="FFFFFF"/>
                  </a:gs>
                  <a:gs pos="100000">
                    <a:srgbClr val="FF00FF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just" eaLnBrk="1" hangingPunct="1">
                  <a:spcBef>
                    <a:spcPct val="25000"/>
                  </a:spcBef>
                  <a:buNone/>
                </a:pPr>
                <a:endParaRPr lang="en-US" altLang="en-US" sz="2100" b="1" dirty="0">
                  <a:solidFill>
                    <a:srgbClr val="FF0D0D"/>
                  </a:solidFill>
                  <a:latin typeface=".VnTime" panose="020B7200000000000000" pitchFamily="34" charset="0"/>
                </a:endParaRPr>
              </a:p>
            </p:txBody>
          </p:sp>
          <p:sp>
            <p:nvSpPr>
              <p:cNvPr id="12304" name="Text Box 17"/>
              <p:cNvSpPr txBox="1"/>
              <p:nvPr/>
            </p:nvSpPr>
            <p:spPr>
              <a:xfrm>
                <a:off x="96" y="480"/>
                <a:ext cx="288" cy="32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>
                  <a:spcBef>
                    <a:spcPct val="50000"/>
                  </a:spcBef>
                  <a:buNone/>
                </a:pPr>
                <a:r>
                  <a:rPr lang="en-US" altLang="en-US" sz="2800" b="1" dirty="0">
                    <a:solidFill>
                      <a:srgbClr val="000000"/>
                    </a:solidFill>
                  </a:rPr>
                  <a:t>c</a:t>
                </a:r>
                <a:endParaRPr lang="en-US" altLang="en-US" sz="2800" b="1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2546" name="Text Box 18"/>
          <p:cNvSpPr txBox="1"/>
          <p:nvPr/>
        </p:nvSpPr>
        <p:spPr>
          <a:xfrm>
            <a:off x="4800600" y="1889125"/>
            <a:ext cx="4243070" cy="3553460"/>
          </a:xfrm>
          <a:prstGeom prst="rect">
            <a:avLst/>
          </a:prstGeom>
          <a:solidFill>
            <a:srgbClr val="0033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lang="en-US" altLang="en-US" sz="1000" b="1" dirty="0">
              <a:solidFill>
                <a:srgbClr val="FFFF00"/>
              </a:solidFill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b="1" dirty="0">
                <a:solidFill>
                  <a:srgbClr val="FFFF00"/>
                </a:solidFill>
              </a:rPr>
              <a:t>Program  VD1;</a:t>
            </a:r>
            <a:endParaRPr lang="en-US" altLang="en-US" sz="2000" b="1" dirty="0">
              <a:solidFill>
                <a:srgbClr val="FFFF00"/>
              </a:solidFill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000" b="1" dirty="0">
                <a:solidFill>
                  <a:srgbClr val="FFFF00"/>
                </a:solidFill>
              </a:rPr>
              <a:t>uses crt;       </a:t>
            </a:r>
            <a:r>
              <a:rPr lang="en-US" altLang="en-US" sz="2000" b="1" dirty="0">
                <a:solidFill>
                  <a:schemeClr val="bg1"/>
                </a:solidFill>
              </a:rPr>
              <a:t>{ khai bao thu vien}</a:t>
            </a:r>
            <a:endParaRPr lang="en-US" altLang="en-US" sz="2000" b="1" dirty="0">
              <a:solidFill>
                <a:schemeClr val="bg1"/>
              </a:solidFill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000" b="1" dirty="0">
                <a:solidFill>
                  <a:srgbClr val="FFFF00"/>
                </a:solidFill>
              </a:rPr>
              <a:t>BEGIN           </a:t>
            </a:r>
            <a:r>
              <a:rPr lang="en-US" altLang="en-US" sz="2000" b="1" dirty="0">
                <a:solidFill>
                  <a:schemeClr val="bg1"/>
                </a:solidFill>
              </a:rPr>
              <a:t>{ bat dau ct}</a:t>
            </a:r>
            <a:endParaRPr lang="en-US" altLang="en-US" sz="2000" b="1" dirty="0">
              <a:solidFill>
                <a:schemeClr val="bg1"/>
              </a:solidFill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000" b="1" dirty="0">
                <a:solidFill>
                  <a:srgbClr val="FFFF00"/>
                </a:solidFill>
              </a:rPr>
              <a:t>                      </a:t>
            </a:r>
            <a:r>
              <a:rPr lang="en-US" altLang="en-US" sz="2000" b="1" dirty="0">
                <a:solidFill>
                  <a:schemeClr val="bg1"/>
                </a:solidFill>
              </a:rPr>
              <a:t>{in TB ra man hinh}</a:t>
            </a:r>
            <a:endParaRPr lang="en-US" altLang="en-US" sz="2000" b="1" dirty="0">
              <a:solidFill>
                <a:schemeClr val="bg1"/>
              </a:solidFill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000" b="1" dirty="0">
                <a:solidFill>
                  <a:srgbClr val="FFFF00"/>
                </a:solidFill>
              </a:rPr>
              <a:t>Write(‘ Xin chao cac ban lop 11’);</a:t>
            </a:r>
            <a:endParaRPr lang="en-US" altLang="en-US" sz="2000" b="1" dirty="0">
              <a:solidFill>
                <a:srgbClr val="FFFF00"/>
              </a:solidFill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000" b="1" dirty="0">
                <a:solidFill>
                  <a:srgbClr val="FFFF00"/>
                </a:solidFill>
              </a:rPr>
              <a:t>readln;	          </a:t>
            </a:r>
            <a:endParaRPr lang="en-US" altLang="en-US" sz="2000" b="1" dirty="0">
              <a:solidFill>
                <a:srgbClr val="FFFF00"/>
              </a:solidFill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000" b="1" dirty="0">
                <a:solidFill>
                  <a:srgbClr val="FFFF00"/>
                </a:solidFill>
              </a:rPr>
              <a:t>END.</a:t>
            </a:r>
            <a:endParaRPr lang="en-US" altLang="en-US" sz="2000" b="1" dirty="0">
              <a:solidFill>
                <a:srgbClr val="FFFF00"/>
              </a:solidFill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000" b="1" dirty="0">
              <a:solidFill>
                <a:srgbClr val="FFFF00"/>
              </a:solidFill>
            </a:endParaRPr>
          </a:p>
        </p:txBody>
      </p:sp>
      <p:sp>
        <p:nvSpPr>
          <p:cNvPr id="22547" name="AutoShape 19"/>
          <p:cNvSpPr>
            <a:spLocks noChangeArrowheads="1"/>
          </p:cNvSpPr>
          <p:nvPr/>
        </p:nvSpPr>
        <p:spPr bwMode="auto">
          <a:xfrm>
            <a:off x="7696200" y="1676400"/>
            <a:ext cx="304800" cy="838200"/>
          </a:xfrm>
          <a:prstGeom prst="downArrow">
            <a:avLst>
              <a:gd name="adj1" fmla="val 50000"/>
              <a:gd name="adj2" fmla="val 68750"/>
            </a:avLst>
          </a:prstGeom>
          <a:gradFill rotWithShape="1">
            <a:gsLst>
              <a:gs pos="0">
                <a:srgbClr val="FF66FF"/>
              </a:gs>
              <a:gs pos="50000">
                <a:schemeClr val="bg1"/>
              </a:gs>
              <a:gs pos="100000">
                <a:srgbClr val="FF66FF"/>
              </a:gs>
            </a:gsLst>
            <a:lin ang="0" scaled="1"/>
          </a:gra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2100" b="1" i="0" u="none" strike="noStrike" kern="1200" cap="none" spc="0" normalizeH="0" baseline="0" noProof="0">
              <a:ln>
                <a:noFill/>
              </a:ln>
              <a:solidFill>
                <a:srgbClr val="FF0D0D"/>
              </a:solidFill>
              <a:effectLst/>
              <a:uLnTx/>
              <a:uFillTx/>
              <a:latin typeface=".VnTime" panose="020B7200000000000000" pitchFamily="34" charset="0"/>
              <a:ea typeface="+mn-ea"/>
              <a:cs typeface="+mn-cs"/>
            </a:endParaRPr>
          </a:p>
        </p:txBody>
      </p:sp>
      <p:sp>
        <p:nvSpPr>
          <p:cNvPr id="22548" name="Text Box 20"/>
          <p:cNvSpPr txBox="1"/>
          <p:nvPr/>
        </p:nvSpPr>
        <p:spPr>
          <a:xfrm>
            <a:off x="304800" y="3446463"/>
            <a:ext cx="4343400" cy="1277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171450" lvl="0" indent="-171450" algn="just" eaLnBrk="1" hangingPunct="1">
              <a:spcBef>
                <a:spcPct val="50000"/>
              </a:spcBef>
              <a:buClr>
                <a:schemeClr val="tx1"/>
              </a:buClr>
              <a:buFont typeface=".VnBook-Antiqua" panose="020B7200000000000000" pitchFamily="34" charset="0"/>
              <a:buChar char="-"/>
            </a:pP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altLang="en-US" sz="2200" b="1" dirty="0">
                <a:solidFill>
                  <a:srgbClr val="FF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Pascal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chú thích được đặt giữa cặp dấu 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  } 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(*  *)</a:t>
            </a:r>
            <a:endParaRPr lang="en-US" altLang="en-US" sz="2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eaLnBrk="1" hangingPunct="1">
              <a:spcBef>
                <a:spcPct val="50000"/>
              </a:spcBef>
              <a:buClr>
                <a:schemeClr val="tx1"/>
              </a:buClr>
              <a:buFont typeface=".VnBook-Antiqua" panose="020B7200000000000000" pitchFamily="34" charset="0"/>
              <a:buChar char="-"/>
            </a:pPr>
            <a:endParaRPr lang="en-US" altLang="en-US" sz="2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 Box 20"/>
          <p:cNvSpPr txBox="1"/>
          <p:nvPr/>
        </p:nvSpPr>
        <p:spPr>
          <a:xfrm>
            <a:off x="304800" y="4114800"/>
            <a:ext cx="4343400" cy="24622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171450" lvl="0" indent="-171450" algn="just" eaLnBrk="1" hangingPunct="1">
              <a:spcBef>
                <a:spcPct val="50000"/>
              </a:spcBef>
              <a:buClr>
                <a:schemeClr val="tx1"/>
              </a:buClr>
              <a:buFont typeface=".VnBook-Antiqua" panose="020B7200000000000000" pitchFamily="34" charset="0"/>
              <a:buChar char="-"/>
            </a:pP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altLang="en-US" sz="2200" b="1" dirty="0">
                <a:solidFill>
                  <a:srgbClr val="FF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có hai loại chú thích: Chú thích trên một dòng được bắt đầu bằng dấu 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chú thích trên nhiều dòng được bắt đầu v</a:t>
            </a:r>
            <a:r>
              <a:rPr lang="en-US" altLang="en-US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kết thúc bằng cách viết ba dấu nháy đơn 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‘‘‘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’’’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hoặc kép  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“““ 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”””</a:t>
            </a:r>
            <a:endParaRPr lang="en-US" altLang="en-US" sz="2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3130" y="1521460"/>
            <a:ext cx="4343400" cy="24123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1860" y="3933825"/>
            <a:ext cx="4344670" cy="22891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7" grpId="0"/>
      <p:bldP spid="22538" grpId="0"/>
      <p:bldP spid="22546" grpId="0" bldLvl="0" animBg="1"/>
      <p:bldP spid="22546" grpId="1" bldLvl="0" animBg="1"/>
      <p:bldP spid="22548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3314" name="Group 44"/>
          <p:cNvGrpSpPr/>
          <p:nvPr/>
        </p:nvGrpSpPr>
        <p:grpSpPr>
          <a:xfrm>
            <a:off x="-41275" y="-22225"/>
            <a:ext cx="9185275" cy="6978650"/>
            <a:chOff x="-26" y="-14"/>
            <a:chExt cx="5786" cy="4396"/>
          </a:xfrm>
        </p:grpSpPr>
        <p:sp>
          <p:nvSpPr>
            <p:cNvPr id="13315" name="Rectangle 4"/>
            <p:cNvSpPr/>
            <p:nvPr/>
          </p:nvSpPr>
          <p:spPr>
            <a:xfrm>
              <a:off x="233" y="240"/>
              <a:ext cx="4135" cy="336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25000"/>
                </a:spcBef>
                <a:buNone/>
              </a:pPr>
              <a:endParaRPr lang="en-US" altLang="en-US" sz="2100" b="1" dirty="0">
                <a:solidFill>
                  <a:srgbClr val="FF0D0D"/>
                </a:solidFill>
                <a:latin typeface=".VnTime" panose="020B7200000000000000" pitchFamily="34" charset="0"/>
              </a:endParaRPr>
            </a:p>
          </p:txBody>
        </p:sp>
        <p:pic>
          <p:nvPicPr>
            <p:cNvPr id="13316" name="Picture 5" descr="tpage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-26" y="4082"/>
              <a:ext cx="5786" cy="24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3317" name="Text Box 6"/>
            <p:cNvSpPr txBox="1"/>
            <p:nvPr/>
          </p:nvSpPr>
          <p:spPr>
            <a:xfrm>
              <a:off x="2914" y="4151"/>
              <a:ext cx="11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vi-VN" altLang="en-US" sz="1800" dirty="0"/>
            </a:p>
          </p:txBody>
        </p:sp>
        <p:pic>
          <p:nvPicPr>
            <p:cNvPr id="13318" name="Picture 7" descr="images[48]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8" y="240"/>
              <a:ext cx="3936" cy="374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3319" name="Rectangle 8"/>
            <p:cNvSpPr/>
            <p:nvPr/>
          </p:nvSpPr>
          <p:spPr>
            <a:xfrm>
              <a:off x="590" y="3600"/>
              <a:ext cx="3565" cy="96"/>
            </a:xfrm>
            <a:prstGeom prst="rect">
              <a:avLst/>
            </a:prstGeom>
            <a:solidFill>
              <a:srgbClr val="FFFFE5"/>
            </a:solidFill>
            <a:ln w="9525">
              <a:noFill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25000"/>
                </a:spcBef>
                <a:buNone/>
              </a:pPr>
              <a:endParaRPr lang="en-US" altLang="en-US" sz="2100" b="1" dirty="0">
                <a:solidFill>
                  <a:srgbClr val="FF0D0D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3320" name="Rectangle 9"/>
            <p:cNvSpPr/>
            <p:nvPr/>
          </p:nvSpPr>
          <p:spPr>
            <a:xfrm>
              <a:off x="590" y="3840"/>
              <a:ext cx="3565" cy="96"/>
            </a:xfrm>
            <a:prstGeom prst="rect">
              <a:avLst/>
            </a:prstGeom>
            <a:solidFill>
              <a:srgbClr val="FFFFE5"/>
            </a:solidFill>
            <a:ln w="9525">
              <a:noFill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25000"/>
                </a:spcBef>
                <a:buNone/>
              </a:pPr>
              <a:endParaRPr lang="en-US" altLang="en-US" sz="2100" b="1" dirty="0">
                <a:solidFill>
                  <a:srgbClr val="FF0D0D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3321" name="Rectangle 10"/>
            <p:cNvSpPr/>
            <p:nvPr/>
          </p:nvSpPr>
          <p:spPr>
            <a:xfrm>
              <a:off x="589" y="576"/>
              <a:ext cx="3587" cy="3360"/>
            </a:xfrm>
            <a:prstGeom prst="rect">
              <a:avLst/>
            </a:prstGeom>
            <a:solidFill>
              <a:srgbClr val="FFFFE5"/>
            </a:solidFill>
            <a:ln w="9525">
              <a:noFill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25000"/>
                </a:spcBef>
                <a:buNone/>
              </a:pPr>
              <a:endParaRPr lang="en-US" altLang="en-US" sz="2100" b="1" dirty="0">
                <a:solidFill>
                  <a:srgbClr val="FF0D0D"/>
                </a:solidFill>
                <a:latin typeface=".VnTime" panose="020B7200000000000000" pitchFamily="34" charset="0"/>
              </a:endParaRPr>
            </a:p>
          </p:txBody>
        </p:sp>
        <p:pic>
          <p:nvPicPr>
            <p:cNvPr id="13322" name="Picture 15" descr="509187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72" y="1344"/>
              <a:ext cx="1440" cy="144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3323" name="Picture 16" descr="tpage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0"/>
              <a:ext cx="5760" cy="48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3324" name="Text Box 17"/>
            <p:cNvSpPr txBox="1"/>
            <p:nvPr/>
          </p:nvSpPr>
          <p:spPr>
            <a:xfrm>
              <a:off x="816" y="-14"/>
              <a:ext cx="3984" cy="44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None/>
              </a:pPr>
              <a:r>
                <a:rPr lang="en-US" altLang="en-US" sz="4000" b="1" dirty="0">
                  <a:solidFill>
                    <a:srgbClr val="9624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Ghi nhớ!</a:t>
              </a:r>
              <a:endParaRPr lang="en-US" altLang="en-US" sz="4000" b="1" dirty="0">
                <a:solidFill>
                  <a:srgbClr val="9624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25" name="Rectangle 18"/>
            <p:cNvSpPr/>
            <p:nvPr/>
          </p:nvSpPr>
          <p:spPr>
            <a:xfrm>
              <a:off x="233" y="480"/>
              <a:ext cx="4135" cy="96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25000"/>
                </a:spcBef>
                <a:buNone/>
              </a:pPr>
              <a:endParaRPr lang="en-US" altLang="en-US" sz="2100" b="1" dirty="0">
                <a:solidFill>
                  <a:srgbClr val="FF0D0D"/>
                </a:solidFill>
                <a:latin typeface=".VnTime" panose="020B7200000000000000" pitchFamily="34" charset="0"/>
              </a:endParaRPr>
            </a:p>
          </p:txBody>
        </p:sp>
        <p:pic>
          <p:nvPicPr>
            <p:cNvPr id="13326" name="Picture 2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88" y="528"/>
              <a:ext cx="3936" cy="8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3327" name="Picture 28" descr="MCj03982190000[1]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320" y="2496"/>
              <a:ext cx="1392" cy="375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3328" name="Text Box 12"/>
            <p:cNvSpPr txBox="1"/>
            <p:nvPr/>
          </p:nvSpPr>
          <p:spPr>
            <a:xfrm>
              <a:off x="589" y="720"/>
              <a:ext cx="3587" cy="252"/>
            </a:xfrm>
            <a:prstGeom prst="rect">
              <a:avLst/>
            </a:prstGeom>
            <a:solidFill>
              <a:srgbClr val="FFFFE5"/>
            </a:solidFill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Clr>
                  <a:srgbClr val="0033CC"/>
                </a:buClr>
                <a:buFont typeface="Wingdings" panose="05000000000000000000" pitchFamily="2" charset="2"/>
                <a:buChar char="§"/>
              </a:pPr>
              <a:r>
                <a:rPr lang="en-US" alt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Các th</a:t>
              </a:r>
              <a:r>
                <a:rPr lang="en-US" altLang="en-US" sz="20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 phần cơ bản của ngôn ngữ lập trình:</a:t>
              </a:r>
              <a:endParaRPr lang="en-US" alt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29" name="Text Box 14"/>
            <p:cNvSpPr txBox="1"/>
            <p:nvPr/>
          </p:nvSpPr>
          <p:spPr>
            <a:xfrm>
              <a:off x="834" y="960"/>
              <a:ext cx="2766" cy="271"/>
            </a:xfrm>
            <a:prstGeom prst="rect">
              <a:avLst/>
            </a:prstGeom>
            <a:solidFill>
              <a:srgbClr val="FFFFE5"/>
            </a:solidFill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5080" lvl="0" indent="-5080" eaLnBrk="1" hangingPunct="1">
                <a:spcBef>
                  <a:spcPct val="50000"/>
                </a:spcBef>
                <a:buFont typeface=".VnTime" panose="020B7200000000000000" pitchFamily="34" charset="0"/>
                <a:buChar char="-"/>
              </a:pPr>
              <a:r>
                <a:rPr lang="en-US" alt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Bộ chữ cái</a:t>
              </a:r>
              <a:endPara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30" name="Text Box 30"/>
            <p:cNvSpPr txBox="1"/>
            <p:nvPr/>
          </p:nvSpPr>
          <p:spPr>
            <a:xfrm>
              <a:off x="576" y="1704"/>
              <a:ext cx="3587" cy="252"/>
            </a:xfrm>
            <a:prstGeom prst="rect">
              <a:avLst/>
            </a:prstGeom>
            <a:solidFill>
              <a:srgbClr val="FFFFE5"/>
            </a:solidFill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Clr>
                  <a:srgbClr val="0033CC"/>
                </a:buClr>
                <a:buFont typeface="Wingdings" panose="05000000000000000000" pitchFamily="2" charset="2"/>
                <a:buChar char="§"/>
              </a:pPr>
              <a:r>
                <a:rPr lang="en-US" alt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Các khái niệm cơ bản của ngôn ngữ lập trình:</a:t>
              </a:r>
              <a:endParaRPr lang="en-US" alt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31" name="Text Box 33"/>
            <p:cNvSpPr txBox="1"/>
            <p:nvPr/>
          </p:nvSpPr>
          <p:spPr>
            <a:xfrm>
              <a:off x="816" y="1956"/>
              <a:ext cx="2766" cy="279"/>
            </a:xfrm>
            <a:prstGeom prst="rect">
              <a:avLst/>
            </a:prstGeom>
            <a:solidFill>
              <a:srgbClr val="FFFFE5"/>
            </a:solidFill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5080" lvl="0" indent="174625" eaLnBrk="1" hangingPunct="1">
                <a:spcBef>
                  <a:spcPct val="50000"/>
                </a:spcBef>
                <a:buFont typeface=".VnTime" panose="020B7200000000000000" pitchFamily="34" charset="0"/>
                <a:buChar char="-"/>
              </a:pPr>
              <a:r>
                <a:rPr lang="en-US" alt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Tên:</a:t>
              </a:r>
              <a:endPara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32" name="Text Box 34"/>
            <p:cNvSpPr txBox="1"/>
            <p:nvPr/>
          </p:nvSpPr>
          <p:spPr>
            <a:xfrm>
              <a:off x="1210" y="2121"/>
              <a:ext cx="2928" cy="279"/>
            </a:xfrm>
            <a:prstGeom prst="rect">
              <a:avLst/>
            </a:prstGeom>
            <a:solidFill>
              <a:srgbClr val="FFFFE5"/>
            </a:solidFill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122555" lvl="0" indent="0" eaLnBrk="1" hangingPunct="1">
                <a:spcBef>
                  <a:spcPct val="50000"/>
                </a:spcBef>
                <a:buFont typeface="Symbol" panose="05050102010706020507" pitchFamily="18" charset="2"/>
                <a:buChar char="+"/>
              </a:pPr>
              <a:r>
                <a:rPr lang="en-US" altLang="en-US" sz="2200" b="1" dirty="0">
                  <a:solidFill>
                    <a:srgbClr val="9F050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Tên d</a:t>
              </a:r>
              <a:r>
                <a:rPr lang="en-US" altLang="en-US" sz="2200" b="1" dirty="0">
                  <a:solidFill>
                    <a:srgbClr val="9F0505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2200" b="1" dirty="0">
                  <a:solidFill>
                    <a:srgbClr val="9F050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 riêng (từ khóa)</a:t>
              </a:r>
              <a:endParaRPr lang="en-US" altLang="en-US" sz="2200" b="1" dirty="0">
                <a:solidFill>
                  <a:srgbClr val="9F0505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33" name="Text Box 35"/>
            <p:cNvSpPr txBox="1"/>
            <p:nvPr/>
          </p:nvSpPr>
          <p:spPr>
            <a:xfrm>
              <a:off x="1296" y="2361"/>
              <a:ext cx="2352" cy="279"/>
            </a:xfrm>
            <a:prstGeom prst="rect">
              <a:avLst/>
            </a:prstGeom>
            <a:solidFill>
              <a:srgbClr val="FFFFE5"/>
            </a:solidFill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228600" lvl="0" indent="-228600" algn="just" eaLnBrk="1" hangingPunct="1">
                <a:spcBef>
                  <a:spcPct val="50000"/>
                </a:spcBef>
                <a:buFont typeface="Symbol" panose="05050102010706020507" pitchFamily="18" charset="2"/>
                <a:buChar char="+"/>
              </a:pPr>
              <a:r>
                <a:rPr lang="en-US" altLang="en-US" sz="2200" b="1" dirty="0">
                  <a:solidFill>
                    <a:srgbClr val="9F050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Tên chuẩn.</a:t>
              </a:r>
              <a:endParaRPr lang="en-US" altLang="en-US" sz="2200" b="1" dirty="0">
                <a:solidFill>
                  <a:srgbClr val="9F0505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34" name="Text Box 36"/>
            <p:cNvSpPr txBox="1"/>
            <p:nvPr/>
          </p:nvSpPr>
          <p:spPr>
            <a:xfrm>
              <a:off x="834" y="1200"/>
              <a:ext cx="2766" cy="271"/>
            </a:xfrm>
            <a:prstGeom prst="rect">
              <a:avLst/>
            </a:prstGeom>
            <a:solidFill>
              <a:srgbClr val="FFFFE5"/>
            </a:solidFill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5080" lvl="0" indent="-5080" eaLnBrk="1" hangingPunct="1">
                <a:spcBef>
                  <a:spcPct val="50000"/>
                </a:spcBef>
                <a:buFont typeface=".VnTime" panose="020B7200000000000000" pitchFamily="34" charset="0"/>
                <a:buChar char="-"/>
              </a:pPr>
              <a:r>
                <a:rPr lang="en-US" alt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Cú pháp</a:t>
              </a:r>
              <a:endPara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35" name="Text Box 37"/>
            <p:cNvSpPr txBox="1"/>
            <p:nvPr/>
          </p:nvSpPr>
          <p:spPr>
            <a:xfrm>
              <a:off x="834" y="1449"/>
              <a:ext cx="2766" cy="271"/>
            </a:xfrm>
            <a:prstGeom prst="rect">
              <a:avLst/>
            </a:prstGeom>
            <a:solidFill>
              <a:srgbClr val="FFFFE5"/>
            </a:solidFill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5080" lvl="0" indent="-5080" eaLnBrk="1" hangingPunct="1">
                <a:spcBef>
                  <a:spcPct val="50000"/>
                </a:spcBef>
                <a:buFont typeface=".VnTime" panose="020B7200000000000000" pitchFamily="34" charset="0"/>
                <a:buChar char="-"/>
              </a:pPr>
              <a:r>
                <a:rPr lang="en-US" altLang="en-US" sz="22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Ngữ nghĩa.</a:t>
              </a:r>
              <a:endPara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36" name="Text Box 38"/>
            <p:cNvSpPr txBox="1"/>
            <p:nvPr/>
          </p:nvSpPr>
          <p:spPr>
            <a:xfrm>
              <a:off x="1296" y="2601"/>
              <a:ext cx="2400" cy="279"/>
            </a:xfrm>
            <a:prstGeom prst="rect">
              <a:avLst/>
            </a:prstGeom>
            <a:solidFill>
              <a:srgbClr val="FFFFE5"/>
            </a:solidFill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228600" lvl="0" indent="-228600" algn="just" eaLnBrk="1" hangingPunct="1">
                <a:spcBef>
                  <a:spcPct val="50000"/>
                </a:spcBef>
                <a:buFont typeface="Symbol" panose="05050102010706020507" pitchFamily="18" charset="2"/>
                <a:buChar char="+"/>
              </a:pPr>
              <a:r>
                <a:rPr lang="en-US" altLang="en-US" sz="2200" b="1" dirty="0">
                  <a:solidFill>
                    <a:srgbClr val="9F050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Tên do người lập trình đặt</a:t>
              </a:r>
              <a:endParaRPr lang="en-US" altLang="en-US" sz="2200" b="1" dirty="0">
                <a:solidFill>
                  <a:srgbClr val="9F0505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37" name="Text Box 39"/>
            <p:cNvSpPr txBox="1"/>
            <p:nvPr/>
          </p:nvSpPr>
          <p:spPr>
            <a:xfrm>
              <a:off x="816" y="2880"/>
              <a:ext cx="2766" cy="279"/>
            </a:xfrm>
            <a:prstGeom prst="rect">
              <a:avLst/>
            </a:prstGeom>
            <a:solidFill>
              <a:srgbClr val="FFFFE5"/>
            </a:solidFill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5080" lvl="0" indent="174625" eaLnBrk="1" hangingPunct="1">
                <a:spcBef>
                  <a:spcPct val="50000"/>
                </a:spcBef>
                <a:buFont typeface=".VnTime" panose="020B7200000000000000" pitchFamily="34" charset="0"/>
                <a:buChar char="-"/>
              </a:pPr>
              <a:r>
                <a:rPr lang="en-US" alt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Các đại lượng:</a:t>
              </a:r>
              <a:endParaRPr lang="en-US" altLang="en-US" sz="23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38" name="Text Box 40"/>
            <p:cNvSpPr txBox="1"/>
            <p:nvPr/>
          </p:nvSpPr>
          <p:spPr>
            <a:xfrm>
              <a:off x="1248" y="3120"/>
              <a:ext cx="1824" cy="279"/>
            </a:xfrm>
            <a:prstGeom prst="rect">
              <a:avLst/>
            </a:prstGeom>
            <a:solidFill>
              <a:srgbClr val="FFFFE5"/>
            </a:solidFill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122555" lvl="0" indent="0" eaLnBrk="1" hangingPunct="1">
                <a:spcBef>
                  <a:spcPct val="50000"/>
                </a:spcBef>
                <a:buFont typeface="Symbol" panose="05050102010706020507" pitchFamily="18" charset="2"/>
                <a:buChar char="+"/>
              </a:pPr>
              <a:r>
                <a:rPr lang="en-US" altLang="en-US" sz="2200" b="1" dirty="0">
                  <a:solidFill>
                    <a:srgbClr val="9F050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Hằng.</a:t>
              </a:r>
              <a:endParaRPr lang="en-US" altLang="en-US" sz="2200" b="1" dirty="0">
                <a:solidFill>
                  <a:srgbClr val="9F0505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39" name="Text Box 41"/>
            <p:cNvSpPr txBox="1"/>
            <p:nvPr/>
          </p:nvSpPr>
          <p:spPr>
            <a:xfrm>
              <a:off x="1248" y="3369"/>
              <a:ext cx="1824" cy="279"/>
            </a:xfrm>
            <a:prstGeom prst="rect">
              <a:avLst/>
            </a:prstGeom>
            <a:solidFill>
              <a:srgbClr val="FFFFE5"/>
            </a:solidFill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122555" lvl="0" indent="0" eaLnBrk="1" hangingPunct="1">
                <a:spcBef>
                  <a:spcPct val="50000"/>
                </a:spcBef>
                <a:buFont typeface="Symbol" panose="05050102010706020507" pitchFamily="18" charset="2"/>
                <a:buChar char="+"/>
              </a:pPr>
              <a:r>
                <a:rPr lang="en-US" altLang="en-US" sz="2200" b="1" dirty="0">
                  <a:solidFill>
                    <a:srgbClr val="9F050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Biến.</a:t>
              </a:r>
              <a:endParaRPr lang="en-US" altLang="en-US" sz="2200" b="1" dirty="0">
                <a:solidFill>
                  <a:srgbClr val="9F0505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40" name="Text Box 42"/>
            <p:cNvSpPr txBox="1"/>
            <p:nvPr/>
          </p:nvSpPr>
          <p:spPr>
            <a:xfrm>
              <a:off x="816" y="3609"/>
              <a:ext cx="2766" cy="279"/>
            </a:xfrm>
            <a:prstGeom prst="rect">
              <a:avLst/>
            </a:prstGeom>
            <a:solidFill>
              <a:srgbClr val="FFFFE5"/>
            </a:solidFill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5080" lvl="0" indent="174625" eaLnBrk="1" hangingPunct="1">
                <a:spcBef>
                  <a:spcPct val="50000"/>
                </a:spcBef>
                <a:buFont typeface=".VnTime" panose="020B7200000000000000" pitchFamily="34" charset="0"/>
                <a:buChar char="-"/>
              </a:pPr>
              <a:r>
                <a:rPr lang="en-US" altLang="en-US" sz="23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Chú thích</a:t>
              </a:r>
              <a:endParaRPr lang="en-US" altLang="en-US" sz="23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4" name="Picture 2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</p:pic>
      <p:pic>
        <p:nvPicPr>
          <p:cNvPr id="3075" name="Picture 3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914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6" name="Text Box 5"/>
          <p:cNvSpPr txBox="1"/>
          <p:nvPr/>
        </p:nvSpPr>
        <p:spPr>
          <a:xfrm>
            <a:off x="152400" y="228600"/>
            <a:ext cx="4267200" cy="492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>
              <a:spcBef>
                <a:spcPct val="50000"/>
              </a:spcBef>
              <a:buNone/>
            </a:pPr>
            <a:r>
              <a:rPr lang="en-US" altLang="en-US" sz="2600" b="1" dirty="0">
                <a:solidFill>
                  <a:srgbClr val="FF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Các th</a:t>
            </a:r>
            <a:r>
              <a:rPr lang="en-US" altLang="en-US" sz="2600" b="1" dirty="0">
                <a:solidFill>
                  <a:srgbClr val="FF0D0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600" b="1" dirty="0">
                <a:solidFill>
                  <a:srgbClr val="FF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phần cơ bản</a:t>
            </a:r>
            <a:endParaRPr lang="en-US" altLang="en-US" sz="2600" b="1" dirty="0">
              <a:solidFill>
                <a:srgbClr val="FF0D0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7" name="Rectangle 6"/>
          <p:cNvSpPr/>
          <p:nvPr/>
        </p:nvSpPr>
        <p:spPr>
          <a:xfrm>
            <a:off x="381000" y="6324600"/>
            <a:ext cx="838200" cy="1524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25000"/>
              </a:spcBef>
              <a:buNone/>
            </a:pPr>
            <a:endParaRPr lang="en-US" altLang="en-US" sz="2100" b="1" dirty="0">
              <a:solidFill>
                <a:srgbClr val="FF0D0D"/>
              </a:solidFill>
              <a:latin typeface=".VnTime" panose="020B7200000000000000" pitchFamily="34" charset="0"/>
            </a:endParaRPr>
          </a:p>
        </p:txBody>
      </p:sp>
      <p:sp>
        <p:nvSpPr>
          <p:cNvPr id="14344" name="Text Box 8"/>
          <p:cNvSpPr txBox="1"/>
          <p:nvPr/>
        </p:nvSpPr>
        <p:spPr>
          <a:xfrm>
            <a:off x="457200" y="1143000"/>
            <a:ext cx="82296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Mỗi ngôn ngữ lập trình thường có ba th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 phần cơ bản:</a:t>
            </a:r>
            <a:b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chữ cái, cú pháp v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ngữ nghĩa.</a:t>
            </a:r>
            <a:endParaRPr lang="en-US" alt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9" name="Rectangle 12"/>
          <p:cNvSpPr/>
          <p:nvPr/>
        </p:nvSpPr>
        <p:spPr>
          <a:xfrm>
            <a:off x="7696200" y="6553200"/>
            <a:ext cx="1066800" cy="76200"/>
          </a:xfrm>
          <a:prstGeom prst="rect">
            <a:avLst/>
          </a:prstGeom>
          <a:solidFill>
            <a:srgbClr val="ADCAE9"/>
          </a:soli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25000"/>
              </a:spcBef>
              <a:buNone/>
            </a:pPr>
            <a:endParaRPr lang="en-US" altLang="en-US" sz="2100" b="1" dirty="0">
              <a:solidFill>
                <a:srgbClr val="FF0D0D"/>
              </a:solidFill>
              <a:latin typeface=".VnTime" panose="020B7200000000000000" pitchFamily="34" charset="0"/>
            </a:endParaRPr>
          </a:p>
        </p:txBody>
      </p:sp>
      <p:grpSp>
        <p:nvGrpSpPr>
          <p:cNvPr id="14360" name="Group 24"/>
          <p:cNvGrpSpPr/>
          <p:nvPr/>
        </p:nvGrpSpPr>
        <p:grpSpPr>
          <a:xfrm>
            <a:off x="4953000" y="2057400"/>
            <a:ext cx="3962400" cy="4419600"/>
            <a:chOff x="3120" y="1296"/>
            <a:chExt cx="2496" cy="2784"/>
          </a:xfrm>
        </p:grpSpPr>
        <p:grpSp>
          <p:nvGrpSpPr>
            <p:cNvPr id="3086" name="Group 9"/>
            <p:cNvGrpSpPr/>
            <p:nvPr/>
          </p:nvGrpSpPr>
          <p:grpSpPr>
            <a:xfrm>
              <a:off x="3120" y="1296"/>
              <a:ext cx="2352" cy="1440"/>
              <a:chOff x="3648" y="1680"/>
              <a:chExt cx="1824" cy="1248"/>
            </a:xfrm>
          </p:grpSpPr>
          <p:sp>
            <p:nvSpPr>
              <p:cNvPr id="3090" name="AutoShape 10"/>
              <p:cNvSpPr/>
              <p:nvPr/>
            </p:nvSpPr>
            <p:spPr>
              <a:xfrm flipH="1">
                <a:off x="3648" y="1680"/>
                <a:ext cx="1824" cy="1248"/>
              </a:xfrm>
              <a:prstGeom prst="wedgeRoundRectCallout">
                <a:avLst>
                  <a:gd name="adj1" fmla="val -35801"/>
                  <a:gd name="adj2" fmla="val 77644"/>
                  <a:gd name="adj3" fmla="val 16667"/>
                </a:avLst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None/>
                </a:pPr>
                <a:endParaRPr lang="vi-VN" altLang="en-US" sz="18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091" name="Text Box 11"/>
              <p:cNvSpPr txBox="1"/>
              <p:nvPr/>
            </p:nvSpPr>
            <p:spPr>
              <a:xfrm>
                <a:off x="3792" y="1776"/>
                <a:ext cx="1536" cy="88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b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just" eaLnBrk="1" hangingPunct="1">
                  <a:spcBef>
                    <a:spcPct val="50000"/>
                  </a:spcBef>
                  <a:buNone/>
                </a:pPr>
                <a:r>
                  <a:rPr lang="en-US" altLang="en-US" sz="2000" b="1" i="1" dirty="0">
                    <a:solidFill>
                      <a:srgbClr val="99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 chữ cái thường v</a:t>
                </a:r>
                <a:r>
                  <a:rPr lang="en-US" altLang="en-US" sz="2000" b="1" i="1" dirty="0">
                    <a:solidFill>
                      <a:srgbClr val="99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à</a:t>
                </a:r>
                <a:r>
                  <a:rPr lang="en-US" altLang="en-US" sz="2000" b="1" i="1" dirty="0">
                    <a:solidFill>
                      <a:srgbClr val="99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hoa:</a:t>
                </a:r>
                <a:endParaRPr lang="en-US" altLang="en-US" sz="2000" b="1" i="1" dirty="0">
                  <a:solidFill>
                    <a:srgbClr val="99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algn="just" eaLnBrk="1" hangingPunct="1">
                  <a:spcBef>
                    <a:spcPct val="25000"/>
                  </a:spcBef>
                  <a:buNone/>
                </a:pPr>
                <a:r>
                  <a:rPr lang="en-US" altLang="en-US" sz="2100" b="1" dirty="0">
                    <a:solidFill>
                      <a:srgbClr val="FF0D0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ă â b c d đ e ê g h i k l m n o ô ơ p q r s t u ­ v x y</a:t>
                </a:r>
                <a:endParaRPr lang="en-US" altLang="en-US" sz="2100" b="1" dirty="0">
                  <a:solidFill>
                    <a:srgbClr val="FF0D0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algn="just" eaLnBrk="1" hangingPunct="1">
                  <a:spcBef>
                    <a:spcPct val="50000"/>
                  </a:spcBef>
                  <a:buNone/>
                </a:pPr>
                <a:r>
                  <a:rPr lang="en-US" altLang="en-US" sz="2000" b="1" i="1" dirty="0">
                    <a:solidFill>
                      <a:srgbClr val="99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 dấu: </a:t>
                </a:r>
                <a:r>
                  <a:rPr lang="en-US" altLang="en-US" sz="2200" b="1" dirty="0">
                    <a:solidFill>
                      <a:srgbClr val="FF0D0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` ´ </a:t>
                </a:r>
                <a:r>
                  <a:rPr lang="en-US" altLang="en-US" sz="2200" b="1" dirty="0">
                    <a:solidFill>
                      <a:srgbClr val="FF0D0D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•</a:t>
                </a:r>
                <a:r>
                  <a:rPr lang="en-US" altLang="en-US" sz="2200" b="1" dirty="0">
                    <a:solidFill>
                      <a:srgbClr val="FF0D0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’ ~</a:t>
                </a:r>
                <a:endParaRPr lang="en-US" altLang="en-US" sz="2200" b="1" dirty="0">
                  <a:solidFill>
                    <a:srgbClr val="FF0D0D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grpSp>
          <p:nvGrpSpPr>
            <p:cNvPr id="3087" name="Group 22"/>
            <p:cNvGrpSpPr/>
            <p:nvPr/>
          </p:nvGrpSpPr>
          <p:grpSpPr>
            <a:xfrm>
              <a:off x="4848" y="3264"/>
              <a:ext cx="768" cy="816"/>
              <a:chOff x="4848" y="3264"/>
              <a:chExt cx="768" cy="816"/>
            </a:xfrm>
          </p:grpSpPr>
          <p:pic>
            <p:nvPicPr>
              <p:cNvPr id="3088" name="Picture 7" descr="509188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48" y="3264"/>
                <a:ext cx="768" cy="768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9" name="Picture 19" descr="MCj03982190000[1]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848" y="3874"/>
                <a:ext cx="768" cy="206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</p:grpSp>
      <p:grpSp>
        <p:nvGrpSpPr>
          <p:cNvPr id="14357" name="Group 21"/>
          <p:cNvGrpSpPr/>
          <p:nvPr/>
        </p:nvGrpSpPr>
        <p:grpSpPr>
          <a:xfrm>
            <a:off x="0" y="2133600"/>
            <a:ext cx="4191000" cy="4343400"/>
            <a:chOff x="0" y="1344"/>
            <a:chExt cx="2640" cy="2736"/>
          </a:xfrm>
        </p:grpSpPr>
        <p:sp>
          <p:nvSpPr>
            <p:cNvPr id="3082" name="AutoShape 15"/>
            <p:cNvSpPr/>
            <p:nvPr/>
          </p:nvSpPr>
          <p:spPr>
            <a:xfrm>
              <a:off x="576" y="1344"/>
              <a:ext cx="2064" cy="1485"/>
            </a:xfrm>
            <a:prstGeom prst="cloudCallout">
              <a:avLst>
                <a:gd name="adj1" fmla="val -51648"/>
                <a:gd name="adj2" fmla="val 64208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FF7DD4"/>
                </a:gs>
              </a:gsLst>
              <a:path path="rect">
                <a:fillToRect l="50000" t="50000" r="50000" b="50000"/>
              </a:path>
              <a:tileRect/>
            </a:gra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>
                <a:spcBef>
                  <a:spcPct val="0"/>
                </a:spcBef>
                <a:buNone/>
              </a:pPr>
              <a:endParaRPr lang="vi-VN" altLang="en-US" sz="1800" dirty="0">
                <a:latin typeface="Verdana" panose="020B0604030504040204" pitchFamily="34" charset="0"/>
              </a:endParaRPr>
            </a:p>
          </p:txBody>
        </p:sp>
        <p:pic>
          <p:nvPicPr>
            <p:cNvPr id="3083" name="Picture 16" descr="ThuongThay1IV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0" y="3216"/>
              <a:ext cx="864" cy="86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084" name="Text Box 17"/>
            <p:cNvSpPr txBox="1"/>
            <p:nvPr/>
          </p:nvSpPr>
          <p:spPr>
            <a:xfrm>
              <a:off x="768" y="1670"/>
              <a:ext cx="1584" cy="64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>
                <a:spcBef>
                  <a:spcPct val="50000"/>
                </a:spcBef>
                <a:buNone/>
              </a:pPr>
              <a:r>
                <a:rPr lang="en-US" altLang="en-US" sz="2000" b="1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Hãy cho biết trong tiếng Việt gồm có những chữ cái n</a:t>
              </a:r>
              <a:r>
                <a:rPr lang="en-US" altLang="en-US" sz="2000" b="1" i="1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2000" b="1" i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o?</a:t>
              </a:r>
              <a:endParaRPr lang="en-US" altLang="en-US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85" name="Rectangle 20"/>
            <p:cNvSpPr/>
            <p:nvPr/>
          </p:nvSpPr>
          <p:spPr>
            <a:xfrm>
              <a:off x="336" y="3984"/>
              <a:ext cx="480" cy="96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25000"/>
                </a:spcBef>
                <a:buNone/>
              </a:pPr>
              <a:endParaRPr lang="en-US" altLang="en-US" sz="2100" b="1" dirty="0">
                <a:solidFill>
                  <a:srgbClr val="FF0D0D"/>
                </a:solidFill>
                <a:latin typeface=".VnTime" panose="020B7200000000000000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8" name="Picture 2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914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99" name="Text Box 3"/>
          <p:cNvSpPr txBox="1"/>
          <p:nvPr/>
        </p:nvSpPr>
        <p:spPr>
          <a:xfrm>
            <a:off x="752475" y="242888"/>
            <a:ext cx="2819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E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chữ cái</a:t>
            </a:r>
            <a:endParaRPr lang="en-US" altLang="en-US" sz="2400" b="1" dirty="0">
              <a:solidFill>
                <a:srgbClr val="E2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00" name="AutoShape 4"/>
          <p:cNvSpPr/>
          <p:nvPr/>
        </p:nvSpPr>
        <p:spPr>
          <a:xfrm>
            <a:off x="0" y="76200"/>
            <a:ext cx="762000" cy="7620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FFFF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25000"/>
              </a:spcBef>
              <a:buNone/>
            </a:pPr>
            <a:endParaRPr lang="en-US" altLang="en-US" sz="2100" b="1" dirty="0">
              <a:solidFill>
                <a:srgbClr val="FF0D0D"/>
              </a:solidFill>
              <a:latin typeface=".VnTime" panose="020B7200000000000000" pitchFamily="34" charset="0"/>
            </a:endParaRPr>
          </a:p>
        </p:txBody>
      </p:sp>
      <p:sp>
        <p:nvSpPr>
          <p:cNvPr id="4101" name="Text Box 5"/>
          <p:cNvSpPr txBox="1"/>
          <p:nvPr/>
        </p:nvSpPr>
        <p:spPr>
          <a:xfrm>
            <a:off x="219075" y="209550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000000"/>
                </a:solidFill>
              </a:rPr>
              <a:t>a</a:t>
            </a:r>
            <a:endParaRPr lang="en-US" altLang="en-US" sz="2400" b="1" dirty="0">
              <a:solidFill>
                <a:srgbClr val="000000"/>
              </a:solidFill>
            </a:endParaRPr>
          </a:p>
        </p:txBody>
      </p:sp>
      <p:sp>
        <p:nvSpPr>
          <p:cNvPr id="15366" name="Text Box 6"/>
          <p:cNvSpPr txBox="1"/>
          <p:nvPr/>
        </p:nvSpPr>
        <p:spPr>
          <a:xfrm>
            <a:off x="2676525" y="287338"/>
            <a:ext cx="6553200" cy="412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>
              <a:spcBef>
                <a:spcPct val="50000"/>
              </a:spcBef>
              <a:buNone/>
            </a:pP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tập hợp các kí tự dùng để viết chương trình</a:t>
            </a:r>
            <a:endParaRPr lang="en-US" altLang="en-US" sz="21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7" name="Text Box 7"/>
          <p:cNvSpPr txBox="1"/>
          <p:nvPr/>
        </p:nvSpPr>
        <p:spPr>
          <a:xfrm>
            <a:off x="76200" y="1219200"/>
            <a:ext cx="10668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8" name="Text Box 8"/>
          <p:cNvSpPr txBox="1"/>
          <p:nvPr/>
        </p:nvSpPr>
        <p:spPr>
          <a:xfrm>
            <a:off x="990600" y="1219200"/>
            <a:ext cx="6096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Bảng chữ cái của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vi-V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(và Pascal)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9" name="Text Box 9"/>
          <p:cNvSpPr txBox="1"/>
          <p:nvPr/>
        </p:nvSpPr>
        <p:spPr>
          <a:xfrm>
            <a:off x="533400" y="1752600"/>
            <a:ext cx="8153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Các chữ cái (thường v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hoa):</a:t>
            </a:r>
            <a:endParaRPr lang="en-US" altLang="en-US" sz="2400" dirty="0">
              <a:solidFill>
                <a:srgbClr val="9933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0" name="Text Box 10"/>
          <p:cNvSpPr txBox="1"/>
          <p:nvPr/>
        </p:nvSpPr>
        <p:spPr>
          <a:xfrm>
            <a:off x="533400" y="3581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Các chữ số:</a:t>
            </a:r>
            <a:endParaRPr lang="en-US" altLang="en-US" sz="2400" i="1" dirty="0">
              <a:solidFill>
                <a:srgbClr val="9933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1" name="Text Box 11"/>
          <p:cNvSpPr txBox="1"/>
          <p:nvPr/>
        </p:nvSpPr>
        <p:spPr>
          <a:xfrm>
            <a:off x="533400" y="4267200"/>
            <a:ext cx="8153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Các kí tự đặc biệt: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108" name="Table 4107"/>
          <p:cNvGraphicFramePr/>
          <p:nvPr/>
        </p:nvGraphicFramePr>
        <p:xfrm>
          <a:off x="1295400" y="4724400"/>
          <a:ext cx="6096000" cy="1500188"/>
        </p:xfrm>
        <a:graphic>
          <a:graphicData uri="http://schemas.openxmlformats.org/drawingml/2006/table">
            <a:tbl>
              <a:tblPr/>
              <a:tblGrid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  <a:gridCol w="508000"/>
              </a:tblGrid>
              <a:tr h="5175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]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sym typeface="Symbol" panose="05050102010706020507" pitchFamily="18" charset="2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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sym typeface="Symbol" panose="05050102010706020507" pitchFamily="18" charset="2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^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@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&amp;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{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}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‘</a:t>
                      </a:r>
                      <a:endParaRPr lang="en-US" altLang="en-US" sz="28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 gridSpan="6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2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dấu cách</a:t>
                      </a:r>
                      <a:endParaRPr lang="en-US" altLang="en-US" sz="22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200" dirty="0">
                          <a:solidFill>
                            <a:srgbClr val="9933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 (dấu gạch dưới)</a:t>
                      </a:r>
                      <a:endParaRPr lang="en-US" altLang="en-US" sz="2200" dirty="0">
                        <a:solidFill>
                          <a:srgbClr val="9933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0" marB="4573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151" name="Rectangle 55"/>
          <p:cNvSpPr/>
          <p:nvPr/>
        </p:nvSpPr>
        <p:spPr>
          <a:xfrm>
            <a:off x="0" y="6553200"/>
            <a:ext cx="457200" cy="3048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25000"/>
              </a:spcBef>
              <a:buNone/>
            </a:pPr>
            <a:endParaRPr lang="en-US" altLang="en-US" sz="2100" b="1" dirty="0">
              <a:solidFill>
                <a:srgbClr val="FF0D0D"/>
              </a:solidFill>
              <a:latin typeface=".VnTime" panose="020B7200000000000000" pitchFamily="34" charset="0"/>
            </a:endParaRPr>
          </a:p>
        </p:txBody>
      </p:sp>
      <p:sp>
        <p:nvSpPr>
          <p:cNvPr id="15416" name="Text Box 56"/>
          <p:cNvSpPr txBox="1"/>
          <p:nvPr/>
        </p:nvSpPr>
        <p:spPr>
          <a:xfrm>
            <a:off x="1143000" y="2362200"/>
            <a:ext cx="7467600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 C D E F G H I J K L M N O P Q R S T U V W X Y Z</a:t>
            </a:r>
            <a:endParaRPr lang="en-US" altLang="en-US" sz="2400" dirty="0">
              <a:solidFill>
                <a:srgbClr val="99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 c d  e f  g h i  j k l  m n o p q  r  s  t u  v w x y z</a:t>
            </a:r>
            <a:endParaRPr lang="en-US" altLang="en-US" sz="2400" dirty="0">
              <a:solidFill>
                <a:srgbClr val="9933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417" name="Text Box 57"/>
          <p:cNvSpPr txBox="1"/>
          <p:nvPr/>
        </p:nvSpPr>
        <p:spPr>
          <a:xfrm>
            <a:off x="2362200" y="3581400"/>
            <a:ext cx="4953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latin typeface=".VnTime" panose="020B7200000000000000" pitchFamily="34" charset="0"/>
              </a:rPr>
              <a:t> </a:t>
            </a:r>
            <a:r>
              <a:rPr lang="en-US" altLang="en-US" sz="2400" dirty="0">
                <a:solidFill>
                  <a:srgbClr val="993300"/>
                </a:solidFill>
                <a:latin typeface=".VnHelvetInsH" panose="020B7200000000000000" pitchFamily="34" charset="0"/>
              </a:rPr>
              <a:t>0</a:t>
            </a:r>
            <a:r>
              <a:rPr lang="en-US" altLang="en-US" sz="2400" b="1" dirty="0">
                <a:solidFill>
                  <a:srgbClr val="993300"/>
                </a:solidFill>
                <a:latin typeface=".VnHelvetInsH" panose="020B7200000000000000" pitchFamily="34" charset="0"/>
              </a:rPr>
              <a:t>  </a:t>
            </a:r>
            <a:r>
              <a:rPr lang="en-US" altLang="en-US" sz="2400" dirty="0">
                <a:solidFill>
                  <a:srgbClr val="993300"/>
                </a:solidFill>
                <a:latin typeface=".VnHelvetInsH" panose="020B7200000000000000" pitchFamily="34" charset="0"/>
              </a:rPr>
              <a:t>1  2  3  4  5  6  7  8  9</a:t>
            </a:r>
            <a:endParaRPr lang="en-US" altLang="en-US" sz="2400" i="1" dirty="0">
              <a:solidFill>
                <a:srgbClr val="993300"/>
              </a:solidFill>
              <a:latin typeface=".VnHelvetInsH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5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5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5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500"/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500"/>
                                        <p:tgtEl>
                                          <p:spTgt spid="154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500"/>
                                        <p:tgtEl>
                                          <p:spTgt spid="154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15367" grpId="0"/>
      <p:bldP spid="15368" grpId="0"/>
      <p:bldP spid="15369" grpId="0"/>
      <p:bldP spid="15370" grpId="0"/>
      <p:bldP spid="15371" grpId="0"/>
      <p:bldP spid="15416" grpId="0"/>
      <p:bldP spid="154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04" name="Text Box 8"/>
          <p:cNvSpPr txBox="1"/>
          <p:nvPr/>
        </p:nvSpPr>
        <p:spPr>
          <a:xfrm>
            <a:off x="381000" y="1279525"/>
            <a:ext cx="777240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algn="just"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Bảng chữ cái của các ngôn ngữ lập trình nói chung không khác nhau nhiều.</a:t>
            </a:r>
            <a:endParaRPr lang="en-US" alt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4124" name="Group 28"/>
          <p:cNvGrpSpPr/>
          <p:nvPr/>
        </p:nvGrpSpPr>
        <p:grpSpPr>
          <a:xfrm>
            <a:off x="5181600" y="866775"/>
            <a:ext cx="3352800" cy="2362200"/>
            <a:chOff x="3312" y="528"/>
            <a:chExt cx="2112" cy="1488"/>
          </a:xfrm>
        </p:grpSpPr>
        <p:sp>
          <p:nvSpPr>
            <p:cNvPr id="5128" name="AutoShape 7"/>
            <p:cNvSpPr/>
            <p:nvPr/>
          </p:nvSpPr>
          <p:spPr>
            <a:xfrm>
              <a:off x="3312" y="528"/>
              <a:ext cx="2112" cy="1488"/>
            </a:xfrm>
            <a:prstGeom prst="cloudCallout">
              <a:avLst>
                <a:gd name="adj1" fmla="val 21731"/>
                <a:gd name="adj2" fmla="val 86694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FF7DBE"/>
                </a:gs>
              </a:gsLst>
              <a:path path="rect">
                <a:fillToRect l="50000" t="50000" r="50000" b="50000"/>
              </a:path>
              <a:tileRect/>
            </a:gra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vi-VN" altLang="en-US" sz="1800" dirty="0"/>
            </a:p>
          </p:txBody>
        </p:sp>
        <p:sp>
          <p:nvSpPr>
            <p:cNvPr id="5129" name="Text Box 9"/>
            <p:cNvSpPr txBox="1"/>
            <p:nvPr/>
          </p:nvSpPr>
          <p:spPr>
            <a:xfrm>
              <a:off x="3696" y="768"/>
              <a:ext cx="1440" cy="112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50000"/>
                </a:spcBef>
                <a:buNone/>
              </a:pPr>
              <a:r>
                <a:rPr lang="en-US" altLang="en-US" sz="2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 ngôn ngữ lập trình khác nhau thì bảng chữ cái có gì khác nhau không nhỉ?</a:t>
              </a:r>
              <a:endParaRPr lang="en-US" altLang="en-US" sz="220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4112" name="Text Box 16"/>
          <p:cNvSpPr txBox="1"/>
          <p:nvPr/>
        </p:nvSpPr>
        <p:spPr>
          <a:xfrm>
            <a:off x="725488" y="3027363"/>
            <a:ext cx="6589712" cy="1383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Font typeface=".VnTime" panose="020B7200000000000000" pitchFamily="34" charset="0"/>
              <a:buNone/>
            </a:pP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dụ: 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chữ cái trong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khác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Pascal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l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sử dụng thêm các kí tự như: “, ’’’, \, !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50000"/>
              </a:spcBef>
              <a:buFont typeface=".VnTime" panose="020B7200000000000000" pitchFamily="34" charset="0"/>
              <a:buNone/>
            </a:pPr>
            <a:r>
              <a:rPr lang="vi-VN" altLang="en-US" sz="2400" b="1" dirty="0">
                <a:solidFill>
                  <a:schemeClr val="bg1"/>
                </a:solidFill>
                <a:highlight>
                  <a:srgbClr val="0000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(4 ký tự này Pascal không có)</a:t>
            </a:r>
            <a:endParaRPr lang="vi-VN" altLang="en-US" sz="2400" b="1" dirty="0">
              <a:solidFill>
                <a:schemeClr val="bg1"/>
              </a:solidFill>
              <a:highlight>
                <a:srgbClr val="0000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121" name="Picture 25" descr="496168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7086600" y="4343400"/>
            <a:ext cx="1676400" cy="1676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6" name="Picture 26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</p:pic>
      <p:pic>
        <p:nvPicPr>
          <p:cNvPr id="5127" name="Picture 27" descr="tpage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09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6" name="Picture 5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7" name="Text Box 6"/>
          <p:cNvSpPr txBox="1"/>
          <p:nvPr/>
        </p:nvSpPr>
        <p:spPr>
          <a:xfrm>
            <a:off x="685800" y="80963"/>
            <a:ext cx="1371600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>
              <a:spcBef>
                <a:spcPct val="50000"/>
              </a:spcBef>
              <a:buNone/>
            </a:pPr>
            <a:r>
              <a:rPr lang="en-US" altLang="en-US" sz="2200" b="1" dirty="0">
                <a:solidFill>
                  <a:srgbClr val="E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 pháp</a:t>
            </a:r>
            <a:endParaRPr lang="en-US" altLang="en-US" sz="2200" b="1" dirty="0">
              <a:solidFill>
                <a:srgbClr val="E2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48" name="AutoShape 7"/>
          <p:cNvSpPr/>
          <p:nvPr/>
        </p:nvSpPr>
        <p:spPr>
          <a:xfrm>
            <a:off x="0" y="61913"/>
            <a:ext cx="609600" cy="5334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FFFF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25000"/>
              </a:spcBef>
              <a:buNone/>
            </a:pPr>
            <a:endParaRPr lang="en-US" altLang="en-US" sz="2100" b="1" dirty="0">
              <a:solidFill>
                <a:srgbClr val="FF0D0D"/>
              </a:solidFill>
              <a:latin typeface=".VnTime" panose="020B7200000000000000" pitchFamily="34" charset="0"/>
            </a:endParaRPr>
          </a:p>
        </p:txBody>
      </p:sp>
      <p:sp>
        <p:nvSpPr>
          <p:cNvPr id="6149" name="Text Box 8"/>
          <p:cNvSpPr txBox="1"/>
          <p:nvPr/>
        </p:nvSpPr>
        <p:spPr>
          <a:xfrm>
            <a:off x="152400" y="76200"/>
            <a:ext cx="3048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sz="2200" b="1" dirty="0">
                <a:solidFill>
                  <a:srgbClr val="000000"/>
                </a:solidFill>
              </a:rPr>
              <a:t>b</a:t>
            </a:r>
            <a:endParaRPr lang="en-US" altLang="en-US" sz="2200" b="1" dirty="0">
              <a:solidFill>
                <a:srgbClr val="000000"/>
              </a:solidFill>
            </a:endParaRPr>
          </a:p>
        </p:txBody>
      </p:sp>
      <p:pic>
        <p:nvPicPr>
          <p:cNvPr id="8202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8200"/>
            <a:ext cx="9144000" cy="5562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03" name="Rectangle 11"/>
          <p:cNvSpPr/>
          <p:nvPr/>
        </p:nvSpPr>
        <p:spPr>
          <a:xfrm flipH="1">
            <a:off x="838200" y="819150"/>
            <a:ext cx="8305800" cy="57150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100000">
                <a:schemeClr val="bg1"/>
              </a:gs>
            </a:gsLst>
            <a:lin ang="18900000" scaled="1"/>
            <a:tileRect/>
          </a:gradFill>
          <a:ln w="9525">
            <a:noFill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25000"/>
              </a:spcBef>
              <a:buNone/>
            </a:pPr>
            <a:endParaRPr lang="en-US" altLang="en-US" sz="2100" b="1" dirty="0">
              <a:solidFill>
                <a:srgbClr val="FF0D0D"/>
              </a:solidFill>
              <a:latin typeface=".VnTime" panose="020B7200000000000000" pitchFamily="34" charset="0"/>
            </a:endParaRPr>
          </a:p>
        </p:txBody>
      </p:sp>
      <p:pic>
        <p:nvPicPr>
          <p:cNvPr id="6152" name="Picture 4" descr="tpage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8209" name="Group 17"/>
          <p:cNvGrpSpPr/>
          <p:nvPr/>
        </p:nvGrpSpPr>
        <p:grpSpPr>
          <a:xfrm>
            <a:off x="809625" y="784225"/>
            <a:ext cx="8334375" cy="852488"/>
            <a:chOff x="510" y="504"/>
            <a:chExt cx="5250" cy="537"/>
          </a:xfrm>
        </p:grpSpPr>
        <p:sp>
          <p:nvSpPr>
            <p:cNvPr id="6177" name="Text Box 14"/>
            <p:cNvSpPr txBox="1"/>
            <p:nvPr/>
          </p:nvSpPr>
          <p:spPr>
            <a:xfrm>
              <a:off x="1056" y="518"/>
              <a:ext cx="4128" cy="52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>
                <a:spcBef>
                  <a:spcPct val="50000"/>
                </a:spcBef>
                <a:buNone/>
              </a:pPr>
              <a:r>
                <a:rPr lang="en-US" altLang="en-US" sz="2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Ghép các cặp từ sau đây sao cho phù hợp với quy tắc sử dụng trong tiếng việt?</a:t>
              </a:r>
              <a:endPara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6178" name="Pictur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0" y="504"/>
              <a:ext cx="546" cy="312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6179" name="Picture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196" y="528"/>
              <a:ext cx="564" cy="276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8227" name="Group 35"/>
          <p:cNvGrpSpPr/>
          <p:nvPr/>
        </p:nvGrpSpPr>
        <p:grpSpPr>
          <a:xfrm>
            <a:off x="7543800" y="3276600"/>
            <a:ext cx="1066800" cy="1552575"/>
            <a:chOff x="4752" y="2064"/>
            <a:chExt cx="672" cy="978"/>
          </a:xfrm>
        </p:grpSpPr>
        <p:pic>
          <p:nvPicPr>
            <p:cNvPr id="6175" name="Picture 25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752" y="2064"/>
              <a:ext cx="672" cy="97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76" name="Text Box 26"/>
            <p:cNvSpPr txBox="1"/>
            <p:nvPr/>
          </p:nvSpPr>
          <p:spPr>
            <a:xfrm>
              <a:off x="4752" y="2448"/>
              <a:ext cx="672" cy="26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en-US" sz="2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Thì</a:t>
              </a:r>
              <a:r>
                <a:rPr lang="en-US" altLang="en-US" sz="22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…</a:t>
              </a:r>
              <a:endParaRPr lang="en-US" altLang="en-US" sz="2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8228" name="Group 36"/>
          <p:cNvGrpSpPr/>
          <p:nvPr/>
        </p:nvGrpSpPr>
        <p:grpSpPr>
          <a:xfrm>
            <a:off x="7543800" y="4924425"/>
            <a:ext cx="1143000" cy="1552575"/>
            <a:chOff x="4752" y="3102"/>
            <a:chExt cx="720" cy="978"/>
          </a:xfrm>
        </p:grpSpPr>
        <p:pic>
          <p:nvPicPr>
            <p:cNvPr id="6173" name="Picture 2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752" y="3102"/>
              <a:ext cx="672" cy="97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74" name="Text Box 28"/>
            <p:cNvSpPr txBox="1"/>
            <p:nvPr/>
          </p:nvSpPr>
          <p:spPr>
            <a:xfrm>
              <a:off x="4752" y="3456"/>
              <a:ext cx="720" cy="26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en-US" sz="2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Nên</a:t>
              </a:r>
              <a:r>
                <a:rPr lang="en-US" altLang="en-US" sz="22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…</a:t>
              </a:r>
              <a:endParaRPr lang="en-US" altLang="en-US" sz="2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8224" name="Group 32"/>
          <p:cNvGrpSpPr/>
          <p:nvPr/>
        </p:nvGrpSpPr>
        <p:grpSpPr>
          <a:xfrm>
            <a:off x="1371600" y="1600200"/>
            <a:ext cx="1447800" cy="4876800"/>
            <a:chOff x="864" y="1008"/>
            <a:chExt cx="912" cy="3072"/>
          </a:xfrm>
        </p:grpSpPr>
        <p:pic>
          <p:nvPicPr>
            <p:cNvPr id="6167" name="Picture 18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12" y="1008"/>
              <a:ext cx="720" cy="105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6168" name="Picture 2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60" y="2064"/>
              <a:ext cx="672" cy="100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6169" name="Picture 2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64" y="3072"/>
              <a:ext cx="768" cy="100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70" name="Text Box 23"/>
            <p:cNvSpPr txBox="1"/>
            <p:nvPr/>
          </p:nvSpPr>
          <p:spPr>
            <a:xfrm>
              <a:off x="1056" y="1440"/>
              <a:ext cx="720" cy="26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en-US" sz="2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Nếu </a:t>
              </a:r>
              <a:r>
                <a:rPr lang="en-US" altLang="en-US" sz="22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…</a:t>
              </a:r>
              <a:endParaRPr lang="en-US" altLang="en-US" sz="2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171" name="Text Box 27"/>
            <p:cNvSpPr txBox="1"/>
            <p:nvPr/>
          </p:nvSpPr>
          <p:spPr>
            <a:xfrm>
              <a:off x="1152" y="2467"/>
              <a:ext cx="528" cy="26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None/>
              </a:pPr>
              <a:r>
                <a:rPr lang="en-US" altLang="en-US" sz="2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Vì </a:t>
              </a:r>
              <a:r>
                <a:rPr lang="en-US" altLang="en-US" sz="22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…</a:t>
              </a:r>
              <a:endParaRPr lang="en-US" altLang="en-US" sz="2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172" name="Text Box 29"/>
            <p:cNvSpPr txBox="1"/>
            <p:nvPr/>
          </p:nvSpPr>
          <p:spPr>
            <a:xfrm>
              <a:off x="1056" y="3408"/>
              <a:ext cx="720" cy="40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en-US" sz="1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Không</a:t>
              </a:r>
              <a:br>
                <a:rPr lang="en-US" altLang="en-US" sz="1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altLang="en-US" sz="1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những</a:t>
              </a:r>
              <a:r>
                <a:rPr lang="en-US" altLang="en-US" sz="18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…</a:t>
              </a:r>
              <a:endParaRPr lang="en-US" altLang="en-US" sz="1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8226" name="Group 34"/>
          <p:cNvGrpSpPr/>
          <p:nvPr/>
        </p:nvGrpSpPr>
        <p:grpSpPr>
          <a:xfrm>
            <a:off x="7543800" y="1600200"/>
            <a:ext cx="1066800" cy="1628775"/>
            <a:chOff x="4752" y="1008"/>
            <a:chExt cx="672" cy="1026"/>
          </a:xfrm>
        </p:grpSpPr>
        <p:pic>
          <p:nvPicPr>
            <p:cNvPr id="6165" name="Picture 1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752" y="1008"/>
              <a:ext cx="672" cy="102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66" name="Text Box 30"/>
            <p:cNvSpPr txBox="1"/>
            <p:nvPr/>
          </p:nvSpPr>
          <p:spPr>
            <a:xfrm>
              <a:off x="4800" y="1392"/>
              <a:ext cx="528" cy="40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en-US" sz="1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altLang="en-US" sz="18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br>
                <a:rPr lang="en-US" altLang="en-US" sz="1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altLang="en-US" sz="18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còn</a:t>
              </a:r>
              <a:r>
                <a:rPr lang="en-US" altLang="en-US" sz="18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…</a:t>
              </a:r>
              <a:endParaRPr lang="en-US" altLang="en-US" sz="1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8223" name="Picture 31" descr="kitty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19600" y="5486400"/>
            <a:ext cx="1066800" cy="1095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31" name="Text Box 39"/>
          <p:cNvSpPr txBox="1"/>
          <p:nvPr/>
        </p:nvSpPr>
        <p:spPr>
          <a:xfrm>
            <a:off x="5430838" y="2743200"/>
            <a:ext cx="3429000" cy="22463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None/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Dựa v</a:t>
            </a:r>
            <a:r>
              <a:rPr lang="en-US" alt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cú pháp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người lập trình v</a:t>
            </a:r>
            <a:r>
              <a:rPr lang="en-US" alt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chương trình dịch biết tổ hợp n</a:t>
            </a:r>
            <a:r>
              <a:rPr lang="en-US" alt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của các kí tự trong bảng chữ cái l</a:t>
            </a:r>
            <a:r>
              <a:rPr lang="en-US" alt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hợp lệ, nhờ đó có thể mô tả chính xác các thuật toán để máy tính thực hiện.</a:t>
            </a:r>
            <a:endParaRPr lang="en-US" altLang="en-US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40" name="Text Box 48"/>
          <p:cNvSpPr txBox="1"/>
          <p:nvPr/>
        </p:nvSpPr>
        <p:spPr>
          <a:xfrm>
            <a:off x="1909763" y="123825"/>
            <a:ext cx="7162800" cy="6096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80000"/>
              </a:lnSpc>
              <a:spcBef>
                <a:spcPct val="50000"/>
              </a:spcBef>
              <a:buNone/>
            </a:pP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bộ quy tắc để viết chương trình, gồm những quy định viết từ v</a:t>
            </a:r>
            <a:r>
              <a:rPr lang="en-US" altLang="en-US" sz="2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tổ hợp từ của mỗi ngôn ngữ. </a:t>
            </a:r>
            <a:endParaRPr lang="en-US" altLang="en-US" sz="21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8241" name="Group 49"/>
          <p:cNvGrpSpPr/>
          <p:nvPr/>
        </p:nvGrpSpPr>
        <p:grpSpPr>
          <a:xfrm>
            <a:off x="0" y="2514600"/>
            <a:ext cx="5562600" cy="4114800"/>
            <a:chOff x="0" y="1536"/>
            <a:chExt cx="3504" cy="2592"/>
          </a:xfrm>
        </p:grpSpPr>
        <p:sp>
          <p:nvSpPr>
            <p:cNvPr id="6162" name="AutoShape 50"/>
            <p:cNvSpPr/>
            <p:nvPr/>
          </p:nvSpPr>
          <p:spPr>
            <a:xfrm>
              <a:off x="1152" y="1536"/>
              <a:ext cx="2352" cy="1200"/>
            </a:xfrm>
            <a:prstGeom prst="cloudCallout">
              <a:avLst>
                <a:gd name="adj1" fmla="val -47704"/>
                <a:gd name="adj2" fmla="val 73167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  <a:tileRect/>
            </a:gra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vi-VN" altLang="en-US" sz="2400" dirty="0"/>
            </a:p>
          </p:txBody>
        </p:sp>
        <p:sp>
          <p:nvSpPr>
            <p:cNvPr id="6163" name="Text Box 51"/>
            <p:cNvSpPr txBox="1"/>
            <p:nvPr/>
          </p:nvSpPr>
          <p:spPr>
            <a:xfrm>
              <a:off x="1440" y="1872"/>
              <a:ext cx="1872" cy="56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0"/>
                </a:spcBef>
                <a:buNone/>
              </a:pPr>
              <a:r>
                <a:rPr lang="en-US" alt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Hãy cùng tham gia trò chơi sau:</a:t>
              </a:r>
              <a:endParaRPr lang="en-US" altLang="en-US" sz="26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6164" name="Picture 52" descr="kitty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0" y="3120"/>
              <a:ext cx="982" cy="1008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2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07 0.0044 C 0.10885 -0.01273 0.15781 -0.02963 0.1934 -0.08009 C 0.22899 -0.13055 0.25104 -0.21435 0.27326 -0.29791 " pathEditMode="relative" ptsTypes="aaA">
                                      <p:cBhvr>
                                        <p:cTn id="48" dur="2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326 -0.29792 C 0.20625 -0.42616 0.13941 -0.5544 0.06493 -0.60463 C -0.00955 -0.65486 -0.09149 -0.62755 -0.17344 -0.6 " pathEditMode="relative" ptsTypes="aaA">
                                      <p:cBhvr>
                                        <p:cTn id="51" dur="2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C -0.10347 -0.1081 -0.20694 -0.21551 -0.29739 -0.25347 C -0.38767 -0.29097 -0.46493 -0.25949 -0.54166 -0.22778 " pathEditMode="relative" rAng="0" ptsTypes="aaA">
                                      <p:cBhvr>
                                        <p:cTn id="53" dur="2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100" y="-14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344 -0.6 C -0.1033 -0.34166 -0.03316 -0.08333 -0.00504 0.02014 " pathEditMode="relative" ptsTypes="aA">
                                      <p:cBhvr>
                                        <p:cTn id="56" dur="3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66 0.00209 L 0.275 -0.03125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00" y="-1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5 -0.03125 C 0.22812 -0.20648 0.18159 -0.38148 0.11215 -0.43981 C 0.04271 -0.49791 -0.04966 -0.44004 -0.14167 -0.38171 " pathEditMode="relative" rAng="0" ptsTypes="aaA">
                                      <p:cBhvr>
                                        <p:cTn id="63" dur="2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00" y="-2330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083 -0.00903 C -0.13194 -0.13958 -0.19288 -0.26968 -0.27205 -0.30625 C -0.35122 -0.34236 -0.44861 -0.28519 -0.54583 -0.22778 " pathEditMode="relative" rAng="0" ptsTypes="aaA">
                                      <p:cBhvr>
                                        <p:cTn id="65" dur="2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00" y="-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67 -0.38171 L -0.01667 0.01829 " pathEditMode="relative" ptsTypes="AA">
                                      <p:cBhvr>
                                        <p:cTn id="68" dur="3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1111E-6 C 0.07327 -0.06991 0.1467 -0.13958 0.19479 -0.2368 C 0.24288 -0.33449 0.26545 -0.45972 0.28837 -0.58472 " pathEditMode="relative" rAng="0" ptsTypes="aaA">
                                      <p:cBhvr>
                                        <p:cTn id="72" dur="2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00" y="-29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836 -0.58472 C 0.16059 -0.58611 0.03298 -0.58727 -0.04271 -0.51389 C -0.11858 -0.44004 -0.14271 -0.2912 -0.16667 -0.14236 " pathEditMode="relative" rAng="0" ptsTypes="aaA">
                                      <p:cBhvr>
                                        <p:cTn id="75" dur="2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00" y="2200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9259E-6 C -0.11857 -0.0176 -0.23663 -0.03426 -0.32691 0.04537 C -0.41718 0.12546 -0.47968 0.30347 -0.54166 0.48217 " pathEditMode="relative" rAng="0" ptsTypes="aaA">
                                      <p:cBhvr>
                                        <p:cTn id="77" dur="2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100" y="22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667 -0.14236 L -0.01667 0.0132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00" y="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84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1" grpId="0"/>
      <p:bldP spid="82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70" name="Picture 5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1" name="Text Box 6"/>
          <p:cNvSpPr txBox="1"/>
          <p:nvPr/>
        </p:nvSpPr>
        <p:spPr>
          <a:xfrm>
            <a:off x="838200" y="152400"/>
            <a:ext cx="16002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E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 nghĩa</a:t>
            </a:r>
            <a:endParaRPr lang="en-US" altLang="en-US" sz="2400" b="1" dirty="0">
              <a:solidFill>
                <a:srgbClr val="E2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2" name="AutoShape 7"/>
          <p:cNvSpPr/>
          <p:nvPr/>
        </p:nvSpPr>
        <p:spPr>
          <a:xfrm>
            <a:off x="76200" y="0"/>
            <a:ext cx="762000" cy="7620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FFFF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25000"/>
              </a:spcBef>
              <a:buNone/>
            </a:pPr>
            <a:endParaRPr lang="en-US" altLang="en-US" sz="2100" b="1" dirty="0">
              <a:solidFill>
                <a:srgbClr val="FF0D0D"/>
              </a:solidFill>
              <a:latin typeface=".VnTime" panose="020B7200000000000000" pitchFamily="34" charset="0"/>
            </a:endParaRPr>
          </a:p>
        </p:txBody>
      </p:sp>
      <p:sp>
        <p:nvSpPr>
          <p:cNvPr id="7173" name="Text Box 8"/>
          <p:cNvSpPr txBox="1"/>
          <p:nvPr/>
        </p:nvSpPr>
        <p:spPr>
          <a:xfrm>
            <a:off x="273050" y="112713"/>
            <a:ext cx="4572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sz="2800" b="1" dirty="0">
                <a:solidFill>
                  <a:srgbClr val="000000"/>
                </a:solidFill>
              </a:rPr>
              <a:t>c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9225" name="Text Box 9"/>
          <p:cNvSpPr txBox="1"/>
          <p:nvPr/>
        </p:nvSpPr>
        <p:spPr>
          <a:xfrm>
            <a:off x="2362200" y="152400"/>
            <a:ext cx="67818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>
              <a:spcBef>
                <a:spcPct val="50000"/>
              </a:spcBef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ý nghĩa thao tác cần thực hiện, ứng với tổ hợp kí tự dựa v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ngữ cảnh của nó</a:t>
            </a:r>
            <a:endParaRPr lang="en-US" alt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6" name="Text Box 10"/>
          <p:cNvSpPr txBox="1"/>
          <p:nvPr/>
        </p:nvSpPr>
        <p:spPr>
          <a:xfrm>
            <a:off x="228600" y="1295400"/>
            <a:ext cx="10668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7" name="Text Box 11"/>
          <p:cNvSpPr txBox="1"/>
          <p:nvPr/>
        </p:nvSpPr>
        <p:spPr>
          <a:xfrm>
            <a:off x="533400" y="1828800"/>
            <a:ext cx="7924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ý nghĩa của kí tự 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“+”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trong các biểu thức sau:</a:t>
            </a:r>
            <a:endParaRPr lang="en-US" altLang="en-US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457200" y="3429000"/>
            <a:ext cx="35052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Với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A, B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là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các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đại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lượng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nhận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giá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trị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Thực</a:t>
            </a:r>
            <a:endParaRPr kumimoji="0" lang="en-US" altLang="en-US" sz="2200" b="0" kern="1200" cap="none" spc="0" normalizeH="0" baseline="0" noProof="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4876800" y="3429000"/>
            <a:ext cx="35814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Với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I, J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là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các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đại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lượng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nhận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giá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trị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chuỗi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kí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</a:rPr>
              <a:t>tự</a:t>
            </a:r>
            <a:endParaRPr kumimoji="0" lang="en-US" altLang="en-US" sz="2200" b="0" kern="1200" cap="none" spc="0" normalizeH="0" baseline="0" noProof="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</p:txBody>
      </p:sp>
      <p:grpSp>
        <p:nvGrpSpPr>
          <p:cNvPr id="9239" name="Group 23"/>
          <p:cNvGrpSpPr/>
          <p:nvPr/>
        </p:nvGrpSpPr>
        <p:grpSpPr>
          <a:xfrm>
            <a:off x="838200" y="2743200"/>
            <a:ext cx="6781800" cy="455613"/>
            <a:chOff x="528" y="1728"/>
            <a:chExt cx="4272" cy="287"/>
          </a:xfrm>
        </p:grpSpPr>
        <p:sp>
          <p:nvSpPr>
            <p:cNvPr id="7189" name="Text Box 14"/>
            <p:cNvSpPr txBox="1"/>
            <p:nvPr/>
          </p:nvSpPr>
          <p:spPr>
            <a:xfrm>
              <a:off x="528" y="1728"/>
              <a:ext cx="1392" cy="287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None/>
              </a:pPr>
              <a:r>
                <a:rPr lang="en-US" altLang="en-US" sz="2200" b="1" dirty="0">
                  <a:solidFill>
                    <a:srgbClr val="0000FF"/>
                  </a:solidFill>
                </a:rPr>
                <a:t>A + B</a:t>
              </a:r>
              <a:endParaRPr lang="en-US" altLang="en-US" sz="2200" b="1" dirty="0">
                <a:solidFill>
                  <a:srgbClr val="0000FF"/>
                </a:solidFill>
              </a:endParaRPr>
            </a:p>
          </p:txBody>
        </p:sp>
        <p:sp>
          <p:nvSpPr>
            <p:cNvPr id="7190" name="Text Box 15"/>
            <p:cNvSpPr txBox="1"/>
            <p:nvPr/>
          </p:nvSpPr>
          <p:spPr>
            <a:xfrm>
              <a:off x="3504" y="1728"/>
              <a:ext cx="1296" cy="271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None/>
              </a:pPr>
              <a:r>
                <a:rPr lang="en-US" altLang="en-US" sz="2200" b="1" dirty="0">
                  <a:solidFill>
                    <a:srgbClr val="0000FF"/>
                  </a:solidFill>
                </a:rPr>
                <a:t>I + J</a:t>
              </a:r>
              <a:endParaRPr lang="en-US" altLang="en-US" sz="2200" b="1" dirty="0">
                <a:solidFill>
                  <a:srgbClr val="0000FF"/>
                </a:solidFill>
              </a:endParaRPr>
            </a:p>
          </p:txBody>
        </p:sp>
      </p:grp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57200" y="4335463"/>
            <a:ext cx="31242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1825"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>
              <a:spcBef>
                <a:spcPct val="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Wingdings" panose="05000000000000000000" pitchFamily="2" charset="2"/>
              </a:rPr>
              <a:t>Kí</a:t>
            </a:r>
            <a:r>
              <a:rPr kumimoji="0" lang="en-US" alt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en-US" alt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Wingdings" panose="05000000000000000000" pitchFamily="2" charset="2"/>
              </a:rPr>
              <a:t>tự</a:t>
            </a:r>
            <a:r>
              <a:rPr kumimoji="0" lang="en-US" alt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Wingdings" panose="05000000000000000000" pitchFamily="2" charset="2"/>
              </a:rPr>
              <a:t>  </a:t>
            </a:r>
            <a:r>
              <a:rPr kumimoji="0" lang="en-US" alt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Wingdings" panose="05000000000000000000" pitchFamily="2" charset="2"/>
              </a:rPr>
              <a:t>A + B  </a:t>
            </a:r>
            <a:r>
              <a:rPr kumimoji="0" lang="en-US" alt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Wingdings" panose="05000000000000000000" pitchFamily="2" charset="2"/>
              </a:rPr>
              <a:t>là</a:t>
            </a:r>
            <a:r>
              <a:rPr kumimoji="0" lang="en-US" alt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en-US" alt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Wingdings" panose="05000000000000000000" pitchFamily="2" charset="2"/>
              </a:rPr>
              <a:t>phép</a:t>
            </a:r>
            <a:r>
              <a:rPr kumimoji="0" lang="en-US" alt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en-US" alt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Wingdings" panose="05000000000000000000" pitchFamily="2" charset="2"/>
              </a:rPr>
              <a:t>cộng</a:t>
            </a:r>
            <a:r>
              <a:rPr kumimoji="0" lang="en-US" alt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en-US" alt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Wingdings" panose="05000000000000000000" pitchFamily="2" charset="2"/>
              </a:rPr>
              <a:t>hai</a:t>
            </a:r>
            <a:r>
              <a:rPr kumimoji="0" lang="en-US" alt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en-US" alt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Wingdings" panose="05000000000000000000" pitchFamily="2" charset="2"/>
              </a:rPr>
              <a:t>số</a:t>
            </a:r>
            <a:r>
              <a:rPr kumimoji="0" lang="en-US" alt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en-US" altLang="en-US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Wingdings" panose="05000000000000000000" pitchFamily="2" charset="2"/>
              </a:rPr>
              <a:t>thực</a:t>
            </a:r>
            <a:endParaRPr kumimoji="0" lang="en-US" altLang="en-US" sz="22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4953000" y="4267200"/>
            <a:ext cx="32004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  <a:sym typeface="Wingdings" panose="05000000000000000000" pitchFamily="2" charset="2"/>
              </a:rPr>
              <a:t>Kí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  <a:sym typeface="Wingdings" panose="05000000000000000000" pitchFamily="2" charset="2"/>
              </a:rPr>
              <a:t>tự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en-US" altLang="en-US" sz="2200" b="0" kern="1200" cap="none" spc="0" normalizeH="0" baseline="0" noProof="0" dirty="0">
                <a:solidFill>
                  <a:srgbClr val="0000FF"/>
                </a:solidFill>
                <a:latin typeface="+mj-lt"/>
                <a:ea typeface="+mn-ea"/>
                <a:cs typeface="+mn-cs"/>
                <a:sym typeface="Wingdings" panose="05000000000000000000" pitchFamily="2" charset="2"/>
              </a:rPr>
              <a:t>I + J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  <a:sym typeface="Wingdings" panose="05000000000000000000" pitchFamily="2" charset="2"/>
              </a:rPr>
              <a:t>  </a:t>
            </a:r>
            <a:r>
              <a:rPr kumimoji="0" lang="en-US" altLang="en-US" sz="2200" b="0" kern="1200" cap="none" spc="0" normalizeH="0" baseline="0" noProof="0" dirty="0" err="1">
                <a:solidFill>
                  <a:schemeClr val="tx1"/>
                </a:solidFill>
                <a:latin typeface="+mj-lt"/>
                <a:ea typeface="+mn-ea"/>
                <a:cs typeface="+mn-cs"/>
                <a:sym typeface="Wingdings" panose="05000000000000000000" pitchFamily="2" charset="2"/>
              </a:rPr>
              <a:t>là</a:t>
            </a:r>
            <a:r>
              <a:rPr kumimoji="0" lang="en-US" altLang="en-US" sz="2200" b="0" kern="1200" cap="none" spc="0" normalizeH="0" baseline="0" noProof="0" dirty="0">
                <a:solidFill>
                  <a:schemeClr val="tx1"/>
                </a:solidFill>
                <a:latin typeface="+mj-lt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rgbClr val="C00000"/>
                </a:solidFill>
                <a:latin typeface="+mj-lt"/>
                <a:ea typeface="+mn-ea"/>
                <a:cs typeface="+mn-cs"/>
                <a:sym typeface="Wingdings" panose="05000000000000000000" pitchFamily="2" charset="2"/>
              </a:rPr>
              <a:t>phép</a:t>
            </a:r>
            <a:r>
              <a:rPr kumimoji="0" lang="en-US" altLang="en-US" sz="2200" b="0" kern="1200" cap="none" spc="0" normalizeH="0" baseline="0" noProof="0" dirty="0">
                <a:solidFill>
                  <a:srgbClr val="C00000"/>
                </a:solidFill>
                <a:latin typeface="+mj-lt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rgbClr val="C00000"/>
                </a:solidFill>
                <a:latin typeface="+mj-lt"/>
                <a:ea typeface="+mn-ea"/>
                <a:cs typeface="+mn-cs"/>
                <a:sym typeface="Wingdings" panose="05000000000000000000" pitchFamily="2" charset="2"/>
              </a:rPr>
              <a:t>nối</a:t>
            </a:r>
            <a:r>
              <a:rPr kumimoji="0" lang="en-US" altLang="en-US" sz="2200" b="0" kern="1200" cap="none" spc="0" normalizeH="0" baseline="0" noProof="0" dirty="0">
                <a:solidFill>
                  <a:srgbClr val="C00000"/>
                </a:solidFill>
                <a:latin typeface="+mj-lt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rgbClr val="C00000"/>
                </a:solidFill>
                <a:latin typeface="+mj-lt"/>
                <a:ea typeface="+mn-ea"/>
                <a:cs typeface="+mn-cs"/>
                <a:sym typeface="Wingdings" panose="05000000000000000000" pitchFamily="2" charset="2"/>
              </a:rPr>
              <a:t>hai</a:t>
            </a:r>
            <a:r>
              <a:rPr kumimoji="0" lang="en-US" altLang="en-US" sz="2200" b="0" kern="1200" cap="none" spc="0" normalizeH="0" baseline="0" noProof="0" dirty="0">
                <a:solidFill>
                  <a:srgbClr val="C00000"/>
                </a:solidFill>
                <a:latin typeface="+mj-lt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en-US" altLang="en-US" sz="2200" b="0" kern="1200" cap="none" spc="0" normalizeH="0" baseline="0" noProof="0" dirty="0" err="1">
                <a:solidFill>
                  <a:srgbClr val="C00000"/>
                </a:solidFill>
                <a:latin typeface="+mj-lt"/>
                <a:ea typeface="+mn-ea"/>
                <a:cs typeface="+mn-cs"/>
                <a:sym typeface="Wingdings" panose="05000000000000000000" pitchFamily="2" charset="2"/>
              </a:rPr>
              <a:t>chuỗi</a:t>
            </a:r>
            <a:endParaRPr kumimoji="0" lang="en-US" altLang="en-US" sz="2200" kern="1200" cap="none" spc="0" normalizeH="0" baseline="0" noProof="0" dirty="0">
              <a:solidFill>
                <a:srgbClr val="C0000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9234" name="Line 18"/>
          <p:cNvSpPr/>
          <p:nvPr/>
        </p:nvSpPr>
        <p:spPr>
          <a:xfrm>
            <a:off x="4267200" y="2819400"/>
            <a:ext cx="0" cy="22860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9235" name="Group 19"/>
          <p:cNvGrpSpPr/>
          <p:nvPr/>
        </p:nvGrpSpPr>
        <p:grpSpPr>
          <a:xfrm>
            <a:off x="0" y="5334000"/>
            <a:ext cx="9144000" cy="1281113"/>
            <a:chOff x="0" y="3456"/>
            <a:chExt cx="5760" cy="765"/>
          </a:xfrm>
        </p:grpSpPr>
        <p:pic>
          <p:nvPicPr>
            <p:cNvPr id="7187" name="Picture 20" descr="tpage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68" y="3501"/>
              <a:ext cx="4992" cy="7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7188" name="Picture 21" descr="Garfield-01-jun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3456"/>
              <a:ext cx="706" cy="72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9238" name="Text Box 22"/>
          <p:cNvSpPr txBox="1"/>
          <p:nvPr/>
        </p:nvSpPr>
        <p:spPr>
          <a:xfrm>
            <a:off x="1371600" y="5562600"/>
            <a:ext cx="73914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 nghĩa xác định ý nghĩa của các tổ hợp kí tự trong chương trình.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42" name="AutoShape 26"/>
          <p:cNvSpPr/>
          <p:nvPr/>
        </p:nvSpPr>
        <p:spPr>
          <a:xfrm>
            <a:off x="76200" y="3962400"/>
            <a:ext cx="304800" cy="685800"/>
          </a:xfrm>
          <a:prstGeom prst="curvedRightArrow">
            <a:avLst>
              <a:gd name="adj1" fmla="val 45000"/>
              <a:gd name="adj2" fmla="val 90000"/>
              <a:gd name="adj3" fmla="val 33333"/>
            </a:avLst>
          </a:prstGeom>
          <a:solidFill>
            <a:srgbClr val="FF00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25000"/>
              </a:spcBef>
              <a:buNone/>
            </a:pPr>
            <a:endParaRPr lang="en-US" altLang="en-US" sz="2100" b="1" dirty="0">
              <a:solidFill>
                <a:srgbClr val="FF0D0D"/>
              </a:solidFill>
              <a:latin typeface=".VnTime" panose="020B7200000000000000" pitchFamily="34" charset="0"/>
            </a:endParaRPr>
          </a:p>
        </p:txBody>
      </p:sp>
      <p:sp>
        <p:nvSpPr>
          <p:cNvPr id="9244" name="AutoShape 28"/>
          <p:cNvSpPr/>
          <p:nvPr/>
        </p:nvSpPr>
        <p:spPr>
          <a:xfrm>
            <a:off x="4495800" y="3962400"/>
            <a:ext cx="304800" cy="685800"/>
          </a:xfrm>
          <a:prstGeom prst="curvedRightArrow">
            <a:avLst>
              <a:gd name="adj1" fmla="val 45000"/>
              <a:gd name="adj2" fmla="val 90000"/>
              <a:gd name="adj3" fmla="val 33333"/>
            </a:avLst>
          </a:prstGeom>
          <a:solidFill>
            <a:srgbClr val="FF00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25000"/>
              </a:spcBef>
              <a:buNone/>
            </a:pPr>
            <a:endParaRPr lang="en-US" altLang="en-US" sz="2100" b="1" dirty="0">
              <a:solidFill>
                <a:srgbClr val="FF0D0D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8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10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10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5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26" grpId="0"/>
      <p:bldP spid="9227" grpId="0"/>
      <p:bldP spid="9228" grpId="0"/>
      <p:bldP spid="9229" grpId="0"/>
      <p:bldP spid="9232" grpId="0"/>
      <p:bldP spid="9233" grpId="0"/>
      <p:bldP spid="92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194" name="Picture 5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9850"/>
            <a:ext cx="9144000" cy="685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5" name="Text Box 6"/>
          <p:cNvSpPr txBox="1"/>
          <p:nvPr/>
        </p:nvSpPr>
        <p:spPr>
          <a:xfrm>
            <a:off x="152400" y="117475"/>
            <a:ext cx="3352800" cy="492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>
              <a:spcBef>
                <a:spcPct val="50000"/>
              </a:spcBef>
              <a:buNone/>
            </a:pPr>
            <a:r>
              <a:rPr lang="en-US" altLang="en-US" sz="2600" b="1" dirty="0">
                <a:solidFill>
                  <a:srgbClr val="FF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Một số khái niệm</a:t>
            </a:r>
            <a:endParaRPr lang="en-US" altLang="en-US" sz="2600" b="1" dirty="0">
              <a:solidFill>
                <a:srgbClr val="FF0D0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47" name="Text Box 7"/>
          <p:cNvSpPr txBox="1"/>
          <p:nvPr/>
        </p:nvSpPr>
        <p:spPr>
          <a:xfrm>
            <a:off x="838200" y="868363"/>
            <a:ext cx="44196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FF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or 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Indentifiers)</a:t>
            </a:r>
            <a:endParaRPr lang="en-US" altLang="en-US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0326" name="Group 86"/>
          <p:cNvGrpSpPr/>
          <p:nvPr/>
        </p:nvGrpSpPr>
        <p:grpSpPr>
          <a:xfrm>
            <a:off x="0" y="762000"/>
            <a:ext cx="762000" cy="609600"/>
            <a:chOff x="0" y="480"/>
            <a:chExt cx="480" cy="384"/>
          </a:xfrm>
        </p:grpSpPr>
        <p:sp>
          <p:nvSpPr>
            <p:cNvPr id="8215" name="AutoShape 8"/>
            <p:cNvSpPr/>
            <p:nvPr/>
          </p:nvSpPr>
          <p:spPr>
            <a:xfrm>
              <a:off x="0" y="480"/>
              <a:ext cx="480" cy="384"/>
            </a:xfrm>
            <a:prstGeom prst="star8">
              <a:avLst>
                <a:gd name="adj" fmla="val 38250"/>
              </a:avLst>
            </a:prstGeom>
            <a:gradFill rotWithShape="1">
              <a:gsLst>
                <a:gs pos="0">
                  <a:srgbClr val="FFFFFF"/>
                </a:gs>
                <a:gs pos="100000">
                  <a:srgbClr val="FF00FF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25000"/>
                </a:spcBef>
                <a:buNone/>
              </a:pPr>
              <a:endParaRPr lang="en-US" altLang="en-US" sz="2100" b="1" dirty="0">
                <a:solidFill>
                  <a:srgbClr val="FF0D0D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8216" name="Text Box 9"/>
            <p:cNvSpPr txBox="1"/>
            <p:nvPr/>
          </p:nvSpPr>
          <p:spPr>
            <a:xfrm>
              <a:off x="132" y="504"/>
              <a:ext cx="28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spcBef>
                  <a:spcPct val="50000"/>
                </a:spcBef>
                <a:buNone/>
              </a:pPr>
              <a:r>
                <a:rPr lang="en-US" altLang="en-US" sz="2400" b="1" dirty="0">
                  <a:solidFill>
                    <a:srgbClr val="000000"/>
                  </a:solidFill>
                </a:rPr>
                <a:t>a</a:t>
              </a:r>
              <a:endParaRPr lang="en-US" altLang="en-US" sz="2400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10250" name="Text Box 10"/>
          <p:cNvSpPr txBox="1"/>
          <p:nvPr/>
        </p:nvSpPr>
        <p:spPr>
          <a:xfrm>
            <a:off x="838200" y="1295400"/>
            <a:ext cx="8158163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Font typeface="Symbol" panose="05050102010706020507" pitchFamily="18" charset="2"/>
              <a:buChar char="·"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Dùng để xác định các đối tượng trong chương trình.</a:t>
            </a:r>
            <a:endParaRPr lang="en-US" alt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51" name="Text Box 11"/>
          <p:cNvSpPr txBox="1"/>
          <p:nvPr/>
        </p:nvSpPr>
        <p:spPr>
          <a:xfrm>
            <a:off x="838200" y="1676400"/>
            <a:ext cx="79248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just" eaLnBrk="1" hangingPunct="1">
              <a:spcBef>
                <a:spcPct val="50000"/>
              </a:spcBef>
              <a:buFont typeface="Symbol" panose="05050102010706020507" pitchFamily="18" charset="2"/>
              <a:buChar char="·"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Tên đặt theo quy tắc được xác định của ngôn ngữ lập trình v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từng chương trình dịch cụ thể</a:t>
            </a:r>
            <a:endParaRPr lang="en-US" alt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8200" name="Table 8199"/>
          <p:cNvGraphicFramePr/>
          <p:nvPr/>
        </p:nvGraphicFramePr>
        <p:xfrm>
          <a:off x="1143000" y="2590800"/>
          <a:ext cx="7696200" cy="2763838"/>
        </p:xfrm>
        <a:graphic>
          <a:graphicData uri="http://schemas.openxmlformats.org/drawingml/2006/table">
            <a:tbl>
              <a:tblPr/>
              <a:tblGrid>
                <a:gridCol w="4648200"/>
                <a:gridCol w="3048000"/>
              </a:tblGrid>
              <a:tr h="5334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5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Turbo Pascal</a:t>
                      </a:r>
                      <a:endParaRPr lang="en-US" altLang="en-US" sz="280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08" marB="45708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chemeClr val="bg1"/>
                        </a:gs>
                        <a:gs pos="100000">
                          <a:srgbClr val="FFFFCC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5000"/>
                        </a:spcBef>
                        <a:buNone/>
                      </a:pPr>
                      <a:r>
                        <a:rPr lang="en-US" altLang="en-US" sz="280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Python</a:t>
                      </a:r>
                      <a:endParaRPr lang="en-US" altLang="en-US" sz="280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08" marB="45708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chemeClr val="bg1"/>
                        </a:gs>
                        <a:gs pos="100000">
                          <a:srgbClr val="FFFFCC"/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2304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171450" lvl="0" indent="-171450" algn="just" eaLnBrk="1" hangingPunct="1">
                        <a:spcBef>
                          <a:spcPct val="20000"/>
                        </a:spcBef>
                        <a:buFont typeface=".VnBook-Antiqua" panose="020B7200000000000000" pitchFamily="34" charset="0"/>
                        <a:buChar char="-"/>
                      </a:pPr>
                      <a:r>
                        <a:rPr lang="en-US" alt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l</a:t>
                      </a:r>
                      <a:r>
                        <a:rPr lang="en-US" alt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lang="en-US" alt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một dãy liên tiếp các kí tự gồm: chữ cái, chữ số, dấu gạch dưới.</a:t>
                      </a:r>
                      <a:endParaRPr lang="en-US" alt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just" eaLnBrk="1" hangingPunct="1">
                        <a:spcBef>
                          <a:spcPct val="20000"/>
                        </a:spcBef>
                        <a:buFont typeface=".VnBook-Antiqua" panose="020B7200000000000000" pitchFamily="34" charset="0"/>
                        <a:buChar char="-"/>
                      </a:pPr>
                      <a:r>
                        <a:rPr lang="en-US" alt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Đội d</a:t>
                      </a:r>
                      <a:r>
                        <a:rPr lang="en-US" alt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lang="en-US" alt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tên ≤ 127 kí tự.</a:t>
                      </a:r>
                      <a:endParaRPr lang="en-US" alt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just" eaLnBrk="1" hangingPunct="1">
                        <a:spcBef>
                          <a:spcPct val="20000"/>
                        </a:spcBef>
                        <a:buFont typeface=".VnBook-Antiqua" panose="020B7200000000000000" pitchFamily="34" charset="0"/>
                        <a:buChar char="-"/>
                      </a:pPr>
                      <a:r>
                        <a:rPr lang="en-US" alt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Bắt đầu tên bằng chữ cái hoặc dấu gạch dưới.</a:t>
                      </a:r>
                      <a:endParaRPr lang="en-US" alt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just" eaLnBrk="1" hangingPunct="1">
                        <a:spcBef>
                          <a:spcPct val="20000"/>
                        </a:spcBef>
                        <a:buFont typeface=".VnBook-Antiqua" panose="020B7200000000000000" pitchFamily="34" charset="0"/>
                        <a:buChar char="-"/>
                      </a:pPr>
                      <a:r>
                        <a:rPr lang="en-US" alt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 phân biệt chữ hoa v</a:t>
                      </a:r>
                      <a:r>
                        <a:rPr lang="en-US" alt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lang="en-US" alt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thường.</a:t>
                      </a:r>
                      <a:endParaRPr lang="en-US" alt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08" marB="45708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Font typeface=".VnBook-Antiqua" panose="020B7200000000000000" pitchFamily="34" charset="0"/>
                        <a:buNone/>
                      </a:pPr>
                      <a:r>
                        <a:rPr lang="en-US" altLang="en-US" sz="2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en-US" sz="2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Font typeface=".VnBook-Antiqua" panose="020B7200000000000000" pitchFamily="34" charset="0"/>
                        <a:buNone/>
                      </a:pPr>
                      <a:endParaRPr lang="en-US" altLang="en-US" sz="2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Font typeface=".VnBook-Antiqua" panose="020B7200000000000000" pitchFamily="34" charset="0"/>
                        <a:buChar char="-"/>
                      </a:pPr>
                      <a:r>
                        <a:rPr lang="en-US" alt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 d</a:t>
                      </a:r>
                      <a:r>
                        <a:rPr lang="en-US" alt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lang="en-US" alt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tên tùy ý.</a:t>
                      </a:r>
                      <a:endParaRPr lang="en-US" alt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Font typeface=".VnBook-Antiqua" panose="020B7200000000000000" pitchFamily="34" charset="0"/>
                        <a:buNone/>
                      </a:pPr>
                      <a:endParaRPr lang="en-US" alt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eaLnBrk="1" hangingPunct="1">
                        <a:spcBef>
                          <a:spcPct val="20000"/>
                        </a:spcBef>
                        <a:buFont typeface=".VnBook-Antiqua" panose="020B7200000000000000" pitchFamily="34" charset="0"/>
                        <a:buChar char="-"/>
                      </a:pPr>
                      <a:r>
                        <a:rPr lang="en-US" alt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Có phân biệt chữ hoa v</a:t>
                      </a:r>
                      <a:r>
                        <a:rPr lang="en-US" alt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lang="en-US" alt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chữ thường</a:t>
                      </a:r>
                      <a:endParaRPr lang="en-US" alt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08" marB="45708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03" name="Text Box 63"/>
          <p:cNvSpPr txBox="1">
            <a:spLocks noChangeArrowheads="1"/>
          </p:cNvSpPr>
          <p:nvPr/>
        </p:nvSpPr>
        <p:spPr bwMode="auto">
          <a:xfrm>
            <a:off x="304800" y="5410200"/>
            <a:ext cx="1676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2400" i="1" kern="1200" cap="none" spc="0" normalizeH="0" baseline="0" noProof="0" dirty="0" err="1">
                <a:solidFill>
                  <a:srgbClr val="0000FF"/>
                </a:solidFill>
                <a:latin typeface="+mj-lt"/>
                <a:ea typeface="+mn-ea"/>
                <a:cs typeface="+mn-cs"/>
              </a:rPr>
              <a:t>Ví</a:t>
            </a:r>
            <a:r>
              <a:rPr kumimoji="0" lang="en-US" altLang="en-US" sz="2400" i="1" kern="1200" cap="none" spc="0" normalizeH="0" baseline="0" noProof="0" dirty="0">
                <a:solidFill>
                  <a:srgbClr val="0000FF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400" i="1" kern="1200" cap="none" spc="0" normalizeH="0" baseline="0" noProof="0" dirty="0" err="1">
                <a:solidFill>
                  <a:srgbClr val="0000FF"/>
                </a:solidFill>
                <a:latin typeface="+mj-lt"/>
                <a:ea typeface="+mn-ea"/>
                <a:cs typeface="+mn-cs"/>
              </a:rPr>
              <a:t>dụ</a:t>
            </a:r>
            <a:r>
              <a:rPr kumimoji="0" lang="en-US" altLang="en-US" sz="2400" i="1" kern="1200" cap="none" spc="0" normalizeH="0" baseline="0" noProof="0" dirty="0">
                <a:solidFill>
                  <a:srgbClr val="0000FF"/>
                </a:solidFill>
                <a:latin typeface="+mj-lt"/>
                <a:ea typeface="+mn-ea"/>
                <a:cs typeface="+mn-cs"/>
              </a:rPr>
              <a:t>:</a:t>
            </a:r>
            <a:endParaRPr kumimoji="0" lang="en-US" altLang="en-US" sz="2400" kern="1200" cap="none" spc="0" normalizeH="0" baseline="0" noProof="0" dirty="0">
              <a:solidFill>
                <a:srgbClr val="0000FF"/>
              </a:solidFill>
              <a:latin typeface="+mj-lt"/>
              <a:ea typeface="+mn-ea"/>
              <a:cs typeface="+mn-cs"/>
            </a:endParaRPr>
          </a:p>
        </p:txBody>
      </p:sp>
      <p:grpSp>
        <p:nvGrpSpPr>
          <p:cNvPr id="10318" name="Group 78"/>
          <p:cNvGrpSpPr/>
          <p:nvPr/>
        </p:nvGrpSpPr>
        <p:grpSpPr>
          <a:xfrm>
            <a:off x="914400" y="5943600"/>
            <a:ext cx="8077200" cy="609600"/>
            <a:chOff x="672" y="3936"/>
            <a:chExt cx="5088" cy="384"/>
          </a:xfrm>
        </p:grpSpPr>
        <p:pic>
          <p:nvPicPr>
            <p:cNvPr id="8213" name="Picture 65" descr="tpage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2" y="3936"/>
              <a:ext cx="5088" cy="38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304" name="Text Box 64"/>
            <p:cNvSpPr txBox="1">
              <a:spLocks noChangeArrowheads="1"/>
            </p:cNvSpPr>
            <p:nvPr/>
          </p:nvSpPr>
          <p:spPr bwMode="auto">
            <a:xfrm>
              <a:off x="768" y="3984"/>
              <a:ext cx="48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5ADF9"/>
                      </a:gs>
                      <a:gs pos="50000">
                        <a:schemeClr val="bg1"/>
                      </a:gs>
                      <a:gs pos="100000">
                        <a:srgbClr val="95ADF9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R="0" defTabSz="914400" eaLnBrk="1" hangingPunct="1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en-US" sz="2400" kern="1200" cap="none" spc="0" normalizeH="0" baseline="0" noProof="0" dirty="0">
                  <a:solidFill>
                    <a:srgbClr val="FF00FF"/>
                  </a:solid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2400" kern="1200" cap="none" spc="0" normalizeH="0" baseline="0" noProof="0" dirty="0" err="1">
                  <a:solidFill>
                    <a:srgbClr val="FF0D0D"/>
                  </a:solidFill>
                  <a:latin typeface="Arial" panose="020B0604020202020204" pitchFamily="34" charset="0"/>
                  <a:ea typeface="+mn-ea"/>
                  <a:cs typeface="+mn-cs"/>
                </a:rPr>
                <a:t>Baitap</a:t>
              </a:r>
              <a:r>
                <a:rPr kumimoji="0" lang="en-US" altLang="en-US" sz="2400" kern="1200" cap="none" spc="0" normalizeH="0" baseline="0" noProof="0" dirty="0">
                  <a:solidFill>
                    <a:srgbClr val="FF0D0D"/>
                  </a:solidFill>
                  <a:latin typeface="Arial" panose="020B0604020202020204" pitchFamily="34" charset="0"/>
                  <a:ea typeface="+mn-ea"/>
                  <a:cs typeface="+mn-cs"/>
                </a:rPr>
                <a:t>       S       X1       SO_LUONG         _R2      PI</a:t>
              </a:r>
              <a:endParaRPr kumimoji="0" lang="en-US" altLang="en-US" sz="2400" kern="1200" cap="none" spc="0" normalizeH="0" baseline="0" noProof="0" dirty="0">
                <a:solidFill>
                  <a:srgbClr val="FF0D0D"/>
                </a:solidFill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500"/>
                                        <p:tgtEl>
                                          <p:spTgt spid="1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5" dur="500"/>
                                        <p:tgtEl>
                                          <p:spTgt spid="10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  <p:bldP spid="10250" grpId="0"/>
      <p:bldP spid="10251" grpId="0"/>
      <p:bldP spid="1030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18" name="Picture 5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19" name="Text Box 17"/>
          <p:cNvSpPr txBox="1"/>
          <p:nvPr/>
        </p:nvSpPr>
        <p:spPr>
          <a:xfrm>
            <a:off x="533400" y="76200"/>
            <a:ext cx="8382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>
              <a:spcBef>
                <a:spcPct val="50000"/>
              </a:spcBef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ngôn ngữ lập trình phân biệt ba loại tên sau: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5" name="Text Box 31"/>
          <p:cNvSpPr txBox="1"/>
          <p:nvPr/>
        </p:nvSpPr>
        <p:spPr>
          <a:xfrm>
            <a:off x="1371600" y="762000"/>
            <a:ext cx="7620000" cy="1062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325" lvl="0" indent="-60325" algn="just" eaLnBrk="1" hangingPunct="1">
              <a:spcBef>
                <a:spcPct val="50000"/>
              </a:spcBef>
              <a:buClr>
                <a:srgbClr val="2F2FFF"/>
              </a:buClr>
              <a:buFont typeface="Symbol" panose="05050102010706020507" pitchFamily="18" charset="2"/>
              <a:buNone/>
            </a:pPr>
            <a:r>
              <a:rPr lang="en-US" altLang="en-US" sz="21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d</a:t>
            </a:r>
            <a:r>
              <a:rPr lang="en-US" altLang="en-US" sz="2100" b="1" dirty="0">
                <a:solidFill>
                  <a:srgbClr val="FF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1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riêng (Từ khóa): 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những tên được ngôn ngữ lập trình dùng với ý nghĩa xác định m</a:t>
            </a:r>
            <a:r>
              <a:rPr lang="en-US" altLang="en-US" sz="2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không được dùng với ý nghĩa khác.</a:t>
            </a:r>
            <a:endParaRPr lang="en-US" altLang="en-US" sz="21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6" name="Text Box 32"/>
          <p:cNvSpPr txBox="1"/>
          <p:nvPr/>
        </p:nvSpPr>
        <p:spPr>
          <a:xfrm>
            <a:off x="1371600" y="2895600"/>
            <a:ext cx="7772400" cy="738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>
              <a:spcBef>
                <a:spcPct val="50000"/>
              </a:spcBef>
              <a:buNone/>
            </a:pPr>
            <a:r>
              <a:rPr lang="en-US" altLang="en-US" sz="21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do người lập trình đặt:</a:t>
            </a:r>
            <a:r>
              <a:rPr lang="en-US" altLang="en-US" sz="21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theo ý nghĩa riêng, xác định bằng cách khai báo trước khi sử dụng.</a:t>
            </a:r>
            <a:endParaRPr lang="en-US" altLang="en-US" sz="21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7" name="Line 33"/>
          <p:cNvSpPr/>
          <p:nvPr/>
        </p:nvSpPr>
        <p:spPr>
          <a:xfrm flipV="1">
            <a:off x="152400" y="1219200"/>
            <a:ext cx="990600" cy="91440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298" name="Text Box 34"/>
          <p:cNvSpPr txBox="1"/>
          <p:nvPr/>
        </p:nvSpPr>
        <p:spPr>
          <a:xfrm>
            <a:off x="1371600" y="1828800"/>
            <a:ext cx="7543800" cy="1062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325" lvl="0" indent="-60325" algn="just">
              <a:spcBef>
                <a:spcPct val="50000"/>
              </a:spcBef>
              <a:buNone/>
            </a:pPr>
            <a:r>
              <a:rPr lang="en-US" altLang="en-US" sz="21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chuẩn:</a:t>
            </a:r>
            <a:r>
              <a:rPr lang="en-US" altLang="en-US" sz="21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dùng với ý nghĩa xác định n</a:t>
            </a:r>
            <a:r>
              <a:rPr lang="en-US" altLang="en-US" sz="2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đó được quy định trong các thư viện của ngôn ngữ lập trình, nhưng người lập trình có thể khai báo v</a:t>
            </a:r>
            <a:r>
              <a:rPr lang="en-US" altLang="en-US" sz="21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dùng với ý nghĩa khác.</a:t>
            </a:r>
            <a:endParaRPr lang="en-US" altLang="en-US" sz="21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9" name="Line 35"/>
          <p:cNvSpPr/>
          <p:nvPr/>
        </p:nvSpPr>
        <p:spPr>
          <a:xfrm>
            <a:off x="152400" y="2133600"/>
            <a:ext cx="1066800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300" name="Line 36"/>
          <p:cNvSpPr/>
          <p:nvPr/>
        </p:nvSpPr>
        <p:spPr>
          <a:xfrm>
            <a:off x="152400" y="2133600"/>
            <a:ext cx="990600" cy="83820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152400" y="3657600"/>
            <a:ext cx="1066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2400" kern="1200" cap="none" spc="0" normalizeH="0" baseline="0" noProof="0" dirty="0" err="1">
                <a:solidFill>
                  <a:srgbClr val="0000FF"/>
                </a:solidFill>
                <a:latin typeface="+mj-lt"/>
                <a:ea typeface="+mn-ea"/>
                <a:cs typeface="+mn-cs"/>
              </a:rPr>
              <a:t>Ví</a:t>
            </a:r>
            <a:r>
              <a:rPr kumimoji="0" lang="en-US" altLang="en-US" sz="2400" kern="1200" cap="none" spc="0" normalizeH="0" baseline="0" noProof="0" dirty="0">
                <a:solidFill>
                  <a:srgbClr val="0000FF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400" kern="1200" cap="none" spc="0" normalizeH="0" baseline="0" noProof="0" dirty="0" err="1">
                <a:solidFill>
                  <a:srgbClr val="0000FF"/>
                </a:solidFill>
                <a:latin typeface="+mj-lt"/>
                <a:ea typeface="+mn-ea"/>
                <a:cs typeface="+mn-cs"/>
              </a:rPr>
              <a:t>dụ</a:t>
            </a:r>
            <a:endParaRPr kumimoji="0" lang="en-US" altLang="en-US" sz="2400" kern="1200" cap="none" spc="0" normalizeH="0" baseline="0" noProof="0" dirty="0">
              <a:solidFill>
                <a:srgbClr val="0000FF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1313" name="Rectangle 49"/>
          <p:cNvSpPr/>
          <p:nvPr/>
        </p:nvSpPr>
        <p:spPr>
          <a:xfrm>
            <a:off x="2743200" y="5881688"/>
            <a:ext cx="6248400" cy="6858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en-US" sz="1800" b="1" dirty="0">
                <a:latin typeface=".VnBook-Antiqua" panose="020B7200000000000000" pitchFamily="34" charset="0"/>
              </a:rPr>
              <a:t>BAITAP, A, X1, CHUVI, SO_LUONG, …</a:t>
            </a:r>
            <a:endParaRPr lang="en-US" altLang="en-US" sz="1800" dirty="0">
              <a:latin typeface=".VnBook-Antiqua" panose="020B7200000000000000" pitchFamily="34" charset="0"/>
            </a:endParaRPr>
          </a:p>
        </p:txBody>
      </p:sp>
      <p:sp>
        <p:nvSpPr>
          <p:cNvPr id="11312" name="Rectangle 48"/>
          <p:cNvSpPr/>
          <p:nvPr/>
        </p:nvSpPr>
        <p:spPr>
          <a:xfrm>
            <a:off x="1143000" y="5881688"/>
            <a:ext cx="1600200" cy="6858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en-US" sz="18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do người lập trình đặt</a:t>
            </a:r>
            <a:endParaRPr lang="en-US" altLang="en-US" sz="2000" dirty="0">
              <a:solidFill>
                <a:srgbClr val="FF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11" name="Rectangle 47"/>
          <p:cNvSpPr/>
          <p:nvPr/>
        </p:nvSpPr>
        <p:spPr>
          <a:xfrm>
            <a:off x="5791200" y="5424488"/>
            <a:ext cx="3200400" cy="4572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buNone/>
            </a:pPr>
            <a:r>
              <a:rPr lang="en-US" altLang="en-US" sz="1800" b="1" dirty="0">
                <a:latin typeface=".VnBook-Antiqua" panose="020B7200000000000000" pitchFamily="34" charset="0"/>
              </a:rPr>
              <a:t>Math, cos, sin, sqr, sqrt…</a:t>
            </a:r>
            <a:endParaRPr lang="en-US" altLang="en-US" sz="1800" b="1" dirty="0">
              <a:latin typeface=".VnBook-Antiqua" panose="020B7200000000000000" pitchFamily="34" charset="0"/>
            </a:endParaRPr>
          </a:p>
        </p:txBody>
      </p:sp>
      <p:sp>
        <p:nvSpPr>
          <p:cNvPr id="11310" name="Rectangle 46"/>
          <p:cNvSpPr/>
          <p:nvPr/>
        </p:nvSpPr>
        <p:spPr>
          <a:xfrm>
            <a:off x="2743200" y="5424488"/>
            <a:ext cx="3048000" cy="4572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buNone/>
            </a:pPr>
            <a:r>
              <a:rPr lang="en-US" altLang="en-US" sz="1800" b="1" dirty="0">
                <a:latin typeface=".VnBook-Antiqua" panose="020B7200000000000000" pitchFamily="34" charset="0"/>
              </a:rPr>
              <a:t>BYTE, REAL, ABS...</a:t>
            </a:r>
            <a:endParaRPr lang="en-US" altLang="en-US" sz="1800" b="1" dirty="0">
              <a:latin typeface=".VnBook-Antiqua" panose="020B7200000000000000" pitchFamily="34" charset="0"/>
            </a:endParaRPr>
          </a:p>
        </p:txBody>
      </p:sp>
      <p:sp>
        <p:nvSpPr>
          <p:cNvPr id="11309" name="Rectangle 45"/>
          <p:cNvSpPr/>
          <p:nvPr/>
        </p:nvSpPr>
        <p:spPr>
          <a:xfrm>
            <a:off x="1143000" y="5410200"/>
            <a:ext cx="16002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chuẩn</a:t>
            </a:r>
            <a:endParaRPr lang="en-US" altLang="en-US" sz="2000" b="1" dirty="0">
              <a:solidFill>
                <a:srgbClr val="FF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08" name="Rectangle 44"/>
          <p:cNvSpPr/>
          <p:nvPr/>
        </p:nvSpPr>
        <p:spPr>
          <a:xfrm>
            <a:off x="5791200" y="4662488"/>
            <a:ext cx="3200400" cy="762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buNone/>
            </a:pPr>
            <a:r>
              <a:rPr lang="en-US" altLang="en-US" sz="1800" b="1" dirty="0">
                <a:latin typeface=".VnBook-Antiqua" panose="020B7200000000000000" pitchFamily="34" charset="0"/>
              </a:rPr>
              <a:t>While, else, import, True, if, def, for…</a:t>
            </a:r>
            <a:endParaRPr lang="en-US" altLang="en-US" sz="1800" b="1" dirty="0">
              <a:latin typeface=".VnBook-Antiqua" panose="020B7200000000000000" pitchFamily="34" charset="0"/>
            </a:endParaRPr>
          </a:p>
        </p:txBody>
      </p:sp>
      <p:sp>
        <p:nvSpPr>
          <p:cNvPr id="11307" name="Rectangle 43"/>
          <p:cNvSpPr/>
          <p:nvPr/>
        </p:nvSpPr>
        <p:spPr>
          <a:xfrm>
            <a:off x="2743200" y="4662488"/>
            <a:ext cx="3048000" cy="762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buNone/>
            </a:pPr>
            <a:r>
              <a:rPr lang="en-US" altLang="en-US" sz="1800" b="1" dirty="0">
                <a:latin typeface=".VnBook-Antiqua" panose="020B7200000000000000" pitchFamily="34" charset="0"/>
              </a:rPr>
              <a:t>PROGRAM, USE</a:t>
            </a:r>
            <a:r>
              <a:rPr lang="vi-VN" altLang="en-US" sz="1800" b="1" dirty="0">
                <a:latin typeface=".VnBook-Antiqua" panose="020B7200000000000000" pitchFamily="34" charset="0"/>
              </a:rPr>
              <a:t>S</a:t>
            </a:r>
            <a:r>
              <a:rPr lang="en-US" altLang="en-US" sz="1800" b="1" dirty="0">
                <a:latin typeface=".VnBook-Antiqua" panose="020B7200000000000000" pitchFamily="34" charset="0"/>
              </a:rPr>
              <a:t>, VAR, BEGIN, END…</a:t>
            </a:r>
            <a:endParaRPr lang="en-US" altLang="en-US" sz="1800" b="1" dirty="0">
              <a:latin typeface=".VnBook-Antiqua" panose="020B7200000000000000" pitchFamily="34" charset="0"/>
            </a:endParaRPr>
          </a:p>
        </p:txBody>
      </p:sp>
      <p:sp>
        <p:nvSpPr>
          <p:cNvPr id="11306" name="Rectangle 42"/>
          <p:cNvSpPr/>
          <p:nvPr/>
        </p:nvSpPr>
        <p:spPr>
          <a:xfrm>
            <a:off x="1143000" y="4662488"/>
            <a:ext cx="1600200" cy="762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</a:t>
            </a:r>
            <a:endParaRPr lang="en-US" altLang="en-US" sz="2000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buNone/>
            </a:pPr>
            <a:r>
              <a:rPr lang="en-US" alt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2000" b="1" dirty="0">
                <a:solidFill>
                  <a:srgbClr val="FF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riêng</a:t>
            </a:r>
            <a:endParaRPr lang="en-US" altLang="en-US" sz="2000" b="1" dirty="0">
              <a:solidFill>
                <a:srgbClr val="FF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1423" name="Group 159"/>
          <p:cNvGrpSpPr/>
          <p:nvPr/>
        </p:nvGrpSpPr>
        <p:grpSpPr>
          <a:xfrm>
            <a:off x="1143000" y="4267200"/>
            <a:ext cx="7848600" cy="2300288"/>
            <a:chOff x="720" y="2688"/>
            <a:chExt cx="4944" cy="1449"/>
          </a:xfrm>
        </p:grpSpPr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648" y="2688"/>
              <a:ext cx="2016" cy="249"/>
            </a:xfrm>
            <a:prstGeom prst="rect">
              <a:avLst/>
            </a:prstGeom>
            <a:gradFill rotWithShape="1">
              <a:gsLst>
                <a:gs pos="0">
                  <a:srgbClr val="ABFF81"/>
                </a:gs>
                <a:gs pos="50000">
                  <a:schemeClr val="bg1"/>
                </a:gs>
                <a:gs pos="100000">
                  <a:srgbClr val="ABFF8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algn="l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B43C00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PYTHON</a:t>
              </a:r>
              <a:endPara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43C00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1728" y="2688"/>
              <a:ext cx="1920" cy="249"/>
            </a:xfrm>
            <a:prstGeom prst="rect">
              <a:avLst/>
            </a:prstGeom>
            <a:gradFill rotWithShape="1">
              <a:gsLst>
                <a:gs pos="0">
                  <a:srgbClr val="ABFF81"/>
                </a:gs>
                <a:gs pos="50000">
                  <a:schemeClr val="bg1"/>
                </a:gs>
                <a:gs pos="100000">
                  <a:srgbClr val="ABFF8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algn="l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B43C00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PASCAL</a:t>
              </a:r>
              <a:endPara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43C00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720" y="2688"/>
              <a:ext cx="1008" cy="249"/>
            </a:xfrm>
            <a:prstGeom prst="rect">
              <a:avLst/>
            </a:prstGeom>
            <a:gradFill rotWithShape="1">
              <a:gsLst>
                <a:gs pos="0">
                  <a:srgbClr val="ABFF81"/>
                </a:gs>
                <a:gs pos="50000">
                  <a:schemeClr val="bg1"/>
                </a:gs>
                <a:gs pos="100000">
                  <a:srgbClr val="ABFF8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algn="l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B43C00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LOẠI TÊN</a:t>
              </a:r>
              <a:endPara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B43C00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9239" name="Line 51"/>
            <p:cNvSpPr/>
            <p:nvPr/>
          </p:nvSpPr>
          <p:spPr>
            <a:xfrm>
              <a:off x="720" y="2688"/>
              <a:ext cx="4944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0" name="Line 52"/>
            <p:cNvSpPr/>
            <p:nvPr/>
          </p:nvSpPr>
          <p:spPr>
            <a:xfrm>
              <a:off x="720" y="2937"/>
              <a:ext cx="4944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1" name="Line 53"/>
            <p:cNvSpPr/>
            <p:nvPr/>
          </p:nvSpPr>
          <p:spPr>
            <a:xfrm>
              <a:off x="720" y="3417"/>
              <a:ext cx="4944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2" name="Line 54"/>
            <p:cNvSpPr/>
            <p:nvPr/>
          </p:nvSpPr>
          <p:spPr>
            <a:xfrm>
              <a:off x="720" y="3705"/>
              <a:ext cx="4944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3" name="Line 55"/>
            <p:cNvSpPr/>
            <p:nvPr/>
          </p:nvSpPr>
          <p:spPr>
            <a:xfrm>
              <a:off x="720" y="4137"/>
              <a:ext cx="4944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4" name="Line 56"/>
            <p:cNvSpPr/>
            <p:nvPr/>
          </p:nvSpPr>
          <p:spPr>
            <a:xfrm>
              <a:off x="720" y="2688"/>
              <a:ext cx="0" cy="1449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5" name="Line 57"/>
            <p:cNvSpPr/>
            <p:nvPr/>
          </p:nvSpPr>
          <p:spPr>
            <a:xfrm>
              <a:off x="1728" y="2688"/>
              <a:ext cx="0" cy="1449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6" name="Line 58"/>
            <p:cNvSpPr/>
            <p:nvPr/>
          </p:nvSpPr>
          <p:spPr>
            <a:xfrm>
              <a:off x="3648" y="2688"/>
              <a:ext cx="0" cy="1017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247" name="Line 59"/>
            <p:cNvSpPr/>
            <p:nvPr/>
          </p:nvSpPr>
          <p:spPr>
            <a:xfrm>
              <a:off x="5664" y="2688"/>
              <a:ext cx="0" cy="1449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10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13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13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00"/>
                            </p:stCondLst>
                            <p:childTnLst>
                              <p:par>
                                <p:cTn id="2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13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13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381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1" dur="5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5" dur="10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899"/>
                            </p:stCondLst>
                            <p:childTnLst>
                              <p:par>
                                <p:cTn id="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659"/>
                            </p:stCondLst>
                            <p:childTnLst>
                              <p:par>
                                <p:cTn id="5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8" dur="5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2" dur="10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113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113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113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79"/>
                            </p:stCondLst>
                            <p:childTnLst>
                              <p:par>
                                <p:cTn id="8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113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113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113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5" grpId="0"/>
      <p:bldP spid="11296" grpId="0"/>
      <p:bldP spid="11298" grpId="0"/>
      <p:bldP spid="11301" grpId="0"/>
      <p:bldP spid="11313" grpId="0"/>
      <p:bldP spid="11312" grpId="0"/>
      <p:bldP spid="11311" grpId="0"/>
      <p:bldP spid="11310" grpId="0"/>
      <p:bldP spid="11309" grpId="0"/>
      <p:bldP spid="11308" grpId="0"/>
      <p:bldP spid="11307" grpId="0"/>
      <p:bldP spid="113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2" name="Picture 5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3" name="Text Box 6"/>
          <p:cNvSpPr txBox="1"/>
          <p:nvPr/>
        </p:nvSpPr>
        <p:spPr>
          <a:xfrm>
            <a:off x="914400" y="182563"/>
            <a:ext cx="2286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F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 v</a:t>
            </a:r>
            <a:r>
              <a:rPr lang="en-US" altLang="en-US" sz="2400" b="1" dirty="0">
                <a:solidFill>
                  <a:srgbClr val="F2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F2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Biến</a:t>
            </a:r>
            <a:endParaRPr lang="en-US" altLang="en-US" sz="2400" b="1" dirty="0">
              <a:solidFill>
                <a:srgbClr val="F2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44" name="AutoShape 8"/>
          <p:cNvSpPr/>
          <p:nvPr/>
        </p:nvSpPr>
        <p:spPr>
          <a:xfrm>
            <a:off x="76200" y="76200"/>
            <a:ext cx="762000" cy="609600"/>
          </a:xfrm>
          <a:prstGeom prst="star8">
            <a:avLst>
              <a:gd name="adj" fmla="val 38250"/>
            </a:avLst>
          </a:prstGeom>
          <a:gradFill rotWithShape="1">
            <a:gsLst>
              <a:gs pos="0">
                <a:srgbClr val="FFFFFF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25000"/>
              </a:spcBef>
              <a:buNone/>
            </a:pPr>
            <a:endParaRPr lang="en-US" altLang="en-US" sz="2100" b="1" dirty="0">
              <a:solidFill>
                <a:srgbClr val="FF0D0D"/>
              </a:solidFill>
              <a:latin typeface=".VnTime" panose="020B7200000000000000" pitchFamily="34" charset="0"/>
            </a:endParaRPr>
          </a:p>
        </p:txBody>
      </p:sp>
      <p:sp>
        <p:nvSpPr>
          <p:cNvPr id="10245" name="Text Box 9"/>
          <p:cNvSpPr txBox="1"/>
          <p:nvPr/>
        </p:nvSpPr>
        <p:spPr>
          <a:xfrm>
            <a:off x="276225" y="15240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000000"/>
                </a:solidFill>
              </a:rPr>
              <a:t>b</a:t>
            </a:r>
            <a:endParaRPr lang="en-US" altLang="en-US" sz="2400" b="1" dirty="0">
              <a:solidFill>
                <a:srgbClr val="000000"/>
              </a:solidFill>
            </a:endParaRPr>
          </a:p>
        </p:txBody>
      </p:sp>
      <p:sp>
        <p:nvSpPr>
          <p:cNvPr id="12298" name="Text Box 10"/>
          <p:cNvSpPr txBox="1"/>
          <p:nvPr/>
        </p:nvSpPr>
        <p:spPr>
          <a:xfrm>
            <a:off x="276225" y="914400"/>
            <a:ext cx="8639175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Clr>
                <a:srgbClr val="0000FF"/>
              </a:buClr>
              <a:buFont typeface="Symbol" panose="05050102010706020507" pitchFamily="18" charset="2"/>
              <a:buChar char="·"/>
            </a:pP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Hằng 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đại lượng có giá trị không thay đổi trong quá trình thực hiện chương trình.</a:t>
            </a:r>
            <a:endParaRPr lang="en-US" altLang="en-US" sz="2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00" name="Text Box 12"/>
          <p:cNvSpPr txBox="1"/>
          <p:nvPr/>
        </p:nvSpPr>
        <p:spPr>
          <a:xfrm>
            <a:off x="457200" y="2012950"/>
            <a:ext cx="91440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Clr>
                <a:schemeClr val="tx1"/>
              </a:buClr>
              <a:buFont typeface=".VnBook-Antiqua" panose="020B7200000000000000" pitchFamily="34" charset="0"/>
              <a:buChar char="-"/>
            </a:pP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>
                <a:solidFill>
                  <a:srgbClr val="DE00D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 số học 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các số nguyên v</a:t>
            </a:r>
            <a:r>
              <a:rPr lang="en-US" altLang="en-US" sz="2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số thực, có hoặc không dấu.</a:t>
            </a:r>
            <a:endParaRPr lang="en-US" altLang="en-US" sz="22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01" name="Text Box 13"/>
          <p:cNvSpPr txBox="1"/>
          <p:nvPr/>
        </p:nvSpPr>
        <p:spPr>
          <a:xfrm>
            <a:off x="457200" y="2438400"/>
            <a:ext cx="9144000" cy="427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Clr>
                <a:schemeClr val="tx1"/>
              </a:buClr>
              <a:buFont typeface=".VnBook-Antiqua" panose="020B7200000000000000" pitchFamily="34" charset="0"/>
              <a:buChar char="-"/>
            </a:pP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>
                <a:solidFill>
                  <a:srgbClr val="DE00D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 logic 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các giá trị True hoặc False.</a:t>
            </a:r>
            <a:endParaRPr lang="en-US" altLang="en-US" sz="22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02" name="Text Box 14"/>
          <p:cNvSpPr txBox="1"/>
          <p:nvPr/>
        </p:nvSpPr>
        <p:spPr>
          <a:xfrm>
            <a:off x="457200" y="2895600"/>
            <a:ext cx="8358188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Clr>
                <a:schemeClr val="tx1"/>
              </a:buClr>
              <a:buFont typeface=".VnBook-Antiqua" panose="020B7200000000000000" pitchFamily="34" charset="0"/>
              <a:buChar char="-"/>
            </a:pPr>
            <a:r>
              <a:rPr lang="en-US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>
                <a:solidFill>
                  <a:srgbClr val="DE00D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 xâu 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chuỗi kí tự bất kì, khi viết đặt trong cặp dấu nháy đơn ‘’ hoặc nháy kép “”</a:t>
            </a:r>
            <a:endParaRPr lang="en-US" altLang="en-US" sz="22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0" y="3810000"/>
            <a:ext cx="1066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en-US" sz="2400" i="1" kern="1200" cap="none" spc="0" normalizeH="0" baseline="0" noProof="0" dirty="0" err="1">
                <a:solidFill>
                  <a:srgbClr val="0000FF"/>
                </a:solidFill>
                <a:latin typeface="+mj-lt"/>
                <a:ea typeface="+mn-ea"/>
                <a:cs typeface="+mn-cs"/>
              </a:rPr>
              <a:t>Ví</a:t>
            </a:r>
            <a:r>
              <a:rPr kumimoji="0" lang="en-US" altLang="en-US" sz="2400" i="1" kern="1200" cap="none" spc="0" normalizeH="0" baseline="0" noProof="0" dirty="0">
                <a:solidFill>
                  <a:srgbClr val="0000FF"/>
                </a:solidFill>
                <a:latin typeface="+mj-lt"/>
                <a:ea typeface="+mn-ea"/>
                <a:cs typeface="+mn-cs"/>
              </a:rPr>
              <a:t> </a:t>
            </a:r>
            <a:r>
              <a:rPr kumimoji="0" lang="en-US" altLang="en-US" sz="2400" i="1" kern="1200" cap="none" spc="0" normalizeH="0" baseline="0" noProof="0" dirty="0" err="1">
                <a:solidFill>
                  <a:srgbClr val="0000FF"/>
                </a:solidFill>
                <a:latin typeface="+mj-lt"/>
                <a:ea typeface="+mn-ea"/>
                <a:cs typeface="+mn-cs"/>
              </a:rPr>
              <a:t>dụ</a:t>
            </a:r>
            <a:endParaRPr kumimoji="0" lang="en-US" altLang="en-US" sz="2400" i="1" kern="1200" cap="none" spc="0" normalizeH="0" baseline="0" noProof="0" dirty="0">
              <a:solidFill>
                <a:srgbClr val="0000FF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353" name="Text Box 65"/>
          <p:cNvSpPr txBox="1"/>
          <p:nvPr/>
        </p:nvSpPr>
        <p:spPr>
          <a:xfrm>
            <a:off x="381000" y="1219200"/>
            <a:ext cx="15240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toán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54" name="Text Box 66"/>
          <p:cNvSpPr txBox="1"/>
          <p:nvPr/>
        </p:nvSpPr>
        <p:spPr>
          <a:xfrm>
            <a:off x="890588" y="1662113"/>
            <a:ext cx="7924800" cy="8302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chu vi (CV), diện tích (S) hình tròn với bán kính (R) bất kì được đưa v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từ b</a:t>
            </a:r>
            <a:r>
              <a:rPr lang="en-US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phím.</a:t>
            </a:r>
            <a:endParaRPr lang="en-US" alt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2355" name="Group 67"/>
          <p:cNvGrpSpPr/>
          <p:nvPr/>
        </p:nvGrpSpPr>
        <p:grpSpPr>
          <a:xfrm>
            <a:off x="26988" y="2925763"/>
            <a:ext cx="3733800" cy="3810000"/>
            <a:chOff x="0" y="1680"/>
            <a:chExt cx="2352" cy="2400"/>
          </a:xfrm>
        </p:grpSpPr>
        <p:sp>
          <p:nvSpPr>
            <p:cNvPr id="10286" name="AutoShape 68"/>
            <p:cNvSpPr/>
            <p:nvPr/>
          </p:nvSpPr>
          <p:spPr>
            <a:xfrm>
              <a:off x="528" y="1680"/>
              <a:ext cx="1824" cy="1008"/>
            </a:xfrm>
            <a:prstGeom prst="wedgeRoundRectCallout">
              <a:avLst>
                <a:gd name="adj1" fmla="val -39088"/>
                <a:gd name="adj2" fmla="val 86111"/>
                <a:gd name="adj3" fmla="val 16667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vi-VN" altLang="en-US" sz="2400" dirty="0"/>
            </a:p>
          </p:txBody>
        </p:sp>
        <p:sp>
          <p:nvSpPr>
            <p:cNvPr id="10287" name="Text Box 69"/>
            <p:cNvSpPr txBox="1"/>
            <p:nvPr/>
          </p:nvSpPr>
          <p:spPr>
            <a:xfrm>
              <a:off x="576" y="1776"/>
              <a:ext cx="1680" cy="69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b="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0"/>
                </a:spcBef>
                <a:buNone/>
              </a:pPr>
              <a:r>
                <a:rPr lang="en-US" altLang="en-US" sz="2200" b="1" i="1" dirty="0">
                  <a:solidFill>
                    <a:srgbClr val="A4149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Hãy xác định các đại lượng có trong b</a:t>
              </a:r>
              <a:r>
                <a:rPr lang="en-US" altLang="en-US" sz="2200" b="1" i="1" dirty="0">
                  <a:solidFill>
                    <a:srgbClr val="A41493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2200" b="1" i="1" dirty="0">
                  <a:solidFill>
                    <a:srgbClr val="A4149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 toán trên?</a:t>
              </a:r>
              <a:endParaRPr lang="en-US" altLang="en-US" sz="2200" b="1" i="1" dirty="0">
                <a:solidFill>
                  <a:srgbClr val="A41493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10288" name="Picture 70" descr="496168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3168"/>
              <a:ext cx="912" cy="912"/>
            </a:xfrm>
            <a:prstGeom prst="rect">
              <a:avLst/>
            </a:prstGeom>
            <a:noFill/>
            <a:ln w="9525">
              <a:noFill/>
            </a:ln>
          </p:spPr>
        </p:pic>
      </p:grpSp>
      <p:graphicFrame>
        <p:nvGraphicFramePr>
          <p:cNvPr id="10254" name="Table 10253"/>
          <p:cNvGraphicFramePr/>
          <p:nvPr/>
        </p:nvGraphicFramePr>
        <p:xfrm>
          <a:off x="3946525" y="4300538"/>
          <a:ext cx="4724400" cy="1574800"/>
        </p:xfrm>
        <a:graphic>
          <a:graphicData uri="http://schemas.openxmlformats.org/drawingml/2006/table">
            <a:tbl>
              <a:tblPr/>
              <a:tblGrid>
                <a:gridCol w="2362200"/>
                <a:gridCol w="2362200"/>
              </a:tblGrid>
              <a:tr h="8128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00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Đại lượng có giá trị không đổi</a:t>
                      </a:r>
                      <a:endParaRPr lang="en-US" altLang="en-US" sz="200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7"/>
                        </a:gs>
                        <a:gs pos="50000">
                          <a:schemeClr val="bg1"/>
                        </a:gs>
                        <a:gs pos="100000">
                          <a:srgbClr val="FFFF97"/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00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Đại lượng có giá trị thay đổi</a:t>
                      </a:r>
                      <a:endParaRPr lang="en-US" altLang="en-US" sz="200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7"/>
                        </a:gs>
                        <a:gs pos="50000">
                          <a:schemeClr val="bg1"/>
                        </a:gs>
                        <a:gs pos="100000">
                          <a:srgbClr val="FFFF97"/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7620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Pi=3.14</a:t>
                      </a:r>
                      <a:endParaRPr lang="en-US" alt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100" b="1" i="0" u="none" kern="1200" baseline="0">
                          <a:solidFill>
                            <a:srgbClr val="FF0D0D"/>
                          </a:solidFill>
                          <a:latin typeface=".VnTime" panose="020B7200000000000000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R, CV, S</a:t>
                      </a:r>
                      <a:endParaRPr lang="en-US" alt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2373" name="Group 85"/>
          <p:cNvGrpSpPr/>
          <p:nvPr/>
        </p:nvGrpSpPr>
        <p:grpSpPr>
          <a:xfrm>
            <a:off x="1143000" y="3810000"/>
            <a:ext cx="7010400" cy="2925763"/>
            <a:chOff x="720" y="2400"/>
            <a:chExt cx="4416" cy="1843"/>
          </a:xfrm>
        </p:grpSpPr>
        <p:sp>
          <p:nvSpPr>
            <p:cNvPr id="12374" name="Rectangle 86"/>
            <p:cNvSpPr>
              <a:spLocks noChangeArrowheads="1"/>
            </p:cNvSpPr>
            <p:nvPr/>
          </p:nvSpPr>
          <p:spPr bwMode="auto">
            <a:xfrm>
              <a:off x="3408" y="2400"/>
              <a:ext cx="1728" cy="313"/>
            </a:xfrm>
            <a:prstGeom prst="rect">
              <a:avLst/>
            </a:prstGeom>
            <a:gradFill rotWithShape="1">
              <a:gsLst>
                <a:gs pos="0">
                  <a:srgbClr val="ABFF81"/>
                </a:gs>
                <a:gs pos="50000">
                  <a:schemeClr val="bg1"/>
                </a:gs>
                <a:gs pos="100000">
                  <a:srgbClr val="ABFF8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B43C00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PYTHON</a:t>
              </a:r>
              <a:endPara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B43C00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12375" name="Rectangle 87"/>
            <p:cNvSpPr>
              <a:spLocks noChangeArrowheads="1"/>
            </p:cNvSpPr>
            <p:nvPr/>
          </p:nvSpPr>
          <p:spPr bwMode="auto">
            <a:xfrm>
              <a:off x="1872" y="2400"/>
              <a:ext cx="1536" cy="313"/>
            </a:xfrm>
            <a:prstGeom prst="rect">
              <a:avLst/>
            </a:prstGeom>
            <a:gradFill rotWithShape="1">
              <a:gsLst>
                <a:gs pos="0">
                  <a:srgbClr val="ABFF81"/>
                </a:gs>
                <a:gs pos="50000">
                  <a:schemeClr val="bg1"/>
                </a:gs>
                <a:gs pos="100000">
                  <a:srgbClr val="ABFF8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B43C00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PASCAL</a:t>
              </a:r>
              <a:endPara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B43C00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12376" name="Rectangle 88"/>
            <p:cNvSpPr>
              <a:spLocks noChangeArrowheads="1"/>
            </p:cNvSpPr>
            <p:nvPr/>
          </p:nvSpPr>
          <p:spPr bwMode="auto">
            <a:xfrm>
              <a:off x="720" y="2400"/>
              <a:ext cx="1152" cy="313"/>
            </a:xfrm>
            <a:prstGeom prst="rect">
              <a:avLst/>
            </a:prstGeom>
            <a:gradFill rotWithShape="1">
              <a:gsLst>
                <a:gs pos="0">
                  <a:srgbClr val="ABFF81"/>
                </a:gs>
                <a:gs pos="50000">
                  <a:schemeClr val="bg1"/>
                </a:gs>
                <a:gs pos="100000">
                  <a:srgbClr val="ABFF8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l"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algn="l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algn="l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algn="l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algn="l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B43C00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LOẠI HẰNG</a:t>
              </a:r>
              <a:endPara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B43C00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  <p:sp>
          <p:nvSpPr>
            <p:cNvPr id="10276" name="Line 89"/>
            <p:cNvSpPr/>
            <p:nvPr/>
          </p:nvSpPr>
          <p:spPr>
            <a:xfrm>
              <a:off x="720" y="2400"/>
              <a:ext cx="4416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77" name="Line 90"/>
            <p:cNvSpPr/>
            <p:nvPr/>
          </p:nvSpPr>
          <p:spPr>
            <a:xfrm>
              <a:off x="720" y="2713"/>
              <a:ext cx="4416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78" name="Line 91"/>
            <p:cNvSpPr/>
            <p:nvPr/>
          </p:nvSpPr>
          <p:spPr>
            <a:xfrm>
              <a:off x="720" y="3460"/>
              <a:ext cx="4416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79" name="Line 92"/>
            <p:cNvSpPr/>
            <p:nvPr/>
          </p:nvSpPr>
          <p:spPr>
            <a:xfrm>
              <a:off x="720" y="3744"/>
              <a:ext cx="4416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80" name="Line 93"/>
            <p:cNvSpPr/>
            <p:nvPr/>
          </p:nvSpPr>
          <p:spPr>
            <a:xfrm>
              <a:off x="720" y="4243"/>
              <a:ext cx="4416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81" name="Line 94"/>
            <p:cNvSpPr/>
            <p:nvPr/>
          </p:nvSpPr>
          <p:spPr>
            <a:xfrm>
              <a:off x="720" y="2400"/>
              <a:ext cx="0" cy="1843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82" name="Line 95"/>
            <p:cNvSpPr/>
            <p:nvPr/>
          </p:nvSpPr>
          <p:spPr>
            <a:xfrm>
              <a:off x="1872" y="2400"/>
              <a:ext cx="0" cy="1843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83" name="Line 96"/>
            <p:cNvSpPr/>
            <p:nvPr/>
          </p:nvSpPr>
          <p:spPr>
            <a:xfrm>
              <a:off x="3408" y="2400"/>
              <a:ext cx="0" cy="313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84" name="Line 97"/>
            <p:cNvSpPr/>
            <p:nvPr/>
          </p:nvSpPr>
          <p:spPr>
            <a:xfrm>
              <a:off x="5136" y="2400"/>
              <a:ext cx="0" cy="1843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285" name="Line 98"/>
            <p:cNvSpPr/>
            <p:nvPr/>
          </p:nvSpPr>
          <p:spPr>
            <a:xfrm>
              <a:off x="3408" y="3748"/>
              <a:ext cx="0" cy="495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2387" name="Rectangle 99"/>
          <p:cNvSpPr/>
          <p:nvPr/>
        </p:nvSpPr>
        <p:spPr>
          <a:xfrm>
            <a:off x="2971800" y="4300538"/>
            <a:ext cx="5181600" cy="1185862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533400" lvl="0" indent="-533400" algn="just" eaLnBrk="1" hangingPunct="1">
              <a:buNone/>
            </a:pPr>
            <a:r>
              <a:rPr lang="en-US" altLang="en-US" sz="2400" b="1" dirty="0">
                <a:latin typeface=".VnBook-Antiqua" panose="020B7200000000000000" pitchFamily="34" charset="0"/>
              </a:rPr>
              <a:t>   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        0           -8           +15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lvl="0" indent="-533400" algn="just" eaLnBrk="1" hangingPunct="1">
              <a:buNone/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2.5         5.0          -12.79        +6.8           0.2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lvl="0" indent="-533400" algn="just" eaLnBrk="1" hangingPunct="1">
              <a:buNone/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-2.259E02                  1.7E-3</a:t>
            </a:r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88" name="Rectangle 100"/>
          <p:cNvSpPr/>
          <p:nvPr/>
        </p:nvSpPr>
        <p:spPr>
          <a:xfrm>
            <a:off x="1143000" y="4300538"/>
            <a:ext cx="1828800" cy="1185862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 số học</a:t>
            </a:r>
            <a:endParaRPr lang="en-US" altLang="en-US" sz="2000" b="1" dirty="0">
              <a:solidFill>
                <a:srgbClr val="FF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89" name="Rectangle 101"/>
          <p:cNvSpPr/>
          <p:nvPr/>
        </p:nvSpPr>
        <p:spPr>
          <a:xfrm>
            <a:off x="2971800" y="5486400"/>
            <a:ext cx="5181600" cy="4572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en-US" sz="2200" b="1" dirty="0">
                <a:latin typeface=".VnBook-Antiqua" panose="020B7200000000000000" pitchFamily="34" charset="0"/>
              </a:rPr>
              <a:t>True            False</a:t>
            </a:r>
            <a:endParaRPr lang="en-US" altLang="en-US" sz="2200" b="1" dirty="0">
              <a:latin typeface=".VnBook-Antiqua" panose="020B7200000000000000" pitchFamily="34" charset="0"/>
            </a:endParaRPr>
          </a:p>
        </p:txBody>
      </p:sp>
      <p:sp>
        <p:nvSpPr>
          <p:cNvPr id="12390" name="Rectangle 102"/>
          <p:cNvSpPr/>
          <p:nvPr/>
        </p:nvSpPr>
        <p:spPr>
          <a:xfrm>
            <a:off x="1143000" y="5486400"/>
            <a:ext cx="1828800" cy="4572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 logic</a:t>
            </a:r>
            <a:endParaRPr lang="en-US" altLang="en-US" sz="2000" b="1" dirty="0">
              <a:solidFill>
                <a:srgbClr val="FF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91" name="Rectangle 103"/>
          <p:cNvSpPr/>
          <p:nvPr/>
        </p:nvSpPr>
        <p:spPr>
          <a:xfrm>
            <a:off x="5410200" y="5943600"/>
            <a:ext cx="2743200" cy="7858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“Tin hoc”</a:t>
            </a:r>
            <a:endParaRPr lang="en-US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buNone/>
            </a:pP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12345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vi-VN" alt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92" name="Rectangle 104"/>
          <p:cNvSpPr/>
          <p:nvPr/>
        </p:nvSpPr>
        <p:spPr>
          <a:xfrm>
            <a:off x="2971800" y="5943600"/>
            <a:ext cx="2438400" cy="7858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‘Tin hoc’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‘12345’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393" name="Rectangle 105"/>
          <p:cNvSpPr/>
          <p:nvPr/>
        </p:nvSpPr>
        <p:spPr>
          <a:xfrm>
            <a:off x="1143000" y="5919788"/>
            <a:ext cx="1828800" cy="785812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 xâu</a:t>
            </a:r>
            <a:endParaRPr lang="en-US" alt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23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23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"/>
                            </p:stCondLst>
                            <p:childTnLst>
                              <p:par>
                                <p:cTn id="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8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2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2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2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80"/>
                            </p:stCondLst>
                            <p:childTnLst>
                              <p:par>
                                <p:cTn id="5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23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23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12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12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40"/>
                            </p:stCondLst>
                            <p:childTnLst>
                              <p:par>
                                <p:cTn id="7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12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123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123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123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123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123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860"/>
                            </p:stCondLst>
                            <p:childTnLst>
                              <p:par>
                                <p:cTn id="9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12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12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12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39"/>
                            </p:stCondLst>
                            <p:childTnLst>
                              <p:par>
                                <p:cTn id="9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12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123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123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8" grpId="0"/>
      <p:bldP spid="12300" grpId="0"/>
      <p:bldP spid="12301" grpId="0"/>
      <p:bldP spid="12302" grpId="0"/>
      <p:bldP spid="12303" grpId="0"/>
      <p:bldP spid="12353" grpId="0"/>
      <p:bldP spid="12353" grpId="1"/>
      <p:bldP spid="12354" grpId="0"/>
      <p:bldP spid="12354" grpId="1"/>
      <p:bldP spid="12387" grpId="0"/>
      <p:bldP spid="12388" grpId="0"/>
      <p:bldP spid="12389" grpId="0"/>
      <p:bldP spid="12390" grpId="0"/>
      <p:bldP spid="12391" grpId="0"/>
      <p:bldP spid="12392" grpId="0"/>
      <p:bldP spid="1239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just" defTabSz="914400" rtl="0" eaLnBrk="1" fontAlgn="base" latinLnBrk="0" hangingPunct="1">
          <a:lnSpc>
            <a:spcPct val="100000"/>
          </a:lnSpc>
          <a:spcBef>
            <a:spcPct val="25000"/>
          </a:spcBef>
          <a:spcAft>
            <a:spcPct val="0"/>
          </a:spcAft>
          <a:buClrTx/>
          <a:buSzTx/>
          <a:buFontTx/>
          <a:buNone/>
          <a:defRPr kumimoji="0" lang="en-US" altLang="en-US" sz="2100" b="1" i="0" u="none" strike="noStrike" cap="none" normalizeH="0" baseline="0" smtClean="0">
            <a:ln>
              <a:noFill/>
            </a:ln>
            <a:solidFill>
              <a:srgbClr val="FF0D0D"/>
            </a:solidFill>
            <a:effectLst/>
            <a:latin typeface=".VnTime" panose="020B7200000000000000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</a:spPr>
      <a:bodyPr vert="horz" wrap="square" lIns="91440" tIns="45720" rIns="91440" bIns="45720" numCol="1" anchor="t" anchorCtr="0" compatLnSpc="1">
        <a:spAutoFit/>
      </a:bodyPr>
      <a:lstStyle>
        <a:defPPr marL="0" marR="0" indent="0" algn="just" defTabSz="914400" rtl="0" eaLnBrk="1" fontAlgn="base" latinLnBrk="0" hangingPunct="1">
          <a:lnSpc>
            <a:spcPct val="100000"/>
          </a:lnSpc>
          <a:spcBef>
            <a:spcPct val="25000"/>
          </a:spcBef>
          <a:spcAft>
            <a:spcPct val="0"/>
          </a:spcAft>
          <a:buClrTx/>
          <a:buSzTx/>
          <a:buFontTx/>
          <a:buNone/>
          <a:defRPr kumimoji="0" lang="en-US" altLang="en-US" sz="2100" b="1" i="0" u="none" strike="noStrike" cap="none" normalizeH="0" baseline="0" smtClean="0">
            <a:ln>
              <a:noFill/>
            </a:ln>
            <a:solidFill>
              <a:srgbClr val="FF0D0D"/>
            </a:solidFill>
            <a:effectLst/>
            <a:latin typeface=".VnTime" panose="020B7200000000000000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4995</Words>
  <Application>WPS Presentation</Application>
  <PresentationFormat>On-screen Show (4:3)</PresentationFormat>
  <Paragraphs>343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6" baseType="lpstr">
      <vt:lpstr>Arial</vt:lpstr>
      <vt:lpstr>SimSun</vt:lpstr>
      <vt:lpstr>Wingdings</vt:lpstr>
      <vt:lpstr>.VnTime</vt:lpstr>
      <vt:lpstr>Segoe Print</vt:lpstr>
      <vt:lpstr>Times New Roman</vt:lpstr>
      <vt:lpstr>Verdana</vt:lpstr>
      <vt:lpstr>Symbol</vt:lpstr>
      <vt:lpstr>.VnHelvetInsH</vt:lpstr>
      <vt:lpstr>.VnBook-Antiqua</vt:lpstr>
      <vt:lpstr>Microsoft YaHei</vt:lpstr>
      <vt:lpstr>Arial Unicode MS</vt:lpstr>
      <vt:lpstr>Calibri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THPT Phan Dinh Phung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May</dc:creator>
  <cp:lastModifiedBy>ASUS</cp:lastModifiedBy>
  <cp:revision>158</cp:revision>
  <dcterms:created xsi:type="dcterms:W3CDTF">2007-02-26T02:37:00Z</dcterms:created>
  <dcterms:modified xsi:type="dcterms:W3CDTF">2022-10-03T02:29:13Z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7C81819468E141F1A6EF85398F83F15F</vt:lpwstr>
  </property>
  <property fmtid="{D5CDD505-2E9C-101B-9397-08002B2CF9AE}" pid="3" name="KSOProductBuildVer">
    <vt:lpwstr>1033-11.2.0.11341</vt:lpwstr>
  </property>
</Properties>
</file>