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12.fntdata" ContentType="application/x-fontdata"/>
  <Override PartName="/ppt/fonts/font13.fntdata" ContentType="application/x-fontdata"/>
  <Override PartName="/ppt/fonts/font14.fntdata" ContentType="application/x-fontdata"/>
  <Override PartName="/ppt/fonts/font15.fntdata" ContentType="application/x-fontdata"/>
  <Override PartName="/ppt/fonts/font16.fntdata" ContentType="application/x-fontdata"/>
  <Override PartName="/ppt/fonts/font17.fntdata" ContentType="application/x-fontdata"/>
  <Override PartName="/ppt/fonts/font18.fntdata" ContentType="application/x-fontdata"/>
  <Override PartName="/ppt/fonts/font19.fntdata" ContentType="application/x-fontdata"/>
  <Override PartName="/ppt/fonts/font2.fntdata" ContentType="application/x-fontdata"/>
  <Override PartName="/ppt/fonts/font20.fntdata" ContentType="application/x-fontdata"/>
  <Override PartName="/ppt/fonts/font21.fntdata" ContentType="application/x-fontdata"/>
  <Override PartName="/ppt/fonts/font2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3"/>
    <p:sldId id="259" r:id="rId4"/>
    <p:sldId id="267" r:id="rId5"/>
    <p:sldId id="260" r:id="rId6"/>
    <p:sldId id="261" r:id="rId7"/>
    <p:sldId id="268" r:id="rId8"/>
    <p:sldId id="265" r:id="rId9"/>
    <p:sldId id="269" r:id="rId10"/>
    <p:sldId id="257" r:id="rId11"/>
    <p:sldId id="258" r:id="rId12"/>
    <p:sldId id="264" r:id="rId13"/>
    <p:sldId id="271" r:id="rId14"/>
    <p:sldId id="272" r:id="rId15"/>
    <p:sldId id="266" r:id="rId16"/>
  </p:sldIdLst>
  <p:sldSz cx="9144000" cy="6858000" type="screen4x3"/>
  <p:notesSz cx="6858000" cy="9144000"/>
  <p:embeddedFontLst>
    <p:embeddedFont>
      <p:font typeface=".VnArabia" panose="020B7200000000000000" pitchFamily="34" charset="0"/>
      <p:regular r:id="rId20"/>
    </p:embeddedFont>
    <p:embeddedFont>
      <p:font typeface=".VnClarendon" panose="020B7200000000000000" pitchFamily="34" charset="0"/>
      <p:regular r:id="rId21"/>
    </p:embeddedFont>
    <p:embeddedFont>
      <p:font typeface=".VnAvantH" panose="020B7200000000000000" pitchFamily="34" charset="0"/>
      <p:regular r:id="rId22"/>
      <p:bold r:id="rId23"/>
      <p:italic r:id="rId24"/>
      <p:boldItalic r:id="rId25"/>
    </p:embeddedFont>
    <p:embeddedFont>
      <p:font typeface=".VnHelvetIns" panose="020B7200000000000000" pitchFamily="34" charset="0"/>
      <p:regular r:id="rId26"/>
    </p:embeddedFont>
    <p:embeddedFont>
      <p:font typeface=".VnBook-Antiqua" panose="020B7200000000000000" pitchFamily="34" charset="0"/>
      <p:regular r:id="rId27"/>
      <p:bold r:id="rId28"/>
    </p:embeddedFont>
    <p:embeddedFont>
      <p:font typeface=".VnCourier New" panose="02027200000000000000" pitchFamily="18" charset="0"/>
      <p:regular r:id="rId29"/>
      <p:bold r:id="rId30"/>
      <p:italic r:id="rId31"/>
      <p:boldItalic r:id="rId32"/>
    </p:embeddedFont>
    <p:embeddedFont>
      <p:font typeface=".VnArial" panose="020B7200000000000000" pitchFamily="34" charset="0"/>
      <p:regular r:id="rId33"/>
      <p:bold r:id="rId34"/>
      <p:italic r:id="rId35"/>
      <p:boldItalic r:id="rId36"/>
    </p:embeddedFont>
    <p:embeddedFont>
      <p:font typeface=".VnHelvetInsH" panose="020B7200000000000000" pitchFamily="34" charset="0"/>
      <p:regular r:id="rId37"/>
    </p:embeddedFont>
    <p:embeddedFont>
      <p:font typeface=".VnSouthern" panose="020B7200000000000000" pitchFamily="34" charset="0"/>
      <p:regular r:id="rId38"/>
      <p:bold r:id="rId39"/>
      <p:italic r:id="rId40"/>
      <p:boldItalic r:id="rId41"/>
    </p:embeddedFont>
  </p:embeddedFont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00FF"/>
    <a:srgbClr val="00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font" Target="fonts/font22.fntdata"/><Relationship Id="rId40" Type="http://schemas.openxmlformats.org/officeDocument/2006/relationships/font" Target="fonts/font21.fntdata"/><Relationship Id="rId4" Type="http://schemas.openxmlformats.org/officeDocument/2006/relationships/slide" Target="slides/slide2.xml"/><Relationship Id="rId39" Type="http://schemas.openxmlformats.org/officeDocument/2006/relationships/font" Target="fonts/font20.fntdata"/><Relationship Id="rId38" Type="http://schemas.openxmlformats.org/officeDocument/2006/relationships/font" Target="fonts/font19.fntdata"/><Relationship Id="rId37" Type="http://schemas.openxmlformats.org/officeDocument/2006/relationships/font" Target="fonts/font18.fntdata"/><Relationship Id="rId36" Type="http://schemas.openxmlformats.org/officeDocument/2006/relationships/font" Target="fonts/font17.fntdata"/><Relationship Id="rId35" Type="http://schemas.openxmlformats.org/officeDocument/2006/relationships/font" Target="fonts/font16.fntdata"/><Relationship Id="rId34" Type="http://schemas.openxmlformats.org/officeDocument/2006/relationships/font" Target="fonts/font15.fntdata"/><Relationship Id="rId33" Type="http://schemas.openxmlformats.org/officeDocument/2006/relationships/font" Target="fonts/font14.fntdata"/><Relationship Id="rId32" Type="http://schemas.openxmlformats.org/officeDocument/2006/relationships/font" Target="fonts/font13.fntdata"/><Relationship Id="rId31" Type="http://schemas.openxmlformats.org/officeDocument/2006/relationships/font" Target="fonts/font12.fntdata"/><Relationship Id="rId30" Type="http://schemas.openxmlformats.org/officeDocument/2006/relationships/font" Target="fonts/font11.fntdata"/><Relationship Id="rId3" Type="http://schemas.openxmlformats.org/officeDocument/2006/relationships/slide" Target="slides/slide1.xml"/><Relationship Id="rId29" Type="http://schemas.openxmlformats.org/officeDocument/2006/relationships/font" Target="fonts/font10.fntdata"/><Relationship Id="rId28" Type="http://schemas.openxmlformats.org/officeDocument/2006/relationships/font" Target="fonts/font9.fntdata"/><Relationship Id="rId27" Type="http://schemas.openxmlformats.org/officeDocument/2006/relationships/font" Target="fonts/font8.fntdata"/><Relationship Id="rId26" Type="http://schemas.openxmlformats.org/officeDocument/2006/relationships/font" Target="fonts/font7.fntdata"/><Relationship Id="rId25" Type="http://schemas.openxmlformats.org/officeDocument/2006/relationships/font" Target="fonts/font6.fntdata"/><Relationship Id="rId24" Type="http://schemas.openxmlformats.org/officeDocument/2006/relationships/font" Target="fonts/font5.fntdata"/><Relationship Id="rId23" Type="http://schemas.openxmlformats.org/officeDocument/2006/relationships/font" Target="fonts/font4.fntdata"/><Relationship Id="rId22" Type="http://schemas.openxmlformats.org/officeDocument/2006/relationships/font" Target="fonts/font3.fntdata"/><Relationship Id="rId21" Type="http://schemas.openxmlformats.org/officeDocument/2006/relationships/font" Target="fonts/font2.fntdata"/><Relationship Id="rId20" Type="http://schemas.openxmlformats.org/officeDocument/2006/relationships/font" Target="fonts/font1.fntdata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png"/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png"/><Relationship Id="rId2" Type="http://schemas.openxmlformats.org/officeDocument/2006/relationships/oleObject" Target="../embeddings/oleObject1.bin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GIF"/><Relationship Id="rId3" Type="http://schemas.openxmlformats.org/officeDocument/2006/relationships/hyperlink" Target="../../../../../../../../../MinhDuc/My%20Documents/power%20point/baiktm.ppt" TargetMode="Externa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220" name="Text Box 9219"/>
          <p:cNvSpPr txBox="1"/>
          <p:nvPr/>
        </p:nvSpPr>
        <p:spPr>
          <a:xfrm>
            <a:off x="3657600" y="1600200"/>
            <a:ext cx="1447800" cy="106680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lnSpc>
                <a:spcPct val="200000"/>
              </a:lnSpc>
            </a:pPr>
            <a:r>
              <a:rPr sz="3200" b="1" err="1">
                <a:latin typeface=".VnArabia" panose="020B7200000000000000" pitchFamily="34" charset="0"/>
              </a:rPr>
              <a:t>Bµi</a:t>
            </a:r>
            <a:r>
              <a:rPr sz="3200" b="1">
                <a:latin typeface=".VnArabia" panose="020B7200000000000000" pitchFamily="34" charset="0"/>
              </a:rPr>
              <a:t> 18</a:t>
            </a:r>
            <a:r>
              <a:rPr sz="2400" b="1">
                <a:latin typeface=".VnClarendon" panose="020B7200000000000000" pitchFamily="34" charset="0"/>
              </a:rPr>
              <a:t> </a:t>
            </a:r>
            <a:endParaRPr sz="2000" b="1">
              <a:latin typeface=".VnClarendon" panose="020B7200000000000000" pitchFamily="34" charset="0"/>
            </a:endParaRPr>
          </a:p>
        </p:txBody>
      </p:sp>
      <p:sp>
        <p:nvSpPr>
          <p:cNvPr id="9221" name="Rectangles 9220"/>
          <p:cNvSpPr/>
          <p:nvPr/>
        </p:nvSpPr>
        <p:spPr>
          <a:xfrm>
            <a:off x="1905000" y="2743200"/>
            <a:ext cx="5410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vantH" panose="020B7200000000000000" pitchFamily="34" charset="0"/>
                <a:ea typeface=".VnAvantH" panose="020B7200000000000000" pitchFamily="34" charset="0"/>
              </a:rPr>
              <a:t>vÝ dô vÒ c¸ch viÕt vµ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.VnAvantH" panose="020B7200000000000000" pitchFamily="34" charset="0"/>
              <a:ea typeface=".VnAvantH" panose="020B7200000000000000" pitchFamily="34" charset="0"/>
            </a:endParaRPr>
          </a:p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vantH" panose="020B7200000000000000" pitchFamily="34" charset="0"/>
                <a:ea typeface=".VnAvantH" panose="020B7200000000000000" pitchFamily="34" charset="0"/>
              </a:rPr>
              <a:t>sö dông ch­¬ng tr×nh con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.VnAvantH" panose="020B7200000000000000" pitchFamily="34" charset="0"/>
              <a:ea typeface=".VnAvantH" panose="020B7200000000000000" pitchFamily="34" charset="0"/>
            </a:endParaRPr>
          </a:p>
        </p:txBody>
      </p:sp>
      <p:sp>
        <p:nvSpPr>
          <p:cNvPr id="9224" name="Straight Connector 9223"/>
          <p:cNvSpPr/>
          <p:nvPr/>
        </p:nvSpPr>
        <p:spPr>
          <a:xfrm>
            <a:off x="4800600" y="5943600"/>
            <a:ext cx="41910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9225" name="Picture 9224" descr="49564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4572000"/>
            <a:ext cx="1143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s 4097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9" name="Rectangles 4098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0" name="Rectangles 4099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1" name="Rectangles 4100"/>
          <p:cNvSpPr/>
          <p:nvPr/>
        </p:nvSpPr>
        <p:spPr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2" name="Text Box 4101"/>
          <p:cNvSpPr txBox="1"/>
          <p:nvPr/>
        </p:nvSpPr>
        <p:spPr>
          <a:xfrm>
            <a:off x="381000" y="152400"/>
            <a:ext cx="8763000" cy="65239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Program </a:t>
            </a:r>
            <a:r>
              <a:rPr sz="2000" b="1" err="1">
                <a:latin typeface=".VnArial" panose="020B7200000000000000" pitchFamily="34" charset="0"/>
              </a:rPr>
              <a:t>tong_luy_thua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Uses </a:t>
            </a:r>
            <a:r>
              <a:rPr sz="2000" b="1" err="1">
                <a:latin typeface=".VnArial" panose="020B7200000000000000" pitchFamily="34" charset="0"/>
              </a:rPr>
              <a:t>crt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 err="1">
                <a:latin typeface=".VnArial" panose="020B7200000000000000" pitchFamily="34" charset="0"/>
              </a:rPr>
              <a:t>Var</a:t>
            </a:r>
            <a:r>
              <a:rPr sz="2000" b="1">
                <a:latin typeface=".VnArial" panose="020B7200000000000000" pitchFamily="34" charset="0"/>
              </a:rPr>
              <a:t>  </a:t>
            </a:r>
            <a:r>
              <a:rPr sz="2000" b="1" err="1">
                <a:latin typeface=".VnArial" panose="020B7200000000000000" pitchFamily="34" charset="0"/>
              </a:rPr>
              <a:t>a,b,c,d,S</a:t>
            </a:r>
            <a:r>
              <a:rPr sz="2000" b="1">
                <a:latin typeface=".VnArial" panose="020B7200000000000000" pitchFamily="34" charset="0"/>
              </a:rPr>
              <a:t> : real;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        </a:t>
            </a:r>
            <a:r>
              <a:rPr sz="2000" b="1" err="1">
                <a:latin typeface=".VnArial" panose="020B7200000000000000" pitchFamily="34" charset="0"/>
              </a:rPr>
              <a:t>n,m,p,q</a:t>
            </a:r>
            <a:r>
              <a:rPr sz="2000" b="1">
                <a:latin typeface=".VnArial" panose="020B7200000000000000" pitchFamily="34" charset="0"/>
              </a:rPr>
              <a:t> :integer;	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Function  </a:t>
            </a:r>
            <a:r>
              <a:rPr sz="2000" b="1" err="1">
                <a:solidFill>
                  <a:srgbClr val="0000FF"/>
                </a:solidFill>
                <a:latin typeface=".VnArial" panose="020B7200000000000000" pitchFamily="34" charset="0"/>
              </a:rPr>
              <a:t>luythua</a:t>
            </a:r>
            <a:r>
              <a:rPr sz="2000" b="1" err="1">
                <a:latin typeface=".VnArial" panose="020B7200000000000000" pitchFamily="34" charset="0"/>
              </a:rPr>
              <a:t>(x</a:t>
            </a:r>
            <a:r>
              <a:rPr sz="2000" b="1">
                <a:latin typeface=".VnArial" panose="020B7200000000000000" pitchFamily="34" charset="0"/>
              </a:rPr>
              <a:t>: </a:t>
            </a:r>
            <a:r>
              <a:rPr sz="2000" b="1" err="1">
                <a:latin typeface=".VnArial" panose="020B7200000000000000" pitchFamily="34" charset="0"/>
              </a:rPr>
              <a:t>real,k:integer</a:t>
            </a:r>
            <a:r>
              <a:rPr sz="2000" b="1">
                <a:latin typeface=".VnArial" panose="020B7200000000000000" pitchFamily="34" charset="0"/>
              </a:rPr>
              <a:t>): real;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 err="1">
                <a:latin typeface=".VnArial" panose="020B7200000000000000" pitchFamily="34" charset="0"/>
              </a:rPr>
              <a:t>Var</a:t>
            </a:r>
            <a:r>
              <a:rPr sz="2000" b="1">
                <a:latin typeface=".VnArial" panose="020B7200000000000000" pitchFamily="34" charset="0"/>
              </a:rPr>
              <a:t> j: integer;  </a:t>
            </a:r>
            <a:r>
              <a:rPr sz="2000" b="1" err="1">
                <a:latin typeface=".VnArial" panose="020B7200000000000000" pitchFamily="34" charset="0"/>
              </a:rPr>
              <a:t>Lt:Real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	begin 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		Lt:=1;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		For j:=1 to k do Lt:=Lt*x;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                          </a:t>
            </a:r>
            <a:r>
              <a:rPr sz="2000" b="1" err="1">
                <a:latin typeface=".VnArial" panose="020B7200000000000000" pitchFamily="34" charset="0"/>
              </a:rPr>
              <a:t>Luythua</a:t>
            </a:r>
            <a:r>
              <a:rPr sz="2000" b="1">
                <a:latin typeface=".VnArial" panose="020B7200000000000000" pitchFamily="34" charset="0"/>
              </a:rPr>
              <a:t>:=Lt;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Arial" panose="020B7200000000000000" pitchFamily="34" charset="0"/>
              </a:rPr>
              <a:t>	end;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BEGIN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Write(‘ </a:t>
            </a:r>
            <a:r>
              <a:rPr sz="2000" b="1" err="1">
                <a:latin typeface=".VnArial" panose="020B7200000000000000" pitchFamily="34" charset="0"/>
              </a:rPr>
              <a:t>Nhap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vao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cac</a:t>
            </a:r>
            <a:r>
              <a:rPr sz="2000" b="1">
                <a:latin typeface=".VnArial" panose="020B7200000000000000" pitchFamily="34" charset="0"/>
              </a:rPr>
              <a:t> co so </a:t>
            </a:r>
            <a:r>
              <a:rPr sz="2000" b="1" err="1">
                <a:latin typeface=".VnArial" panose="020B7200000000000000" pitchFamily="34" charset="0"/>
              </a:rPr>
              <a:t>a,b,c,d</a:t>
            </a:r>
            <a:r>
              <a:rPr sz="2000" b="1">
                <a:latin typeface=".VnArial" panose="020B7200000000000000" pitchFamily="34" charset="0"/>
              </a:rPr>
              <a:t> ‘); </a:t>
            </a:r>
            <a:r>
              <a:rPr sz="2000" b="1" err="1">
                <a:latin typeface=".VnArial" panose="020B7200000000000000" pitchFamily="34" charset="0"/>
              </a:rPr>
              <a:t>readln(a,b,c,d</a:t>
            </a:r>
            <a:r>
              <a:rPr sz="2000" b="1">
                <a:latin typeface=".VnArial" panose="020B7200000000000000" pitchFamily="34" charset="0"/>
              </a:rPr>
              <a:t>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write(‘ </a:t>
            </a:r>
            <a:r>
              <a:rPr sz="2000" b="1" err="1">
                <a:latin typeface=".VnArial" panose="020B7200000000000000" pitchFamily="34" charset="0"/>
              </a:rPr>
              <a:t>Nhap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vao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cac</a:t>
            </a:r>
            <a:r>
              <a:rPr sz="2000" b="1">
                <a:latin typeface=".VnArial" panose="020B7200000000000000" pitchFamily="34" charset="0"/>
              </a:rPr>
              <a:t> so </a:t>
            </a:r>
            <a:r>
              <a:rPr sz="2000" b="1" err="1">
                <a:latin typeface=".VnArial" panose="020B7200000000000000" pitchFamily="34" charset="0"/>
              </a:rPr>
              <a:t>mu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lang="vi-VN" sz="2000" b="1">
                <a:latin typeface=".VnArial" panose="020B7200000000000000" pitchFamily="34" charset="0"/>
              </a:rPr>
              <a:t>n</a:t>
            </a:r>
            <a:r>
              <a:rPr sz="2000" b="1" err="1">
                <a:latin typeface=".VnArial" panose="020B7200000000000000" pitchFamily="34" charset="0"/>
              </a:rPr>
              <a:t>,</a:t>
            </a:r>
            <a:r>
              <a:rPr lang="vi-VN" sz="2000" b="1" err="1">
                <a:latin typeface=".VnArial" panose="020B7200000000000000" pitchFamily="34" charset="0"/>
              </a:rPr>
              <a:t>m</a:t>
            </a:r>
            <a:r>
              <a:rPr sz="2000" b="1" err="1">
                <a:latin typeface=".VnArial" panose="020B7200000000000000" pitchFamily="34" charset="0"/>
              </a:rPr>
              <a:t>,p,q</a:t>
            </a:r>
            <a:r>
              <a:rPr sz="2000" b="1">
                <a:latin typeface=".VnArial" panose="020B7200000000000000" pitchFamily="34" charset="0"/>
              </a:rPr>
              <a:t>: ’); </a:t>
            </a:r>
            <a:r>
              <a:rPr sz="2000" b="1" err="1">
                <a:latin typeface=".VnArial" panose="020B7200000000000000" pitchFamily="34" charset="0"/>
              </a:rPr>
              <a:t>readln(n,m,p,q</a:t>
            </a:r>
            <a:r>
              <a:rPr sz="2000" b="1">
                <a:latin typeface=".VnArial" panose="020B7200000000000000" pitchFamily="34" charset="0"/>
              </a:rPr>
              <a:t>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solidFill>
                  <a:srgbClr val="FF3300"/>
                </a:solidFill>
                <a:latin typeface=".VnArial" panose="020B7200000000000000" pitchFamily="34" charset="0"/>
              </a:rPr>
              <a:t>s:= </a:t>
            </a:r>
            <a:r>
              <a:rPr sz="2000" b="1" err="1">
                <a:solidFill>
                  <a:srgbClr val="FF3300"/>
                </a:solidFill>
                <a:latin typeface=".VnArial" panose="020B7200000000000000" pitchFamily="34" charset="0"/>
              </a:rPr>
              <a:t>luythua(a,</a:t>
            </a:r>
            <a:r>
              <a:rPr lang="vi-VN" sz="2000" b="1" err="1">
                <a:solidFill>
                  <a:srgbClr val="FF3300"/>
                </a:solidFill>
                <a:latin typeface=".VnArial" panose="020B7200000000000000" pitchFamily="34" charset="0"/>
              </a:rPr>
              <a:t>n</a:t>
            </a:r>
            <a:r>
              <a:rPr sz="2000" b="1" err="1">
                <a:solidFill>
                  <a:srgbClr val="FF3300"/>
                </a:solidFill>
                <a:latin typeface=".VnArial" panose="020B7200000000000000" pitchFamily="34" charset="0"/>
              </a:rPr>
              <a:t>)+luythua(b,</a:t>
            </a:r>
            <a:r>
              <a:rPr lang="vi-VN" sz="2000" b="1" err="1">
                <a:solidFill>
                  <a:srgbClr val="FF3300"/>
                </a:solidFill>
                <a:latin typeface=".VnArial" panose="020B7200000000000000" pitchFamily="34" charset="0"/>
              </a:rPr>
              <a:t>m</a:t>
            </a:r>
            <a:r>
              <a:rPr sz="2000" b="1" err="1">
                <a:solidFill>
                  <a:srgbClr val="FF3300"/>
                </a:solidFill>
                <a:latin typeface=".VnArial" panose="020B7200000000000000" pitchFamily="34" charset="0"/>
              </a:rPr>
              <a:t>)+luythua(c,p)+luythua(d,q</a:t>
            </a:r>
            <a:r>
              <a:rPr sz="2000" b="1">
                <a:solidFill>
                  <a:srgbClr val="FF3300"/>
                </a:solidFill>
                <a:latin typeface=".VnArial" panose="020B7200000000000000" pitchFamily="34" charset="0"/>
              </a:rPr>
              <a:t>);</a:t>
            </a:r>
            <a:endParaRPr sz="2000" b="1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 err="1">
                <a:latin typeface=".VnArial" panose="020B7200000000000000" pitchFamily="34" charset="0"/>
              </a:rPr>
              <a:t>Writeln</a:t>
            </a:r>
            <a:r>
              <a:rPr sz="2000" b="1">
                <a:latin typeface=".VnArial" panose="020B7200000000000000" pitchFamily="34" charset="0"/>
              </a:rPr>
              <a:t>(‘ Tong </a:t>
            </a:r>
            <a:r>
              <a:rPr sz="2000" b="1" err="1">
                <a:latin typeface=".VnArial" panose="020B7200000000000000" pitchFamily="34" charset="0"/>
              </a:rPr>
              <a:t>luy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thua</a:t>
            </a:r>
            <a:r>
              <a:rPr sz="2000" b="1">
                <a:latin typeface=".VnArial" panose="020B7200000000000000" pitchFamily="34" charset="0"/>
              </a:rPr>
              <a:t> =’, S:7:2);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 err="1">
                <a:latin typeface=".VnArial" panose="020B7200000000000000" pitchFamily="34" charset="0"/>
              </a:rPr>
              <a:t>Readln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sz="2000" b="1">
                <a:latin typeface=".VnArial" panose="020B7200000000000000" pitchFamily="34" charset="0"/>
              </a:rPr>
              <a:t>END.</a:t>
            </a:r>
            <a:endParaRPr sz="2000">
              <a:latin typeface=".VnArial" panose="020B7200000000000000" pitchFamily="34" charset="0"/>
            </a:endParaRPr>
          </a:p>
        </p:txBody>
      </p:sp>
      <p:sp>
        <p:nvSpPr>
          <p:cNvPr id="4103" name="Text Box 4102"/>
          <p:cNvSpPr txBox="1"/>
          <p:nvPr/>
        </p:nvSpPr>
        <p:spPr>
          <a:xfrm>
            <a:off x="228600" y="4419600"/>
            <a:ext cx="8686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vi-VN" altLang="x-none" dirty="0"/>
          </a:p>
        </p:txBody>
      </p:sp>
      <p:sp>
        <p:nvSpPr>
          <p:cNvPr id="4104" name="Rectangles 4103"/>
          <p:cNvSpPr/>
          <p:nvPr/>
        </p:nvSpPr>
        <p:spPr>
          <a:xfrm>
            <a:off x="304800" y="1543050"/>
            <a:ext cx="7467600" cy="2743200"/>
          </a:xfrm>
          <a:prstGeom prst="rect">
            <a:avLst/>
          </a:prstGeom>
          <a:noFill/>
          <a:ln w="381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1024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Picture 1024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4" name="Rectangles 10243"/>
          <p:cNvSpPr/>
          <p:nvPr/>
        </p:nvSpPr>
        <p:spPr>
          <a:xfrm>
            <a:off x="2724150" y="190500"/>
            <a:ext cx="329565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.VnHelvetInsH" panose="020B7200000000000000" pitchFamily="34" charset="0"/>
                <a:ea typeface=".VnHelvetInsH" panose="020B7200000000000000" pitchFamily="34" charset="0"/>
              </a:rPr>
              <a:t>NhËn xÐt</a:t>
            </a:r>
            <a:endParaRPr lang="en-US" sz="3600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.VnHelvetInsH" panose="020B7200000000000000" pitchFamily="34" charset="0"/>
              <a:ea typeface=".VnHelvetInsH" panose="020B7200000000000000" pitchFamily="34" charset="0"/>
            </a:endParaRPr>
          </a:p>
        </p:txBody>
      </p:sp>
      <p:sp>
        <p:nvSpPr>
          <p:cNvPr id="10245" name="Text Box 10244"/>
          <p:cNvSpPr txBox="1"/>
          <p:nvPr/>
        </p:nvSpPr>
        <p:spPr>
          <a:xfrm>
            <a:off x="4953000" y="2819400"/>
            <a:ext cx="40386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90830" indent="-290830" algn="just">
              <a:spcBef>
                <a:spcPct val="50000"/>
              </a:spcBef>
              <a:buChar char="•"/>
            </a:pPr>
            <a:r>
              <a:rPr sz="2000" b="1" err="1">
                <a:latin typeface=".VnSouthern" panose="020B7200000000000000" pitchFamily="34" charset="0"/>
              </a:rPr>
              <a:t>BiÕn</a:t>
            </a:r>
            <a:r>
              <a:rPr sz="2000" b="1">
                <a:latin typeface=".VnSouthern" panose="020B7200000000000000" pitchFamily="34" charset="0"/>
              </a:rPr>
              <a:t> ®­</a:t>
            </a:r>
            <a:r>
              <a:rPr sz="2000" b="1" err="1">
                <a:latin typeface=".VnSouthern" panose="020B7200000000000000" pitchFamily="34" charset="0"/>
              </a:rPr>
              <a:t>îc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khai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b¸o</a:t>
            </a:r>
            <a:r>
              <a:rPr sz="2000" b="1">
                <a:latin typeface=".VnSouthern" panose="020B7200000000000000" pitchFamily="34" charset="0"/>
              </a:rPr>
              <a:t> ë </a:t>
            </a:r>
            <a:r>
              <a:rPr sz="2000" b="1" u="sng" err="1">
                <a:latin typeface=".VnSouthern" panose="020B7200000000000000" pitchFamily="34" charset="0"/>
              </a:rPr>
              <a:t>trong</a:t>
            </a:r>
            <a:r>
              <a:rPr sz="2000" b="1" u="sng">
                <a:latin typeface=".VnSouthern" panose="020B7200000000000000" pitchFamily="34" charset="0"/>
              </a:rPr>
              <a:t> CTC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chØ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cã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t¸c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dông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trong</a:t>
            </a:r>
            <a:r>
              <a:rPr sz="2000" b="1">
                <a:latin typeface=".VnSouthern" panose="020B7200000000000000" pitchFamily="34" charset="0"/>
              </a:rPr>
              <a:t> CTC </a:t>
            </a:r>
            <a:r>
              <a:rPr sz="2000" b="1" err="1">
                <a:latin typeface=".VnSouthern" panose="020B7200000000000000" pitchFamily="34" charset="0"/>
              </a:rPr>
              <a:t>gäi</a:t>
            </a:r>
            <a:r>
              <a:rPr sz="2000" b="1">
                <a:latin typeface=".VnSouthern" panose="020B7200000000000000" pitchFamily="34" charset="0"/>
              </a:rPr>
              <a:t> lµ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biÕn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côc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bé</a:t>
            </a:r>
            <a:r>
              <a:rPr sz="2000" b="1">
                <a:latin typeface=".VnSouthern" panose="020B7200000000000000" pitchFamily="34" charset="0"/>
              </a:rPr>
              <a:t>.</a:t>
            </a:r>
            <a:endParaRPr sz="2000" b="1">
              <a:latin typeface=".VnSouthern" panose="020B7200000000000000" pitchFamily="34" charset="0"/>
            </a:endParaRPr>
          </a:p>
        </p:txBody>
      </p:sp>
      <p:pic>
        <p:nvPicPr>
          <p:cNvPr id="10246" name="Picture 10245" descr="49564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95350"/>
            <a:ext cx="857250" cy="857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8" name="Picture 102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752600"/>
            <a:ext cx="4572000" cy="4335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9" name="Text Box 10248"/>
          <p:cNvSpPr txBox="1"/>
          <p:nvPr/>
        </p:nvSpPr>
        <p:spPr>
          <a:xfrm>
            <a:off x="4953000" y="1600200"/>
            <a:ext cx="39624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90830" indent="-290830" algn="just">
              <a:spcBef>
                <a:spcPct val="50000"/>
              </a:spcBef>
              <a:buChar char="•"/>
            </a:pPr>
            <a:r>
              <a:rPr sz="2000" b="1" err="1">
                <a:latin typeface=".VnSouthern" panose="020B7200000000000000" pitchFamily="34" charset="0"/>
              </a:rPr>
              <a:t>BiÕn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khai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b¸o</a:t>
            </a:r>
            <a:r>
              <a:rPr sz="2000" b="1">
                <a:latin typeface=".VnSouthern" panose="020B7200000000000000" pitchFamily="34" charset="0"/>
              </a:rPr>
              <a:t> ë </a:t>
            </a:r>
            <a:r>
              <a:rPr sz="2000" b="1" u="sng">
                <a:latin typeface=".VnSouthern" panose="020B7200000000000000" pitchFamily="34" charset="0"/>
              </a:rPr>
              <a:t>CT </a:t>
            </a:r>
            <a:r>
              <a:rPr sz="2000" b="1" u="sng" err="1">
                <a:latin typeface=".VnSouthern" panose="020B7200000000000000" pitchFamily="34" charset="0"/>
              </a:rPr>
              <a:t>chÝnh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cã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t¸c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dông</a:t>
            </a:r>
            <a:r>
              <a:rPr sz="2000" b="1">
                <a:latin typeface=".VnSouthern" panose="020B7200000000000000" pitchFamily="34" charset="0"/>
              </a:rPr>
              <a:t> ë </a:t>
            </a:r>
            <a:r>
              <a:rPr sz="2000" b="1" err="1">
                <a:latin typeface=".VnSouthern" panose="020B7200000000000000" pitchFamily="34" charset="0"/>
              </a:rPr>
              <a:t>mäi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ch­¬ng</a:t>
            </a:r>
            <a:r>
              <a:rPr sz="2000" b="1">
                <a:latin typeface=".VnSouthern" panose="020B7200000000000000" pitchFamily="34" charset="0"/>
              </a:rPr>
              <a:t>   </a:t>
            </a:r>
            <a:r>
              <a:rPr sz="2000" b="1" err="1">
                <a:latin typeface=".VnSouthern" panose="020B7200000000000000" pitchFamily="34" charset="0"/>
              </a:rPr>
              <a:t>tr×nh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gäi</a:t>
            </a:r>
            <a:r>
              <a:rPr sz="2000" b="1">
                <a:latin typeface=".VnSouthern" panose="020B7200000000000000" pitchFamily="34" charset="0"/>
              </a:rPr>
              <a:t> lµ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biÕn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toµn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côc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.</a:t>
            </a:r>
            <a:endParaRPr sz="2000" b="1">
              <a:solidFill>
                <a:srgbClr val="FF3300"/>
              </a:solidFill>
              <a:latin typeface=".VnSouthern" panose="020B7200000000000000" pitchFamily="34" charset="0"/>
            </a:endParaRPr>
          </a:p>
        </p:txBody>
      </p:sp>
      <p:sp>
        <p:nvSpPr>
          <p:cNvPr id="10250" name="Text Box 10249"/>
          <p:cNvSpPr txBox="1"/>
          <p:nvPr/>
        </p:nvSpPr>
        <p:spPr>
          <a:xfrm>
            <a:off x="4953000" y="3946525"/>
            <a:ext cx="3962400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90830" indent="-290830" algn="just">
              <a:spcBef>
                <a:spcPct val="50000"/>
              </a:spcBef>
              <a:buChar char="•"/>
            </a:pPr>
            <a:r>
              <a:rPr sz="2000" b="1" err="1">
                <a:latin typeface=".VnSouthern" panose="020B7200000000000000" pitchFamily="34" charset="0"/>
              </a:rPr>
              <a:t>BiÕn</a:t>
            </a:r>
            <a:r>
              <a:rPr sz="2000" b="1">
                <a:latin typeface=".VnSouthern" panose="020B7200000000000000" pitchFamily="34" charset="0"/>
              </a:rPr>
              <a:t> ®­</a:t>
            </a:r>
            <a:r>
              <a:rPr sz="2000" b="1" err="1">
                <a:latin typeface=".VnSouthern" panose="020B7200000000000000" pitchFamily="34" charset="0"/>
              </a:rPr>
              <a:t>îc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khai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b¸o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cho</a:t>
            </a:r>
            <a:r>
              <a:rPr sz="2000" b="1">
                <a:latin typeface=".VnSouthern" panose="020B7200000000000000" pitchFamily="34" charset="0"/>
              </a:rPr>
              <a:t> d÷ </a:t>
            </a:r>
            <a:r>
              <a:rPr sz="2000" b="1" err="1">
                <a:latin typeface=".VnSouthern" panose="020B7200000000000000" pitchFamily="34" charset="0"/>
              </a:rPr>
              <a:t>liÖu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vµo/ra</a:t>
            </a:r>
            <a:r>
              <a:rPr sz="2000" b="1">
                <a:latin typeface=".VnSouthern" panose="020B7200000000000000" pitchFamily="34" charset="0"/>
              </a:rPr>
              <a:t> ë CTC </a:t>
            </a:r>
            <a:r>
              <a:rPr sz="2000" b="1" err="1">
                <a:latin typeface=".VnSouthern" panose="020B7200000000000000" pitchFamily="34" charset="0"/>
              </a:rPr>
              <a:t>gäi</a:t>
            </a:r>
            <a:r>
              <a:rPr sz="2000" b="1">
                <a:latin typeface=".VnSouthern" panose="020B7200000000000000" pitchFamily="34" charset="0"/>
              </a:rPr>
              <a:t> lµ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tham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sè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h</a:t>
            </a:r>
            <a:r>
              <a:rPr lang="vi-VN"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i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nh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thøc</a:t>
            </a:r>
            <a:r>
              <a:rPr sz="2000" b="1">
                <a:latin typeface=".VnSouthern" panose="020B7200000000000000" pitchFamily="34" charset="0"/>
              </a:rPr>
              <a:t>. </a:t>
            </a:r>
            <a:endParaRPr sz="2000" b="1">
              <a:latin typeface=".VnSouthern" panose="020B7200000000000000" pitchFamily="34" charset="0"/>
            </a:endParaRPr>
          </a:p>
        </p:txBody>
      </p:sp>
      <p:sp>
        <p:nvSpPr>
          <p:cNvPr id="10251" name="Text Box 10250"/>
          <p:cNvSpPr txBox="1"/>
          <p:nvPr/>
        </p:nvSpPr>
        <p:spPr>
          <a:xfrm>
            <a:off x="4953000" y="5165725"/>
            <a:ext cx="3962400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90830" indent="-290830" algn="just">
              <a:spcBef>
                <a:spcPct val="50000"/>
              </a:spcBef>
              <a:buChar char="•"/>
            </a:pPr>
            <a:r>
              <a:rPr sz="2000" b="1" err="1">
                <a:latin typeface=".VnSouthern" panose="020B7200000000000000" pitchFamily="34" charset="0"/>
              </a:rPr>
              <a:t>BiÕn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chøa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trong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lêi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gäi</a:t>
            </a:r>
            <a:r>
              <a:rPr sz="2000" b="1">
                <a:latin typeface=".VnSouthern" panose="020B7200000000000000" pitchFamily="34" charset="0"/>
              </a:rPr>
              <a:t> CTC ë </a:t>
            </a:r>
            <a:r>
              <a:rPr sz="2000" b="1" err="1">
                <a:latin typeface=".VnSouthern" panose="020B7200000000000000" pitchFamily="34" charset="0"/>
              </a:rPr>
              <a:t>ch­¬ng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tr</a:t>
            </a:r>
            <a:r>
              <a:rPr lang="vi-VN" sz="2000" b="1" err="1">
                <a:latin typeface=".VnSouthern" panose="020B7200000000000000" pitchFamily="34" charset="0"/>
              </a:rPr>
              <a:t>i</a:t>
            </a:r>
            <a:r>
              <a:rPr sz="2000" b="1" err="1">
                <a:latin typeface=".VnSouthern" panose="020B7200000000000000" pitchFamily="34" charset="0"/>
              </a:rPr>
              <a:t>nh</a:t>
            </a:r>
            <a:r>
              <a:rPr sz="2000" b="1">
                <a:latin typeface=".VnSouthern" panose="020B7200000000000000" pitchFamily="34" charset="0"/>
              </a:rPr>
              <a:t> </a:t>
            </a:r>
            <a:r>
              <a:rPr sz="2000" b="1" err="1">
                <a:latin typeface=".VnSouthern" panose="020B7200000000000000" pitchFamily="34" charset="0"/>
              </a:rPr>
              <a:t>chÝnh</a:t>
            </a:r>
            <a:r>
              <a:rPr sz="2000" b="1">
                <a:latin typeface=".VnSouthern" panose="020B7200000000000000" pitchFamily="34" charset="0"/>
              </a:rPr>
              <a:t> lµ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tham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sè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thùc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 </a:t>
            </a:r>
            <a:r>
              <a:rPr sz="2000" b="1" err="1">
                <a:solidFill>
                  <a:srgbClr val="FF3300"/>
                </a:solidFill>
                <a:latin typeface=".VnSouthern" panose="020B7200000000000000" pitchFamily="34" charset="0"/>
              </a:rPr>
              <a:t>sù</a:t>
            </a:r>
            <a:r>
              <a:rPr sz="2000" b="1">
                <a:solidFill>
                  <a:srgbClr val="FF3300"/>
                </a:solidFill>
                <a:latin typeface=".VnSouthern" panose="020B7200000000000000" pitchFamily="34" charset="0"/>
              </a:rPr>
              <a:t>. </a:t>
            </a:r>
            <a:endParaRPr sz="2000" b="1">
              <a:solidFill>
                <a:srgbClr val="FF3300"/>
              </a:solidFill>
              <a:latin typeface=".VnSouthern" panose="020B7200000000000000" pitchFamily="34" charset="0"/>
            </a:endParaRPr>
          </a:p>
        </p:txBody>
      </p:sp>
      <p:sp>
        <p:nvSpPr>
          <p:cNvPr id="10252" name="Rectangles 10251"/>
          <p:cNvSpPr/>
          <p:nvPr/>
        </p:nvSpPr>
        <p:spPr>
          <a:xfrm>
            <a:off x="609600" y="3048000"/>
            <a:ext cx="685800" cy="3048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x-none" dirty="0">
              <a:solidFill>
                <a:srgbClr val="0000FF"/>
              </a:solidFill>
            </a:endParaRPr>
          </a:p>
        </p:txBody>
      </p:sp>
      <p:sp>
        <p:nvSpPr>
          <p:cNvPr id="10253" name="Rectangles 10252"/>
          <p:cNvSpPr/>
          <p:nvPr/>
        </p:nvSpPr>
        <p:spPr>
          <a:xfrm>
            <a:off x="609600" y="2362200"/>
            <a:ext cx="1219200" cy="4572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x-none" dirty="0">
              <a:solidFill>
                <a:srgbClr val="0000FF"/>
              </a:solidFill>
            </a:endParaRPr>
          </a:p>
        </p:txBody>
      </p:sp>
      <p:sp>
        <p:nvSpPr>
          <p:cNvPr id="10254" name="Straight Connector 10253"/>
          <p:cNvSpPr/>
          <p:nvPr/>
        </p:nvSpPr>
        <p:spPr>
          <a:xfrm>
            <a:off x="1524000" y="3048000"/>
            <a:ext cx="990600" cy="0"/>
          </a:xfrm>
          <a:prstGeom prst="line">
            <a:avLst/>
          </a:prstGeom>
          <a:ln w="1905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5" name="Straight Connector 10254"/>
          <p:cNvSpPr/>
          <p:nvPr/>
        </p:nvSpPr>
        <p:spPr>
          <a:xfrm>
            <a:off x="1066800" y="5289550"/>
            <a:ext cx="3048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6" name="Straight Connector 10255"/>
          <p:cNvSpPr/>
          <p:nvPr/>
        </p:nvSpPr>
        <p:spPr>
          <a:xfrm>
            <a:off x="1828800" y="5289550"/>
            <a:ext cx="3048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7" name="Straight Connector 10256"/>
          <p:cNvSpPr/>
          <p:nvPr/>
        </p:nvSpPr>
        <p:spPr>
          <a:xfrm>
            <a:off x="2667000" y="5289550"/>
            <a:ext cx="3048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8" name="Straight Connector 10257"/>
          <p:cNvSpPr/>
          <p:nvPr/>
        </p:nvSpPr>
        <p:spPr>
          <a:xfrm>
            <a:off x="3505200" y="5289550"/>
            <a:ext cx="2286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99"/>
                            </p:stCondLst>
                            <p:childTnLst>
                              <p:par>
                                <p:cTn id="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79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39"/>
                            </p:stCondLst>
                            <p:childTnLst>
                              <p:par>
                                <p:cTn id="33" presetID="18" presetClass="entr" presetSubtype="6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39"/>
                            </p:stCondLst>
                            <p:childTnLst>
                              <p:par>
                                <p:cTn id="44" presetID="18" presetClass="entr" presetSubtype="6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9" grpId="0"/>
      <p:bldP spid="10250" grpId="0"/>
      <p:bldP spid="10251" grpId="0"/>
      <p:bldP spid="10252" grpId="0" animBg="1"/>
      <p:bldP spid="102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6" name="Picture 1843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7" name="Picture 18436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9" name="Text Box 18438"/>
          <p:cNvSpPr txBox="1"/>
          <p:nvPr/>
        </p:nvSpPr>
        <p:spPr>
          <a:xfrm>
            <a:off x="457200" y="990600"/>
            <a:ext cx="6019800" cy="457200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  <a:tileRect/>
          </a:gradFill>
          <a:ln w="9525">
            <a:noFill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.VnHelvetIns" panose="020B7200000000000000" pitchFamily="34" charset="0"/>
              </a:rPr>
              <a:t>VD:</a:t>
            </a:r>
            <a:r>
              <a:rPr sz="2400">
                <a:latin typeface=".VnHelvetIns" panose="020B7200000000000000" pitchFamily="34" charset="0"/>
              </a:rPr>
              <a:t>  </a:t>
            </a:r>
            <a:r>
              <a:rPr sz="2400" err="1">
                <a:latin typeface=".VnHelvetIns" panose="020B7200000000000000" pitchFamily="34" charset="0"/>
              </a:rPr>
              <a:t>LËp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ch­¬ng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tr×nh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tèi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gi¶n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ph©n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sè</a:t>
            </a:r>
            <a:r>
              <a:rPr sz="2400">
                <a:latin typeface=".VnHelvetIns" panose="020B7200000000000000" pitchFamily="34" charset="0"/>
              </a:rPr>
              <a:t> </a:t>
            </a:r>
            <a:endParaRPr sz="2400">
              <a:latin typeface=".VnHelvetIns" panose="020B7200000000000000" pitchFamily="34" charset="0"/>
            </a:endParaRPr>
          </a:p>
        </p:txBody>
      </p:sp>
      <p:sp>
        <p:nvSpPr>
          <p:cNvPr id="18440" name="Text Box 18439"/>
          <p:cNvSpPr txBox="1"/>
          <p:nvPr/>
        </p:nvSpPr>
        <p:spPr>
          <a:xfrm>
            <a:off x="685800" y="1828800"/>
            <a:ext cx="7848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  VÝ </a:t>
            </a:r>
            <a:r>
              <a:rPr sz="2000" err="1">
                <a:latin typeface=".VnClarendon" panose="020B7200000000000000" pitchFamily="34" charset="0"/>
              </a:rPr>
              <a:t>dô</a:t>
            </a:r>
            <a:r>
              <a:rPr sz="2000">
                <a:latin typeface=".VnClarendon" panose="020B7200000000000000" pitchFamily="34" charset="0"/>
              </a:rPr>
              <a:t>: 	</a:t>
            </a:r>
            <a:r>
              <a:rPr sz="2000" err="1">
                <a:latin typeface=".VnClarendon" panose="020B7200000000000000" pitchFamily="34" charset="0"/>
              </a:rPr>
              <a:t>nhËp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6/10 =&gt; </a:t>
            </a:r>
            <a:r>
              <a:rPr sz="2000" err="1">
                <a:latin typeface=".VnClarendon" panose="020B7200000000000000" pitchFamily="34" charset="0"/>
              </a:rPr>
              <a:t>ra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 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3/5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8441" name="Text Box 18440"/>
          <p:cNvSpPr txBox="1"/>
          <p:nvPr/>
        </p:nvSpPr>
        <p:spPr>
          <a:xfrm>
            <a:off x="762000" y="2938463"/>
            <a:ext cx="83820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* INPUT : </a:t>
            </a:r>
            <a:r>
              <a:rPr sz="2000" err="1">
                <a:latin typeface=".VnClarendon" panose="020B7200000000000000" pitchFamily="34" charset="0"/>
              </a:rPr>
              <a:t>NhËp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ph©n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sè</a:t>
            </a:r>
            <a:r>
              <a:rPr sz="2000">
                <a:latin typeface=".VnClarendon" panose="020B7200000000000000" pitchFamily="34" charset="0"/>
              </a:rPr>
              <a:t> a/b;</a:t>
            </a:r>
            <a:endParaRPr sz="2000">
              <a:latin typeface=".VnClarendon" panose="020B7200000000000000" pitchFamily="34" charset="0"/>
            </a:endParaRPr>
          </a:p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* OUTPUT : </a:t>
            </a:r>
            <a:r>
              <a:rPr sz="2000" err="1">
                <a:latin typeface=".VnClarendon" panose="020B7200000000000000" pitchFamily="34" charset="0"/>
              </a:rPr>
              <a:t>Ph©n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sè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c/d</a:t>
            </a:r>
            <a:r>
              <a:rPr sz="2000">
                <a:latin typeface=".VnClarendon" panose="020B7200000000000000" pitchFamily="34" charset="0"/>
              </a:rPr>
              <a:t>  - </a:t>
            </a:r>
            <a:r>
              <a:rPr sz="2000" err="1">
                <a:latin typeface=".VnClarendon" panose="020B7200000000000000" pitchFamily="34" charset="0"/>
              </a:rPr>
              <a:t>Trong</a:t>
            </a:r>
            <a:r>
              <a:rPr sz="2000">
                <a:latin typeface=".VnClarendon" panose="020B7200000000000000" pitchFamily="34" charset="0"/>
              </a:rPr>
              <a:t> ®</a:t>
            </a:r>
            <a:r>
              <a:rPr sz="2000" err="1">
                <a:latin typeface=".VnClarendon" panose="020B7200000000000000" pitchFamily="34" charset="0"/>
              </a:rPr>
              <a:t>ã</a:t>
            </a:r>
            <a:r>
              <a:rPr sz="2000">
                <a:latin typeface=".VnClarendon" panose="020B7200000000000000" pitchFamily="34" charset="0"/>
              </a:rPr>
              <a:t>: c = a/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¦</a:t>
            </a:r>
            <a:r>
              <a:rPr sz="2000" err="1">
                <a:solidFill>
                  <a:srgbClr val="FF3300"/>
                </a:solidFill>
                <a:latin typeface=".VnClarendon" panose="020B7200000000000000" pitchFamily="34" charset="0"/>
              </a:rPr>
              <a:t>CLN(a,b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)</a:t>
            </a:r>
            <a:r>
              <a:rPr sz="2000">
                <a:latin typeface=".VnClarendon" panose="020B7200000000000000" pitchFamily="34" charset="0"/>
              </a:rPr>
              <a:t>;</a:t>
            </a:r>
            <a:endParaRPr sz="2000">
              <a:latin typeface=".VnClarendon" panose="020B7200000000000000" pitchFamily="34" charset="0"/>
            </a:endParaRPr>
          </a:p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				                 d = </a:t>
            </a:r>
            <a:r>
              <a:rPr sz="2000" err="1">
                <a:latin typeface=".VnClarendon" panose="020B7200000000000000" pitchFamily="34" charset="0"/>
              </a:rPr>
              <a:t>b/</a:t>
            </a:r>
            <a:r>
              <a:rPr sz="2000" err="1">
                <a:solidFill>
                  <a:srgbClr val="FF3300"/>
                </a:solidFill>
                <a:latin typeface=".VnClarendon" panose="020B7200000000000000" pitchFamily="34" charset="0"/>
              </a:rPr>
              <a:t>¦CLN(a,b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)</a:t>
            </a:r>
            <a:r>
              <a:rPr sz="2000">
                <a:latin typeface=".VnClarendon" panose="020B7200000000000000" pitchFamily="34" charset="0"/>
              </a:rPr>
              <a:t>; </a:t>
            </a: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 </a:t>
            </a:r>
            <a:endParaRPr sz="2000">
              <a:solidFill>
                <a:srgbClr val="FF3300"/>
              </a:solidFill>
              <a:latin typeface=".VnClarendon" panose="020B7200000000000000" pitchFamily="34" charset="0"/>
            </a:endParaRPr>
          </a:p>
        </p:txBody>
      </p:sp>
      <p:sp>
        <p:nvSpPr>
          <p:cNvPr id="18442" name="Text Box 18441"/>
          <p:cNvSpPr txBox="1"/>
          <p:nvPr/>
        </p:nvSpPr>
        <p:spPr>
          <a:xfrm>
            <a:off x="381000" y="5029200"/>
            <a:ext cx="8382000" cy="94615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  <a:sym typeface="Wingdings" panose="05000000000000000000" pitchFamily="2" charset="2"/>
              </a:rPr>
              <a:t> </a:t>
            </a:r>
            <a:r>
              <a:rPr sz="2000" err="1">
                <a:latin typeface=".VnHelvetIns" panose="020B7200000000000000" pitchFamily="34" charset="0"/>
              </a:rPr>
              <a:t>ViÕt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tr×nh</a:t>
            </a:r>
            <a:r>
              <a:rPr sz="2000">
                <a:latin typeface=".VnHelvetIns" panose="020B7200000000000000" pitchFamily="34" charset="0"/>
              </a:rPr>
              <a:t> con </a:t>
            </a:r>
            <a:r>
              <a:rPr sz="2000" err="1">
                <a:latin typeface=".VnHelvetIns" panose="020B7200000000000000" pitchFamily="34" charset="0"/>
              </a:rPr>
              <a:t>thùc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hiÖn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t×m</a:t>
            </a:r>
            <a:r>
              <a:rPr sz="2000">
                <a:latin typeface=".VnHelvetIns" panose="020B7200000000000000" pitchFamily="34" charset="0"/>
              </a:rPr>
              <a:t> ¦</a:t>
            </a:r>
            <a:r>
              <a:rPr sz="2000" err="1">
                <a:latin typeface=".VnHelvetIns" panose="020B7200000000000000" pitchFamily="34" charset="0"/>
              </a:rPr>
              <a:t>CLN(a,b</a:t>
            </a:r>
            <a:r>
              <a:rPr sz="2000">
                <a:latin typeface=".VnHelvetIns" panose="020B7200000000000000" pitchFamily="34" charset="0"/>
              </a:rPr>
              <a:t>) vµ </a:t>
            </a:r>
            <a:r>
              <a:rPr sz="2000" err="1">
                <a:latin typeface=".VnHelvetIns" panose="020B7200000000000000" pitchFamily="34" charset="0"/>
              </a:rPr>
              <a:t>gäi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nã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khi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tÝnh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c,d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trong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tr×nh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chÝnh</a:t>
            </a:r>
            <a:r>
              <a:rPr sz="2000">
                <a:latin typeface=".VnHelvetIns" panose="020B7200000000000000" pitchFamily="34" charset="0"/>
              </a:rPr>
              <a:t>. </a:t>
            </a:r>
            <a:endParaRPr sz="20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/>
      <p:bldP spid="18441" grpId="0"/>
      <p:bldP spid="18442" grpId="0" animBg="1"/>
      <p:bldP spid="1844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60" name="Rectangles 19459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61" name="Rectangles 19460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62" name="Rectangles 1946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63" name="Rectangles 19462"/>
          <p:cNvSpPr/>
          <p:nvPr/>
        </p:nvSpPr>
        <p:spPr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64" name="Text Box 19463"/>
          <p:cNvSpPr txBox="1"/>
          <p:nvPr/>
        </p:nvSpPr>
        <p:spPr>
          <a:xfrm>
            <a:off x="381000" y="508000"/>
            <a:ext cx="8382000" cy="5892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Program </a:t>
            </a:r>
            <a:r>
              <a:rPr sz="2000" b="1" err="1">
                <a:latin typeface=".VnClarendon" panose="020B7200000000000000" pitchFamily="34" charset="0"/>
              </a:rPr>
              <a:t>tgps</a:t>
            </a:r>
            <a:r>
              <a:rPr sz="2000" b="1">
                <a:latin typeface=".VnClarendon" panose="020B7200000000000000" pitchFamily="34" charset="0"/>
              </a:rPr>
              <a:t>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Uses </a:t>
            </a:r>
            <a:r>
              <a:rPr sz="2000" b="1" err="1">
                <a:latin typeface=".VnClarendon" panose="020B7200000000000000" pitchFamily="34" charset="0"/>
              </a:rPr>
              <a:t>crt</a:t>
            </a:r>
            <a:r>
              <a:rPr sz="2000" b="1">
                <a:latin typeface=".VnClarendon" panose="020B7200000000000000" pitchFamily="34" charset="0"/>
              </a:rPr>
              <a:t>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 err="1">
                <a:latin typeface=".VnClarendon" panose="020B7200000000000000" pitchFamily="34" charset="0"/>
              </a:rPr>
              <a:t>Var</a:t>
            </a:r>
            <a:r>
              <a:rPr sz="2000" b="1">
                <a:latin typeface=".VnClarendon" panose="020B7200000000000000" pitchFamily="34" charset="0"/>
              </a:rPr>
              <a:t> </a:t>
            </a:r>
            <a:r>
              <a:rPr sz="2000" b="1" err="1">
                <a:latin typeface=".VnClarendon" panose="020B7200000000000000" pitchFamily="34" charset="0"/>
              </a:rPr>
              <a:t>tu,mau,c,d</a:t>
            </a:r>
            <a:r>
              <a:rPr sz="2000" b="1">
                <a:latin typeface=".VnClarendon" panose="020B7200000000000000" pitchFamily="34" charset="0"/>
              </a:rPr>
              <a:t> : integer;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Function UCLN( </a:t>
            </a:r>
            <a:r>
              <a:rPr sz="2000" b="1" err="1">
                <a:latin typeface=".VnClarendon" panose="020B7200000000000000" pitchFamily="34" charset="0"/>
              </a:rPr>
              <a:t>a,b</a:t>
            </a:r>
            <a:r>
              <a:rPr sz="2000" b="1">
                <a:latin typeface=".VnClarendon" panose="020B7200000000000000" pitchFamily="34" charset="0"/>
              </a:rPr>
              <a:t> :integer) : integer;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	Begin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	   While a&lt;&gt; b do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  		if a&gt;b then a := a-b  else b:=b-a;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	   UCLN := a;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	end;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BEGIN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Write(‘ </a:t>
            </a:r>
            <a:r>
              <a:rPr sz="2000" b="1" err="1">
                <a:latin typeface=".VnClarendon" panose="020B7200000000000000" pitchFamily="34" charset="0"/>
              </a:rPr>
              <a:t>Nhap</a:t>
            </a:r>
            <a:r>
              <a:rPr sz="2000" b="1">
                <a:latin typeface=".VnClarendon" panose="020B7200000000000000" pitchFamily="34" charset="0"/>
              </a:rPr>
              <a:t> </a:t>
            </a:r>
            <a:r>
              <a:rPr sz="2000" b="1" err="1">
                <a:latin typeface=".VnClarendon" panose="020B7200000000000000" pitchFamily="34" charset="0"/>
              </a:rPr>
              <a:t>vao</a:t>
            </a:r>
            <a:r>
              <a:rPr sz="2000" b="1">
                <a:latin typeface=".VnClarendon" panose="020B7200000000000000" pitchFamily="34" charset="0"/>
              </a:rPr>
              <a:t> </a:t>
            </a:r>
            <a:r>
              <a:rPr sz="2000" b="1" err="1">
                <a:latin typeface=".VnClarendon" panose="020B7200000000000000" pitchFamily="34" charset="0"/>
              </a:rPr>
              <a:t>tu</a:t>
            </a:r>
            <a:r>
              <a:rPr sz="2000" b="1">
                <a:latin typeface=".VnClarendon" panose="020B7200000000000000" pitchFamily="34" charset="0"/>
              </a:rPr>
              <a:t> so vµ </a:t>
            </a:r>
            <a:r>
              <a:rPr sz="2000" b="1" err="1">
                <a:latin typeface=".VnClarendon" panose="020B7200000000000000" pitchFamily="34" charset="0"/>
              </a:rPr>
              <a:t>mau</a:t>
            </a:r>
            <a:r>
              <a:rPr sz="2000" b="1">
                <a:latin typeface=".VnClarendon" panose="020B7200000000000000" pitchFamily="34" charset="0"/>
              </a:rPr>
              <a:t> so:’); </a:t>
            </a:r>
            <a:r>
              <a:rPr sz="2000" b="1" err="1">
                <a:latin typeface=".VnClarendon" panose="020B7200000000000000" pitchFamily="34" charset="0"/>
              </a:rPr>
              <a:t>readln(tu,mau</a:t>
            </a:r>
            <a:r>
              <a:rPr sz="2000" b="1">
                <a:latin typeface=".VnClarendon" panose="020B7200000000000000" pitchFamily="34" charset="0"/>
              </a:rPr>
              <a:t>);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C := </a:t>
            </a:r>
            <a:r>
              <a:rPr sz="2000" b="1" err="1">
                <a:latin typeface=".VnClarendon" panose="020B7200000000000000" pitchFamily="34" charset="0"/>
              </a:rPr>
              <a:t>tu</a:t>
            </a:r>
            <a:r>
              <a:rPr sz="2000" b="1">
                <a:latin typeface=".VnClarendon" panose="020B7200000000000000" pitchFamily="34" charset="0"/>
              </a:rPr>
              <a:t> div </a:t>
            </a:r>
            <a:r>
              <a:rPr sz="2000" b="1" err="1">
                <a:solidFill>
                  <a:srgbClr val="FF3300"/>
                </a:solidFill>
                <a:latin typeface=".VnClarendon" panose="020B7200000000000000" pitchFamily="34" charset="0"/>
              </a:rPr>
              <a:t>UCLN(tu,mau</a:t>
            </a:r>
            <a:r>
              <a:rPr sz="2000" b="1">
                <a:solidFill>
                  <a:srgbClr val="FF3300"/>
                </a:solidFill>
                <a:latin typeface=".VnClarendon" panose="020B7200000000000000" pitchFamily="34" charset="0"/>
              </a:rPr>
              <a:t>)</a:t>
            </a:r>
            <a:r>
              <a:rPr sz="2000" b="1">
                <a:latin typeface=".VnClarendon" panose="020B7200000000000000" pitchFamily="34" charset="0"/>
              </a:rPr>
              <a:t> ; d := </a:t>
            </a:r>
            <a:r>
              <a:rPr sz="2000" b="1" err="1">
                <a:latin typeface=".VnClarendon" panose="020B7200000000000000" pitchFamily="34" charset="0"/>
              </a:rPr>
              <a:t>mau</a:t>
            </a:r>
            <a:r>
              <a:rPr sz="2000" b="1">
                <a:latin typeface=".VnClarendon" panose="020B7200000000000000" pitchFamily="34" charset="0"/>
              </a:rPr>
              <a:t> div </a:t>
            </a:r>
            <a:r>
              <a:rPr sz="2000" b="1" err="1">
                <a:solidFill>
                  <a:srgbClr val="FF3300"/>
                </a:solidFill>
                <a:latin typeface=".VnClarendon" panose="020B7200000000000000" pitchFamily="34" charset="0"/>
              </a:rPr>
              <a:t>UCLN(tu,mau</a:t>
            </a:r>
            <a:r>
              <a:rPr sz="2000" b="1">
                <a:solidFill>
                  <a:srgbClr val="FF3300"/>
                </a:solidFill>
                <a:latin typeface=".VnClarendon" panose="020B7200000000000000" pitchFamily="34" charset="0"/>
              </a:rPr>
              <a:t>);</a:t>
            </a:r>
            <a:endParaRPr sz="2000" b="1">
              <a:solidFill>
                <a:srgbClr val="FF3300"/>
              </a:solidFill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 err="1">
                <a:latin typeface=".VnClarendon" panose="020B7200000000000000" pitchFamily="34" charset="0"/>
              </a:rPr>
              <a:t>Writeln</a:t>
            </a:r>
            <a:r>
              <a:rPr sz="2000" b="1">
                <a:latin typeface=".VnClarendon" panose="020B7200000000000000" pitchFamily="34" charset="0"/>
              </a:rPr>
              <a:t>(‘ </a:t>
            </a:r>
            <a:r>
              <a:rPr sz="2000" b="1" err="1">
                <a:latin typeface=".VnClarendon" panose="020B7200000000000000" pitchFamily="34" charset="0"/>
              </a:rPr>
              <a:t>Phan</a:t>
            </a:r>
            <a:r>
              <a:rPr sz="2000" b="1">
                <a:latin typeface=".VnClarendon" panose="020B7200000000000000" pitchFamily="34" charset="0"/>
              </a:rPr>
              <a:t> so </a:t>
            </a:r>
            <a:r>
              <a:rPr sz="2000" b="1" err="1">
                <a:latin typeface=".VnClarendon" panose="020B7200000000000000" pitchFamily="34" charset="0"/>
              </a:rPr>
              <a:t>toi</a:t>
            </a:r>
            <a:r>
              <a:rPr sz="2000" b="1">
                <a:latin typeface=".VnClarendon" panose="020B7200000000000000" pitchFamily="34" charset="0"/>
              </a:rPr>
              <a:t> </a:t>
            </a:r>
            <a:r>
              <a:rPr sz="2000" b="1" err="1">
                <a:latin typeface=".VnClarendon" panose="020B7200000000000000" pitchFamily="34" charset="0"/>
              </a:rPr>
              <a:t>gian</a:t>
            </a:r>
            <a:r>
              <a:rPr sz="2000" b="1">
                <a:latin typeface=".VnClarendon" panose="020B7200000000000000" pitchFamily="34" charset="0"/>
              </a:rPr>
              <a:t> = ’, c, ‘ / ’, d);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 err="1">
                <a:latin typeface=".VnClarendon" panose="020B7200000000000000" pitchFamily="34" charset="0"/>
              </a:rPr>
              <a:t>Readln</a:t>
            </a:r>
            <a:r>
              <a:rPr sz="2000" b="1">
                <a:latin typeface=".VnClarendon" panose="020B7200000000000000" pitchFamily="34" charset="0"/>
              </a:rPr>
              <a:t>;</a:t>
            </a:r>
            <a:endParaRPr sz="2000" b="1">
              <a:latin typeface=".VnClarendon" panose="020B7200000000000000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sz="2000" b="1">
                <a:latin typeface=".VnClarendon" panose="020B7200000000000000" pitchFamily="34" charset="0"/>
              </a:rPr>
              <a:t>END.</a:t>
            </a:r>
            <a:endParaRPr sz="2000">
              <a:latin typeface=".VnClarendon" panose="020B7200000000000000" pitchFamily="34" charset="0"/>
            </a:endParaRPr>
          </a:p>
        </p:txBody>
      </p:sp>
      <p:sp>
        <p:nvSpPr>
          <p:cNvPr id="19465" name="Text Box 19464"/>
          <p:cNvSpPr txBox="1"/>
          <p:nvPr/>
        </p:nvSpPr>
        <p:spPr>
          <a:xfrm>
            <a:off x="228600" y="4419600"/>
            <a:ext cx="8686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vi-VN" altLang="x-none" dirty="0"/>
          </a:p>
        </p:txBody>
      </p:sp>
      <p:sp>
        <p:nvSpPr>
          <p:cNvPr id="19466" name="Text Box 19465"/>
          <p:cNvSpPr txBox="1"/>
          <p:nvPr/>
        </p:nvSpPr>
        <p:spPr>
          <a:xfrm>
            <a:off x="457200" y="4419600"/>
            <a:ext cx="51816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Write(‘Nhap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vao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tu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so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va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mau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so:’);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67" name="Text Box 19466"/>
          <p:cNvSpPr txBox="1"/>
          <p:nvPr/>
        </p:nvSpPr>
        <p:spPr>
          <a:xfrm>
            <a:off x="304800" y="4800600"/>
            <a:ext cx="17526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C := 6  div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68" name="Text Box 19467"/>
          <p:cNvSpPr txBox="1"/>
          <p:nvPr/>
        </p:nvSpPr>
        <p:spPr>
          <a:xfrm>
            <a:off x="4343400" y="4860925"/>
            <a:ext cx="1828800" cy="381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900">
                <a:solidFill>
                  <a:srgbClr val="0000FF"/>
                </a:solidFill>
                <a:latin typeface=".VnClarendon" panose="020B7200000000000000" pitchFamily="34" charset="0"/>
              </a:rPr>
              <a:t>d := 10 div</a:t>
            </a:r>
            <a:endParaRPr sz="19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69" name="Text Box 19468"/>
          <p:cNvSpPr txBox="1"/>
          <p:nvPr/>
        </p:nvSpPr>
        <p:spPr>
          <a:xfrm>
            <a:off x="1981200" y="4800600"/>
            <a:ext cx="21336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UCLN(6,10)</a:t>
            </a:r>
            <a:endParaRPr sz="2000">
              <a:solidFill>
                <a:srgbClr val="FF3300"/>
              </a:solidFill>
              <a:latin typeface=".VnClarendon" panose="020B7200000000000000" pitchFamily="34" charset="0"/>
            </a:endParaRPr>
          </a:p>
        </p:txBody>
      </p:sp>
      <p:sp>
        <p:nvSpPr>
          <p:cNvPr id="19470" name="Text Box 19469"/>
          <p:cNvSpPr txBox="1"/>
          <p:nvPr/>
        </p:nvSpPr>
        <p:spPr>
          <a:xfrm>
            <a:off x="6172200" y="4860925"/>
            <a:ext cx="24384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3300"/>
                </a:solidFill>
                <a:latin typeface=".VnClarendon" panose="020B7200000000000000" pitchFamily="34" charset="0"/>
              </a:rPr>
              <a:t>UCLN(6,10);</a:t>
            </a:r>
            <a:endParaRPr sz="2000">
              <a:solidFill>
                <a:srgbClr val="FF3300"/>
              </a:solidFill>
              <a:latin typeface=".VnClarendon" panose="020B7200000000000000" pitchFamily="34" charset="0"/>
            </a:endParaRPr>
          </a:p>
        </p:txBody>
      </p:sp>
      <p:sp>
        <p:nvSpPr>
          <p:cNvPr id="19471" name="Text Box 19470"/>
          <p:cNvSpPr txBox="1"/>
          <p:nvPr/>
        </p:nvSpPr>
        <p:spPr>
          <a:xfrm>
            <a:off x="381000" y="5257800"/>
            <a:ext cx="84582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b="1" err="1">
                <a:solidFill>
                  <a:srgbClr val="0000FF"/>
                </a:solidFill>
                <a:latin typeface=".VnClarendon" panose="020B7200000000000000" pitchFamily="34" charset="0"/>
              </a:rPr>
              <a:t>Writeln</a:t>
            </a: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(‘ </a:t>
            </a:r>
            <a:r>
              <a:rPr sz="2000" b="1" err="1">
                <a:solidFill>
                  <a:srgbClr val="0000FF"/>
                </a:solidFill>
                <a:latin typeface=".VnClarendon" panose="020B7200000000000000" pitchFamily="34" charset="0"/>
              </a:rPr>
              <a:t>Phan</a:t>
            </a: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 so </a:t>
            </a:r>
            <a:r>
              <a:rPr sz="2000" b="1" err="1">
                <a:solidFill>
                  <a:srgbClr val="0000FF"/>
                </a:solidFill>
                <a:latin typeface=".VnClarendon" panose="020B7200000000000000" pitchFamily="34" charset="0"/>
              </a:rPr>
              <a:t>toi</a:t>
            </a: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 </a:t>
            </a:r>
            <a:r>
              <a:rPr sz="2000" b="1" err="1">
                <a:solidFill>
                  <a:srgbClr val="0000FF"/>
                </a:solidFill>
                <a:latin typeface=".VnClarendon" panose="020B7200000000000000" pitchFamily="34" charset="0"/>
              </a:rPr>
              <a:t>gian</a:t>
            </a: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 = ’, 3, ‘ / ’, 5);</a:t>
            </a:r>
            <a:endParaRPr sz="2000" b="1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2" name="Text Box 19471"/>
          <p:cNvSpPr txBox="1"/>
          <p:nvPr/>
        </p:nvSpPr>
        <p:spPr>
          <a:xfrm>
            <a:off x="381000" y="5638800"/>
            <a:ext cx="30480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b="1" err="1">
                <a:solidFill>
                  <a:srgbClr val="0000FF"/>
                </a:solidFill>
                <a:latin typeface=".VnClarendon" panose="020B7200000000000000" pitchFamily="34" charset="0"/>
              </a:rPr>
              <a:t>Readln</a:t>
            </a: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;</a:t>
            </a:r>
            <a:endParaRPr sz="2000" b="1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3" name="Text Box 19472"/>
          <p:cNvSpPr txBox="1"/>
          <p:nvPr/>
        </p:nvSpPr>
        <p:spPr>
          <a:xfrm>
            <a:off x="381000" y="6096000"/>
            <a:ext cx="30480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b="1">
                <a:solidFill>
                  <a:srgbClr val="0000FF"/>
                </a:solidFill>
                <a:latin typeface=".VnClarendon" panose="020B7200000000000000" pitchFamily="34" charset="0"/>
              </a:rPr>
              <a:t>END.</a:t>
            </a:r>
            <a:endParaRPr sz="2000" b="1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4" name="Rectangles 19473"/>
          <p:cNvSpPr/>
          <p:nvPr/>
        </p:nvSpPr>
        <p:spPr>
          <a:xfrm>
            <a:off x="304800" y="1676400"/>
            <a:ext cx="7620000" cy="2362200"/>
          </a:xfrm>
          <a:prstGeom prst="rect">
            <a:avLst/>
          </a:prstGeom>
          <a:noFill/>
          <a:ln w="381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75" name="Text Box 19474"/>
          <p:cNvSpPr txBox="1"/>
          <p:nvPr/>
        </p:nvSpPr>
        <p:spPr>
          <a:xfrm>
            <a:off x="457200" y="4098925"/>
            <a:ext cx="16764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BEGIN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6" name="Text Box 19475"/>
          <p:cNvSpPr txBox="1"/>
          <p:nvPr/>
        </p:nvSpPr>
        <p:spPr>
          <a:xfrm>
            <a:off x="5562600" y="4419600"/>
            <a:ext cx="25908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Readln(tu,mau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);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7" name="Text Box 19476"/>
          <p:cNvSpPr txBox="1"/>
          <p:nvPr/>
        </p:nvSpPr>
        <p:spPr>
          <a:xfrm>
            <a:off x="1371600" y="3184525"/>
            <a:ext cx="19812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USCLN=2;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8" name="Text Box 19477"/>
          <p:cNvSpPr txBox="1"/>
          <p:nvPr/>
        </p:nvSpPr>
        <p:spPr>
          <a:xfrm>
            <a:off x="1295400" y="3200400"/>
            <a:ext cx="1981200" cy="396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   USCLN=2;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</p:txBody>
      </p:sp>
      <p:sp>
        <p:nvSpPr>
          <p:cNvPr id="19479" name="Text Box 19478"/>
          <p:cNvSpPr txBox="1"/>
          <p:nvPr/>
        </p:nvSpPr>
        <p:spPr>
          <a:xfrm>
            <a:off x="4724400" y="179388"/>
            <a:ext cx="4038600" cy="11922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</a:p>
          <a:p>
            <a:pPr>
              <a:spcBef>
                <a:spcPct val="50000"/>
              </a:spcBef>
            </a:pPr>
          </a:p>
          <a:p>
            <a:pPr>
              <a:spcBef>
                <a:spcPct val="50000"/>
              </a:spcBef>
            </a:pPr>
          </a:p>
        </p:txBody>
      </p:sp>
      <p:sp>
        <p:nvSpPr>
          <p:cNvPr id="19480" name="Rectangles 19479"/>
          <p:cNvSpPr/>
          <p:nvPr/>
        </p:nvSpPr>
        <p:spPr>
          <a:xfrm>
            <a:off x="4572000" y="228600"/>
            <a:ext cx="4267200" cy="9144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481" name="Text Box 19480"/>
          <p:cNvSpPr txBox="1"/>
          <p:nvPr/>
        </p:nvSpPr>
        <p:spPr>
          <a:xfrm>
            <a:off x="4648200" y="304800"/>
            <a:ext cx="3200400" cy="366713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err="1">
                <a:solidFill>
                  <a:schemeClr val="bg1"/>
                </a:solidFill>
              </a:rPr>
              <a:t>Nhap</a:t>
            </a:r>
            <a:r>
              <a:rPr b="1">
                <a:solidFill>
                  <a:schemeClr val="bg1"/>
                </a:solidFill>
              </a:rPr>
              <a:t> </a:t>
            </a:r>
            <a:r>
              <a:rPr b="1" err="1">
                <a:solidFill>
                  <a:schemeClr val="bg1"/>
                </a:solidFill>
              </a:rPr>
              <a:t>vao</a:t>
            </a:r>
            <a:r>
              <a:rPr b="1">
                <a:solidFill>
                  <a:schemeClr val="bg1"/>
                </a:solidFill>
              </a:rPr>
              <a:t> </a:t>
            </a:r>
            <a:r>
              <a:rPr b="1" err="1">
                <a:solidFill>
                  <a:schemeClr val="bg1"/>
                </a:solidFill>
              </a:rPr>
              <a:t>tu</a:t>
            </a:r>
            <a:r>
              <a:rPr b="1">
                <a:solidFill>
                  <a:schemeClr val="bg1"/>
                </a:solidFill>
              </a:rPr>
              <a:t> so </a:t>
            </a:r>
            <a:r>
              <a:rPr b="1" err="1">
                <a:solidFill>
                  <a:schemeClr val="bg1"/>
                </a:solidFill>
              </a:rPr>
              <a:t>va</a:t>
            </a:r>
            <a:r>
              <a:rPr b="1">
                <a:solidFill>
                  <a:schemeClr val="bg1"/>
                </a:solidFill>
              </a:rPr>
              <a:t> </a:t>
            </a:r>
            <a:r>
              <a:rPr b="1" err="1">
                <a:solidFill>
                  <a:schemeClr val="bg1"/>
                </a:solidFill>
              </a:rPr>
              <a:t>mau</a:t>
            </a:r>
            <a:r>
              <a:rPr b="1">
                <a:solidFill>
                  <a:schemeClr val="bg1"/>
                </a:solidFill>
              </a:rPr>
              <a:t> so:</a:t>
            </a:r>
            <a:r>
              <a:rPr>
                <a:solidFill>
                  <a:schemeClr val="bg1"/>
                </a:solidFill>
              </a:rPr>
              <a:t>  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482" name="Text Box 19481"/>
          <p:cNvSpPr txBox="1"/>
          <p:nvPr/>
        </p:nvSpPr>
        <p:spPr>
          <a:xfrm>
            <a:off x="7848600" y="304800"/>
            <a:ext cx="838200" cy="366713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>
                <a:solidFill>
                  <a:schemeClr val="bg1"/>
                </a:solidFill>
              </a:rPr>
              <a:t>6  10</a:t>
            </a:r>
            <a:endParaRPr b="1">
              <a:solidFill>
                <a:schemeClr val="bg1"/>
              </a:solidFill>
            </a:endParaRPr>
          </a:p>
        </p:txBody>
      </p:sp>
      <p:sp>
        <p:nvSpPr>
          <p:cNvPr id="19483" name="Text Box 19482"/>
          <p:cNvSpPr txBox="1"/>
          <p:nvPr/>
        </p:nvSpPr>
        <p:spPr>
          <a:xfrm>
            <a:off x="4648200" y="685800"/>
            <a:ext cx="4038600" cy="366713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err="1">
                <a:solidFill>
                  <a:schemeClr val="bg1"/>
                </a:solidFill>
              </a:rPr>
              <a:t>Phan</a:t>
            </a:r>
            <a:r>
              <a:rPr b="1">
                <a:solidFill>
                  <a:schemeClr val="bg1"/>
                </a:solidFill>
              </a:rPr>
              <a:t> so </a:t>
            </a:r>
            <a:r>
              <a:rPr b="1" err="1">
                <a:solidFill>
                  <a:schemeClr val="bg1"/>
                </a:solidFill>
              </a:rPr>
              <a:t>toi</a:t>
            </a:r>
            <a:r>
              <a:rPr b="1">
                <a:solidFill>
                  <a:schemeClr val="bg1"/>
                </a:solidFill>
              </a:rPr>
              <a:t> </a:t>
            </a:r>
            <a:r>
              <a:rPr b="1" err="1">
                <a:solidFill>
                  <a:schemeClr val="bg1"/>
                </a:solidFill>
              </a:rPr>
              <a:t>gian</a:t>
            </a:r>
            <a:r>
              <a:rPr b="1">
                <a:solidFill>
                  <a:schemeClr val="bg1"/>
                </a:solidFill>
              </a:rPr>
              <a:t> =  3/5</a:t>
            </a:r>
            <a:r>
              <a:rPr>
                <a:solidFill>
                  <a:schemeClr val="bg1"/>
                </a:solidFill>
              </a:rPr>
              <a:t>  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45116 L 0.05295 -0.33334 C 0.06684 -0.3088 0.075 -0.27176 0.075 -0.23311 C 0.075 -0.18936 0.06684 -0.15417 0.05295 -0.12963 L -0.00833 -0.01112 " pathEditMode="relative" rAng="0" ptsTypes="FffFF">
                                      <p:cBhvr>
                                        <p:cTn id="55" dur="2000" spd="-100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667 -0.4607 L 3.33333E-6 1.18015E-6 " pathEditMode="relative" rAng="0" ptsTypes="AA">
                                      <p:cBhvr>
                                        <p:cTn id="74" dur="2000" spd="-100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00" y="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6" grpId="0" animBg="1"/>
      <p:bldP spid="19467" grpId="0" animBg="1"/>
      <p:bldP spid="19468" grpId="0" animBg="1"/>
      <p:bldP spid="19469" grpId="0" animBg="1"/>
      <p:bldP spid="19469" grpId="1" animBg="1"/>
      <p:bldP spid="19470" grpId="0" animBg="1"/>
      <p:bldP spid="19470" grpId="1" animBg="1"/>
      <p:bldP spid="19471" grpId="0" animBg="1"/>
      <p:bldP spid="19472" grpId="0" animBg="1"/>
      <p:bldP spid="19473" grpId="0" animBg="1"/>
      <p:bldP spid="19475" grpId="0" animBg="1"/>
      <p:bldP spid="19476" grpId="0" animBg="1"/>
      <p:bldP spid="19477" grpId="0" animBg="1"/>
      <p:bldP spid="19478" grpId="0" animBg="1"/>
      <p:bldP spid="19482" grpId="0" animBg="1"/>
      <p:bldP spid="1948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1228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Rectangles 12290"/>
          <p:cNvSpPr/>
          <p:nvPr/>
        </p:nvSpPr>
        <p:spPr>
          <a:xfrm>
            <a:off x="304800" y="381000"/>
            <a:ext cx="3276600" cy="61722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2292" name="Rectangles 12291"/>
          <p:cNvSpPr/>
          <p:nvPr/>
        </p:nvSpPr>
        <p:spPr>
          <a:xfrm>
            <a:off x="4191000" y="381000"/>
            <a:ext cx="4495800" cy="9144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2293" name="Rectangles 12292"/>
          <p:cNvSpPr/>
          <p:nvPr/>
        </p:nvSpPr>
        <p:spPr>
          <a:xfrm>
            <a:off x="5638800" y="62484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2294" name="Rectangles 12293"/>
          <p:cNvSpPr/>
          <p:nvPr/>
        </p:nvSpPr>
        <p:spPr>
          <a:xfrm>
            <a:off x="4191000" y="2057400"/>
            <a:ext cx="4572000" cy="3124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5" name="Text Box 12294"/>
          <p:cNvSpPr txBox="1"/>
          <p:nvPr/>
        </p:nvSpPr>
        <p:spPr>
          <a:xfrm>
            <a:off x="4343400" y="609600"/>
            <a:ext cx="43434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5400" err="1">
                <a:latin typeface=".VnShelley Allegro" pitchFamily="82" charset="0"/>
              </a:rPr>
              <a:t>H</a:t>
            </a:r>
            <a:r>
              <a:rPr lang="vi-VN" sz="5400" err="1">
                <a:latin typeface=".VnShelley Allegro" pitchFamily="82" charset="0"/>
              </a:rPr>
              <a:t>ã</a:t>
            </a:r>
            <a:r>
              <a:rPr sz="5400" err="1">
                <a:latin typeface=".VnShelley Allegro" pitchFamily="82" charset="0"/>
              </a:rPr>
              <a:t>y</a:t>
            </a:r>
            <a:r>
              <a:rPr sz="5400">
                <a:latin typeface=".VnShelley Allegro" pitchFamily="82" charset="0"/>
              </a:rPr>
              <a:t> </a:t>
            </a:r>
            <a:r>
              <a:rPr sz="5400" err="1">
                <a:latin typeface=".VnShelley Allegro" pitchFamily="82" charset="0"/>
              </a:rPr>
              <a:t>nh</a:t>
            </a:r>
            <a:r>
              <a:rPr lang="vi-VN" sz="5400" err="1">
                <a:latin typeface=".VnShelley Allegro" pitchFamily="82" charset="0"/>
              </a:rPr>
              <a:t>ớ</a:t>
            </a:r>
            <a:r>
              <a:rPr sz="5400">
                <a:latin typeface=".VnShelley Allegro" pitchFamily="82" charset="0"/>
              </a:rPr>
              <a:t>!</a:t>
            </a:r>
            <a:endParaRPr sz="5400">
              <a:latin typeface=".VnShelley Allegro" pitchFamily="82" charset="0"/>
            </a:endParaRPr>
          </a:p>
        </p:txBody>
      </p:sp>
      <p:sp>
        <p:nvSpPr>
          <p:cNvPr id="12296" name="Text Box 12295"/>
          <p:cNvSpPr txBox="1"/>
          <p:nvPr/>
        </p:nvSpPr>
        <p:spPr>
          <a:xfrm>
            <a:off x="3962400" y="1676400"/>
            <a:ext cx="502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eaLnBrk="0" hangingPunct="0">
              <a:spcBef>
                <a:spcPct val="50000"/>
              </a:spcBef>
            </a:pPr>
            <a:r>
              <a:rPr sz="24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  </a:t>
            </a:r>
            <a:r>
              <a:rPr sz="2400" b="1" err="1">
                <a:solidFill>
                  <a:srgbClr val="0000FF"/>
                </a:solidFill>
                <a:latin typeface=".VnBook-Antiqua" panose="020B7200000000000000" pitchFamily="34" charset="0"/>
              </a:rPr>
              <a:t>BiÕn</a:t>
            </a:r>
            <a:r>
              <a:rPr sz="2400" b="1">
                <a:solidFill>
                  <a:srgbClr val="0000FF"/>
                </a:solidFill>
                <a:latin typeface=".VnBook-Antiqua" panose="020B7200000000000000" pitchFamily="34" charset="0"/>
              </a:rPr>
              <a:t>:  </a:t>
            </a:r>
            <a:endParaRPr sz="24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  <p:sp>
        <p:nvSpPr>
          <p:cNvPr id="12297" name="Text Box 12296"/>
          <p:cNvSpPr txBox="1"/>
          <p:nvPr/>
        </p:nvSpPr>
        <p:spPr>
          <a:xfrm>
            <a:off x="3886200" y="3886200"/>
            <a:ext cx="502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eaLnBrk="0" hangingPunct="0">
              <a:spcBef>
                <a:spcPct val="50000"/>
              </a:spcBef>
            </a:pPr>
            <a:r>
              <a:rPr sz="24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  </a:t>
            </a:r>
            <a:r>
              <a:rPr sz="2400" b="1" err="1">
                <a:solidFill>
                  <a:srgbClr val="0000FF"/>
                </a:solidFill>
                <a:latin typeface=".VnBook-Antiqua" panose="020B7200000000000000" pitchFamily="34" charset="0"/>
              </a:rPr>
              <a:t>Tham</a:t>
            </a:r>
            <a:r>
              <a:rPr sz="24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400" b="1" err="1">
                <a:solidFill>
                  <a:srgbClr val="0000FF"/>
                </a:solidFill>
                <a:latin typeface=".VnBook-Antiqua" panose="020B7200000000000000" pitchFamily="34" charset="0"/>
              </a:rPr>
              <a:t>sè</a:t>
            </a:r>
            <a:endParaRPr sz="24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  <p:graphicFrame>
        <p:nvGraphicFramePr>
          <p:cNvPr id="12299" name="Object 12298"/>
          <p:cNvGraphicFramePr/>
          <p:nvPr/>
        </p:nvGraphicFramePr>
        <p:xfrm>
          <a:off x="838200" y="1600200"/>
          <a:ext cx="2457450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2457450" imgH="1819275" progId="PBrush">
                  <p:embed/>
                </p:oleObj>
              </mc:Choice>
              <mc:Fallback>
                <p:oleObj name="" r:id="rId2" imgW="2457450" imgH="1819275" progId="PBrush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600200"/>
                        <a:ext cx="2457450" cy="1819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Text Box 12301"/>
          <p:cNvSpPr txBox="1"/>
          <p:nvPr/>
        </p:nvSpPr>
        <p:spPr>
          <a:xfrm>
            <a:off x="4038600" y="2209800"/>
            <a:ext cx="47244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628650" indent="-277495" algn="just" eaLnBrk="0" hangingPunct="0">
              <a:spcBef>
                <a:spcPct val="50000"/>
              </a:spcBef>
            </a:pP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-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Khai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b¸o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trong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ch­¬ng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tr×nh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 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chÝnh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lµ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biÕn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toµn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côc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.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 </a:t>
            </a:r>
            <a:endParaRPr sz="22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  <p:sp>
        <p:nvSpPr>
          <p:cNvPr id="12303" name="Text Box 12302"/>
          <p:cNvSpPr txBox="1"/>
          <p:nvPr/>
        </p:nvSpPr>
        <p:spPr>
          <a:xfrm>
            <a:off x="4038600" y="3063875"/>
            <a:ext cx="47244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622300" indent="-271145" algn="just" eaLnBrk="0" hangingPunct="0">
              <a:spcBef>
                <a:spcPct val="50000"/>
              </a:spcBef>
            </a:pP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-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Khai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b¸o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trong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ch­¬ng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</a:t>
            </a:r>
            <a:r>
              <a:rPr lang="vi-VN"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i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  con lµ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biÕn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côc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bé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.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 </a:t>
            </a:r>
            <a:endParaRPr sz="22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  <p:sp>
        <p:nvSpPr>
          <p:cNvPr id="12304" name="Text Box 12303"/>
          <p:cNvSpPr txBox="1"/>
          <p:nvPr/>
        </p:nvSpPr>
        <p:spPr>
          <a:xfrm>
            <a:off x="4038600" y="4343400"/>
            <a:ext cx="4800600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622300" indent="-271145" algn="just" eaLnBrk="0" hangingPunct="0">
              <a:spcBef>
                <a:spcPct val="50000"/>
              </a:spcBef>
            </a:pP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- 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BiÕn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khai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b¸o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cho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d</a:t>
            </a:r>
            <a:r>
              <a:rPr lang="vi-VN"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ư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liÖu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vµo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ra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trong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ch­¬ng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tr</a:t>
            </a:r>
            <a:r>
              <a:rPr lang="vi-VN"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i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con 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gäi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lµ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tham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sè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h</a:t>
            </a:r>
            <a:r>
              <a:rPr lang="vi-VN"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i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nh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thøc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.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  <a:sym typeface="Wingdings" panose="05000000000000000000" pitchFamily="2" charset="2"/>
              </a:rPr>
              <a:t> 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 </a:t>
            </a:r>
            <a:endParaRPr sz="22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  <p:sp>
        <p:nvSpPr>
          <p:cNvPr id="12305" name="Text Box 12304"/>
          <p:cNvSpPr txBox="1"/>
          <p:nvPr/>
        </p:nvSpPr>
        <p:spPr>
          <a:xfrm>
            <a:off x="4267200" y="5486400"/>
            <a:ext cx="4572000" cy="1096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0050" indent="-340995" algn="just" eaLnBrk="0" hangingPunct="0">
              <a:spcBef>
                <a:spcPct val="50000"/>
              </a:spcBef>
            </a:pP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- 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BiÕn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chøa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trong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lêi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gäi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CTC ë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ch­¬ng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tr×nh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chÝnh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lµ </a:t>
            </a:r>
            <a:r>
              <a:rPr sz="2200" b="1" err="1">
                <a:solidFill>
                  <a:srgbClr val="0000FF"/>
                </a:solidFill>
                <a:latin typeface=".VnBook-Antiqua" panose="020B7200000000000000" pitchFamily="34" charset="0"/>
              </a:rPr>
              <a:t>c¸c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</a:rPr>
              <a:t>tham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</a:rPr>
              <a:t>sè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</a:rPr>
              <a:t>thùc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</a:rPr>
              <a:t> </a:t>
            </a:r>
            <a:r>
              <a:rPr sz="2200" b="1" err="1">
                <a:solidFill>
                  <a:srgbClr val="FF3300"/>
                </a:solidFill>
                <a:latin typeface=".VnBook-Antiqua" panose="020B7200000000000000" pitchFamily="34" charset="0"/>
              </a:rPr>
              <a:t>sù</a:t>
            </a:r>
            <a:r>
              <a:rPr sz="2200" b="1">
                <a:solidFill>
                  <a:srgbClr val="FF3300"/>
                </a:solidFill>
                <a:latin typeface=".VnBook-Antiqua" panose="020B7200000000000000" pitchFamily="34" charset="0"/>
              </a:rPr>
              <a:t>.</a:t>
            </a:r>
            <a:r>
              <a:rPr sz="2200" b="1">
                <a:solidFill>
                  <a:srgbClr val="0000FF"/>
                </a:solidFill>
                <a:latin typeface=".VnBook-Antiqua" panose="020B7200000000000000" pitchFamily="34" charset="0"/>
              </a:rPr>
              <a:t> </a:t>
            </a:r>
            <a:endParaRPr sz="2200" b="1">
              <a:solidFill>
                <a:srgbClr val="0000FF"/>
              </a:solidFill>
              <a:latin typeface=".VnBook-Antiqua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39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79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359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959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7" grpId="0"/>
      <p:bldP spid="12302" grpId="0"/>
      <p:bldP spid="12303" grpId="0"/>
      <p:bldP spid="12304" grpId="0"/>
      <p:bldP spid="123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512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512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Picture 5123" descr="boy_math_md_wht[1]">
            <a:hlinkClick r:id="rId3" action="ppaction://hlinkpres?slideindex=1&amp;slidetitle=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4724400"/>
            <a:ext cx="1579563" cy="1600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Text Box 5124"/>
          <p:cNvSpPr txBox="1"/>
          <p:nvPr/>
        </p:nvSpPr>
        <p:spPr>
          <a:xfrm>
            <a:off x="152400" y="593725"/>
            <a:ext cx="8839200" cy="1014730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  <a:tileRect/>
          </a:gradFill>
          <a:ln w="9525"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marL="1092200" indent="-1092200" algn="just" eaLnBrk="0" hangingPunct="0">
              <a:lnSpc>
                <a:spcPct val="150000"/>
              </a:lnSpc>
              <a:spcBef>
                <a:spcPct val="50000"/>
              </a:spcBef>
            </a:pPr>
            <a:r>
              <a:rPr sz="2000" u="sng">
                <a:solidFill>
                  <a:srgbClr val="FF3300"/>
                </a:solidFill>
                <a:latin typeface=".VnHelvetIns" panose="020B7200000000000000" pitchFamily="34" charset="0"/>
              </a:rPr>
              <a:t>VÝ </a:t>
            </a:r>
            <a:r>
              <a:rPr sz="2000" u="sng" err="1">
                <a:solidFill>
                  <a:srgbClr val="FF3300"/>
                </a:solidFill>
                <a:latin typeface=".VnHelvetIns" panose="020B7200000000000000" pitchFamily="34" charset="0"/>
              </a:rPr>
              <a:t>dô</a:t>
            </a:r>
            <a:r>
              <a:rPr sz="2000" u="sng">
                <a:solidFill>
                  <a:srgbClr val="FF3300"/>
                </a:solidFill>
                <a:latin typeface=".VnHelvetIns" panose="020B7200000000000000" pitchFamily="34" charset="0"/>
              </a:rPr>
              <a:t> 1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: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LËp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</a:t>
            </a:r>
            <a:r>
              <a:rPr lang="vi-VN" sz="2000" err="1">
                <a:latin typeface=".VnHelvetIns" panose="020B7200000000000000" pitchFamily="34" charset="0"/>
              </a:rPr>
              <a:t>i</a:t>
            </a:r>
            <a:r>
              <a:rPr sz="2000" err="1">
                <a:latin typeface=".VnHelvetIns" panose="020B7200000000000000" pitchFamily="34" charset="0"/>
              </a:rPr>
              <a:t>nh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vÏ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c¸c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h</a:t>
            </a:r>
            <a:r>
              <a:rPr lang="vi-VN" sz="2000" err="1">
                <a:latin typeface=".VnHelvetIns" panose="020B7200000000000000" pitchFamily="34" charset="0"/>
              </a:rPr>
              <a:t>i</a:t>
            </a:r>
            <a:r>
              <a:rPr sz="2000" err="1">
                <a:latin typeface=".VnHelvetIns" panose="020B7200000000000000" pitchFamily="34" charset="0"/>
              </a:rPr>
              <a:t>nh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</a:t>
            </a:r>
            <a:r>
              <a:rPr lang="vi-VN" sz="2000" err="1">
                <a:latin typeface=".VnHelvetIns" panose="020B7200000000000000" pitchFamily="34" charset="0"/>
              </a:rPr>
              <a:t>ữ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nhËt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b»ng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dÊu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*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cã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kÝch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th­íc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kh¸c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nhau</a:t>
            </a:r>
            <a:r>
              <a:rPr sz="2000">
                <a:latin typeface=".VnHelvetIns" panose="020B7200000000000000" pitchFamily="34" charset="0"/>
              </a:rPr>
              <a:t>.</a:t>
            </a:r>
            <a:endParaRPr sz="2000">
              <a:latin typeface=".VnHelvetIns" panose="020B7200000000000000" pitchFamily="34" charset="0"/>
            </a:endParaRPr>
          </a:p>
        </p:txBody>
      </p:sp>
      <p:sp>
        <p:nvSpPr>
          <p:cNvPr id="5126" name="Cloud Callout 5125"/>
          <p:cNvSpPr/>
          <p:nvPr/>
        </p:nvSpPr>
        <p:spPr>
          <a:xfrm>
            <a:off x="685800" y="1828800"/>
            <a:ext cx="3581400" cy="2209800"/>
          </a:xfrm>
          <a:prstGeom prst="cloudCallout">
            <a:avLst>
              <a:gd name="adj1" fmla="val -30630"/>
              <a:gd name="adj2" fmla="val 84269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000" b="1" i="1">
                <a:latin typeface=".VnBook-Antiqua" panose="020B7200000000000000" pitchFamily="34" charset="0"/>
              </a:rPr>
              <a:t>Theo b¹n  ®Ó </a:t>
            </a:r>
            <a:r>
              <a:rPr sz="2000" b="1" i="1" err="1">
                <a:latin typeface=".VnBook-Antiqua" panose="020B7200000000000000" pitchFamily="34" charset="0"/>
              </a:rPr>
              <a:t>viÕt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ch­¬ng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tr</a:t>
            </a:r>
            <a:r>
              <a:rPr lang="vi-VN" sz="2000" b="1" i="1" err="1">
                <a:latin typeface=".VnBook-Antiqua" panose="020B7200000000000000" pitchFamily="34" charset="0"/>
              </a:rPr>
              <a:t>i</a:t>
            </a:r>
            <a:r>
              <a:rPr sz="2000" b="1" i="1" err="1">
                <a:latin typeface=".VnBook-Antiqua" panose="020B7200000000000000" pitchFamily="34" charset="0"/>
              </a:rPr>
              <a:t>nh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cho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vÝ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dô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trªn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ta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nªn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dïng</a:t>
            </a:r>
            <a:r>
              <a:rPr sz="2000" b="1" i="1">
                <a:latin typeface=".VnBook-Antiqua" panose="020B7200000000000000" pitchFamily="34" charset="0"/>
              </a:rPr>
              <a:t> lo¹i </a:t>
            </a:r>
            <a:r>
              <a:rPr sz="2000" b="1" i="1" err="1">
                <a:latin typeface=".VnBook-Antiqua" panose="020B7200000000000000" pitchFamily="34" charset="0"/>
              </a:rPr>
              <a:t>ch­¬ng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tr×nh</a:t>
            </a:r>
            <a:r>
              <a:rPr sz="2000" b="1" i="1">
                <a:latin typeface=".VnBook-Antiqua" panose="020B7200000000000000" pitchFamily="34" charset="0"/>
              </a:rPr>
              <a:t> con </a:t>
            </a:r>
            <a:r>
              <a:rPr sz="2000" b="1" i="1" err="1">
                <a:latin typeface=".VnBook-Antiqua" panose="020B7200000000000000" pitchFamily="34" charset="0"/>
              </a:rPr>
              <a:t>nµo</a:t>
            </a:r>
            <a:r>
              <a:rPr sz="2000" b="1" i="1">
                <a:latin typeface=".VnBook-Antiqua" panose="020B7200000000000000" pitchFamily="34" charset="0"/>
              </a:rPr>
              <a:t>?</a:t>
            </a:r>
            <a:endParaRPr sz="2000" b="1" i="1">
              <a:latin typeface=".VnBook-Antiqua" panose="020B7200000000000000" pitchFamily="34" charset="0"/>
            </a:endParaRPr>
          </a:p>
        </p:txBody>
      </p:sp>
      <p:sp>
        <p:nvSpPr>
          <p:cNvPr id="5127" name="Text Box 5126"/>
          <p:cNvSpPr txBox="1"/>
          <p:nvPr/>
        </p:nvSpPr>
        <p:spPr>
          <a:xfrm>
            <a:off x="4419600" y="2514600"/>
            <a:ext cx="4191000" cy="12528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C¸ch2: </a:t>
            </a:r>
            <a:r>
              <a:rPr err="1">
                <a:latin typeface=".VnHelvetIns" panose="020B7200000000000000" pitchFamily="34" charset="0"/>
              </a:rPr>
              <a:t>Dïng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ch­¬ng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tr</a:t>
            </a:r>
            <a:r>
              <a:rPr lang="vi-VN" err="1">
                <a:latin typeface=".VnHelvetIns" panose="020B7200000000000000" pitchFamily="34" charset="0"/>
              </a:rPr>
              <a:t>i</a:t>
            </a:r>
            <a:r>
              <a:rPr err="1">
                <a:latin typeface=".VnHelvetIns" panose="020B7200000000000000" pitchFamily="34" charset="0"/>
              </a:rPr>
              <a:t>nh</a:t>
            </a:r>
            <a:r>
              <a:rPr>
                <a:latin typeface=".VnHelvetIns" panose="020B7200000000000000" pitchFamily="34" charset="0"/>
              </a:rPr>
              <a:t> con </a:t>
            </a:r>
            <a:r>
              <a:rPr err="1">
                <a:latin typeface=".VnHelvetIns" panose="020B7200000000000000" pitchFamily="34" charset="0"/>
              </a:rPr>
              <a:t>thñ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tôc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solidFill>
                  <a:srgbClr val="FF3300"/>
                </a:solidFill>
                <a:latin typeface=".VnHelvetIns" panose="020B7200000000000000" pitchFamily="34" charset="0"/>
              </a:rPr>
              <a:t>Ve_HCN(dai,rong</a:t>
            </a:r>
            <a:r>
              <a:rPr>
                <a:solidFill>
                  <a:srgbClr val="FF3300"/>
                </a:solidFill>
                <a:latin typeface=".VnHelvetIns" panose="020B7200000000000000" pitchFamily="34" charset="0"/>
              </a:rPr>
              <a:t>) </a:t>
            </a:r>
            <a:r>
              <a:rPr>
                <a:latin typeface=".VnHelvetIns" panose="020B7200000000000000" pitchFamily="34" charset="0"/>
              </a:rPr>
              <a:t>®Ó </a:t>
            </a:r>
            <a:r>
              <a:rPr err="1">
                <a:latin typeface=".VnHelvetIns" panose="020B7200000000000000" pitchFamily="34" charset="0"/>
              </a:rPr>
              <a:t>vÏ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mét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h</a:t>
            </a:r>
            <a:r>
              <a:rPr lang="vi-VN" err="1">
                <a:latin typeface=".VnHelvetIns" panose="020B7200000000000000" pitchFamily="34" charset="0"/>
              </a:rPr>
              <a:t>i</a:t>
            </a:r>
            <a:r>
              <a:rPr err="1">
                <a:latin typeface=".VnHelvetIns" panose="020B7200000000000000" pitchFamily="34" charset="0"/>
              </a:rPr>
              <a:t>nh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ch</a:t>
            </a:r>
            <a:r>
              <a:rPr lang="vi-VN" err="1">
                <a:latin typeface=".VnHelvetIns" panose="020B7200000000000000" pitchFamily="34" charset="0"/>
              </a:rPr>
              <a:t>ữ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nhËt</a:t>
            </a:r>
            <a:r>
              <a:rPr>
                <a:latin typeface=".VnHelvetIns" panose="020B7200000000000000" pitchFamily="34" charset="0"/>
              </a:rPr>
              <a:t>.</a:t>
            </a:r>
            <a:endParaRPr>
              <a:latin typeface=".VnHelvetIns" panose="020B7200000000000000" pitchFamily="34" charset="0"/>
            </a:endParaRPr>
          </a:p>
        </p:txBody>
      </p:sp>
      <p:sp>
        <p:nvSpPr>
          <p:cNvPr id="5128" name="Text Box 5127"/>
          <p:cNvSpPr txBox="1"/>
          <p:nvPr/>
        </p:nvSpPr>
        <p:spPr>
          <a:xfrm>
            <a:off x="4419600" y="3810000"/>
            <a:ext cx="4191000" cy="22250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err="1">
                <a:latin typeface=".VnHelvetIns" panose="020B7200000000000000" pitchFamily="34" charset="0"/>
              </a:rPr>
              <a:t>Trong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ch­¬ng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tr</a:t>
            </a:r>
            <a:r>
              <a:rPr lang="vi-VN" err="1">
                <a:latin typeface=".VnHelvetIns" panose="020B7200000000000000" pitchFamily="34" charset="0"/>
              </a:rPr>
              <a:t>i</a:t>
            </a:r>
            <a:r>
              <a:rPr err="1">
                <a:latin typeface=".VnHelvetIns" panose="020B7200000000000000" pitchFamily="34" charset="0"/>
              </a:rPr>
              <a:t>nh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chÝnh</a:t>
            </a:r>
            <a:r>
              <a:rPr>
                <a:latin typeface=".VnHelvetIns" panose="020B7200000000000000" pitchFamily="34" charset="0"/>
              </a:rPr>
              <a:t>, </a:t>
            </a:r>
            <a:r>
              <a:rPr err="1">
                <a:latin typeface=".VnHelvetIns" panose="020B7200000000000000" pitchFamily="34" charset="0"/>
              </a:rPr>
              <a:t>dïng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lêi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gäi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thñ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tôc</a:t>
            </a:r>
            <a:r>
              <a:rPr>
                <a:latin typeface=".VnHelvetIns" panose="020B7200000000000000" pitchFamily="34" charset="0"/>
              </a:rPr>
              <a:t> vµ </a:t>
            </a:r>
            <a:r>
              <a:rPr err="1">
                <a:latin typeface=".VnHelvetIns" panose="020B7200000000000000" pitchFamily="34" charset="0"/>
              </a:rPr>
              <a:t>truyÒn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c¸c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tham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sè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víi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gi</a:t>
            </a:r>
            <a:r>
              <a:rPr>
                <a:latin typeface=".VnHelvetIns" panose="020B7200000000000000" pitchFamily="34" charset="0"/>
              </a:rPr>
              <a:t>¸ </a:t>
            </a:r>
            <a:r>
              <a:rPr err="1">
                <a:latin typeface=".VnHelvetIns" panose="020B7200000000000000" pitchFamily="34" charset="0"/>
              </a:rPr>
              <a:t>trÞ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kh¸c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nhau</a:t>
            </a:r>
            <a:r>
              <a:rPr>
                <a:latin typeface=".VnHelvetIns" panose="020B7200000000000000" pitchFamily="34" charset="0"/>
              </a:rPr>
              <a:t> ®Ó </a:t>
            </a:r>
            <a:r>
              <a:rPr err="1">
                <a:latin typeface=".VnHelvetIns" panose="020B7200000000000000" pitchFamily="34" charset="0"/>
              </a:rPr>
              <a:t>vÏ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c¸c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h</a:t>
            </a:r>
            <a:r>
              <a:rPr lang="vi-VN" err="1">
                <a:latin typeface=".VnHelvetIns" panose="020B7200000000000000" pitchFamily="34" charset="0"/>
              </a:rPr>
              <a:t>i</a:t>
            </a:r>
            <a:r>
              <a:rPr err="1">
                <a:latin typeface=".VnHelvetIns" panose="020B7200000000000000" pitchFamily="34" charset="0"/>
              </a:rPr>
              <a:t>nh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ch</a:t>
            </a:r>
            <a:r>
              <a:rPr lang="vi-VN" err="1">
                <a:latin typeface=".VnHelvetIns" panose="020B7200000000000000" pitchFamily="34" charset="0"/>
              </a:rPr>
              <a:t>ữ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nhËt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kh¸c</a:t>
            </a:r>
            <a:r>
              <a:rPr>
                <a:latin typeface=".VnHelvetIns" panose="020B7200000000000000" pitchFamily="34" charset="0"/>
              </a:rPr>
              <a:t>.</a:t>
            </a:r>
            <a:endParaRPr>
              <a:latin typeface=".VnHelvetIns" panose="020B7200000000000000" pitchFamily="34" charset="0"/>
            </a:endParaRPr>
          </a:p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000">
                <a:latin typeface=".VnHelvetIns" panose="020B7200000000000000" pitchFamily="34" charset="0"/>
              </a:rPr>
              <a:t>    </a:t>
            </a: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VÝ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dô</a:t>
            </a: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: 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Ve_HCN(25,20); Ve_HCN(3,7)</a:t>
            </a:r>
            <a:endParaRPr sz="20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  <p:sp>
        <p:nvSpPr>
          <p:cNvPr id="5129" name="Text Box 5128"/>
          <p:cNvSpPr txBox="1"/>
          <p:nvPr/>
        </p:nvSpPr>
        <p:spPr>
          <a:xfrm>
            <a:off x="4419600" y="1066800"/>
            <a:ext cx="4495800" cy="476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err="1">
                <a:latin typeface=".VnHelvetIns" panose="020B7200000000000000" pitchFamily="34" charset="0"/>
              </a:rPr>
              <a:t>C¸ch</a:t>
            </a:r>
            <a:r>
              <a:rPr>
                <a:latin typeface=".VnHelvetIns" panose="020B7200000000000000" pitchFamily="34" charset="0"/>
              </a:rPr>
              <a:t> 1: </a:t>
            </a:r>
            <a:r>
              <a:rPr err="1">
                <a:latin typeface=".VnHelvetIns" panose="020B7200000000000000" pitchFamily="34" charset="0"/>
              </a:rPr>
              <a:t>Sö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dông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solidFill>
                  <a:srgbClr val="FF3300"/>
                </a:solidFill>
                <a:latin typeface=".VnHelvetIns" panose="020B7200000000000000" pitchFamily="34" charset="0"/>
              </a:rPr>
              <a:t>nhiÒu</a:t>
            </a:r>
            <a:r>
              <a:rPr>
                <a:solidFill>
                  <a:srgbClr val="FF3300"/>
                </a:solidFill>
                <a:latin typeface=".VnHelvetIns" panose="020B7200000000000000" pitchFamily="34" charset="0"/>
              </a:rPr>
              <a:t> </a:t>
            </a:r>
            <a:r>
              <a:rPr err="1">
                <a:solidFill>
                  <a:srgbClr val="FF3300"/>
                </a:solidFill>
                <a:latin typeface=".VnHelvetIns" panose="020B7200000000000000" pitchFamily="34" charset="0"/>
              </a:rPr>
              <a:t>lÇn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c¸c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c©u</a:t>
            </a:r>
            <a:r>
              <a:rPr>
                <a:latin typeface=".VnHelvetIns" panose="020B7200000000000000" pitchFamily="34" charset="0"/>
              </a:rPr>
              <a:t> </a:t>
            </a:r>
            <a:r>
              <a:rPr err="1">
                <a:latin typeface=".VnHelvetIns" panose="020B7200000000000000" pitchFamily="34" charset="0"/>
              </a:rPr>
              <a:t>lÖnh</a:t>
            </a:r>
            <a:r>
              <a:rPr>
                <a:latin typeface=".VnHelvetIns" panose="020B7200000000000000" pitchFamily="34" charset="0"/>
              </a:rPr>
              <a:t>:</a:t>
            </a:r>
            <a:endParaRPr sz="1600">
              <a:latin typeface=".VnCourier New" panose="02027200000000000000" pitchFamily="18" charset="0"/>
            </a:endParaRPr>
          </a:p>
        </p:txBody>
      </p:sp>
      <p:sp>
        <p:nvSpPr>
          <p:cNvPr id="5130" name="Rectangles 5129"/>
          <p:cNvSpPr/>
          <p:nvPr/>
        </p:nvSpPr>
        <p:spPr>
          <a:xfrm>
            <a:off x="4724400" y="1600200"/>
            <a:ext cx="39624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err="1">
                <a:latin typeface=".VnCourier New" panose="02027200000000000000" pitchFamily="18" charset="0"/>
              </a:rPr>
              <a:t>Writeln</a:t>
            </a:r>
            <a:r>
              <a:rPr b="1">
                <a:latin typeface=".VnCourier New" panose="02027200000000000000" pitchFamily="18" charset="0"/>
              </a:rPr>
              <a:t>(‘* * * * * * *’);</a:t>
            </a:r>
            <a:endParaRPr b="1">
              <a:latin typeface=".VnCourier New" panose="02027200000000000000" pitchFamily="18" charset="0"/>
            </a:endParaRPr>
          </a:p>
          <a:p>
            <a:r>
              <a:rPr b="1" err="1">
                <a:latin typeface=".VnCourier New" panose="02027200000000000000" pitchFamily="18" charset="0"/>
              </a:rPr>
              <a:t>Writeln</a:t>
            </a:r>
            <a:r>
              <a:rPr b="1">
                <a:latin typeface=".VnCourier New" panose="02027200000000000000" pitchFamily="18" charset="0"/>
              </a:rPr>
              <a:t>(‘*           *‘);</a:t>
            </a:r>
            <a:endParaRPr b="1">
              <a:latin typeface=".VnCourier New" panose="02027200000000000000" pitchFamily="18" charset="0"/>
            </a:endParaRPr>
          </a:p>
          <a:p>
            <a:r>
              <a:rPr b="1" err="1">
                <a:latin typeface=".VnCourier New" panose="02027200000000000000" pitchFamily="18" charset="0"/>
              </a:rPr>
              <a:t>Writeln</a:t>
            </a:r>
            <a:r>
              <a:rPr b="1">
                <a:latin typeface=".VnCourier New" panose="02027200000000000000" pitchFamily="18" charset="0"/>
              </a:rPr>
              <a:t>(‘* * * * * * *’);</a:t>
            </a:r>
            <a:endParaRPr b="1">
              <a:latin typeface=".VnCourier New" panose="02027200000000000000" pitchFamily="18" charset="0"/>
            </a:endParaRPr>
          </a:p>
        </p:txBody>
      </p:sp>
      <p:sp>
        <p:nvSpPr>
          <p:cNvPr id="5131" name="Text Box 5130"/>
          <p:cNvSpPr txBox="1"/>
          <p:nvPr/>
        </p:nvSpPr>
        <p:spPr>
          <a:xfrm>
            <a:off x="381000" y="12700"/>
            <a:ext cx="8153400" cy="603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1.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C¸ch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viÕt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vµ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sö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dông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thñ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tôc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:</a:t>
            </a:r>
            <a:endParaRPr sz="2000">
              <a:solidFill>
                <a:srgbClr val="800080"/>
              </a:solidFill>
              <a:latin typeface=".VnCourier New" panose="02027200000000000000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ldLvl="0" animBg="1"/>
      <p:bldP spid="5126" grpId="0" animBg="1"/>
      <p:bldP spid="5127" grpId="0"/>
      <p:bldP spid="5128" grpId="0"/>
      <p:bldP spid="5129" grpId="0"/>
      <p:bldP spid="5130" grpId="0"/>
      <p:bldP spid="51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6" name="Picture 1331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7" name="Picture 13316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8" name="Text Box 13317"/>
          <p:cNvSpPr txBox="1"/>
          <p:nvPr/>
        </p:nvSpPr>
        <p:spPr>
          <a:xfrm>
            <a:off x="381000" y="71438"/>
            <a:ext cx="8153400" cy="6905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800" err="1">
                <a:solidFill>
                  <a:srgbClr val="800080"/>
                </a:solidFill>
                <a:latin typeface=".VnHelvetIns" panose="020B7200000000000000" pitchFamily="34" charset="0"/>
              </a:rPr>
              <a:t>CÊu</a:t>
            </a:r>
            <a:r>
              <a:rPr sz="28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800" err="1">
                <a:solidFill>
                  <a:srgbClr val="800080"/>
                </a:solidFill>
                <a:latin typeface=".VnHelvetIns" panose="020B7200000000000000" pitchFamily="34" charset="0"/>
              </a:rPr>
              <a:t>tróc</a:t>
            </a:r>
            <a:r>
              <a:rPr sz="28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800" err="1">
                <a:solidFill>
                  <a:srgbClr val="800080"/>
                </a:solidFill>
                <a:latin typeface=".VnHelvetIns" panose="020B7200000000000000" pitchFamily="34" charset="0"/>
              </a:rPr>
              <a:t>cña</a:t>
            </a:r>
            <a:r>
              <a:rPr sz="28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800" err="1">
                <a:solidFill>
                  <a:srgbClr val="800080"/>
                </a:solidFill>
                <a:latin typeface=".VnHelvetIns" panose="020B7200000000000000" pitchFamily="34" charset="0"/>
              </a:rPr>
              <a:t>thñ</a:t>
            </a:r>
            <a:r>
              <a:rPr sz="28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800" err="1">
                <a:solidFill>
                  <a:srgbClr val="800080"/>
                </a:solidFill>
                <a:latin typeface=".VnHelvetIns" panose="020B7200000000000000" pitchFamily="34" charset="0"/>
              </a:rPr>
              <a:t>tôc</a:t>
            </a:r>
            <a:r>
              <a:rPr sz="2800">
                <a:solidFill>
                  <a:srgbClr val="800080"/>
                </a:solidFill>
                <a:latin typeface=".VnHelvetIns" panose="020B7200000000000000" pitchFamily="34" charset="0"/>
              </a:rPr>
              <a:t>:</a:t>
            </a:r>
            <a:endParaRPr sz="2400">
              <a:solidFill>
                <a:srgbClr val="800080"/>
              </a:solidFill>
              <a:latin typeface=".VnCourier New" panose="02027200000000000000" pitchFamily="18" charset="0"/>
            </a:endParaRPr>
          </a:p>
        </p:txBody>
      </p:sp>
      <p:sp>
        <p:nvSpPr>
          <p:cNvPr id="13319" name="Text Box 13318"/>
          <p:cNvSpPr txBox="1"/>
          <p:nvPr/>
        </p:nvSpPr>
        <p:spPr>
          <a:xfrm>
            <a:off x="1447800" y="1981200"/>
            <a:ext cx="6096000" cy="27590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140000"/>
              </a:lnSpc>
            </a:pPr>
            <a:r>
              <a:rPr sz="2500">
                <a:latin typeface=".VnHelvetIns" panose="020B7200000000000000" pitchFamily="34" charset="0"/>
              </a:rPr>
              <a:t>Procedure  </a:t>
            </a:r>
            <a:r>
              <a:rPr sz="2500">
                <a:solidFill>
                  <a:srgbClr val="FF3300"/>
                </a:solidFill>
                <a:latin typeface=".VnHelvetIns" panose="020B7200000000000000" pitchFamily="34" charset="0"/>
              </a:rPr>
              <a:t>&lt;</a:t>
            </a:r>
            <a:r>
              <a:rPr sz="2500" err="1">
                <a:solidFill>
                  <a:srgbClr val="FF3300"/>
                </a:solidFill>
                <a:latin typeface=".VnHelvetIns" panose="020B7200000000000000" pitchFamily="34" charset="0"/>
              </a:rPr>
              <a:t>tªn</a:t>
            </a:r>
            <a:r>
              <a:rPr sz="2500">
                <a:solidFill>
                  <a:srgbClr val="FF3300"/>
                </a:solidFill>
                <a:latin typeface=".VnHelvetIns" panose="020B7200000000000000" pitchFamily="34" charset="0"/>
              </a:rPr>
              <a:t> </a:t>
            </a:r>
            <a:r>
              <a:rPr sz="2500" err="1">
                <a:solidFill>
                  <a:srgbClr val="FF3300"/>
                </a:solidFill>
                <a:latin typeface=".VnHelvetIns" panose="020B7200000000000000" pitchFamily="34" charset="0"/>
              </a:rPr>
              <a:t>thñ</a:t>
            </a:r>
            <a:r>
              <a:rPr sz="2500">
                <a:solidFill>
                  <a:srgbClr val="FF3300"/>
                </a:solidFill>
                <a:latin typeface=".VnHelvetIns" panose="020B7200000000000000" pitchFamily="34" charset="0"/>
              </a:rPr>
              <a:t> </a:t>
            </a:r>
            <a:r>
              <a:rPr sz="2500" err="1">
                <a:solidFill>
                  <a:srgbClr val="FF3300"/>
                </a:solidFill>
                <a:latin typeface=".VnHelvetIns" panose="020B7200000000000000" pitchFamily="34" charset="0"/>
              </a:rPr>
              <a:t>tôc</a:t>
            </a:r>
            <a:r>
              <a:rPr sz="2500">
                <a:solidFill>
                  <a:srgbClr val="FF3300"/>
                </a:solidFill>
                <a:latin typeface=".VnHelvetIns" panose="020B7200000000000000" pitchFamily="34" charset="0"/>
              </a:rPr>
              <a:t>&gt; </a:t>
            </a:r>
            <a:r>
              <a:rPr sz="2500">
                <a:latin typeface=".VnHelvetIns" panose="020B7200000000000000" pitchFamily="34" charset="0"/>
              </a:rPr>
              <a:t>[(&lt;</a:t>
            </a:r>
            <a:r>
              <a:rPr sz="2500" err="1">
                <a:latin typeface=".VnHelvetIns" panose="020B7200000000000000" pitchFamily="34" charset="0"/>
              </a:rPr>
              <a:t>ds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tham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sè</a:t>
            </a:r>
            <a:r>
              <a:rPr sz="2500">
                <a:latin typeface=".VnHelvetIns" panose="020B7200000000000000" pitchFamily="34" charset="0"/>
              </a:rPr>
              <a:t>&gt;)];</a:t>
            </a:r>
            <a:endParaRPr sz="25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2500">
                <a:latin typeface=".VnHelvetIns" panose="020B7200000000000000" pitchFamily="34" charset="0"/>
              </a:rPr>
              <a:t>[&lt; </a:t>
            </a:r>
            <a:r>
              <a:rPr sz="2500" err="1">
                <a:latin typeface=".VnHelvetIns" panose="020B7200000000000000" pitchFamily="34" charset="0"/>
              </a:rPr>
              <a:t>PhÇn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khai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b¸o</a:t>
            </a:r>
            <a:r>
              <a:rPr sz="2500">
                <a:latin typeface=".VnHelvetIns" panose="020B7200000000000000" pitchFamily="34" charset="0"/>
              </a:rPr>
              <a:t> &gt;]</a:t>
            </a:r>
            <a:endParaRPr sz="25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2500">
                <a:solidFill>
                  <a:srgbClr val="0000FF"/>
                </a:solidFill>
                <a:latin typeface=".VnHelvetIns" panose="020B7200000000000000" pitchFamily="34" charset="0"/>
              </a:rPr>
              <a:t>Begin</a:t>
            </a:r>
            <a:endParaRPr sz="2500">
              <a:solidFill>
                <a:srgbClr val="0000FF"/>
              </a:solidFill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2500">
                <a:latin typeface=".VnHelvetIns" panose="020B7200000000000000" pitchFamily="34" charset="0"/>
              </a:rPr>
              <a:t>        [&lt;</a:t>
            </a:r>
            <a:r>
              <a:rPr sz="2500" err="1">
                <a:latin typeface=".VnHelvetIns" panose="020B7200000000000000" pitchFamily="34" charset="0"/>
              </a:rPr>
              <a:t>D·y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c¸c</a:t>
            </a:r>
            <a:r>
              <a:rPr sz="2500">
                <a:latin typeface=".VnHelvetIns" panose="020B7200000000000000" pitchFamily="34" charset="0"/>
              </a:rPr>
              <a:t> </a:t>
            </a:r>
            <a:r>
              <a:rPr sz="2500" err="1">
                <a:latin typeface=".VnHelvetIns" panose="020B7200000000000000" pitchFamily="34" charset="0"/>
              </a:rPr>
              <a:t>lÖnh</a:t>
            </a:r>
            <a:r>
              <a:rPr sz="2500">
                <a:latin typeface=".VnHelvetIns" panose="020B7200000000000000" pitchFamily="34" charset="0"/>
              </a:rPr>
              <a:t>&gt;]</a:t>
            </a:r>
            <a:endParaRPr sz="25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2500">
                <a:solidFill>
                  <a:srgbClr val="0000FF"/>
                </a:solidFill>
                <a:latin typeface=".VnHelvetIns" panose="020B7200000000000000" pitchFamily="34" charset="0"/>
              </a:rPr>
              <a:t>End</a:t>
            </a:r>
            <a:r>
              <a:rPr sz="2500">
                <a:solidFill>
                  <a:srgbClr val="FF3300"/>
                </a:solidFill>
                <a:latin typeface=".VnHelvetIns" panose="020B7200000000000000" pitchFamily="34" charset="0"/>
              </a:rPr>
              <a:t>;</a:t>
            </a:r>
            <a:r>
              <a:rPr sz="2500">
                <a:latin typeface=".VnHelvetIns" panose="020B7200000000000000" pitchFamily="34" charset="0"/>
              </a:rPr>
              <a:t> </a:t>
            </a:r>
            <a:endParaRPr sz="25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Cloud Callout 6145"/>
          <p:cNvSpPr/>
          <p:nvPr/>
        </p:nvSpPr>
        <p:spPr>
          <a:xfrm>
            <a:off x="457200" y="228600"/>
            <a:ext cx="3352800" cy="2362200"/>
          </a:xfrm>
          <a:prstGeom prst="cloudCallout">
            <a:avLst>
              <a:gd name="adj1" fmla="val -26991"/>
              <a:gd name="adj2" fmla="val 96977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000" b="1" i="1" err="1">
                <a:latin typeface=".VnBook-Antiqua" panose="020B7200000000000000" pitchFamily="34" charset="0"/>
              </a:rPr>
              <a:t>C¸c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em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h·y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viÕt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mét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thñ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tôc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solidFill>
                  <a:srgbClr val="FF3300"/>
                </a:solidFill>
                <a:latin typeface=".VnBook-Antiqua" panose="020B7200000000000000" pitchFamily="34" charset="0"/>
              </a:rPr>
              <a:t>Ve_HCN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b»ng</a:t>
            </a:r>
            <a:r>
              <a:rPr sz="2000" b="1" i="1">
                <a:latin typeface=".VnBook-Antiqua" panose="020B7200000000000000" pitchFamily="34" charset="0"/>
              </a:rPr>
              <a:t>  </a:t>
            </a:r>
            <a:r>
              <a:rPr sz="2000" b="1" i="1" err="1">
                <a:latin typeface=".VnBook-Antiqua" panose="020B7200000000000000" pitchFamily="34" charset="0"/>
              </a:rPr>
              <a:t>dÊu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400" b="1" i="1">
                <a:solidFill>
                  <a:srgbClr val="FF3300"/>
                </a:solidFill>
                <a:latin typeface=".VnBook-Antiqua" panose="020B7200000000000000" pitchFamily="34" charset="0"/>
              </a:rPr>
              <a:t>* </a:t>
            </a:r>
            <a:r>
              <a:rPr sz="2000" b="1" i="1" err="1">
                <a:latin typeface=".VnBook-Antiqua" panose="020B7200000000000000" pitchFamily="34" charset="0"/>
              </a:rPr>
              <a:t>víi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chiÒu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dµi</a:t>
            </a:r>
            <a:r>
              <a:rPr sz="2000" b="1" i="1">
                <a:latin typeface=".VnBook-Antiqua" panose="020B7200000000000000" pitchFamily="34" charset="0"/>
              </a:rPr>
              <a:t>, </a:t>
            </a:r>
            <a:r>
              <a:rPr sz="2000" b="1" i="1" err="1">
                <a:latin typeface=".VnBook-Antiqua" panose="020B7200000000000000" pitchFamily="34" charset="0"/>
              </a:rPr>
              <a:t>réng</a:t>
            </a:r>
            <a:r>
              <a:rPr sz="2000" b="1" i="1">
                <a:latin typeface=".VnBook-Antiqua" panose="020B7200000000000000" pitchFamily="34" charset="0"/>
              </a:rPr>
              <a:t> </a:t>
            </a:r>
            <a:r>
              <a:rPr sz="2000" b="1" i="1" err="1">
                <a:latin typeface=".VnBook-Antiqua" panose="020B7200000000000000" pitchFamily="34" charset="0"/>
              </a:rPr>
              <a:t>bÊt</a:t>
            </a:r>
            <a:r>
              <a:rPr sz="2000" b="1" i="1">
                <a:latin typeface=".VnBook-Antiqua" panose="020B7200000000000000" pitchFamily="34" charset="0"/>
              </a:rPr>
              <a:t> k×!</a:t>
            </a:r>
            <a:endParaRPr sz="2000" b="1" i="1">
              <a:latin typeface=".VnBook-Antiqua" panose="020B7200000000000000" pitchFamily="34" charset="0"/>
            </a:endParaRPr>
          </a:p>
        </p:txBody>
      </p:sp>
      <p:pic>
        <p:nvPicPr>
          <p:cNvPr id="6147" name="Picture 6146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52800"/>
            <a:ext cx="1428750" cy="179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Text Box 6147"/>
          <p:cNvSpPr txBox="1"/>
          <p:nvPr/>
        </p:nvSpPr>
        <p:spPr>
          <a:xfrm>
            <a:off x="4343400" y="1295400"/>
            <a:ext cx="3733800" cy="10525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70000"/>
              </a:lnSpc>
            </a:pPr>
            <a:r>
              <a:rPr b="1"/>
              <a:t>**********************************</a:t>
            </a:r>
            <a:endParaRPr b="1"/>
          </a:p>
          <a:p>
            <a:pPr algn="ctr">
              <a:lnSpc>
                <a:spcPct val="70000"/>
              </a:lnSpc>
            </a:pPr>
            <a:r>
              <a:rPr b="1"/>
              <a:t>*                                             *</a:t>
            </a:r>
            <a:endParaRPr b="1"/>
          </a:p>
          <a:p>
            <a:pPr algn="ctr">
              <a:lnSpc>
                <a:spcPct val="70000"/>
              </a:lnSpc>
            </a:pPr>
            <a:r>
              <a:rPr b="1"/>
              <a:t>*                                             *</a:t>
            </a:r>
            <a:endParaRPr b="1"/>
          </a:p>
          <a:p>
            <a:pPr algn="ctr">
              <a:lnSpc>
                <a:spcPct val="70000"/>
              </a:lnSpc>
            </a:pPr>
            <a:r>
              <a:rPr b="1"/>
              <a:t>*                                             *</a:t>
            </a:r>
            <a:endParaRPr b="1"/>
          </a:p>
          <a:p>
            <a:pPr algn="ctr">
              <a:lnSpc>
                <a:spcPct val="70000"/>
              </a:lnSpc>
            </a:pPr>
            <a:r>
              <a:rPr b="1"/>
              <a:t>**********************************</a:t>
            </a:r>
            <a:endParaRPr b="1"/>
          </a:p>
        </p:txBody>
      </p:sp>
      <p:sp>
        <p:nvSpPr>
          <p:cNvPr id="6149" name="Right Brace 6148"/>
          <p:cNvSpPr/>
          <p:nvPr/>
        </p:nvSpPr>
        <p:spPr>
          <a:xfrm rot="-5400000">
            <a:off x="6153150" y="-400050"/>
            <a:ext cx="76200" cy="2857500"/>
          </a:xfrm>
          <a:prstGeom prst="rightBrace">
            <a:avLst>
              <a:gd name="adj1" fmla="val 312500"/>
              <a:gd name="adj2" fmla="val 50000"/>
            </a:avLst>
          </a:prstGeom>
          <a:noFill/>
          <a:ln w="28575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0" name="Text Box 6149"/>
          <p:cNvSpPr txBox="1"/>
          <p:nvPr/>
        </p:nvSpPr>
        <p:spPr>
          <a:xfrm>
            <a:off x="5715000" y="5334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i="1" err="1">
                <a:latin typeface=".VnBook-Antiqua" panose="020B7200000000000000" pitchFamily="34" charset="0"/>
              </a:rPr>
              <a:t>Dµi</a:t>
            </a:r>
            <a:r>
              <a:rPr b="1" i="1">
                <a:latin typeface=".VnBook-Antiqua" panose="020B7200000000000000" pitchFamily="34" charset="0"/>
              </a:rPr>
              <a:t> </a:t>
            </a:r>
            <a:endParaRPr b="1" i="1">
              <a:latin typeface=".VnBook-Antiqua" panose="020B7200000000000000" pitchFamily="34" charset="0"/>
            </a:endParaRPr>
          </a:p>
        </p:txBody>
      </p:sp>
      <p:sp>
        <p:nvSpPr>
          <p:cNvPr id="6151" name="Right Brace 6150"/>
          <p:cNvSpPr/>
          <p:nvPr/>
        </p:nvSpPr>
        <p:spPr>
          <a:xfrm>
            <a:off x="7924800" y="1371600"/>
            <a:ext cx="76200" cy="762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28575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2" name="Text Box 6151"/>
          <p:cNvSpPr txBox="1"/>
          <p:nvPr/>
        </p:nvSpPr>
        <p:spPr>
          <a:xfrm>
            <a:off x="8077200" y="16002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i="1" err="1">
                <a:latin typeface=".VnBook-Antiqua" panose="020B7200000000000000" pitchFamily="34" charset="0"/>
              </a:rPr>
              <a:t>Réng</a:t>
            </a:r>
            <a:endParaRPr b="1" i="1">
              <a:latin typeface=".VnBook-Antiqua" panose="020B7200000000000000" pitchFamily="34" charset="0"/>
            </a:endParaRPr>
          </a:p>
        </p:txBody>
      </p:sp>
      <p:sp>
        <p:nvSpPr>
          <p:cNvPr id="6153" name="Text Box 6152"/>
          <p:cNvSpPr txBox="1"/>
          <p:nvPr/>
        </p:nvSpPr>
        <p:spPr>
          <a:xfrm>
            <a:off x="2743200" y="24384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 VÏ c¹nh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trªn</a:t>
            </a: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cña</a:t>
            </a: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 HCN</a:t>
            </a:r>
            <a:endParaRPr sz="2000">
              <a:solidFill>
                <a:srgbClr val="0000FF"/>
              </a:solidFill>
              <a:latin typeface=".VnHelvetIns" panose="020B7200000000000000" pitchFamily="34" charset="0"/>
            </a:endParaRPr>
          </a:p>
        </p:txBody>
      </p:sp>
      <p:sp>
        <p:nvSpPr>
          <p:cNvPr id="6154" name="Text Box 6153"/>
          <p:cNvSpPr txBox="1"/>
          <p:nvPr/>
        </p:nvSpPr>
        <p:spPr>
          <a:xfrm>
            <a:off x="2743200" y="33528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VÏ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hai</a:t>
            </a: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 c¹nh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bªn</a:t>
            </a:r>
            <a:endParaRPr sz="2000">
              <a:solidFill>
                <a:srgbClr val="0000FF"/>
              </a:solidFill>
              <a:latin typeface=".VnHelvetIns" panose="020B7200000000000000" pitchFamily="34" charset="0"/>
            </a:endParaRPr>
          </a:p>
        </p:txBody>
      </p:sp>
      <p:sp>
        <p:nvSpPr>
          <p:cNvPr id="6155" name="Text Box 6154"/>
          <p:cNvSpPr txBox="1"/>
          <p:nvPr/>
        </p:nvSpPr>
        <p:spPr>
          <a:xfrm>
            <a:off x="2743200" y="55626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sz="2000">
                <a:solidFill>
                  <a:srgbClr val="0000FF"/>
                </a:solidFill>
                <a:latin typeface=".VnHelvetIns" panose="020B7200000000000000" pitchFamily="34" charset="0"/>
              </a:rPr>
              <a:t> VÏ c¹nh </a:t>
            </a:r>
            <a:r>
              <a:rPr sz="2000" err="1">
                <a:solidFill>
                  <a:srgbClr val="0000FF"/>
                </a:solidFill>
                <a:latin typeface=".VnHelvetIns" panose="020B7200000000000000" pitchFamily="34" charset="0"/>
              </a:rPr>
              <a:t>d­íi</a:t>
            </a:r>
            <a:endParaRPr sz="2000">
              <a:solidFill>
                <a:srgbClr val="0000FF"/>
              </a:solidFill>
              <a:latin typeface=".VnHelvetIns" panose="020B7200000000000000" pitchFamily="34" charset="0"/>
            </a:endParaRPr>
          </a:p>
        </p:txBody>
      </p:sp>
      <p:sp>
        <p:nvSpPr>
          <p:cNvPr id="6156" name="Right Arrow 6155"/>
          <p:cNvSpPr/>
          <p:nvPr/>
        </p:nvSpPr>
        <p:spPr>
          <a:xfrm>
            <a:off x="4114800" y="12192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gradFill rotWithShape="1">
            <a:gsLst>
              <a:gs pos="0">
                <a:srgbClr val="FF9900"/>
              </a:gs>
              <a:gs pos="50000">
                <a:srgbClr val="FF9900"/>
              </a:gs>
              <a:gs pos="100000">
                <a:srgbClr val="FF9900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7" name="Text Box 6156"/>
          <p:cNvSpPr txBox="1"/>
          <p:nvPr/>
        </p:nvSpPr>
        <p:spPr>
          <a:xfrm>
            <a:off x="3733800" y="2971800"/>
            <a:ext cx="4800600" cy="476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FOR i:=1 to </a:t>
            </a:r>
            <a:r>
              <a:rPr err="1">
                <a:latin typeface=".VnHelvetIns" panose="020B7200000000000000" pitchFamily="34" charset="0"/>
              </a:rPr>
              <a:t>chdai</a:t>
            </a:r>
            <a:r>
              <a:rPr>
                <a:latin typeface=".VnHelvetIns" panose="020B7200000000000000" pitchFamily="34" charset="0"/>
              </a:rPr>
              <a:t> DO WRITE(‘*’); WRITELN;</a:t>
            </a:r>
            <a:endParaRPr>
              <a:latin typeface=".VnHelvetIns" panose="020B7200000000000000" pitchFamily="34" charset="0"/>
            </a:endParaRPr>
          </a:p>
        </p:txBody>
      </p:sp>
      <p:sp>
        <p:nvSpPr>
          <p:cNvPr id="6158" name="Text Box 6157"/>
          <p:cNvSpPr txBox="1"/>
          <p:nvPr/>
        </p:nvSpPr>
        <p:spPr>
          <a:xfrm>
            <a:off x="3733800" y="3886200"/>
            <a:ext cx="4800600" cy="1739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FOR J:=1 to </a:t>
            </a:r>
            <a:r>
              <a:rPr err="1">
                <a:latin typeface=".VnHelvetIns" panose="020B7200000000000000" pitchFamily="34" charset="0"/>
              </a:rPr>
              <a:t>chrong</a:t>
            </a:r>
            <a:r>
              <a:rPr>
                <a:latin typeface=".VnHelvetIns" panose="020B7200000000000000" pitchFamily="34" charset="0"/>
              </a:rPr>
              <a:t> -2  DO </a:t>
            </a:r>
            <a:endParaRPr>
              <a:latin typeface=".VnHelvetIns" panose="020B7200000000000000" pitchFamily="34" charset="0"/>
            </a:endParaRPr>
          </a:p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Begin</a:t>
            </a:r>
            <a:endParaRPr>
              <a:latin typeface=".VnHelvetIns" panose="020B7200000000000000" pitchFamily="34" charset="0"/>
            </a:endParaRPr>
          </a:p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     Write(‘*’);</a:t>
            </a:r>
            <a:endParaRPr>
              <a:latin typeface=".VnHelvetIns" panose="020B7200000000000000" pitchFamily="34" charset="0"/>
            </a:endParaRPr>
          </a:p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     For i:=1 to </a:t>
            </a:r>
            <a:r>
              <a:rPr err="1">
                <a:latin typeface=".VnHelvetIns" panose="020B7200000000000000" pitchFamily="34" charset="0"/>
              </a:rPr>
              <a:t>chdai</a:t>
            </a:r>
            <a:r>
              <a:rPr>
                <a:latin typeface=".VnHelvetIns" panose="020B7200000000000000" pitchFamily="34" charset="0"/>
              </a:rPr>
              <a:t> - 2 do Write(‘ ‘);</a:t>
            </a:r>
            <a:endParaRPr>
              <a:latin typeface=".VnHelvetIns" panose="020B7200000000000000" pitchFamily="34" charset="0"/>
            </a:endParaRPr>
          </a:p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     </a:t>
            </a:r>
            <a:r>
              <a:rPr err="1">
                <a:latin typeface=".VnHelvetIns" panose="020B7200000000000000" pitchFamily="34" charset="0"/>
              </a:rPr>
              <a:t>Writeln</a:t>
            </a:r>
            <a:r>
              <a:rPr>
                <a:latin typeface=".VnHelvetIns" panose="020B7200000000000000" pitchFamily="34" charset="0"/>
              </a:rPr>
              <a:t>(‘*’)</a:t>
            </a:r>
            <a:endParaRPr>
              <a:latin typeface=".VnHelvetIns" panose="020B7200000000000000" pitchFamily="34" charset="0"/>
            </a:endParaRPr>
          </a:p>
          <a:p>
            <a:pPr marL="401955" indent="-401955"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end;</a:t>
            </a:r>
            <a:endParaRPr>
              <a:latin typeface=".VnHelvetIns" panose="020B7200000000000000" pitchFamily="34" charset="0"/>
            </a:endParaRPr>
          </a:p>
        </p:txBody>
      </p:sp>
      <p:sp>
        <p:nvSpPr>
          <p:cNvPr id="6159" name="Text Box 6158"/>
          <p:cNvSpPr txBox="1"/>
          <p:nvPr/>
        </p:nvSpPr>
        <p:spPr>
          <a:xfrm>
            <a:off x="3733800" y="6019800"/>
            <a:ext cx="4800600" cy="476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>
                <a:latin typeface=".VnHelvetIns" panose="020B7200000000000000" pitchFamily="34" charset="0"/>
              </a:rPr>
              <a:t>FOR i:=1 to </a:t>
            </a:r>
            <a:r>
              <a:rPr err="1">
                <a:latin typeface=".VnHelvetIns" panose="020B7200000000000000" pitchFamily="34" charset="0"/>
              </a:rPr>
              <a:t>chdai</a:t>
            </a:r>
            <a:r>
              <a:rPr>
                <a:latin typeface=".VnHelvetIns" panose="020B7200000000000000" pitchFamily="34" charset="0"/>
              </a:rPr>
              <a:t> DO WRITE(‘*’); WRITELN;</a:t>
            </a:r>
            <a:endParaRPr>
              <a:latin typeface=".VnHelvetIns" panose="020B7200000000000000" pitchFamily="34" charset="0"/>
            </a:endParaRPr>
          </a:p>
        </p:txBody>
      </p:sp>
      <p:sp>
        <p:nvSpPr>
          <p:cNvPr id="6160" name="Right Arrow 6159"/>
          <p:cNvSpPr/>
          <p:nvPr/>
        </p:nvSpPr>
        <p:spPr>
          <a:xfrm>
            <a:off x="4114800" y="16002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gradFill rotWithShape="1">
            <a:gsLst>
              <a:gs pos="0">
                <a:srgbClr val="FF9900"/>
              </a:gs>
              <a:gs pos="50000">
                <a:srgbClr val="FF9900"/>
              </a:gs>
              <a:gs pos="100000">
                <a:srgbClr val="FF9900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1" name="Right Arrow 6160"/>
          <p:cNvSpPr/>
          <p:nvPr/>
        </p:nvSpPr>
        <p:spPr>
          <a:xfrm>
            <a:off x="4114800" y="19812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gradFill rotWithShape="1">
            <a:gsLst>
              <a:gs pos="0">
                <a:srgbClr val="FF9900"/>
              </a:gs>
              <a:gs pos="50000">
                <a:srgbClr val="FF9900"/>
              </a:gs>
              <a:gs pos="100000">
                <a:srgbClr val="FF9900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2" name="Rectangles 6161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3" name="Rectangles 6162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4" name="Rectangles 6163"/>
          <p:cNvSpPr/>
          <p:nvPr/>
        </p:nvSpPr>
        <p:spPr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5" name="Rectangles 6164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8" presetClass="entr" presetSubtype="6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8" presetClass="entr" presetSubtype="6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8" presetClass="entr" presetSubtype="6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79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50" grpId="0"/>
      <p:bldP spid="6152" grpId="0"/>
      <p:bldP spid="6153" grpId="0"/>
      <p:bldP spid="6154" grpId="0"/>
      <p:bldP spid="6155" grpId="0"/>
      <p:bldP spid="6157" grpId="0"/>
      <p:bldP spid="6158" grpId="0"/>
      <p:bldP spid="6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7169"/>
          <p:cNvSpPr txBox="1"/>
          <p:nvPr/>
        </p:nvSpPr>
        <p:spPr>
          <a:xfrm>
            <a:off x="228600" y="152400"/>
            <a:ext cx="8763000" cy="6958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Program VD;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Uses </a:t>
            </a:r>
            <a:r>
              <a:rPr sz="2000" b="1" err="1">
                <a:latin typeface=".VnArial" panose="020B7200000000000000" pitchFamily="34" charset="0"/>
              </a:rPr>
              <a:t>crt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 err="1">
                <a:latin typeface=".VnArial" panose="020B7200000000000000" pitchFamily="34" charset="0"/>
              </a:rPr>
              <a:t>var</a:t>
            </a:r>
            <a:r>
              <a:rPr sz="2000" b="1">
                <a:latin typeface=".VnArial" panose="020B7200000000000000" pitchFamily="34" charset="0"/>
              </a:rPr>
              <a:t> </a:t>
            </a:r>
            <a:r>
              <a:rPr sz="2000" b="1" err="1">
                <a:latin typeface=".VnArial" panose="020B7200000000000000" pitchFamily="34" charset="0"/>
              </a:rPr>
              <a:t>a,b</a:t>
            </a:r>
            <a:r>
              <a:rPr sz="2000" b="1">
                <a:latin typeface=".VnArial" panose="020B7200000000000000" pitchFamily="34" charset="0"/>
              </a:rPr>
              <a:t>: byte;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Procedure  </a:t>
            </a:r>
            <a:r>
              <a:rPr sz="2000" b="1" err="1">
                <a:solidFill>
                  <a:srgbClr val="0000FF"/>
                </a:solidFill>
                <a:latin typeface=".VnArial" panose="020B7200000000000000" pitchFamily="34" charset="0"/>
              </a:rPr>
              <a:t>Ve_HCN</a:t>
            </a:r>
            <a:r>
              <a:rPr sz="2000" b="1">
                <a:latin typeface=".VnArial" panose="020B7200000000000000" pitchFamily="34" charset="0"/>
              </a:rPr>
              <a:t>( </a:t>
            </a:r>
            <a:r>
              <a:rPr sz="2000" b="1" err="1">
                <a:latin typeface=".VnArial" panose="020B7200000000000000" pitchFamily="34" charset="0"/>
              </a:rPr>
              <a:t>chdai,chrong:integer</a:t>
            </a:r>
            <a:r>
              <a:rPr sz="2000" b="1">
                <a:latin typeface=".VnArial" panose="020B7200000000000000" pitchFamily="34" charset="0"/>
              </a:rPr>
              <a:t>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 err="1">
                <a:latin typeface=".VnArial" panose="020B7200000000000000" pitchFamily="34" charset="0"/>
              </a:rPr>
              <a:t>Var</a:t>
            </a:r>
            <a:r>
              <a:rPr sz="2000" b="1">
                <a:latin typeface=".VnArial" panose="020B7200000000000000" pitchFamily="34" charset="0"/>
              </a:rPr>
              <a:t>   </a:t>
            </a:r>
            <a:r>
              <a:rPr sz="2000" b="1" err="1">
                <a:latin typeface=".VnArial" panose="020B7200000000000000" pitchFamily="34" charset="0"/>
              </a:rPr>
              <a:t>i,j</a:t>
            </a:r>
            <a:r>
              <a:rPr sz="2000" b="1">
                <a:latin typeface=".VnArial" panose="020B7200000000000000" pitchFamily="34" charset="0"/>
              </a:rPr>
              <a:t>: integer;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      Begin 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              For i:=1 to </a:t>
            </a:r>
            <a:r>
              <a:rPr sz="2000" b="1" err="1">
                <a:latin typeface=".VnArial" panose="020B7200000000000000" pitchFamily="34" charset="0"/>
              </a:rPr>
              <a:t>chdai</a:t>
            </a:r>
            <a:r>
              <a:rPr sz="2000" b="1">
                <a:latin typeface=".VnArial" panose="020B7200000000000000" pitchFamily="34" charset="0"/>
              </a:rPr>
              <a:t> do write(‘ * ’);	        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</a:t>
            </a:r>
            <a:r>
              <a:rPr sz="2000" b="1" err="1">
                <a:latin typeface=".VnArial" panose="020B7200000000000000" pitchFamily="34" charset="0"/>
              </a:rPr>
              <a:t>Writeln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 For j:=1 to chrong-2 do 		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       begin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	  write(‘ * ’);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	  for i:=1 to chdai-2 do write(‘ ‘);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	  </a:t>
            </a:r>
            <a:r>
              <a:rPr sz="2000" b="1" err="1">
                <a:latin typeface=".VnArial" panose="020B7200000000000000" pitchFamily="34" charset="0"/>
              </a:rPr>
              <a:t>writeln</a:t>
            </a:r>
            <a:r>
              <a:rPr sz="2000" b="1">
                <a:latin typeface=".VnArial" panose="020B7200000000000000" pitchFamily="34" charset="0"/>
              </a:rPr>
              <a:t>(‘ * ’);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       end;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 For i:=1 to </a:t>
            </a:r>
            <a:r>
              <a:rPr sz="2000" b="1" err="1">
                <a:latin typeface=".VnArial" panose="020B7200000000000000" pitchFamily="34" charset="0"/>
              </a:rPr>
              <a:t>chdai</a:t>
            </a:r>
            <a:r>
              <a:rPr sz="2000" b="1">
                <a:latin typeface=".VnArial" panose="020B7200000000000000" pitchFamily="34" charset="0"/>
              </a:rPr>
              <a:t> Do write(‘ * ’);	         </a:t>
            </a:r>
            <a:r>
              <a:rPr sz="2000" b="1">
                <a:solidFill>
                  <a:srgbClr val="0000FF"/>
                </a:solidFill>
                <a:latin typeface=".VnArial" panose="020B7200000000000000" pitchFamily="34" charset="0"/>
              </a:rPr>
              <a:t>	</a:t>
            </a:r>
            <a:endParaRPr sz="2000" b="1">
              <a:solidFill>
                <a:srgbClr val="0000FF"/>
              </a:solidFill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  </a:t>
            </a:r>
            <a:r>
              <a:rPr sz="2000" b="1" err="1">
                <a:latin typeface=".VnArial" panose="020B7200000000000000" pitchFamily="34" charset="0"/>
              </a:rPr>
              <a:t>writeln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      end;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BEGIN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CLRSCR;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</a:t>
            </a:r>
            <a:r>
              <a:rPr sz="2000" b="1">
                <a:solidFill>
                  <a:srgbClr val="FF3300"/>
                </a:solidFill>
                <a:latin typeface=".VnArial" panose="020B7200000000000000" pitchFamily="34" charset="0"/>
              </a:rPr>
              <a:t>Ve_HCN(25,10);</a:t>
            </a:r>
            <a:endParaRPr sz="2000" b="1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solidFill>
                  <a:srgbClr val="FF3300"/>
                </a:solidFill>
                <a:latin typeface=".VnArial" panose="020B7200000000000000" pitchFamily="34" charset="0"/>
              </a:rPr>
              <a:t>	</a:t>
            </a:r>
            <a:r>
              <a:rPr sz="2000" b="1" err="1">
                <a:latin typeface=".VnArial" panose="020B7200000000000000" pitchFamily="34" charset="0"/>
              </a:rPr>
              <a:t>Writeln</a:t>
            </a:r>
            <a:r>
              <a:rPr sz="2000" b="1">
                <a:latin typeface=".VnArial" panose="020B7200000000000000" pitchFamily="34" charset="0"/>
              </a:rPr>
              <a:t>;   a:=5 ; b:=10; 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	</a:t>
            </a:r>
            <a:r>
              <a:rPr sz="2000" b="1" err="1">
                <a:solidFill>
                  <a:srgbClr val="FF3300"/>
                </a:solidFill>
                <a:latin typeface=".VnArial" panose="020B7200000000000000" pitchFamily="34" charset="0"/>
              </a:rPr>
              <a:t>Ve_HCN(a,b</a:t>
            </a:r>
            <a:r>
              <a:rPr sz="2000" b="1">
                <a:solidFill>
                  <a:srgbClr val="FF3300"/>
                </a:solidFill>
                <a:latin typeface=".VnArial" panose="020B7200000000000000" pitchFamily="34" charset="0"/>
              </a:rPr>
              <a:t>);</a:t>
            </a:r>
            <a:endParaRPr sz="2000" b="1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 err="1">
                <a:latin typeface=".VnArial" panose="020B7200000000000000" pitchFamily="34" charset="0"/>
              </a:rPr>
              <a:t>readln</a:t>
            </a:r>
            <a:r>
              <a:rPr sz="2000" b="1">
                <a:latin typeface=".VnArial" panose="020B7200000000000000" pitchFamily="34" charset="0"/>
              </a:rPr>
              <a:t>;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000" b="1">
                <a:latin typeface=".VnArial" panose="020B7200000000000000" pitchFamily="34" charset="0"/>
              </a:rPr>
              <a:t>END.</a:t>
            </a:r>
            <a:endParaRPr sz="20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endParaRPr sz="2000" b="1">
              <a:latin typeface=".VnArial" panose="020B7200000000000000" pitchFamily="34" charset="0"/>
            </a:endParaRPr>
          </a:p>
        </p:txBody>
      </p:sp>
      <p:sp>
        <p:nvSpPr>
          <p:cNvPr id="7171" name="Rectangles 7170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2" name="Rectangles 717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3" name="Rectangles 7172"/>
          <p:cNvSpPr/>
          <p:nvPr/>
        </p:nvSpPr>
        <p:spPr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4" name="Rectangles 7173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5" name="Rectangles 7174"/>
          <p:cNvSpPr/>
          <p:nvPr/>
        </p:nvSpPr>
        <p:spPr>
          <a:xfrm>
            <a:off x="1066800" y="1295400"/>
            <a:ext cx="1371600" cy="304800"/>
          </a:xfrm>
          <a:prstGeom prst="rect">
            <a:avLst/>
          </a:prstGeom>
          <a:noFill/>
          <a:ln w="19050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6" name="Rectangular Callout 7175"/>
          <p:cNvSpPr/>
          <p:nvPr/>
        </p:nvSpPr>
        <p:spPr>
          <a:xfrm>
            <a:off x="3352800" y="304800"/>
            <a:ext cx="1676400" cy="381000"/>
          </a:xfrm>
          <a:prstGeom prst="wedgeRectCallout">
            <a:avLst>
              <a:gd name="adj1" fmla="val -100282"/>
              <a:gd name="adj2" fmla="val 234167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BiÕn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côc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bé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7177" name="Straight Connector 7176"/>
          <p:cNvSpPr/>
          <p:nvPr/>
        </p:nvSpPr>
        <p:spPr>
          <a:xfrm>
            <a:off x="2895600" y="1295400"/>
            <a:ext cx="1524000" cy="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8" name="Rectangular Callout 7177"/>
          <p:cNvSpPr/>
          <p:nvPr/>
        </p:nvSpPr>
        <p:spPr>
          <a:xfrm>
            <a:off x="3505200" y="4495800"/>
            <a:ext cx="2743200" cy="762000"/>
          </a:xfrm>
          <a:prstGeom prst="wedgeRectCallout">
            <a:avLst>
              <a:gd name="adj1" fmla="val -72398"/>
              <a:gd name="adj2" fmla="val 92083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Tham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sè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thùc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sù</a:t>
            </a:r>
            <a:r>
              <a:rPr>
                <a:latin typeface=".VnClarendon" panose="020B7200000000000000" pitchFamily="34" charset="0"/>
              </a:rPr>
              <a:t> (</a:t>
            </a:r>
            <a:r>
              <a:rPr err="1">
                <a:latin typeface=".VnClarendon" panose="020B7200000000000000" pitchFamily="34" charset="0"/>
              </a:rPr>
              <a:t>tham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trÞ</a:t>
            </a:r>
            <a:r>
              <a:rPr>
                <a:latin typeface=".VnClarendon" panose="020B7200000000000000" pitchFamily="34" charset="0"/>
              </a:rPr>
              <a:t>) 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7179" name="Straight Connector 7178"/>
          <p:cNvSpPr/>
          <p:nvPr/>
        </p:nvSpPr>
        <p:spPr>
          <a:xfrm>
            <a:off x="2286000" y="5676900"/>
            <a:ext cx="6096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0" name="Rectangular Callout 7179"/>
          <p:cNvSpPr/>
          <p:nvPr/>
        </p:nvSpPr>
        <p:spPr>
          <a:xfrm>
            <a:off x="5638800" y="1828800"/>
            <a:ext cx="1828800" cy="685800"/>
          </a:xfrm>
          <a:prstGeom prst="wedgeRectCallout">
            <a:avLst>
              <a:gd name="adj1" fmla="val -116926"/>
              <a:gd name="adj2" fmla="val -136574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Tham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sè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h×nh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thøc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7181" name="Straight Connector 7180"/>
          <p:cNvSpPr/>
          <p:nvPr/>
        </p:nvSpPr>
        <p:spPr>
          <a:xfrm>
            <a:off x="2209800" y="6248400"/>
            <a:ext cx="6096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3" name="Rectangles 7182"/>
          <p:cNvSpPr/>
          <p:nvPr/>
        </p:nvSpPr>
        <p:spPr>
          <a:xfrm>
            <a:off x="762000" y="762000"/>
            <a:ext cx="1371600" cy="304800"/>
          </a:xfrm>
          <a:prstGeom prst="rect">
            <a:avLst/>
          </a:prstGeom>
          <a:noFill/>
          <a:ln w="19050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4" name="Rectangular Callout 7183"/>
          <p:cNvSpPr/>
          <p:nvPr/>
        </p:nvSpPr>
        <p:spPr>
          <a:xfrm>
            <a:off x="1981200" y="152400"/>
            <a:ext cx="2057400" cy="533400"/>
          </a:xfrm>
          <a:prstGeom prst="wedgeRectCallout">
            <a:avLst>
              <a:gd name="adj1" fmla="val -74306"/>
              <a:gd name="adj2" fmla="val 68454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BiÕn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toµn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côc</a:t>
            </a:r>
            <a:endParaRPr>
              <a:latin typeface=".VnClarendon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6" grpId="1" animBg="1"/>
      <p:bldP spid="7178" grpId="0" animBg="1"/>
      <p:bldP spid="7180" grpId="0" animBg="1"/>
      <p:bldP spid="7184" grpId="0" animBg="1"/>
      <p:bldP spid="718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45" name="Picture 1434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6" name="Picture 14345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7" name="Rectangles 14346"/>
          <p:cNvSpPr/>
          <p:nvPr/>
        </p:nvSpPr>
        <p:spPr>
          <a:xfrm>
            <a:off x="228600" y="77788"/>
            <a:ext cx="6934200" cy="5191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/>
            <a:r>
              <a:rPr sz="2800" b="1" i="1">
                <a:solidFill>
                  <a:srgbClr val="800080"/>
                </a:solidFill>
              </a:rPr>
              <a:t>* </a:t>
            </a:r>
            <a:r>
              <a:rPr sz="2800" b="1" i="1" err="1">
                <a:solidFill>
                  <a:srgbClr val="800080"/>
                </a:solidFill>
              </a:rPr>
              <a:t>Tham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số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và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cách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truyền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tham</a:t>
            </a:r>
            <a:r>
              <a:rPr sz="2800" b="1" i="1">
                <a:solidFill>
                  <a:srgbClr val="800080"/>
                </a:solidFill>
              </a:rPr>
              <a:t> </a:t>
            </a:r>
            <a:r>
              <a:rPr sz="2800" b="1" i="1" err="1">
                <a:solidFill>
                  <a:srgbClr val="800080"/>
                </a:solidFill>
              </a:rPr>
              <a:t>số</a:t>
            </a:r>
            <a:r>
              <a:rPr sz="2800" b="1" i="1">
                <a:solidFill>
                  <a:srgbClr val="800080"/>
                </a:solidFill>
              </a:rPr>
              <a:t>:</a:t>
            </a:r>
            <a:endParaRPr sz="2800" b="1" i="1">
              <a:solidFill>
                <a:srgbClr val="800080"/>
              </a:solidFill>
            </a:endParaRPr>
          </a:p>
        </p:txBody>
      </p:sp>
      <p:sp>
        <p:nvSpPr>
          <p:cNvPr id="14348" name="Rectangles 14347"/>
          <p:cNvSpPr/>
          <p:nvPr/>
        </p:nvSpPr>
        <p:spPr>
          <a:xfrm>
            <a:off x="304800" y="823913"/>
            <a:ext cx="6380163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indent="201930" algn="just">
              <a:buFont typeface="Wingdings" panose="05000000000000000000" pitchFamily="2" charset="2"/>
              <a:buChar char="Ø"/>
            </a:pP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tại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nơi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gọi:Tham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thực</a:t>
            </a:r>
            <a:r>
              <a:rPr sz="2400" b="1">
                <a:latin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</a:endParaRPr>
          </a:p>
          <a:p>
            <a:pPr indent="201930" algn="just">
              <a:buFont typeface="Wingdings" panose="05000000000000000000" pitchFamily="2" charset="2"/>
              <a:buChar char="Ø"/>
            </a:pP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tại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nơi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được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gọi</a:t>
            </a:r>
            <a:r>
              <a:rPr sz="2400" b="1">
                <a:latin typeface="Times New Roman" panose="02020603050405020304" pitchFamily="18" charset="0"/>
              </a:rPr>
              <a:t>: </a:t>
            </a: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hình</a:t>
            </a:r>
            <a:r>
              <a:rPr sz="24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thức</a:t>
            </a:r>
            <a:r>
              <a:rPr sz="2400" b="1">
                <a:latin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14413" name="Content Placeholder 14412"/>
          <p:cNvGraphicFramePr/>
          <p:nvPr>
            <p:ph/>
          </p:nvPr>
        </p:nvGraphicFramePr>
        <p:xfrm>
          <a:off x="381000" y="1968500"/>
          <a:ext cx="8382000" cy="3136900"/>
        </p:xfrm>
        <a:graphic>
          <a:graphicData uri="http://schemas.openxmlformats.org/drawingml/2006/table">
            <a:tbl>
              <a:tblPr/>
              <a:tblGrid>
                <a:gridCol w="2025650"/>
                <a:gridCol w="2224088"/>
                <a:gridCol w="4132262"/>
              </a:tblGrid>
              <a:tr h="11858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6675" lvl="0" indent="8255" algn="ctr">
                        <a:spcBef>
                          <a:spcPct val="0"/>
                        </a:spcBef>
                        <a:buNone/>
                      </a:pP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60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360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b="1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sz="24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en-US" sz="360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6675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VAR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con.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VAR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6350" lvl="0" indent="8255" algn="just">
                        <a:spcBef>
                          <a:spcPct val="0"/>
                        </a:spcBef>
                        <a:buNone/>
                      </a:pP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sz="24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40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con.</a:t>
                      </a:r>
                      <a:endParaRPr lang="en-US" sz="3600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11" name="Rectangles 14410"/>
          <p:cNvSpPr/>
          <p:nvPr/>
        </p:nvSpPr>
        <p:spPr>
          <a:xfrm>
            <a:off x="304800" y="5349875"/>
            <a:ext cx="8286750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indent="228600" algn="just">
              <a:buFont typeface="Wingdings" panose="05000000000000000000" pitchFamily="2" charset="2"/>
              <a:buChar char="Ø"/>
            </a:pP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hình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thức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trị</a:t>
            </a:r>
            <a:r>
              <a:rPr sz="2400" b="1">
                <a:latin typeface="Times New Roman" panose="02020603050405020304" pitchFamily="18" charset="0"/>
              </a:rPr>
              <a:t> -&gt; </a:t>
            </a: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giá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trị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gọi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tắt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là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tham</a:t>
            </a:r>
            <a:r>
              <a:rPr sz="24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trị</a:t>
            </a:r>
            <a:r>
              <a:rPr sz="2400" b="1">
                <a:latin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</a:endParaRPr>
          </a:p>
          <a:p>
            <a:pPr indent="228600" algn="just">
              <a:buFont typeface="Wingdings" panose="05000000000000000000" pitchFamily="2" charset="2"/>
              <a:buChar char="Ø"/>
            </a:pP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hình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thức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biến</a:t>
            </a:r>
            <a:r>
              <a:rPr sz="2400" b="1">
                <a:latin typeface="Times New Roman" panose="02020603050405020304" pitchFamily="18" charset="0"/>
              </a:rPr>
              <a:t> -&gt; </a:t>
            </a:r>
            <a:r>
              <a:rPr sz="2400" b="1" err="1">
                <a:latin typeface="Times New Roman" panose="02020603050405020304" pitchFamily="18" charset="0"/>
              </a:rPr>
              <a:t>tham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số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biến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gọi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tắt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latin typeface="Times New Roman" panose="02020603050405020304" pitchFamily="18" charset="0"/>
              </a:rPr>
              <a:t>là</a:t>
            </a:r>
            <a:r>
              <a:rPr sz="2400" b="1"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tham</a:t>
            </a:r>
            <a:r>
              <a:rPr sz="24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sz="2400" b="1" err="1">
                <a:solidFill>
                  <a:srgbClr val="FF3300"/>
                </a:solidFill>
                <a:latin typeface="Times New Roman" panose="02020603050405020304" pitchFamily="18" charset="0"/>
              </a:rPr>
              <a:t>biến</a:t>
            </a:r>
            <a:r>
              <a:rPr sz="2400" b="1">
                <a:latin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8" name="Text Box 11267"/>
          <p:cNvSpPr txBox="1"/>
          <p:nvPr/>
        </p:nvSpPr>
        <p:spPr>
          <a:xfrm>
            <a:off x="228600" y="152400"/>
            <a:ext cx="8763000" cy="6664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Program VD;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Uses </a:t>
            </a:r>
            <a:r>
              <a:rPr sz="2400" b="1" err="1">
                <a:latin typeface=".VnArial" panose="020B7200000000000000" pitchFamily="34" charset="0"/>
              </a:rPr>
              <a:t>crt</a:t>
            </a:r>
            <a:r>
              <a:rPr sz="2400" b="1">
                <a:latin typeface=".VnArial" panose="020B7200000000000000" pitchFamily="34" charset="0"/>
              </a:rPr>
              <a:t>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 </a:t>
            </a:r>
            <a:r>
              <a:rPr sz="2400" b="1" err="1">
                <a:latin typeface=".VnArial" panose="020B7200000000000000" pitchFamily="34" charset="0"/>
              </a:rPr>
              <a:t>var</a:t>
            </a:r>
            <a:r>
              <a:rPr sz="2400" b="1">
                <a:latin typeface=".VnArial" panose="020B7200000000000000" pitchFamily="34" charset="0"/>
              </a:rPr>
              <a:t> </a:t>
            </a:r>
            <a:r>
              <a:rPr sz="2400" b="1" err="1">
                <a:latin typeface=".VnArial" panose="020B7200000000000000" pitchFamily="34" charset="0"/>
              </a:rPr>
              <a:t>a,b</a:t>
            </a:r>
            <a:r>
              <a:rPr sz="2400" b="1">
                <a:latin typeface=".VnArial" panose="020B7200000000000000" pitchFamily="34" charset="0"/>
              </a:rPr>
              <a:t>: integer;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Procedure  </a:t>
            </a:r>
            <a:r>
              <a:rPr sz="2400" b="1" err="1">
                <a:solidFill>
                  <a:srgbClr val="0000FF"/>
                </a:solidFill>
                <a:latin typeface=".VnArial" panose="020B7200000000000000" pitchFamily="34" charset="0"/>
              </a:rPr>
              <a:t>Hoan_doi</a:t>
            </a:r>
            <a:r>
              <a:rPr sz="2400" b="1" err="1">
                <a:latin typeface=".VnArial" panose="020B7200000000000000" pitchFamily="34" charset="0"/>
              </a:rPr>
              <a:t>(Var</a:t>
            </a:r>
            <a:r>
              <a:rPr sz="2400" b="1">
                <a:latin typeface=".VnArial" panose="020B7200000000000000" pitchFamily="34" charset="0"/>
              </a:rPr>
              <a:t>  </a:t>
            </a:r>
            <a:r>
              <a:rPr sz="2400" b="1" err="1">
                <a:latin typeface=".VnArial" panose="020B7200000000000000" pitchFamily="34" charset="0"/>
              </a:rPr>
              <a:t>x,y:integer</a:t>
            </a:r>
            <a:r>
              <a:rPr sz="2400" b="1">
                <a:latin typeface=".VnArial" panose="020B7200000000000000" pitchFamily="34" charset="0"/>
              </a:rPr>
              <a:t>);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   </a:t>
            </a:r>
            <a:r>
              <a:rPr sz="2400" b="1" err="1">
                <a:latin typeface=".VnArial" panose="020B7200000000000000" pitchFamily="34" charset="0"/>
              </a:rPr>
              <a:t>Var</a:t>
            </a:r>
            <a:r>
              <a:rPr sz="2400" b="1">
                <a:latin typeface=".VnArial" panose="020B7200000000000000" pitchFamily="34" charset="0"/>
              </a:rPr>
              <a:t>   TG: integer;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Begin  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	TG:= x;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	   x:= y;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	  y:=TG;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end;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BEGIN 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CLRSCR; 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</a:t>
            </a:r>
            <a:r>
              <a:rPr sz="2400" b="1">
                <a:solidFill>
                  <a:srgbClr val="FF3300"/>
                </a:solidFill>
                <a:latin typeface=".VnArial" panose="020B7200000000000000" pitchFamily="34" charset="0"/>
              </a:rPr>
              <a:t>a:= 5 ; b:= 10;</a:t>
            </a:r>
            <a:endParaRPr sz="2400" b="1">
              <a:solidFill>
                <a:srgbClr val="FF3300"/>
              </a:solidFill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solidFill>
                  <a:srgbClr val="FF3300"/>
                </a:solidFill>
                <a:latin typeface=".VnArial" panose="020B7200000000000000" pitchFamily="34" charset="0"/>
              </a:rPr>
              <a:t>	</a:t>
            </a:r>
            <a:r>
              <a:rPr sz="2400" b="1" err="1">
                <a:latin typeface=".VnArial" panose="020B7200000000000000" pitchFamily="34" charset="0"/>
              </a:rPr>
              <a:t>Writeln</a:t>
            </a:r>
            <a:r>
              <a:rPr sz="2400" b="1">
                <a:latin typeface=".VnArial" panose="020B7200000000000000" pitchFamily="34" charset="0"/>
              </a:rPr>
              <a:t>( a:6 , b:6); 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</a:t>
            </a:r>
            <a:r>
              <a:rPr sz="2400" b="1" err="1">
                <a:latin typeface=".VnArial" panose="020B7200000000000000" pitchFamily="34" charset="0"/>
              </a:rPr>
              <a:t>Hoan_doi(a,b</a:t>
            </a:r>
            <a:r>
              <a:rPr sz="2400" b="1">
                <a:latin typeface=".VnArial" panose="020B7200000000000000" pitchFamily="34" charset="0"/>
              </a:rPr>
              <a:t>);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	</a:t>
            </a:r>
            <a:r>
              <a:rPr sz="2400" b="1" err="1"/>
              <a:t>Writeln</a:t>
            </a:r>
            <a:r>
              <a:rPr sz="2400" b="1"/>
              <a:t>( a:6 , b:6); </a:t>
            </a:r>
            <a:endParaRPr sz="2400" b="1"/>
          </a:p>
          <a:p>
            <a:pPr>
              <a:lnSpc>
                <a:spcPct val="90000"/>
              </a:lnSpc>
            </a:pPr>
            <a:r>
              <a:rPr sz="2400" b="1" err="1">
                <a:latin typeface=".VnArial" panose="020B7200000000000000" pitchFamily="34" charset="0"/>
              </a:rPr>
              <a:t>readln</a:t>
            </a:r>
            <a:r>
              <a:rPr sz="2400" b="1">
                <a:latin typeface=".VnArial" panose="020B7200000000000000" pitchFamily="34" charset="0"/>
              </a:rPr>
              <a:t>;</a:t>
            </a:r>
            <a:endParaRPr sz="2400" b="1">
              <a:latin typeface=".VnArial" panose="020B7200000000000000" pitchFamily="34" charset="0"/>
            </a:endParaRPr>
          </a:p>
          <a:p>
            <a:pPr>
              <a:lnSpc>
                <a:spcPct val="90000"/>
              </a:lnSpc>
            </a:pPr>
            <a:r>
              <a:rPr sz="2400" b="1">
                <a:latin typeface=".VnArial" panose="020B7200000000000000" pitchFamily="34" charset="0"/>
              </a:rPr>
              <a:t>END.</a:t>
            </a:r>
            <a:endParaRPr sz="2400" b="1">
              <a:latin typeface=".VnArial" panose="020B7200000000000000" pitchFamily="34" charset="0"/>
            </a:endParaRPr>
          </a:p>
        </p:txBody>
      </p:sp>
      <p:sp>
        <p:nvSpPr>
          <p:cNvPr id="11269" name="Rectangles 11268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0" name="Rectangles 11269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1" name="Rectangles 11270"/>
          <p:cNvSpPr/>
          <p:nvPr/>
        </p:nvSpPr>
        <p:spPr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2" name="Rectangles 11271"/>
          <p:cNvSpPr/>
          <p:nvPr/>
        </p:nvSpPr>
        <p:spPr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1000"/>
                </a:srgbClr>
              </a:gs>
              <a:gs pos="100000">
                <a:srgbClr val="660033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3" name="Rectangles 11272"/>
          <p:cNvSpPr/>
          <p:nvPr/>
        </p:nvSpPr>
        <p:spPr>
          <a:xfrm>
            <a:off x="1295400" y="1828800"/>
            <a:ext cx="1828800" cy="406400"/>
          </a:xfrm>
          <a:prstGeom prst="rect">
            <a:avLst/>
          </a:prstGeom>
          <a:noFill/>
          <a:ln w="19050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4" name="Rectangular Callout 11273"/>
          <p:cNvSpPr/>
          <p:nvPr/>
        </p:nvSpPr>
        <p:spPr>
          <a:xfrm>
            <a:off x="3200400" y="609600"/>
            <a:ext cx="1676400" cy="381000"/>
          </a:xfrm>
          <a:prstGeom prst="wedgeRectCallout">
            <a:avLst>
              <a:gd name="adj1" fmla="val -86648"/>
              <a:gd name="adj2" fmla="val 274167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BiÕn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côc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bé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11275" name="Straight Connector 11274"/>
          <p:cNvSpPr/>
          <p:nvPr/>
        </p:nvSpPr>
        <p:spPr>
          <a:xfrm>
            <a:off x="4114800" y="1828800"/>
            <a:ext cx="1524000" cy="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6" name="Rectangular Callout 11275"/>
          <p:cNvSpPr/>
          <p:nvPr/>
        </p:nvSpPr>
        <p:spPr>
          <a:xfrm>
            <a:off x="3962400" y="4953000"/>
            <a:ext cx="2667000" cy="457200"/>
          </a:xfrm>
          <a:prstGeom prst="wedgeRectCallout">
            <a:avLst>
              <a:gd name="adj1" fmla="val -81606"/>
              <a:gd name="adj2" fmla="val 120139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Tham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sè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thùc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sù</a:t>
            </a:r>
            <a:r>
              <a:rPr>
                <a:latin typeface=".VnClarendon" panose="020B7200000000000000" pitchFamily="34" charset="0"/>
              </a:rPr>
              <a:t> 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11277" name="Straight Connector 11276"/>
          <p:cNvSpPr/>
          <p:nvPr/>
        </p:nvSpPr>
        <p:spPr>
          <a:xfrm>
            <a:off x="2667000" y="5791200"/>
            <a:ext cx="5334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8" name="Rectangular Callout 11277"/>
          <p:cNvSpPr/>
          <p:nvPr/>
        </p:nvSpPr>
        <p:spPr>
          <a:xfrm>
            <a:off x="5562600" y="838200"/>
            <a:ext cx="2438400" cy="685800"/>
          </a:xfrm>
          <a:prstGeom prst="wedgeRectCallout">
            <a:avLst>
              <a:gd name="adj1" fmla="val -90819"/>
              <a:gd name="adj2" fmla="val 85648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Tham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sè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h×nh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thøc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biÕn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11281" name="Rectangular Callout 11280"/>
          <p:cNvSpPr/>
          <p:nvPr/>
        </p:nvSpPr>
        <p:spPr>
          <a:xfrm>
            <a:off x="2590800" y="304800"/>
            <a:ext cx="2209800" cy="533400"/>
          </a:xfrm>
          <a:prstGeom prst="wedgeRectCallout">
            <a:avLst>
              <a:gd name="adj1" fmla="val -82685"/>
              <a:gd name="adj2" fmla="val 61606"/>
            </a:avLst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err="1">
                <a:latin typeface=".VnClarendon" panose="020B7200000000000000" pitchFamily="34" charset="0"/>
              </a:rPr>
              <a:t>BiÕn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toµn</a:t>
            </a:r>
            <a:r>
              <a:rPr>
                <a:latin typeface=".VnClarendon" panose="020B7200000000000000" pitchFamily="34" charset="0"/>
              </a:rPr>
              <a:t> </a:t>
            </a:r>
            <a:r>
              <a:rPr err="1">
                <a:latin typeface=".VnClarendon" panose="020B7200000000000000" pitchFamily="34" charset="0"/>
              </a:rPr>
              <a:t>côc</a:t>
            </a:r>
            <a:endParaRPr>
              <a:latin typeface=".VnClarendon" panose="020B7200000000000000" pitchFamily="34" charset="0"/>
            </a:endParaRPr>
          </a:p>
        </p:txBody>
      </p:sp>
      <p:sp>
        <p:nvSpPr>
          <p:cNvPr id="11282" name="Rectangles 11281"/>
          <p:cNvSpPr/>
          <p:nvPr/>
        </p:nvSpPr>
        <p:spPr>
          <a:xfrm>
            <a:off x="914400" y="838200"/>
            <a:ext cx="1828800" cy="406400"/>
          </a:xfrm>
          <a:prstGeom prst="rect">
            <a:avLst/>
          </a:prstGeom>
          <a:noFill/>
          <a:ln w="19050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83" name="Oval 11282"/>
          <p:cNvSpPr/>
          <p:nvPr/>
        </p:nvSpPr>
        <p:spPr>
          <a:xfrm>
            <a:off x="3473450" y="1387475"/>
            <a:ext cx="533400" cy="533400"/>
          </a:xfrm>
          <a:prstGeom prst="ellipse">
            <a:avLst/>
          </a:prstGeom>
          <a:noFill/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 animBg="1"/>
      <p:bldP spid="11274" grpId="1" animBg="1"/>
      <p:bldP spid="11276" grpId="0" animBg="1"/>
      <p:bldP spid="11278" grpId="0" animBg="1"/>
      <p:bldP spid="11281" grpId="0" animBg="1"/>
      <p:bldP spid="1128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6" name="Picture 1536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7" name="Picture 15366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8" name="Text Box 15367"/>
          <p:cNvSpPr txBox="1"/>
          <p:nvPr/>
        </p:nvSpPr>
        <p:spPr>
          <a:xfrm>
            <a:off x="381000" y="12700"/>
            <a:ext cx="8153400" cy="603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01955" indent="-401955" algn="just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</a:pP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2.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C¸ch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viÕt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vµ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sö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dông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 </a:t>
            </a:r>
            <a:r>
              <a:rPr sz="2400" err="1">
                <a:solidFill>
                  <a:srgbClr val="800080"/>
                </a:solidFill>
                <a:latin typeface=".VnHelvetIns" panose="020B7200000000000000" pitchFamily="34" charset="0"/>
              </a:rPr>
              <a:t>hµm</a:t>
            </a:r>
            <a:r>
              <a:rPr sz="2400">
                <a:solidFill>
                  <a:srgbClr val="800080"/>
                </a:solidFill>
                <a:latin typeface=".VnHelvetIns" panose="020B7200000000000000" pitchFamily="34" charset="0"/>
              </a:rPr>
              <a:t>:</a:t>
            </a:r>
            <a:endParaRPr sz="2000">
              <a:solidFill>
                <a:srgbClr val="800080"/>
              </a:solidFill>
              <a:latin typeface=".VnCourier New" panose="02027200000000000000" pitchFamily="18" charset="0"/>
            </a:endParaRPr>
          </a:p>
        </p:txBody>
      </p:sp>
      <p:sp>
        <p:nvSpPr>
          <p:cNvPr id="15369" name="Text Box 15368"/>
          <p:cNvSpPr txBox="1"/>
          <p:nvPr/>
        </p:nvSpPr>
        <p:spPr>
          <a:xfrm>
            <a:off x="762000" y="914400"/>
            <a:ext cx="5562600" cy="25209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140000"/>
              </a:lnSpc>
            </a:pPr>
            <a:r>
              <a:rPr sz="1500">
                <a:latin typeface=".VnHelvetIns" panose="020B7200000000000000" pitchFamily="34" charset="0"/>
              </a:rPr>
              <a:t> </a:t>
            </a:r>
            <a:r>
              <a:rPr sz="1900">
                <a:latin typeface=".VnHelvetIns" panose="020B7200000000000000" pitchFamily="34" charset="0"/>
              </a:rPr>
              <a:t>Function </a:t>
            </a:r>
            <a:r>
              <a:rPr sz="1900">
                <a:solidFill>
                  <a:srgbClr val="FF3300"/>
                </a:solidFill>
                <a:latin typeface=".VnHelvetIns" panose="020B7200000000000000" pitchFamily="34" charset="0"/>
              </a:rPr>
              <a:t>&lt;</a:t>
            </a:r>
            <a:r>
              <a:rPr sz="1900" err="1">
                <a:solidFill>
                  <a:srgbClr val="FF3300"/>
                </a:solidFill>
                <a:latin typeface=".VnHelvetIns" panose="020B7200000000000000" pitchFamily="34" charset="0"/>
              </a:rPr>
              <a:t>Tªnhµm</a:t>
            </a:r>
            <a:r>
              <a:rPr sz="1900">
                <a:solidFill>
                  <a:srgbClr val="FF3300"/>
                </a:solidFill>
                <a:latin typeface=".VnHelvetIns" panose="020B7200000000000000" pitchFamily="34" charset="0"/>
              </a:rPr>
              <a:t>&gt;</a:t>
            </a:r>
            <a:r>
              <a:rPr sz="1900">
                <a:latin typeface=".VnHelvetIns" panose="020B7200000000000000" pitchFamily="34" charset="0"/>
              </a:rPr>
              <a:t>[(&lt;</a:t>
            </a:r>
            <a:r>
              <a:rPr sz="1900" err="1">
                <a:latin typeface=".VnHelvetIns" panose="020B7200000000000000" pitchFamily="34" charset="0"/>
              </a:rPr>
              <a:t>ds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tham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sè</a:t>
            </a:r>
            <a:r>
              <a:rPr sz="1900">
                <a:latin typeface=".VnHelvetIns" panose="020B7200000000000000" pitchFamily="34" charset="0"/>
              </a:rPr>
              <a:t>&gt;)] :</a:t>
            </a:r>
            <a:r>
              <a:rPr sz="1900" err="1">
                <a:latin typeface=".VnHelvetIns" panose="020B7200000000000000" pitchFamily="34" charset="0"/>
              </a:rPr>
              <a:t>kiÓu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cña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hµm</a:t>
            </a:r>
            <a:r>
              <a:rPr sz="1900">
                <a:latin typeface=".VnHelvetIns" panose="020B7200000000000000" pitchFamily="34" charset="0"/>
              </a:rPr>
              <a:t>;</a:t>
            </a:r>
            <a:endParaRPr sz="19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1900">
                <a:latin typeface=".VnHelvetIns" panose="020B7200000000000000" pitchFamily="34" charset="0"/>
              </a:rPr>
              <a:t>[&lt; </a:t>
            </a:r>
            <a:r>
              <a:rPr sz="1900" err="1">
                <a:latin typeface=".VnHelvetIns" panose="020B7200000000000000" pitchFamily="34" charset="0"/>
              </a:rPr>
              <a:t>PhÇn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khai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b¸o</a:t>
            </a:r>
            <a:r>
              <a:rPr sz="1900">
                <a:latin typeface=".VnHelvetIns" panose="020B7200000000000000" pitchFamily="34" charset="0"/>
              </a:rPr>
              <a:t> &gt;]</a:t>
            </a:r>
            <a:endParaRPr sz="19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>
                <a:solidFill>
                  <a:srgbClr val="0000FF"/>
                </a:solidFill>
                <a:latin typeface=".VnHelvetIns" panose="020B7200000000000000" pitchFamily="34" charset="0"/>
              </a:rPr>
              <a:t>Begin</a:t>
            </a:r>
            <a:endParaRPr sz="1900">
              <a:solidFill>
                <a:srgbClr val="0000FF"/>
              </a:solidFill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1900">
                <a:latin typeface=".VnHelvetIns" panose="020B7200000000000000" pitchFamily="34" charset="0"/>
              </a:rPr>
              <a:t>	    [&lt;</a:t>
            </a:r>
            <a:r>
              <a:rPr sz="1900" err="1">
                <a:latin typeface=".VnHelvetIns" panose="020B7200000000000000" pitchFamily="34" charset="0"/>
              </a:rPr>
              <a:t>D·y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c¸c</a:t>
            </a:r>
            <a:r>
              <a:rPr sz="1900">
                <a:latin typeface=".VnHelvetIns" panose="020B7200000000000000" pitchFamily="34" charset="0"/>
              </a:rPr>
              <a:t> </a:t>
            </a:r>
            <a:r>
              <a:rPr sz="1900" err="1">
                <a:latin typeface=".VnHelvetIns" panose="020B7200000000000000" pitchFamily="34" charset="0"/>
              </a:rPr>
              <a:t>lÖnh</a:t>
            </a:r>
            <a:r>
              <a:rPr sz="1900">
                <a:latin typeface=".VnHelvetIns" panose="020B7200000000000000" pitchFamily="34" charset="0"/>
              </a:rPr>
              <a:t>&gt;]</a:t>
            </a:r>
            <a:endParaRPr sz="19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1900">
                <a:latin typeface=".VnHelvetIns" panose="020B7200000000000000" pitchFamily="34" charset="0"/>
              </a:rPr>
              <a:t>	   </a:t>
            </a:r>
            <a:r>
              <a:rPr sz="1900" err="1">
                <a:solidFill>
                  <a:srgbClr val="FF3300"/>
                </a:solidFill>
                <a:latin typeface=".VnHelvetIns" panose="020B7200000000000000" pitchFamily="34" charset="0"/>
              </a:rPr>
              <a:t>tªnhµm</a:t>
            </a:r>
            <a:r>
              <a:rPr sz="1900">
                <a:solidFill>
                  <a:srgbClr val="FF3300"/>
                </a:solidFill>
                <a:latin typeface=".VnHelvetIns" panose="020B7200000000000000" pitchFamily="34" charset="0"/>
              </a:rPr>
              <a:t> := </a:t>
            </a:r>
            <a:r>
              <a:rPr sz="1900" err="1">
                <a:solidFill>
                  <a:srgbClr val="FF3300"/>
                </a:solidFill>
                <a:latin typeface=".VnHelvetIns" panose="020B7200000000000000" pitchFamily="34" charset="0"/>
              </a:rPr>
              <a:t>gi¸trÞ</a:t>
            </a:r>
            <a:r>
              <a:rPr sz="1900">
                <a:latin typeface=".VnHelvetIns" panose="020B7200000000000000" pitchFamily="34" charset="0"/>
              </a:rPr>
              <a:t>;</a:t>
            </a:r>
            <a:endParaRPr sz="1900">
              <a:latin typeface=".VnHelvetIns" panose="020B7200000000000000" pitchFamily="34" charset="0"/>
            </a:endParaRPr>
          </a:p>
          <a:p>
            <a:pPr>
              <a:lnSpc>
                <a:spcPct val="140000"/>
              </a:lnSpc>
            </a:pPr>
            <a:r>
              <a:rPr sz="1900">
                <a:solidFill>
                  <a:srgbClr val="0000FF"/>
                </a:solidFill>
                <a:latin typeface=".VnHelvetIns" panose="020B7200000000000000" pitchFamily="34" charset="0"/>
              </a:rPr>
              <a:t> End</a:t>
            </a:r>
            <a:r>
              <a:rPr sz="1900">
                <a:solidFill>
                  <a:srgbClr val="FF3300"/>
                </a:solidFill>
                <a:latin typeface=".VnHelvetIns" panose="020B7200000000000000" pitchFamily="34" charset="0"/>
              </a:rPr>
              <a:t>; </a:t>
            </a:r>
            <a:endParaRPr sz="19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  <p:sp>
        <p:nvSpPr>
          <p:cNvPr id="15370" name="Rectangles 15369"/>
          <p:cNvSpPr/>
          <p:nvPr/>
        </p:nvSpPr>
        <p:spPr>
          <a:xfrm>
            <a:off x="457200" y="3697288"/>
            <a:ext cx="8458200" cy="28019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/>
            <a:r>
              <a:rPr sz="2400" b="1" err="1">
                <a:solidFill>
                  <a:srgbClr val="FF3300"/>
                </a:solidFill>
              </a:rPr>
              <a:t>Lưu</a:t>
            </a:r>
            <a:r>
              <a:rPr sz="2400" b="1">
                <a:solidFill>
                  <a:srgbClr val="FF3300"/>
                </a:solidFill>
              </a:rPr>
              <a:t> ý </a:t>
            </a:r>
            <a:r>
              <a:rPr sz="2400" b="1" err="1">
                <a:solidFill>
                  <a:srgbClr val="FF3300"/>
                </a:solidFill>
              </a:rPr>
              <a:t>khi</a:t>
            </a:r>
            <a:r>
              <a:rPr sz="2400" b="1">
                <a:solidFill>
                  <a:srgbClr val="FF3300"/>
                </a:solidFill>
              </a:rPr>
              <a:t> </a:t>
            </a:r>
            <a:r>
              <a:rPr sz="2400" b="1" err="1">
                <a:solidFill>
                  <a:srgbClr val="FF3300"/>
                </a:solidFill>
              </a:rPr>
              <a:t>sử</a:t>
            </a:r>
            <a:r>
              <a:rPr sz="2400" b="1">
                <a:solidFill>
                  <a:srgbClr val="FF3300"/>
                </a:solidFill>
              </a:rPr>
              <a:t> </a:t>
            </a:r>
            <a:r>
              <a:rPr sz="2400" b="1" err="1">
                <a:solidFill>
                  <a:srgbClr val="FF3300"/>
                </a:solidFill>
              </a:rPr>
              <a:t>dụng</a:t>
            </a:r>
            <a:r>
              <a:rPr sz="2400" b="1">
                <a:solidFill>
                  <a:srgbClr val="FF3300"/>
                </a:solidFill>
              </a:rPr>
              <a:t> </a:t>
            </a:r>
            <a:r>
              <a:rPr sz="2400" b="1" err="1">
                <a:solidFill>
                  <a:srgbClr val="FF3300"/>
                </a:solidFill>
              </a:rPr>
              <a:t>hàm</a:t>
            </a:r>
            <a:r>
              <a:rPr sz="2400" b="1">
                <a:solidFill>
                  <a:srgbClr val="FF3300"/>
                </a:solidFill>
              </a:rPr>
              <a:t>:</a:t>
            </a:r>
            <a:endParaRPr sz="2400">
              <a:solidFill>
                <a:srgbClr val="FF33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200" b="1" err="1">
                <a:latin typeface="Times New Roman" panose="02020603050405020304" pitchFamily="18" charset="0"/>
              </a:rPr>
              <a:t>Việc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sử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dụng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tương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tự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như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các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chuẩn</a:t>
            </a:r>
            <a:r>
              <a:rPr sz="2200" b="1">
                <a:latin typeface="Times New Roman" panose="02020603050405020304" pitchFamily="18" charset="0"/>
              </a:rPr>
              <a:t>.</a:t>
            </a:r>
            <a:endParaRPr sz="2200" b="1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200" b="1" err="1">
                <a:latin typeface="Times New Roman" panose="02020603050405020304" pitchFamily="18" charset="0"/>
              </a:rPr>
              <a:t>Kết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quả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trả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về</a:t>
            </a:r>
            <a:r>
              <a:rPr sz="2200" b="1">
                <a:latin typeface="Times New Roman" panose="02020603050405020304" pitchFamily="18" charset="0"/>
              </a:rPr>
              <a:t> qua </a:t>
            </a:r>
            <a:r>
              <a:rPr sz="2200" b="1" err="1">
                <a:latin typeface="Times New Roman" panose="02020603050405020304" pitchFamily="18" charset="0"/>
              </a:rPr>
              <a:t>tên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chỉ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có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thể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thuộc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các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kiểu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dữ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liệu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chuẩn</a:t>
            </a:r>
            <a:r>
              <a:rPr sz="2200" b="1">
                <a:latin typeface="Times New Roman" panose="02020603050405020304" pitchFamily="18" charset="0"/>
              </a:rPr>
              <a:t>: </a:t>
            </a:r>
            <a:r>
              <a:rPr sz="2200" b="1">
                <a:solidFill>
                  <a:srgbClr val="FF3300"/>
                </a:solidFill>
                <a:latin typeface="Times New Roman" panose="02020603050405020304" pitchFamily="18" charset="0"/>
              </a:rPr>
              <a:t>integer</a:t>
            </a:r>
            <a:r>
              <a:rPr sz="2200" b="1">
                <a:latin typeface="Times New Roman" panose="02020603050405020304" pitchFamily="18" charset="0"/>
              </a:rPr>
              <a:t>, </a:t>
            </a:r>
            <a:r>
              <a:rPr sz="2200" b="1">
                <a:solidFill>
                  <a:srgbClr val="FF3300"/>
                </a:solidFill>
                <a:latin typeface="Times New Roman" panose="02020603050405020304" pitchFamily="18" charset="0"/>
              </a:rPr>
              <a:t>real</a:t>
            </a:r>
            <a:r>
              <a:rPr sz="2200" b="1">
                <a:latin typeface="Times New Roman" panose="02020603050405020304" pitchFamily="18" charset="0"/>
              </a:rPr>
              <a:t>, </a:t>
            </a:r>
            <a:r>
              <a:rPr sz="2200" b="1" err="1">
                <a:solidFill>
                  <a:srgbClr val="FF3300"/>
                </a:solidFill>
                <a:latin typeface="Times New Roman" panose="02020603050405020304" pitchFamily="18" charset="0"/>
              </a:rPr>
              <a:t>boolean</a:t>
            </a:r>
            <a:r>
              <a:rPr sz="2200" b="1">
                <a:latin typeface="Times New Roman" panose="02020603050405020304" pitchFamily="18" charset="0"/>
              </a:rPr>
              <a:t>, </a:t>
            </a:r>
            <a:r>
              <a:rPr sz="2200" b="1">
                <a:solidFill>
                  <a:srgbClr val="FF3300"/>
                </a:solidFill>
                <a:latin typeface="Times New Roman" panose="02020603050405020304" pitchFamily="18" charset="0"/>
              </a:rPr>
              <a:t>char</a:t>
            </a:r>
            <a:r>
              <a:rPr sz="2200" b="1">
                <a:latin typeface="Times New Roman" panose="02020603050405020304" pitchFamily="18" charset="0"/>
              </a:rPr>
              <a:t>, </a:t>
            </a:r>
            <a:r>
              <a:rPr sz="2200" b="1">
                <a:solidFill>
                  <a:srgbClr val="FF3300"/>
                </a:solidFill>
                <a:latin typeface="Times New Roman" panose="02020603050405020304" pitchFamily="18" charset="0"/>
              </a:rPr>
              <a:t>string</a:t>
            </a:r>
            <a:r>
              <a:rPr sz="2200" b="1">
                <a:latin typeface="Times New Roman" panose="02020603050405020304" pitchFamily="18" charset="0"/>
              </a:rPr>
              <a:t>.</a:t>
            </a:r>
            <a:endParaRPr sz="2200" b="1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200" b="1" err="1">
                <a:latin typeface="Times New Roman" panose="02020603050405020304" pitchFamily="18" charset="0"/>
              </a:rPr>
              <a:t>Vì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kết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quả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trả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về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đã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gán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cho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tên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nên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thông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thường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các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tham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số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trong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là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các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tham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số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giá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trị</a:t>
            </a:r>
            <a:r>
              <a:rPr sz="2200" b="1">
                <a:latin typeface="Times New Roman" panose="02020603050405020304" pitchFamily="18" charset="0"/>
              </a:rPr>
              <a:t>.</a:t>
            </a:r>
            <a:endParaRPr sz="2200" b="1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200" b="1" err="1">
                <a:latin typeface="Times New Roman" panose="02020603050405020304" pitchFamily="18" charset="0"/>
              </a:rPr>
              <a:t>Lệnh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gọi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có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thể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tham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gia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vào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biểu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thức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như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một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toán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hạng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và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thậm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chí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là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tham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số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của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lời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gọi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hàm</a:t>
            </a:r>
            <a:r>
              <a:rPr sz="2200" b="1">
                <a:latin typeface="Times New Roman" panose="02020603050405020304" pitchFamily="18" charset="0"/>
              </a:rPr>
              <a:t>, </a:t>
            </a:r>
            <a:r>
              <a:rPr sz="2200" b="1" err="1">
                <a:latin typeface="Times New Roman" panose="02020603050405020304" pitchFamily="18" charset="0"/>
              </a:rPr>
              <a:t>thủ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tục</a:t>
            </a:r>
            <a:r>
              <a:rPr sz="2200" b="1">
                <a:latin typeface="Times New Roman" panose="02020603050405020304" pitchFamily="18" charset="0"/>
              </a:rPr>
              <a:t> </a:t>
            </a:r>
            <a:r>
              <a:rPr sz="2200" b="1" err="1">
                <a:latin typeface="Times New Roman" panose="02020603050405020304" pitchFamily="18" charset="0"/>
              </a:rPr>
              <a:t>khác</a:t>
            </a:r>
            <a:r>
              <a:rPr sz="2200" b="1">
                <a:latin typeface="Times New Roman" panose="02020603050405020304" pitchFamily="18" charset="0"/>
              </a:rPr>
              <a:t>.</a:t>
            </a:r>
            <a:endParaRPr sz="2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 animBg="1"/>
      <p:bldP spid="153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3073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76200"/>
            <a:ext cx="9144000" cy="609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Picture 3074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Text Box 3075"/>
          <p:cNvSpPr txBox="1"/>
          <p:nvPr/>
        </p:nvSpPr>
        <p:spPr>
          <a:xfrm>
            <a:off x="457200" y="990600"/>
            <a:ext cx="8534400" cy="4603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5400000" scaled="1"/>
            <a:tileRect/>
          </a:gradFill>
          <a:ln w="9525">
            <a:noFill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>
                <a:latin typeface=".VnHelvetIns" panose="020B7200000000000000" pitchFamily="34" charset="0"/>
              </a:rPr>
              <a:t>VD:  </a:t>
            </a:r>
            <a:r>
              <a:rPr sz="2400" err="1">
                <a:latin typeface=".VnHelvetIns" panose="020B7200000000000000" pitchFamily="34" charset="0"/>
              </a:rPr>
              <a:t>LËp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ch­¬ng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tr</a:t>
            </a:r>
            <a:r>
              <a:rPr lang="vi-VN" sz="2400" err="1">
                <a:latin typeface=".VnHelvetIns" panose="020B7200000000000000" pitchFamily="34" charset="0"/>
              </a:rPr>
              <a:t>i</a:t>
            </a:r>
            <a:r>
              <a:rPr sz="2400" err="1">
                <a:latin typeface=".VnHelvetIns" panose="020B7200000000000000" pitchFamily="34" charset="0"/>
              </a:rPr>
              <a:t>nh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tÝnh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tæng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luü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 err="1">
                <a:latin typeface=".VnHelvetIns" panose="020B7200000000000000" pitchFamily="34" charset="0"/>
              </a:rPr>
              <a:t>thõa</a:t>
            </a:r>
            <a:r>
              <a:rPr sz="2400">
                <a:latin typeface=".VnHelvetIns" panose="020B7200000000000000" pitchFamily="34" charset="0"/>
              </a:rPr>
              <a:t> </a:t>
            </a:r>
            <a:r>
              <a:rPr sz="2400">
                <a:solidFill>
                  <a:srgbClr val="FF3300"/>
                </a:solidFill>
                <a:latin typeface=".VnHelvetIns" panose="020B7200000000000000" pitchFamily="34" charset="0"/>
              </a:rPr>
              <a:t>S = a</a:t>
            </a:r>
            <a:r>
              <a:rPr lang="vi-VN" sz="2400" baseline="30000">
                <a:solidFill>
                  <a:srgbClr val="FF3300"/>
                </a:solidFill>
                <a:latin typeface=".VnHelvetIns" panose="020B7200000000000000" pitchFamily="34" charset="0"/>
              </a:rPr>
              <a:t>n</a:t>
            </a:r>
            <a:r>
              <a:rPr sz="2400" baseline="30000">
                <a:solidFill>
                  <a:srgbClr val="FF3300"/>
                </a:solidFill>
                <a:latin typeface=".VnHelvetIns" panose="020B7200000000000000" pitchFamily="34" charset="0"/>
              </a:rPr>
              <a:t> </a:t>
            </a:r>
            <a:r>
              <a:rPr sz="2400">
                <a:solidFill>
                  <a:srgbClr val="FF3300"/>
                </a:solidFill>
                <a:latin typeface=".VnHelvetIns" panose="020B7200000000000000" pitchFamily="34" charset="0"/>
              </a:rPr>
              <a:t>+</a:t>
            </a:r>
            <a:r>
              <a:rPr sz="2400" err="1">
                <a:solidFill>
                  <a:srgbClr val="FF3300"/>
                </a:solidFill>
                <a:latin typeface=".VnHelvetIns" panose="020B7200000000000000" pitchFamily="34" charset="0"/>
              </a:rPr>
              <a:t>b</a:t>
            </a:r>
            <a:r>
              <a:rPr lang="vi-VN" sz="2400" baseline="30000" err="1">
                <a:solidFill>
                  <a:srgbClr val="FF3300"/>
                </a:solidFill>
                <a:latin typeface=".VnHelvetIns" panose="020B7200000000000000" pitchFamily="34" charset="0"/>
              </a:rPr>
              <a:t>m</a:t>
            </a:r>
            <a:r>
              <a:rPr sz="2400">
                <a:solidFill>
                  <a:srgbClr val="FF3300"/>
                </a:solidFill>
                <a:latin typeface=".VnHelvetIns" panose="020B7200000000000000" pitchFamily="34" charset="0"/>
              </a:rPr>
              <a:t> +c</a:t>
            </a:r>
            <a:r>
              <a:rPr sz="2400" baseline="30000">
                <a:solidFill>
                  <a:srgbClr val="FF3300"/>
                </a:solidFill>
                <a:latin typeface=".VnHelvetIns" panose="020B7200000000000000" pitchFamily="34" charset="0"/>
              </a:rPr>
              <a:t>p</a:t>
            </a:r>
            <a:r>
              <a:rPr sz="2400">
                <a:solidFill>
                  <a:srgbClr val="FF3300"/>
                </a:solidFill>
                <a:latin typeface=".VnHelvetIns" panose="020B7200000000000000" pitchFamily="34" charset="0"/>
              </a:rPr>
              <a:t> +</a:t>
            </a:r>
            <a:r>
              <a:rPr sz="2400" err="1">
                <a:solidFill>
                  <a:srgbClr val="FF3300"/>
                </a:solidFill>
                <a:latin typeface=".VnHelvetIns" panose="020B7200000000000000" pitchFamily="34" charset="0"/>
              </a:rPr>
              <a:t>d</a:t>
            </a:r>
            <a:r>
              <a:rPr sz="2400" baseline="30000" err="1">
                <a:solidFill>
                  <a:srgbClr val="FF3300"/>
                </a:solidFill>
                <a:latin typeface=".VnHelvetIns" panose="020B7200000000000000" pitchFamily="34" charset="0"/>
              </a:rPr>
              <a:t>q</a:t>
            </a:r>
            <a:endParaRPr sz="2400" baseline="300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  <p:sp>
        <p:nvSpPr>
          <p:cNvPr id="3077" name="Text Box 3076"/>
          <p:cNvSpPr txBox="1"/>
          <p:nvPr/>
        </p:nvSpPr>
        <p:spPr>
          <a:xfrm>
            <a:off x="381000" y="3048000"/>
            <a:ext cx="8382000" cy="860425"/>
          </a:xfrm>
          <a:prstGeom prst="rect">
            <a:avLst/>
          </a:prstGeom>
          <a:solidFill>
            <a:srgbClr val="FFFF66"/>
          </a:solidFill>
          <a:ln w="9525">
            <a:noFill/>
          </a:ln>
        </p:spPr>
        <p:txBody>
          <a:bodyPr>
            <a:spAutoFit/>
          </a:bodyPr>
          <a:p>
            <a:pPr marL="401955" indent="-401955"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sz="2000" err="1">
                <a:latin typeface=".VnHelvetIns" panose="020B7200000000000000" pitchFamily="34" charset="0"/>
              </a:rPr>
              <a:t>ViÕt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</a:t>
            </a:r>
            <a:r>
              <a:rPr lang="vi-VN" sz="2000" err="1">
                <a:latin typeface=".VnHelvetIns" panose="020B7200000000000000" pitchFamily="34" charset="0"/>
              </a:rPr>
              <a:t>i</a:t>
            </a:r>
            <a:r>
              <a:rPr sz="2000" err="1">
                <a:latin typeface=".VnHelvetIns" panose="020B7200000000000000" pitchFamily="34" charset="0"/>
              </a:rPr>
              <a:t>nh</a:t>
            </a:r>
            <a:r>
              <a:rPr sz="2000">
                <a:latin typeface=".VnHelvetIns" panose="020B7200000000000000" pitchFamily="34" charset="0"/>
              </a:rPr>
              <a:t> con d¹ng </a:t>
            </a:r>
            <a:r>
              <a:rPr sz="2000" err="1">
                <a:latin typeface=".VnHelvetIns" panose="020B7200000000000000" pitchFamily="34" charset="0"/>
              </a:rPr>
              <a:t>tæng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qu¸t</a:t>
            </a:r>
            <a:r>
              <a:rPr sz="2000">
                <a:latin typeface=".VnHelvetIns" panose="020B7200000000000000" pitchFamily="34" charset="0"/>
              </a:rPr>
              <a:t> 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 =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x</a:t>
            </a:r>
            <a:r>
              <a:rPr sz="2000" baseline="30000" err="1">
                <a:solidFill>
                  <a:srgbClr val="FF3300"/>
                </a:solidFill>
                <a:latin typeface=".VnHelvetIns" panose="020B7200000000000000" pitchFamily="34" charset="0"/>
              </a:rPr>
              <a:t>k</a:t>
            </a:r>
            <a:r>
              <a:rPr sz="2000" baseline="30000">
                <a:latin typeface=".VnHelvetIns" panose="020B7200000000000000" pitchFamily="34" charset="0"/>
              </a:rPr>
              <a:t> </a:t>
            </a:r>
            <a:endParaRPr sz="2000" baseline="30000">
              <a:latin typeface=".VnHelvetIns" panose="020B7200000000000000" pitchFamily="34" charset="0"/>
            </a:endParaRPr>
          </a:p>
          <a:p>
            <a:pPr marL="401955" indent="-401955">
              <a:spcBef>
                <a:spcPct val="50000"/>
              </a:spcBef>
              <a:buFont typeface="Wingdings" panose="05000000000000000000" pitchFamily="2" charset="2"/>
            </a:pPr>
            <a:r>
              <a:rPr sz="2000" baseline="30000">
                <a:latin typeface=".VnHelvetIns" panose="020B7200000000000000" pitchFamily="34" charset="0"/>
              </a:rPr>
              <a:t> 	</a:t>
            </a:r>
            <a:r>
              <a:rPr sz="2000" i="1">
                <a:latin typeface=".VnHelvetIns" panose="020B7200000000000000" pitchFamily="34" charset="0"/>
              </a:rPr>
              <a:t>	</a:t>
            </a:r>
            <a:r>
              <a:rPr sz="2000" i="1" err="1">
                <a:latin typeface=".VnHelvetIns" panose="020B7200000000000000" pitchFamily="34" charset="0"/>
              </a:rPr>
              <a:t>Trong</a:t>
            </a:r>
            <a:r>
              <a:rPr sz="2000" i="1">
                <a:latin typeface=".VnHelvetIns" panose="020B7200000000000000" pitchFamily="34" charset="0"/>
              </a:rPr>
              <a:t> ®</a:t>
            </a:r>
            <a:r>
              <a:rPr sz="2000" i="1" err="1">
                <a:latin typeface=".VnHelvetIns" panose="020B7200000000000000" pitchFamily="34" charset="0"/>
              </a:rPr>
              <a:t>ã</a:t>
            </a:r>
            <a:r>
              <a:rPr sz="2000">
                <a:latin typeface=".VnHelvetIns" panose="020B7200000000000000" pitchFamily="34" charset="0"/>
              </a:rPr>
              <a:t>: 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, x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kiÓu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thùc</a:t>
            </a:r>
            <a:r>
              <a:rPr sz="2000">
                <a:latin typeface=".VnHelvetIns" panose="020B7200000000000000" pitchFamily="34" charset="0"/>
              </a:rPr>
              <a:t>, 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k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kiÓu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nguyªn</a:t>
            </a:r>
            <a:r>
              <a:rPr sz="2000">
                <a:latin typeface=".VnHelvetIns" panose="020B7200000000000000" pitchFamily="34" charset="0"/>
              </a:rPr>
              <a:t>.</a:t>
            </a:r>
            <a:endParaRPr sz="2000">
              <a:latin typeface=".VnHelvetIns" panose="020B7200000000000000" pitchFamily="34" charset="0"/>
            </a:endParaRPr>
          </a:p>
        </p:txBody>
      </p:sp>
      <p:sp>
        <p:nvSpPr>
          <p:cNvPr id="3078" name="Text Box 3077"/>
          <p:cNvSpPr txBox="1"/>
          <p:nvPr/>
        </p:nvSpPr>
        <p:spPr>
          <a:xfrm>
            <a:off x="381000" y="4419600"/>
            <a:ext cx="8382000" cy="1383665"/>
          </a:xfrm>
          <a:prstGeom prst="rect">
            <a:avLst/>
          </a:prstGeom>
          <a:solidFill>
            <a:srgbClr val="FFFF66"/>
          </a:solidFill>
          <a:ln w="9525">
            <a:noFill/>
          </a:ln>
        </p:spPr>
        <p:txBody>
          <a:bodyPr>
            <a:spAutoFit/>
          </a:bodyPr>
          <a:p>
            <a:pPr marL="401955" indent="-401955">
              <a:lnSpc>
                <a:spcPct val="140000"/>
              </a:lnSpc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sz="2000" err="1">
                <a:latin typeface=".VnHelvetIns" panose="020B7200000000000000" pitchFamily="34" charset="0"/>
              </a:rPr>
              <a:t>Khi</a:t>
            </a:r>
            <a:r>
              <a:rPr sz="2000">
                <a:latin typeface=".VnHelvetIns" panose="020B7200000000000000" pitchFamily="34" charset="0"/>
              </a:rPr>
              <a:t>  </a:t>
            </a:r>
            <a:r>
              <a:rPr sz="2000" err="1">
                <a:latin typeface=".VnHelvetIns" panose="020B7200000000000000" pitchFamily="34" charset="0"/>
              </a:rPr>
              <a:t>tÝnh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luü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thõa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cña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c¸c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sè</a:t>
            </a:r>
            <a:r>
              <a:rPr sz="2000">
                <a:latin typeface=".VnHelvetIns" panose="020B7200000000000000" pitchFamily="34" charset="0"/>
              </a:rPr>
              <a:t> h¹ng </a:t>
            </a:r>
            <a:r>
              <a:rPr sz="2000" err="1">
                <a:latin typeface=".VnHelvetIns" panose="020B7200000000000000" pitchFamily="34" charset="0"/>
              </a:rPr>
              <a:t>trong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tæng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trªn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ta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chØ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cÇn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gäi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tªn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ch­¬ng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tr</a:t>
            </a:r>
            <a:r>
              <a:rPr lang="vi-VN" sz="2000" err="1">
                <a:latin typeface=".VnHelvetIns" panose="020B7200000000000000" pitchFamily="34" charset="0"/>
              </a:rPr>
              <a:t>i</a:t>
            </a:r>
            <a:r>
              <a:rPr sz="2000" err="1">
                <a:latin typeface=".VnHelvetIns" panose="020B7200000000000000" pitchFamily="34" charset="0"/>
              </a:rPr>
              <a:t>nh</a:t>
            </a:r>
            <a:r>
              <a:rPr sz="2000">
                <a:latin typeface=".VnHelvetIns" panose="020B7200000000000000" pitchFamily="34" charset="0"/>
              </a:rPr>
              <a:t> con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</a:t>
            </a:r>
            <a:r>
              <a:rPr sz="2000">
                <a:latin typeface=".VnHelvetIns" panose="020B7200000000000000" pitchFamily="34" charset="0"/>
              </a:rPr>
              <a:t> vµ </a:t>
            </a:r>
            <a:r>
              <a:rPr sz="2000" err="1">
                <a:latin typeface=".VnHelvetIns" panose="020B7200000000000000" pitchFamily="34" charset="0"/>
              </a:rPr>
              <a:t>thay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thÕ</a:t>
            </a:r>
            <a:r>
              <a:rPr sz="2000">
                <a:latin typeface=".VnHelvetIns" panose="020B7200000000000000" pitchFamily="34" charset="0"/>
              </a:rPr>
              <a:t> (</a:t>
            </a:r>
            <a:r>
              <a:rPr sz="2000" err="1">
                <a:latin typeface=".VnHelvetIns" panose="020B7200000000000000" pitchFamily="34" charset="0"/>
              </a:rPr>
              <a:t>x,k</a:t>
            </a:r>
            <a:r>
              <a:rPr sz="2000">
                <a:latin typeface=".VnHelvetIns" panose="020B7200000000000000" pitchFamily="34" charset="0"/>
              </a:rPr>
              <a:t>) </a:t>
            </a:r>
            <a:r>
              <a:rPr sz="2000" err="1">
                <a:latin typeface=".VnHelvetIns" panose="020B7200000000000000" pitchFamily="34" charset="0"/>
              </a:rPr>
              <a:t>b»ng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c¸c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gi</a:t>
            </a:r>
            <a:r>
              <a:rPr sz="2000">
                <a:latin typeface=".VnHelvetIns" panose="020B7200000000000000" pitchFamily="34" charset="0"/>
              </a:rPr>
              <a:t>¸ </a:t>
            </a:r>
            <a:r>
              <a:rPr sz="2000" err="1">
                <a:latin typeface=".VnHelvetIns" panose="020B7200000000000000" pitchFamily="34" charset="0"/>
              </a:rPr>
              <a:t>trÞ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t­¬ng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øng</a:t>
            </a:r>
            <a:r>
              <a:rPr sz="2000">
                <a:latin typeface=".VnHelvetIns" panose="020B7200000000000000" pitchFamily="34" charset="0"/>
              </a:rPr>
              <a:t>. VÝ </a:t>
            </a:r>
            <a:r>
              <a:rPr sz="2000" err="1">
                <a:latin typeface=".VnHelvetIns" panose="020B7200000000000000" pitchFamily="34" charset="0"/>
              </a:rPr>
              <a:t>dô</a:t>
            </a:r>
            <a:r>
              <a:rPr sz="2000">
                <a:latin typeface=".VnHelvetIns" panose="020B7200000000000000" pitchFamily="34" charset="0"/>
              </a:rPr>
              <a:t> </a:t>
            </a:r>
            <a:r>
              <a:rPr sz="2000" err="1">
                <a:latin typeface=".VnHelvetIns" panose="020B7200000000000000" pitchFamily="34" charset="0"/>
              </a:rPr>
              <a:t>nh</a:t>
            </a:r>
            <a:r>
              <a:rPr sz="2000">
                <a:latin typeface=".VnHelvetIns" panose="020B7200000000000000" pitchFamily="34" charset="0"/>
              </a:rPr>
              <a:t>­: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Luythua(a,</a:t>
            </a:r>
            <a:r>
              <a:rPr lang="vi-VN" sz="2000" err="1">
                <a:solidFill>
                  <a:srgbClr val="FF3300"/>
                </a:solidFill>
                <a:latin typeface=".VnHelvetIns" panose="020B7200000000000000" pitchFamily="34" charset="0"/>
              </a:rPr>
              <a:t>n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).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luythua(b,</a:t>
            </a:r>
            <a:r>
              <a:rPr lang="vi-VN" sz="2000" err="1">
                <a:solidFill>
                  <a:srgbClr val="FF3300"/>
                </a:solidFill>
                <a:latin typeface=".VnHelvetIns" panose="020B7200000000000000" pitchFamily="34" charset="0"/>
              </a:rPr>
              <a:t>m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), </a:t>
            </a:r>
            <a:r>
              <a:rPr sz="2000" err="1">
                <a:solidFill>
                  <a:srgbClr val="FF3300"/>
                </a:solidFill>
                <a:latin typeface=".VnHelvetIns" panose="020B7200000000000000" pitchFamily="34" charset="0"/>
              </a:rPr>
              <a:t>luythua(c,p),luythua(d,q</a:t>
            </a:r>
            <a:r>
              <a:rPr sz="2000">
                <a:solidFill>
                  <a:srgbClr val="FF3300"/>
                </a:solidFill>
                <a:latin typeface=".VnHelvetIns" panose="020B7200000000000000" pitchFamily="34" charset="0"/>
              </a:rPr>
              <a:t>).</a:t>
            </a:r>
            <a:endParaRPr sz="2000">
              <a:solidFill>
                <a:srgbClr val="FF3300"/>
              </a:solidFill>
              <a:latin typeface=".VnHelvetIns" panose="020B7200000000000000" pitchFamily="34" charset="0"/>
            </a:endParaRPr>
          </a:p>
        </p:txBody>
      </p:sp>
      <p:sp>
        <p:nvSpPr>
          <p:cNvPr id="3079" name="Text Box 3078"/>
          <p:cNvSpPr txBox="1"/>
          <p:nvPr/>
        </p:nvSpPr>
        <p:spPr>
          <a:xfrm>
            <a:off x="685800" y="1905000"/>
            <a:ext cx="84582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* INPUT : </a:t>
            </a:r>
            <a:r>
              <a:rPr sz="2000" err="1">
                <a:latin typeface=".VnClarendon" panose="020B7200000000000000" pitchFamily="34" charset="0"/>
              </a:rPr>
              <a:t>C¸c</a:t>
            </a:r>
            <a:r>
              <a:rPr sz="2000">
                <a:latin typeface=".VnClarendon" panose="020B7200000000000000" pitchFamily="34" charset="0"/>
              </a:rPr>
              <a:t> c¬ </a:t>
            </a:r>
            <a:r>
              <a:rPr sz="2000" err="1">
                <a:latin typeface=".VnClarendon" panose="020B7200000000000000" pitchFamily="34" charset="0"/>
              </a:rPr>
              <a:t>sè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>
                <a:solidFill>
                  <a:srgbClr val="0000FF"/>
                </a:solidFill>
                <a:latin typeface=".VnClarendon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a,b,c,d</a:t>
            </a:r>
            <a:r>
              <a:rPr sz="2000">
                <a:latin typeface=".VnClarendon" panose="020B7200000000000000" pitchFamily="34" charset="0"/>
              </a:rPr>
              <a:t> vµ </a:t>
            </a:r>
            <a:r>
              <a:rPr sz="2000" err="1">
                <a:latin typeface=".VnClarendon" panose="020B7200000000000000" pitchFamily="34" charset="0"/>
              </a:rPr>
              <a:t>c¸c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sè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mò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lÇn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latin typeface=".VnClarendon" panose="020B7200000000000000" pitchFamily="34" charset="0"/>
              </a:rPr>
              <a:t>l­ît</a:t>
            </a:r>
            <a:r>
              <a:rPr sz="2000">
                <a:latin typeface=".VnClarendon" panose="020B7200000000000000" pitchFamily="34" charset="0"/>
              </a:rPr>
              <a:t> </a:t>
            </a:r>
            <a:r>
              <a:rPr sz="2000" err="1">
                <a:solidFill>
                  <a:srgbClr val="0000FF"/>
                </a:solidFill>
                <a:latin typeface=".VnClarendon" panose="020B7200000000000000" pitchFamily="34" charset="0"/>
              </a:rPr>
              <a:t>n,m,p,q</a:t>
            </a:r>
            <a:endParaRPr sz="2000">
              <a:solidFill>
                <a:srgbClr val="0000FF"/>
              </a:solidFill>
              <a:latin typeface=".VnClarendon" panose="020B7200000000000000" pitchFamily="34" charset="0"/>
            </a:endParaRPr>
          </a:p>
          <a:p>
            <a:pPr>
              <a:spcBef>
                <a:spcPct val="50000"/>
              </a:spcBef>
            </a:pPr>
            <a:r>
              <a:rPr sz="2000">
                <a:latin typeface=".VnClarendon" panose="020B7200000000000000" pitchFamily="34" charset="0"/>
              </a:rPr>
              <a:t>* OUTPUT :  S </a:t>
            </a:r>
            <a:endParaRPr sz="2000">
              <a:solidFill>
                <a:srgbClr val="FF3300"/>
              </a:solidFill>
              <a:latin typeface=".VnClarendon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ldLvl="0" animBg="1"/>
      <p:bldP spid="3077" grpId="0" bldLvl="0" animBg="1"/>
      <p:bldP spid="3078" grpId="0" bldLvl="0" animBg="1"/>
      <p:bldP spid="3079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5445</Words>
  <Application>WPS Presentation</Application>
  <PresentationFormat>On-screen Show</PresentationFormat>
  <Paragraphs>275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4" baseType="lpstr">
      <vt:lpstr>Arial</vt:lpstr>
      <vt:lpstr>SimSun</vt:lpstr>
      <vt:lpstr>Wingdings</vt:lpstr>
      <vt:lpstr>.VnArabia</vt:lpstr>
      <vt:lpstr>.VnClarendon</vt:lpstr>
      <vt:lpstr>.VnAvantH</vt:lpstr>
      <vt:lpstr>.VnHelvetIns</vt:lpstr>
      <vt:lpstr>.VnBook-Antiqua</vt:lpstr>
      <vt:lpstr>.VnCourier New</vt:lpstr>
      <vt:lpstr>.VnArial</vt:lpstr>
      <vt:lpstr>Times New Roman</vt:lpstr>
      <vt:lpstr>.VnHelvetInsH</vt:lpstr>
      <vt:lpstr>.VnSouthern</vt:lpstr>
      <vt:lpstr>.VnShelley Allegro</vt:lpstr>
      <vt:lpstr>Segoe Print</vt:lpstr>
      <vt:lpstr>Microsoft YaHei</vt:lpstr>
      <vt:lpstr>Arial Unicode MS</vt:lpstr>
      <vt:lpstr>Calibri</vt:lpstr>
      <vt:lpstr>Default Design</vt:lpstr>
      <vt:lpstr>PBrush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Soncan</dc:creator>
  <cp:lastModifiedBy>ASUS</cp:lastModifiedBy>
  <cp:revision>57</cp:revision>
  <dcterms:created xsi:type="dcterms:W3CDTF">2007-04-05T06:48:00Z</dcterms:created>
  <dcterms:modified xsi:type="dcterms:W3CDTF">2021-05-15T02:26:37Z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