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3" r:id="rId3"/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9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84C54-9A7E-4FD1-BDA5-ACDFF87E1E1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FC80B-C24F-45F0-9797-DD97493F6B2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84C54-9A7E-4FD1-BDA5-ACDFF87E1E1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FC80B-C24F-45F0-9797-DD97493F6B2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84C54-9A7E-4FD1-BDA5-ACDFF87E1E1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FC80B-C24F-45F0-9797-DD97493F6B2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84C54-9A7E-4FD1-BDA5-ACDFF87E1E1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FC80B-C24F-45F0-9797-DD97493F6B2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84C54-9A7E-4FD1-BDA5-ACDFF87E1E1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FC80B-C24F-45F0-9797-DD97493F6B2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84C54-9A7E-4FD1-BDA5-ACDFF87E1E1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FC80B-C24F-45F0-9797-DD97493F6B2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84C54-9A7E-4FD1-BDA5-ACDFF87E1E10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FC80B-C24F-45F0-9797-DD97493F6B2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84C54-9A7E-4FD1-BDA5-ACDFF87E1E10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FC80B-C24F-45F0-9797-DD97493F6B2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84C54-9A7E-4FD1-BDA5-ACDFF87E1E10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FC80B-C24F-45F0-9797-DD97493F6B2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84C54-9A7E-4FD1-BDA5-ACDFF87E1E1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FC80B-C24F-45F0-9797-DD97493F6B2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84C54-9A7E-4FD1-BDA5-ACDFF87E1E1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FC80B-C24F-45F0-9797-DD97493F6B2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84C54-9A7E-4FD1-BDA5-ACDFF87E1E1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FC80B-C24F-45F0-9797-DD97493F6B22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2045335"/>
          </a:xfrm>
        </p:spPr>
        <p:txBody>
          <a:bodyPr>
            <a:normAutofit/>
            <a:scene3d>
              <a:camera prst="orthographicFront"/>
              <a:lightRig rig="threePt" dir="t"/>
            </a:scene3d>
          </a:bodyPr>
          <a:p>
            <a:r>
              <a:rPr lang="vi-VN" altLang="en-US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CHƯƠNG 6: </a:t>
            </a:r>
            <a:br>
              <a:rPr lang="vi-VN" altLang="en-US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vi-VN" altLang="en-US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CHƯƠNG TRÌNH CON</a:t>
            </a:r>
            <a:br>
              <a:rPr lang="vi-VN" altLang="en-US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vi-VN" altLang="en-US" sz="36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VÀ LẬP TRÌNH CÓ CẤU TRÚC</a:t>
            </a:r>
            <a:endParaRPr lang="vi-VN" altLang="en-US" sz="3600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-6350"/>
            <a:ext cx="9144000" cy="6864350"/>
          </a:xfrm>
          <a:prstGeom prst="rect">
            <a:avLst/>
          </a:prstGeom>
          <a:noFill/>
        </p:spPr>
      </p:pic>
      <p:sp>
        <p:nvSpPr>
          <p:cNvPr id="5" name="WordArt 4"/>
          <p:cNvSpPr>
            <a:spLocks noChangeArrowheads="1" noChangeShapeType="1" noTextEdit="1"/>
          </p:cNvSpPr>
          <p:nvPr/>
        </p:nvSpPr>
        <p:spPr bwMode="auto">
          <a:xfrm>
            <a:off x="1828800" y="2895600"/>
            <a:ext cx="56388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12700">
                  <a:solidFill>
                    <a:srgbClr val="3333CC"/>
                  </a:solidFill>
                  <a:round/>
                </a:ln>
                <a:solidFill>
                  <a:srgbClr val="4A4A6E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3600" b="1" kern="10" dirty="0" smtClean="0">
                <a:ln w="12700">
                  <a:solidFill>
                    <a:srgbClr val="3333CC"/>
                  </a:solidFill>
                  <a:round/>
                </a:ln>
                <a:solidFill>
                  <a:srgbClr val="4A4A6E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3333CC"/>
                  </a:solidFill>
                  <a:round/>
                </a:ln>
                <a:solidFill>
                  <a:srgbClr val="4A4A6E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600" b="1" kern="10" dirty="0" smtClean="0">
                <a:ln w="12700">
                  <a:solidFill>
                    <a:srgbClr val="3333CC"/>
                  </a:solidFill>
                  <a:round/>
                </a:ln>
                <a:solidFill>
                  <a:srgbClr val="4A4A6E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600" b="1" kern="10" dirty="0" err="1" smtClean="0">
                <a:ln w="12700">
                  <a:solidFill>
                    <a:srgbClr val="3333CC"/>
                  </a:solidFill>
                  <a:round/>
                </a:ln>
                <a:solidFill>
                  <a:srgbClr val="4A4A6E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kern="10" dirty="0" smtClean="0">
                <a:ln w="12700">
                  <a:solidFill>
                    <a:srgbClr val="3333CC"/>
                  </a:solidFill>
                  <a:round/>
                </a:ln>
                <a:solidFill>
                  <a:srgbClr val="4A4A6E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3333CC"/>
                  </a:solidFill>
                  <a:round/>
                </a:ln>
                <a:solidFill>
                  <a:srgbClr val="4A4A6E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600" b="1" kern="10" dirty="0" smtClean="0">
                <a:ln w="12700">
                  <a:solidFill>
                    <a:srgbClr val="3333CC"/>
                  </a:solidFill>
                  <a:round/>
                </a:ln>
                <a:solidFill>
                  <a:srgbClr val="4A4A6E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3333CC"/>
                  </a:solidFill>
                  <a:round/>
                </a:ln>
                <a:solidFill>
                  <a:srgbClr val="4A4A6E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endParaRPr lang="en-US" sz="3600" b="1" kern="10" dirty="0">
              <a:ln w="12700">
                <a:solidFill>
                  <a:srgbClr val="3333CC"/>
                </a:solidFill>
                <a:round/>
              </a:ln>
              <a:solidFill>
                <a:srgbClr val="4A4A6E">
                  <a:alpha val="50000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19400" y="2133600"/>
            <a:ext cx="365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kern="10" dirty="0" err="1">
                <a:ln w="12700">
                  <a:solidFill>
                    <a:srgbClr val="3333CC"/>
                  </a:solidFill>
                  <a:round/>
                </a:ln>
                <a:solidFill>
                  <a:srgbClr val="4A4A6E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kern="10" dirty="0">
                <a:ln w="12700">
                  <a:solidFill>
                    <a:srgbClr val="3333CC"/>
                  </a:solidFill>
                  <a:round/>
                </a:ln>
                <a:solidFill>
                  <a:srgbClr val="4A4A6E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17:</a:t>
            </a:r>
            <a:endParaRPr lang="en-US" sz="3600" b="1" kern="10" dirty="0">
              <a:ln w="12700">
                <a:solidFill>
                  <a:srgbClr val="3333CC"/>
                </a:solidFill>
                <a:round/>
              </a:ln>
              <a:solidFill>
                <a:srgbClr val="4A4A6E">
                  <a:alpha val="50000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t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0"/>
            <a:ext cx="9144000" cy="762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609600" y="76200"/>
            <a:ext cx="807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1219200"/>
            <a:ext cx="777240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S=a</a:t>
            </a: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en-US" sz="2400" baseline="30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+c</a:t>
            </a: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baseline="30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0" y="2140803"/>
            <a:ext cx="777240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en-US" sz="2400" baseline="30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,c</a:t>
            </a: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baseline="30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3055203"/>
            <a:ext cx="7772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Khái niệm:</a:t>
            </a:r>
            <a:r>
              <a:rPr lang="pt-BR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Chương trình con là một dãy lệnh mô tả một số thao tác nhất định và có thể được thực hiện từ nhiều vị trí trong chương trình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t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0"/>
            <a:ext cx="9144000" cy="762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09600" y="76200"/>
            <a:ext cx="80772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</a:t>
            </a:r>
            <a:r>
              <a:rPr lang="vi-VN" alt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alt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ctc)</a:t>
            </a:r>
            <a:endParaRPr lang="vi-VN" altLang="en-US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914400"/>
            <a:ext cx="77724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S=a</a:t>
            </a: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en-US" sz="2400" baseline="30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+c</a:t>
            </a: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baseline="30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0" y="1371600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1752600"/>
            <a:ext cx="7772400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vi-VN" alt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uythua1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:=1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 //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for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:=1 to n do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vi-VN" alt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uythua1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:=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vi-VN" alt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uythua1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*a;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vi-VN" alt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uythua2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:=1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baseline="30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for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:=1 to m do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vi-VN" alt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uythua2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:=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vi-VN" alt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uythua2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*b;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vi-VN" alt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uythua3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:=1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for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:=1 to p do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vi-VN" alt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uythua3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:=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vi-VN" alt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uythua3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*c;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vi-VN" alt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uythua4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:=1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baseline="30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for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:=1 to q do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vi-VN" alt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uythua4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:=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vi-VN" alt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uythua4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*d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t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0"/>
            <a:ext cx="9144000" cy="762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09600" y="76200"/>
            <a:ext cx="807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914400"/>
            <a:ext cx="77724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S=a</a:t>
            </a: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en-US" sz="2400" baseline="30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+c</a:t>
            </a: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baseline="30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0" y="1371600"/>
            <a:ext cx="777240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65455"/>
            <a:endParaRPr lang="en-US" sz="2400" dirty="0" err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65455"/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ũy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vi-VN" alt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vi-VN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5800" y="3352621"/>
            <a:ext cx="7772400" cy="2676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unction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luythua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x,k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:integer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longint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luythua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:longint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j:integer;</a:t>
            </a:r>
            <a:endParaRPr lang="en-US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begin</a:t>
            </a:r>
            <a:endParaRPr lang="en-US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vi-V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luythua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:=1; //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vi-VN" altLang="en-US" sz="24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endParaRPr lang="en-US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for j:=1 to n</a:t>
            </a:r>
            <a:r>
              <a:rPr lang="vi-V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=k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</a:t>
            </a:r>
            <a:endParaRPr lang="en-US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vi-VN" alt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uythua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:=</a:t>
            </a:r>
            <a:r>
              <a:rPr lang="vi-V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luythua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vi-V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end</a:t>
            </a:r>
            <a:r>
              <a:rPr lang="vi-V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vi-VN" altLang="en-US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t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0"/>
            <a:ext cx="9144000" cy="762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09600" y="76200"/>
            <a:ext cx="80772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</a:t>
            </a:r>
            <a:r>
              <a:rPr lang="vi-VN" alt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alt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ctc)</a:t>
            </a:r>
            <a:endParaRPr lang="vi-VN" altLang="en-US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1371600"/>
            <a:ext cx="84582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65455"/>
            <a:r>
              <a:rPr lang="pt-B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Lợi ích của việc sử dụng c</a:t>
            </a:r>
            <a:r>
              <a:rPr lang="vi-VN" altLang="pt-B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tc</a:t>
            </a:r>
            <a:r>
              <a:rPr lang="pt-B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altLang="pt-B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2304871"/>
            <a:ext cx="8077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Tránh được viết lặp đi lặp lại cùng một dãy lệnh.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Hỗ trợ việc thực hiện các chương trình lớn.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Phục vụ cho quá trình trừu tượng hoá.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Mở rộng khả năng ngôn ngữ.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Thuận tiện cho phát triển và nâng cấp chương trình.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t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0"/>
            <a:ext cx="9144000" cy="762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09600" y="76200"/>
            <a:ext cx="883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trúc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990600"/>
            <a:ext cx="845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65455"/>
            <a:r>
              <a:rPr lang="pt-B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Phân loại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0" y="1600200"/>
            <a:ext cx="8077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fr-F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fr-F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 là </a:t>
            </a:r>
            <a:r>
              <a:rPr lang="fr-F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fr-F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fr-F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Sin(x),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Sqrt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(x), length(x)...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2958405"/>
            <a:ext cx="8077200" cy="3107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(Procedure):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Delete,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readln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Writeln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Lập bảng so sánh sự giống và khác nhau giữa Hàm và Thủ tục?</a:t>
            </a:r>
            <a:endParaRPr lang="vi-VN" altLang="en-US" sz="2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t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0"/>
            <a:ext cx="9144000" cy="762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09600" y="76200"/>
            <a:ext cx="883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trúc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990600"/>
            <a:ext cx="845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65455"/>
            <a:r>
              <a:rPr lang="pt-B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Cấu trúc chương trình con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0" y="1600200"/>
            <a:ext cx="8077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trúc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	    &lt;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[&lt;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&gt;]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    &lt;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2958405"/>
            <a:ext cx="8077200" cy="3538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Luythua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vi-VN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cục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con.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j, L</a:t>
            </a:r>
            <a:r>
              <a:rPr lang="vi-VN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cục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cục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5638800" y="1575435"/>
            <a:ext cx="2628900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vi-VN" altLang="en-US">
                <a:solidFill>
                  <a:srgbClr val="FF0000"/>
                </a:solidFill>
              </a:rPr>
              <a:t>chương trình chính:</a:t>
            </a:r>
            <a:endParaRPr lang="vi-VN" altLang="en-US">
              <a:solidFill>
                <a:srgbClr val="FF0000"/>
              </a:solidFill>
            </a:endParaRPr>
          </a:p>
          <a:p>
            <a:endParaRPr lang="vi-VN" altLang="en-US">
              <a:solidFill>
                <a:srgbClr val="FF0000"/>
              </a:solidFill>
            </a:endParaRPr>
          </a:p>
          <a:p>
            <a:r>
              <a:rPr lang="vi-VN" altLang="en-US">
                <a:solidFill>
                  <a:srgbClr val="FF0000"/>
                </a:solidFill>
              </a:rPr>
              <a:t>      [&lt;phần </a:t>
            </a:r>
            <a:r>
              <a:rPr lang="vi-VN" altLang="en-US">
                <a:solidFill>
                  <a:srgbClr val="FF0000"/>
                </a:solidFill>
              </a:rPr>
              <a:t>đầu&gt;];</a:t>
            </a:r>
            <a:endParaRPr lang="vi-VN" altLang="en-US">
              <a:solidFill>
                <a:srgbClr val="FF0000"/>
              </a:solidFill>
            </a:endParaRPr>
          </a:p>
          <a:p>
            <a:r>
              <a:rPr lang="vi-VN" altLang="en-US">
                <a:solidFill>
                  <a:srgbClr val="FF0000"/>
                </a:solidFill>
              </a:rPr>
              <a:t>      &lt;phần </a:t>
            </a:r>
            <a:r>
              <a:rPr lang="vi-VN" altLang="en-US">
                <a:solidFill>
                  <a:srgbClr val="FF0000"/>
                </a:solidFill>
              </a:rPr>
              <a:t>thân&gt;;</a:t>
            </a:r>
            <a:endParaRPr lang="vi-VN" altLang="en-US">
              <a:solidFill>
                <a:srgbClr val="FF0000"/>
              </a:solidFill>
            </a:endParaRPr>
          </a:p>
          <a:p>
            <a:endParaRPr lang="vi-VN" altLang="en-US">
              <a:solidFill>
                <a:srgbClr val="FF0000"/>
              </a:solidFill>
            </a:endParaRPr>
          </a:p>
          <a:p>
            <a:endParaRPr lang="vi-V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2411</Words>
  <Application>WPS Presentation</Application>
  <PresentationFormat>On-screen Show (4:3)</PresentationFormat>
  <Paragraphs>91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6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Office Theme</vt:lpstr>
      <vt:lpstr>CHƯƠNG 6:  CHƯƠNG TRÌNH CON VÀ LẬP TRÌNH CÓ CẤU TRÚC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ASUS</cp:lastModifiedBy>
  <cp:revision>55</cp:revision>
  <dcterms:created xsi:type="dcterms:W3CDTF">2020-04-11T12:52:00Z</dcterms:created>
  <dcterms:modified xsi:type="dcterms:W3CDTF">2021-05-14T08:51:58Z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1033-11.2.0.10132</vt:lpwstr>
  </property>
</Properties>
</file>