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7" r:id="rId3"/>
    <p:sldId id="260" r:id="rId4"/>
    <p:sldId id="257" r:id="rId5"/>
    <p:sldId id="281" r:id="rId6"/>
    <p:sldId id="282" r:id="rId7"/>
    <p:sldId id="264" r:id="rId8"/>
    <p:sldId id="261" r:id="rId9"/>
    <p:sldId id="262" r:id="rId10"/>
    <p:sldId id="256" r:id="rId11"/>
    <p:sldId id="273" r:id="rId12"/>
    <p:sldId id="275" r:id="rId13"/>
    <p:sldId id="288" r:id="rId14"/>
    <p:sldId id="289" r:id="rId15"/>
    <p:sldId id="278" r:id="rId16"/>
    <p:sldId id="290" r:id="rId17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0066CC"/>
    <a:srgbClr val="0000FF"/>
    <a:srgbClr val="FF0000"/>
    <a:srgbClr val="0033CC"/>
    <a:srgbClr val="FFFF00"/>
    <a:srgbClr val="E9F7B7"/>
    <a:srgbClr val="99CC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>
        <p:scale>
          <a:sx n="76" d="100"/>
          <a:sy n="76" d="100"/>
        </p:scale>
        <p:origin x="-648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948"/>
    </p:cViewPr>
  </p:sorter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en-US" strike="noStrike" noProof="1" smtClean="0"/>
              <a:t>Click to edit Master subtitle style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en-US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en-US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en-US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en-US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en-US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en-US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en-US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en-US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en-US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en-US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n-US" altLang="en-US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l"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fontAlgn="base" hangingPunct="1"/>
            <a:fld id="{9A0DB2DC-4C9A-4742-B13C-FB6460FD3503}" type="slidenum">
              <a:rPr lang="en-US" altLang="en-US" strike="noStrike" noProof="1" dirty="0">
                <a:latin typeface="Arial" panose="020B0604020202020204" pitchFamily="34" charset="0"/>
                <a:ea typeface="+mn-ea"/>
                <a:cs typeface="+mn-cs"/>
              </a:rPr>
            </a:fld>
            <a:endParaRPr lang="en-US" altLang="en-US" strike="noStrike" noProof="1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1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4.png"/><Relationship Id="rId2" Type="http://schemas.openxmlformats.org/officeDocument/2006/relationships/image" Target="../media/image14.GIF"/><Relationship Id="rId1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1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1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1.jpeg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9.GIF"/><Relationship Id="rId5" Type="http://schemas.openxmlformats.org/officeDocument/2006/relationships/image" Target="../media/image8.GIF"/><Relationship Id="rId4" Type="http://schemas.openxmlformats.org/officeDocument/2006/relationships/image" Target="../media/image7.GIF"/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10.png"/><Relationship Id="rId3" Type="http://schemas.openxmlformats.org/officeDocument/2006/relationships/oleObject" Target="../embeddings/oleObject1.bin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13.jpeg"/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3.jpe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4.GIF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49" name="Picture 2" descr="2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0" name="Rectangle 3"/>
          <p:cNvSpPr/>
          <p:nvPr/>
        </p:nvSpPr>
        <p:spPr>
          <a:xfrm>
            <a:off x="0" y="1981200"/>
            <a:ext cx="9144000" cy="487680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txBody>
          <a:bodyPr wrap="none" anchor="ctr" anchorCtr="0"/>
          <a:p>
            <a:pPr algn="ctr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2051" name="Text Box 4"/>
          <p:cNvSpPr txBox="1"/>
          <p:nvPr/>
        </p:nvSpPr>
        <p:spPr>
          <a:xfrm>
            <a:off x="3657600" y="1600200"/>
            <a:ext cx="2590800" cy="1076325"/>
          </a:xfrm>
          <a:prstGeom prst="rect">
            <a:avLst/>
          </a:prstGeom>
          <a:noFill/>
          <a:ln w="12700">
            <a:noFill/>
          </a:ln>
        </p:spPr>
        <p:txBody>
          <a:bodyPr anchor="t" anchorCtr="0">
            <a:spAutoFit/>
          </a:bodyPr>
          <a:p>
            <a:pPr>
              <a:lnSpc>
                <a:spcPct val="200000"/>
              </a:lnSpc>
            </a:pPr>
            <a:r>
              <a:rPr lang="en-US" altLang="en-US" sz="3200" b="1" dirty="0">
                <a:solidFill>
                  <a:srgbClr val="0033CC"/>
                </a:solidFill>
                <a:latin typeface=".VnArabia" pitchFamily="34" charset="0"/>
              </a:rPr>
              <a:t>Bài 1</a:t>
            </a:r>
            <a:r>
              <a:rPr lang="vi-VN" altLang="en-US" sz="3200" b="1" dirty="0">
                <a:solidFill>
                  <a:srgbClr val="0033CC"/>
                </a:solidFill>
                <a:latin typeface=".VnArabia" pitchFamily="34" charset="0"/>
              </a:rPr>
              <a:t>4</a:t>
            </a:r>
            <a:endParaRPr lang="vi-VN" altLang="en-US" sz="3200" b="1" dirty="0">
              <a:solidFill>
                <a:srgbClr val="0033CC"/>
              </a:solidFill>
              <a:latin typeface=".VnArabia" pitchFamily="34" charset="0"/>
            </a:endParaRPr>
          </a:p>
        </p:txBody>
      </p:sp>
      <p:sp>
        <p:nvSpPr>
          <p:cNvPr id="2052" name="WordArt 5"/>
          <p:cNvSpPr>
            <a:spLocks noTextEdit="1"/>
          </p:cNvSpPr>
          <p:nvPr/>
        </p:nvSpPr>
        <p:spPr>
          <a:xfrm>
            <a:off x="1295400" y="2743200"/>
            <a:ext cx="67056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 b="1">
                <a:solidFill>
                  <a:schemeClr val="tx1"/>
                </a:solidFill>
                <a:effectLst>
                  <a:outerShdw dist="38100" dir="2699999" algn="tl" rotWithShape="0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Kiểu dữ liệu tệp</a:t>
            </a:r>
            <a:endParaRPr lang="en-US" sz="3600" b="1">
              <a:solidFill>
                <a:schemeClr val="tx1"/>
              </a:solidFill>
              <a:effectLst>
                <a:outerShdw dist="38100" dir="2699999" algn="tl" rotWithShape="0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2053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4648200"/>
            <a:ext cx="3810000" cy="2117725"/>
          </a:xfrm>
          <a:prstGeom prst="rect">
            <a:avLst/>
          </a:prstGeom>
          <a:noFill/>
          <a:ln w="12700">
            <a:noFill/>
          </a:ln>
        </p:spPr>
      </p:pic>
      <p:sp>
        <p:nvSpPr>
          <p:cNvPr id="2054" name="Line 8"/>
          <p:cNvSpPr/>
          <p:nvPr/>
        </p:nvSpPr>
        <p:spPr>
          <a:xfrm>
            <a:off x="4495800" y="5867400"/>
            <a:ext cx="4648200" cy="0"/>
          </a:xfrm>
          <a:prstGeom prst="line">
            <a:avLst/>
          </a:prstGeom>
          <a:ln w="12700" cap="sq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</p:sp>
      <p:pic>
        <p:nvPicPr>
          <p:cNvPr id="2055" name="Picture 9" descr="495644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0" y="4572000"/>
            <a:ext cx="1143000" cy="1143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1265" name="Picture 2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6477000"/>
            <a:ext cx="9144000" cy="381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4593" name="Rectangle 17"/>
          <p:cNvSpPr/>
          <p:nvPr/>
        </p:nvSpPr>
        <p:spPr>
          <a:xfrm>
            <a:off x="76200" y="4632325"/>
            <a:ext cx="4572000" cy="157003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marL="290830" indent="-290830"/>
            <a:r>
              <a:rPr lang="en-US" altLang="en-US" sz="2400" b="1" i="1" dirty="0">
                <a:latin typeface=".VnBook-Antiqua" pitchFamily="34" charset="0"/>
                <a:sym typeface="Wingdings" panose="05000000000000000000" pitchFamily="2" charset="2"/>
              </a:rPr>
              <a:t> </a:t>
            </a:r>
            <a:r>
              <a:rPr lang="en-US" sz="2400" dirty="0">
                <a:latin typeface="Arial" panose="020B0604020202020204" pitchFamily="34" charset="0"/>
              </a:rPr>
              <a:t>Danh sách kết quả gồm một hay nhiều phần tử. Phần tử có thể là biến, hằng xâu hoặc biểu thức.</a:t>
            </a:r>
            <a:endParaRPr lang="en-US" sz="2400" dirty="0">
              <a:latin typeface="Arial" panose="020B0604020202020204" pitchFamily="34" charset="0"/>
            </a:endParaRPr>
          </a:p>
        </p:txBody>
      </p:sp>
      <p:pic>
        <p:nvPicPr>
          <p:cNvPr id="11267" name="Picture 26" descr="tpage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838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4606" name="Line 30"/>
          <p:cNvSpPr/>
          <p:nvPr/>
        </p:nvSpPr>
        <p:spPr>
          <a:xfrm>
            <a:off x="4800600" y="1524000"/>
            <a:ext cx="0" cy="472440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269" name="Text Box 32"/>
          <p:cNvSpPr txBox="1"/>
          <p:nvPr/>
        </p:nvSpPr>
        <p:spPr>
          <a:xfrm>
            <a:off x="55563" y="882650"/>
            <a:ext cx="3906837" cy="461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eaLnBrk="0" hangingPunct="0"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c. Ghi dữ liệu ra tệp</a:t>
            </a:r>
            <a:endParaRPr lang="en-US" altLang="en-US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grpSp>
        <p:nvGrpSpPr>
          <p:cNvPr id="24620" name="Group 44"/>
          <p:cNvGrpSpPr/>
          <p:nvPr/>
        </p:nvGrpSpPr>
        <p:grpSpPr>
          <a:xfrm>
            <a:off x="4648200" y="1143000"/>
            <a:ext cx="4800600" cy="5105400"/>
            <a:chOff x="2688" y="720"/>
            <a:chExt cx="3024" cy="3216"/>
          </a:xfrm>
        </p:grpSpPr>
        <p:sp>
          <p:nvSpPr>
            <p:cNvPr id="11271" name="Rectangle 34"/>
            <p:cNvSpPr/>
            <p:nvPr/>
          </p:nvSpPr>
          <p:spPr>
            <a:xfrm>
              <a:off x="2832" y="720"/>
              <a:ext cx="2880" cy="121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r>
                <a:rPr lang="en-US" altLang="en-US" sz="2000" b="1" dirty="0">
                  <a:latin typeface="Arial" panose="020B0604020202020204" pitchFamily="34" charset="0"/>
                </a:rPr>
                <a:t>Program vd1;</a:t>
              </a:r>
              <a:endParaRPr lang="en-US" altLang="en-US" sz="2000" b="1" dirty="0">
                <a:latin typeface="Arial" panose="020B0604020202020204" pitchFamily="34" charset="0"/>
              </a:endParaRPr>
            </a:p>
            <a:p>
              <a:r>
                <a:rPr lang="en-US" altLang="en-US" sz="2000" b="1" dirty="0">
                  <a:latin typeface="Arial" panose="020B0604020202020204" pitchFamily="34" charset="0"/>
                </a:rPr>
                <a:t>Uses crt;</a:t>
              </a:r>
              <a:endParaRPr lang="en-US" altLang="en-US" sz="2000" b="1" dirty="0">
                <a:latin typeface="Arial" panose="020B0604020202020204" pitchFamily="34" charset="0"/>
              </a:endParaRPr>
            </a:p>
            <a:p>
              <a:r>
                <a:rPr lang="en-US" altLang="en-US" sz="2000" b="1" dirty="0">
                  <a:latin typeface="Arial" panose="020B0604020202020204" pitchFamily="34" charset="0"/>
                </a:rPr>
                <a:t>Var</a:t>
              </a:r>
              <a:endParaRPr lang="en-US" altLang="en-US" sz="2000" b="1" dirty="0">
                <a:latin typeface="Arial" panose="020B0604020202020204" pitchFamily="34" charset="0"/>
              </a:endParaRPr>
            </a:p>
            <a:p>
              <a:r>
                <a:rPr lang="en-US" altLang="en-US" sz="2000" b="1" dirty="0">
                  <a:latin typeface="Arial" panose="020B0604020202020204" pitchFamily="34" charset="0"/>
                </a:rPr>
                <a:t>         tep2: TEXT;</a:t>
              </a:r>
              <a:endParaRPr lang="en-US" altLang="en-US" sz="2000" b="1" dirty="0">
                <a:latin typeface="Arial" panose="020B0604020202020204" pitchFamily="34" charset="0"/>
              </a:endParaRPr>
            </a:p>
            <a:p>
              <a:r>
                <a:rPr lang="en-US" altLang="en-US" sz="2000" b="1" dirty="0">
                  <a:latin typeface="Arial" panose="020B0604020202020204" pitchFamily="34" charset="0"/>
                </a:rPr>
                <a:t>         a,b: integer;</a:t>
              </a:r>
              <a:endParaRPr lang="en-US" altLang="en-US" sz="2000" b="1" dirty="0">
                <a:latin typeface="Arial" panose="020B0604020202020204" pitchFamily="34" charset="0"/>
              </a:endParaRPr>
            </a:p>
            <a:p>
              <a:endParaRPr lang="en-US" altLang="en-US" sz="2000" b="1" dirty="0">
                <a:latin typeface="Arial" panose="020B0604020202020204" pitchFamily="34" charset="0"/>
              </a:endParaRPr>
            </a:p>
          </p:txBody>
        </p:sp>
        <p:sp>
          <p:nvSpPr>
            <p:cNvPr id="11272" name="Rectangle 35"/>
            <p:cNvSpPr/>
            <p:nvPr/>
          </p:nvSpPr>
          <p:spPr>
            <a:xfrm>
              <a:off x="2832" y="2150"/>
              <a:ext cx="2515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 eaLnBrk="0" hangingPunct="0">
                <a:spcBef>
                  <a:spcPct val="50000"/>
                </a:spcBef>
              </a:pPr>
              <a:r>
                <a:rPr lang="en-US" altLang="en-US" sz="2000" b="1" dirty="0">
                  <a:latin typeface="Arial" panose="020B0604020202020204" pitchFamily="34" charset="0"/>
                </a:rPr>
                <a:t>ASSIGN(</a:t>
              </a:r>
              <a:r>
                <a:rPr lang="en-US" altLang="en-US" sz="2000" b="1" i="1" dirty="0">
                  <a:latin typeface="Arial" panose="020B0604020202020204" pitchFamily="34" charset="0"/>
                </a:rPr>
                <a:t>tep2</a:t>
              </a:r>
              <a:r>
                <a:rPr lang="en-US" altLang="en-US" sz="2000" b="1" dirty="0">
                  <a:latin typeface="Arial" panose="020B0604020202020204" pitchFamily="34" charset="0"/>
                </a:rPr>
                <a:t>, ‘D:\BAITAP.INP’);</a:t>
              </a:r>
              <a:endParaRPr lang="en-US" altLang="en-US" sz="2000" b="1" dirty="0">
                <a:latin typeface="Arial" panose="020B0604020202020204" pitchFamily="34" charset="0"/>
              </a:endParaRPr>
            </a:p>
          </p:txBody>
        </p:sp>
        <p:sp>
          <p:nvSpPr>
            <p:cNvPr id="11273" name="Rectangle 36"/>
            <p:cNvSpPr/>
            <p:nvPr/>
          </p:nvSpPr>
          <p:spPr>
            <a:xfrm>
              <a:off x="2806" y="2390"/>
              <a:ext cx="1370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en-US" sz="2000" b="1" dirty="0">
                  <a:solidFill>
                    <a:srgbClr val="0000FF"/>
                  </a:solidFill>
                  <a:latin typeface=".VnBook-Antiqua" pitchFamily="34" charset="0"/>
                </a:rPr>
                <a:t>REWRITE (</a:t>
              </a:r>
              <a:r>
                <a:rPr lang="en-US" altLang="en-US" sz="2000" b="1" i="1" dirty="0">
                  <a:solidFill>
                    <a:srgbClr val="0000FF"/>
                  </a:solidFill>
                  <a:latin typeface=".VnBook-Antiqua" pitchFamily="34" charset="0"/>
                </a:rPr>
                <a:t>tep2)</a:t>
              </a:r>
              <a:r>
                <a:rPr lang="en-US" altLang="en-US" sz="2000" b="1" dirty="0">
                  <a:solidFill>
                    <a:srgbClr val="0000FF"/>
                  </a:solidFill>
                  <a:latin typeface=".VnBook-Antiqua" pitchFamily="34" charset="0"/>
                </a:rPr>
                <a:t>;</a:t>
              </a:r>
              <a:endParaRPr lang="en-US" altLang="en-US" sz="2000" b="1" dirty="0">
                <a:solidFill>
                  <a:srgbClr val="0000FF"/>
                </a:solidFill>
                <a:latin typeface=".VnBook-Antiqua" pitchFamily="34" charset="0"/>
              </a:endParaRPr>
            </a:p>
          </p:txBody>
        </p:sp>
        <p:sp>
          <p:nvSpPr>
            <p:cNvPr id="11274" name="Rectangle 37"/>
            <p:cNvSpPr/>
            <p:nvPr/>
          </p:nvSpPr>
          <p:spPr>
            <a:xfrm>
              <a:off x="2880" y="2918"/>
              <a:ext cx="1703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en-US" sz="20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WRITE (</a:t>
              </a:r>
              <a:r>
                <a:rPr lang="en-US" altLang="en-US" sz="2000" b="1" i="1" dirty="0">
                  <a:solidFill>
                    <a:srgbClr val="0000FF"/>
                  </a:solidFill>
                  <a:latin typeface="Arial" panose="020B0604020202020204" pitchFamily="34" charset="0"/>
                </a:rPr>
                <a:t>tep2,a,’   ‘,b)</a:t>
              </a:r>
              <a:r>
                <a:rPr lang="en-US" altLang="en-US" sz="20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;</a:t>
              </a:r>
              <a:endParaRPr lang="en-US" altLang="en-US" sz="2000" b="1" dirty="0">
                <a:solidFill>
                  <a:srgbClr val="0000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1275" name="Rectangle 38"/>
            <p:cNvSpPr/>
            <p:nvPr/>
          </p:nvSpPr>
          <p:spPr>
            <a:xfrm>
              <a:off x="2832" y="2630"/>
              <a:ext cx="923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en-US" sz="2000" b="1" dirty="0">
                  <a:latin typeface="Arial" panose="020B0604020202020204" pitchFamily="34" charset="0"/>
                </a:rPr>
                <a:t>a:=3; b:=5;</a:t>
              </a:r>
              <a:endParaRPr lang="en-US" altLang="en-US" sz="2000" b="1" dirty="0">
                <a:latin typeface="Arial" panose="020B0604020202020204" pitchFamily="34" charset="0"/>
              </a:endParaRPr>
            </a:p>
          </p:txBody>
        </p:sp>
        <p:sp>
          <p:nvSpPr>
            <p:cNvPr id="11276" name="Rectangle 39"/>
            <p:cNvSpPr/>
            <p:nvPr/>
          </p:nvSpPr>
          <p:spPr>
            <a:xfrm>
              <a:off x="2688" y="1728"/>
              <a:ext cx="2880" cy="442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r>
                <a:rPr lang="en-US" altLang="en-US" sz="20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  BEGIN</a:t>
              </a:r>
              <a:endParaRPr lang="en-US" altLang="en-US" sz="2000" b="1" dirty="0">
                <a:solidFill>
                  <a:srgbClr val="FF0000"/>
                </a:solidFill>
                <a:latin typeface="Arial" panose="020B0604020202020204" pitchFamily="34" charset="0"/>
              </a:endParaRPr>
            </a:p>
            <a:p>
              <a:r>
                <a:rPr lang="en-US" altLang="en-US" sz="2000" b="1" dirty="0">
                  <a:latin typeface="Arial" panose="020B0604020202020204" pitchFamily="34" charset="0"/>
                </a:rPr>
                <a:t>    Clrscr;</a:t>
              </a:r>
              <a:endParaRPr lang="en-US" altLang="en-US" sz="2000" b="1" dirty="0">
                <a:latin typeface="Arial" panose="020B0604020202020204" pitchFamily="34" charset="0"/>
              </a:endParaRPr>
            </a:p>
          </p:txBody>
        </p:sp>
        <p:sp>
          <p:nvSpPr>
            <p:cNvPr id="11277" name="Rectangle 40"/>
            <p:cNvSpPr/>
            <p:nvPr/>
          </p:nvSpPr>
          <p:spPr>
            <a:xfrm>
              <a:off x="2880" y="3168"/>
              <a:ext cx="1040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en-US" sz="20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Close</a:t>
              </a:r>
              <a:r>
                <a:rPr lang="en-US" altLang="en-US" sz="2000" b="1" dirty="0">
                  <a:latin typeface="Arial" panose="020B0604020202020204" pitchFamily="34" charset="0"/>
                </a:rPr>
                <a:t>(</a:t>
              </a:r>
              <a:r>
                <a:rPr lang="en-US" altLang="en-US" sz="2000" b="1" i="1" dirty="0">
                  <a:latin typeface="Arial" panose="020B0604020202020204" pitchFamily="34" charset="0"/>
                </a:rPr>
                <a:t>tep2)</a:t>
              </a:r>
              <a:r>
                <a:rPr lang="en-US" altLang="en-US" sz="2000" b="1" dirty="0">
                  <a:latin typeface="Arial" panose="020B0604020202020204" pitchFamily="34" charset="0"/>
                </a:rPr>
                <a:t>;</a:t>
              </a:r>
              <a:endParaRPr lang="en-US" altLang="en-US" sz="2000" b="1" dirty="0">
                <a:latin typeface="Arial" panose="020B0604020202020204" pitchFamily="34" charset="0"/>
              </a:endParaRPr>
            </a:p>
          </p:txBody>
        </p:sp>
        <p:sp>
          <p:nvSpPr>
            <p:cNvPr id="11278" name="Rectangle 41"/>
            <p:cNvSpPr/>
            <p:nvPr/>
          </p:nvSpPr>
          <p:spPr>
            <a:xfrm>
              <a:off x="2832" y="3494"/>
              <a:ext cx="703" cy="44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en-US" sz="2000" b="1" dirty="0">
                  <a:latin typeface="Arial" panose="020B0604020202020204" pitchFamily="34" charset="0"/>
                </a:rPr>
                <a:t>Readln;</a:t>
              </a:r>
              <a:endParaRPr lang="en-US" altLang="en-US" sz="2000" b="1" dirty="0">
                <a:latin typeface="Arial" panose="020B0604020202020204" pitchFamily="34" charset="0"/>
              </a:endParaRPr>
            </a:p>
            <a:p>
              <a:r>
                <a:rPr lang="en-US" altLang="en-US" sz="20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END.</a:t>
              </a:r>
              <a:endParaRPr lang="en-US" altLang="en-US" sz="2000" b="1" dirty="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24618" name="Text Box 42"/>
          <p:cNvSpPr txBox="1"/>
          <p:nvPr/>
        </p:nvSpPr>
        <p:spPr>
          <a:xfrm>
            <a:off x="184150" y="1804988"/>
            <a:ext cx="4494213" cy="974725"/>
          </a:xfrm>
          <a:prstGeom prst="rect">
            <a:avLst/>
          </a:prstGeom>
          <a:noFill/>
          <a:ln w="28575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>
            <a:spAutoFit/>
          </a:bodyPr>
          <a:p>
            <a:pPr algn="just" eaLnBrk="0" hangingPunct="0"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Arial" panose="020B0604020202020204" pitchFamily="34" charset="0"/>
              </a:rPr>
              <a:t>Write </a:t>
            </a:r>
            <a:r>
              <a:rPr lang="en-US" altLang="en-US" sz="2800" b="1" dirty="0">
                <a:latin typeface="Arial" panose="020B0604020202020204" pitchFamily="34" charset="0"/>
              </a:rPr>
              <a:t>(&lt;biến tệp&gt;, &lt;danh sách kết quả&gt;);</a:t>
            </a:r>
            <a:endParaRPr lang="en-US" altLang="en-US" sz="2800" b="1" dirty="0">
              <a:latin typeface="Arial" panose="020B0604020202020204" pitchFamily="34" charset="0"/>
            </a:endParaRPr>
          </a:p>
        </p:txBody>
      </p:sp>
      <p:sp>
        <p:nvSpPr>
          <p:cNvPr id="24621" name="Text Box 45"/>
          <p:cNvSpPr txBox="1"/>
          <p:nvPr/>
        </p:nvSpPr>
        <p:spPr>
          <a:xfrm>
            <a:off x="255588" y="3306763"/>
            <a:ext cx="4494212" cy="974725"/>
          </a:xfrm>
          <a:prstGeom prst="rect">
            <a:avLst/>
          </a:prstGeom>
          <a:noFill/>
          <a:ln w="28575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>
            <a:spAutoFit/>
          </a:bodyPr>
          <a:p>
            <a:pPr eaLnBrk="0" hangingPunct="0"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Arial" panose="020B0604020202020204" pitchFamily="34" charset="0"/>
              </a:rPr>
              <a:t>Writeln </a:t>
            </a:r>
            <a:r>
              <a:rPr lang="en-US" altLang="en-US" sz="2800" b="1" dirty="0">
                <a:latin typeface="Arial" panose="020B0604020202020204" pitchFamily="34" charset="0"/>
              </a:rPr>
              <a:t>(&lt;biến tệp&gt;, &lt;danh sách kết quả&gt;);</a:t>
            </a:r>
            <a:endParaRPr lang="en-US" altLang="en-US" sz="2800" b="1" dirty="0">
              <a:latin typeface="Arial" panose="020B060402020202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09600" y="152400"/>
            <a:ext cx="8077200" cy="584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3200" b="1" i="0" u="none" strike="noStrike" kern="1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  <a:sym typeface="+mn-ea"/>
              </a:rPr>
              <a:t>BÀI 15</a:t>
            </a:r>
            <a:r>
              <a:rPr kumimoji="0" lang="en-US" sz="3200" b="1" i="0" u="none" strike="noStrike" kern="1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  <a:sym typeface="+mn-ea"/>
              </a:rPr>
              <a:t>:</a:t>
            </a:r>
            <a:r>
              <a:rPr kumimoji="0" lang="en-US" sz="3200" b="1" i="0" u="none" strike="noStrike" kern="1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THAO TÁC VỚI TỆP</a:t>
            </a:r>
            <a:endParaRPr kumimoji="0" lang="en-US" sz="3200" b="1" i="0" u="none" strike="noStrike" kern="10" cap="none" spc="0" normalizeH="0" baseline="0" noProof="0">
              <a:ln>
                <a:noFill/>
              </a:ln>
              <a:solidFill>
                <a:srgbClr val="C0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6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46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4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3" grpId="0"/>
      <p:bldP spid="24618" grpId="0" animBg="1"/>
      <p:bldP spid="2462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2289" name="Picture 2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6477000"/>
            <a:ext cx="9144000" cy="381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6638" name="Text Box 14"/>
          <p:cNvSpPr txBox="1"/>
          <p:nvPr/>
        </p:nvSpPr>
        <p:spPr>
          <a:xfrm>
            <a:off x="342900" y="2019300"/>
            <a:ext cx="3962400" cy="523875"/>
          </a:xfrm>
          <a:prstGeom prst="rect">
            <a:avLst/>
          </a:prstGeom>
          <a:noFill/>
          <a:ln w="28575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>
            <a:spAutoFit/>
          </a:bodyPr>
          <a:p>
            <a:pPr eaLnBrk="0" hangingPunct="0"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Arial" panose="020B0604020202020204" pitchFamily="34" charset="0"/>
              </a:rPr>
              <a:t>reset </a:t>
            </a:r>
            <a:r>
              <a:rPr lang="en-US" altLang="en-US" sz="2800" dirty="0">
                <a:solidFill>
                  <a:srgbClr val="0000FF"/>
                </a:solidFill>
                <a:latin typeface="Arial" panose="020B0604020202020204" pitchFamily="34" charset="0"/>
              </a:rPr>
              <a:t>(</a:t>
            </a:r>
            <a:r>
              <a:rPr lang="en-US" altLang="en-US" sz="2800" dirty="0">
                <a:latin typeface="Arial" panose="020B0604020202020204" pitchFamily="34" charset="0"/>
              </a:rPr>
              <a:t>&lt;biến tệp&gt;</a:t>
            </a:r>
            <a:r>
              <a:rPr lang="en-US" altLang="en-US" sz="2800" dirty="0">
                <a:solidFill>
                  <a:srgbClr val="0000FF"/>
                </a:solidFill>
                <a:latin typeface="Arial" panose="020B0604020202020204" pitchFamily="34" charset="0"/>
              </a:rPr>
              <a:t>)</a:t>
            </a:r>
            <a:r>
              <a:rPr lang="en-US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;</a:t>
            </a:r>
            <a:endParaRPr lang="en-US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6639" name="Rectangle 15"/>
          <p:cNvSpPr/>
          <p:nvPr/>
        </p:nvSpPr>
        <p:spPr>
          <a:xfrm>
            <a:off x="381000" y="1390650"/>
            <a:ext cx="3962400" cy="4000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ctr"/>
            <a:r>
              <a:rPr lang="vi-VN" altLang="x-none" sz="2000" b="1" i="1" dirty="0">
                <a:latin typeface="Arial" panose="020B0604020202020204" pitchFamily="34" charset="0"/>
              </a:rPr>
              <a:t>Thủ tục mở tệp để đọc dữ liệu</a:t>
            </a:r>
            <a:endParaRPr lang="vi-VN" altLang="x-none" sz="2000" i="1" dirty="0">
              <a:latin typeface="Arial" panose="020B0604020202020204" pitchFamily="34" charset="0"/>
            </a:endParaRPr>
          </a:p>
        </p:txBody>
      </p:sp>
      <p:sp>
        <p:nvSpPr>
          <p:cNvPr id="26640" name="Text Box 16"/>
          <p:cNvSpPr txBox="1"/>
          <p:nvPr/>
        </p:nvSpPr>
        <p:spPr>
          <a:xfrm>
            <a:off x="304800" y="2819400"/>
            <a:ext cx="4038600" cy="3968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ctr"/>
            <a:r>
              <a:rPr lang="vi-VN" altLang="x-none" sz="2000" b="1" i="1" dirty="0">
                <a:latin typeface="Arial" panose="020B0604020202020204" pitchFamily="34" charset="0"/>
              </a:rPr>
              <a:t>Thủ tục đọc dữ liệu từ tệp:</a:t>
            </a:r>
            <a:endParaRPr lang="vi-VN" altLang="x-none" sz="2000" b="1" i="1" dirty="0">
              <a:latin typeface="Arial" panose="020B0604020202020204" pitchFamily="34" charset="0"/>
            </a:endParaRPr>
          </a:p>
        </p:txBody>
      </p:sp>
      <p:sp>
        <p:nvSpPr>
          <p:cNvPr id="26641" name="Rectangle 17"/>
          <p:cNvSpPr/>
          <p:nvPr/>
        </p:nvSpPr>
        <p:spPr>
          <a:xfrm>
            <a:off x="228600" y="5715000"/>
            <a:ext cx="3810000" cy="6413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marL="457200" indent="-457200" algn="just">
              <a:spcBef>
                <a:spcPct val="50000"/>
              </a:spcBef>
            </a:pPr>
            <a:r>
              <a:rPr lang="en-US" altLang="en-US" b="1" i="1" dirty="0">
                <a:latin typeface=".VnSouthern" pitchFamily="34" charset="0"/>
                <a:sym typeface="Wingdings" panose="05000000000000000000" pitchFamily="2" charset="2"/>
              </a:rPr>
              <a:t> </a:t>
            </a:r>
            <a:r>
              <a:rPr lang="vi-VN" altLang="x-none" b="1" i="1" dirty="0">
                <a:latin typeface="Arial" panose="020B0604020202020204" pitchFamily="34" charset="0"/>
              </a:rPr>
              <a:t>Danh sách biến là một hoặc nhiều biến đơn.</a:t>
            </a:r>
            <a:endParaRPr lang="en-US" altLang="en-US" b="1" i="1" dirty="0">
              <a:latin typeface=".VnSouthern" pitchFamily="34" charset="0"/>
            </a:endParaRPr>
          </a:p>
        </p:txBody>
      </p:sp>
      <p:pic>
        <p:nvPicPr>
          <p:cNvPr id="26643" name="Picture 19" descr="Globe-03-jun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09700"/>
            <a:ext cx="381000" cy="381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6644" name="Picture 20" descr="Globe-03-jun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2895600"/>
            <a:ext cx="381000" cy="381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296" name="Picture 34" descr="tpage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6664" name="Line 40"/>
          <p:cNvSpPr/>
          <p:nvPr/>
        </p:nvSpPr>
        <p:spPr>
          <a:xfrm>
            <a:off x="4419600" y="1371600"/>
            <a:ext cx="0" cy="495300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298" name="Text Box 42"/>
          <p:cNvSpPr txBox="1"/>
          <p:nvPr/>
        </p:nvSpPr>
        <p:spPr>
          <a:xfrm>
            <a:off x="106363" y="717550"/>
            <a:ext cx="3932237" cy="461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eaLnBrk="0" hangingPunct="0"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d. Đọc dữ liệu từ tệp</a:t>
            </a:r>
            <a:endParaRPr lang="en-US" altLang="en-US" sz="2400" b="1" dirty="0">
              <a:latin typeface="Arial" panose="020B0604020202020204" pitchFamily="34" charset="0"/>
            </a:endParaRPr>
          </a:p>
        </p:txBody>
      </p:sp>
      <p:grpSp>
        <p:nvGrpSpPr>
          <p:cNvPr id="26678" name="Group 54"/>
          <p:cNvGrpSpPr/>
          <p:nvPr/>
        </p:nvGrpSpPr>
        <p:grpSpPr>
          <a:xfrm>
            <a:off x="4267200" y="1143000"/>
            <a:ext cx="4921250" cy="5334000"/>
            <a:chOff x="2756" y="720"/>
            <a:chExt cx="3100" cy="3360"/>
          </a:xfrm>
        </p:grpSpPr>
        <p:sp>
          <p:nvSpPr>
            <p:cNvPr id="12300" name="Rectangle 43"/>
            <p:cNvSpPr/>
            <p:nvPr/>
          </p:nvSpPr>
          <p:spPr>
            <a:xfrm>
              <a:off x="2852" y="720"/>
              <a:ext cx="2880" cy="101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r>
                <a:rPr lang="en-US" altLang="en-US" sz="2000" b="1" dirty="0">
                  <a:latin typeface="Arial" panose="020B0604020202020204" pitchFamily="34" charset="0"/>
                </a:rPr>
                <a:t>Program vd2;</a:t>
              </a:r>
              <a:endParaRPr lang="en-US" altLang="en-US" sz="2000" b="1" dirty="0">
                <a:latin typeface="Arial" panose="020B0604020202020204" pitchFamily="34" charset="0"/>
              </a:endParaRPr>
            </a:p>
            <a:p>
              <a:r>
                <a:rPr lang="en-US" altLang="en-US" sz="2000" b="1" dirty="0">
                  <a:latin typeface="Arial" panose="020B0604020202020204" pitchFamily="34" charset="0"/>
                </a:rPr>
                <a:t>Uses crt;</a:t>
              </a:r>
              <a:endParaRPr lang="en-US" altLang="en-US" sz="2000" b="1" dirty="0">
                <a:latin typeface="Arial" panose="020B0604020202020204" pitchFamily="34" charset="0"/>
              </a:endParaRPr>
            </a:p>
            <a:p>
              <a:r>
                <a:rPr lang="en-US" altLang="en-US" sz="2000" b="1" dirty="0">
                  <a:latin typeface="Arial" panose="020B0604020202020204" pitchFamily="34" charset="0"/>
                </a:rPr>
                <a:t>Var</a:t>
              </a:r>
              <a:endParaRPr lang="en-US" altLang="en-US" sz="2000" b="1" dirty="0">
                <a:latin typeface="Arial" panose="020B0604020202020204" pitchFamily="34" charset="0"/>
              </a:endParaRPr>
            </a:p>
            <a:p>
              <a:r>
                <a:rPr lang="en-US" altLang="en-US" sz="2000" b="1" dirty="0">
                  <a:latin typeface="Arial" panose="020B0604020202020204" pitchFamily="34" charset="0"/>
                </a:rPr>
                <a:t>         tep2: TEXT; </a:t>
              </a:r>
              <a:endParaRPr lang="en-US" altLang="en-US" sz="2000" b="1" dirty="0">
                <a:latin typeface="Arial" panose="020B0604020202020204" pitchFamily="34" charset="0"/>
              </a:endParaRPr>
            </a:p>
            <a:p>
              <a:r>
                <a:rPr lang="en-US" altLang="en-US" sz="2000" b="1" dirty="0">
                  <a:latin typeface="Arial" panose="020B0604020202020204" pitchFamily="34" charset="0"/>
                </a:rPr>
                <a:t>         x1,y1: integer;</a:t>
              </a:r>
              <a:endParaRPr lang="en-US" altLang="en-US" sz="2000" b="1" dirty="0">
                <a:latin typeface="Arial" panose="020B0604020202020204" pitchFamily="34" charset="0"/>
              </a:endParaRPr>
            </a:p>
          </p:txBody>
        </p:sp>
        <p:sp>
          <p:nvSpPr>
            <p:cNvPr id="12301" name="Rectangle 44"/>
            <p:cNvSpPr/>
            <p:nvPr/>
          </p:nvSpPr>
          <p:spPr>
            <a:xfrm>
              <a:off x="3092" y="2208"/>
              <a:ext cx="2764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 eaLnBrk="0" hangingPunct="0">
                <a:spcBef>
                  <a:spcPct val="50000"/>
                </a:spcBef>
              </a:pPr>
              <a:r>
                <a:rPr lang="en-US" altLang="en-US" sz="2000" b="1" dirty="0">
                  <a:latin typeface="Arial" panose="020B0604020202020204" pitchFamily="34" charset="0"/>
                </a:rPr>
                <a:t>ASSIGN(</a:t>
              </a:r>
              <a:r>
                <a:rPr lang="en-US" altLang="en-US" sz="2000" b="1" i="1" dirty="0">
                  <a:latin typeface="Arial" panose="020B0604020202020204" pitchFamily="34" charset="0"/>
                </a:rPr>
                <a:t>tep2</a:t>
              </a:r>
              <a:r>
                <a:rPr lang="en-US" altLang="en-US" sz="2000" b="1" dirty="0">
                  <a:latin typeface="Arial" panose="020B0604020202020204" pitchFamily="34" charset="0"/>
                </a:rPr>
                <a:t>, ‘D:\TP\BAITAP.INP’);</a:t>
              </a:r>
              <a:endParaRPr lang="en-US" altLang="en-US" sz="2000" b="1" dirty="0">
                <a:latin typeface="Arial" panose="020B0604020202020204" pitchFamily="34" charset="0"/>
              </a:endParaRPr>
            </a:p>
          </p:txBody>
        </p:sp>
        <p:sp>
          <p:nvSpPr>
            <p:cNvPr id="12302" name="Rectangle 45"/>
            <p:cNvSpPr/>
            <p:nvPr/>
          </p:nvSpPr>
          <p:spPr>
            <a:xfrm>
              <a:off x="3072" y="2496"/>
              <a:ext cx="1130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en-US" sz="2000" b="1" dirty="0">
                  <a:solidFill>
                    <a:srgbClr val="0000FF"/>
                  </a:solidFill>
                  <a:latin typeface=".VnBook-Antiqua" pitchFamily="34" charset="0"/>
                </a:rPr>
                <a:t>RESET (</a:t>
              </a:r>
              <a:r>
                <a:rPr lang="en-US" altLang="en-US" sz="2000" b="1" i="1" dirty="0">
                  <a:solidFill>
                    <a:srgbClr val="0000FF"/>
                  </a:solidFill>
                  <a:latin typeface=".VnBook-Antiqua" pitchFamily="34" charset="0"/>
                </a:rPr>
                <a:t>tep2)</a:t>
              </a:r>
              <a:r>
                <a:rPr lang="en-US" altLang="en-US" sz="2000" b="1" dirty="0">
                  <a:solidFill>
                    <a:srgbClr val="0000FF"/>
                  </a:solidFill>
                  <a:latin typeface=".VnBook-Antiqua" pitchFamily="34" charset="0"/>
                </a:rPr>
                <a:t>;</a:t>
              </a:r>
              <a:endParaRPr lang="en-US" altLang="en-US" sz="2000" b="1" dirty="0">
                <a:solidFill>
                  <a:srgbClr val="0000FF"/>
                </a:solidFill>
                <a:latin typeface=".VnBook-Antiqua" pitchFamily="34" charset="0"/>
              </a:endParaRPr>
            </a:p>
          </p:txBody>
        </p:sp>
        <p:sp>
          <p:nvSpPr>
            <p:cNvPr id="12303" name="Rectangle 46"/>
            <p:cNvSpPr/>
            <p:nvPr/>
          </p:nvSpPr>
          <p:spPr>
            <a:xfrm>
              <a:off x="3087" y="2832"/>
              <a:ext cx="1761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en-US" sz="20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READLN (</a:t>
              </a:r>
              <a:r>
                <a:rPr lang="en-US" altLang="en-US" sz="2000" b="1" i="1" dirty="0">
                  <a:solidFill>
                    <a:srgbClr val="0000FF"/>
                  </a:solidFill>
                  <a:latin typeface="Arial" panose="020B0604020202020204" pitchFamily="34" charset="0"/>
                </a:rPr>
                <a:t>tep2,x1,y1)</a:t>
              </a:r>
              <a:r>
                <a:rPr lang="en-US" altLang="en-US" sz="20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;</a:t>
              </a:r>
              <a:endParaRPr lang="en-US" altLang="en-US" sz="2000" b="1" dirty="0">
                <a:solidFill>
                  <a:srgbClr val="0000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2304" name="Rectangle 48"/>
            <p:cNvSpPr/>
            <p:nvPr/>
          </p:nvSpPr>
          <p:spPr>
            <a:xfrm>
              <a:off x="2756" y="1728"/>
              <a:ext cx="2880" cy="442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r>
                <a:rPr lang="en-US" altLang="en-US" sz="20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  BEGIN</a:t>
              </a:r>
              <a:endParaRPr lang="en-US" altLang="en-US" sz="2000" b="1" dirty="0">
                <a:solidFill>
                  <a:srgbClr val="FF0000"/>
                </a:solidFill>
                <a:latin typeface="Arial" panose="020B0604020202020204" pitchFamily="34" charset="0"/>
              </a:endParaRPr>
            </a:p>
            <a:p>
              <a:r>
                <a:rPr lang="en-US" altLang="en-US" sz="2000" b="1" dirty="0">
                  <a:latin typeface="Arial" panose="020B0604020202020204" pitchFamily="34" charset="0"/>
                </a:rPr>
                <a:t>        Clrscr;</a:t>
              </a:r>
              <a:endParaRPr lang="en-US" altLang="en-US" sz="2000" b="1" dirty="0">
                <a:latin typeface="Arial" panose="020B0604020202020204" pitchFamily="34" charset="0"/>
              </a:endParaRPr>
            </a:p>
          </p:txBody>
        </p:sp>
        <p:sp>
          <p:nvSpPr>
            <p:cNvPr id="12305" name="Rectangle 49"/>
            <p:cNvSpPr/>
            <p:nvPr/>
          </p:nvSpPr>
          <p:spPr>
            <a:xfrm>
              <a:off x="3108" y="3398"/>
              <a:ext cx="1040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en-US" sz="2000" b="1" dirty="0">
                  <a:latin typeface="Arial" panose="020B0604020202020204" pitchFamily="34" charset="0"/>
                </a:rPr>
                <a:t>Close(</a:t>
              </a:r>
              <a:r>
                <a:rPr lang="en-US" altLang="en-US" sz="2000" b="1" i="1" dirty="0">
                  <a:latin typeface="Arial" panose="020B0604020202020204" pitchFamily="34" charset="0"/>
                </a:rPr>
                <a:t>tep2)</a:t>
              </a:r>
              <a:r>
                <a:rPr lang="en-US" altLang="en-US" sz="2000" b="1" dirty="0">
                  <a:latin typeface="Arial" panose="020B0604020202020204" pitchFamily="34" charset="0"/>
                </a:rPr>
                <a:t>;</a:t>
              </a:r>
              <a:endParaRPr lang="en-US" altLang="en-US" sz="2000" b="1" dirty="0">
                <a:latin typeface="Arial" panose="020B0604020202020204" pitchFamily="34" charset="0"/>
              </a:endParaRPr>
            </a:p>
          </p:txBody>
        </p:sp>
        <p:sp>
          <p:nvSpPr>
            <p:cNvPr id="12306" name="Rectangle 50"/>
            <p:cNvSpPr/>
            <p:nvPr/>
          </p:nvSpPr>
          <p:spPr>
            <a:xfrm>
              <a:off x="2900" y="3638"/>
              <a:ext cx="703" cy="44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en-US" sz="2000" b="1" dirty="0">
                  <a:latin typeface="Arial" panose="020B0604020202020204" pitchFamily="34" charset="0"/>
                </a:rPr>
                <a:t>Readln;</a:t>
              </a:r>
              <a:endParaRPr lang="en-US" altLang="en-US" sz="2000" b="1" dirty="0">
                <a:latin typeface="Arial" panose="020B0604020202020204" pitchFamily="34" charset="0"/>
              </a:endParaRPr>
            </a:p>
            <a:p>
              <a:r>
                <a:rPr lang="en-US" altLang="en-US" sz="20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END.</a:t>
              </a:r>
              <a:endParaRPr lang="en-US" altLang="en-US" sz="2000" b="1" dirty="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2307" name="Rectangle 51"/>
            <p:cNvSpPr/>
            <p:nvPr/>
          </p:nvSpPr>
          <p:spPr>
            <a:xfrm>
              <a:off x="3080" y="3158"/>
              <a:ext cx="2248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en-US" sz="2000" b="1" dirty="0">
                  <a:latin typeface=".VnBook-Antiqua" pitchFamily="34" charset="0"/>
                </a:rPr>
                <a:t>WRITE (</a:t>
              </a:r>
              <a:r>
                <a:rPr lang="en-US" altLang="en-US" sz="2000" b="1" i="1" dirty="0">
                  <a:latin typeface=".VnBook-Antiqua" pitchFamily="34" charset="0"/>
                </a:rPr>
                <a:t>‘Hai so do la’ ,x1,y1)</a:t>
              </a:r>
              <a:r>
                <a:rPr lang="en-US" altLang="en-US" sz="2000" b="1" dirty="0">
                  <a:latin typeface=".VnBook-Antiqua" pitchFamily="34" charset="0"/>
                </a:rPr>
                <a:t>;</a:t>
              </a:r>
              <a:endParaRPr lang="en-US" altLang="en-US" sz="2000" b="1" dirty="0">
                <a:latin typeface=".VnBook-Antiqua" pitchFamily="34" charset="0"/>
              </a:endParaRPr>
            </a:p>
          </p:txBody>
        </p:sp>
      </p:grpSp>
      <p:sp>
        <p:nvSpPr>
          <p:cNvPr id="26676" name="Text Box 52"/>
          <p:cNvSpPr txBox="1"/>
          <p:nvPr/>
        </p:nvSpPr>
        <p:spPr>
          <a:xfrm>
            <a:off x="228600" y="3429000"/>
            <a:ext cx="3962400" cy="974725"/>
          </a:xfrm>
          <a:prstGeom prst="rect">
            <a:avLst/>
          </a:prstGeom>
          <a:noFill/>
          <a:ln w="28575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>
            <a:spAutoFit/>
          </a:bodyPr>
          <a:p>
            <a:pPr eaLnBrk="0" hangingPunct="0"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Arial" panose="020B0604020202020204" pitchFamily="34" charset="0"/>
              </a:rPr>
              <a:t>read</a:t>
            </a:r>
            <a:r>
              <a:rPr lang="en-US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>
                <a:solidFill>
                  <a:srgbClr val="0000FF"/>
                </a:solidFill>
                <a:latin typeface="Arial" panose="020B0604020202020204" pitchFamily="34" charset="0"/>
              </a:rPr>
              <a:t>(</a:t>
            </a:r>
            <a:r>
              <a:rPr lang="en-US" altLang="en-US" sz="2800" b="1" i="1" dirty="0">
                <a:latin typeface="Arial" panose="020B0604020202020204" pitchFamily="34" charset="0"/>
              </a:rPr>
              <a:t>&lt;biến tệp&gt;</a:t>
            </a:r>
            <a:r>
              <a:rPr lang="en-US" altLang="en-US" sz="2800" b="1" i="1" dirty="0">
                <a:solidFill>
                  <a:srgbClr val="0000FF"/>
                </a:solidFill>
                <a:latin typeface="Arial" panose="020B0604020202020204" pitchFamily="34" charset="0"/>
              </a:rPr>
              <a:t>,</a:t>
            </a:r>
            <a:r>
              <a:rPr lang="en-US" altLang="en-US" sz="2800" b="1" i="1" dirty="0">
                <a:latin typeface="Arial" panose="020B0604020202020204" pitchFamily="34" charset="0"/>
              </a:rPr>
              <a:t> &lt;danh sách biến&gt;</a:t>
            </a:r>
            <a:r>
              <a:rPr lang="en-US" altLang="en-US" sz="2800" b="1" i="1" dirty="0">
                <a:solidFill>
                  <a:srgbClr val="0000FF"/>
                </a:solidFill>
                <a:latin typeface="Arial" panose="020B0604020202020204" pitchFamily="34" charset="0"/>
              </a:rPr>
              <a:t>)</a:t>
            </a:r>
            <a:r>
              <a:rPr lang="en-US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;</a:t>
            </a:r>
            <a:endParaRPr lang="en-US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6679" name="Text Box 55"/>
          <p:cNvSpPr txBox="1"/>
          <p:nvPr/>
        </p:nvSpPr>
        <p:spPr>
          <a:xfrm>
            <a:off x="228600" y="4572000"/>
            <a:ext cx="3962400" cy="974725"/>
          </a:xfrm>
          <a:prstGeom prst="rect">
            <a:avLst/>
          </a:prstGeom>
          <a:noFill/>
          <a:ln w="28575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>
            <a:spAutoFit/>
          </a:bodyPr>
          <a:p>
            <a:pPr eaLnBrk="0" hangingPunct="0"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Arial" panose="020B0604020202020204" pitchFamily="34" charset="0"/>
              </a:rPr>
              <a:t>readln</a:t>
            </a:r>
            <a:r>
              <a:rPr lang="en-US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dirty="0">
                <a:solidFill>
                  <a:srgbClr val="0000FF"/>
                </a:solidFill>
                <a:latin typeface="Arial" panose="020B0604020202020204" pitchFamily="34" charset="0"/>
              </a:rPr>
              <a:t>(</a:t>
            </a:r>
            <a:r>
              <a:rPr lang="en-US" altLang="en-US" sz="2800" b="1" i="1" dirty="0">
                <a:latin typeface="Arial" panose="020B0604020202020204" pitchFamily="34" charset="0"/>
              </a:rPr>
              <a:t>&lt;biến tệp&gt;</a:t>
            </a:r>
            <a:r>
              <a:rPr lang="en-US" altLang="en-US" sz="2800" b="1" i="1" dirty="0">
                <a:solidFill>
                  <a:srgbClr val="0000FF"/>
                </a:solidFill>
                <a:latin typeface="Arial" panose="020B0604020202020204" pitchFamily="34" charset="0"/>
              </a:rPr>
              <a:t>,</a:t>
            </a:r>
            <a:r>
              <a:rPr lang="en-US" altLang="en-US" sz="2800" b="1" i="1" dirty="0">
                <a:latin typeface="Arial" panose="020B0604020202020204" pitchFamily="34" charset="0"/>
              </a:rPr>
              <a:t> &lt;danh sách biến&gt;</a:t>
            </a:r>
            <a:r>
              <a:rPr lang="en-US" altLang="en-US" sz="2800" b="1" i="1" dirty="0">
                <a:solidFill>
                  <a:srgbClr val="0000FF"/>
                </a:solidFill>
                <a:latin typeface="Arial" panose="020B0604020202020204" pitchFamily="34" charset="0"/>
              </a:rPr>
              <a:t>)</a:t>
            </a:r>
            <a:r>
              <a:rPr lang="en-US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;</a:t>
            </a:r>
            <a:endParaRPr lang="en-US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87375" y="50800"/>
            <a:ext cx="8077200" cy="584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TIẾT 41: THAO TÁC VỚI TỆP</a:t>
            </a:r>
            <a:endParaRPr kumimoji="0" lang="en-US" sz="3200" b="1" i="0" u="none" strike="noStrike" kern="10" cap="none" spc="0" normalizeH="0" baseline="0" noProof="0">
              <a:ln>
                <a:noFill/>
              </a:ln>
              <a:solidFill>
                <a:srgbClr val="C0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6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6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66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66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6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8" grpId="0" animBg="1"/>
      <p:bldP spid="26639" grpId="0"/>
      <p:bldP spid="26640" grpId="0"/>
      <p:bldP spid="26641" grpId="0"/>
      <p:bldP spid="26676" grpId="0" animBg="1"/>
      <p:bldP spid="2667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3313" name="Picture 2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990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314" name="Picture 3" descr="tpage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77000"/>
            <a:ext cx="9144000" cy="381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315" name="Text Box 4"/>
          <p:cNvSpPr txBox="1"/>
          <p:nvPr/>
        </p:nvSpPr>
        <p:spPr>
          <a:xfrm>
            <a:off x="311150" y="1116013"/>
            <a:ext cx="8458200" cy="46196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ctr" eaLnBrk="0" hangingPunct="0"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Một số hàm thường dùng trong khi đọc/ghi tệp</a:t>
            </a:r>
            <a:r>
              <a:rPr lang="en-US" altLang="en-US" sz="2400" b="1" dirty="0">
                <a:solidFill>
                  <a:srgbClr val="FFFF00"/>
                </a:solidFill>
                <a:latin typeface=".VnBook-Antiqua" pitchFamily="34" charset="0"/>
              </a:rPr>
              <a:t> </a:t>
            </a:r>
            <a:endParaRPr lang="en-US" altLang="en-US" sz="2400" b="1" dirty="0">
              <a:solidFill>
                <a:srgbClr val="FFFF00"/>
              </a:solidFill>
              <a:latin typeface=".VnBook-Antiqua" pitchFamily="34" charset="0"/>
            </a:endParaRPr>
          </a:p>
        </p:txBody>
      </p:sp>
      <p:sp>
        <p:nvSpPr>
          <p:cNvPr id="13316" name="Text Box 5"/>
          <p:cNvSpPr txBox="1"/>
          <p:nvPr/>
        </p:nvSpPr>
        <p:spPr>
          <a:xfrm>
            <a:off x="808038" y="1828800"/>
            <a:ext cx="8001000" cy="11699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ctr" eaLnBrk="0" hangingPunct="0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</a:rPr>
              <a:t>eof</a:t>
            </a:r>
            <a:r>
              <a:rPr lang="en-US" sz="2800" b="1" i="1" dirty="0">
                <a:latin typeface="Arial" panose="020B0604020202020204" pitchFamily="34" charset="0"/>
              </a:rPr>
              <a:t>(&lt;biến tệp&gt;);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>
                <a:latin typeface=".VnCentury Schoolbook" pitchFamily="34" charset="0"/>
              </a:rPr>
              <a:t>	</a:t>
            </a:r>
            <a:endParaRPr lang="en-US" altLang="en-US" sz="2800" b="1" dirty="0">
              <a:latin typeface=".VnCentury Schoolbook" pitchFamily="34" charset="0"/>
            </a:endParaRPr>
          </a:p>
          <a:p>
            <a:pPr algn="just" eaLnBrk="0" hangingPunct="0">
              <a:spcBef>
                <a:spcPct val="50000"/>
              </a:spcBef>
            </a:pPr>
            <a:r>
              <a:rPr lang="vi-VN" altLang="x-none" sz="2800" b="1" dirty="0">
                <a:latin typeface="Arial" panose="020B0604020202020204" pitchFamily="34" charset="0"/>
              </a:rPr>
              <a:t> 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vi-VN" altLang="x-none" sz="2400" dirty="0">
                <a:latin typeface="Arial" panose="020B0604020202020204" pitchFamily="34" charset="0"/>
              </a:rPr>
              <a:t>Cho giá trị đúng nếu con trỏ đang chỉ tới cuối tệp.</a:t>
            </a:r>
            <a:endParaRPr lang="en-US" altLang="en-US" sz="2400" dirty="0">
              <a:latin typeface=".VnCentury Schoolbook" pitchFamily="34" charset="0"/>
            </a:endParaRPr>
          </a:p>
        </p:txBody>
      </p:sp>
      <p:sp>
        <p:nvSpPr>
          <p:cNvPr id="13317" name="Text Box 6"/>
          <p:cNvSpPr txBox="1"/>
          <p:nvPr/>
        </p:nvSpPr>
        <p:spPr>
          <a:xfrm>
            <a:off x="762000" y="3352800"/>
            <a:ext cx="8001000" cy="13239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ctr" eaLnBrk="0" hangingPunct="0"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.VnCentury Schoolbook" pitchFamily="34" charset="0"/>
              </a:rPr>
              <a:t>eofln</a:t>
            </a:r>
            <a:r>
              <a:rPr lang="en-US" sz="2800" b="1" i="1" dirty="0">
                <a:latin typeface="Arial" panose="020B0604020202020204" pitchFamily="34" charset="0"/>
              </a:rPr>
              <a:t> (&lt;biến tệp&gt;);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>
                <a:latin typeface=".VnCentury Schoolbook" pitchFamily="34" charset="0"/>
              </a:rPr>
              <a:t>	</a:t>
            </a:r>
            <a:endParaRPr lang="en-US" altLang="en-US" sz="2800" b="1" dirty="0">
              <a:latin typeface=".VnCentury Schoolbook" pitchFamily="34" charset="0"/>
            </a:endParaRPr>
          </a:p>
          <a:p>
            <a:pPr algn="ctr"/>
            <a:r>
              <a:rPr lang="en-US" altLang="en-US" sz="2800" b="1" dirty="0">
                <a:latin typeface=".VnCentury Schoolbook" pitchFamily="34" charset="0"/>
              </a:rPr>
              <a:t>            </a:t>
            </a:r>
            <a:endParaRPr lang="en-US" altLang="en-US" sz="2800" b="1" dirty="0">
              <a:latin typeface=".VnCentury Schoolbook" pitchFamily="34" charset="0"/>
            </a:endParaRPr>
          </a:p>
          <a:p>
            <a:pPr algn="ctr"/>
            <a:r>
              <a:rPr lang="vi-VN" altLang="x-none" sz="2400" dirty="0">
                <a:latin typeface="Arial" panose="020B0604020202020204" pitchFamily="34" charset="0"/>
              </a:rPr>
              <a:t>Cho giá trị đúng nếu con trỏ đang chỉ tới cuối dòng.</a:t>
            </a:r>
            <a:endParaRPr lang="vi-VN" altLang="x-none" sz="2400" dirty="0">
              <a:latin typeface="Arial" panose="020B0604020202020204" pitchFamily="34" charset="0"/>
            </a:endParaRPr>
          </a:p>
        </p:txBody>
      </p:sp>
      <p:sp>
        <p:nvSpPr>
          <p:cNvPr id="13318" name="Rectangle 7"/>
          <p:cNvSpPr/>
          <p:nvPr/>
        </p:nvSpPr>
        <p:spPr>
          <a:xfrm>
            <a:off x="2590800" y="3276600"/>
            <a:ext cx="3733800" cy="685800"/>
          </a:xfrm>
          <a:prstGeom prst="rect">
            <a:avLst/>
          </a:prstGeom>
          <a:noFill/>
          <a:ln w="28575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13319" name="Rectangle 8"/>
          <p:cNvSpPr/>
          <p:nvPr/>
        </p:nvSpPr>
        <p:spPr>
          <a:xfrm>
            <a:off x="2601913" y="1727200"/>
            <a:ext cx="3505200" cy="685800"/>
          </a:xfrm>
          <a:prstGeom prst="rect">
            <a:avLst/>
          </a:prstGeom>
          <a:noFill/>
          <a:ln w="38100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01650" y="203200"/>
            <a:ext cx="8077200" cy="584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3200" b="1" i="0" u="none" strike="noStrike" kern="1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  <a:sym typeface="+mn-ea"/>
              </a:rPr>
              <a:t>BÀI 15</a:t>
            </a:r>
            <a:r>
              <a:rPr kumimoji="0" lang="en-US" sz="3200" b="1" i="0" u="none" strike="noStrike" kern="1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  <a:sym typeface="+mn-ea"/>
              </a:rPr>
              <a:t>:</a:t>
            </a:r>
            <a:r>
              <a:rPr kumimoji="0" lang="en-US" sz="3200" b="1" i="0" u="none" strike="noStrike" kern="1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THAO TÁC VỚI TỆP</a:t>
            </a:r>
            <a:endParaRPr kumimoji="0" lang="en-US" sz="3200" b="1" i="0" u="none" strike="noStrike" kern="10" cap="none" spc="0" normalizeH="0" baseline="0" noProof="0">
              <a:ln>
                <a:noFill/>
              </a:ln>
              <a:solidFill>
                <a:srgbClr val="C0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4337" name="Picture 20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6477000"/>
            <a:ext cx="9144000" cy="381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338" name="Picture 21" descr="tpage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339" name="Text Box 26"/>
          <p:cNvSpPr txBox="1"/>
          <p:nvPr/>
        </p:nvSpPr>
        <p:spPr>
          <a:xfrm>
            <a:off x="-3175" y="838200"/>
            <a:ext cx="2136775" cy="461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eaLnBrk="0" hangingPunct="0"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d. Đóng tệp</a:t>
            </a:r>
            <a:endParaRPr lang="en-US" altLang="en-US" sz="2400" b="1" dirty="0">
              <a:latin typeface="Arial" panose="020B0604020202020204" pitchFamily="34" charset="0"/>
            </a:endParaRPr>
          </a:p>
        </p:txBody>
      </p:sp>
      <p:sp>
        <p:nvSpPr>
          <p:cNvPr id="53275" name="Text Box 27"/>
          <p:cNvSpPr txBox="1"/>
          <p:nvPr/>
        </p:nvSpPr>
        <p:spPr>
          <a:xfrm>
            <a:off x="1503363" y="1524000"/>
            <a:ext cx="5867400" cy="547688"/>
          </a:xfrm>
          <a:prstGeom prst="rect">
            <a:avLst/>
          </a:prstGeom>
          <a:noFill/>
          <a:ln w="28575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>
            <a:spAutoFit/>
          </a:bodyPr>
          <a:p>
            <a:pPr algn="ctr" eaLnBrk="0" hangingPunct="0"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Arial" panose="020B0604020202020204" pitchFamily="34" charset="0"/>
              </a:rPr>
              <a:t>close(</a:t>
            </a:r>
            <a:r>
              <a:rPr lang="en-US" altLang="en-US" sz="2800" b="1" dirty="0">
                <a:latin typeface="Arial" panose="020B0604020202020204" pitchFamily="34" charset="0"/>
              </a:rPr>
              <a:t>&lt;biến tệp&gt;</a:t>
            </a:r>
            <a:r>
              <a:rPr lang="en-US" altLang="en-US" sz="2800" b="1" dirty="0">
                <a:solidFill>
                  <a:srgbClr val="0000FF"/>
                </a:solidFill>
                <a:latin typeface="Arial" panose="020B0604020202020204" pitchFamily="34" charset="0"/>
              </a:rPr>
              <a:t>)</a:t>
            </a:r>
            <a:r>
              <a:rPr lang="en-US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;</a:t>
            </a:r>
            <a:endParaRPr lang="en-US" altLang="en-US" sz="2800" b="1" dirty="0">
              <a:solidFill>
                <a:srgbClr val="FF0000"/>
              </a:solidFill>
              <a:latin typeface=".VnHelvetInsH" pitchFamily="34" charset="0"/>
            </a:endParaRPr>
          </a:p>
        </p:txBody>
      </p:sp>
      <p:sp>
        <p:nvSpPr>
          <p:cNvPr id="53276" name="Text Box 28"/>
          <p:cNvSpPr txBox="1"/>
          <p:nvPr/>
        </p:nvSpPr>
        <p:spPr>
          <a:xfrm>
            <a:off x="685800" y="2286000"/>
            <a:ext cx="7467600" cy="83026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en-US" sz="2400" b="1" i="1" u="sng" dirty="0">
                <a:solidFill>
                  <a:srgbClr val="0000FF"/>
                </a:solidFill>
                <a:latin typeface="Arial" panose="020B0604020202020204" pitchFamily="34" charset="0"/>
              </a:rPr>
              <a:t>Ý nghĩa:</a:t>
            </a:r>
            <a:r>
              <a:rPr lang="en-US" altLang="en-US" sz="2400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>
                <a:latin typeface="Arial" panose="020B0604020202020204" pitchFamily="34" charset="0"/>
              </a:rPr>
              <a:t>khi đóng tệp </a:t>
            </a:r>
            <a:r>
              <a:rPr lang="en-US" altLang="en-US" sz="2400" u="sng" dirty="0">
                <a:latin typeface="Arial" panose="020B0604020202020204" pitchFamily="34" charset="0"/>
              </a:rPr>
              <a:t>hệ thống mới thực sự ghi</a:t>
            </a:r>
            <a:r>
              <a:rPr lang="en-US" altLang="en-US" sz="2400" dirty="0">
                <a:latin typeface="Arial" panose="020B0604020202020204" pitchFamily="34" charset="0"/>
              </a:rPr>
              <a:t> dữ liệu ra tệp.</a:t>
            </a:r>
            <a:endParaRPr lang="en-US" altLang="en-US" sz="2400" dirty="0">
              <a:latin typeface="Arial" panose="020B0604020202020204" pitchFamily="34" charset="0"/>
            </a:endParaRPr>
          </a:p>
        </p:txBody>
      </p:sp>
      <p:sp>
        <p:nvSpPr>
          <p:cNvPr id="53277" name="Text Box 29"/>
          <p:cNvSpPr txBox="1">
            <a:spLocks noChangeArrowheads="1"/>
          </p:cNvSpPr>
          <p:nvPr/>
        </p:nvSpPr>
        <p:spPr bwMode="auto">
          <a:xfrm>
            <a:off x="609600" y="3429000"/>
            <a:ext cx="7620000" cy="157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en-US" altLang="en-US" sz="2400" b="1" i="1" u="sng" kern="1200" cap="none" spc="0" normalizeH="0" baseline="0" noProof="0" smtClean="0">
                <a:solidFill>
                  <a:srgbClr val="0000FF"/>
                </a:solidFill>
                <a:latin typeface="Arial" panose="020B0604020202020204" pitchFamily="34" charset="0"/>
                <a:ea typeface="+mn-ea"/>
                <a:cs typeface="+mn-cs"/>
              </a:rPr>
              <a:t>Chú ý</a:t>
            </a:r>
            <a:r>
              <a:rPr kumimoji="0" lang="en-US" altLang="en-US" sz="2400" kern="1200" cap="none" spc="0" normalizeH="0" baseline="0" noProof="0" smtClean="0">
                <a:solidFill>
                  <a:srgbClr val="0000FF"/>
                </a:solidFill>
                <a:latin typeface="Arial" panose="020B0604020202020204" pitchFamily="34" charset="0"/>
                <a:ea typeface="+mn-ea"/>
                <a:cs typeface="+mn-cs"/>
              </a:rPr>
              <a:t>:</a:t>
            </a:r>
            <a:r>
              <a:rPr kumimoji="0" lang="en-US" altLang="en-US" sz="2400" kern="1200" cap="none" spc="0" normalizeH="0" baseline="0" noProof="0" smtClean="0">
                <a:latin typeface="Arial" panose="020B0604020202020204" pitchFamily="34" charset="0"/>
                <a:ea typeface="+mn-ea"/>
                <a:cs typeface="+mn-cs"/>
              </a:rPr>
              <a:t> </a:t>
            </a:r>
            <a:endParaRPr kumimoji="0" lang="en-US" altLang="en-US" sz="2400" kern="1200" cap="none" spc="0" normalizeH="0" baseline="0" noProof="0" smtClean="0">
              <a:latin typeface="Arial" panose="020B0604020202020204" pitchFamily="34" charset="0"/>
              <a:ea typeface="+mn-ea"/>
              <a:cs typeface="+mn-cs"/>
            </a:endParaRPr>
          </a:p>
          <a:p>
            <a:pPr marL="342900" marR="0" indent="-342900" defTabSz="914400"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altLang="en-US" sz="2400" kern="1200" cap="none" spc="0" normalizeH="0" baseline="0" noProof="0" smtClean="0">
                <a:latin typeface="Arial" panose="020B0604020202020204" pitchFamily="34" charset="0"/>
                <a:ea typeface="+mn-ea"/>
                <a:cs typeface="+mn-cs"/>
              </a:rPr>
              <a:t>Tệp sau khi đóng vẫn có thể được mở lại.</a:t>
            </a:r>
            <a:endParaRPr kumimoji="0" lang="en-US" altLang="en-US" sz="2400" kern="1200" cap="none" spc="0" normalizeH="0" baseline="0" noProof="0" smtClean="0">
              <a:latin typeface="Arial" panose="020B0604020202020204" pitchFamily="34" charset="0"/>
              <a:ea typeface="+mn-ea"/>
              <a:cs typeface="+mn-cs"/>
            </a:endParaRPr>
          </a:p>
          <a:p>
            <a:pPr marL="342900" marR="0" indent="-342900" defTabSz="914400"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altLang="en-US" sz="2400" kern="1200" cap="none" spc="0" normalizeH="0" baseline="0" noProof="0" smtClean="0">
                <a:latin typeface="Arial" panose="020B0604020202020204" pitchFamily="34" charset="0"/>
                <a:ea typeface="+mn-ea"/>
                <a:cs typeface="+mn-cs"/>
              </a:rPr>
              <a:t>Nếu vẫn dùng biến tệp cũ thì không cần dùng thủ tục assign gắn lại tên tệp.</a:t>
            </a:r>
            <a:endParaRPr kumimoji="0" lang="en-US" altLang="en-US" sz="2400" kern="1200" cap="none" spc="0" normalizeH="0" baseline="0" noProof="0" smtClean="0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87375" y="50800"/>
            <a:ext cx="8077200" cy="584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vi-VN" altLang="en-US" sz="3200" b="1" i="0" u="none" strike="noStrike" kern="1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  <a:sym typeface="+mn-ea"/>
              </a:rPr>
              <a:t>BÀI 15</a:t>
            </a:r>
            <a:r>
              <a:rPr kumimoji="0" lang="en-US" sz="3200" b="1" i="0" u="none" strike="noStrike" kern="1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  <a:sym typeface="+mn-ea"/>
              </a:rPr>
              <a:t>:</a:t>
            </a:r>
            <a:r>
              <a:rPr kumimoji="0" lang="en-US" sz="3200" b="1" i="0" u="none" strike="noStrike" kern="1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THAO TÁC VỚI TỆP</a:t>
            </a:r>
            <a:endParaRPr kumimoji="0" lang="en-US" sz="3200" b="1" i="0" u="none" strike="noStrike" kern="10" cap="none" spc="0" normalizeH="0" baseline="0" noProof="0">
              <a:ln>
                <a:noFill/>
              </a:ln>
              <a:solidFill>
                <a:srgbClr val="C0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3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6">
                                            <p:txEl>
                                              <p:charRg st="0" end="6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3276">
                                            <p:txEl>
                                              <p:charRg st="0" end="6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7">
                                            <p:txEl>
                                              <p:charRg st="0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3277">
                                            <p:txEl>
                                              <p:charRg st="0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7">
                                            <p:txEl>
                                              <p:charRg st="8" end="4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3277">
                                            <p:txEl>
                                              <p:charRg st="8" end="4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7">
                                            <p:txEl>
                                              <p:charRg st="49" end="1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3277">
                                            <p:txEl>
                                              <p:charRg st="49" end="1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7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922" name="Rectangle 10"/>
          <p:cNvSpPr/>
          <p:nvPr/>
        </p:nvSpPr>
        <p:spPr>
          <a:xfrm>
            <a:off x="603250" y="5257800"/>
            <a:ext cx="1651000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en-US" sz="2000" b="1" dirty="0">
                <a:solidFill>
                  <a:srgbClr val="0000FF"/>
                </a:solidFill>
                <a:latin typeface="Arial" panose="020B0604020202020204" pitchFamily="34" charset="0"/>
              </a:rPr>
              <a:t>Close(</a:t>
            </a:r>
            <a:r>
              <a:rPr lang="en-US" altLang="en-US" sz="2000" b="1" i="1" dirty="0">
                <a:solidFill>
                  <a:srgbClr val="0000FF"/>
                </a:solidFill>
                <a:latin typeface="Arial" panose="020B0604020202020204" pitchFamily="34" charset="0"/>
              </a:rPr>
              <a:t>tep2)</a:t>
            </a:r>
            <a:r>
              <a:rPr lang="en-US" altLang="en-US" sz="2000" b="1" dirty="0">
                <a:solidFill>
                  <a:srgbClr val="0000FF"/>
                </a:solidFill>
                <a:latin typeface="Arial" panose="020B0604020202020204" pitchFamily="34" charset="0"/>
              </a:rPr>
              <a:t>;</a:t>
            </a:r>
            <a:endParaRPr lang="en-US" altLang="en-US" sz="20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grpSp>
        <p:nvGrpSpPr>
          <p:cNvPr id="38939" name="Group 27"/>
          <p:cNvGrpSpPr/>
          <p:nvPr/>
        </p:nvGrpSpPr>
        <p:grpSpPr>
          <a:xfrm>
            <a:off x="228600" y="1431925"/>
            <a:ext cx="4683125" cy="4884738"/>
            <a:chOff x="144" y="902"/>
            <a:chExt cx="2950" cy="3077"/>
          </a:xfrm>
        </p:grpSpPr>
        <p:sp>
          <p:nvSpPr>
            <p:cNvPr id="15363" name="Rectangle 4"/>
            <p:cNvSpPr/>
            <p:nvPr/>
          </p:nvSpPr>
          <p:spPr>
            <a:xfrm>
              <a:off x="144" y="902"/>
              <a:ext cx="2950" cy="121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r>
                <a:rPr lang="en-US" altLang="en-US" sz="2000" b="1" dirty="0">
                  <a:latin typeface="Arial" panose="020B0604020202020204" pitchFamily="34" charset="0"/>
                </a:rPr>
                <a:t>Program vd1;</a:t>
              </a:r>
              <a:endParaRPr lang="en-US" altLang="en-US" sz="2000" b="1" dirty="0">
                <a:latin typeface="Arial" panose="020B0604020202020204" pitchFamily="34" charset="0"/>
              </a:endParaRPr>
            </a:p>
            <a:p>
              <a:r>
                <a:rPr lang="en-US" altLang="en-US" sz="2000" b="1" dirty="0">
                  <a:latin typeface="Arial" panose="020B0604020202020204" pitchFamily="34" charset="0"/>
                </a:rPr>
                <a:t>Uses crt;</a:t>
              </a:r>
              <a:endParaRPr lang="en-US" altLang="en-US" sz="2000" b="1" dirty="0">
                <a:latin typeface="Arial" panose="020B0604020202020204" pitchFamily="34" charset="0"/>
              </a:endParaRPr>
            </a:p>
            <a:p>
              <a:r>
                <a:rPr lang="en-US" altLang="en-US" sz="2000" b="1" dirty="0">
                  <a:latin typeface="Arial" panose="020B0604020202020204" pitchFamily="34" charset="0"/>
                </a:rPr>
                <a:t>Var</a:t>
              </a:r>
              <a:endParaRPr lang="en-US" altLang="en-US" sz="2000" b="1" dirty="0">
                <a:latin typeface="Arial" panose="020B0604020202020204" pitchFamily="34" charset="0"/>
              </a:endParaRPr>
            </a:p>
            <a:p>
              <a:r>
                <a:rPr lang="en-US" altLang="en-US" sz="2000" b="1" dirty="0">
                  <a:latin typeface="Arial" panose="020B0604020202020204" pitchFamily="34" charset="0"/>
                </a:rPr>
                <a:t>         tep2: TEXT;</a:t>
              </a:r>
              <a:endParaRPr lang="en-US" altLang="en-US" sz="2000" b="1" dirty="0">
                <a:latin typeface="Arial" panose="020B0604020202020204" pitchFamily="34" charset="0"/>
              </a:endParaRPr>
            </a:p>
            <a:p>
              <a:r>
                <a:rPr lang="en-US" altLang="en-US" sz="2000" b="1" dirty="0">
                  <a:latin typeface="Arial" panose="020B0604020202020204" pitchFamily="34" charset="0"/>
                </a:rPr>
                <a:t>         a,b: integer;</a:t>
              </a:r>
              <a:endParaRPr lang="en-US" altLang="en-US" sz="2000" b="1" dirty="0">
                <a:latin typeface="Arial" panose="020B0604020202020204" pitchFamily="34" charset="0"/>
              </a:endParaRPr>
            </a:p>
            <a:p>
              <a:endParaRPr lang="en-US" altLang="en-US" sz="2000" b="1" dirty="0">
                <a:latin typeface="Arial" panose="020B0604020202020204" pitchFamily="34" charset="0"/>
              </a:endParaRPr>
            </a:p>
          </p:txBody>
        </p:sp>
        <p:sp>
          <p:nvSpPr>
            <p:cNvPr id="15364" name="Rectangle 5"/>
            <p:cNvSpPr/>
            <p:nvPr/>
          </p:nvSpPr>
          <p:spPr>
            <a:xfrm>
              <a:off x="144" y="1910"/>
              <a:ext cx="2950" cy="442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r>
                <a:rPr lang="en-US" altLang="en-US" sz="20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BEGIN</a:t>
              </a:r>
              <a:endParaRPr lang="en-US" altLang="en-US" sz="2000" b="1" dirty="0">
                <a:solidFill>
                  <a:srgbClr val="FF0000"/>
                </a:solidFill>
                <a:latin typeface="Arial" panose="020B0604020202020204" pitchFamily="34" charset="0"/>
              </a:endParaRPr>
            </a:p>
            <a:p>
              <a:r>
                <a:rPr lang="en-US" altLang="en-US" sz="2000" b="1" dirty="0">
                  <a:latin typeface="Arial" panose="020B0604020202020204" pitchFamily="34" charset="0"/>
                </a:rPr>
                <a:t>     Clrscr;</a:t>
              </a:r>
              <a:endParaRPr lang="en-US" altLang="en-US" sz="2000" b="1" dirty="0">
                <a:latin typeface="Arial" panose="020B0604020202020204" pitchFamily="34" charset="0"/>
              </a:endParaRPr>
            </a:p>
          </p:txBody>
        </p:sp>
        <p:sp>
          <p:nvSpPr>
            <p:cNvPr id="15365" name="Rectangle 6"/>
            <p:cNvSpPr/>
            <p:nvPr/>
          </p:nvSpPr>
          <p:spPr>
            <a:xfrm>
              <a:off x="380" y="2310"/>
              <a:ext cx="2560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eaLnBrk="0" hangingPunct="0">
                <a:spcBef>
                  <a:spcPct val="50000"/>
                </a:spcBef>
              </a:pPr>
              <a:r>
                <a:rPr lang="en-US" altLang="en-US" b="1" dirty="0">
                  <a:latin typeface="Arial" panose="020B0604020202020204" pitchFamily="34" charset="0"/>
                </a:rPr>
                <a:t>ASSIGN(</a:t>
              </a:r>
              <a:r>
                <a:rPr lang="en-US" altLang="en-US" b="1" i="1" dirty="0">
                  <a:latin typeface="Arial" panose="020B0604020202020204" pitchFamily="34" charset="0"/>
                </a:rPr>
                <a:t>tep2</a:t>
              </a:r>
              <a:r>
                <a:rPr lang="en-US" altLang="en-US" b="1" dirty="0">
                  <a:latin typeface="Arial" panose="020B0604020202020204" pitchFamily="34" charset="0"/>
                </a:rPr>
                <a:t>, ‘D:\BAITAP.INP’);</a:t>
              </a:r>
              <a:endParaRPr lang="en-US" altLang="en-US" b="1" dirty="0">
                <a:latin typeface="Arial" panose="020B0604020202020204" pitchFamily="34" charset="0"/>
              </a:endParaRPr>
            </a:p>
          </p:txBody>
        </p:sp>
        <p:sp>
          <p:nvSpPr>
            <p:cNvPr id="15366" name="Rectangle 7"/>
            <p:cNvSpPr/>
            <p:nvPr/>
          </p:nvSpPr>
          <p:spPr>
            <a:xfrm>
              <a:off x="380" y="2534"/>
              <a:ext cx="1421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r>
                <a:rPr lang="en-US" altLang="en-US" sz="2000" b="1" dirty="0">
                  <a:latin typeface="Arial" panose="020B0604020202020204" pitchFamily="34" charset="0"/>
                </a:rPr>
                <a:t>REWRITE (</a:t>
              </a:r>
              <a:r>
                <a:rPr lang="en-US" altLang="en-US" sz="2000" b="1" i="1" dirty="0">
                  <a:latin typeface="Arial" panose="020B0604020202020204" pitchFamily="34" charset="0"/>
                </a:rPr>
                <a:t>tep2)</a:t>
              </a:r>
              <a:r>
                <a:rPr lang="en-US" altLang="en-US" sz="2000" b="1" dirty="0">
                  <a:latin typeface="Arial" panose="020B0604020202020204" pitchFamily="34" charset="0"/>
                </a:rPr>
                <a:t>;</a:t>
              </a:r>
              <a:endParaRPr lang="en-US" altLang="en-US" sz="2000" b="1" dirty="0">
                <a:latin typeface="Arial" panose="020B0604020202020204" pitchFamily="34" charset="0"/>
              </a:endParaRPr>
            </a:p>
          </p:txBody>
        </p:sp>
        <p:sp>
          <p:nvSpPr>
            <p:cNvPr id="15367" name="Rectangle 8"/>
            <p:cNvSpPr/>
            <p:nvPr/>
          </p:nvSpPr>
          <p:spPr>
            <a:xfrm>
              <a:off x="385" y="3062"/>
              <a:ext cx="1474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r>
                <a:rPr lang="en-US" altLang="en-US" sz="2000" b="1" dirty="0">
                  <a:latin typeface="Arial" panose="020B0604020202020204" pitchFamily="34" charset="0"/>
                </a:rPr>
                <a:t>WRITE (</a:t>
              </a:r>
              <a:r>
                <a:rPr lang="en-US" altLang="en-US" sz="2000" b="1" i="1" dirty="0">
                  <a:latin typeface="Arial" panose="020B0604020202020204" pitchFamily="34" charset="0"/>
                </a:rPr>
                <a:t>tep2,a,b)</a:t>
              </a:r>
              <a:r>
                <a:rPr lang="en-US" altLang="en-US" sz="2000" b="1" dirty="0">
                  <a:latin typeface="Arial" panose="020B0604020202020204" pitchFamily="34" charset="0"/>
                </a:rPr>
                <a:t>;</a:t>
              </a:r>
              <a:endParaRPr lang="en-US" altLang="en-US" sz="2000" b="1" dirty="0">
                <a:latin typeface="Arial" panose="020B0604020202020204" pitchFamily="34" charset="0"/>
              </a:endParaRPr>
            </a:p>
          </p:txBody>
        </p:sp>
        <p:sp>
          <p:nvSpPr>
            <p:cNvPr id="15368" name="Rectangle 9"/>
            <p:cNvSpPr/>
            <p:nvPr/>
          </p:nvSpPr>
          <p:spPr>
            <a:xfrm>
              <a:off x="380" y="2784"/>
              <a:ext cx="945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r>
                <a:rPr lang="en-US" altLang="en-US" sz="2000" b="1" dirty="0">
                  <a:latin typeface="Arial" panose="020B0604020202020204" pitchFamily="34" charset="0"/>
                </a:rPr>
                <a:t>a:=3; b:=5;</a:t>
              </a:r>
              <a:endParaRPr lang="en-US" altLang="en-US" sz="2000" b="1" dirty="0">
                <a:latin typeface="Arial" panose="020B0604020202020204" pitchFamily="34" charset="0"/>
              </a:endParaRPr>
            </a:p>
          </p:txBody>
        </p:sp>
        <p:sp>
          <p:nvSpPr>
            <p:cNvPr id="15369" name="Rectangle 11"/>
            <p:cNvSpPr/>
            <p:nvPr/>
          </p:nvSpPr>
          <p:spPr>
            <a:xfrm>
              <a:off x="144" y="3537"/>
              <a:ext cx="720" cy="442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r>
                <a:rPr lang="en-US" altLang="en-US" sz="2000" b="1" dirty="0">
                  <a:latin typeface="Arial" panose="020B0604020202020204" pitchFamily="34" charset="0"/>
                </a:rPr>
                <a:t>Readln;</a:t>
              </a:r>
              <a:endParaRPr lang="en-US" altLang="en-US" sz="2000" b="1" dirty="0">
                <a:latin typeface="Arial" panose="020B0604020202020204" pitchFamily="34" charset="0"/>
              </a:endParaRPr>
            </a:p>
            <a:p>
              <a:r>
                <a:rPr lang="en-US" altLang="en-US" sz="20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END.</a:t>
              </a:r>
              <a:endParaRPr lang="en-US" altLang="en-US" sz="2000" b="1" dirty="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38931" name="Rectangle 19"/>
          <p:cNvSpPr/>
          <p:nvPr/>
        </p:nvSpPr>
        <p:spPr>
          <a:xfrm>
            <a:off x="5054600" y="5334000"/>
            <a:ext cx="1651000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en-US" sz="2000" b="1" dirty="0">
                <a:solidFill>
                  <a:srgbClr val="0000FF"/>
                </a:solidFill>
                <a:latin typeface="Arial" panose="020B0604020202020204" pitchFamily="34" charset="0"/>
              </a:rPr>
              <a:t>Close(</a:t>
            </a:r>
            <a:r>
              <a:rPr lang="en-US" altLang="en-US" sz="2000" b="1" i="1" dirty="0">
                <a:solidFill>
                  <a:srgbClr val="0000FF"/>
                </a:solidFill>
                <a:latin typeface="Arial" panose="020B0604020202020204" pitchFamily="34" charset="0"/>
              </a:rPr>
              <a:t>tep2)</a:t>
            </a:r>
            <a:r>
              <a:rPr lang="en-US" altLang="en-US" sz="2000" b="1" dirty="0">
                <a:solidFill>
                  <a:srgbClr val="0000FF"/>
                </a:solidFill>
                <a:latin typeface="Arial" panose="020B0604020202020204" pitchFamily="34" charset="0"/>
              </a:rPr>
              <a:t>;</a:t>
            </a:r>
            <a:endParaRPr lang="en-US" altLang="en-US" sz="20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grpSp>
        <p:nvGrpSpPr>
          <p:cNvPr id="38940" name="Group 28"/>
          <p:cNvGrpSpPr/>
          <p:nvPr/>
        </p:nvGrpSpPr>
        <p:grpSpPr>
          <a:xfrm>
            <a:off x="4724400" y="1444625"/>
            <a:ext cx="4572000" cy="5032375"/>
            <a:chOff x="2976" y="910"/>
            <a:chExt cx="2880" cy="3170"/>
          </a:xfrm>
        </p:grpSpPr>
        <p:sp>
          <p:nvSpPr>
            <p:cNvPr id="15372" name="Rectangle 13"/>
            <p:cNvSpPr/>
            <p:nvPr/>
          </p:nvSpPr>
          <p:spPr>
            <a:xfrm>
              <a:off x="2976" y="1910"/>
              <a:ext cx="2880" cy="442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r>
                <a:rPr lang="en-US" altLang="en-US" sz="20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BEGIN  </a:t>
              </a:r>
              <a:endParaRPr lang="en-US" altLang="en-US" sz="2000" b="1" dirty="0">
                <a:solidFill>
                  <a:srgbClr val="FF0000"/>
                </a:solidFill>
                <a:latin typeface="Arial" panose="020B0604020202020204" pitchFamily="34" charset="0"/>
              </a:endParaRPr>
            </a:p>
            <a:p>
              <a:r>
                <a:rPr lang="en-US" altLang="en-US" sz="2000" b="1" dirty="0">
                  <a:latin typeface="Arial" panose="020B0604020202020204" pitchFamily="34" charset="0"/>
                </a:rPr>
                <a:t>     Clrscr;        </a:t>
              </a:r>
              <a:endParaRPr lang="en-US" altLang="en-US" sz="2000" b="1" dirty="0">
                <a:latin typeface="Arial" panose="020B0604020202020204" pitchFamily="34" charset="0"/>
              </a:endParaRPr>
            </a:p>
          </p:txBody>
        </p:sp>
        <p:sp>
          <p:nvSpPr>
            <p:cNvPr id="15373" name="Rectangle 14"/>
            <p:cNvSpPr/>
            <p:nvPr/>
          </p:nvSpPr>
          <p:spPr>
            <a:xfrm>
              <a:off x="3308" y="2303"/>
              <a:ext cx="2276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 eaLnBrk="0" hangingPunct="0">
                <a:spcBef>
                  <a:spcPct val="50000"/>
                </a:spcBef>
              </a:pPr>
              <a:r>
                <a:rPr lang="en-US" altLang="en-US" b="1" dirty="0">
                  <a:latin typeface="Arial" panose="020B0604020202020204" pitchFamily="34" charset="0"/>
                </a:rPr>
                <a:t>ASSIGN(</a:t>
              </a:r>
              <a:r>
                <a:rPr lang="en-US" altLang="en-US" b="1" i="1" dirty="0">
                  <a:latin typeface="Arial" panose="020B0604020202020204" pitchFamily="34" charset="0"/>
                </a:rPr>
                <a:t>tep2</a:t>
              </a:r>
              <a:r>
                <a:rPr lang="en-US" altLang="en-US" b="1" dirty="0">
                  <a:latin typeface="Arial" panose="020B0604020202020204" pitchFamily="34" charset="0"/>
                </a:rPr>
                <a:t>, ‘D:\BAITAP.INP’);</a:t>
              </a:r>
              <a:endParaRPr lang="en-US" altLang="en-US" b="1" dirty="0">
                <a:latin typeface="Arial" panose="020B0604020202020204" pitchFamily="34" charset="0"/>
              </a:endParaRPr>
            </a:p>
          </p:txBody>
        </p:sp>
        <p:sp>
          <p:nvSpPr>
            <p:cNvPr id="15374" name="Rectangle 15"/>
            <p:cNvSpPr/>
            <p:nvPr/>
          </p:nvSpPr>
          <p:spPr>
            <a:xfrm>
              <a:off x="2980" y="2854"/>
              <a:ext cx="2012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 lvl="1" indent="0" algn="l" eaLnBrk="0" hangingPunct="0">
                <a:spcBef>
                  <a:spcPct val="50000"/>
                </a:spcBef>
              </a:pPr>
              <a:r>
                <a:rPr lang="en-US" altLang="en-US" sz="2000" b="1" dirty="0">
                  <a:latin typeface=".VnBook-Antiqua" pitchFamily="34" charset="0"/>
                </a:rPr>
                <a:t>READLN(</a:t>
              </a:r>
              <a:r>
                <a:rPr lang="en-US" altLang="en-US" sz="2000" b="1" i="1" dirty="0">
                  <a:latin typeface=".VnBook-Antiqua" pitchFamily="34" charset="0"/>
                </a:rPr>
                <a:t>tep2, x1,y1)</a:t>
              </a:r>
              <a:r>
                <a:rPr lang="en-US" altLang="en-US" sz="2000" b="1" dirty="0">
                  <a:latin typeface=".VnBook-Antiqua" pitchFamily="34" charset="0"/>
                </a:rPr>
                <a:t>;</a:t>
              </a:r>
              <a:endParaRPr lang="en-US" altLang="en-US" sz="2000" b="1" dirty="0">
                <a:latin typeface=".VnBook-Antiqua" pitchFamily="34" charset="0"/>
              </a:endParaRPr>
            </a:p>
          </p:txBody>
        </p:sp>
        <p:sp>
          <p:nvSpPr>
            <p:cNvPr id="15375" name="Rectangle 16"/>
            <p:cNvSpPr/>
            <p:nvPr/>
          </p:nvSpPr>
          <p:spPr>
            <a:xfrm>
              <a:off x="3264" y="3100"/>
              <a:ext cx="2248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en-US" sz="2000" b="1" dirty="0">
                  <a:latin typeface=".VnBook-Antiqua" pitchFamily="34" charset="0"/>
                </a:rPr>
                <a:t>WRITE (</a:t>
              </a:r>
              <a:r>
                <a:rPr lang="en-US" altLang="en-US" sz="2000" b="1" i="1" dirty="0">
                  <a:latin typeface=".VnBook-Antiqua" pitchFamily="34" charset="0"/>
                </a:rPr>
                <a:t>‘Hai so do la’ ,x1,y1)</a:t>
              </a:r>
              <a:r>
                <a:rPr lang="en-US" altLang="en-US" sz="2000" b="1" dirty="0">
                  <a:latin typeface=".VnBook-Antiqua" pitchFamily="34" charset="0"/>
                </a:rPr>
                <a:t>;</a:t>
              </a:r>
              <a:endParaRPr lang="en-US" altLang="en-US" sz="2000" b="1" dirty="0">
                <a:latin typeface=".VnBook-Antiqua" pitchFamily="34" charset="0"/>
              </a:endParaRPr>
            </a:p>
          </p:txBody>
        </p:sp>
        <p:sp>
          <p:nvSpPr>
            <p:cNvPr id="15376" name="Rectangle 17"/>
            <p:cNvSpPr/>
            <p:nvPr/>
          </p:nvSpPr>
          <p:spPr>
            <a:xfrm>
              <a:off x="3024" y="3638"/>
              <a:ext cx="703" cy="44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en-US" sz="2000" b="1" dirty="0">
                  <a:latin typeface="Arial" panose="020B0604020202020204" pitchFamily="34" charset="0"/>
                </a:rPr>
                <a:t>Readln;</a:t>
              </a:r>
              <a:endParaRPr lang="en-US" altLang="en-US" sz="2000" b="1" dirty="0">
                <a:latin typeface="Arial" panose="020B0604020202020204" pitchFamily="34" charset="0"/>
              </a:endParaRPr>
            </a:p>
            <a:p>
              <a:r>
                <a:rPr lang="en-US" altLang="en-US" sz="20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END.</a:t>
              </a:r>
              <a:endParaRPr lang="en-US" altLang="en-US" sz="2000" b="1" dirty="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5377" name="Rectangle 18"/>
            <p:cNvSpPr/>
            <p:nvPr/>
          </p:nvSpPr>
          <p:spPr>
            <a:xfrm>
              <a:off x="2976" y="910"/>
              <a:ext cx="2880" cy="121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r>
                <a:rPr lang="en-US" altLang="en-US" sz="2000" b="1" dirty="0">
                  <a:latin typeface="Arial" panose="020B0604020202020204" pitchFamily="34" charset="0"/>
                </a:rPr>
                <a:t>Program vd2;</a:t>
              </a:r>
              <a:endParaRPr lang="en-US" altLang="en-US" sz="2000" b="1" dirty="0">
                <a:latin typeface="Arial" panose="020B0604020202020204" pitchFamily="34" charset="0"/>
              </a:endParaRPr>
            </a:p>
            <a:p>
              <a:r>
                <a:rPr lang="en-US" altLang="en-US" sz="2000" b="1" dirty="0">
                  <a:latin typeface="Arial" panose="020B0604020202020204" pitchFamily="34" charset="0"/>
                </a:rPr>
                <a:t>Uses crt;</a:t>
              </a:r>
              <a:endParaRPr lang="en-US" altLang="en-US" sz="2000" b="1" dirty="0">
                <a:latin typeface="Arial" panose="020B0604020202020204" pitchFamily="34" charset="0"/>
              </a:endParaRPr>
            </a:p>
            <a:p>
              <a:r>
                <a:rPr lang="en-US" altLang="en-US" sz="2000" b="1" dirty="0">
                  <a:latin typeface="Arial" panose="020B0604020202020204" pitchFamily="34" charset="0"/>
                </a:rPr>
                <a:t>Var</a:t>
              </a:r>
              <a:endParaRPr lang="en-US" altLang="en-US" sz="2000" b="1" dirty="0">
                <a:latin typeface="Arial" panose="020B0604020202020204" pitchFamily="34" charset="0"/>
              </a:endParaRPr>
            </a:p>
            <a:p>
              <a:r>
                <a:rPr lang="en-US" altLang="en-US" sz="2000" b="1" dirty="0">
                  <a:latin typeface="Arial" panose="020B0604020202020204" pitchFamily="34" charset="0"/>
                </a:rPr>
                <a:t>         tep2: TEXT;</a:t>
              </a:r>
              <a:endParaRPr lang="en-US" altLang="en-US" sz="2000" b="1" dirty="0">
                <a:latin typeface="Arial" panose="020B0604020202020204" pitchFamily="34" charset="0"/>
              </a:endParaRPr>
            </a:p>
            <a:p>
              <a:r>
                <a:rPr lang="en-US" altLang="en-US" sz="2000" b="1" dirty="0">
                  <a:latin typeface="Arial" panose="020B0604020202020204" pitchFamily="34" charset="0"/>
                </a:rPr>
                <a:t>         x1,y1: integer;</a:t>
              </a:r>
              <a:endParaRPr lang="en-US" altLang="en-US" sz="2000" b="1" dirty="0">
                <a:latin typeface="Arial" panose="020B0604020202020204" pitchFamily="34" charset="0"/>
              </a:endParaRPr>
            </a:p>
            <a:p>
              <a:endParaRPr lang="en-US" altLang="en-US" sz="2000" b="1" dirty="0">
                <a:latin typeface="Arial" panose="020B0604020202020204" pitchFamily="34" charset="0"/>
              </a:endParaRPr>
            </a:p>
          </p:txBody>
        </p:sp>
        <p:sp>
          <p:nvSpPr>
            <p:cNvPr id="15378" name="Text Box 20"/>
            <p:cNvSpPr txBox="1"/>
            <p:nvPr/>
          </p:nvSpPr>
          <p:spPr>
            <a:xfrm>
              <a:off x="3264" y="2582"/>
              <a:ext cx="2256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algn="just" eaLnBrk="0" hangingPunct="0">
                <a:spcBef>
                  <a:spcPct val="50000"/>
                </a:spcBef>
              </a:pPr>
              <a:r>
                <a:rPr lang="en-US" altLang="en-US" sz="2000" b="1" dirty="0">
                  <a:latin typeface=".VnBook-Antiqua" pitchFamily="34" charset="0"/>
                </a:rPr>
                <a:t>RESET (</a:t>
              </a:r>
              <a:r>
                <a:rPr lang="en-US" altLang="en-US" sz="2000" b="1" i="1" dirty="0">
                  <a:latin typeface=".VnBook-Antiqua" pitchFamily="34" charset="0"/>
                </a:rPr>
                <a:t>tep2)</a:t>
              </a:r>
              <a:r>
                <a:rPr lang="en-US" altLang="en-US" sz="2000" b="1" dirty="0">
                  <a:latin typeface=".VnBook-Antiqua" pitchFamily="34" charset="0"/>
                </a:rPr>
                <a:t>;</a:t>
              </a:r>
              <a:endParaRPr lang="en-US" altLang="en-US" sz="2000" b="1" dirty="0">
                <a:latin typeface=".VnBook-Antiqua" pitchFamily="34" charset="0"/>
              </a:endParaRPr>
            </a:p>
          </p:txBody>
        </p:sp>
      </p:grpSp>
      <p:pic>
        <p:nvPicPr>
          <p:cNvPr id="15379" name="Picture 21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6477000"/>
            <a:ext cx="9144000" cy="381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380" name="Picture 22" descr="tpage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8938" name="Line 26"/>
          <p:cNvSpPr/>
          <p:nvPr/>
        </p:nvSpPr>
        <p:spPr>
          <a:xfrm>
            <a:off x="4572000" y="1524000"/>
            <a:ext cx="0" cy="487680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8941" name="Text Box 29"/>
          <p:cNvSpPr txBox="1"/>
          <p:nvPr/>
        </p:nvSpPr>
        <p:spPr>
          <a:xfrm>
            <a:off x="838200" y="914400"/>
            <a:ext cx="2819400" cy="369888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50000">
                <a:schemeClr val="bg1"/>
              </a:gs>
              <a:gs pos="100000">
                <a:srgbClr val="99CCFF"/>
              </a:gs>
            </a:gsLst>
            <a:lin ang="5400000" scaled="1"/>
            <a:tileRect/>
          </a:gradFill>
          <a:ln w="9525">
            <a:noFill/>
          </a:ln>
        </p:spPr>
        <p:txBody>
          <a:bodyPr wrap="square" anchor="t" anchorCtr="0">
            <a:spAutoFit/>
          </a:bodyPr>
          <a:p>
            <a:pPr algn="ctr">
              <a:buClrTx/>
              <a:buFontTx/>
            </a:pPr>
            <a:r>
              <a:rPr lang="en-US" altLang="zh-CN">
                <a:solidFill>
                  <a:srgbClr val="FF0000"/>
                </a:solidFill>
                <a:latin typeface="Arial" panose="020B0604020202020204" pitchFamily="34" charset="0"/>
              </a:rPr>
              <a:t>GHI DỮ LIỆU RA TỆP</a:t>
            </a:r>
            <a:endParaRPr lang="en-US" altLang="zh-CN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8942" name="Text Box 30"/>
          <p:cNvSpPr txBox="1"/>
          <p:nvPr/>
        </p:nvSpPr>
        <p:spPr>
          <a:xfrm>
            <a:off x="5562600" y="914400"/>
            <a:ext cx="2667000" cy="369888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50000">
                <a:schemeClr val="bg1"/>
              </a:gs>
              <a:gs pos="100000">
                <a:srgbClr val="99CCFF"/>
              </a:gs>
            </a:gsLst>
            <a:lin ang="5400000" scaled="1"/>
            <a:tileRect/>
          </a:gradFill>
          <a:ln w="9525">
            <a:noFill/>
          </a:ln>
        </p:spPr>
        <p:txBody>
          <a:bodyPr wrap="square" anchor="t" anchorCtr="0">
            <a:spAutoFit/>
          </a:bodyPr>
          <a:p>
            <a:pPr algn="ctr">
              <a:buClrTx/>
              <a:buFontTx/>
            </a:pPr>
            <a:r>
              <a:rPr lang="en-US" altLang="zh-CN">
                <a:solidFill>
                  <a:srgbClr val="FF0000"/>
                </a:solidFill>
                <a:latin typeface="Arial" panose="020B0604020202020204" pitchFamily="34" charset="0"/>
              </a:rPr>
              <a:t>ĐỌC DỮ LIỆU TỪ TỆP</a:t>
            </a:r>
            <a:endParaRPr lang="en-US" altLang="zh-CN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5384" name="Text Box 31"/>
          <p:cNvSpPr txBox="1"/>
          <p:nvPr/>
        </p:nvSpPr>
        <p:spPr>
          <a:xfrm>
            <a:off x="0" y="0"/>
            <a:ext cx="8610600" cy="5191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ctr" eaLnBrk="0" hangingPunct="0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Ví dụ </a:t>
            </a:r>
            <a:endParaRPr lang="en-US" altLang="en-US" sz="28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9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9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89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89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89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89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89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89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89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89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89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89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22" grpId="0"/>
      <p:bldP spid="38931" grpId="0"/>
      <p:bldP spid="38941" grpId="0" animBg="1"/>
      <p:bldP spid="3894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6385" name="Picture 2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990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6" name="Text Box 3"/>
          <p:cNvSpPr txBox="1"/>
          <p:nvPr/>
        </p:nvSpPr>
        <p:spPr>
          <a:xfrm>
            <a:off x="381000" y="228600"/>
            <a:ext cx="8305800" cy="57943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ctr">
              <a:spcBef>
                <a:spcPct val="50000"/>
              </a:spcBef>
            </a:pPr>
            <a:r>
              <a:rPr lang="en-US" altLang="en-US" sz="3200" b="1" dirty="0">
                <a:solidFill>
                  <a:srgbClr val="FF3300"/>
                </a:solidFill>
                <a:latin typeface="Arial" panose="020B0604020202020204" pitchFamily="34" charset="0"/>
              </a:rPr>
              <a:t>Tóm tắt</a:t>
            </a:r>
            <a:endParaRPr lang="en-US" altLang="en-US" sz="3200" b="1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55300" name="Text Box 4"/>
          <p:cNvSpPr txBox="1"/>
          <p:nvPr/>
        </p:nvSpPr>
        <p:spPr>
          <a:xfrm>
            <a:off x="3657600" y="1219200"/>
            <a:ext cx="1828800" cy="400050"/>
          </a:xfrm>
          <a:prstGeom prst="rect">
            <a:avLst/>
          </a:prstGeom>
          <a:solidFill>
            <a:schemeClr val="bg1"/>
          </a:solidFill>
          <a:ln w="57150" cap="flat" cmpd="thickThin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>
            <a:spAutoFit/>
          </a:bodyPr>
          <a:p>
            <a:pPr algn="ctr"/>
            <a:r>
              <a:rPr lang="en-US" sz="2000" b="1" dirty="0">
                <a:latin typeface="Arial" panose="020B0604020202020204" pitchFamily="34" charset="0"/>
              </a:rPr>
              <a:t>Gán tên tệp</a:t>
            </a:r>
            <a:endParaRPr lang="en-US" sz="2000" b="1" dirty="0">
              <a:latin typeface="Arial" panose="020B0604020202020204" pitchFamily="34" charset="0"/>
            </a:endParaRPr>
          </a:p>
        </p:txBody>
      </p:sp>
      <p:sp>
        <p:nvSpPr>
          <p:cNvPr id="55301" name="Text Box 5"/>
          <p:cNvSpPr txBox="1"/>
          <p:nvPr/>
        </p:nvSpPr>
        <p:spPr>
          <a:xfrm>
            <a:off x="914400" y="2438400"/>
            <a:ext cx="2514600" cy="400050"/>
          </a:xfrm>
          <a:prstGeom prst="rect">
            <a:avLst/>
          </a:prstGeom>
          <a:solidFill>
            <a:schemeClr val="bg1"/>
          </a:solidFill>
          <a:ln w="57150" cap="flat" cmpd="thinThick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>
            <a:spAutoFit/>
          </a:bodyPr>
          <a:p>
            <a:pPr algn="ctr"/>
            <a:r>
              <a:rPr lang="vi-VN" altLang="x-none" sz="2000" b="1" dirty="0">
                <a:latin typeface="Arial" panose="020B0604020202020204" pitchFamily="34" charset="0"/>
              </a:rPr>
              <a:t>Mở tệp để ghi</a:t>
            </a:r>
            <a:endParaRPr lang="vi-VN" altLang="x-none" sz="2000" b="1" dirty="0">
              <a:latin typeface="Arial" panose="020B0604020202020204" pitchFamily="34" charset="0"/>
            </a:endParaRPr>
          </a:p>
        </p:txBody>
      </p:sp>
      <p:sp>
        <p:nvSpPr>
          <p:cNvPr id="55302" name="Text Box 6"/>
          <p:cNvSpPr txBox="1"/>
          <p:nvPr/>
        </p:nvSpPr>
        <p:spPr>
          <a:xfrm>
            <a:off x="5562600" y="2438400"/>
            <a:ext cx="2514600" cy="400050"/>
          </a:xfrm>
          <a:prstGeom prst="rect">
            <a:avLst/>
          </a:prstGeom>
          <a:solidFill>
            <a:schemeClr val="bg1"/>
          </a:solidFill>
          <a:ln w="57150" cap="flat" cmpd="thickThin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>
            <a:spAutoFit/>
          </a:bodyPr>
          <a:p>
            <a:pPr algn="ctr"/>
            <a:r>
              <a:rPr lang="vi-VN" altLang="x-none" sz="2000" b="1" dirty="0">
                <a:latin typeface="Arial" panose="020B0604020202020204" pitchFamily="34" charset="0"/>
              </a:rPr>
              <a:t>Mở tệp để đọc</a:t>
            </a:r>
            <a:endParaRPr lang="vi-VN" altLang="x-none" sz="2000" b="1" dirty="0">
              <a:latin typeface="Arial" panose="020B0604020202020204" pitchFamily="34" charset="0"/>
            </a:endParaRPr>
          </a:p>
        </p:txBody>
      </p:sp>
      <p:sp>
        <p:nvSpPr>
          <p:cNvPr id="55303" name="Text Box 7"/>
          <p:cNvSpPr txBox="1"/>
          <p:nvPr/>
        </p:nvSpPr>
        <p:spPr>
          <a:xfrm>
            <a:off x="838200" y="3505200"/>
            <a:ext cx="2514600" cy="400050"/>
          </a:xfrm>
          <a:prstGeom prst="rect">
            <a:avLst/>
          </a:prstGeom>
          <a:gradFill rotWithShape="1">
            <a:gsLst>
              <a:gs pos="0">
                <a:srgbClr val="006666"/>
              </a:gs>
              <a:gs pos="50000">
                <a:schemeClr val="bg1"/>
              </a:gs>
              <a:gs pos="100000">
                <a:srgbClr val="006666"/>
              </a:gs>
            </a:gsLst>
            <a:lin ang="5400000" scaled="1"/>
            <a:tileRect/>
          </a:gradFill>
          <a:ln w="57150" cap="flat" cmpd="thinThick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>
            <a:spAutoFit/>
          </a:bodyPr>
          <a:p>
            <a:pPr algn="ctr">
              <a:buClrTx/>
              <a:buFontTx/>
            </a:pPr>
            <a:r>
              <a:rPr lang="en-US" altLang="zh-CN" sz="2000" b="1">
                <a:latin typeface="Arial" panose="020B0604020202020204" pitchFamily="34" charset="0"/>
              </a:rPr>
              <a:t>Ghi dữ liệu ra tệp</a:t>
            </a:r>
            <a:endParaRPr lang="en-US" altLang="zh-CN" sz="2000" b="1">
              <a:latin typeface="Arial" panose="020B0604020202020204" pitchFamily="34" charset="0"/>
            </a:endParaRPr>
          </a:p>
        </p:txBody>
      </p:sp>
      <p:sp>
        <p:nvSpPr>
          <p:cNvPr id="55304" name="Text Box 8"/>
          <p:cNvSpPr txBox="1"/>
          <p:nvPr/>
        </p:nvSpPr>
        <p:spPr>
          <a:xfrm>
            <a:off x="5562600" y="3489325"/>
            <a:ext cx="2667000" cy="400050"/>
          </a:xfrm>
          <a:prstGeom prst="rect">
            <a:avLst/>
          </a:prstGeom>
          <a:gradFill rotWithShape="1">
            <a:gsLst>
              <a:gs pos="0">
                <a:srgbClr val="006666"/>
              </a:gs>
              <a:gs pos="50000">
                <a:schemeClr val="bg1"/>
              </a:gs>
              <a:gs pos="100000">
                <a:srgbClr val="006666"/>
              </a:gs>
            </a:gsLst>
            <a:lin ang="5400000" scaled="1"/>
            <a:tileRect/>
          </a:gradFill>
          <a:ln w="57150" cap="flat" cmpd="thinThick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>
            <a:spAutoFit/>
          </a:bodyPr>
          <a:p>
            <a:pPr algn="ctr">
              <a:buClrTx/>
              <a:buFontTx/>
            </a:pPr>
            <a:r>
              <a:rPr lang="en-US" altLang="zh-CN" sz="2000" b="1">
                <a:latin typeface="Arial" panose="020B0604020202020204" pitchFamily="34" charset="0"/>
              </a:rPr>
              <a:t>Đọc dữ liệu từ tệp</a:t>
            </a:r>
            <a:endParaRPr lang="en-US" altLang="zh-CN" sz="2000" b="1">
              <a:latin typeface="Arial" panose="020B0604020202020204" pitchFamily="34" charset="0"/>
            </a:endParaRPr>
          </a:p>
        </p:txBody>
      </p:sp>
      <p:sp>
        <p:nvSpPr>
          <p:cNvPr id="55305" name="Text Box 9"/>
          <p:cNvSpPr txBox="1"/>
          <p:nvPr/>
        </p:nvSpPr>
        <p:spPr>
          <a:xfrm>
            <a:off x="3581400" y="4800600"/>
            <a:ext cx="1828800" cy="400050"/>
          </a:xfrm>
          <a:prstGeom prst="rect">
            <a:avLst/>
          </a:prstGeom>
          <a:gradFill rotWithShape="1">
            <a:gsLst>
              <a:gs pos="0">
                <a:srgbClr val="006666"/>
              </a:gs>
              <a:gs pos="50000">
                <a:schemeClr val="bg1"/>
              </a:gs>
              <a:gs pos="100000">
                <a:srgbClr val="006666"/>
              </a:gs>
            </a:gsLst>
            <a:lin ang="5400000" scaled="1"/>
            <a:tileRect/>
          </a:gradFill>
          <a:ln w="57150" cap="flat" cmpd="thinThick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>
            <a:spAutoFit/>
          </a:bodyPr>
          <a:p>
            <a:pPr algn="ctr">
              <a:buClrTx/>
              <a:buFontTx/>
            </a:pPr>
            <a:r>
              <a:rPr lang="en-US" altLang="zh-CN" sz="2000" b="1">
                <a:latin typeface="Arial" panose="020B0604020202020204" pitchFamily="34" charset="0"/>
              </a:rPr>
              <a:t>Đóng tệp</a:t>
            </a:r>
            <a:endParaRPr lang="en-US" altLang="zh-CN" sz="2000" b="1">
              <a:latin typeface="Arial" panose="020B0604020202020204" pitchFamily="34" charset="0"/>
            </a:endParaRPr>
          </a:p>
        </p:txBody>
      </p:sp>
      <p:sp>
        <p:nvSpPr>
          <p:cNvPr id="55306" name="Line 10"/>
          <p:cNvSpPr/>
          <p:nvPr/>
        </p:nvSpPr>
        <p:spPr>
          <a:xfrm flipH="1">
            <a:off x="2514600" y="1676400"/>
            <a:ext cx="1600200" cy="685800"/>
          </a:xfrm>
          <a:prstGeom prst="line">
            <a:avLst/>
          </a:prstGeom>
          <a:ln w="57150" cap="flat" cmpd="sng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55307" name="Line 11"/>
          <p:cNvSpPr/>
          <p:nvPr/>
        </p:nvSpPr>
        <p:spPr>
          <a:xfrm flipH="1">
            <a:off x="2057400" y="2895600"/>
            <a:ext cx="0" cy="609600"/>
          </a:xfrm>
          <a:prstGeom prst="line">
            <a:avLst/>
          </a:prstGeom>
          <a:ln w="57150" cap="flat" cmpd="sng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55308" name="Line 12"/>
          <p:cNvSpPr/>
          <p:nvPr/>
        </p:nvSpPr>
        <p:spPr>
          <a:xfrm>
            <a:off x="2362200" y="3962400"/>
            <a:ext cx="1524000" cy="762000"/>
          </a:xfrm>
          <a:prstGeom prst="line">
            <a:avLst/>
          </a:prstGeom>
          <a:ln w="57150" cap="flat" cmpd="sng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55309" name="Line 13"/>
          <p:cNvSpPr/>
          <p:nvPr/>
        </p:nvSpPr>
        <p:spPr>
          <a:xfrm>
            <a:off x="4953000" y="1676400"/>
            <a:ext cx="1752600" cy="685800"/>
          </a:xfrm>
          <a:prstGeom prst="line">
            <a:avLst/>
          </a:prstGeom>
          <a:ln w="57150" cap="flat" cmpd="sng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55310" name="Line 14"/>
          <p:cNvSpPr/>
          <p:nvPr/>
        </p:nvSpPr>
        <p:spPr>
          <a:xfrm flipH="1">
            <a:off x="6858000" y="2895600"/>
            <a:ext cx="0" cy="609600"/>
          </a:xfrm>
          <a:prstGeom prst="line">
            <a:avLst/>
          </a:prstGeom>
          <a:ln w="57150" cap="flat" cmpd="sng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55311" name="Line 15"/>
          <p:cNvSpPr/>
          <p:nvPr/>
        </p:nvSpPr>
        <p:spPr>
          <a:xfrm flipH="1">
            <a:off x="5181600" y="3962400"/>
            <a:ext cx="1600200" cy="762000"/>
          </a:xfrm>
          <a:prstGeom prst="line">
            <a:avLst/>
          </a:prstGeom>
          <a:ln w="57150" cap="flat" cmpd="sng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</p:spPr>
      </p:sp>
      <p:pic>
        <p:nvPicPr>
          <p:cNvPr id="55312" name="Picture 16" descr="imag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2286000"/>
            <a:ext cx="2133600" cy="21336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5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5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5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5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5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5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55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500"/>
                                        <p:tgtEl>
                                          <p:spTgt spid="55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500"/>
                                        <p:tgtEl>
                                          <p:spTgt spid="55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500"/>
                                        <p:tgtEl>
                                          <p:spTgt spid="55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500"/>
                                        <p:tgtEl>
                                          <p:spTgt spid="55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500"/>
                            </p:stCondLst>
                            <p:childTnLst>
                              <p:par>
                                <p:cTn id="5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500"/>
                                        <p:tgtEl>
                                          <p:spTgt spid="55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00"/>
                            </p:stCondLst>
                            <p:childTnLst>
                              <p:par>
                                <p:cTn id="5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553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53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5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0" grpId="0" animBg="1"/>
      <p:bldP spid="55301" grpId="0" animBg="1"/>
      <p:bldP spid="55302" grpId="0" animBg="1"/>
      <p:bldP spid="55303" grpId="0" animBg="1"/>
      <p:bldP spid="55304" grpId="0" animBg="1"/>
      <p:bldP spid="5530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073" name="Picture 4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990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4" name="Picture 5" descr="tpage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77000"/>
            <a:ext cx="9144000" cy="381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5" name="Text Box 10"/>
          <p:cNvSpPr txBox="1"/>
          <p:nvPr/>
        </p:nvSpPr>
        <p:spPr>
          <a:xfrm>
            <a:off x="85725" y="276225"/>
            <a:ext cx="5867400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ctr"/>
            <a:r>
              <a:rPr lang="fi-FI" altLang="x-none" sz="2800" b="1" dirty="0">
                <a:solidFill>
                  <a:srgbClr val="C00000"/>
                </a:solidFill>
                <a:latin typeface="Arial" panose="020B0604020202020204" pitchFamily="34" charset="0"/>
              </a:rPr>
              <a:t>1. Vai trò kiểu tệp</a:t>
            </a:r>
            <a:endParaRPr lang="fi-FI" altLang="x-none" sz="28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6155" name="Text Box 11"/>
          <p:cNvSpPr txBox="1"/>
          <p:nvPr/>
        </p:nvSpPr>
        <p:spPr>
          <a:xfrm>
            <a:off x="1828800" y="1447800"/>
            <a:ext cx="6096000" cy="12001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vi-VN" altLang="x-none" sz="2400" b="1" dirty="0">
                <a:latin typeface="Arial" panose="020B0604020202020204" pitchFamily="34" charset="0"/>
              </a:rPr>
              <a:t>Dữ liệu kiểu tệp được lưu trữ lâu dài ở bộ nhớ ngoài (đĩa từ, CD, ...) và không bị</a:t>
            </a:r>
            <a:r>
              <a:rPr lang="en-US" sz="2400" b="1" dirty="0">
                <a:latin typeface="Arial" panose="020B0604020202020204" pitchFamily="34" charset="0"/>
              </a:rPr>
              <a:t> </a:t>
            </a:r>
            <a:r>
              <a:rPr lang="vi-VN" altLang="x-none" sz="2400" b="1" dirty="0">
                <a:latin typeface="Arial" panose="020B0604020202020204" pitchFamily="34" charset="0"/>
              </a:rPr>
              <a:t>mất khi tắt nguồn điện. </a:t>
            </a:r>
            <a:endParaRPr lang="vi-VN" altLang="x-none" sz="2400" b="1" dirty="0">
              <a:latin typeface="Arial" panose="020B0604020202020204" pitchFamily="34" charset="0"/>
            </a:endParaRPr>
          </a:p>
        </p:txBody>
      </p:sp>
      <p:pic>
        <p:nvPicPr>
          <p:cNvPr id="6156" name="Picture 12" descr="Bell-03-jun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1524000"/>
            <a:ext cx="558800" cy="4651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57" name="Text Box 13"/>
          <p:cNvSpPr txBox="1"/>
          <p:nvPr/>
        </p:nvSpPr>
        <p:spPr>
          <a:xfrm>
            <a:off x="1828800" y="3962400"/>
            <a:ext cx="6096000" cy="12001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vi-VN" altLang="x-none" sz="2400" b="1" dirty="0">
                <a:latin typeface="Arial" panose="020B0604020202020204" pitchFamily="34" charset="0"/>
              </a:rPr>
              <a:t>Lượng thông tin lưu trữ trên tệp có thể rất lớn và chỉ phụ thuộc vào dung lượng đĩa.</a:t>
            </a:r>
            <a:endParaRPr lang="vi-VN" altLang="x-none" sz="2400" b="1" dirty="0">
              <a:latin typeface="Arial" panose="020B0604020202020204" pitchFamily="34" charset="0"/>
            </a:endParaRPr>
          </a:p>
        </p:txBody>
      </p:sp>
      <p:pic>
        <p:nvPicPr>
          <p:cNvPr id="6158" name="Picture 14" descr="Bell-03-jun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4038600"/>
            <a:ext cx="558800" cy="4651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61" name="Picture 17" descr="Disc-04-june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9800" y="2895600"/>
            <a:ext cx="809625" cy="8096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62" name="Picture 18" descr="Floppy-02-june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81400" y="2895600"/>
            <a:ext cx="619125" cy="762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64" name="Picture 20" descr="Zip-01-june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8200" y="2914650"/>
            <a:ext cx="1190625" cy="7429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83" name="AutoShape 23" descr="Untitled"/>
          <p:cNvSpPr>
            <a:spLocks noChangeAspect="1"/>
          </p:cNvSpPr>
          <p:nvPr/>
        </p:nvSpPr>
        <p:spPr>
          <a:xfrm>
            <a:off x="2233613" y="1557338"/>
            <a:ext cx="4676775" cy="374332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algn="ctr"/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5" grpId="0"/>
      <p:bldP spid="615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097" name="Picture 7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6400800"/>
            <a:ext cx="9144000" cy="457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098" name="Picture 19" descr="tpage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990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93" name="Text Box 21"/>
          <p:cNvSpPr txBox="1"/>
          <p:nvPr/>
        </p:nvSpPr>
        <p:spPr>
          <a:xfrm>
            <a:off x="685800" y="2286000"/>
            <a:ext cx="4191000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just" eaLnBrk="0" hangingPunct="0">
              <a:spcBef>
                <a:spcPct val="50000"/>
              </a:spcBef>
            </a:pPr>
            <a:r>
              <a:rPr lang="vi-VN" altLang="x-none" sz="24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vi-VN" altLang="x-none" sz="2400" b="1" dirty="0">
                <a:solidFill>
                  <a:srgbClr val="FF0000"/>
                </a:solidFill>
                <a:latin typeface="Arial" panose="020B0604020202020204" pitchFamily="34" charset="0"/>
              </a:rPr>
              <a:t>Tệp văn bản</a:t>
            </a:r>
            <a:endParaRPr lang="en-US" altLang="en-US" sz="2400" b="1" dirty="0">
              <a:solidFill>
                <a:srgbClr val="FF0000"/>
              </a:solidFill>
              <a:latin typeface=".VnHelvetIns" pitchFamily="34" charset="0"/>
            </a:endParaRPr>
          </a:p>
        </p:txBody>
      </p:sp>
      <p:sp>
        <p:nvSpPr>
          <p:cNvPr id="3094" name="Text Box 22"/>
          <p:cNvSpPr txBox="1"/>
          <p:nvPr/>
        </p:nvSpPr>
        <p:spPr>
          <a:xfrm>
            <a:off x="4953000" y="2286000"/>
            <a:ext cx="4191000" cy="461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ctr"/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Tệp có cấu trúc</a:t>
            </a:r>
            <a:endParaRPr lang="en-US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097" name="Line 25"/>
          <p:cNvSpPr>
            <a:spLocks noChangeShapeType="1"/>
          </p:cNvSpPr>
          <p:nvPr/>
        </p:nvSpPr>
        <p:spPr bwMode="auto">
          <a:xfrm>
            <a:off x="4495800" y="2438400"/>
            <a:ext cx="0" cy="28956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102" name="Text Box 30"/>
          <p:cNvSpPr txBox="1"/>
          <p:nvPr/>
        </p:nvSpPr>
        <p:spPr>
          <a:xfrm>
            <a:off x="304800" y="233363"/>
            <a:ext cx="6934200" cy="5238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ctr"/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</a:rPr>
              <a:t>2. Phân loại tệp và thao tác với tệp:</a:t>
            </a:r>
            <a:endParaRPr lang="en-US" sz="28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3105" name="Text Box 33"/>
          <p:cNvSpPr txBox="1"/>
          <p:nvPr/>
        </p:nvSpPr>
        <p:spPr>
          <a:xfrm>
            <a:off x="304800" y="3276600"/>
            <a:ext cx="4191000" cy="12001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vi-VN" altLang="x-none" sz="2400" dirty="0">
                <a:latin typeface="Arial" panose="020B0604020202020204" pitchFamily="34" charset="0"/>
              </a:rPr>
              <a:t>Gồm các kí tự được phân chia thành một hoặc nhiều dòng.</a:t>
            </a:r>
            <a:endParaRPr lang="vi-VN" altLang="x-none" sz="2400" dirty="0">
              <a:latin typeface="Arial" panose="020B0604020202020204" pitchFamily="34" charset="0"/>
            </a:endParaRPr>
          </a:p>
        </p:txBody>
      </p:sp>
      <p:sp>
        <p:nvSpPr>
          <p:cNvPr id="3106" name="Text Box 34"/>
          <p:cNvSpPr txBox="1"/>
          <p:nvPr/>
        </p:nvSpPr>
        <p:spPr>
          <a:xfrm>
            <a:off x="4800600" y="3276600"/>
            <a:ext cx="4267200" cy="12001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vi-VN" altLang="x-none" sz="2400" dirty="0">
                <a:latin typeface="Arial" panose="020B0604020202020204" pitchFamily="34" charset="0"/>
              </a:rPr>
              <a:t>Các thành phần của tệp được tổ chức theo một cấu trúc nhất định.</a:t>
            </a:r>
            <a:endParaRPr lang="vi-VN" altLang="x-none" sz="2400" dirty="0">
              <a:latin typeface="Arial" panose="020B0604020202020204" pitchFamily="34" charset="0"/>
            </a:endParaRPr>
          </a:p>
        </p:txBody>
      </p:sp>
      <p:sp>
        <p:nvSpPr>
          <p:cNvPr id="3107" name="Text Box 35"/>
          <p:cNvSpPr txBox="1"/>
          <p:nvPr/>
        </p:nvSpPr>
        <p:spPr>
          <a:xfrm>
            <a:off x="0" y="990600"/>
            <a:ext cx="7010400" cy="83026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ctr"/>
            <a:r>
              <a:rPr lang="en-US" altLang="en-US" sz="2400" dirty="0">
                <a:latin typeface=".VnHelvetIns" pitchFamily="34" charset="0"/>
              </a:rPr>
              <a:t>  </a:t>
            </a:r>
            <a:endParaRPr lang="en-US" altLang="en-US" sz="2400" dirty="0">
              <a:latin typeface=".VnHelvetIns" pitchFamily="34" charset="0"/>
            </a:endParaRPr>
          </a:p>
          <a:p>
            <a:pPr algn="ctr"/>
            <a:r>
              <a:rPr lang="en-US" altLang="en-US" sz="2400" dirty="0">
                <a:solidFill>
                  <a:srgbClr val="0066CC"/>
                </a:solidFill>
                <a:latin typeface=".VnHelvetIns" pitchFamily="34" charset="0"/>
                <a:sym typeface="Wingdings" panose="05000000000000000000" pitchFamily="2" charset="2"/>
              </a:rPr>
              <a:t> </a:t>
            </a:r>
            <a:r>
              <a:rPr lang="en-US" sz="2400" dirty="0">
                <a:solidFill>
                  <a:srgbClr val="0033CC"/>
                </a:solidFill>
                <a:latin typeface="Arial" panose="020B0604020202020204" pitchFamily="34" charset="0"/>
              </a:rPr>
              <a:t>Theo cách tổ chức dữ liệu: có 2 loại</a:t>
            </a:r>
            <a:endParaRPr lang="en-US" sz="2400" dirty="0">
              <a:solidFill>
                <a:srgbClr val="0033CC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3" grpId="0"/>
      <p:bldP spid="3094" grpId="0"/>
      <p:bldP spid="3105" grpId="0"/>
      <p:bldP spid="3106" grpId="0"/>
      <p:bldP spid="310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121" name="Picture 2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6400800"/>
            <a:ext cx="9144000" cy="457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22" name="Picture 3" descr="tpage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990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4036" name="Text Box 4"/>
          <p:cNvSpPr txBox="1"/>
          <p:nvPr/>
        </p:nvSpPr>
        <p:spPr>
          <a:xfrm>
            <a:off x="457200" y="2286000"/>
            <a:ext cx="3505200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ctr"/>
            <a:r>
              <a:rPr lang="en-US" altLang="en-US" sz="2400" dirty="0">
                <a:latin typeface=".VnHelvetIns" pitchFamily="34" charset="0"/>
              </a:rPr>
              <a:t>  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Tệp truy cập tuần tự</a:t>
            </a:r>
            <a:endParaRPr lang="en-US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44037" name="Text Box 5"/>
          <p:cNvSpPr txBox="1"/>
          <p:nvPr/>
        </p:nvSpPr>
        <p:spPr>
          <a:xfrm>
            <a:off x="4953000" y="2286000"/>
            <a:ext cx="4191000" cy="461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ctr"/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Tệp truy cập trực tiếp</a:t>
            </a:r>
            <a:endParaRPr lang="en-US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44038" name="Line 6"/>
          <p:cNvSpPr>
            <a:spLocks noChangeShapeType="1"/>
          </p:cNvSpPr>
          <p:nvPr/>
        </p:nvSpPr>
        <p:spPr bwMode="auto">
          <a:xfrm>
            <a:off x="4495800" y="2438400"/>
            <a:ext cx="0" cy="28956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126" name="Text Box 7"/>
          <p:cNvSpPr txBox="1"/>
          <p:nvPr/>
        </p:nvSpPr>
        <p:spPr>
          <a:xfrm>
            <a:off x="304800" y="304800"/>
            <a:ext cx="6743700" cy="5238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ctr"/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</a:rPr>
              <a:t>2. Phân loại tệp và thao tác với tệp:</a:t>
            </a:r>
            <a:endParaRPr lang="en-US" sz="28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44040" name="Text Box 8"/>
          <p:cNvSpPr txBox="1"/>
          <p:nvPr/>
        </p:nvSpPr>
        <p:spPr>
          <a:xfrm>
            <a:off x="304800" y="3276600"/>
            <a:ext cx="3886200" cy="13731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just" eaLnBrk="0" hangingPunct="0">
              <a:spcBef>
                <a:spcPct val="50000"/>
              </a:spcBef>
            </a:pPr>
            <a:r>
              <a:rPr lang="en-US" altLang="en-US" sz="2800" dirty="0">
                <a:latin typeface="Arial" panose="020B0604020202020204" pitchFamily="34" charset="0"/>
              </a:rPr>
              <a:t>Dữ liệu được truy cập từ đầu tệp đến dữ liệu cần truy cập.</a:t>
            </a:r>
            <a:endParaRPr lang="en-US" altLang="en-US" sz="2800" dirty="0">
              <a:latin typeface="Arial" panose="020B0604020202020204" pitchFamily="34" charset="0"/>
            </a:endParaRPr>
          </a:p>
        </p:txBody>
      </p:sp>
      <p:sp>
        <p:nvSpPr>
          <p:cNvPr id="44041" name="Text Box 9"/>
          <p:cNvSpPr txBox="1"/>
          <p:nvPr/>
        </p:nvSpPr>
        <p:spPr>
          <a:xfrm>
            <a:off x="4800600" y="3276600"/>
            <a:ext cx="3886200" cy="13731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just" eaLnBrk="0" hangingPunct="0">
              <a:spcBef>
                <a:spcPct val="50000"/>
              </a:spcBef>
            </a:pPr>
            <a:r>
              <a:rPr lang="en-US" altLang="en-US" sz="2800" dirty="0">
                <a:latin typeface="Arial" panose="020B0604020202020204" pitchFamily="34" charset="0"/>
              </a:rPr>
              <a:t>Tham chiếu dữ liệu bằng vị trí của dữ liệu trong tệp. </a:t>
            </a:r>
            <a:endParaRPr lang="en-US" altLang="en-US" sz="2800" dirty="0">
              <a:latin typeface="Arial" panose="020B0604020202020204" pitchFamily="34" charset="0"/>
            </a:endParaRPr>
          </a:p>
        </p:txBody>
      </p:sp>
      <p:sp>
        <p:nvSpPr>
          <p:cNvPr id="44042" name="Text Box 10"/>
          <p:cNvSpPr txBox="1"/>
          <p:nvPr/>
        </p:nvSpPr>
        <p:spPr>
          <a:xfrm>
            <a:off x="0" y="1238250"/>
            <a:ext cx="7010400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ctr"/>
            <a:r>
              <a:rPr lang="en-US" altLang="en-US" sz="2400" dirty="0">
                <a:latin typeface=".VnHelvetIns" pitchFamily="34" charset="0"/>
              </a:rPr>
              <a:t>  </a:t>
            </a:r>
            <a:r>
              <a:rPr lang="en-US" sz="2400" dirty="0">
                <a:solidFill>
                  <a:srgbClr val="0066CC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 Theo cách thức truy cập: có 2 loại</a:t>
            </a:r>
            <a:endParaRPr lang="en-US" sz="2400" dirty="0">
              <a:solidFill>
                <a:srgbClr val="0066CC"/>
              </a:solidFill>
              <a:latin typeface="Arial" panose="020B0604020202020204" pitchFamily="34" charset="0"/>
              <a:sym typeface="Wingdings" panose="05000000000000000000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4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4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44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44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4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6" grpId="0"/>
      <p:bldP spid="44037" grpId="0"/>
      <p:bldP spid="44040" grpId="0"/>
      <p:bldP spid="44041" grpId="0"/>
      <p:bldP spid="440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145" name="Picture 2" descr="2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46" name="Rectangle 3"/>
          <p:cNvSpPr/>
          <p:nvPr/>
        </p:nvSpPr>
        <p:spPr>
          <a:xfrm>
            <a:off x="0" y="1981200"/>
            <a:ext cx="9144000" cy="487680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txBody>
          <a:bodyPr wrap="none" anchor="ctr" anchorCtr="0"/>
          <a:p>
            <a:pPr algn="ctr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6147" name="Text Box 4"/>
          <p:cNvSpPr txBox="1"/>
          <p:nvPr/>
        </p:nvSpPr>
        <p:spPr>
          <a:xfrm>
            <a:off x="3657600" y="1600200"/>
            <a:ext cx="2590800" cy="923925"/>
          </a:xfrm>
          <a:prstGeom prst="rect">
            <a:avLst/>
          </a:prstGeom>
          <a:noFill/>
          <a:ln w="12700">
            <a:noFill/>
          </a:ln>
        </p:spPr>
        <p:txBody>
          <a:bodyPr anchor="t" anchorCtr="0">
            <a:spAutoFit/>
          </a:bodyPr>
          <a:p>
            <a:pPr>
              <a:lnSpc>
                <a:spcPct val="200000"/>
              </a:lnSpc>
            </a:pPr>
            <a:r>
              <a:rPr lang="en-US" altLang="en-US" sz="3200" b="1" dirty="0">
                <a:latin typeface=".VnArabia" pitchFamily="34" charset="0"/>
              </a:rPr>
              <a:t>Bài 15</a:t>
            </a:r>
            <a:endParaRPr lang="en-US" altLang="en-US" sz="2000" b="1" dirty="0">
              <a:latin typeface=".VnClarendon" pitchFamily="34" charset="0"/>
            </a:endParaRPr>
          </a:p>
        </p:txBody>
      </p:sp>
      <p:sp>
        <p:nvSpPr>
          <p:cNvPr id="6148" name="WordArt 5"/>
          <p:cNvSpPr>
            <a:spLocks noTextEdit="1"/>
          </p:cNvSpPr>
          <p:nvPr/>
        </p:nvSpPr>
        <p:spPr>
          <a:xfrm>
            <a:off x="1676400" y="2819400"/>
            <a:ext cx="60960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1800" b="1">
                <a:solidFill>
                  <a:srgbClr val="0000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+mn-lt" charset="0"/>
                <a:ea typeface="+mn-lt" charset="0"/>
              </a:rPr>
              <a:t>THAO TÁC VỚI TỆP</a:t>
            </a:r>
            <a:endParaRPr lang="en-US" sz="1800" b="1">
              <a:solidFill>
                <a:srgbClr val="000099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+mn-lt" charset="0"/>
              <a:ea typeface="+mn-lt" charset="0"/>
            </a:endParaRPr>
          </a:p>
        </p:txBody>
      </p:sp>
      <p:pic>
        <p:nvPicPr>
          <p:cNvPr id="6149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4648200"/>
            <a:ext cx="3810000" cy="2117725"/>
          </a:xfrm>
          <a:prstGeom prst="rect">
            <a:avLst/>
          </a:prstGeom>
          <a:noFill/>
          <a:ln w="12700">
            <a:noFill/>
          </a:ln>
        </p:spPr>
      </p:pic>
      <p:sp>
        <p:nvSpPr>
          <p:cNvPr id="6150" name="Line 8"/>
          <p:cNvSpPr/>
          <p:nvPr/>
        </p:nvSpPr>
        <p:spPr>
          <a:xfrm>
            <a:off x="4800600" y="5943600"/>
            <a:ext cx="4191000" cy="0"/>
          </a:xfrm>
          <a:prstGeom prst="line">
            <a:avLst/>
          </a:prstGeom>
          <a:ln w="12700" cap="sq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</p:sp>
      <p:pic>
        <p:nvPicPr>
          <p:cNvPr id="6151" name="Picture 9" descr="495644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1800" y="4267200"/>
            <a:ext cx="1676400" cy="1447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169" name="Picture 4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990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170" name="Picture 5" descr="tpage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77000"/>
            <a:ext cx="9144000" cy="381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71" name="Text Box 6"/>
          <p:cNvSpPr txBox="1"/>
          <p:nvPr/>
        </p:nvSpPr>
        <p:spPr>
          <a:xfrm>
            <a:off x="152400" y="1143000"/>
            <a:ext cx="2171700" cy="5238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sz="2800" b="1" dirty="0">
                <a:solidFill>
                  <a:srgbClr val="0033CC"/>
                </a:solidFill>
                <a:latin typeface="Arial" panose="020B0604020202020204" pitchFamily="34" charset="0"/>
              </a:rPr>
              <a:t>1. Khai báo</a:t>
            </a:r>
            <a:endParaRPr lang="en-US" sz="2800" b="1" dirty="0">
              <a:solidFill>
                <a:srgbClr val="0033CC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0255" name="Object 15"/>
          <p:cNvGraphicFramePr>
            <a:graphicFrameLocks noChangeAspect="1"/>
          </p:cNvGraphicFramePr>
          <p:nvPr/>
        </p:nvGraphicFramePr>
        <p:xfrm>
          <a:off x="4648200" y="1066800"/>
          <a:ext cx="4343400" cy="541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3" imgW="6200775" imgH="3152775" progId="PBrush">
                  <p:embed/>
                </p:oleObj>
              </mc:Choice>
              <mc:Fallback>
                <p:oleObj name="" r:id="rId3" imgW="6200775" imgH="3152775" progId="PBrush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48200" y="1066800"/>
                        <a:ext cx="4343400" cy="5410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7" name="Text Box 17"/>
          <p:cNvSpPr txBox="1"/>
          <p:nvPr/>
        </p:nvSpPr>
        <p:spPr>
          <a:xfrm>
            <a:off x="228600" y="2057400"/>
            <a:ext cx="4419600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.VnBook-Antiqua" pitchFamily="34" charset="0"/>
              </a:rPr>
              <a:t>Var</a:t>
            </a:r>
            <a:r>
              <a:rPr lang="en-US" altLang="en-US" sz="2400" b="1" dirty="0">
                <a:latin typeface=".VnBook-Antiqua" pitchFamily="34" charset="0"/>
              </a:rPr>
              <a:t> </a:t>
            </a:r>
            <a:r>
              <a:rPr lang="en-US" sz="2400" b="1" i="1" dirty="0">
                <a:latin typeface="Arial" panose="020B0604020202020204" pitchFamily="34" charset="0"/>
              </a:rPr>
              <a:t>&lt;Tên biến tệp&gt; </a:t>
            </a:r>
            <a:r>
              <a:rPr lang="en-US" altLang="en-US" sz="2400" b="1" dirty="0">
                <a:latin typeface=".VnBook-Antiqua" pitchFamily="34" charset="0"/>
              </a:rPr>
              <a:t>: TEXT ;</a:t>
            </a:r>
            <a:endParaRPr lang="en-US" altLang="en-US" sz="2400" b="1" dirty="0">
              <a:latin typeface=".VnBook-Antiqua" pitchFamily="34" charset="0"/>
            </a:endParaRPr>
          </a:p>
        </p:txBody>
      </p:sp>
      <p:sp>
        <p:nvSpPr>
          <p:cNvPr id="10259" name="Rectangle 19"/>
          <p:cNvSpPr/>
          <p:nvPr/>
        </p:nvSpPr>
        <p:spPr>
          <a:xfrm>
            <a:off x="4876800" y="2057400"/>
            <a:ext cx="4572000" cy="16160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en-US" sz="2000" b="1" dirty="0">
                <a:solidFill>
                  <a:schemeClr val="bg1"/>
                </a:solidFill>
                <a:latin typeface="Arial" panose="020B0604020202020204" pitchFamily="34" charset="0"/>
              </a:rPr>
              <a:t>Program </a:t>
            </a:r>
            <a:r>
              <a:rPr lang="en-US" altLang="en-US" sz="2000" b="1" dirty="0">
                <a:solidFill>
                  <a:srgbClr val="FFFF00"/>
                </a:solidFill>
                <a:latin typeface="Arial" panose="020B0604020202020204" pitchFamily="34" charset="0"/>
              </a:rPr>
              <a:t>vd1;</a:t>
            </a:r>
            <a:endParaRPr lang="en-US" altLang="en-US" sz="2000" b="1" dirty="0">
              <a:solidFill>
                <a:srgbClr val="FFFF00"/>
              </a:solidFill>
              <a:latin typeface="Arial" panose="020B0604020202020204" pitchFamily="34" charset="0"/>
            </a:endParaRPr>
          </a:p>
          <a:p>
            <a:r>
              <a:rPr lang="en-US" altLang="en-US" sz="2000" b="1" dirty="0">
                <a:solidFill>
                  <a:schemeClr val="bg1"/>
                </a:solidFill>
                <a:latin typeface="Arial" panose="020B0604020202020204" pitchFamily="34" charset="0"/>
              </a:rPr>
              <a:t>Uses </a:t>
            </a:r>
            <a:r>
              <a:rPr lang="en-US" altLang="en-US" sz="2000" b="1" dirty="0">
                <a:solidFill>
                  <a:srgbClr val="FFFF00"/>
                </a:solidFill>
                <a:latin typeface="Arial" panose="020B0604020202020204" pitchFamily="34" charset="0"/>
              </a:rPr>
              <a:t>crt;</a:t>
            </a:r>
            <a:endParaRPr lang="en-US" altLang="en-US" sz="2000" b="1" dirty="0">
              <a:solidFill>
                <a:srgbClr val="FFFF00"/>
              </a:solidFill>
              <a:latin typeface="Arial" panose="020B0604020202020204" pitchFamily="34" charset="0"/>
            </a:endParaRPr>
          </a:p>
          <a:p>
            <a:r>
              <a:rPr lang="en-US" altLang="en-US" sz="2000" b="1" dirty="0">
                <a:solidFill>
                  <a:schemeClr val="bg1"/>
                </a:solidFill>
                <a:latin typeface="Arial" panose="020B0604020202020204" pitchFamily="34" charset="0"/>
              </a:rPr>
              <a:t>Var</a:t>
            </a:r>
            <a:endParaRPr lang="en-US" altLang="en-US" sz="2000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r>
              <a:rPr lang="en-US" altLang="en-US" sz="2000" b="1" dirty="0">
                <a:solidFill>
                  <a:srgbClr val="FFFF00"/>
                </a:solidFill>
                <a:latin typeface="Arial" panose="020B0604020202020204" pitchFamily="34" charset="0"/>
              </a:rPr>
              <a:t>         tep1,tep2: TEXT;</a:t>
            </a:r>
            <a:endParaRPr lang="en-US" altLang="en-US" sz="2000" b="1" dirty="0">
              <a:solidFill>
                <a:srgbClr val="FFFF00"/>
              </a:solidFill>
              <a:latin typeface="Arial" panose="020B0604020202020204" pitchFamily="34" charset="0"/>
            </a:endParaRPr>
          </a:p>
          <a:p>
            <a:endParaRPr lang="en-US" altLang="en-US" sz="2000" b="1" dirty="0">
              <a:solidFill>
                <a:srgbClr val="FFFF00"/>
              </a:solidFill>
              <a:latin typeface="Arial" panose="020B0604020202020204" pitchFamily="34" charset="0"/>
            </a:endParaRPr>
          </a:p>
        </p:txBody>
      </p:sp>
      <p:sp>
        <p:nvSpPr>
          <p:cNvPr id="10261" name="Text Box 21"/>
          <p:cNvSpPr txBox="1"/>
          <p:nvPr/>
        </p:nvSpPr>
        <p:spPr>
          <a:xfrm>
            <a:off x="228600" y="3505200"/>
            <a:ext cx="4191000" cy="157003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en-US" sz="2400" i="1" u="sng" dirty="0">
                <a:solidFill>
                  <a:srgbClr val="FF0000"/>
                </a:solidFill>
                <a:latin typeface="Arial" panose="020B0604020202020204" pitchFamily="34" charset="0"/>
              </a:rPr>
              <a:t>Ý nghĩa</a:t>
            </a:r>
            <a:r>
              <a:rPr lang="en-US" altLang="en-US" sz="2400" i="1" dirty="0">
                <a:solidFill>
                  <a:srgbClr val="FF0000"/>
                </a:solidFill>
                <a:latin typeface="Arial" panose="020B0604020202020204" pitchFamily="34" charset="0"/>
              </a:rPr>
              <a:t>: </a:t>
            </a:r>
            <a:endParaRPr lang="en-US" altLang="en-US" sz="2400" i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r>
              <a:rPr lang="en-US" altLang="en-US" sz="2400" dirty="0">
                <a:latin typeface="Arial" panose="020B0604020202020204" pitchFamily="34" charset="0"/>
              </a:rPr>
              <a:t>Đại diện cho tệp, dùng để thao tác với tệp trong quá trình lập trình.</a:t>
            </a:r>
            <a:endParaRPr lang="en-US" altLang="en-US" sz="2400" dirty="0">
              <a:latin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09600" y="203200"/>
            <a:ext cx="8077200" cy="584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3200" b="1" i="0" u="none" strike="noStrike" kern="1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BÀI 15</a:t>
            </a:r>
            <a:r>
              <a:rPr kumimoji="0" lang="en-US" sz="3200" b="1" i="0" u="none" strike="noStrike" kern="1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 THAO TÁC VỚI TỆP</a:t>
            </a:r>
            <a:endParaRPr kumimoji="0" lang="en-US" sz="3200" b="1" i="0" u="none" strike="noStrike" kern="10" cap="none" spc="0" normalizeH="0" baseline="0" noProof="0">
              <a:ln>
                <a:noFill/>
              </a:ln>
              <a:solidFill>
                <a:srgbClr val="C0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10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7" grpId="0"/>
      <p:bldP spid="10259" grpId="0"/>
      <p:bldP spid="1026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8193" name="Picture 4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990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194" name="Text Box 11"/>
          <p:cNvSpPr txBox="1"/>
          <p:nvPr/>
        </p:nvSpPr>
        <p:spPr>
          <a:xfrm>
            <a:off x="0" y="993775"/>
            <a:ext cx="3890963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sz="2800" b="1" dirty="0">
                <a:solidFill>
                  <a:srgbClr val="0033CC"/>
                </a:solidFill>
                <a:latin typeface="Arial" panose="020B0604020202020204" pitchFamily="34" charset="0"/>
              </a:rPr>
              <a:t>2. Thao tác với tệp</a:t>
            </a:r>
            <a:endParaRPr lang="en-US" sz="2800" b="1" dirty="0">
              <a:solidFill>
                <a:srgbClr val="0033CC"/>
              </a:solidFill>
              <a:latin typeface="Arial" panose="020B0604020202020204" pitchFamily="34" charset="0"/>
            </a:endParaRPr>
          </a:p>
        </p:txBody>
      </p:sp>
      <p:sp>
        <p:nvSpPr>
          <p:cNvPr id="7200" name="Text Box 32"/>
          <p:cNvSpPr txBox="1"/>
          <p:nvPr/>
        </p:nvSpPr>
        <p:spPr>
          <a:xfrm>
            <a:off x="3657600" y="1219200"/>
            <a:ext cx="1828800" cy="400050"/>
          </a:xfrm>
          <a:prstGeom prst="rect">
            <a:avLst/>
          </a:prstGeom>
          <a:solidFill>
            <a:schemeClr val="bg1"/>
          </a:solidFill>
          <a:ln w="57150" cap="flat" cmpd="thickThin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>
            <a:spAutoFit/>
          </a:bodyPr>
          <a:p>
            <a:pPr algn="ctr"/>
            <a:r>
              <a:rPr lang="en-US" sz="2000" b="1" dirty="0">
                <a:latin typeface="Arial" panose="020B0604020202020204" pitchFamily="34" charset="0"/>
              </a:rPr>
              <a:t>Gán tên tệp</a:t>
            </a:r>
            <a:endParaRPr lang="en-US" sz="2000" b="1" dirty="0">
              <a:latin typeface="Arial" panose="020B0604020202020204" pitchFamily="34" charset="0"/>
            </a:endParaRPr>
          </a:p>
        </p:txBody>
      </p:sp>
      <p:sp>
        <p:nvSpPr>
          <p:cNvPr id="7201" name="Text Box 33"/>
          <p:cNvSpPr txBox="1"/>
          <p:nvPr/>
        </p:nvSpPr>
        <p:spPr>
          <a:xfrm>
            <a:off x="914400" y="2438400"/>
            <a:ext cx="2514600" cy="400050"/>
          </a:xfrm>
          <a:prstGeom prst="rect">
            <a:avLst/>
          </a:prstGeom>
          <a:solidFill>
            <a:schemeClr val="bg1"/>
          </a:solidFill>
          <a:ln w="57150" cap="flat" cmpd="thinThick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>
            <a:spAutoFit/>
          </a:bodyPr>
          <a:p>
            <a:pPr algn="ctr"/>
            <a:r>
              <a:rPr lang="vi-VN" altLang="x-none" sz="2000" b="1" dirty="0">
                <a:latin typeface="Arial" panose="020B0604020202020204" pitchFamily="34" charset="0"/>
              </a:rPr>
              <a:t>Mở tệp để ghi</a:t>
            </a:r>
            <a:endParaRPr lang="vi-VN" altLang="x-none" sz="2000" b="1" dirty="0">
              <a:latin typeface="Arial" panose="020B0604020202020204" pitchFamily="34" charset="0"/>
            </a:endParaRPr>
          </a:p>
        </p:txBody>
      </p:sp>
      <p:sp>
        <p:nvSpPr>
          <p:cNvPr id="7202" name="Text Box 34"/>
          <p:cNvSpPr txBox="1"/>
          <p:nvPr/>
        </p:nvSpPr>
        <p:spPr>
          <a:xfrm>
            <a:off x="5562600" y="2438400"/>
            <a:ext cx="2514600" cy="400050"/>
          </a:xfrm>
          <a:prstGeom prst="rect">
            <a:avLst/>
          </a:prstGeom>
          <a:solidFill>
            <a:schemeClr val="bg1"/>
          </a:solidFill>
          <a:ln w="57150" cap="flat" cmpd="thickThin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>
            <a:spAutoFit/>
          </a:bodyPr>
          <a:p>
            <a:pPr algn="ctr"/>
            <a:r>
              <a:rPr lang="vi-VN" altLang="x-none" sz="2000" b="1" dirty="0">
                <a:latin typeface="Arial" panose="020B0604020202020204" pitchFamily="34" charset="0"/>
              </a:rPr>
              <a:t>Mở tệp để đọc</a:t>
            </a:r>
            <a:endParaRPr lang="vi-VN" altLang="x-none" sz="2000" b="1" dirty="0">
              <a:latin typeface="Arial" panose="020B0604020202020204" pitchFamily="34" charset="0"/>
            </a:endParaRPr>
          </a:p>
        </p:txBody>
      </p:sp>
      <p:sp>
        <p:nvSpPr>
          <p:cNvPr id="7203" name="Text Box 35"/>
          <p:cNvSpPr txBox="1"/>
          <p:nvPr/>
        </p:nvSpPr>
        <p:spPr>
          <a:xfrm>
            <a:off x="838200" y="3505200"/>
            <a:ext cx="2514600" cy="400050"/>
          </a:xfrm>
          <a:prstGeom prst="rect">
            <a:avLst/>
          </a:prstGeom>
          <a:gradFill rotWithShape="1">
            <a:gsLst>
              <a:gs pos="0">
                <a:srgbClr val="006666"/>
              </a:gs>
              <a:gs pos="50000">
                <a:schemeClr val="bg1"/>
              </a:gs>
              <a:gs pos="100000">
                <a:srgbClr val="006666"/>
              </a:gs>
            </a:gsLst>
            <a:lin ang="5400000" scaled="1"/>
            <a:tileRect/>
          </a:gradFill>
          <a:ln w="57150" cap="flat" cmpd="thinThick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>
            <a:spAutoFit/>
          </a:bodyPr>
          <a:p>
            <a:pPr algn="ctr">
              <a:buClrTx/>
              <a:buFontTx/>
            </a:pPr>
            <a:r>
              <a:rPr lang="en-US" altLang="zh-CN" sz="2000" b="1">
                <a:latin typeface="Arial" panose="020B0604020202020204" pitchFamily="34" charset="0"/>
              </a:rPr>
              <a:t>Ghi dữ liệu ra tệp</a:t>
            </a:r>
            <a:endParaRPr lang="en-US" altLang="zh-CN" sz="2000" b="1">
              <a:latin typeface="Arial" panose="020B0604020202020204" pitchFamily="34" charset="0"/>
            </a:endParaRPr>
          </a:p>
        </p:txBody>
      </p:sp>
      <p:sp>
        <p:nvSpPr>
          <p:cNvPr id="7204" name="Text Box 36"/>
          <p:cNvSpPr txBox="1"/>
          <p:nvPr/>
        </p:nvSpPr>
        <p:spPr>
          <a:xfrm>
            <a:off x="5562600" y="3489325"/>
            <a:ext cx="2667000" cy="400050"/>
          </a:xfrm>
          <a:prstGeom prst="rect">
            <a:avLst/>
          </a:prstGeom>
          <a:gradFill rotWithShape="1">
            <a:gsLst>
              <a:gs pos="0">
                <a:srgbClr val="006666"/>
              </a:gs>
              <a:gs pos="50000">
                <a:schemeClr val="bg1"/>
              </a:gs>
              <a:gs pos="100000">
                <a:srgbClr val="006666"/>
              </a:gs>
            </a:gsLst>
            <a:lin ang="5400000" scaled="1"/>
            <a:tileRect/>
          </a:gradFill>
          <a:ln w="57150" cap="flat" cmpd="thinThick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>
            <a:spAutoFit/>
          </a:bodyPr>
          <a:p>
            <a:pPr algn="ctr">
              <a:buClrTx/>
              <a:buFontTx/>
            </a:pPr>
            <a:r>
              <a:rPr lang="en-US" altLang="zh-CN" sz="2000" b="1">
                <a:latin typeface="Arial" panose="020B0604020202020204" pitchFamily="34" charset="0"/>
              </a:rPr>
              <a:t>Đọc dữ liệu từ tệp</a:t>
            </a:r>
            <a:endParaRPr lang="en-US" altLang="zh-CN" sz="2000" b="1">
              <a:latin typeface="Arial" panose="020B0604020202020204" pitchFamily="34" charset="0"/>
            </a:endParaRPr>
          </a:p>
        </p:txBody>
      </p:sp>
      <p:sp>
        <p:nvSpPr>
          <p:cNvPr id="7205" name="Text Box 37"/>
          <p:cNvSpPr txBox="1"/>
          <p:nvPr/>
        </p:nvSpPr>
        <p:spPr>
          <a:xfrm>
            <a:off x="3581400" y="4800600"/>
            <a:ext cx="1828800" cy="400050"/>
          </a:xfrm>
          <a:prstGeom prst="rect">
            <a:avLst/>
          </a:prstGeom>
          <a:gradFill rotWithShape="1">
            <a:gsLst>
              <a:gs pos="0">
                <a:srgbClr val="006666"/>
              </a:gs>
              <a:gs pos="50000">
                <a:schemeClr val="bg1"/>
              </a:gs>
              <a:gs pos="100000">
                <a:srgbClr val="006666"/>
              </a:gs>
            </a:gsLst>
            <a:lin ang="5400000" scaled="1"/>
            <a:tileRect/>
          </a:gradFill>
          <a:ln w="57150" cap="flat" cmpd="thinThick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>
            <a:spAutoFit/>
          </a:bodyPr>
          <a:p>
            <a:pPr algn="ctr">
              <a:buClrTx/>
              <a:buFontTx/>
            </a:pPr>
            <a:r>
              <a:rPr lang="en-US" altLang="zh-CN" sz="2000" b="1">
                <a:latin typeface="Arial" panose="020B0604020202020204" pitchFamily="34" charset="0"/>
              </a:rPr>
              <a:t>Đóng tệp</a:t>
            </a:r>
            <a:endParaRPr lang="en-US" altLang="zh-CN" sz="2000" b="1">
              <a:latin typeface="Arial" panose="020B0604020202020204" pitchFamily="34" charset="0"/>
            </a:endParaRPr>
          </a:p>
        </p:txBody>
      </p:sp>
      <p:sp>
        <p:nvSpPr>
          <p:cNvPr id="7210" name="Line 42"/>
          <p:cNvSpPr/>
          <p:nvPr/>
        </p:nvSpPr>
        <p:spPr>
          <a:xfrm flipH="1">
            <a:off x="2514600" y="1676400"/>
            <a:ext cx="1600200" cy="685800"/>
          </a:xfrm>
          <a:prstGeom prst="line">
            <a:avLst/>
          </a:prstGeom>
          <a:ln w="57150" cap="flat" cmpd="sng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7211" name="Line 43"/>
          <p:cNvSpPr/>
          <p:nvPr/>
        </p:nvSpPr>
        <p:spPr>
          <a:xfrm flipH="1">
            <a:off x="2057400" y="2895600"/>
            <a:ext cx="0" cy="609600"/>
          </a:xfrm>
          <a:prstGeom prst="line">
            <a:avLst/>
          </a:prstGeom>
          <a:ln w="57150" cap="flat" cmpd="sng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7212" name="Line 44"/>
          <p:cNvSpPr/>
          <p:nvPr/>
        </p:nvSpPr>
        <p:spPr>
          <a:xfrm>
            <a:off x="2362200" y="3962400"/>
            <a:ext cx="1524000" cy="762000"/>
          </a:xfrm>
          <a:prstGeom prst="line">
            <a:avLst/>
          </a:prstGeom>
          <a:ln w="57150" cap="flat" cmpd="sng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7213" name="Line 45"/>
          <p:cNvSpPr/>
          <p:nvPr/>
        </p:nvSpPr>
        <p:spPr>
          <a:xfrm>
            <a:off x="4953000" y="1676400"/>
            <a:ext cx="1752600" cy="685800"/>
          </a:xfrm>
          <a:prstGeom prst="line">
            <a:avLst/>
          </a:prstGeom>
          <a:ln w="57150" cap="flat" cmpd="sng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7214" name="Line 46"/>
          <p:cNvSpPr/>
          <p:nvPr/>
        </p:nvSpPr>
        <p:spPr>
          <a:xfrm flipH="1">
            <a:off x="6858000" y="2895600"/>
            <a:ext cx="0" cy="609600"/>
          </a:xfrm>
          <a:prstGeom prst="line">
            <a:avLst/>
          </a:prstGeom>
          <a:ln w="57150" cap="flat" cmpd="sng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</p:spPr>
      </p:sp>
      <p:sp>
        <p:nvSpPr>
          <p:cNvPr id="7215" name="Line 47"/>
          <p:cNvSpPr/>
          <p:nvPr/>
        </p:nvSpPr>
        <p:spPr>
          <a:xfrm flipH="1">
            <a:off x="5181600" y="3962400"/>
            <a:ext cx="1600200" cy="762000"/>
          </a:xfrm>
          <a:prstGeom prst="line">
            <a:avLst/>
          </a:prstGeom>
          <a:ln w="57150" cap="flat" cmpd="sng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</p:spPr>
      </p:sp>
      <p:pic>
        <p:nvPicPr>
          <p:cNvPr id="7217" name="Picture 49" descr="imag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2286000"/>
            <a:ext cx="2133600" cy="2133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1" name="Rectangle 20"/>
          <p:cNvSpPr/>
          <p:nvPr/>
        </p:nvSpPr>
        <p:spPr>
          <a:xfrm>
            <a:off x="609600" y="203200"/>
            <a:ext cx="8077200" cy="584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3200" b="1" i="0" u="none" strike="noStrike" kern="1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  <a:sym typeface="+mn-ea"/>
              </a:rPr>
              <a:t>BÀI 15</a:t>
            </a:r>
            <a:r>
              <a:rPr kumimoji="0" lang="en-US" sz="3200" b="1" i="0" u="none" strike="noStrike" kern="1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  <a:sym typeface="+mn-ea"/>
              </a:rPr>
              <a:t>:</a:t>
            </a:r>
            <a:r>
              <a:rPr kumimoji="0" lang="en-US" sz="3200" b="1" i="0" u="none" strike="noStrike" kern="1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THAO TÁC VỚI TỆP</a:t>
            </a:r>
            <a:endParaRPr kumimoji="0" lang="en-US" sz="3200" b="1" i="0" u="none" strike="noStrike" kern="10" cap="none" spc="0" normalizeH="0" baseline="0" noProof="0">
              <a:ln>
                <a:noFill/>
              </a:ln>
              <a:solidFill>
                <a:srgbClr val="C0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5162" y="4614085"/>
            <a:ext cx="2429436" cy="1524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74" y="4258126"/>
            <a:ext cx="1678825" cy="187996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7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500"/>
                                        <p:tgtEl>
                                          <p:spTgt spid="7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500"/>
                                        <p:tgtEl>
                                          <p:spTgt spid="7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500"/>
                                        <p:tgtEl>
                                          <p:spTgt spid="7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500"/>
                                        <p:tgtEl>
                                          <p:spTgt spid="7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500"/>
                            </p:stCondLst>
                            <p:childTnLst>
                              <p:par>
                                <p:cTn id="5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500"/>
                                        <p:tgtEl>
                                          <p:spTgt spid="7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00"/>
                            </p:stCondLst>
                            <p:childTnLst>
                              <p:par>
                                <p:cTn id="5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2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000"/>
                            </p:stCondLst>
                            <p:childTnLst>
                              <p:par>
                                <p:cTn id="6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0"/>
                            </p:stCondLst>
                            <p:childTnLst>
                              <p:par>
                                <p:cTn id="6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00" grpId="0" animBg="1"/>
      <p:bldP spid="7201" grpId="0" animBg="1"/>
      <p:bldP spid="7202" grpId="0" animBg="1"/>
      <p:bldP spid="7203" grpId="0" animBg="1"/>
      <p:bldP spid="7204" grpId="0" animBg="1"/>
      <p:bldP spid="720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9217" name="Picture 13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990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18" name="Picture 14" descr="tpage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77000"/>
            <a:ext cx="9144000" cy="381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19" name="Text Box 21"/>
          <p:cNvSpPr txBox="1"/>
          <p:nvPr/>
        </p:nvSpPr>
        <p:spPr>
          <a:xfrm>
            <a:off x="36513" y="993775"/>
            <a:ext cx="7467600" cy="461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eaLnBrk="0" hangingPunct="0"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a. Gắn tên tệp</a:t>
            </a:r>
            <a:endParaRPr lang="en-US" altLang="en-US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8214" name="Text Box 22"/>
          <p:cNvSpPr txBox="1"/>
          <p:nvPr/>
        </p:nvSpPr>
        <p:spPr>
          <a:xfrm>
            <a:off x="1219200" y="1600200"/>
            <a:ext cx="5867400" cy="523875"/>
          </a:xfrm>
          <a:prstGeom prst="rect">
            <a:avLst/>
          </a:prstGeom>
          <a:noFill/>
          <a:ln w="28575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>
            <a:spAutoFit/>
          </a:bodyPr>
          <a:p>
            <a:pPr algn="ctr" eaLnBrk="0" hangingPunct="0"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Arial" panose="020B0604020202020204" pitchFamily="34" charset="0"/>
              </a:rPr>
              <a:t>Assign</a:t>
            </a:r>
            <a:r>
              <a:rPr lang="en-US" altLang="en-US" sz="2800" b="1" dirty="0">
                <a:latin typeface="Arial" panose="020B0604020202020204" pitchFamily="34" charset="0"/>
              </a:rPr>
              <a:t>(&lt;biến tệp&gt;,&lt;tên tệp&gt;);</a:t>
            </a:r>
            <a:endParaRPr lang="en-US" altLang="en-US" sz="2800" b="1" dirty="0">
              <a:latin typeface=".VnHelvetInsH" pitchFamily="34" charset="0"/>
            </a:endParaRPr>
          </a:p>
        </p:txBody>
      </p:sp>
      <p:sp>
        <p:nvSpPr>
          <p:cNvPr id="8216" name="Rectangle 24"/>
          <p:cNvSpPr/>
          <p:nvPr/>
        </p:nvSpPr>
        <p:spPr>
          <a:xfrm>
            <a:off x="403225" y="2438400"/>
            <a:ext cx="6378575" cy="5238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ctr"/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</a:rPr>
              <a:t>Tên tệp</a:t>
            </a:r>
            <a:r>
              <a:rPr lang="en-US" sz="2800" b="1" dirty="0">
                <a:latin typeface="Arial" panose="020B0604020202020204" pitchFamily="34" charset="0"/>
              </a:rPr>
              <a:t>: Là biến xâu hoặc hằng xâu.</a:t>
            </a:r>
            <a:endParaRPr lang="en-US" sz="2800" b="1" dirty="0">
              <a:latin typeface="Arial" panose="020B0604020202020204" pitchFamily="34" charset="0"/>
            </a:endParaRPr>
          </a:p>
        </p:txBody>
      </p:sp>
      <p:sp>
        <p:nvSpPr>
          <p:cNvPr id="8217" name="Rectangle 25"/>
          <p:cNvSpPr/>
          <p:nvPr/>
        </p:nvSpPr>
        <p:spPr>
          <a:xfrm>
            <a:off x="838200" y="3657600"/>
            <a:ext cx="3754438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eaLnBrk="0" hangingPunct="0">
              <a:spcBef>
                <a:spcPct val="50000"/>
              </a:spcBef>
            </a:pPr>
            <a:r>
              <a:rPr lang="en-US" altLang="en-US" sz="2000" b="1" dirty="0">
                <a:latin typeface="Arial" panose="020B0604020202020204" pitchFamily="34" charset="0"/>
              </a:rPr>
              <a:t>ASSIGN(</a:t>
            </a:r>
            <a:r>
              <a:rPr lang="en-US" altLang="en-US" sz="2000" b="1" i="1" dirty="0">
                <a:latin typeface="Arial" panose="020B0604020202020204" pitchFamily="34" charset="0"/>
              </a:rPr>
              <a:t>tep1</a:t>
            </a:r>
            <a:r>
              <a:rPr lang="en-US" altLang="en-US" sz="2000" b="1" dirty="0">
                <a:latin typeface="Arial" panose="020B0604020202020204" pitchFamily="34" charset="0"/>
              </a:rPr>
              <a:t>, ‘DULIEU.DAT’);</a:t>
            </a:r>
            <a:endParaRPr lang="en-US" altLang="en-US" sz="2000" b="1" dirty="0">
              <a:latin typeface="Arial" panose="020B0604020202020204" pitchFamily="34" charset="0"/>
            </a:endParaRPr>
          </a:p>
        </p:txBody>
      </p:sp>
      <p:sp>
        <p:nvSpPr>
          <p:cNvPr id="8218" name="Rectangle 26"/>
          <p:cNvSpPr/>
          <p:nvPr/>
        </p:nvSpPr>
        <p:spPr>
          <a:xfrm>
            <a:off x="762000" y="5257800"/>
            <a:ext cx="3992563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eaLnBrk="0" hangingPunct="0">
              <a:spcBef>
                <a:spcPct val="50000"/>
              </a:spcBef>
            </a:pPr>
            <a:r>
              <a:rPr lang="en-US" altLang="en-US" sz="2000" b="1" dirty="0">
                <a:latin typeface="Arial" panose="020B0604020202020204" pitchFamily="34" charset="0"/>
              </a:rPr>
              <a:t>ASSIGN(</a:t>
            </a:r>
            <a:r>
              <a:rPr lang="en-US" altLang="en-US" sz="2000" b="1" i="1" dirty="0">
                <a:latin typeface="Arial" panose="020B0604020202020204" pitchFamily="34" charset="0"/>
              </a:rPr>
              <a:t>tep2</a:t>
            </a:r>
            <a:r>
              <a:rPr lang="en-US" altLang="en-US" sz="2000" b="1" dirty="0">
                <a:latin typeface="Arial" panose="020B0604020202020204" pitchFamily="34" charset="0"/>
              </a:rPr>
              <a:t>, ‘D:\BAITAP.INP’);</a:t>
            </a:r>
            <a:endParaRPr lang="en-US" altLang="en-US" sz="2000" b="1" dirty="0">
              <a:latin typeface="Arial" panose="020B0604020202020204" pitchFamily="34" charset="0"/>
            </a:endParaRPr>
          </a:p>
        </p:txBody>
      </p:sp>
      <p:sp>
        <p:nvSpPr>
          <p:cNvPr id="8219" name="Text Box 27"/>
          <p:cNvSpPr txBox="1"/>
          <p:nvPr/>
        </p:nvSpPr>
        <p:spPr>
          <a:xfrm>
            <a:off x="228600" y="3200400"/>
            <a:ext cx="4191000" cy="461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sz="2400" b="1" dirty="0">
                <a:solidFill>
                  <a:srgbClr val="0000FF"/>
                </a:solidFill>
                <a:latin typeface="Arial" panose="020B0604020202020204" pitchFamily="34" charset="0"/>
              </a:rPr>
              <a:t>Ví dụ:</a:t>
            </a:r>
            <a:endParaRPr lang="en-US" sz="24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8220" name="Rectangle 28"/>
          <p:cNvSpPr/>
          <p:nvPr/>
        </p:nvSpPr>
        <p:spPr>
          <a:xfrm>
            <a:off x="762000" y="4191000"/>
            <a:ext cx="3810000" cy="7016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marL="114300" indent="-114300"/>
            <a:r>
              <a:rPr lang="en-US" altLang="en-US" sz="2000" b="1" dirty="0">
                <a:latin typeface=".VnBook-Antiqua" pitchFamily="34" charset="0"/>
              </a:rPr>
              <a:t> </a:t>
            </a:r>
            <a:r>
              <a:rPr lang="vi-VN" altLang="x-none" sz="2000" b="1" dirty="0">
                <a:latin typeface="Arial" panose="020B0604020202020204" pitchFamily="34" charset="0"/>
              </a:rPr>
              <a:t>Biến </a:t>
            </a:r>
            <a:r>
              <a:rPr lang="vi-VN" altLang="x-none" sz="2000" b="1" i="1" dirty="0">
                <a:solidFill>
                  <a:srgbClr val="0000FF"/>
                </a:solidFill>
                <a:latin typeface="Arial" panose="020B0604020202020204" pitchFamily="34" charset="0"/>
              </a:rPr>
              <a:t>tep1</a:t>
            </a:r>
            <a:r>
              <a:rPr lang="vi-VN" altLang="x-none" sz="2000" b="1" dirty="0">
                <a:latin typeface="Arial" panose="020B0604020202020204" pitchFamily="34" charset="0"/>
              </a:rPr>
              <a:t> được gắn với tệp có tên </a:t>
            </a:r>
            <a:r>
              <a:rPr lang="vi-VN" altLang="x-none" sz="2000" b="1" dirty="0">
                <a:solidFill>
                  <a:srgbClr val="0000FF"/>
                </a:solidFill>
                <a:latin typeface="Arial" panose="020B0604020202020204" pitchFamily="34" charset="0"/>
              </a:rPr>
              <a:t>DULIEU.DAT</a:t>
            </a:r>
            <a:endParaRPr lang="vi-VN" altLang="x-none" sz="20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8221" name="Rectangle 29"/>
          <p:cNvSpPr/>
          <p:nvPr/>
        </p:nvSpPr>
        <p:spPr>
          <a:xfrm>
            <a:off x="762000" y="5638800"/>
            <a:ext cx="3733800" cy="70802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ctr"/>
            <a:r>
              <a:rPr lang="vi-VN" altLang="x-none" sz="2000" b="1" dirty="0">
                <a:latin typeface="Arial" panose="020B0604020202020204" pitchFamily="34" charset="0"/>
              </a:rPr>
              <a:t>Biến </a:t>
            </a:r>
            <a:r>
              <a:rPr lang="vi-VN" altLang="x-none" sz="2000" b="1" i="1" dirty="0">
                <a:solidFill>
                  <a:srgbClr val="0000FF"/>
                </a:solidFill>
                <a:latin typeface="Arial" panose="020B0604020202020204" pitchFamily="34" charset="0"/>
              </a:rPr>
              <a:t>tep2</a:t>
            </a:r>
            <a:r>
              <a:rPr lang="vi-VN" altLang="x-none" sz="2000" b="1" dirty="0">
                <a:latin typeface="Arial" panose="020B0604020202020204" pitchFamily="34" charset="0"/>
              </a:rPr>
              <a:t> được gắn với tệp có tên </a:t>
            </a:r>
            <a:r>
              <a:rPr lang="vi-VN" altLang="x-none" sz="2000" b="1" dirty="0">
                <a:solidFill>
                  <a:srgbClr val="0000FF"/>
                </a:solidFill>
                <a:latin typeface="Arial" panose="020B0604020202020204" pitchFamily="34" charset="0"/>
              </a:rPr>
              <a:t>BAITAP.INP</a:t>
            </a:r>
            <a:r>
              <a:rPr lang="vi-VN" altLang="x-none" sz="2000" b="1" dirty="0">
                <a:latin typeface="Arial" panose="020B0604020202020204" pitchFamily="34" charset="0"/>
              </a:rPr>
              <a:t>  ở ổ đĩa D.</a:t>
            </a:r>
            <a:endParaRPr lang="vi-VN" altLang="x-none" sz="2000" b="1" dirty="0">
              <a:latin typeface="Arial" panose="020B0604020202020204" pitchFamily="34" charset="0"/>
            </a:endParaRPr>
          </a:p>
        </p:txBody>
      </p:sp>
      <p:sp>
        <p:nvSpPr>
          <p:cNvPr id="8227" name="AutoShape 35"/>
          <p:cNvSpPr/>
          <p:nvPr/>
        </p:nvSpPr>
        <p:spPr>
          <a:xfrm>
            <a:off x="228600" y="4343400"/>
            <a:ext cx="381000" cy="228600"/>
          </a:xfrm>
          <a:prstGeom prst="rightArrow">
            <a:avLst>
              <a:gd name="adj1" fmla="val 50000"/>
              <a:gd name="adj2" fmla="val 41658"/>
            </a:avLst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8228" name="AutoShape 36"/>
          <p:cNvSpPr/>
          <p:nvPr/>
        </p:nvSpPr>
        <p:spPr>
          <a:xfrm>
            <a:off x="304800" y="5791200"/>
            <a:ext cx="381000" cy="228600"/>
          </a:xfrm>
          <a:prstGeom prst="rightArrow">
            <a:avLst>
              <a:gd name="adj1" fmla="val 50000"/>
              <a:gd name="adj2" fmla="val 41658"/>
            </a:avLst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09600" y="203200"/>
            <a:ext cx="8077200" cy="584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3200" b="1" i="0" u="none" strike="noStrike" kern="1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  <a:sym typeface="+mn-ea"/>
              </a:rPr>
              <a:t>BÀI 15</a:t>
            </a:r>
            <a:r>
              <a:rPr kumimoji="0" lang="en-US" sz="3200" b="1" i="0" u="none" strike="noStrike" kern="1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  <a:sym typeface="+mn-ea"/>
              </a:rPr>
              <a:t>:</a:t>
            </a:r>
            <a:r>
              <a:rPr kumimoji="0" lang="en-US" sz="3200" b="1" i="0" u="none" strike="noStrike" kern="1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THAO TÁC VỚI TỆP</a:t>
            </a:r>
            <a:endParaRPr kumimoji="0" lang="en-US" sz="3200" b="1" i="0" u="none" strike="noStrike" kern="10" cap="none" spc="0" normalizeH="0" baseline="0" noProof="0">
              <a:ln>
                <a:noFill/>
              </a:ln>
              <a:solidFill>
                <a:srgbClr val="C0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6208" y="3159689"/>
            <a:ext cx="2514599" cy="24730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5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500"/>
                                        <p:tgtEl>
                                          <p:spTgt spid="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5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5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500"/>
                                        <p:tgtEl>
                                          <p:spTgt spid="8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500"/>
                                        <p:tgtEl>
                                          <p:spTgt spid="8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4" grpId="0" animBg="1"/>
      <p:bldP spid="8216" grpId="0"/>
      <p:bldP spid="8217" grpId="0"/>
      <p:bldP spid="8218" grpId="0"/>
      <p:bldP spid="8219" grpId="0"/>
      <p:bldP spid="8220" grpId="0"/>
      <p:bldP spid="8221" grpId="0"/>
      <p:bldP spid="8227" grpId="0" animBg="1"/>
      <p:bldP spid="82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241" name="Picture 4" descr="tpage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990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2" name="Picture 5" descr="tpage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77000"/>
            <a:ext cx="9144000" cy="381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43" name="Rectangle 16"/>
          <p:cNvSpPr/>
          <p:nvPr/>
        </p:nvSpPr>
        <p:spPr>
          <a:xfrm>
            <a:off x="3505200" y="1295400"/>
            <a:ext cx="1219200" cy="3810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algn="ctr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10244" name="Rectangle 17"/>
          <p:cNvSpPr/>
          <p:nvPr/>
        </p:nvSpPr>
        <p:spPr>
          <a:xfrm>
            <a:off x="5791200" y="1143000"/>
            <a:ext cx="1219200" cy="4572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none" anchor="ctr" anchorCtr="0"/>
          <a:p>
            <a:pPr algn="ctr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2080" name="Text Box 32"/>
          <p:cNvSpPr txBox="1"/>
          <p:nvPr/>
        </p:nvSpPr>
        <p:spPr>
          <a:xfrm>
            <a:off x="2438400" y="2011363"/>
            <a:ext cx="5334000" cy="506412"/>
          </a:xfrm>
          <a:prstGeom prst="rect">
            <a:avLst/>
          </a:prstGeom>
          <a:noFill/>
          <a:ln w="28575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>
            <a:spAutoFit/>
          </a:bodyPr>
          <a:p>
            <a:pPr algn="ctr" eaLnBrk="0" hangingPunct="0">
              <a:spcBef>
                <a:spcPct val="50000"/>
              </a:spcBef>
            </a:pPr>
            <a:r>
              <a:rPr lang="en-US" altLang="en-US" sz="2700" b="1" dirty="0">
                <a:solidFill>
                  <a:srgbClr val="0000FF"/>
                </a:solidFill>
                <a:latin typeface="Arial" panose="020B0604020202020204" pitchFamily="34" charset="0"/>
              </a:rPr>
              <a:t>Rewrite</a:t>
            </a:r>
            <a:r>
              <a:rPr lang="en-US" altLang="en-US" sz="2700" b="1" dirty="0">
                <a:solidFill>
                  <a:srgbClr val="0000FF"/>
                </a:solidFill>
                <a:latin typeface=".VnHelvetInsH" pitchFamily="34" charset="0"/>
              </a:rPr>
              <a:t> </a:t>
            </a:r>
            <a:r>
              <a:rPr lang="en-US" altLang="en-US" sz="2700" b="1" dirty="0">
                <a:latin typeface="Arial" panose="020B0604020202020204" pitchFamily="34" charset="0"/>
              </a:rPr>
              <a:t>(&lt;biến tệp&gt;)</a:t>
            </a:r>
            <a:r>
              <a:rPr lang="en-US" altLang="en-US" sz="2700" b="1" dirty="0">
                <a:solidFill>
                  <a:srgbClr val="0000FF"/>
                </a:solidFill>
                <a:latin typeface=".VnExotic" pitchFamily="34" charset="0"/>
              </a:rPr>
              <a:t> </a:t>
            </a:r>
            <a:r>
              <a:rPr lang="en-US" altLang="en-US" sz="2700" b="1" dirty="0">
                <a:solidFill>
                  <a:srgbClr val="FF0000"/>
                </a:solidFill>
                <a:latin typeface=".VnHelvetInsH" pitchFamily="34" charset="0"/>
              </a:rPr>
              <a:t>;</a:t>
            </a:r>
            <a:endParaRPr lang="en-US" altLang="en-US" sz="2700" b="1" dirty="0">
              <a:solidFill>
                <a:srgbClr val="FF0000"/>
              </a:solidFill>
              <a:latin typeface=".VnHelvetInsH" pitchFamily="34" charset="0"/>
            </a:endParaRPr>
          </a:p>
        </p:txBody>
      </p:sp>
      <p:sp>
        <p:nvSpPr>
          <p:cNvPr id="2081" name="Rectangle 33"/>
          <p:cNvSpPr/>
          <p:nvPr/>
        </p:nvSpPr>
        <p:spPr>
          <a:xfrm>
            <a:off x="495300" y="1447800"/>
            <a:ext cx="4672013" cy="46196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ctr"/>
            <a:r>
              <a:rPr lang="vi-VN" altLang="x-none" sz="2400" b="1" i="1" dirty="0">
                <a:latin typeface="Arial" panose="020B0604020202020204" pitchFamily="34" charset="0"/>
              </a:rPr>
              <a:t>Thủ tục mở tệp để ghi kết quả:</a:t>
            </a:r>
            <a:endParaRPr lang="vi-VN" altLang="x-none" sz="2400" b="1" i="1" dirty="0">
              <a:latin typeface="Arial" panose="020B0604020202020204" pitchFamily="34" charset="0"/>
            </a:endParaRPr>
          </a:p>
        </p:txBody>
      </p:sp>
      <p:grpSp>
        <p:nvGrpSpPr>
          <p:cNvPr id="2087" name="Group 39"/>
          <p:cNvGrpSpPr/>
          <p:nvPr/>
        </p:nvGrpSpPr>
        <p:grpSpPr>
          <a:xfrm>
            <a:off x="4495800" y="3124200"/>
            <a:ext cx="4648200" cy="2965450"/>
            <a:chOff x="2880" y="1142"/>
            <a:chExt cx="2928" cy="1868"/>
          </a:xfrm>
        </p:grpSpPr>
        <p:sp>
          <p:nvSpPr>
            <p:cNvPr id="10248" name="Rectangle 29"/>
            <p:cNvSpPr/>
            <p:nvPr/>
          </p:nvSpPr>
          <p:spPr>
            <a:xfrm>
              <a:off x="2880" y="1142"/>
              <a:ext cx="2880" cy="101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r>
                <a:rPr lang="en-US" altLang="en-US" sz="2000" b="1" dirty="0">
                  <a:latin typeface="Arial" panose="020B0604020202020204" pitchFamily="34" charset="0"/>
                </a:rPr>
                <a:t>Program vd1;</a:t>
              </a:r>
              <a:endParaRPr lang="en-US" altLang="en-US" sz="2000" b="1" dirty="0">
                <a:latin typeface="Arial" panose="020B0604020202020204" pitchFamily="34" charset="0"/>
              </a:endParaRPr>
            </a:p>
            <a:p>
              <a:r>
                <a:rPr lang="en-US" altLang="en-US" sz="2000" b="1" dirty="0">
                  <a:latin typeface="Arial" panose="020B0604020202020204" pitchFamily="34" charset="0"/>
                </a:rPr>
                <a:t>Uses crt;</a:t>
              </a:r>
              <a:endParaRPr lang="en-US" altLang="en-US" sz="2000" b="1" dirty="0">
                <a:latin typeface="Arial" panose="020B0604020202020204" pitchFamily="34" charset="0"/>
              </a:endParaRPr>
            </a:p>
            <a:p>
              <a:r>
                <a:rPr lang="en-US" altLang="en-US" sz="2000" b="1" dirty="0">
                  <a:latin typeface="Arial" panose="020B0604020202020204" pitchFamily="34" charset="0"/>
                </a:rPr>
                <a:t>Var</a:t>
              </a:r>
              <a:endParaRPr lang="en-US" altLang="en-US" sz="2000" b="1" dirty="0">
                <a:latin typeface="Arial" panose="020B0604020202020204" pitchFamily="34" charset="0"/>
              </a:endParaRPr>
            </a:p>
            <a:p>
              <a:r>
                <a:rPr lang="en-US" altLang="en-US" sz="2000" b="1" dirty="0">
                  <a:latin typeface="Arial" panose="020B0604020202020204" pitchFamily="34" charset="0"/>
                </a:rPr>
                <a:t>         tep1,tep2: TEXT;</a:t>
              </a:r>
              <a:endParaRPr lang="en-US" altLang="en-US" sz="2000" b="1" dirty="0">
                <a:latin typeface="Arial" panose="020B0604020202020204" pitchFamily="34" charset="0"/>
              </a:endParaRPr>
            </a:p>
            <a:p>
              <a:endParaRPr lang="en-US" altLang="en-US" sz="2000" b="1" dirty="0">
                <a:latin typeface="Arial" panose="020B0604020202020204" pitchFamily="34" charset="0"/>
              </a:endParaRPr>
            </a:p>
          </p:txBody>
        </p:sp>
        <p:sp>
          <p:nvSpPr>
            <p:cNvPr id="10249" name="Rectangle 30"/>
            <p:cNvSpPr/>
            <p:nvPr/>
          </p:nvSpPr>
          <p:spPr>
            <a:xfrm>
              <a:off x="2928" y="1958"/>
              <a:ext cx="2880" cy="442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r>
                <a:rPr lang="en-US" altLang="en-US" sz="20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BEGIN</a:t>
              </a:r>
              <a:endParaRPr lang="en-US" altLang="en-US" sz="2000" b="1" dirty="0">
                <a:solidFill>
                  <a:srgbClr val="FF0000"/>
                </a:solidFill>
                <a:latin typeface="Arial" panose="020B0604020202020204" pitchFamily="34" charset="0"/>
              </a:endParaRPr>
            </a:p>
            <a:p>
              <a:r>
                <a:rPr lang="en-US" altLang="en-US" sz="2000" b="1" dirty="0">
                  <a:latin typeface="Arial" panose="020B0604020202020204" pitchFamily="34" charset="0"/>
                </a:rPr>
                <a:t>        Clrscr;</a:t>
              </a:r>
              <a:endParaRPr lang="en-US" altLang="en-US" sz="2000" b="1" dirty="0">
                <a:latin typeface="Arial" panose="020B0604020202020204" pitchFamily="34" charset="0"/>
              </a:endParaRPr>
            </a:p>
          </p:txBody>
        </p:sp>
        <p:sp>
          <p:nvSpPr>
            <p:cNvPr id="10250" name="Rectangle 31"/>
            <p:cNvSpPr/>
            <p:nvPr/>
          </p:nvSpPr>
          <p:spPr>
            <a:xfrm>
              <a:off x="3072" y="2428"/>
              <a:ext cx="2515" cy="25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 eaLnBrk="0" hangingPunct="0">
                <a:spcBef>
                  <a:spcPct val="50000"/>
                </a:spcBef>
              </a:pPr>
              <a:r>
                <a:rPr lang="en-US" altLang="en-US" sz="2000" b="1" dirty="0">
                  <a:latin typeface="Arial" panose="020B0604020202020204" pitchFamily="34" charset="0"/>
                </a:rPr>
                <a:t>ASSIGN(</a:t>
              </a:r>
              <a:r>
                <a:rPr lang="en-US" altLang="en-US" sz="2000" b="1" i="1" dirty="0">
                  <a:latin typeface="Arial" panose="020B0604020202020204" pitchFamily="34" charset="0"/>
                </a:rPr>
                <a:t>tep2</a:t>
              </a:r>
              <a:r>
                <a:rPr lang="en-US" altLang="en-US" sz="2000" b="1" dirty="0">
                  <a:latin typeface="Arial" panose="020B0604020202020204" pitchFamily="34" charset="0"/>
                </a:rPr>
                <a:t>, ‘D:\BAITAP.INP’);</a:t>
              </a:r>
              <a:endParaRPr lang="en-US" altLang="en-US" sz="2000" b="1" dirty="0">
                <a:latin typeface="Arial" panose="020B0604020202020204" pitchFamily="34" charset="0"/>
              </a:endParaRPr>
            </a:p>
          </p:txBody>
        </p:sp>
        <p:sp>
          <p:nvSpPr>
            <p:cNvPr id="10251" name="Rectangle 35"/>
            <p:cNvSpPr/>
            <p:nvPr/>
          </p:nvSpPr>
          <p:spPr>
            <a:xfrm>
              <a:off x="3072" y="2758"/>
              <a:ext cx="1400" cy="25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en-US" sz="2000" b="1" dirty="0">
                  <a:solidFill>
                    <a:srgbClr val="0000FF"/>
                  </a:solidFill>
                  <a:latin typeface=".VnBook-Antiqua" pitchFamily="34" charset="0"/>
                </a:rPr>
                <a:t>REWRITE </a:t>
              </a:r>
              <a:r>
                <a:rPr lang="en-US" altLang="en-US" sz="2000" b="1" dirty="0">
                  <a:latin typeface=".VnBook-Antiqua" pitchFamily="34" charset="0"/>
                </a:rPr>
                <a:t>(</a:t>
              </a:r>
              <a:r>
                <a:rPr lang="en-US" altLang="en-US" sz="2000" b="1" i="1" dirty="0">
                  <a:latin typeface=".VnBook-Antiqua" pitchFamily="34" charset="0"/>
                </a:rPr>
                <a:t>tep2)</a:t>
              </a:r>
              <a:r>
                <a:rPr lang="en-US" altLang="en-US" sz="2000" b="1" dirty="0">
                  <a:latin typeface=".VnBook-Antiqua" pitchFamily="34" charset="0"/>
                </a:rPr>
                <a:t>;</a:t>
              </a:r>
              <a:endParaRPr lang="en-US" altLang="en-US" sz="2000" b="1" dirty="0">
                <a:latin typeface=".VnBook-Antiqua" pitchFamily="34" charset="0"/>
              </a:endParaRPr>
            </a:p>
          </p:txBody>
        </p:sp>
      </p:grpSp>
      <p:sp>
        <p:nvSpPr>
          <p:cNvPr id="2084" name="Rectangle 36"/>
          <p:cNvSpPr>
            <a:spLocks noChangeArrowheads="1"/>
          </p:cNvSpPr>
          <p:nvPr/>
        </p:nvSpPr>
        <p:spPr bwMode="auto">
          <a:xfrm>
            <a:off x="228600" y="3048000"/>
            <a:ext cx="4038600" cy="261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2000" b="1" i="1" u="sng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Ý nghĩa:</a:t>
            </a:r>
            <a:endParaRPr kumimoji="0" lang="en-US" altLang="en-US" sz="2000" b="1" i="1" u="sng" strike="noStrike" kern="120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altLang="en-US" sz="23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Nếu thư mục gốc chưa có tệp thì tệp sẽ được tạo, nội dung rỗng.</a:t>
            </a:r>
            <a:endParaRPr kumimoji="0" lang="en-US" altLang="en-US" sz="23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altLang="en-US" sz="23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Nếu đã có tệp, thì nội dung sẽ bị xóa, để chuẩn bị ghi dữ liệu mới.</a:t>
            </a:r>
            <a:endParaRPr kumimoji="0" lang="en-US" altLang="en-US" sz="23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088" name="Line 40"/>
          <p:cNvSpPr/>
          <p:nvPr/>
        </p:nvSpPr>
        <p:spPr>
          <a:xfrm>
            <a:off x="4343400" y="2743200"/>
            <a:ext cx="0" cy="381000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254" name="Rectangle 1"/>
          <p:cNvSpPr/>
          <p:nvPr/>
        </p:nvSpPr>
        <p:spPr>
          <a:xfrm>
            <a:off x="133350" y="1027113"/>
            <a:ext cx="1565275" cy="46196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ctr" eaLnBrk="0" hangingPunct="0"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b. Mở tệp</a:t>
            </a:r>
            <a:endParaRPr lang="en-US" altLang="en-US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09600" y="203200"/>
            <a:ext cx="8077200" cy="584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3200" b="1" i="0" u="none" strike="noStrike" kern="1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  <a:sym typeface="+mn-ea"/>
              </a:rPr>
              <a:t>BÀI 15</a:t>
            </a:r>
            <a:r>
              <a:rPr kumimoji="0" lang="en-US" sz="3200" b="1" i="0" u="none" strike="noStrike" kern="1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  <a:sym typeface="+mn-ea"/>
              </a:rPr>
              <a:t>:</a:t>
            </a:r>
            <a:r>
              <a:rPr kumimoji="0" lang="en-US" sz="3200" b="1" i="0" u="none" strike="noStrike" kern="1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THAO TÁC VỚI TỆP</a:t>
            </a:r>
            <a:endParaRPr kumimoji="0" lang="en-US" sz="3200" b="1" i="0" u="none" strike="noStrike" kern="10" cap="none" spc="0" normalizeH="0" baseline="0" noProof="0">
              <a:ln>
                <a:noFill/>
              </a:ln>
              <a:solidFill>
                <a:srgbClr val="C0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21" name="Picture 19" descr="Globe-03-jun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447800"/>
            <a:ext cx="381000" cy="381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0" grpId="0" animBg="1"/>
      <p:bldP spid="2081" grpId="0"/>
      <p:bldP spid="2084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3463</Words>
  <Application>WPS Presentation</Application>
  <PresentationFormat>On-screen Show (4:3)</PresentationFormat>
  <Paragraphs>273</Paragraphs>
  <Slides>15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33" baseType="lpstr">
      <vt:lpstr>Arial</vt:lpstr>
      <vt:lpstr>SimSun</vt:lpstr>
      <vt:lpstr>Wingdings</vt:lpstr>
      <vt:lpstr>Calibri</vt:lpstr>
      <vt:lpstr>.VnArabia</vt:lpstr>
      <vt:lpstr>Segoe Print</vt:lpstr>
      <vt:lpstr>.VnClarendon</vt:lpstr>
      <vt:lpstr>.VnHelvetIns</vt:lpstr>
      <vt:lpstr>.VnBook-Antiqua</vt:lpstr>
      <vt:lpstr>.VnHelvetInsH</vt:lpstr>
      <vt:lpstr>.VnExotic</vt:lpstr>
      <vt:lpstr>.VnSouthern</vt:lpstr>
      <vt:lpstr>.VnCentury Schoolbook</vt:lpstr>
      <vt:lpstr>+mn-lt</vt:lpstr>
      <vt:lpstr>Microsoft YaHei</vt:lpstr>
      <vt:lpstr>Arial Unicode MS</vt:lpstr>
      <vt:lpstr>Default Design</vt:lpstr>
      <vt:lpstr>PBrush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THPT Phan Dinh Phung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May</dc:creator>
  <cp:lastModifiedBy>ASUS</cp:lastModifiedBy>
  <cp:revision>105</cp:revision>
  <dcterms:created xsi:type="dcterms:W3CDTF">2007-01-20T03:52:14Z</dcterms:created>
  <dcterms:modified xsi:type="dcterms:W3CDTF">2021-04-26T03:06:36Z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1033-11.2.0.10101</vt:lpwstr>
  </property>
</Properties>
</file>