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69" r:id="rId3"/>
    <p:sldId id="256" r:id="rId4"/>
    <p:sldId id="257" r:id="rId6"/>
    <p:sldId id="258" r:id="rId7"/>
    <p:sldId id="259" r:id="rId8"/>
    <p:sldId id="260" r:id="rId9"/>
    <p:sldId id="261" r:id="rId10"/>
    <p:sldId id="262" r:id="rId11"/>
    <p:sldId id="268" r:id="rId12"/>
  </p:sldIdLst>
  <p:sldSz cx="9144000" cy="6858000" type="screen4x3"/>
  <p:notesSz cx="6858000" cy="9144000"/>
  <p:embeddedFontLst>
    <p:embeddedFont>
      <p:font typeface=".VnBook-Antiqua" panose="020B7200000000000000" pitchFamily="34" charset="0"/>
      <p:regular r:id="rId17"/>
      <p:bold r:id="rId18"/>
    </p:embeddedFont>
    <p:embeddedFont>
      <p:font typeface=".VnHelvetInsH" panose="020B7200000000000000" pitchFamily="34" charset="0"/>
      <p:regular r:id="rId19"/>
    </p:embeddedFont>
    <p:embeddedFont>
      <p:font typeface=".VnHelvetIns" panose="020B7200000000000000" pitchFamily="34" charset="0"/>
      <p:regular r:id="rId20"/>
    </p:embeddedFont>
    <p:embeddedFont>
      <p:font typeface=".VnSouthern" panose="020B7200000000000000" pitchFamily="34" charset="0"/>
      <p:regular r:id="rId21"/>
      <p:bold r:id="rId22"/>
      <p:italic r:id="rId23"/>
      <p:boldItalic r:id="rId24"/>
    </p:embeddedFon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00"/>
    <a:srgbClr val="FF9900"/>
    <a:srgbClr val="800000"/>
    <a:srgbClr val="0033CC"/>
    <a:srgbClr val="0066CC"/>
    <a:srgbClr val="FFCCFF"/>
    <a:srgbClr val="65D7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83"/>
  </p:normalViewPr>
  <p:slideViewPr>
    <p:cSldViewPr showGuides="1">
      <p:cViewPr varScale="1">
        <p:scale>
          <a:sx n="67" d="100"/>
          <a:sy n="67" d="100"/>
        </p:scale>
        <p:origin x="1476" y="48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font" Target="fonts/font16.fntdata"/><Relationship Id="rId31" Type="http://schemas.openxmlformats.org/officeDocument/2006/relationships/font" Target="fonts/font15.fntdata"/><Relationship Id="rId30" Type="http://schemas.openxmlformats.org/officeDocument/2006/relationships/font" Target="fonts/font14.fntdata"/><Relationship Id="rId3" Type="http://schemas.openxmlformats.org/officeDocument/2006/relationships/slide" Target="slides/slide1.xml"/><Relationship Id="rId29" Type="http://schemas.openxmlformats.org/officeDocument/2006/relationships/font" Target="fonts/font13.fntdata"/><Relationship Id="rId28" Type="http://schemas.openxmlformats.org/officeDocument/2006/relationships/font" Target="fonts/font12.fntdata"/><Relationship Id="rId27" Type="http://schemas.openxmlformats.org/officeDocument/2006/relationships/font" Target="fonts/font11.fntdata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0T09:47:04.818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10:30: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238 249,'2'0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09:45:54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695 321,'0'4,"0"1,-1-1,1-1,0 0,0 1,0-1,-1 0,1 0,-1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09:45:54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720 322,'-1'4,"1"-1,0 0,0 0,0 0,0 1,0-1,0 0,0 1,0-1,0 0,5-3,2 0,0 2,-3-1,-1-1,0 0,0 1,0 0,0-1,-3-3,0-3,0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09:45:54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773 328,'0'3,"0"1,0-1,0 0,-1 0,0 0,0 0,1 0,0 0,-1 0,1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09:45:54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765 324,'4'2,"1"0,-2-1,0 0,0 0,0 0,0-1,0 0,0-2,0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09:45:54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701 672,'5'0,"-2"0,3 1,-2-1,0 0,0 1,-1-1,0 0,0 1,0-1,1 1,-1-1,1 0,-1 0,0 0,0 0,1 0,-1 0,0 0,1 0,-1 0,0 0,1 0,-1 0,1 0,-1 0,0-1,1 0,-1 1,1 0,-1 0,0-1,2-1,-2 2,0-2,0 1,0 0,0 1,0-1,0 1,0-1,0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10:30:59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890 738,'6'0,"0"1,1-1,0 1,-2-1,0 0,0 0,-1 0,-1 0,2 0,-2 0,1 0,0 0,-1 0,1 0,-1 0,1 0,0 0,0 0,-1 0,0 0,2-1,-2 1,2 0,-2 0,1-1,-1 1,1-1,-1 1,0-1,0 1,0-1,0 1,1 0,-1 0,0 0,0 0,0 0,0-1,0 1,0 0,0 0,4 0,-3 0,-1 0,1 0,-1 1,0-1,1 0,-1 0,0 0,1 0,-1 0,0 0,1 0,-1 0,1 0,2 0,-2 1,0-1,0 0,-1 0,1 0,-1 0,1 0,0 0,0 1,-1-1,1 0,0 0,-1 0,1 0,0 0,-1 0,1 0,-1 0,0 0,0 0,0 1,1-1,-1 0,0 0,1 0,-1 0,0 0,0 0,0 0,0 0,0 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10:30:59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403 810,'6'0,"-3"0,2 0,1 0,-1 0,0 1,2-1,-3 1,1 1,-1-2,0 0,0 0,-1 0,0 0,1 1,0-1,1 0,-2 0,1 0,-1 0,2 0,-2 0,1 0,1 0,0 0,-1 0,-1 0,1 0,0-1,-1 1,2-1,-1 0,-1 1,1-1,-1 1,0 0,1-1,-1 0,0 0,0 1,1-2,0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10:30:59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1401 734,'2'0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09:45:54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598 322,'0'3,"0"0,0 2,0-2,0 0,0 0,0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09:45:54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601 322,'3'2,"0"1,-1 0,1-1,0 1,-1 0,-1 0,2 0,-1 0,-1 0,1 0,1-1,-1-5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09:45:54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636 322,'0'3,"0"0,0 0,0 0,1 0,0 0,-1 0,0 0,1 0,-1 0,-2 0,-1-1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09:45:54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661 322,'-1'4,"0"0,1 0,0-1,0 0,0 0,0 0,0 0,0 0,0 0,0 0,0 0,0-6,0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9-10T09:45:54"/>
    </inkml:context>
    <inkml:brush xml:id="br0">
      <inkml:brushProperty name="width" value="0.09701" units="cm"/>
      <inkml:brushProperty name="height" value="0.09701" units="cm"/>
      <inkml:brushProperty name="color" value="#00b050"/>
      <inkml:brushProperty name="ignorePressure" value="0"/>
    </inkml:brush>
  </inkml:definitions>
  <inkml:trace contextRef="#ctx0" brushRef="#br0">664 326,'2'5,"3"-1,-3-1,1 0,0 1,0-1,-2 0,1 0,1-2,-1 2,1-1,-3-5,0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23BCA2-F2DC-4DCA-82E8-2EA27059000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1468BA-93F9-4BC2-99E4-A2C0F7C918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BDD8C-6D86-42C7-B8ED-AC775986DD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BDD8C-6D86-42C7-B8ED-AC775986DD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BDD8C-6D86-42C7-B8ED-AC775986DD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BDD8C-6D86-42C7-B8ED-AC775986DD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BDD8C-6D86-42C7-B8ED-AC775986DD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BDD8C-6D86-42C7-B8ED-AC775986DD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BDD8C-6D86-42C7-B8ED-AC775986DD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BDD8C-6D86-42C7-B8ED-AC775986DD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BDD8C-6D86-42C7-B8ED-AC775986DD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BDD8C-6D86-42C7-B8ED-AC775986DD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BDD8C-6D86-42C7-B8ED-AC775986DD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5BDD8C-6D86-42C7-B8ED-AC775986DD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customXml" Target="../ink/ink3.xml"/><Relationship Id="rId7" Type="http://schemas.openxmlformats.org/officeDocument/2006/relationships/image" Target="../media/image8.png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customXml" Target="../ink/ink5.xml"/><Relationship Id="rId8" Type="http://schemas.openxmlformats.org/officeDocument/2006/relationships/image" Target="../media/image14.png"/><Relationship Id="rId7" Type="http://schemas.openxmlformats.org/officeDocument/2006/relationships/customXml" Target="../ink/ink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Relationship Id="rId3" Type="http://schemas.openxmlformats.org/officeDocument/2006/relationships/image" Target="../media/image10.GIF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24.png"/><Relationship Id="rId27" Type="http://schemas.openxmlformats.org/officeDocument/2006/relationships/customXml" Target="../ink/ink14.xml"/><Relationship Id="rId26" Type="http://schemas.openxmlformats.org/officeDocument/2006/relationships/image" Target="../media/image23.png"/><Relationship Id="rId25" Type="http://schemas.openxmlformats.org/officeDocument/2006/relationships/customXml" Target="../ink/ink13.xml"/><Relationship Id="rId24" Type="http://schemas.openxmlformats.org/officeDocument/2006/relationships/image" Target="../media/image22.png"/><Relationship Id="rId23" Type="http://schemas.openxmlformats.org/officeDocument/2006/relationships/customXml" Target="../ink/ink12.xml"/><Relationship Id="rId22" Type="http://schemas.openxmlformats.org/officeDocument/2006/relationships/image" Target="../media/image21.png"/><Relationship Id="rId21" Type="http://schemas.openxmlformats.org/officeDocument/2006/relationships/customXml" Target="../ink/ink11.xml"/><Relationship Id="rId20" Type="http://schemas.openxmlformats.org/officeDocument/2006/relationships/image" Target="../media/image20.png"/><Relationship Id="rId2" Type="http://schemas.openxmlformats.org/officeDocument/2006/relationships/image" Target="../media/image4.png"/><Relationship Id="rId19" Type="http://schemas.openxmlformats.org/officeDocument/2006/relationships/customXml" Target="../ink/ink10.xml"/><Relationship Id="rId18" Type="http://schemas.openxmlformats.org/officeDocument/2006/relationships/image" Target="../media/image19.png"/><Relationship Id="rId17" Type="http://schemas.openxmlformats.org/officeDocument/2006/relationships/customXml" Target="../ink/ink9.xml"/><Relationship Id="rId16" Type="http://schemas.openxmlformats.org/officeDocument/2006/relationships/image" Target="../media/image18.png"/><Relationship Id="rId15" Type="http://schemas.openxmlformats.org/officeDocument/2006/relationships/customXml" Target="../ink/ink8.xml"/><Relationship Id="rId14" Type="http://schemas.openxmlformats.org/officeDocument/2006/relationships/image" Target="../media/image17.png"/><Relationship Id="rId13" Type="http://schemas.openxmlformats.org/officeDocument/2006/relationships/customXml" Target="../ink/ink7.xml"/><Relationship Id="rId12" Type="http://schemas.openxmlformats.org/officeDocument/2006/relationships/image" Target="../media/image16.png"/><Relationship Id="rId11" Type="http://schemas.openxmlformats.org/officeDocument/2006/relationships/customXml" Target="../ink/ink6.xml"/><Relationship Id="rId10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4.png"/><Relationship Id="rId2" Type="http://schemas.openxmlformats.org/officeDocument/2006/relationships/image" Target="../media/image25.GIF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31.GIF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wmf"/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/>
          <p:nvPr/>
        </p:nvSpPr>
        <p:spPr>
          <a:xfrm>
            <a:off x="-14287" y="855663"/>
            <a:ext cx="9144000" cy="417353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076" name="Text Box 4"/>
          <p:cNvSpPr txBox="1"/>
          <p:nvPr/>
        </p:nvSpPr>
        <p:spPr>
          <a:xfrm>
            <a:off x="3657600" y="-58737"/>
            <a:ext cx="1447800" cy="9271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WordArt 5"/>
          <p:cNvSpPr>
            <a:spLocks noTextEdit="1"/>
          </p:cNvSpPr>
          <p:nvPr/>
        </p:nvSpPr>
        <p:spPr>
          <a:xfrm>
            <a:off x="1028700" y="1066800"/>
            <a:ext cx="754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KHÁI NIỆM LẬP TRÌNH VÀ NGÔN  NGỮ LẬP TRÌNH</a:t>
            </a:r>
            <a:endParaRPr lang="en-US" sz="3600" b="1"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648200"/>
            <a:ext cx="3810000" cy="21177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079" name="Line 8"/>
          <p:cNvSpPr/>
          <p:nvPr/>
        </p:nvSpPr>
        <p:spPr>
          <a:xfrm>
            <a:off x="4800600" y="5943600"/>
            <a:ext cx="4191000" cy="0"/>
          </a:xfrm>
          <a:prstGeom prst="line">
            <a:avLst/>
          </a:prstGeom>
          <a:ln w="12700" cap="sq" cmpd="sng">
            <a:solidFill>
              <a:schemeClr val="accent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08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70" y="2743200"/>
            <a:ext cx="91440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Rectangle 8"/>
          <p:cNvSpPr/>
          <p:nvPr/>
        </p:nvSpPr>
        <p:spPr>
          <a:xfrm>
            <a:off x="0" y="498475"/>
            <a:ext cx="258445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SỸ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Rectangle 9"/>
          <p:cNvSpPr/>
          <p:nvPr/>
        </p:nvSpPr>
        <p:spPr>
          <a:xfrm>
            <a:off x="6400800" y="498475"/>
            <a:ext cx="261493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NGỌC NGUYỄN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tpag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" descr="tp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Text Box 7"/>
          <p:cNvSpPr txBox="1"/>
          <p:nvPr/>
        </p:nvSpPr>
        <p:spPr>
          <a:xfrm>
            <a:off x="228600" y="152400"/>
            <a:ext cx="48768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Lập trình</a:t>
            </a:r>
            <a:endParaRPr lang="en-US" altLang="en-US" sz="2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4" name="Text Box 16"/>
          <p:cNvSpPr txBox="1"/>
          <p:nvPr/>
        </p:nvSpPr>
        <p:spPr>
          <a:xfrm>
            <a:off x="2438400" y="4267200"/>
            <a:ext cx="6400800" cy="1382713"/>
          </a:xfrm>
          <a:prstGeom prst="rect">
            <a:avLst/>
          </a:prstGeom>
          <a:gradFill rotWithShape="1">
            <a:gsLst>
              <a:gs pos="0">
                <a:srgbClr val="23C5FF"/>
              </a:gs>
              <a:gs pos="50000">
                <a:srgbClr val="FFFFFF"/>
              </a:gs>
              <a:gs pos="100000">
                <a:srgbClr val="23C5FF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trình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cấu trúc dữ liệu v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câu lệnh của ngôn ngữ lập trình cụ thể để mô tả dữ liệu v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diễn đạt các thao tác của thuật toán.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9" name="Text Box 21"/>
          <p:cNvSpPr txBox="1"/>
          <p:nvPr/>
        </p:nvSpPr>
        <p:spPr>
          <a:xfrm>
            <a:off x="4114800" y="1311275"/>
            <a:ext cx="48768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1955" lvl="0" indent="-401955" algn="just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altLang="en-US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diễn tả thuật toán bằng một ngôn ngữ sao cho máy tính có thể thực hiện được.</a:t>
            </a: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56" name="Group 8"/>
          <p:cNvGrpSpPr/>
          <p:nvPr/>
        </p:nvGrpSpPr>
        <p:grpSpPr>
          <a:xfrm>
            <a:off x="381000" y="1447800"/>
            <a:ext cx="3581400" cy="2590800"/>
            <a:chOff x="816" y="1008"/>
            <a:chExt cx="2064" cy="1632"/>
          </a:xfrm>
        </p:grpSpPr>
        <p:sp>
          <p:nvSpPr>
            <p:cNvPr id="4105" name="AutoShape 9"/>
            <p:cNvSpPr/>
            <p:nvPr/>
          </p:nvSpPr>
          <p:spPr>
            <a:xfrm>
              <a:off x="816" y="1008"/>
              <a:ext cx="2064" cy="1632"/>
            </a:xfrm>
            <a:prstGeom prst="cloudCallout">
              <a:avLst>
                <a:gd name="adj1" fmla="val -46074"/>
                <a:gd name="adj2" fmla="val 7420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7DD4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vi-VN" altLang="en-US" sz="1800" dirty="0">
                <a:latin typeface="Verdana" panose="020B0604030504040204" pitchFamily="34" charset="0"/>
              </a:endParaRPr>
            </a:p>
          </p:txBody>
        </p:sp>
        <p:sp>
          <p:nvSpPr>
            <p:cNvPr id="4106" name="Text Box 10"/>
            <p:cNvSpPr txBox="1"/>
            <p:nvPr/>
          </p:nvSpPr>
          <p:spPr>
            <a:xfrm>
              <a:off x="1056" y="1239"/>
              <a:ext cx="1584" cy="8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>
                <a:spcBef>
                  <a:spcPct val="50000"/>
                </a:spcBef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en-US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thế n</a:t>
              </a:r>
              <a:r>
                <a:rPr lang="en-US" altLang="en-US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để máy tính hiểu v</a:t>
              </a:r>
              <a:r>
                <a:rPr lang="en-US" altLang="en-US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thực hiện được thuật toán đã lựa chọn để giải b</a:t>
              </a:r>
              <a:r>
                <a:rPr lang="en-US" altLang="en-US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toán?</a:t>
              </a:r>
              <a:endParaRPr lang="en-US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061" name="Picture 13" descr="DISK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788988" cy="990600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7" name="Ink 6"/>
              <p14:cNvContentPartPr/>
              <p14:nvPr/>
            </p14:nvContentPartPr>
            <p14:xfrm>
              <a:off x="1511300" y="1581150"/>
              <a:ext cx="12700" cy="360"/>
            </p14:xfrm>
          </p:contentPart>
        </mc:Choice>
        <mc:Fallback xmlns="">
          <p:pic>
            <p:nvPicPr>
              <p:cNvPr id="7" name="Ink 6"/>
            </p:nvPicPr>
            <p:blipFill>
              <a:blip r:embed="rId5"/>
            </p:blipFill>
            <p:spPr>
              <a:xfrm>
                <a:off x="1511300" y="15811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8" name="Ink 7"/>
              <p14:cNvContentPartPr/>
              <p14:nvPr/>
            </p14:nvContentPartPr>
            <p14:xfrm>
              <a:off x="5651500" y="4660900"/>
              <a:ext cx="2171700" cy="38100"/>
            </p14:xfrm>
          </p:contentPart>
        </mc:Choice>
        <mc:Fallback xmlns="">
          <p:pic>
            <p:nvPicPr>
              <p:cNvPr id="8" name="Ink 7"/>
            </p:nvPicPr>
            <p:blipFill>
              <a:blip r:embed="rId7"/>
            </p:blipFill>
            <p:spPr>
              <a:xfrm>
                <a:off x="5651500" y="4660900"/>
                <a:ext cx="217170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9" name="Ink 8"/>
              <p14:cNvContentPartPr/>
              <p14:nvPr/>
            </p14:nvContentPartPr>
            <p14:xfrm>
              <a:off x="2559050" y="5118100"/>
              <a:ext cx="1079500" cy="57150"/>
            </p14:xfrm>
          </p:contentPart>
        </mc:Choice>
        <mc:Fallback xmlns="">
          <p:pic>
            <p:nvPicPr>
              <p:cNvPr id="9" name="Ink 8"/>
            </p:nvPicPr>
            <p:blipFill>
              <a:blip r:embed="rId9"/>
            </p:blipFill>
            <p:spPr>
              <a:xfrm>
                <a:off x="2559050" y="5118100"/>
                <a:ext cx="1079500" cy="57150"/>
              </a:xfrm>
              <a:prstGeom prst="rect"/>
            </p:spPr>
          </p:pic>
        </mc:Fallback>
      </mc:AlternateContent>
      <p:sp>
        <p:nvSpPr>
          <p:cNvPr id="10" name="Text Box 9"/>
          <p:cNvSpPr txBox="1"/>
          <p:nvPr/>
        </p:nvSpPr>
        <p:spPr>
          <a:xfrm>
            <a:off x="1828800" y="4343400"/>
            <a:ext cx="4864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solidFill>
                  <a:srgbClr val="FF0000"/>
                </a:solidFill>
                <a:sym typeface="Wingdings" panose="05000000000000000000" charset="0"/>
              </a:rPr>
              <a:t></a:t>
            </a:r>
            <a:endParaRPr lang="en-US" sz="2000">
              <a:solidFill>
                <a:srgbClr val="FF0000"/>
              </a:solidFill>
              <a:sym typeface="Wingdings" panose="050000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nimBg="1"/>
      <p:bldP spid="20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7" descr="tpag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2" name="Text Box 10"/>
          <p:cNvSpPr txBox="1"/>
          <p:nvPr/>
        </p:nvSpPr>
        <p:spPr>
          <a:xfrm>
            <a:off x="228600" y="2514600"/>
            <a:ext cx="4114800" cy="979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35280" lvl="0" indent="-335280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 lập trình được chia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3 loại: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1295400" y="3946525"/>
            <a:ext cx="7772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06600" lvl="0" indent="-2006600" algn="just">
              <a:spcBef>
                <a:spcPct val="50000"/>
              </a:spcBef>
              <a:buNone/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máy:   </a:t>
            </a:r>
            <a:r>
              <a:rPr lang="en-US" altLang="en-US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duy nhất máy có thể trực tiếp hiểu v</a:t>
            </a:r>
            <a:r>
              <a:rPr lang="en-US" altLang="en-US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hiện.</a:t>
            </a:r>
            <a:endParaRPr lang="en-US" altLang="en-US" sz="2000" b="1" i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219200" y="5546725"/>
            <a:ext cx="7772400" cy="1016000"/>
          </a:xfrm>
          <a:prstGeom prst="rect">
            <a:avLst/>
          </a:prstGeom>
          <a:gradFill rotWithShape="1">
            <a:gsLst>
              <a:gs pos="0">
                <a:srgbClr val="65D7FF"/>
              </a:gs>
              <a:gs pos="50000">
                <a:schemeClr val="bg1"/>
              </a:gs>
              <a:gs pos="100000">
                <a:srgbClr val="65D7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2408555" indent="-2408555" algn="just">
              <a:spcBef>
                <a:spcPct val="50000"/>
              </a:spcBef>
            </a:pPr>
            <a:r>
              <a:rPr lang="en-US" altLang="en-US" sz="20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bậc cao:</a:t>
            </a:r>
            <a:r>
              <a:rPr lang="en-US" alt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 với ngôn ngữ tự nhiên, có tính độc lập cao, ít phụ thuộc v</a:t>
            </a:r>
            <a:r>
              <a:rPr lang="en-US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loại máy v</a:t>
            </a:r>
            <a:r>
              <a:rPr lang="en-US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chương trình phải dịch sang ngôn ngữ máy mới thực hiện được.</a:t>
            </a:r>
            <a:endParaRPr lang="en-US" altLang="en-US" sz="2000" b="1" i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6" name="Line 14"/>
          <p:cNvSpPr/>
          <p:nvPr/>
        </p:nvSpPr>
        <p:spPr>
          <a:xfrm flipV="1">
            <a:off x="76200" y="4403725"/>
            <a:ext cx="1066800" cy="6096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84" name="Text Box 12"/>
          <p:cNvSpPr txBox="1"/>
          <p:nvPr/>
        </p:nvSpPr>
        <p:spPr>
          <a:xfrm>
            <a:off x="1371600" y="4784725"/>
            <a:ext cx="7772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9580" lvl="0" indent="-1719580" algn="just">
              <a:spcBef>
                <a:spcPct val="50000"/>
              </a:spcBef>
              <a:buNone/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ngữ: 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Rất gần với ngôn ngữ máy, nhưng mã lệnh được thay bằng tên viết tắt của thao tác (thường l</a:t>
            </a:r>
            <a:r>
              <a:rPr lang="en-US" alt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tiếng Anh).</a:t>
            </a:r>
            <a:endParaRPr lang="en-US" alt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7" name="Line 15"/>
          <p:cNvSpPr/>
          <p:nvPr/>
        </p:nvSpPr>
        <p:spPr>
          <a:xfrm>
            <a:off x="76200" y="5013325"/>
            <a:ext cx="10668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88" name="Line 16"/>
          <p:cNvSpPr/>
          <p:nvPr/>
        </p:nvSpPr>
        <p:spPr>
          <a:xfrm>
            <a:off x="76200" y="5013325"/>
            <a:ext cx="1066800" cy="68580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6154" name="Picture 19" descr="tp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16" name="Group 44"/>
          <p:cNvGrpSpPr/>
          <p:nvPr/>
        </p:nvGrpSpPr>
        <p:grpSpPr>
          <a:xfrm>
            <a:off x="4667250" y="685800"/>
            <a:ext cx="3867150" cy="3200400"/>
            <a:chOff x="2784" y="0"/>
            <a:chExt cx="2772" cy="2296"/>
          </a:xfrm>
        </p:grpSpPr>
        <p:pic>
          <p:nvPicPr>
            <p:cNvPr id="6167" name="Picture 17" descr="felix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6" y="1680"/>
              <a:ext cx="138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8" name="Picture 18" descr="lollipop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8" y="2168"/>
              <a:ext cx="1312" cy="12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6169" name="Group 21"/>
            <p:cNvGrpSpPr/>
            <p:nvPr/>
          </p:nvGrpSpPr>
          <p:grpSpPr>
            <a:xfrm>
              <a:off x="2784" y="0"/>
              <a:ext cx="2016" cy="1296"/>
              <a:chOff x="2784" y="0"/>
              <a:chExt cx="2016" cy="1296"/>
            </a:xfrm>
          </p:grpSpPr>
          <p:sp>
            <p:nvSpPr>
              <p:cNvPr id="6170" name="AutoShape 8"/>
              <p:cNvSpPr/>
              <p:nvPr/>
            </p:nvSpPr>
            <p:spPr>
              <a:xfrm>
                <a:off x="2784" y="0"/>
                <a:ext cx="2016" cy="1296"/>
              </a:xfrm>
              <a:prstGeom prst="cloudCallout">
                <a:avLst>
                  <a:gd name="adj1" fmla="val 31102"/>
                  <a:gd name="adj2" fmla="val 76079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AF"/>
                  </a:gs>
                </a:gsLst>
                <a:path path="rect">
                  <a:fillToRect l="50000" t="50000" r="50000" b="50000"/>
                </a:path>
                <a:tileRect/>
              </a:gra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None/>
                </a:pPr>
                <a:endParaRPr lang="vi-VN" altLang="en-US" sz="1800" dirty="0">
                  <a:solidFill>
                    <a:srgbClr val="99000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6171" name="Text Box 9"/>
              <p:cNvSpPr txBox="1"/>
              <p:nvPr/>
            </p:nvSpPr>
            <p:spPr>
              <a:xfrm>
                <a:off x="2928" y="259"/>
                <a:ext cx="1776" cy="7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>
                  <a:spcBef>
                    <a:spcPct val="50000"/>
                  </a:spcBef>
                  <a:buNone/>
                </a:pPr>
                <a:r>
                  <a:rPr lang="en-US" altLang="en-US" sz="2200" b="1" i="1" dirty="0">
                    <a:solidFill>
                      <a:srgbClr val="99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Ngôn ngữ lập trình có bao nhiêu loại nhỉ</a:t>
                </a:r>
                <a:r>
                  <a:rPr lang="en-US" altLang="en-US" sz="2200" b="1" i="1" dirty="0">
                    <a:solidFill>
                      <a:srgbClr val="990000"/>
                    </a:solidFill>
                    <a:latin typeface=".VnBook-Antiqua" panose="020B7200000000000000" pitchFamily="34" charset="0"/>
                  </a:rPr>
                  <a:t>?</a:t>
                </a:r>
                <a:endParaRPr lang="en-US" altLang="en-US" sz="2200" b="1" i="1" dirty="0">
                  <a:solidFill>
                    <a:srgbClr val="990000"/>
                  </a:solidFill>
                  <a:latin typeface=".VnBook-Antiqua" panose="020B7200000000000000" pitchFamily="34" charset="0"/>
                </a:endParaRPr>
              </a:p>
            </p:txBody>
          </p:sp>
        </p:grpSp>
      </p:grpSp>
      <p:sp>
        <p:nvSpPr>
          <p:cNvPr id="6156" name="Text Box 20"/>
          <p:cNvSpPr txBox="1"/>
          <p:nvPr/>
        </p:nvSpPr>
        <p:spPr>
          <a:xfrm>
            <a:off x="228600" y="762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ngôn ngữ lập trình</a:t>
            </a: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09" name="Picture 37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838200"/>
            <a:ext cx="2438400" cy="2819400"/>
          </a:xfrm>
          <a:prstGeom prst="rect">
            <a:avLst/>
          </a:prstGeom>
          <a:solidFill>
            <a:srgbClr val="00C0BC"/>
          </a:solidFill>
          <a:ln w="9525">
            <a:noFill/>
          </a:ln>
        </p:spPr>
      </p:pic>
      <p:grpSp>
        <p:nvGrpSpPr>
          <p:cNvPr id="3110" name="Group 38"/>
          <p:cNvGrpSpPr/>
          <p:nvPr/>
        </p:nvGrpSpPr>
        <p:grpSpPr>
          <a:xfrm>
            <a:off x="5715000" y="1004888"/>
            <a:ext cx="2133600" cy="1738312"/>
            <a:chOff x="3840" y="729"/>
            <a:chExt cx="1344" cy="1095"/>
          </a:xfrm>
        </p:grpSpPr>
        <p:sp>
          <p:nvSpPr>
            <p:cNvPr id="6162" name="Text Box 39"/>
            <p:cNvSpPr txBox="1"/>
            <p:nvPr/>
          </p:nvSpPr>
          <p:spPr>
            <a:xfrm>
              <a:off x="3840" y="729"/>
              <a:ext cx="13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1 0 1 0 1 1 1 1 1 0</a:t>
              </a:r>
              <a:endParaRPr lang="en-US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6163" name="Text Box 40"/>
            <p:cNvSpPr txBox="1"/>
            <p:nvPr/>
          </p:nvSpPr>
          <p:spPr>
            <a:xfrm>
              <a:off x="3840" y="960"/>
              <a:ext cx="13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1 1 1 1 0 1 0 0 1 1</a:t>
              </a:r>
              <a:endParaRPr lang="en-US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6164" name="Text Box 41"/>
            <p:cNvSpPr txBox="1"/>
            <p:nvPr/>
          </p:nvSpPr>
          <p:spPr>
            <a:xfrm>
              <a:off x="3840" y="1161"/>
              <a:ext cx="13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1 0 1 1 0 1 0 0 1 0</a:t>
              </a:r>
              <a:endParaRPr lang="en-US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6165" name="Text Box 42"/>
            <p:cNvSpPr txBox="1"/>
            <p:nvPr/>
          </p:nvSpPr>
          <p:spPr>
            <a:xfrm>
              <a:off x="3840" y="1353"/>
              <a:ext cx="13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1 0 1 0 1 1 0 0 1 1</a:t>
              </a:r>
              <a:endParaRPr lang="en-US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6166" name="Text Box 43"/>
            <p:cNvSpPr txBox="1"/>
            <p:nvPr/>
          </p:nvSpPr>
          <p:spPr>
            <a:xfrm>
              <a:off x="3840" y="1593"/>
              <a:ext cx="13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1800" b="1" dirty="0">
                  <a:solidFill>
                    <a:schemeClr val="bg1"/>
                  </a:solidFill>
                </a:rPr>
                <a:t>1 1 0 1 1 1 1 0 1 0</a:t>
              </a:r>
              <a:endParaRPr lang="en-US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17" name="Text Box 45"/>
          <p:cNvSpPr txBox="1"/>
          <p:nvPr/>
        </p:nvSpPr>
        <p:spPr>
          <a:xfrm>
            <a:off x="5715000" y="990600"/>
            <a:ext cx="1981200" cy="1863725"/>
          </a:xfrm>
          <a:prstGeom prst="rect">
            <a:avLst/>
          </a:prstGeom>
          <a:solidFill>
            <a:schemeClr val="hlink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000" dirty="0">
                <a:latin typeface=".VnHelvetInsH" panose="020B7200000000000000" pitchFamily="34" charset="0"/>
              </a:rPr>
              <a:t>input</a:t>
            </a:r>
            <a:r>
              <a:rPr lang="en-US" altLang="en-US" sz="1000" dirty="0"/>
              <a:t>  </a:t>
            </a:r>
            <a:r>
              <a:rPr lang="en-US" altLang="en-US" sz="1000" dirty="0">
                <a:latin typeface=".VnHelvetIns" panose="020B7200000000000000" pitchFamily="34" charset="0"/>
              </a:rPr>
              <a:t>a</a:t>
            </a:r>
            <a:endParaRPr lang="en-US" altLang="en-US" sz="1000" dirty="0">
              <a:latin typeface=".VnHelvetIns" panose="020B7200000000000000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000" dirty="0">
                <a:latin typeface=".VnHelvetInsH" panose="020B7200000000000000" pitchFamily="34" charset="0"/>
              </a:rPr>
              <a:t>input </a:t>
            </a:r>
            <a:r>
              <a:rPr lang="en-US" altLang="en-US" sz="1000" dirty="0">
                <a:latin typeface=".VnHelvetIns" panose="020B7200000000000000" pitchFamily="34" charset="0"/>
              </a:rPr>
              <a:t> b</a:t>
            </a:r>
            <a:endParaRPr lang="en-US" altLang="en-US" sz="1000" dirty="0">
              <a:latin typeface=".VnHelvetIns" panose="020B7200000000000000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000" dirty="0">
                <a:latin typeface=".VnHelvetInsH" panose="020B7200000000000000" pitchFamily="34" charset="0"/>
              </a:rPr>
              <a:t>load</a:t>
            </a:r>
            <a:r>
              <a:rPr lang="en-US" altLang="en-US" sz="1000" dirty="0"/>
              <a:t>  </a:t>
            </a:r>
            <a:r>
              <a:rPr lang="en-US" altLang="en-US" sz="1000" dirty="0">
                <a:latin typeface=".VnHelvetIns" panose="020B7200000000000000" pitchFamily="34" charset="0"/>
              </a:rPr>
              <a:t>a</a:t>
            </a:r>
            <a:endParaRPr lang="en-US" altLang="en-US" sz="1000" dirty="0">
              <a:latin typeface=".VnHelvetIns" panose="020B7200000000000000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000" dirty="0">
                <a:latin typeface=".VnHelvetInsH" panose="020B7200000000000000" pitchFamily="34" charset="0"/>
              </a:rPr>
              <a:t>add </a:t>
            </a:r>
            <a:r>
              <a:rPr lang="en-US" altLang="en-US" sz="1000" dirty="0"/>
              <a:t> </a:t>
            </a:r>
            <a:r>
              <a:rPr lang="en-US" altLang="en-US" sz="1000" dirty="0">
                <a:latin typeface=".VnHelvetIns" panose="020B7200000000000000" pitchFamily="34" charset="0"/>
              </a:rPr>
              <a:t>b</a:t>
            </a:r>
            <a:endParaRPr lang="en-US" altLang="en-US" sz="1000" dirty="0">
              <a:latin typeface=".VnHelvetIns" panose="020B7200000000000000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000" dirty="0">
                <a:latin typeface=".VnHelvetInsH" panose="020B7200000000000000" pitchFamily="34" charset="0"/>
              </a:rPr>
              <a:t>move</a:t>
            </a:r>
            <a:r>
              <a:rPr lang="en-US" altLang="en-US" sz="1000" dirty="0"/>
              <a:t>  </a:t>
            </a:r>
            <a:r>
              <a:rPr lang="en-US" altLang="en-US" sz="1000" dirty="0">
                <a:latin typeface=".VnHelvetIns" panose="020B7200000000000000" pitchFamily="34" charset="0"/>
              </a:rPr>
              <a:t>e</a:t>
            </a:r>
            <a:endParaRPr lang="en-US" altLang="en-US" sz="1000" dirty="0">
              <a:latin typeface=".VnHelvetIns" panose="020B7200000000000000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000" dirty="0">
                <a:latin typeface=".VnHelvetInsH" panose="020B7200000000000000" pitchFamily="34" charset="0"/>
              </a:rPr>
              <a:t>print</a:t>
            </a:r>
            <a:r>
              <a:rPr lang="en-US" altLang="en-US" sz="1000" dirty="0"/>
              <a:t>  </a:t>
            </a:r>
            <a:r>
              <a:rPr lang="en-US" altLang="en-US" sz="1000" dirty="0">
                <a:latin typeface=".VnHelvetIns" panose="020B7200000000000000" pitchFamily="34" charset="0"/>
              </a:rPr>
              <a:t>e</a:t>
            </a:r>
            <a:endParaRPr lang="en-US" altLang="en-US" sz="1000" dirty="0">
              <a:latin typeface=".VnHelvetIns" panose="020B7200000000000000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000" dirty="0">
                <a:latin typeface=".VnHelvetInsH" panose="020B7200000000000000" pitchFamily="34" charset="0"/>
              </a:rPr>
              <a:t>halt</a:t>
            </a:r>
            <a:endParaRPr lang="en-US" altLang="en-US" sz="1000" dirty="0">
              <a:latin typeface=".VnHelvetInsH" panose="020B7200000000000000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000" dirty="0">
                <a:latin typeface=".VnHelvetInsH" panose="020B7200000000000000" pitchFamily="34" charset="0"/>
              </a:rPr>
              <a:t>end</a:t>
            </a:r>
            <a:endParaRPr lang="en-US" altLang="en-US" sz="1000" dirty="0">
              <a:latin typeface=".VnHelvetInsH" panose="020B7200000000000000" pitchFamily="34" charset="0"/>
            </a:endParaRPr>
          </a:p>
        </p:txBody>
      </p:sp>
      <p:sp>
        <p:nvSpPr>
          <p:cNvPr id="3119" name="Text Box 47"/>
          <p:cNvSpPr txBox="1"/>
          <p:nvPr/>
        </p:nvSpPr>
        <p:spPr>
          <a:xfrm>
            <a:off x="228600" y="946150"/>
            <a:ext cx="4267200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1955" lvl="0" indent="-401955" algn="just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 dùng để viết chương trình máy tính gọi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lập trình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4513" y="908050"/>
            <a:ext cx="2136775" cy="1989138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3" name="Ink 2"/>
              <p14:cNvContentPartPr/>
              <p14:nvPr/>
            </p14:nvContentPartPr>
            <p14:xfrm>
              <a:off x="8896350" y="4660900"/>
              <a:ext cx="12700" cy="360"/>
            </p14:xfrm>
          </p:contentPart>
        </mc:Choice>
        <mc:Fallback xmlns="">
          <p:pic>
            <p:nvPicPr>
              <p:cNvPr id="3" name="Ink 2"/>
            </p:nvPicPr>
            <p:blipFill>
              <a:blip r:embed="rId8"/>
            </p:blipFill>
            <p:spPr>
              <a:xfrm>
                <a:off x="8896350" y="466090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4" name="Ink 3"/>
              <p14:cNvContentPartPr/>
              <p14:nvPr/>
            </p14:nvContentPartPr>
            <p14:xfrm>
              <a:off x="3797300" y="2044700"/>
              <a:ext cx="360" cy="203200"/>
            </p14:xfrm>
          </p:contentPart>
        </mc:Choice>
        <mc:Fallback xmlns="">
          <p:pic>
            <p:nvPicPr>
              <p:cNvPr id="4" name="Ink 3"/>
            </p:nvPicPr>
            <p:blipFill>
              <a:blip r:embed="rId10"/>
            </p:blipFill>
            <p:spPr>
              <a:xfrm>
                <a:off x="3797300" y="2044700"/>
                <a:ext cx="360" cy="203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5" name="Ink 4"/>
              <p14:cNvContentPartPr/>
              <p14:nvPr/>
            </p14:nvContentPartPr>
            <p14:xfrm>
              <a:off x="3816350" y="2044700"/>
              <a:ext cx="190500" cy="209550"/>
            </p14:xfrm>
          </p:contentPart>
        </mc:Choice>
        <mc:Fallback xmlns="">
          <p:pic>
            <p:nvPicPr>
              <p:cNvPr id="5" name="Ink 4"/>
            </p:nvPicPr>
            <p:blipFill>
              <a:blip r:embed="rId12"/>
            </p:blipFill>
            <p:spPr>
              <a:xfrm>
                <a:off x="3816350" y="2044700"/>
                <a:ext cx="19050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6" name="Ink 5"/>
              <p14:cNvContentPartPr/>
              <p14:nvPr/>
            </p14:nvContentPartPr>
            <p14:xfrm>
              <a:off x="4025900" y="2044700"/>
              <a:ext cx="31750" cy="222250"/>
            </p14:xfrm>
          </p:contentPart>
        </mc:Choice>
        <mc:Fallback xmlns="">
          <p:pic>
            <p:nvPicPr>
              <p:cNvPr id="6" name="Ink 5"/>
            </p:nvPicPr>
            <p:blipFill>
              <a:blip r:embed="rId14"/>
            </p:blipFill>
            <p:spPr>
              <a:xfrm>
                <a:off x="4025900" y="2044700"/>
                <a:ext cx="31750" cy="22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7" name="Ink 6"/>
              <p14:cNvContentPartPr/>
              <p14:nvPr/>
            </p14:nvContentPartPr>
            <p14:xfrm>
              <a:off x="4184650" y="2044700"/>
              <a:ext cx="12700" cy="247650"/>
            </p14:xfrm>
          </p:contentPart>
        </mc:Choice>
        <mc:Fallback xmlns="">
          <p:pic>
            <p:nvPicPr>
              <p:cNvPr id="7" name="Ink 6"/>
            </p:nvPicPr>
            <p:blipFill>
              <a:blip r:embed="rId16"/>
            </p:blipFill>
            <p:spPr>
              <a:xfrm>
                <a:off x="4184650" y="2044700"/>
                <a:ext cx="12700" cy="247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8" name="Ink 7"/>
              <p14:cNvContentPartPr/>
              <p14:nvPr/>
            </p14:nvContentPartPr>
            <p14:xfrm>
              <a:off x="4216400" y="2070100"/>
              <a:ext cx="184150" cy="215900"/>
            </p14:xfrm>
          </p:contentPart>
        </mc:Choice>
        <mc:Fallback xmlns="">
          <p:pic>
            <p:nvPicPr>
              <p:cNvPr id="8" name="Ink 7"/>
            </p:nvPicPr>
            <p:blipFill>
              <a:blip r:embed="rId18"/>
            </p:blipFill>
            <p:spPr>
              <a:xfrm>
                <a:off x="4216400" y="2070100"/>
                <a:ext cx="184150" cy="215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9" name="Ink 8"/>
              <p14:cNvContentPartPr/>
              <p14:nvPr/>
            </p14:nvContentPartPr>
            <p14:xfrm>
              <a:off x="4394200" y="2038350"/>
              <a:ext cx="19050" cy="222250"/>
            </p14:xfrm>
          </p:contentPart>
        </mc:Choice>
        <mc:Fallback xmlns="">
          <p:pic>
            <p:nvPicPr>
              <p:cNvPr id="9" name="Ink 8"/>
            </p:nvPicPr>
            <p:blipFill>
              <a:blip r:embed="rId20"/>
            </p:blipFill>
            <p:spPr>
              <a:xfrm>
                <a:off x="4394200" y="2038350"/>
                <a:ext cx="19050" cy="22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0" name="Ink 9"/>
              <p14:cNvContentPartPr/>
              <p14:nvPr/>
            </p14:nvContentPartPr>
            <p14:xfrm>
              <a:off x="4565650" y="2044700"/>
              <a:ext cx="241300" cy="260350"/>
            </p14:xfrm>
          </p:contentPart>
        </mc:Choice>
        <mc:Fallback xmlns="">
          <p:pic>
            <p:nvPicPr>
              <p:cNvPr id="10" name="Ink 9"/>
            </p:nvPicPr>
            <p:blipFill>
              <a:blip r:embed="rId22"/>
            </p:blipFill>
            <p:spPr>
              <a:xfrm>
                <a:off x="4565650" y="2044700"/>
                <a:ext cx="241300" cy="260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1" name="Ink 10"/>
              <p14:cNvContentPartPr/>
              <p14:nvPr/>
            </p14:nvContentPartPr>
            <p14:xfrm>
              <a:off x="4883150" y="2082800"/>
              <a:ext cx="25400" cy="215900"/>
            </p14:xfrm>
          </p:contentPart>
        </mc:Choice>
        <mc:Fallback xmlns="">
          <p:pic>
            <p:nvPicPr>
              <p:cNvPr id="11" name="Ink 10"/>
            </p:nvPicPr>
            <p:blipFill>
              <a:blip r:embed="rId24"/>
            </p:blipFill>
            <p:spPr>
              <a:xfrm>
                <a:off x="4883150" y="2082800"/>
                <a:ext cx="25400" cy="215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2" name="Ink 11"/>
              <p14:cNvContentPartPr/>
              <p14:nvPr/>
            </p14:nvContentPartPr>
            <p14:xfrm>
              <a:off x="4857750" y="2057400"/>
              <a:ext cx="209550" cy="50800"/>
            </p14:xfrm>
          </p:contentPart>
        </mc:Choice>
        <mc:Fallback xmlns="">
          <p:pic>
            <p:nvPicPr>
              <p:cNvPr id="12" name="Ink 11"/>
            </p:nvPicPr>
            <p:blipFill>
              <a:blip r:embed="rId26"/>
            </p:blipFill>
            <p:spPr>
              <a:xfrm>
                <a:off x="4857750" y="2057400"/>
                <a:ext cx="20955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13" name="Ink 12"/>
              <p14:cNvContentPartPr/>
              <p14:nvPr/>
            </p14:nvContentPartPr>
            <p14:xfrm>
              <a:off x="4451350" y="4222750"/>
              <a:ext cx="914400" cy="69850"/>
            </p14:xfrm>
          </p:contentPart>
        </mc:Choice>
        <mc:Fallback xmlns="">
          <p:pic>
            <p:nvPicPr>
              <p:cNvPr id="13" name="Ink 12"/>
            </p:nvPicPr>
            <p:blipFill>
              <a:blip r:embed="rId28"/>
            </p:blipFill>
            <p:spPr>
              <a:xfrm>
                <a:off x="4451350" y="4222750"/>
                <a:ext cx="914400" cy="6985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  <p:bldP spid="3085" grpId="0" animBg="1"/>
      <p:bldP spid="3084" grpId="0"/>
      <p:bldP spid="3117" grpId="0" animBg="1"/>
      <p:bldP spid="3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tpag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5" descr="tp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 Box 6"/>
          <p:cNvSpPr txBox="1"/>
          <p:nvPr/>
        </p:nvSpPr>
        <p:spPr>
          <a:xfrm>
            <a:off x="228600" y="1066800"/>
            <a:ext cx="86868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342900" algn="just">
              <a:spcBef>
                <a:spcPct val="50000"/>
              </a:spcBef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có chức năng chuyển đổi chương trình viết trên ngôn ngữ lập trình bậc cao th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chương trình thực hiện được trên máy tính gọi l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dịch.</a:t>
            </a:r>
            <a:endParaRPr lang="en-US" altLang="en-US" sz="2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3" name="Text Box 7"/>
          <p:cNvSpPr txBox="1"/>
          <p:nvPr/>
        </p:nvSpPr>
        <p:spPr>
          <a:xfrm>
            <a:off x="76200" y="2895600"/>
            <a:ext cx="2514600" cy="3841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nguồn</a:t>
            </a:r>
            <a:endParaRPr lang="en-US" altLang="en-US" sz="1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4" name="Text Box 8"/>
          <p:cNvSpPr txBox="1"/>
          <p:nvPr/>
        </p:nvSpPr>
        <p:spPr>
          <a:xfrm>
            <a:off x="6705600" y="2905125"/>
            <a:ext cx="2286000" cy="3841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đích</a:t>
            </a:r>
            <a:endParaRPr lang="en-US" altLang="en-US" sz="1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5" name="Text Box 9"/>
          <p:cNvSpPr txBox="1"/>
          <p:nvPr/>
        </p:nvSpPr>
        <p:spPr>
          <a:xfrm>
            <a:off x="3200400" y="2898775"/>
            <a:ext cx="2895600" cy="400050"/>
          </a:xfrm>
          <a:prstGeom prst="rect">
            <a:avLst/>
          </a:prstGeom>
          <a:noFill/>
          <a:ln w="57150" cap="flat" cmpd="thinThick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70000"/>
              </a:spcBef>
              <a:spcAft>
                <a:spcPct val="30000"/>
              </a:spcAft>
              <a:buNone/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dịch</a:t>
            </a:r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6" name="Line 10"/>
          <p:cNvSpPr/>
          <p:nvPr/>
        </p:nvSpPr>
        <p:spPr>
          <a:xfrm>
            <a:off x="6096000" y="3124200"/>
            <a:ext cx="609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7" name="Text Box 11"/>
          <p:cNvSpPr txBox="1"/>
          <p:nvPr/>
        </p:nvSpPr>
        <p:spPr>
          <a:xfrm>
            <a:off x="76200" y="152400"/>
            <a:ext cx="58674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Chương trình dịch</a:t>
            </a:r>
            <a:endParaRPr lang="en-US" altLang="en-US" sz="2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8" name="Line 12"/>
          <p:cNvSpPr/>
          <p:nvPr/>
        </p:nvSpPr>
        <p:spPr>
          <a:xfrm>
            <a:off x="2590800" y="3124200"/>
            <a:ext cx="609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9" name="Text Box 13"/>
          <p:cNvSpPr txBox="1"/>
          <p:nvPr/>
        </p:nvSpPr>
        <p:spPr>
          <a:xfrm>
            <a:off x="609600" y="4572000"/>
            <a:ext cx="79248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35350" lvl="0" indent="-3435350" algn="just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Chương trình nguồn:  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trình viết trên ngôn ngữ lập trình bậc cao</a:t>
            </a:r>
            <a:endParaRPr lang="en-US" altLang="en-US" sz="2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0" name="Text Box 14"/>
          <p:cNvSpPr txBox="1"/>
          <p:nvPr/>
        </p:nvSpPr>
        <p:spPr>
          <a:xfrm>
            <a:off x="609600" y="5334000"/>
            <a:ext cx="8001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078480" lvl="0" indent="-3078480" algn="just" defTabSz="914400">
              <a:spcBef>
                <a:spcPct val="50000"/>
              </a:spcBef>
              <a:buNone/>
              <a:tabLst>
                <a:tab pos="7726680" algn="l"/>
              </a:tabLst>
            </a:pPr>
            <a:r>
              <a:rPr lang="en-US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Chương trình đích:  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trình nguồn được chuyển đổi sang ngôn ngữ máy nhờ chương trình dịch.</a:t>
            </a:r>
            <a:endParaRPr lang="en-US" altLang="en-US" sz="2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1" name="Text Box 15"/>
          <p:cNvSpPr txBox="1"/>
          <p:nvPr/>
        </p:nvSpPr>
        <p:spPr>
          <a:xfrm>
            <a:off x="0" y="4038600"/>
            <a:ext cx="21336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342900" algn="just">
              <a:spcBef>
                <a:spcPct val="50000"/>
              </a:spcBef>
              <a:buNone/>
            </a:pPr>
            <a:r>
              <a:rPr lang="en-US" altLang="en-US" sz="2200" b="1" dirty="0">
                <a:solidFill>
                  <a:srgbClr val="AC2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đó:</a:t>
            </a:r>
            <a:endParaRPr lang="en-US" altLang="en-US" sz="2200" b="1" i="1" dirty="0">
              <a:solidFill>
                <a:srgbClr val="AC2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6" name="Text Box 50"/>
          <p:cNvSpPr txBox="1"/>
          <p:nvPr/>
        </p:nvSpPr>
        <p:spPr>
          <a:xfrm>
            <a:off x="152400" y="3352800"/>
            <a:ext cx="213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342900" algn="just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3333FF"/>
                </a:solidFill>
                <a:latin typeface=".VnSouthern" panose="020B7200000000000000" pitchFamily="34" charset="0"/>
              </a:rPr>
              <a:t>INPUT</a:t>
            </a:r>
            <a:endParaRPr lang="en-US" altLang="en-US" sz="2000" b="1" i="1" dirty="0">
              <a:solidFill>
                <a:srgbClr val="3333FF"/>
              </a:solidFill>
              <a:latin typeface=".VnSouthern" panose="020B7200000000000000" pitchFamily="34" charset="0"/>
            </a:endParaRPr>
          </a:p>
        </p:txBody>
      </p:sp>
      <p:sp>
        <p:nvSpPr>
          <p:cNvPr id="4147" name="Text Box 51"/>
          <p:cNvSpPr txBox="1"/>
          <p:nvPr/>
        </p:nvSpPr>
        <p:spPr>
          <a:xfrm>
            <a:off x="6781800" y="3352800"/>
            <a:ext cx="213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342900" algn="just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3333FF"/>
                </a:solidFill>
                <a:latin typeface=".VnSouthern" panose="020B7200000000000000" pitchFamily="34" charset="0"/>
              </a:rPr>
              <a:t>OUTPUT</a:t>
            </a:r>
            <a:endParaRPr lang="en-US" altLang="en-US" sz="2000" b="1" i="1" dirty="0">
              <a:solidFill>
                <a:srgbClr val="3333FF"/>
              </a:solidFill>
              <a:latin typeface=".VnSouthern" panose="020B7200000000000000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781800" y="3813175"/>
            <a:ext cx="1953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highlight>
                  <a:srgbClr val="FFFF00"/>
                </a:highlight>
              </a:rPr>
              <a:t>(Ngôn ngữ Máy)</a:t>
            </a:r>
            <a:endParaRPr lang="vi-V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highlight>
                <a:srgbClr val="FFFF00"/>
              </a:highlight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57200" y="3741420"/>
            <a:ext cx="2582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highlight>
                  <a:srgbClr val="FFFF00"/>
                </a:highlight>
              </a:rPr>
              <a:t>(Ngôn ngữ Bậc </a:t>
            </a:r>
            <a:r>
              <a:rPr lang="vi-VN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highlight>
                  <a:srgbClr val="FFFF00"/>
                </a:highlight>
              </a:rPr>
              <a:t>cao)</a:t>
            </a:r>
            <a:endParaRPr lang="vi-VN" altLang="en-US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 animBg="1"/>
      <p:bldP spid="4104" grpId="0" animBg="1"/>
      <p:bldP spid="4105" grpId="0" animBg="1"/>
      <p:bldP spid="4109" grpId="0"/>
      <p:bldP spid="4110" grpId="0"/>
      <p:bldP spid="4111" grpId="0"/>
      <p:bldP spid="4146" grpId="0"/>
      <p:bldP spid="4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tpag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6" name="Text Box 16"/>
          <p:cNvSpPr txBox="1"/>
          <p:nvPr/>
        </p:nvSpPr>
        <p:spPr>
          <a:xfrm>
            <a:off x="76200" y="508000"/>
            <a:ext cx="8763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06600" lvl="0" indent="-2006600" algn="just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thầy giáo chỉ biết tiếng việt muốn giới thiệu về ngôi trường của mình cho một đo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khách đến từ nước Mĩ.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146" name="Group 26"/>
          <p:cNvGrpSpPr/>
          <p:nvPr/>
        </p:nvGrpSpPr>
        <p:grpSpPr>
          <a:xfrm>
            <a:off x="457200" y="2133600"/>
            <a:ext cx="2971800" cy="1752600"/>
            <a:chOff x="288" y="1344"/>
            <a:chExt cx="1872" cy="1104"/>
          </a:xfrm>
        </p:grpSpPr>
        <p:sp>
          <p:nvSpPr>
            <p:cNvPr id="8201" name="AutoShape 17"/>
            <p:cNvSpPr/>
            <p:nvPr/>
          </p:nvSpPr>
          <p:spPr>
            <a:xfrm>
              <a:off x="288" y="1344"/>
              <a:ext cx="1872" cy="1104"/>
            </a:xfrm>
            <a:prstGeom prst="cloudCallout">
              <a:avLst>
                <a:gd name="adj1" fmla="val -32907"/>
                <a:gd name="adj2" fmla="val 11684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CCFF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vi-VN" altLang="en-US" sz="1800" dirty="0"/>
            </a:p>
          </p:txBody>
        </p:sp>
        <p:sp>
          <p:nvSpPr>
            <p:cNvPr id="8202" name="Text Box 18"/>
            <p:cNvSpPr txBox="1"/>
            <p:nvPr/>
          </p:nvSpPr>
          <p:spPr>
            <a:xfrm>
              <a:off x="480" y="1460"/>
              <a:ext cx="163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>
                <a:spcBef>
                  <a:spcPct val="50000"/>
                </a:spcBef>
                <a:buNone/>
              </a:pPr>
              <a:r>
                <a:rPr lang="en-US" altLang="en-US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em có mấy cách để thực hiện điều trên?</a:t>
              </a:r>
              <a:endPara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5140" name="Picture 20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3" y="5029200"/>
            <a:ext cx="1155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24" descr="tp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 Box 25"/>
          <p:cNvSpPr txBox="1"/>
          <p:nvPr/>
        </p:nvSpPr>
        <p:spPr>
          <a:xfrm>
            <a:off x="152400" y="14288"/>
            <a:ext cx="5867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.VnSouthern" panose="020B7200000000000000" pitchFamily="34" charset="0"/>
              </a:rPr>
              <a:t>Ph©n lo¹i ch­¬ng tr</a:t>
            </a:r>
            <a:r>
              <a:rPr lang="vi-VN" altLang="en-US" sz="2800" b="1" dirty="0">
                <a:solidFill>
                  <a:srgbClr val="3333FF"/>
                </a:solidFill>
                <a:latin typeface=".VnSouthern" panose="020B7200000000000000" pitchFamily="34" charset="0"/>
              </a:rPr>
              <a:t>ì</a:t>
            </a:r>
            <a:r>
              <a:rPr lang="en-US" altLang="en-US" sz="2800" b="1" dirty="0">
                <a:solidFill>
                  <a:srgbClr val="3333FF"/>
                </a:solidFill>
                <a:latin typeface=".VnSouthern" panose="020B7200000000000000" pitchFamily="34" charset="0"/>
              </a:rPr>
              <a:t>nh dÞch</a:t>
            </a:r>
            <a:endParaRPr lang="en-US" altLang="en-US" sz="2800" b="1" dirty="0">
              <a:solidFill>
                <a:srgbClr val="3333FF"/>
              </a:solidFill>
              <a:latin typeface=".VnSouthern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513" y="2133600"/>
            <a:ext cx="5410200" cy="406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tpag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5" descr="tp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4876800" y="3886200"/>
          <a:ext cx="4191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4000500" imgH="2524125" progId="MSPhotoEd.3">
                  <p:embed/>
                </p:oleObj>
              </mc:Choice>
              <mc:Fallback>
                <p:oleObj name="" r:id="rId3" imgW="4000500" imgH="2524125" progId="MSPhotoEd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3886200"/>
                        <a:ext cx="4191000" cy="2643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5" name="Picture 11" descr="Studytour02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692150"/>
            <a:ext cx="4051300" cy="304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12"/>
          <p:cNvSpPr txBox="1"/>
          <p:nvPr/>
        </p:nvSpPr>
        <p:spPr>
          <a:xfrm>
            <a:off x="381000" y="152400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kĩ thuật dịch:</a:t>
            </a: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7" name="Text Box 13"/>
          <p:cNvSpPr txBox="1"/>
          <p:nvPr/>
        </p:nvSpPr>
        <p:spPr>
          <a:xfrm>
            <a:off x="76200" y="1706563"/>
            <a:ext cx="449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dịch	   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altLang="en-US" sz="36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158" name="Text Box 14"/>
          <p:cNvSpPr txBox="1"/>
          <p:nvPr/>
        </p:nvSpPr>
        <p:spPr>
          <a:xfrm>
            <a:off x="152400" y="4937125"/>
            <a:ext cx="449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Biên dịch 	   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altLang="en-US" sz="36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tpag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 Box 6"/>
          <p:cNvSpPr txBox="1"/>
          <p:nvPr/>
        </p:nvSpPr>
        <p:spPr>
          <a:xfrm>
            <a:off x="0" y="1219200"/>
            <a:ext cx="3962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Kiểm tra tính đúng đắn của câu lệnh tiếp theo trong chương trình nguồn.</a:t>
            </a:r>
            <a:endParaRPr lang="en-US" alt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0" y="2560638"/>
            <a:ext cx="3962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Chuyển đổi câu lệnh đó th</a:t>
            </a:r>
            <a:r>
              <a:rPr lang="en-US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câu lệnh tương ứng trong ngôn ngữ máy.</a:t>
            </a:r>
            <a:endParaRPr lang="en-US" alt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6" name="Text Box 8"/>
          <p:cNvSpPr txBox="1"/>
          <p:nvPr/>
        </p:nvSpPr>
        <p:spPr>
          <a:xfrm>
            <a:off x="0" y="4038600"/>
            <a:ext cx="3962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Thực hiện các câu lệnh vừa chuyển đổi.</a:t>
            </a:r>
            <a:endParaRPr lang="en-US" alt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838200"/>
            <a:ext cx="22098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Text Box 13"/>
          <p:cNvSpPr txBox="1"/>
          <p:nvPr/>
        </p:nvSpPr>
        <p:spPr>
          <a:xfrm>
            <a:off x="990600" y="90488"/>
            <a:ext cx="20574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dịch: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8" name="Text Box 10"/>
          <p:cNvSpPr txBox="1"/>
          <p:nvPr/>
        </p:nvSpPr>
        <p:spPr>
          <a:xfrm>
            <a:off x="1143000" y="5334000"/>
            <a:ext cx="7772400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09855" lvl="0" indent="-109855" algn="just">
              <a:spcBef>
                <a:spcPct val="5000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chương trình dịch n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đặc biệt thích hợp cho môi trường đối thoại người dùng v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hệ thống.</a:t>
            </a:r>
            <a:endParaRPr lang="en-US" alt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855" lvl="0" indent="-109855" algn="just">
              <a:spcBef>
                <a:spcPct val="50000"/>
              </a:spcBef>
              <a:buNone/>
            </a:pPr>
            <a:r>
              <a:rPr lang="en-US" altLang="en-US" sz="20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(Các ngôn ngữ khai thác hệ quản trị cơ sở dữ liệu, đối thoại với hệ điều h</a:t>
            </a:r>
            <a:r>
              <a:rPr lang="en-US" altLang="en-US" sz="2000" b="1" i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000" b="1" i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0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AutoShape 14"/>
          <p:cNvSpPr/>
          <p:nvPr/>
        </p:nvSpPr>
        <p:spPr>
          <a:xfrm>
            <a:off x="0" y="0"/>
            <a:ext cx="914400" cy="7620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0250" name="Text Box 15"/>
          <p:cNvSpPr txBox="1"/>
          <p:nvPr/>
        </p:nvSpPr>
        <p:spPr>
          <a:xfrm>
            <a:off x="273050" y="12065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a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185" name="AutoShape 17"/>
          <p:cNvSpPr/>
          <p:nvPr/>
        </p:nvSpPr>
        <p:spPr>
          <a:xfrm>
            <a:off x="3962400" y="1905000"/>
            <a:ext cx="381000" cy="914400"/>
          </a:xfrm>
          <a:prstGeom prst="curvedRightArrow">
            <a:avLst>
              <a:gd name="adj1" fmla="val 48000"/>
              <a:gd name="adj2" fmla="val 96000"/>
              <a:gd name="adj3" fmla="val 33333"/>
            </a:avLst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7188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733800"/>
            <a:ext cx="3581400" cy="164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9" name="AutoShape 21"/>
          <p:cNvSpPr/>
          <p:nvPr/>
        </p:nvSpPr>
        <p:spPr>
          <a:xfrm>
            <a:off x="7772400" y="3048000"/>
            <a:ext cx="381000" cy="990600"/>
          </a:xfrm>
          <a:prstGeom prst="curvedLeftArrow">
            <a:avLst>
              <a:gd name="adj1" fmla="val 52000"/>
              <a:gd name="adj2" fmla="val 104000"/>
              <a:gd name="adj3" fmla="val 33333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7190" name="Picture 22" descr="Garfield-01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" y="5638800"/>
            <a:ext cx="822325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1" name="Text Box 23"/>
          <p:cNvSpPr txBox="1"/>
          <p:nvPr/>
        </p:nvSpPr>
        <p:spPr>
          <a:xfrm>
            <a:off x="2819400" y="123825"/>
            <a:ext cx="601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lặp đi lặp lại các bước sau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92" name="Picture 24" descr="MMj03957610000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057400"/>
            <a:ext cx="1462088" cy="1595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07" name="AutoShape 39"/>
          <p:cNvSpPr/>
          <p:nvPr/>
        </p:nvSpPr>
        <p:spPr>
          <a:xfrm>
            <a:off x="6934200" y="914400"/>
            <a:ext cx="2133600" cy="1828800"/>
          </a:xfrm>
          <a:prstGeom prst="wedgeRoundRectCallout">
            <a:avLst>
              <a:gd name="adj1" fmla="val -77454"/>
              <a:gd name="adj2" fmla="val 38801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grpSp>
        <p:nvGrpSpPr>
          <p:cNvPr id="7208" name="Group 40"/>
          <p:cNvGrpSpPr/>
          <p:nvPr/>
        </p:nvGrpSpPr>
        <p:grpSpPr>
          <a:xfrm>
            <a:off x="6934200" y="852488"/>
            <a:ext cx="2133600" cy="1738312"/>
            <a:chOff x="3840" y="729"/>
            <a:chExt cx="1344" cy="1095"/>
          </a:xfrm>
        </p:grpSpPr>
        <p:sp>
          <p:nvSpPr>
            <p:cNvPr id="10259" name="Text Box 41"/>
            <p:cNvSpPr txBox="1"/>
            <p:nvPr/>
          </p:nvSpPr>
          <p:spPr>
            <a:xfrm>
              <a:off x="3840" y="729"/>
              <a:ext cx="13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1800" b="1" dirty="0"/>
                <a:t>1 0 1 0 1 1 1 1 1 0</a:t>
              </a:r>
              <a:endParaRPr lang="en-US" altLang="en-US" sz="1800" b="1" dirty="0"/>
            </a:p>
          </p:txBody>
        </p:sp>
        <p:sp>
          <p:nvSpPr>
            <p:cNvPr id="10260" name="Text Box 42"/>
            <p:cNvSpPr txBox="1"/>
            <p:nvPr/>
          </p:nvSpPr>
          <p:spPr>
            <a:xfrm>
              <a:off x="3840" y="960"/>
              <a:ext cx="13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1800" b="1" dirty="0"/>
                <a:t>1 1 1 1 0 1 0 0 1 1</a:t>
              </a:r>
              <a:endParaRPr lang="en-US" altLang="en-US" sz="1800" b="1" dirty="0"/>
            </a:p>
          </p:txBody>
        </p:sp>
        <p:sp>
          <p:nvSpPr>
            <p:cNvPr id="10261" name="Text Box 43"/>
            <p:cNvSpPr txBox="1"/>
            <p:nvPr/>
          </p:nvSpPr>
          <p:spPr>
            <a:xfrm>
              <a:off x="3840" y="1161"/>
              <a:ext cx="13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1800" b="1" dirty="0"/>
                <a:t>1 0 1 1 0 1 0 0 1 0</a:t>
              </a:r>
              <a:endParaRPr lang="en-US" altLang="en-US" sz="1800" b="1" dirty="0"/>
            </a:p>
          </p:txBody>
        </p:sp>
        <p:sp>
          <p:nvSpPr>
            <p:cNvPr id="10262" name="Text Box 44"/>
            <p:cNvSpPr txBox="1"/>
            <p:nvPr/>
          </p:nvSpPr>
          <p:spPr>
            <a:xfrm>
              <a:off x="3840" y="1353"/>
              <a:ext cx="13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1800" b="1" dirty="0"/>
                <a:t>1 0 1 0 1 1 0 0 1 1</a:t>
              </a:r>
              <a:endParaRPr lang="en-US" altLang="en-US" sz="1800" b="1" dirty="0"/>
            </a:p>
          </p:txBody>
        </p:sp>
        <p:sp>
          <p:nvSpPr>
            <p:cNvPr id="10263" name="Text Box 45"/>
            <p:cNvSpPr txBox="1"/>
            <p:nvPr/>
          </p:nvSpPr>
          <p:spPr>
            <a:xfrm>
              <a:off x="3840" y="1593"/>
              <a:ext cx="13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1800" b="1" dirty="0"/>
                <a:t>1 1 0 1 1 1 1 0 1 0</a:t>
              </a:r>
              <a:endParaRPr lang="en-US" altLang="en-US" sz="1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  <p:bldP spid="7178" grpId="0"/>
      <p:bldP spid="7191" grpId="0"/>
      <p:bldP spid="72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tpag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5" descr="tp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6"/>
          <p:cNvSpPr txBox="1"/>
          <p:nvPr/>
        </p:nvSpPr>
        <p:spPr>
          <a:xfrm>
            <a:off x="990600" y="152400"/>
            <a:ext cx="22098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dịch</a:t>
            </a:r>
            <a:endParaRPr lang="en-US" altLang="en-US" sz="2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AutoShape 7"/>
          <p:cNvSpPr/>
          <p:nvPr/>
        </p:nvSpPr>
        <p:spPr>
          <a:xfrm>
            <a:off x="0" y="0"/>
            <a:ext cx="914400" cy="7620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1270" name="Text Box 8"/>
          <p:cNvSpPr txBox="1"/>
          <p:nvPr/>
        </p:nvSpPr>
        <p:spPr>
          <a:xfrm>
            <a:off x="295275" y="1524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b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8201" name="Text Box 9"/>
          <p:cNvSpPr txBox="1"/>
          <p:nvPr/>
        </p:nvSpPr>
        <p:spPr>
          <a:xfrm>
            <a:off x="304800" y="1219200"/>
            <a:ext cx="39624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Duyệt, kiểm tra, phát hiện lỗi, xác định chương trình ng</a:t>
            </a:r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ồn có dịch được không.</a:t>
            </a:r>
            <a:endParaRPr lang="en-US" alt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304800" y="2500313"/>
            <a:ext cx="39624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Dịch chương trình nguồn th</a:t>
            </a:r>
            <a:r>
              <a:rPr lang="en-US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một chương trình đích có thể thực hiện trên máy v</a:t>
            </a:r>
            <a:r>
              <a:rPr lang="en-US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trữ lại để sử dụng về sau.</a:t>
            </a:r>
            <a:endParaRPr lang="en-US" alt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143000" y="4276725"/>
            <a:ext cx="77724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9900"/>
                    </a:gs>
                    <a:gs pos="5000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chương trình dịch n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thuận tiện cho các chương trình ổn định v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thực hiện nhiều lần.</a:t>
            </a:r>
            <a:endParaRPr lang="en-US" altLang="en-US" sz="22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5" name="Text Box 13"/>
          <p:cNvSpPr txBox="1"/>
          <p:nvPr/>
        </p:nvSpPr>
        <p:spPr>
          <a:xfrm>
            <a:off x="2514600" y="185738"/>
            <a:ext cx="419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qua hai bước sau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206" name="Picture 14" descr="Garfield-01-ju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4343400"/>
            <a:ext cx="822325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0" y="5334000"/>
            <a:ext cx="9144000" cy="1062038"/>
          </a:xfrm>
          <a:prstGeom prst="rect">
            <a:avLst/>
          </a:prstGeom>
          <a:gradFill rotWithShape="1">
            <a:gsLst>
              <a:gs pos="0">
                <a:srgbClr val="FFC673"/>
              </a:gs>
              <a:gs pos="50000">
                <a:schemeClr val="bg1"/>
              </a:gs>
              <a:gs pos="100000">
                <a:srgbClr val="FFC67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just">
              <a:spcBef>
                <a:spcPct val="50000"/>
              </a:spcBef>
              <a:buNone/>
            </a:pPr>
            <a:r>
              <a:rPr lang="en-US" alt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Kèm với chương trình dịch, người dung còn được cung cấp các dịch vụ liên quan như biên soạn, lưu trữ</a:t>
            </a:r>
            <a:r>
              <a:rPr lang="en-US" altLang="en-US" sz="21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tạo th</a:t>
            </a:r>
            <a:r>
              <a:rPr lang="en-US" altLang="en-US" sz="21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một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l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việc</a:t>
            </a:r>
            <a:r>
              <a:rPr lang="en-US" alt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ngôn ngữ lập trình. Ví dụ: </a:t>
            </a:r>
            <a:r>
              <a:rPr lang="en-US" altLang="en-US" sz="2100" b="1" i="1" dirty="0">
                <a:latin typeface=".VnTime" panose="020B7200000000000000" pitchFamily="34" charset="0"/>
              </a:rPr>
              <a:t>Turbo Pascal 7.0, Free Pascal 1.2, Visual Pascal 2.1…</a:t>
            </a:r>
            <a:endParaRPr lang="en-US" altLang="en-US" sz="21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028700"/>
            <a:ext cx="3214688" cy="317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3" grpId="0"/>
      <p:bldP spid="8205" grpId="0"/>
      <p:bldP spid="82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/>
          <p:nvPr/>
        </p:nvSpPr>
        <p:spPr>
          <a:xfrm>
            <a:off x="609600" y="381000"/>
            <a:ext cx="44196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12291" name="Picture 3" descr="tpag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 Box 4"/>
          <p:cNvSpPr txBox="1"/>
          <p:nvPr/>
        </p:nvSpPr>
        <p:spPr>
          <a:xfrm>
            <a:off x="4632325" y="6589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pic>
        <p:nvPicPr>
          <p:cNvPr id="12293" name="Picture 5" descr="images[48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4348163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Rectangle 6"/>
          <p:cNvSpPr/>
          <p:nvPr/>
        </p:nvSpPr>
        <p:spPr>
          <a:xfrm>
            <a:off x="1143000" y="5715000"/>
            <a:ext cx="3810000" cy="152400"/>
          </a:xfrm>
          <a:prstGeom prst="rect">
            <a:avLst/>
          </a:prstGeom>
          <a:solidFill>
            <a:srgbClr val="FFFFE5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2295" name="Rectangle 7"/>
          <p:cNvSpPr/>
          <p:nvPr/>
        </p:nvSpPr>
        <p:spPr>
          <a:xfrm>
            <a:off x="1143000" y="6096000"/>
            <a:ext cx="3810000" cy="152400"/>
          </a:xfrm>
          <a:prstGeom prst="rect">
            <a:avLst/>
          </a:prstGeom>
          <a:solidFill>
            <a:srgbClr val="FFFFE5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2296" name="Rectangle 8"/>
          <p:cNvSpPr/>
          <p:nvPr/>
        </p:nvSpPr>
        <p:spPr>
          <a:xfrm>
            <a:off x="1143000" y="914400"/>
            <a:ext cx="3810000" cy="5334000"/>
          </a:xfrm>
          <a:prstGeom prst="rect">
            <a:avLst/>
          </a:prstGeom>
          <a:solidFill>
            <a:srgbClr val="FFFFE5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12297" name="Picture 15" descr="tp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8" name="Rectangle 17"/>
          <p:cNvSpPr/>
          <p:nvPr/>
        </p:nvSpPr>
        <p:spPr>
          <a:xfrm>
            <a:off x="685800" y="762000"/>
            <a:ext cx="441960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grpSp>
        <p:nvGrpSpPr>
          <p:cNvPr id="12299" name="Group 29"/>
          <p:cNvGrpSpPr/>
          <p:nvPr/>
        </p:nvGrpSpPr>
        <p:grpSpPr>
          <a:xfrm>
            <a:off x="1143000" y="973138"/>
            <a:ext cx="3876675" cy="5141912"/>
            <a:chOff x="720" y="613"/>
            <a:chExt cx="2442" cy="3239"/>
          </a:xfrm>
        </p:grpSpPr>
        <p:sp>
          <p:nvSpPr>
            <p:cNvPr id="12303" name="Text Box 9"/>
            <p:cNvSpPr txBox="1"/>
            <p:nvPr/>
          </p:nvSpPr>
          <p:spPr>
            <a:xfrm>
              <a:off x="762" y="613"/>
              <a:ext cx="2400" cy="1028"/>
            </a:xfrm>
            <a:prstGeom prst="rect">
              <a:avLst/>
            </a:prstGeom>
            <a:solidFill>
              <a:srgbClr val="FFFFE5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174625" lvl="0" indent="-174625" algn="just" eaLnBrk="1" hangingPunct="1">
                <a:spcBef>
                  <a:spcPct val="50000"/>
                </a:spcBef>
                <a:buClr>
                  <a:srgbClr val="0033CC"/>
                </a:buClr>
                <a:buFont typeface="Wingdings" panose="05000000000000000000" pitchFamily="2" charset="2"/>
                <a:buChar char="§"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>
                  <a:solidFill>
                    <a:srgbClr val="E2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 trình 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việc chuyển đổi dữ liệu v</a:t>
              </a:r>
              <a:r>
                <a:rPr lang="en-US" alt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 thao tác của thuật toán th</a:t>
              </a:r>
              <a:r>
                <a:rPr lang="en-US" alt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 các cấu trúc dữ liệu v</a:t>
              </a:r>
              <a:r>
                <a:rPr lang="en-US" alt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các câu lệnh của ngôn ngữ lập trình cụ thể.</a:t>
              </a:r>
              <a:endPara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04" name="Text Box 11"/>
            <p:cNvSpPr txBox="1"/>
            <p:nvPr/>
          </p:nvSpPr>
          <p:spPr>
            <a:xfrm>
              <a:off x="720" y="3120"/>
              <a:ext cx="2400" cy="252"/>
            </a:xfrm>
            <a:prstGeom prst="rect">
              <a:avLst/>
            </a:prstGeom>
            <a:solidFill>
              <a:srgbClr val="FFFFE5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>
                  <a:srgbClr val="0033CC"/>
                </a:buClr>
                <a:buFont typeface="Wingdings" panose="05000000000000000000" pitchFamily="2" charset="2"/>
                <a:buChar char="§"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Các loại chương trình dịch:</a:t>
              </a:r>
              <a:endParaRPr lang="en-US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05" name="Text Box 12"/>
            <p:cNvSpPr txBox="1"/>
            <p:nvPr/>
          </p:nvSpPr>
          <p:spPr>
            <a:xfrm>
              <a:off x="720" y="3600"/>
              <a:ext cx="2352" cy="252"/>
            </a:xfrm>
            <a:prstGeom prst="rect">
              <a:avLst/>
            </a:prstGeom>
            <a:solidFill>
              <a:srgbClr val="FFFFE5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522605" lvl="0" indent="174625" eaLnBrk="1" hangingPunct="1">
                <a:spcBef>
                  <a:spcPct val="50000"/>
                </a:spcBef>
                <a:buFont typeface=".VnTime" panose="020B7200000000000000" pitchFamily="34" charset="0"/>
                <a:buChar char="-"/>
              </a:pPr>
              <a:r>
                <a:rPr lang="en-US" altLang="en-US" sz="2000" b="1" dirty="0">
                  <a:solidFill>
                    <a:srgbClr val="C33E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Thông dịch.</a:t>
              </a:r>
              <a:endParaRPr lang="en-US" altLang="en-US" sz="2000" b="1" dirty="0">
                <a:solidFill>
                  <a:srgbClr val="C33E0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06" name="Text Box 13"/>
            <p:cNvSpPr txBox="1"/>
            <p:nvPr/>
          </p:nvSpPr>
          <p:spPr>
            <a:xfrm>
              <a:off x="720" y="3360"/>
              <a:ext cx="2400" cy="252"/>
            </a:xfrm>
            <a:prstGeom prst="rect">
              <a:avLst/>
            </a:prstGeom>
            <a:solidFill>
              <a:srgbClr val="FFFFE5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522605" lvl="0" indent="174625" eaLnBrk="1" hangingPunct="1">
                <a:spcBef>
                  <a:spcPct val="50000"/>
                </a:spcBef>
                <a:buFont typeface=".VnTime" panose="020B7200000000000000" pitchFamily="34" charset="0"/>
                <a:buChar char="-"/>
              </a:pPr>
              <a:r>
                <a:rPr lang="en-US" altLang="en-US" sz="2000" b="1" dirty="0">
                  <a:solidFill>
                    <a:srgbClr val="C33E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Biên dịch.</a:t>
              </a:r>
              <a:endParaRPr lang="en-US" altLang="en-US" sz="2000" b="1" dirty="0">
                <a:solidFill>
                  <a:srgbClr val="C33E0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2307" name="Group 23"/>
            <p:cNvGrpSpPr/>
            <p:nvPr/>
          </p:nvGrpSpPr>
          <p:grpSpPr>
            <a:xfrm>
              <a:off x="1200" y="1824"/>
              <a:ext cx="1488" cy="1220"/>
              <a:chOff x="1200" y="1824"/>
              <a:chExt cx="1488" cy="1220"/>
            </a:xfrm>
          </p:grpSpPr>
          <p:sp>
            <p:nvSpPr>
              <p:cNvPr id="12309" name="Text Box 18"/>
              <p:cNvSpPr txBox="1"/>
              <p:nvPr/>
            </p:nvSpPr>
            <p:spPr>
              <a:xfrm>
                <a:off x="1248" y="1824"/>
                <a:ext cx="1440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trình nguồn</a:t>
                </a:r>
                <a:endParaRPr lang="en-US" altLang="en-US" sz="1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310" name="Text Box 19"/>
              <p:cNvSpPr txBox="1"/>
              <p:nvPr/>
            </p:nvSpPr>
            <p:spPr>
              <a:xfrm>
                <a:off x="1248" y="2832"/>
                <a:ext cx="1344" cy="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50000"/>
                  </a:spcBef>
                  <a:buNone/>
                </a:pPr>
                <a:r>
                  <a:rPr lang="en-US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trình đích</a:t>
                </a:r>
                <a:endParaRPr lang="en-US" altLang="en-US" sz="1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311" name="Text Box 20"/>
              <p:cNvSpPr txBox="1"/>
              <p:nvPr/>
            </p:nvSpPr>
            <p:spPr>
              <a:xfrm>
                <a:off x="1200" y="2304"/>
                <a:ext cx="1488" cy="194"/>
              </a:xfrm>
              <a:prstGeom prst="rect">
                <a:avLst/>
              </a:prstGeom>
              <a:noFill/>
              <a:ln w="57150" cap="flat" cmpd="thinThick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70000"/>
                  </a:spcBef>
                  <a:spcAft>
                    <a:spcPct val="30000"/>
                  </a:spcAft>
                  <a:buNone/>
                </a:pPr>
                <a:r>
                  <a:rPr lang="en-US" altLang="en-US" sz="1400" b="1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trình dịch</a:t>
                </a:r>
                <a:endParaRPr lang="en-US" altLang="en-US" sz="14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312" name="Line 21"/>
              <p:cNvSpPr/>
              <p:nvPr/>
            </p:nvSpPr>
            <p:spPr>
              <a:xfrm>
                <a:off x="1920" y="2592"/>
                <a:ext cx="0" cy="24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2313" name="Line 22"/>
              <p:cNvSpPr/>
              <p:nvPr/>
            </p:nvSpPr>
            <p:spPr>
              <a:xfrm>
                <a:off x="1920" y="2016"/>
                <a:ext cx="0" cy="24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2308" name="Rectangle 27"/>
            <p:cNvSpPr/>
            <p:nvPr/>
          </p:nvSpPr>
          <p:spPr>
            <a:xfrm>
              <a:off x="816" y="1872"/>
              <a:ext cx="48" cy="48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b="1" dirty="0"/>
            </a:p>
          </p:txBody>
        </p:sp>
      </p:grpSp>
      <p:pic>
        <p:nvPicPr>
          <p:cNvPr id="12300" name="Picture 28" descr="MCj03982190000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50" y="5602288"/>
            <a:ext cx="1981200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75" y="895350"/>
            <a:ext cx="4343400" cy="95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588" y="1727200"/>
            <a:ext cx="3770312" cy="3586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3077</Words>
  <Application>WPS Presentation</Application>
  <PresentationFormat>On-screen Show (4:3)</PresentationFormat>
  <Paragraphs>141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Verdana</vt:lpstr>
      <vt:lpstr>Wingdings</vt:lpstr>
      <vt:lpstr>.VnBook-Antiqua</vt:lpstr>
      <vt:lpstr>.VnHelvetInsH</vt:lpstr>
      <vt:lpstr>.VnHelvetIns</vt:lpstr>
      <vt:lpstr>.VnSouthern</vt:lpstr>
      <vt:lpstr>.VnTime</vt:lpstr>
      <vt:lpstr>Microsoft YaHei</vt:lpstr>
      <vt:lpstr>Arial Unicode MS</vt:lpstr>
      <vt:lpstr>Calibri</vt:lpstr>
      <vt:lpstr>Default Design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THPT Phan Dinh Phung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ASUS</cp:lastModifiedBy>
  <cp:revision>85</cp:revision>
  <dcterms:created xsi:type="dcterms:W3CDTF">2007-01-20T03:52:00Z</dcterms:created>
  <dcterms:modified xsi:type="dcterms:W3CDTF">2022-09-19T02:26:09Z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8131DD91C1A24BAA9E0A78A4B843C390</vt:lpwstr>
  </property>
  <property fmtid="{D5CDD505-2E9C-101B-9397-08002B2CF9AE}" pid="3" name="KSOProductBuildVer">
    <vt:lpwstr>1033-11.2.0.11306</vt:lpwstr>
  </property>
</Properties>
</file>