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1195" y="3799205"/>
            <a:ext cx="6188710" cy="2800350"/>
          </a:xfrm>
        </p:spPr>
        <p:txBody>
          <a:bodyPr>
            <a:normAutofit lnSpcReduction="10000"/>
          </a:bodyPr>
          <a:p>
            <a:pPr algn="l"/>
            <a:r>
              <a:rPr lang="vi-VN" altLang="en-US">
                <a:solidFill>
                  <a:srgbClr val="FF0000"/>
                </a:solidFill>
              </a:rPr>
              <a:t>Yêu cầu:</a:t>
            </a:r>
            <a:endParaRPr lang="vi-VN" altLang="en-US">
              <a:solidFill>
                <a:srgbClr val="FF0000"/>
              </a:solidFill>
            </a:endParaRPr>
          </a:p>
          <a:p>
            <a:pPr algn="l"/>
            <a:endParaRPr lang="vi-VN" altLang="en-US" sz="1000">
              <a:solidFill>
                <a:srgbClr val="FF0000"/>
              </a:solidFill>
            </a:endParaRPr>
          </a:p>
          <a:p>
            <a:pPr algn="l"/>
            <a:r>
              <a:rPr lang="vi-VN" altLang="en-US">
                <a:solidFill>
                  <a:srgbClr val="FF0000"/>
                </a:solidFill>
              </a:rPr>
              <a:t>1. Chỉ ra khoá chính trong từng bảng; xác định bảng chủ</a:t>
            </a:r>
            <a:endParaRPr lang="vi-VN" altLang="en-US">
              <a:solidFill>
                <a:srgbClr val="FF0000"/>
              </a:solidFill>
            </a:endParaRPr>
          </a:p>
          <a:p>
            <a:pPr algn="l"/>
            <a:r>
              <a:rPr lang="vi-VN" altLang="en-US">
                <a:solidFill>
                  <a:srgbClr val="FF0000"/>
                </a:solidFill>
              </a:rPr>
              <a:t>2. Vẽ liên kết 3 bảng</a:t>
            </a:r>
            <a:endParaRPr lang="vi-VN" altLang="en-US">
              <a:solidFill>
                <a:srgbClr val="FF0000"/>
              </a:solidFill>
            </a:endParaRPr>
          </a:p>
          <a:p>
            <a:pPr algn="l"/>
            <a:r>
              <a:rPr lang="vi-VN" altLang="en-US">
                <a:solidFill>
                  <a:srgbClr val="FF0000"/>
                </a:solidFill>
              </a:rPr>
              <a:t>3. Tạo mẫu hỏi cho xem số lượng sách mượn trong ngày 30/9/</a:t>
            </a:r>
            <a:r>
              <a:rPr lang="vi-VN" altLang="en-US">
                <a:solidFill>
                  <a:srgbClr val="FF0000"/>
                </a:solidFill>
              </a:rPr>
              <a:t>2007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31865" name="Text Box 31864"/>
          <p:cNvSpPr txBox="1"/>
          <p:nvPr/>
        </p:nvSpPr>
        <p:spPr>
          <a:xfrm>
            <a:off x="270510" y="3431540"/>
            <a:ext cx="1784350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1600" dirty="0" err="1">
                <a:latin typeface="Times New Roman" panose="02020603050405020304" pitchFamily="18" charset="0"/>
              </a:rPr>
              <a:t>Bảng</a:t>
            </a:r>
            <a:r>
              <a:rPr sz="1600">
                <a:latin typeface="Times New Roman" panose="02020603050405020304" pitchFamily="18" charset="0"/>
              </a:rPr>
              <a:t> </a:t>
            </a:r>
            <a:r>
              <a:rPr sz="1600" dirty="0" err="1">
                <a:latin typeface="Times New Roman" panose="02020603050405020304" pitchFamily="18" charset="0"/>
              </a:rPr>
              <a:t>Người</a:t>
            </a:r>
            <a:r>
              <a:rPr sz="1600">
                <a:latin typeface="Times New Roman" panose="02020603050405020304" pitchFamily="18" charset="0"/>
              </a:rPr>
              <a:t> </a:t>
            </a:r>
            <a:r>
              <a:rPr sz="1600" dirty="0" err="1">
                <a:latin typeface="Times New Roman" panose="02020603050405020304" pitchFamily="18" charset="0"/>
              </a:rPr>
              <a:t>Mượn</a:t>
            </a:r>
            <a:endParaRPr sz="1600">
              <a:latin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-22225" y="713105"/>
            <a:ext cx="12199620" cy="429895"/>
          </a:xfrm>
          <a:prstGeom prst="rect">
            <a:avLst/>
          </a:prstGeom>
          <a:solidFill>
            <a:srgbClr val="DFBFC9"/>
          </a:solidFill>
          <a:ln w="38100" cap="flat" cmpd="dbl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vi-VN" sz="2200" b="1" dirty="0" err="1">
                <a:solidFill>
                  <a:srgbClr val="0000FF"/>
                </a:solidFill>
                <a:latin typeface="Arial" panose="020B0604020202020204" pitchFamily="34" charset="0"/>
              </a:rPr>
              <a:t>Cho CSDL QuanLy_Thuvien.MDB gồm các trường </a:t>
            </a:r>
            <a:r>
              <a:rPr lang="vi-VN" sz="2200" b="1" dirty="0" err="1">
                <a:solidFill>
                  <a:srgbClr val="0000FF"/>
                </a:solidFill>
                <a:latin typeface="Arial" panose="020B0604020202020204" pitchFamily="34" charset="0"/>
              </a:rPr>
              <a:t>sau:</a:t>
            </a:r>
            <a:endParaRPr lang="vi-VN" sz="2200" b="1" dirty="0" err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-22225" y="6350"/>
            <a:ext cx="12199620" cy="645160"/>
          </a:xfrm>
          <a:prstGeom prst="rect">
            <a:avLst/>
          </a:prstGeom>
          <a:solidFill>
            <a:srgbClr val="00CCFF"/>
          </a:solidFill>
          <a:ln w="9525" cap="flat" cmpd="sng">
            <a:solidFill>
              <a:srgbClr val="99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lang="vi-VN" sz="3600" b="1">
                <a:solidFill>
                  <a:srgbClr val="660033"/>
                </a:solidFill>
                <a:latin typeface="Times New Roman" panose="02020603050405020304" pitchFamily="18" charset="0"/>
              </a:rPr>
              <a:t>BÀI KIỂM TRA GIỮA KỲ</a:t>
            </a:r>
            <a:endParaRPr lang="vi-VN" sz="3600" b="1">
              <a:solidFill>
                <a:srgbClr val="660033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/>
          <p:nvPr/>
        </p:nvGraphicFramePr>
        <p:xfrm>
          <a:off x="728345" y="1514475"/>
          <a:ext cx="5022850" cy="1828800"/>
        </p:xfrm>
        <a:graphic>
          <a:graphicData uri="http://schemas.openxmlformats.org/drawingml/2006/table">
            <a:tbl>
              <a:tblPr/>
              <a:tblGrid>
                <a:gridCol w="948690"/>
                <a:gridCol w="1160145"/>
                <a:gridCol w="1518285"/>
                <a:gridCol w="1395730"/>
              </a:tblGrid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thẻ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sách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mượn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trả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b="1"/>
                        <a:t>TV-02</a:t>
                      </a:r>
                      <a:endParaRPr lang="en-US" sz="1400" b="1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b="1"/>
                        <a:t>TO-012</a:t>
                      </a:r>
                      <a:endParaRPr lang="en-US" sz="14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5/9/2007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30/9/2007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TV-04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TN-103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12/9/2007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15/9/2007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TV-03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TN-102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24/9/2007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5/10/2007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TV-01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TO-012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5/10/2007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en-US" sz="1400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/>
          <p:nvPr/>
        </p:nvGraphicFramePr>
        <p:xfrm>
          <a:off x="614680" y="3799205"/>
          <a:ext cx="4827905" cy="1828800"/>
        </p:xfrm>
        <a:graphic>
          <a:graphicData uri="http://schemas.openxmlformats.org/drawingml/2006/table">
            <a:tbl>
              <a:tblPr/>
              <a:tblGrid>
                <a:gridCol w="1027430"/>
                <a:gridCol w="1540510"/>
                <a:gridCol w="1437640"/>
                <a:gridCol w="822325"/>
              </a:tblGrid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thẻ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Họ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tên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sinh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Lớp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b="1"/>
                        <a:t>TV-02</a:t>
                      </a:r>
                      <a:endParaRPr lang="en-US" sz="1400" b="1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Tiểu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Mi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5/9/1990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12A1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TV-04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Trần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Cường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12/9/1992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12A2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TV-03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Lê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Na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24/9/1990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12B1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TV-01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Nguyễn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Ánh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5/10/1991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11B1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/>
          <p:nvPr/>
        </p:nvGraphicFramePr>
        <p:xfrm>
          <a:off x="6517005" y="1562735"/>
          <a:ext cx="4925060" cy="2042795"/>
        </p:xfrm>
        <a:graphic>
          <a:graphicData uri="http://schemas.openxmlformats.org/drawingml/2006/table">
            <a:tbl>
              <a:tblPr/>
              <a:tblGrid>
                <a:gridCol w="1094105"/>
                <a:gridCol w="2006600"/>
                <a:gridCol w="969010"/>
                <a:gridCol w="855345"/>
              </a:tblGrid>
              <a:tr h="305435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Mã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sách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Tên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sách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Thể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loại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Tác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giả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9EE256"/>
                        </a:gs>
                        <a:gs pos="100000">
                          <a:srgbClr val="52762D"/>
                        </a:gs>
                      </a:gsLst>
                      <a:lin scaled="0"/>
                    </a:gradFill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TN-102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Truyện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Kiều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Thơ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N.Du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TN-103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Những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điều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ky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diệu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về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máy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tính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Khoa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học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Thế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Hùng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TI-01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Dế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mèn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phiêu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lưu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kí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Văn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học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Tô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Hoài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b="1"/>
                        <a:t>TO-012</a:t>
                      </a:r>
                      <a:endParaRPr lang="en-US" sz="1400" b="1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Sáng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tạo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Toán</a:t>
                      </a:r>
                      <a:r>
                        <a:rPr sz="14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latin typeface="Times New Roman" panose="02020603050405020304" pitchFamily="18" charset="0"/>
                        </a:rPr>
                        <a:t>học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>
                          <a:latin typeface="Times New Roman" panose="02020603050405020304" pitchFamily="18" charset="0"/>
                        </a:rPr>
                        <a:t>KHTN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 dirty="0" err="1">
                          <a:latin typeface="Times New Roman" panose="02020603050405020304" pitchFamily="18" charset="0"/>
                        </a:rPr>
                        <a:t>Polya</a:t>
                      </a:r>
                      <a:endParaRPr lang="en-US" sz="14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sz="1400"/>
                        <a:t>…</a:t>
                      </a:r>
                      <a:endParaRPr lang="en-US" sz="1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10"/>
          <p:cNvSpPr txBox="1"/>
          <p:nvPr/>
        </p:nvSpPr>
        <p:spPr>
          <a:xfrm>
            <a:off x="8357870" y="1204595"/>
            <a:ext cx="1517015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1600" dirty="0" err="1">
                <a:latin typeface="Times New Roman" panose="02020603050405020304" pitchFamily="18" charset="0"/>
              </a:rPr>
              <a:t>Bảng</a:t>
            </a:r>
            <a:r>
              <a:rPr sz="1600">
                <a:latin typeface="Times New Roman" panose="02020603050405020304" pitchFamily="18" charset="0"/>
              </a:rPr>
              <a:t> </a:t>
            </a:r>
            <a:r>
              <a:rPr sz="1600" dirty="0" err="1">
                <a:latin typeface="Times New Roman" panose="02020603050405020304" pitchFamily="18" charset="0"/>
              </a:rPr>
              <a:t>Sách</a:t>
            </a:r>
            <a:endParaRPr sz="1600">
              <a:latin typeface="Times New Roman" panose="02020603050405020304" pitchFamily="18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130175" y="1204595"/>
            <a:ext cx="1495425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1600" dirty="0" err="1">
                <a:latin typeface="Times New Roman" panose="02020603050405020304" pitchFamily="18" charset="0"/>
              </a:rPr>
              <a:t>Bảng</a:t>
            </a:r>
            <a:r>
              <a:rPr sz="1600">
                <a:latin typeface="Times New Roman" panose="02020603050405020304" pitchFamily="18" charset="0"/>
              </a:rPr>
              <a:t> </a:t>
            </a:r>
            <a:r>
              <a:rPr lang="vi-VN" sz="1600" dirty="0" err="1">
                <a:latin typeface="Times New Roman" panose="02020603050405020304" pitchFamily="18" charset="0"/>
              </a:rPr>
              <a:t>Số </a:t>
            </a:r>
            <a:r>
              <a:rPr lang="vi-VN" sz="1600" dirty="0" err="1">
                <a:latin typeface="Times New Roman" panose="02020603050405020304" pitchFamily="18" charset="0"/>
              </a:rPr>
              <a:t>Thẻ</a:t>
            </a:r>
            <a:endParaRPr lang="vi-VN" sz="1600" dirty="0" err="1">
              <a:latin typeface="Times New Roman" panose="02020603050405020304" pitchFamily="18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614680" y="6353810"/>
            <a:ext cx="9134475" cy="429895"/>
          </a:xfrm>
          <a:prstGeom prst="rect">
            <a:avLst/>
          </a:prstGeom>
          <a:solidFill>
            <a:srgbClr val="DFBFC9"/>
          </a:solidFill>
          <a:ln w="38100" cap="flat" cmpd="dbl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vi-VN" sz="2200" b="1" dirty="0" err="1">
                <a:solidFill>
                  <a:srgbClr val="0000FF"/>
                </a:solidFill>
                <a:latin typeface="Arial" panose="020B0604020202020204" pitchFamily="34" charset="0"/>
              </a:rPr>
              <a:t>ngay sau tiết học, nộp bài KT vào zalo 0966 896 </a:t>
            </a:r>
            <a:r>
              <a:rPr lang="vi-VN" sz="2200" b="1" dirty="0" err="1">
                <a:solidFill>
                  <a:srgbClr val="0000FF"/>
                </a:solidFill>
                <a:latin typeface="Arial" panose="020B0604020202020204" pitchFamily="34" charset="0"/>
              </a:rPr>
              <a:t>619</a:t>
            </a:r>
            <a:endParaRPr lang="vi-VN" sz="2200" b="1" dirty="0" err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65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751</Words>
  <Application>WPS Presentation</Application>
  <PresentationFormat>Widescreen</PresentationFormat>
  <Paragraphs>160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Times New Roman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ASUS</dc:creator>
  <cp:lastModifiedBy>ASUS</cp:lastModifiedBy>
  <cp:revision>1</cp:revision>
  <dcterms:created xsi:type="dcterms:W3CDTF">2022-03-21T04:01:11Z</dcterms:created>
  <dcterms:modified xsi:type="dcterms:W3CDTF">2022-03-21T04:01:11Z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35B8EECDFF7449758DFBC6822A19C1BA</vt:lpwstr>
  </property>
  <property fmtid="{D5CDD505-2E9C-101B-9397-08002B2CF9AE}" pid="3" name="KSOProductBuildVer">
    <vt:lpwstr>1033-11.2.0.11029</vt:lpwstr>
  </property>
</Properties>
</file>