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1" autoAdjust="0"/>
    <p:restoredTop sz="94660"/>
  </p:normalViewPr>
  <p:slideViewPr>
    <p:cSldViewPr snapToGrid="0">
      <p:cViewPr varScale="1">
        <p:scale>
          <a:sx n="53" d="100"/>
          <a:sy n="53" d="100"/>
        </p:scale>
        <p:origin x="18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6" Type="http://schemas.openxmlformats.org/officeDocument/2006/relationships/tableStyles" Target="tableStyles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A1C593-65D0-4073-BCC9-577B9352EA97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618960-8005-486C-9A75-10CB2AAC16F9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p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51195" y="3799205"/>
            <a:ext cx="6188710" cy="2800350"/>
          </a:xfrm>
        </p:spPr>
        <p:txBody>
          <a:bodyPr>
            <a:normAutofit lnSpcReduction="10000"/>
          </a:bodyPr>
          <a:p>
            <a:pPr algn="l"/>
            <a:r>
              <a:rPr lang="vi-VN" altLang="en-US">
                <a:solidFill>
                  <a:srgbClr val="FF0000"/>
                </a:solidFill>
              </a:rPr>
              <a:t>Yêu cầu:</a:t>
            </a:r>
            <a:endParaRPr lang="vi-VN" altLang="en-US">
              <a:solidFill>
                <a:srgbClr val="FF0000"/>
              </a:solidFill>
            </a:endParaRPr>
          </a:p>
          <a:p>
            <a:pPr algn="l"/>
            <a:endParaRPr lang="vi-VN" altLang="en-US" sz="1000">
              <a:solidFill>
                <a:srgbClr val="FF0000"/>
              </a:solidFill>
            </a:endParaRPr>
          </a:p>
          <a:p>
            <a:pPr algn="l"/>
            <a:r>
              <a:rPr lang="vi-VN" altLang="en-US">
                <a:solidFill>
                  <a:srgbClr val="FF0000"/>
                </a:solidFill>
              </a:rPr>
              <a:t>1. Chỉ ra khoá chính trong từng bảng; xác định bảng chủ</a:t>
            </a:r>
            <a:endParaRPr lang="vi-VN" altLang="en-US">
              <a:solidFill>
                <a:srgbClr val="FF0000"/>
              </a:solidFill>
            </a:endParaRPr>
          </a:p>
          <a:p>
            <a:pPr algn="l"/>
            <a:r>
              <a:rPr lang="vi-VN" altLang="en-US">
                <a:solidFill>
                  <a:srgbClr val="FF0000"/>
                </a:solidFill>
              </a:rPr>
              <a:t>2. Vẽ liên kết 3 bảng</a:t>
            </a:r>
            <a:endParaRPr lang="vi-VN" altLang="en-US">
              <a:solidFill>
                <a:srgbClr val="FF0000"/>
              </a:solidFill>
            </a:endParaRPr>
          </a:p>
          <a:p>
            <a:pPr algn="l"/>
            <a:r>
              <a:rPr lang="vi-VN" altLang="en-US">
                <a:solidFill>
                  <a:srgbClr val="FF0000"/>
                </a:solidFill>
              </a:rPr>
              <a:t>3. Tạo mẫu hỏi cho xem số lượng sách mượn trong ngày 30/9/</a:t>
            </a:r>
            <a:r>
              <a:rPr lang="vi-VN" altLang="en-US">
                <a:solidFill>
                  <a:srgbClr val="FF0000"/>
                </a:solidFill>
              </a:rPr>
              <a:t>2007</a:t>
            </a:r>
            <a:endParaRPr lang="vi-VN" altLang="en-US">
              <a:solidFill>
                <a:srgbClr val="FF0000"/>
              </a:solidFill>
            </a:endParaRPr>
          </a:p>
        </p:txBody>
      </p:sp>
      <p:sp>
        <p:nvSpPr>
          <p:cNvPr id="31865" name="Text Box 31864"/>
          <p:cNvSpPr txBox="1"/>
          <p:nvPr/>
        </p:nvSpPr>
        <p:spPr>
          <a:xfrm>
            <a:off x="270510" y="3431540"/>
            <a:ext cx="1784350" cy="33718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>
              <a:spcBef>
                <a:spcPct val="50000"/>
              </a:spcBef>
            </a:pPr>
            <a:r>
              <a:rPr sz="1600" dirty="0" err="1">
                <a:latin typeface="Times New Roman" panose="02020603050405020304" pitchFamily="18" charset="0"/>
              </a:rPr>
              <a:t>Bảng</a:t>
            </a:r>
            <a:r>
              <a:rPr sz="1600">
                <a:latin typeface="Times New Roman" panose="02020603050405020304" pitchFamily="18" charset="0"/>
              </a:rPr>
              <a:t> </a:t>
            </a:r>
            <a:r>
              <a:rPr sz="1600" dirty="0" err="1">
                <a:latin typeface="Times New Roman" panose="02020603050405020304" pitchFamily="18" charset="0"/>
              </a:rPr>
              <a:t>Người</a:t>
            </a:r>
            <a:r>
              <a:rPr sz="1600">
                <a:latin typeface="Times New Roman" panose="02020603050405020304" pitchFamily="18" charset="0"/>
              </a:rPr>
              <a:t> </a:t>
            </a:r>
            <a:r>
              <a:rPr sz="1600" dirty="0" err="1">
                <a:latin typeface="Times New Roman" panose="02020603050405020304" pitchFamily="18" charset="0"/>
              </a:rPr>
              <a:t>Mượn</a:t>
            </a:r>
            <a:endParaRPr sz="1600">
              <a:latin typeface="Times New Roman" panose="02020603050405020304" pitchFamily="18" charset="0"/>
            </a:endParaRPr>
          </a:p>
        </p:txBody>
      </p:sp>
      <p:sp>
        <p:nvSpPr>
          <p:cNvPr id="4" name="Text Box 3"/>
          <p:cNvSpPr txBox="1"/>
          <p:nvPr/>
        </p:nvSpPr>
        <p:spPr>
          <a:xfrm>
            <a:off x="-22225" y="713105"/>
            <a:ext cx="12199620" cy="429895"/>
          </a:xfrm>
          <a:prstGeom prst="rect">
            <a:avLst/>
          </a:prstGeom>
          <a:solidFill>
            <a:srgbClr val="DFBFC9"/>
          </a:solidFill>
          <a:ln w="38100" cap="flat" cmpd="dbl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>
            <a:spAutoFit/>
          </a:bodyPr>
          <a:p>
            <a:pPr>
              <a:spcBef>
                <a:spcPct val="50000"/>
              </a:spcBef>
            </a:pPr>
            <a:r>
              <a:rPr lang="vi-VN" sz="2200" b="1" dirty="0" err="1">
                <a:solidFill>
                  <a:srgbClr val="0000FF"/>
                </a:solidFill>
                <a:latin typeface="Arial" panose="020B0604020202020204" pitchFamily="34" charset="0"/>
              </a:rPr>
              <a:t>Cho CSDL QuanLy_Thuvien.MDB gồm các trường </a:t>
            </a:r>
            <a:r>
              <a:rPr lang="vi-VN" sz="2200" b="1" dirty="0" err="1">
                <a:solidFill>
                  <a:srgbClr val="0000FF"/>
                </a:solidFill>
                <a:latin typeface="Arial" panose="020B0604020202020204" pitchFamily="34" charset="0"/>
              </a:rPr>
              <a:t>sau:</a:t>
            </a:r>
            <a:endParaRPr lang="vi-VN" sz="2200" b="1" dirty="0" err="1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sp>
        <p:nvSpPr>
          <p:cNvPr id="5" name="Text Box 4"/>
          <p:cNvSpPr txBox="1"/>
          <p:nvPr/>
        </p:nvSpPr>
        <p:spPr>
          <a:xfrm>
            <a:off x="-22225" y="6350"/>
            <a:ext cx="12199620" cy="645160"/>
          </a:xfrm>
          <a:prstGeom prst="rect">
            <a:avLst/>
          </a:prstGeom>
          <a:solidFill>
            <a:srgbClr val="00CCFF"/>
          </a:solidFill>
          <a:ln w="9525" cap="flat" cmpd="sng">
            <a:solidFill>
              <a:srgbClr val="9900FF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>
            <a:spAutoFit/>
          </a:bodyPr>
          <a:p>
            <a:pPr algn="ctr">
              <a:spcBef>
                <a:spcPct val="50000"/>
              </a:spcBef>
            </a:pPr>
            <a:r>
              <a:rPr lang="vi-VN" sz="3600" b="1">
                <a:solidFill>
                  <a:srgbClr val="660033"/>
                </a:solidFill>
                <a:latin typeface="Times New Roman" panose="02020603050405020304" pitchFamily="18" charset="0"/>
              </a:rPr>
              <a:t>BÀI KIỂM TRA GIỮA KỲ</a:t>
            </a:r>
            <a:endParaRPr lang="vi-VN" sz="3600" b="1">
              <a:solidFill>
                <a:srgbClr val="660033"/>
              </a:solidFill>
              <a:latin typeface="Times New Roman" panose="02020603050405020304" pitchFamily="18" charset="0"/>
            </a:endParaRPr>
          </a:p>
        </p:txBody>
      </p:sp>
      <p:graphicFrame>
        <p:nvGraphicFramePr>
          <p:cNvPr id="6" name="Table 5"/>
          <p:cNvGraphicFramePr/>
          <p:nvPr/>
        </p:nvGraphicFramePr>
        <p:xfrm>
          <a:off x="728345" y="1514475"/>
          <a:ext cx="5022850" cy="1828800"/>
        </p:xfrm>
        <a:graphic>
          <a:graphicData uri="http://schemas.openxmlformats.org/drawingml/2006/table">
            <a:tbl>
              <a:tblPr/>
              <a:tblGrid>
                <a:gridCol w="948690"/>
                <a:gridCol w="1160145"/>
                <a:gridCol w="1518285"/>
                <a:gridCol w="1395730"/>
              </a:tblGrid>
              <a:tr h="304800">
                <a:tc>
                  <a:txBody>
                    <a:bodyPr/>
                    <a:p>
                      <a:pPr marL="0" lvl="0" indent="0" algn="ctr">
                        <a:buNone/>
                      </a:pPr>
                      <a:r>
                        <a:rPr sz="1400" dirty="0" err="1">
                          <a:latin typeface="Times New Roman" panose="02020603050405020304" pitchFamily="18" charset="0"/>
                        </a:rPr>
                        <a:t>Số</a:t>
                      </a:r>
                      <a:r>
                        <a:rPr sz="1400"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sz="1400" dirty="0" err="1">
                          <a:latin typeface="Times New Roman" panose="02020603050405020304" pitchFamily="18" charset="0"/>
                        </a:rPr>
                        <a:t>thẻ</a:t>
                      </a:r>
                      <a:endParaRPr lang="en-US" sz="1400">
                        <a:latin typeface="Times New Roman" panose="02020603050405020304" pitchFamily="18" charset="0"/>
                      </a:endParaRPr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9EE256"/>
                        </a:gs>
                        <a:gs pos="100000">
                          <a:srgbClr val="52762D"/>
                        </a:gs>
                      </a:gsLst>
                      <a:lin scaled="0"/>
                    </a:gradFill>
                  </a:tcPr>
                </a:tc>
                <a:tc>
                  <a:txBody>
                    <a:bodyPr/>
                    <a:p>
                      <a:pPr marL="0" lvl="0" indent="0" algn="ctr">
                        <a:buNone/>
                      </a:pPr>
                      <a:r>
                        <a:rPr sz="1400"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sz="1400" dirty="0" err="1">
                          <a:latin typeface="Times New Roman" panose="02020603050405020304" pitchFamily="18" charset="0"/>
                        </a:rPr>
                        <a:t>sách</a:t>
                      </a:r>
                      <a:endParaRPr lang="en-US" sz="1400">
                        <a:latin typeface="Times New Roman" panose="02020603050405020304" pitchFamily="18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9EE256"/>
                        </a:gs>
                        <a:gs pos="100000">
                          <a:srgbClr val="52762D"/>
                        </a:gs>
                      </a:gsLst>
                      <a:lin scaled="0"/>
                    </a:gradFill>
                  </a:tcPr>
                </a:tc>
                <a:tc>
                  <a:txBody>
                    <a:bodyPr/>
                    <a:p>
                      <a:pPr marL="0" lvl="0" indent="0" algn="ctr">
                        <a:buNone/>
                      </a:pPr>
                      <a:r>
                        <a:rPr sz="1400" dirty="0" err="1">
                          <a:latin typeface="Times New Roman" panose="02020603050405020304" pitchFamily="18" charset="0"/>
                        </a:rPr>
                        <a:t>Ngày</a:t>
                      </a:r>
                      <a:r>
                        <a:rPr sz="1400"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sz="1400" dirty="0" err="1">
                          <a:latin typeface="Times New Roman" panose="02020603050405020304" pitchFamily="18" charset="0"/>
                        </a:rPr>
                        <a:t>mượn</a:t>
                      </a:r>
                      <a:endParaRPr lang="en-US" sz="1400">
                        <a:latin typeface="Times New Roman" panose="02020603050405020304" pitchFamily="18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9EE256"/>
                        </a:gs>
                        <a:gs pos="100000">
                          <a:srgbClr val="52762D"/>
                        </a:gs>
                      </a:gsLst>
                      <a:lin scaled="0"/>
                    </a:gradFill>
                  </a:tcPr>
                </a:tc>
                <a:tc>
                  <a:txBody>
                    <a:bodyPr/>
                    <a:p>
                      <a:pPr marL="0" lvl="0" indent="0" algn="ctr">
                        <a:buNone/>
                      </a:pPr>
                      <a:r>
                        <a:rPr sz="1400" dirty="0" err="1">
                          <a:latin typeface="Times New Roman" panose="02020603050405020304" pitchFamily="18" charset="0"/>
                        </a:rPr>
                        <a:t>Ngày</a:t>
                      </a:r>
                      <a:r>
                        <a:rPr sz="1400"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sz="1400" dirty="0" err="1">
                          <a:latin typeface="Times New Roman" panose="02020603050405020304" pitchFamily="18" charset="0"/>
                        </a:rPr>
                        <a:t>trả</a:t>
                      </a:r>
                      <a:endParaRPr lang="en-US" sz="1400">
                        <a:latin typeface="Times New Roman" panose="02020603050405020304" pitchFamily="18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9EE256"/>
                        </a:gs>
                        <a:gs pos="100000">
                          <a:srgbClr val="52762D"/>
                        </a:gs>
                      </a:gsLst>
                      <a:lin scaled="0"/>
                    </a:gradFill>
                  </a:tcPr>
                </a:tc>
              </a:tr>
              <a:tr h="304800">
                <a:tc>
                  <a:txBody>
                    <a:bodyPr/>
                    <a:p>
                      <a:pPr marL="0" lvl="0" indent="0" algn="ctr">
                        <a:buNone/>
                      </a:pPr>
                      <a:r>
                        <a:rPr sz="1400" b="1"/>
                        <a:t>TV-02</a:t>
                      </a:r>
                      <a:endParaRPr lang="en-US" sz="1400" b="1"/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lvl="0" indent="0" algn="ctr">
                        <a:buNone/>
                      </a:pPr>
                      <a:r>
                        <a:rPr sz="1400" b="1"/>
                        <a:t>TO-012</a:t>
                      </a:r>
                      <a:endParaRPr lang="en-US" sz="1400" b="1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lvl="0" indent="0" algn="ctr">
                        <a:buNone/>
                      </a:pPr>
                      <a:r>
                        <a:rPr sz="1400"/>
                        <a:t>5/9/2007</a:t>
                      </a:r>
                      <a:endParaRPr lang="en-US" sz="14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lvl="0" indent="0" algn="ctr">
                        <a:buNone/>
                      </a:pPr>
                      <a:r>
                        <a:rPr sz="1400"/>
                        <a:t>30/9/2007</a:t>
                      </a:r>
                      <a:endParaRPr lang="en-US" sz="14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800">
                <a:tc>
                  <a:txBody>
                    <a:bodyPr/>
                    <a:p>
                      <a:pPr marL="0" lvl="0" indent="0" algn="ctr">
                        <a:buNone/>
                      </a:pPr>
                      <a:r>
                        <a:rPr sz="1400"/>
                        <a:t>TV-04</a:t>
                      </a:r>
                      <a:endParaRPr lang="en-US" sz="1400"/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lvl="0" indent="0" algn="ctr">
                        <a:buNone/>
                      </a:pPr>
                      <a:r>
                        <a:rPr sz="1400"/>
                        <a:t>TN-103</a:t>
                      </a:r>
                      <a:endParaRPr lang="en-US" sz="14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lvl="0" indent="0" algn="ctr">
                        <a:buNone/>
                      </a:pPr>
                      <a:r>
                        <a:rPr sz="1400"/>
                        <a:t>12/9/2007</a:t>
                      </a:r>
                      <a:endParaRPr lang="en-US" sz="14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lvl="0" indent="0" algn="ctr">
                        <a:buNone/>
                      </a:pPr>
                      <a:r>
                        <a:rPr sz="1400"/>
                        <a:t>15/9/2007</a:t>
                      </a:r>
                      <a:endParaRPr lang="en-US" sz="14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800">
                <a:tc>
                  <a:txBody>
                    <a:bodyPr/>
                    <a:p>
                      <a:pPr marL="0" lvl="0" indent="0" algn="ctr">
                        <a:buNone/>
                      </a:pPr>
                      <a:r>
                        <a:rPr sz="1400"/>
                        <a:t>TV-03</a:t>
                      </a:r>
                      <a:endParaRPr lang="en-US" sz="1400"/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lvl="0" indent="0" algn="ctr">
                        <a:buNone/>
                      </a:pPr>
                      <a:r>
                        <a:rPr sz="1400"/>
                        <a:t>TN-102</a:t>
                      </a:r>
                      <a:endParaRPr lang="en-US" sz="14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lvl="0" indent="0" algn="ctr">
                        <a:buNone/>
                      </a:pPr>
                      <a:r>
                        <a:rPr sz="1400"/>
                        <a:t>24/9/2007</a:t>
                      </a:r>
                      <a:endParaRPr lang="en-US" sz="14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lvl="0" indent="0" algn="ctr">
                        <a:buNone/>
                      </a:pPr>
                      <a:r>
                        <a:rPr sz="1400"/>
                        <a:t>5/10/2007</a:t>
                      </a:r>
                      <a:endParaRPr lang="en-US" sz="14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800">
                <a:tc>
                  <a:txBody>
                    <a:bodyPr/>
                    <a:p>
                      <a:pPr marL="0" lvl="0" indent="0" algn="ctr">
                        <a:buNone/>
                      </a:pPr>
                      <a:r>
                        <a:rPr sz="1400"/>
                        <a:t>TV-01</a:t>
                      </a:r>
                      <a:endParaRPr lang="en-US" sz="1400"/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lvl="0" indent="0" algn="ctr">
                        <a:buNone/>
                      </a:pPr>
                      <a:r>
                        <a:rPr sz="1400"/>
                        <a:t>TO-012</a:t>
                      </a:r>
                      <a:endParaRPr lang="en-US" sz="14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lvl="0" indent="0" algn="ctr">
                        <a:buNone/>
                      </a:pPr>
                      <a:r>
                        <a:rPr sz="1400"/>
                        <a:t>5/10/2007</a:t>
                      </a:r>
                      <a:endParaRPr lang="en-US" sz="14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lvl="0" indent="0" algn="ctr">
                        <a:buNone/>
                      </a:pPr>
                      <a:endParaRPr lang="en-US" sz="1400" dirty="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800">
                <a:tc>
                  <a:txBody>
                    <a:bodyPr/>
                    <a:p>
                      <a:pPr marL="0" lvl="0" indent="0" algn="ctr">
                        <a:buNone/>
                      </a:pPr>
                      <a:r>
                        <a:rPr sz="1400"/>
                        <a:t>…</a:t>
                      </a:r>
                      <a:endParaRPr lang="en-US" sz="1400"/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lvl="0" indent="0" algn="ctr">
                        <a:buNone/>
                      </a:pPr>
                      <a:r>
                        <a:rPr sz="1400"/>
                        <a:t>…</a:t>
                      </a:r>
                      <a:endParaRPr lang="en-US" sz="14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lvl="0" indent="0" algn="ctr">
                        <a:buNone/>
                      </a:pPr>
                      <a:r>
                        <a:rPr sz="1400"/>
                        <a:t>…</a:t>
                      </a:r>
                      <a:endParaRPr lang="en-US" sz="14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lvl="0" indent="0" algn="ctr">
                        <a:buNone/>
                      </a:pPr>
                      <a:r>
                        <a:rPr sz="1400"/>
                        <a:t>…</a:t>
                      </a:r>
                      <a:endParaRPr lang="en-US" sz="14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7" name="Table 6"/>
          <p:cNvGraphicFramePr/>
          <p:nvPr/>
        </p:nvGraphicFramePr>
        <p:xfrm>
          <a:off x="614680" y="3799205"/>
          <a:ext cx="4827905" cy="1828800"/>
        </p:xfrm>
        <a:graphic>
          <a:graphicData uri="http://schemas.openxmlformats.org/drawingml/2006/table">
            <a:tbl>
              <a:tblPr/>
              <a:tblGrid>
                <a:gridCol w="1027430"/>
                <a:gridCol w="1540510"/>
                <a:gridCol w="1437640"/>
                <a:gridCol w="822325"/>
              </a:tblGrid>
              <a:tr h="304800">
                <a:tc>
                  <a:txBody>
                    <a:bodyPr/>
                    <a:p>
                      <a:pPr marL="0" lvl="0" indent="0" algn="ctr">
                        <a:buNone/>
                      </a:pPr>
                      <a:r>
                        <a:rPr sz="1400" dirty="0" err="1">
                          <a:latin typeface="Times New Roman" panose="02020603050405020304" pitchFamily="18" charset="0"/>
                        </a:rPr>
                        <a:t>Số</a:t>
                      </a:r>
                      <a:r>
                        <a:rPr sz="1400"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sz="1400" dirty="0" err="1">
                          <a:latin typeface="Times New Roman" panose="02020603050405020304" pitchFamily="18" charset="0"/>
                        </a:rPr>
                        <a:t>thẻ</a:t>
                      </a:r>
                      <a:endParaRPr lang="en-US" sz="1400">
                        <a:latin typeface="Times New Roman" panose="02020603050405020304" pitchFamily="18" charset="0"/>
                      </a:endParaRPr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9EE256"/>
                        </a:gs>
                        <a:gs pos="100000">
                          <a:srgbClr val="52762D"/>
                        </a:gs>
                      </a:gsLst>
                      <a:lin scaled="0"/>
                    </a:gradFill>
                  </a:tcPr>
                </a:tc>
                <a:tc>
                  <a:txBody>
                    <a:bodyPr/>
                    <a:p>
                      <a:pPr marL="0" lvl="0" indent="0" algn="ctr">
                        <a:buNone/>
                      </a:pPr>
                      <a:r>
                        <a:rPr sz="1400" dirty="0" err="1">
                          <a:latin typeface="Times New Roman" panose="02020603050405020304" pitchFamily="18" charset="0"/>
                        </a:rPr>
                        <a:t>Họ</a:t>
                      </a:r>
                      <a:r>
                        <a:rPr sz="1400"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sz="1400" dirty="0" err="1">
                          <a:latin typeface="Times New Roman" panose="02020603050405020304" pitchFamily="18" charset="0"/>
                        </a:rPr>
                        <a:t>tên</a:t>
                      </a:r>
                      <a:endParaRPr lang="en-US" sz="1400">
                        <a:latin typeface="Times New Roman" panose="02020603050405020304" pitchFamily="18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9EE256"/>
                        </a:gs>
                        <a:gs pos="100000">
                          <a:srgbClr val="52762D"/>
                        </a:gs>
                      </a:gsLst>
                      <a:lin scaled="0"/>
                    </a:gradFill>
                  </a:tcPr>
                </a:tc>
                <a:tc>
                  <a:txBody>
                    <a:bodyPr/>
                    <a:p>
                      <a:pPr marL="0" lvl="0" indent="0" algn="ctr">
                        <a:buNone/>
                      </a:pPr>
                      <a:r>
                        <a:rPr sz="1400" dirty="0" err="1">
                          <a:latin typeface="Times New Roman" panose="02020603050405020304" pitchFamily="18" charset="0"/>
                        </a:rPr>
                        <a:t>Ngày</a:t>
                      </a:r>
                      <a:r>
                        <a:rPr sz="1400"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sz="1400" dirty="0" err="1">
                          <a:latin typeface="Times New Roman" panose="02020603050405020304" pitchFamily="18" charset="0"/>
                        </a:rPr>
                        <a:t>sinh</a:t>
                      </a:r>
                      <a:endParaRPr lang="en-US" sz="1400">
                        <a:latin typeface="Times New Roman" panose="02020603050405020304" pitchFamily="18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9EE256"/>
                        </a:gs>
                        <a:gs pos="100000">
                          <a:srgbClr val="52762D"/>
                        </a:gs>
                      </a:gsLst>
                      <a:lin scaled="0"/>
                    </a:gradFill>
                  </a:tcPr>
                </a:tc>
                <a:tc>
                  <a:txBody>
                    <a:bodyPr/>
                    <a:p>
                      <a:pPr marL="0" lvl="0" indent="0" algn="ctr">
                        <a:buNone/>
                      </a:pPr>
                      <a:r>
                        <a:rPr sz="1400" dirty="0" err="1">
                          <a:latin typeface="Times New Roman" panose="02020603050405020304" pitchFamily="18" charset="0"/>
                        </a:rPr>
                        <a:t>Lớp</a:t>
                      </a:r>
                      <a:endParaRPr lang="en-US" sz="1400">
                        <a:latin typeface="Times New Roman" panose="02020603050405020304" pitchFamily="18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9EE256"/>
                        </a:gs>
                        <a:gs pos="100000">
                          <a:srgbClr val="52762D"/>
                        </a:gs>
                      </a:gsLst>
                      <a:lin scaled="0"/>
                    </a:gradFill>
                  </a:tcPr>
                </a:tc>
              </a:tr>
              <a:tr h="304800">
                <a:tc>
                  <a:txBody>
                    <a:bodyPr/>
                    <a:p>
                      <a:pPr marL="0" lvl="0" indent="0" algn="ctr">
                        <a:buNone/>
                      </a:pPr>
                      <a:r>
                        <a:rPr sz="1400" b="1"/>
                        <a:t>TV-02</a:t>
                      </a:r>
                      <a:endParaRPr lang="en-US" sz="1400" b="1"/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lvl="0" indent="0" algn="ctr">
                        <a:buNone/>
                      </a:pPr>
                      <a:r>
                        <a:rPr sz="1400" dirty="0" err="1">
                          <a:latin typeface="Times New Roman" panose="02020603050405020304" pitchFamily="18" charset="0"/>
                        </a:rPr>
                        <a:t>Tiểu</a:t>
                      </a:r>
                      <a:r>
                        <a:rPr sz="1400">
                          <a:latin typeface="Times New Roman" panose="02020603050405020304" pitchFamily="18" charset="0"/>
                        </a:rPr>
                        <a:t> Mi</a:t>
                      </a:r>
                      <a:endParaRPr lang="en-US" sz="1400">
                        <a:latin typeface="Times New Roman" panose="02020603050405020304" pitchFamily="18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lvl="0" indent="0" algn="ctr">
                        <a:buNone/>
                      </a:pPr>
                      <a:r>
                        <a:rPr sz="1400"/>
                        <a:t>5/9/1990</a:t>
                      </a:r>
                      <a:endParaRPr lang="en-US" sz="14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lvl="0" indent="0" algn="ctr">
                        <a:buNone/>
                      </a:pPr>
                      <a:r>
                        <a:rPr sz="1400"/>
                        <a:t>12A1</a:t>
                      </a:r>
                      <a:endParaRPr lang="en-US" sz="14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800">
                <a:tc>
                  <a:txBody>
                    <a:bodyPr/>
                    <a:p>
                      <a:pPr marL="0" lvl="0" indent="0" algn="ctr">
                        <a:buNone/>
                      </a:pPr>
                      <a:r>
                        <a:rPr sz="1400"/>
                        <a:t>TV-04</a:t>
                      </a:r>
                      <a:endParaRPr lang="en-US" sz="1400"/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lvl="0" indent="0" algn="ctr">
                        <a:buNone/>
                      </a:pPr>
                      <a:r>
                        <a:rPr sz="1400" dirty="0" err="1">
                          <a:latin typeface="Times New Roman" panose="02020603050405020304" pitchFamily="18" charset="0"/>
                        </a:rPr>
                        <a:t>Trần</a:t>
                      </a:r>
                      <a:r>
                        <a:rPr sz="1400"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sz="1400" dirty="0" err="1">
                          <a:latin typeface="Times New Roman" panose="02020603050405020304" pitchFamily="18" charset="0"/>
                        </a:rPr>
                        <a:t>Cường</a:t>
                      </a:r>
                      <a:endParaRPr lang="en-US" sz="1400">
                        <a:latin typeface="Times New Roman" panose="02020603050405020304" pitchFamily="18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lvl="0" indent="0" algn="ctr">
                        <a:buNone/>
                      </a:pPr>
                      <a:r>
                        <a:rPr sz="1400"/>
                        <a:t>12/9/1992</a:t>
                      </a:r>
                      <a:endParaRPr lang="en-US" sz="14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lvl="0" indent="0" algn="ctr">
                        <a:buNone/>
                      </a:pPr>
                      <a:r>
                        <a:rPr sz="1400"/>
                        <a:t>12A2</a:t>
                      </a:r>
                      <a:endParaRPr lang="en-US" sz="14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800">
                <a:tc>
                  <a:txBody>
                    <a:bodyPr/>
                    <a:p>
                      <a:pPr marL="0" lvl="0" indent="0" algn="ctr">
                        <a:buNone/>
                      </a:pPr>
                      <a:r>
                        <a:rPr sz="1400"/>
                        <a:t>TV-03</a:t>
                      </a:r>
                      <a:endParaRPr lang="en-US" sz="1400"/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lvl="0" indent="0" algn="ctr">
                        <a:buNone/>
                      </a:pPr>
                      <a:r>
                        <a:rPr sz="1400" dirty="0" err="1">
                          <a:latin typeface="Times New Roman" panose="02020603050405020304" pitchFamily="18" charset="0"/>
                        </a:rPr>
                        <a:t>Lê</a:t>
                      </a:r>
                      <a:r>
                        <a:rPr sz="1400">
                          <a:latin typeface="Times New Roman" panose="02020603050405020304" pitchFamily="18" charset="0"/>
                        </a:rPr>
                        <a:t> Na</a:t>
                      </a:r>
                      <a:endParaRPr lang="en-US" sz="1400">
                        <a:latin typeface="Times New Roman" panose="02020603050405020304" pitchFamily="18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lvl="0" indent="0" algn="ctr">
                        <a:buNone/>
                      </a:pPr>
                      <a:r>
                        <a:rPr sz="1400"/>
                        <a:t>24/9/1990</a:t>
                      </a:r>
                      <a:endParaRPr lang="en-US" sz="14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lvl="0" indent="0" algn="ctr">
                        <a:buNone/>
                      </a:pPr>
                      <a:r>
                        <a:rPr sz="1400"/>
                        <a:t>12B1</a:t>
                      </a:r>
                      <a:endParaRPr lang="en-US" sz="14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800">
                <a:tc>
                  <a:txBody>
                    <a:bodyPr/>
                    <a:p>
                      <a:pPr marL="0" lvl="0" indent="0" algn="ctr">
                        <a:buNone/>
                      </a:pPr>
                      <a:r>
                        <a:rPr sz="1400"/>
                        <a:t>TV-01</a:t>
                      </a:r>
                      <a:endParaRPr lang="en-US" sz="1400"/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lvl="0" indent="0" algn="ctr">
                        <a:buNone/>
                      </a:pPr>
                      <a:r>
                        <a:rPr sz="1400" dirty="0" err="1">
                          <a:latin typeface="Times New Roman" panose="02020603050405020304" pitchFamily="18" charset="0"/>
                        </a:rPr>
                        <a:t>Nguyễn</a:t>
                      </a:r>
                      <a:r>
                        <a:rPr sz="1400"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sz="1400" dirty="0" err="1">
                          <a:latin typeface="Times New Roman" panose="02020603050405020304" pitchFamily="18" charset="0"/>
                        </a:rPr>
                        <a:t>Ánh</a:t>
                      </a:r>
                      <a:endParaRPr lang="en-US" sz="1400">
                        <a:latin typeface="Times New Roman" panose="02020603050405020304" pitchFamily="18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lvl="0" indent="0" algn="ctr">
                        <a:buNone/>
                      </a:pPr>
                      <a:r>
                        <a:rPr sz="1400"/>
                        <a:t>5/10/1991</a:t>
                      </a:r>
                      <a:endParaRPr lang="en-US" sz="14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lvl="0" indent="0" algn="ctr">
                        <a:buNone/>
                      </a:pPr>
                      <a:r>
                        <a:rPr sz="1400"/>
                        <a:t>11B1</a:t>
                      </a:r>
                      <a:endParaRPr lang="en-US" sz="14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800">
                <a:tc>
                  <a:txBody>
                    <a:bodyPr/>
                    <a:p>
                      <a:pPr marL="0" lvl="0" indent="0" algn="ctr">
                        <a:buNone/>
                      </a:pPr>
                      <a:r>
                        <a:rPr sz="1400"/>
                        <a:t>…</a:t>
                      </a:r>
                      <a:endParaRPr lang="en-US" sz="1400"/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lvl="0" indent="0" algn="ctr">
                        <a:buNone/>
                      </a:pPr>
                      <a:r>
                        <a:rPr sz="1400"/>
                        <a:t>…</a:t>
                      </a:r>
                      <a:endParaRPr lang="en-US" sz="14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lvl="0" indent="0" algn="ctr">
                        <a:buNone/>
                      </a:pPr>
                      <a:r>
                        <a:rPr sz="1400"/>
                        <a:t>…</a:t>
                      </a:r>
                      <a:endParaRPr lang="en-US" sz="14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lvl="0" indent="0" algn="ctr">
                        <a:buNone/>
                      </a:pPr>
                      <a:r>
                        <a:rPr sz="1400"/>
                        <a:t>…</a:t>
                      </a:r>
                      <a:endParaRPr lang="en-US" sz="14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8" name="Table 7"/>
          <p:cNvGraphicFramePr/>
          <p:nvPr/>
        </p:nvGraphicFramePr>
        <p:xfrm>
          <a:off x="6517005" y="1562735"/>
          <a:ext cx="4925060" cy="2042795"/>
        </p:xfrm>
        <a:graphic>
          <a:graphicData uri="http://schemas.openxmlformats.org/drawingml/2006/table">
            <a:tbl>
              <a:tblPr/>
              <a:tblGrid>
                <a:gridCol w="1094105"/>
                <a:gridCol w="2006600"/>
                <a:gridCol w="969010"/>
                <a:gridCol w="855345"/>
              </a:tblGrid>
              <a:tr h="305435">
                <a:tc>
                  <a:txBody>
                    <a:bodyPr/>
                    <a:p>
                      <a:pPr marL="0" lvl="0" indent="0" algn="ctr">
                        <a:buNone/>
                      </a:pPr>
                      <a:r>
                        <a:rPr sz="1400" dirty="0" err="1">
                          <a:latin typeface="Times New Roman" panose="02020603050405020304" pitchFamily="18" charset="0"/>
                        </a:rPr>
                        <a:t>Mã</a:t>
                      </a:r>
                      <a:r>
                        <a:rPr sz="1400"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sz="1400" dirty="0" err="1">
                          <a:latin typeface="Times New Roman" panose="02020603050405020304" pitchFamily="18" charset="0"/>
                        </a:rPr>
                        <a:t>số</a:t>
                      </a:r>
                      <a:r>
                        <a:rPr sz="1400"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sz="1400" dirty="0" err="1">
                          <a:latin typeface="Times New Roman" panose="02020603050405020304" pitchFamily="18" charset="0"/>
                        </a:rPr>
                        <a:t>sách</a:t>
                      </a:r>
                      <a:endParaRPr lang="en-US" sz="1400">
                        <a:latin typeface="Times New Roman" panose="02020603050405020304" pitchFamily="18" charset="0"/>
                      </a:endParaRPr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9EE256"/>
                        </a:gs>
                        <a:gs pos="100000">
                          <a:srgbClr val="52762D"/>
                        </a:gs>
                      </a:gsLst>
                      <a:lin scaled="0"/>
                    </a:gradFill>
                  </a:tcPr>
                </a:tc>
                <a:tc>
                  <a:txBody>
                    <a:bodyPr/>
                    <a:p>
                      <a:pPr marL="0" lvl="0" indent="0" algn="ctr">
                        <a:buNone/>
                      </a:pPr>
                      <a:r>
                        <a:rPr sz="1400" dirty="0" err="1">
                          <a:latin typeface="Times New Roman" panose="02020603050405020304" pitchFamily="18" charset="0"/>
                        </a:rPr>
                        <a:t>Tên</a:t>
                      </a:r>
                      <a:r>
                        <a:rPr sz="1400"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sz="1400" dirty="0" err="1">
                          <a:latin typeface="Times New Roman" panose="02020603050405020304" pitchFamily="18" charset="0"/>
                        </a:rPr>
                        <a:t>sách</a:t>
                      </a:r>
                      <a:endParaRPr lang="en-US" sz="1400">
                        <a:latin typeface="Times New Roman" panose="02020603050405020304" pitchFamily="18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9EE256"/>
                        </a:gs>
                        <a:gs pos="100000">
                          <a:srgbClr val="52762D"/>
                        </a:gs>
                      </a:gsLst>
                      <a:lin scaled="0"/>
                    </a:gradFill>
                  </a:tcPr>
                </a:tc>
                <a:tc>
                  <a:txBody>
                    <a:bodyPr/>
                    <a:p>
                      <a:pPr marL="0" lvl="0" indent="0" algn="ctr">
                        <a:buNone/>
                      </a:pPr>
                      <a:r>
                        <a:rPr sz="1400" dirty="0" err="1">
                          <a:latin typeface="Times New Roman" panose="02020603050405020304" pitchFamily="18" charset="0"/>
                        </a:rPr>
                        <a:t>Thể</a:t>
                      </a:r>
                      <a:r>
                        <a:rPr sz="1400"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sz="1400" dirty="0" err="1">
                          <a:latin typeface="Times New Roman" panose="02020603050405020304" pitchFamily="18" charset="0"/>
                        </a:rPr>
                        <a:t>loại</a:t>
                      </a:r>
                      <a:endParaRPr lang="en-US" sz="1400">
                        <a:latin typeface="Times New Roman" panose="02020603050405020304" pitchFamily="18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9EE256"/>
                        </a:gs>
                        <a:gs pos="100000">
                          <a:srgbClr val="52762D"/>
                        </a:gs>
                      </a:gsLst>
                      <a:lin scaled="0"/>
                    </a:gradFill>
                  </a:tcPr>
                </a:tc>
                <a:tc>
                  <a:txBody>
                    <a:bodyPr/>
                    <a:p>
                      <a:pPr marL="0" lvl="0" indent="0" algn="ctr">
                        <a:buNone/>
                      </a:pPr>
                      <a:r>
                        <a:rPr sz="1400" dirty="0" err="1">
                          <a:latin typeface="Times New Roman" panose="02020603050405020304" pitchFamily="18" charset="0"/>
                        </a:rPr>
                        <a:t>Tác</a:t>
                      </a:r>
                      <a:r>
                        <a:rPr sz="1400"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sz="1400" dirty="0" err="1">
                          <a:latin typeface="Times New Roman" panose="02020603050405020304" pitchFamily="18" charset="0"/>
                        </a:rPr>
                        <a:t>giả</a:t>
                      </a:r>
                      <a:endParaRPr lang="en-US" sz="1400">
                        <a:latin typeface="Times New Roman" panose="02020603050405020304" pitchFamily="18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gradFill>
                      <a:gsLst>
                        <a:gs pos="0">
                          <a:srgbClr val="9EE256"/>
                        </a:gs>
                        <a:gs pos="100000">
                          <a:srgbClr val="52762D"/>
                        </a:gs>
                      </a:gsLst>
                      <a:lin scaled="0"/>
                    </a:gradFill>
                  </a:tcPr>
                </a:tc>
              </a:tr>
              <a:tr h="304800">
                <a:tc>
                  <a:txBody>
                    <a:bodyPr/>
                    <a:p>
                      <a:pPr marL="0" lvl="0" indent="0" algn="ctr">
                        <a:buNone/>
                      </a:pPr>
                      <a:r>
                        <a:rPr sz="1400"/>
                        <a:t>TN-102</a:t>
                      </a:r>
                      <a:endParaRPr lang="en-US" sz="1400"/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lvl="0" indent="0" algn="ctr">
                        <a:buNone/>
                      </a:pPr>
                      <a:r>
                        <a:rPr sz="1400" dirty="0" err="1">
                          <a:latin typeface="Times New Roman" panose="02020603050405020304" pitchFamily="18" charset="0"/>
                        </a:rPr>
                        <a:t>Truyện</a:t>
                      </a:r>
                      <a:r>
                        <a:rPr sz="1400"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sz="1400" dirty="0" err="1">
                          <a:latin typeface="Times New Roman" panose="02020603050405020304" pitchFamily="18" charset="0"/>
                        </a:rPr>
                        <a:t>Kiều</a:t>
                      </a:r>
                      <a:endParaRPr lang="en-US" sz="1400">
                        <a:latin typeface="Times New Roman" panose="02020603050405020304" pitchFamily="18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lvl="0" indent="0" algn="ctr">
                        <a:buNone/>
                      </a:pPr>
                      <a:r>
                        <a:rPr sz="1400" dirty="0" err="1">
                          <a:latin typeface="Times New Roman" panose="02020603050405020304" pitchFamily="18" charset="0"/>
                        </a:rPr>
                        <a:t>Thơ</a:t>
                      </a:r>
                      <a:endParaRPr lang="en-US" sz="1400">
                        <a:latin typeface="Times New Roman" panose="02020603050405020304" pitchFamily="18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lvl="0" indent="0" algn="ctr">
                        <a:buNone/>
                      </a:pPr>
                      <a:r>
                        <a:rPr sz="1400" dirty="0" err="1">
                          <a:latin typeface="Times New Roman" panose="02020603050405020304" pitchFamily="18" charset="0"/>
                        </a:rPr>
                        <a:t>N.Du</a:t>
                      </a:r>
                      <a:endParaRPr lang="en-US" sz="1400">
                        <a:latin typeface="Times New Roman" panose="02020603050405020304" pitchFamily="18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18160">
                <a:tc>
                  <a:txBody>
                    <a:bodyPr/>
                    <a:p>
                      <a:pPr marL="0" lvl="0" indent="0" algn="ctr">
                        <a:buNone/>
                      </a:pPr>
                      <a:r>
                        <a:rPr sz="1400"/>
                        <a:t>TN-103</a:t>
                      </a:r>
                      <a:endParaRPr lang="en-US" sz="1400"/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lvl="0" indent="0" algn="ctr">
                        <a:buNone/>
                      </a:pPr>
                      <a:r>
                        <a:rPr sz="1400" dirty="0" err="1">
                          <a:latin typeface="Times New Roman" panose="02020603050405020304" pitchFamily="18" charset="0"/>
                        </a:rPr>
                        <a:t>Những</a:t>
                      </a:r>
                      <a:r>
                        <a:rPr sz="1400"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sz="1400" dirty="0" err="1">
                          <a:latin typeface="Times New Roman" panose="02020603050405020304" pitchFamily="18" charset="0"/>
                        </a:rPr>
                        <a:t>điều</a:t>
                      </a:r>
                      <a:r>
                        <a:rPr sz="1400"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sz="1400" dirty="0" err="1">
                          <a:latin typeface="Times New Roman" panose="02020603050405020304" pitchFamily="18" charset="0"/>
                        </a:rPr>
                        <a:t>ky</a:t>
                      </a:r>
                      <a:r>
                        <a:rPr sz="1400"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sz="1400" dirty="0" err="1">
                          <a:latin typeface="Times New Roman" panose="02020603050405020304" pitchFamily="18" charset="0"/>
                        </a:rPr>
                        <a:t>diệu</a:t>
                      </a:r>
                      <a:r>
                        <a:rPr sz="1400"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sz="1400" dirty="0" err="1">
                          <a:latin typeface="Times New Roman" panose="02020603050405020304" pitchFamily="18" charset="0"/>
                        </a:rPr>
                        <a:t>về</a:t>
                      </a:r>
                      <a:r>
                        <a:rPr sz="1400"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sz="1400" dirty="0" err="1">
                          <a:latin typeface="Times New Roman" panose="02020603050405020304" pitchFamily="18" charset="0"/>
                        </a:rPr>
                        <a:t>máy</a:t>
                      </a:r>
                      <a:r>
                        <a:rPr sz="1400"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sz="1400" dirty="0" err="1">
                          <a:latin typeface="Times New Roman" panose="02020603050405020304" pitchFamily="18" charset="0"/>
                        </a:rPr>
                        <a:t>tính</a:t>
                      </a:r>
                      <a:endParaRPr lang="en-US" sz="1400">
                        <a:latin typeface="Times New Roman" panose="02020603050405020304" pitchFamily="18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lvl="0" indent="0" algn="ctr">
                        <a:buNone/>
                      </a:pPr>
                      <a:r>
                        <a:rPr sz="1400" dirty="0" err="1">
                          <a:latin typeface="Times New Roman" panose="02020603050405020304" pitchFamily="18" charset="0"/>
                        </a:rPr>
                        <a:t>Khoa</a:t>
                      </a:r>
                      <a:r>
                        <a:rPr sz="1400"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sz="1400" dirty="0" err="1">
                          <a:latin typeface="Times New Roman" panose="02020603050405020304" pitchFamily="18" charset="0"/>
                        </a:rPr>
                        <a:t>học</a:t>
                      </a:r>
                      <a:endParaRPr lang="en-US" sz="1400">
                        <a:latin typeface="Times New Roman" panose="02020603050405020304" pitchFamily="18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lvl="0" indent="0" algn="ctr">
                        <a:buNone/>
                      </a:pPr>
                      <a:r>
                        <a:rPr sz="1400" dirty="0" err="1">
                          <a:latin typeface="Times New Roman" panose="02020603050405020304" pitchFamily="18" charset="0"/>
                        </a:rPr>
                        <a:t>Thế</a:t>
                      </a:r>
                      <a:r>
                        <a:rPr sz="1400"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sz="1400" dirty="0" err="1">
                          <a:latin typeface="Times New Roman" panose="02020603050405020304" pitchFamily="18" charset="0"/>
                        </a:rPr>
                        <a:t>Hùng</a:t>
                      </a:r>
                      <a:endParaRPr lang="en-US" sz="1400">
                        <a:latin typeface="Times New Roman" panose="02020603050405020304" pitchFamily="18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800">
                <a:tc>
                  <a:txBody>
                    <a:bodyPr/>
                    <a:p>
                      <a:pPr marL="0" lvl="0" indent="0" algn="ctr">
                        <a:buNone/>
                      </a:pPr>
                      <a:r>
                        <a:rPr sz="1400"/>
                        <a:t>TI-01</a:t>
                      </a:r>
                      <a:endParaRPr lang="en-US" sz="1400"/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lvl="0" indent="0" algn="ctr">
                        <a:buNone/>
                      </a:pPr>
                      <a:r>
                        <a:rPr sz="1400" dirty="0" err="1">
                          <a:latin typeface="Times New Roman" panose="02020603050405020304" pitchFamily="18" charset="0"/>
                        </a:rPr>
                        <a:t>Dế</a:t>
                      </a:r>
                      <a:r>
                        <a:rPr sz="1400"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sz="1400" dirty="0" err="1">
                          <a:latin typeface="Times New Roman" panose="02020603050405020304" pitchFamily="18" charset="0"/>
                        </a:rPr>
                        <a:t>mèn</a:t>
                      </a:r>
                      <a:r>
                        <a:rPr sz="1400"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sz="1400" dirty="0" err="1">
                          <a:latin typeface="Times New Roman" panose="02020603050405020304" pitchFamily="18" charset="0"/>
                        </a:rPr>
                        <a:t>phiêu</a:t>
                      </a:r>
                      <a:r>
                        <a:rPr sz="1400"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sz="1400" dirty="0" err="1">
                          <a:latin typeface="Times New Roman" panose="02020603050405020304" pitchFamily="18" charset="0"/>
                        </a:rPr>
                        <a:t>lưu</a:t>
                      </a:r>
                      <a:r>
                        <a:rPr sz="1400"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sz="1400" dirty="0" err="1">
                          <a:latin typeface="Times New Roman" panose="02020603050405020304" pitchFamily="18" charset="0"/>
                        </a:rPr>
                        <a:t>kí</a:t>
                      </a:r>
                      <a:endParaRPr lang="en-US" sz="1400">
                        <a:latin typeface="Times New Roman" panose="02020603050405020304" pitchFamily="18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lvl="0" indent="0" algn="ctr">
                        <a:buNone/>
                      </a:pPr>
                      <a:r>
                        <a:rPr sz="1400" dirty="0" err="1">
                          <a:latin typeface="Times New Roman" panose="02020603050405020304" pitchFamily="18" charset="0"/>
                        </a:rPr>
                        <a:t>Văn</a:t>
                      </a:r>
                      <a:r>
                        <a:rPr sz="1400"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sz="1400" dirty="0" err="1">
                          <a:latin typeface="Times New Roman" panose="02020603050405020304" pitchFamily="18" charset="0"/>
                        </a:rPr>
                        <a:t>học</a:t>
                      </a:r>
                      <a:endParaRPr lang="en-US" sz="1400">
                        <a:latin typeface="Times New Roman" panose="02020603050405020304" pitchFamily="18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lvl="0" indent="0" algn="ctr">
                        <a:buNone/>
                      </a:pPr>
                      <a:r>
                        <a:rPr sz="1400" dirty="0" err="1">
                          <a:latin typeface="Times New Roman" panose="02020603050405020304" pitchFamily="18" charset="0"/>
                        </a:rPr>
                        <a:t>Tô</a:t>
                      </a:r>
                      <a:r>
                        <a:rPr sz="1400"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sz="1400" dirty="0" err="1">
                          <a:latin typeface="Times New Roman" panose="02020603050405020304" pitchFamily="18" charset="0"/>
                        </a:rPr>
                        <a:t>Hoài</a:t>
                      </a:r>
                      <a:endParaRPr lang="en-US" sz="1400">
                        <a:latin typeface="Times New Roman" panose="02020603050405020304" pitchFamily="18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800">
                <a:tc>
                  <a:txBody>
                    <a:bodyPr/>
                    <a:p>
                      <a:pPr marL="0" lvl="0" indent="0" algn="ctr">
                        <a:buNone/>
                      </a:pPr>
                      <a:r>
                        <a:rPr sz="1400" b="1"/>
                        <a:t>TO-012</a:t>
                      </a:r>
                      <a:endParaRPr lang="en-US" sz="1400" b="1"/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lvl="0" indent="0" algn="ctr">
                        <a:buNone/>
                      </a:pPr>
                      <a:r>
                        <a:rPr sz="1400" dirty="0" err="1">
                          <a:latin typeface="Times New Roman" panose="02020603050405020304" pitchFamily="18" charset="0"/>
                        </a:rPr>
                        <a:t>Sáng</a:t>
                      </a:r>
                      <a:r>
                        <a:rPr sz="1400"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sz="1400" dirty="0" err="1">
                          <a:latin typeface="Times New Roman" panose="02020603050405020304" pitchFamily="18" charset="0"/>
                        </a:rPr>
                        <a:t>tạo</a:t>
                      </a:r>
                      <a:r>
                        <a:rPr sz="1400"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sz="1400" dirty="0" err="1">
                          <a:latin typeface="Times New Roman" panose="02020603050405020304" pitchFamily="18" charset="0"/>
                        </a:rPr>
                        <a:t>Toán</a:t>
                      </a:r>
                      <a:r>
                        <a:rPr sz="1400"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sz="1400" dirty="0" err="1">
                          <a:latin typeface="Times New Roman" panose="02020603050405020304" pitchFamily="18" charset="0"/>
                        </a:rPr>
                        <a:t>học</a:t>
                      </a:r>
                      <a:endParaRPr lang="en-US" sz="1400">
                        <a:latin typeface="Times New Roman" panose="02020603050405020304" pitchFamily="18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lvl="0" indent="0" algn="ctr">
                        <a:buNone/>
                      </a:pPr>
                      <a:r>
                        <a:rPr sz="1400">
                          <a:latin typeface="Times New Roman" panose="02020603050405020304" pitchFamily="18" charset="0"/>
                        </a:rPr>
                        <a:t>KHTN</a:t>
                      </a:r>
                      <a:endParaRPr lang="en-US" sz="1400">
                        <a:latin typeface="Times New Roman" panose="02020603050405020304" pitchFamily="18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lvl="0" indent="0" algn="ctr">
                        <a:buNone/>
                      </a:pPr>
                      <a:r>
                        <a:rPr sz="1400" dirty="0" err="1">
                          <a:latin typeface="Times New Roman" panose="02020603050405020304" pitchFamily="18" charset="0"/>
                        </a:rPr>
                        <a:t>Polya</a:t>
                      </a:r>
                      <a:endParaRPr lang="en-US" sz="1400">
                        <a:latin typeface="Times New Roman" panose="02020603050405020304" pitchFamily="18" charset="0"/>
                      </a:endParaRPr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800">
                <a:tc>
                  <a:txBody>
                    <a:bodyPr/>
                    <a:p>
                      <a:pPr marL="0" lvl="0" indent="0" algn="ctr">
                        <a:buNone/>
                      </a:pPr>
                      <a:r>
                        <a:rPr sz="1400"/>
                        <a:t>…</a:t>
                      </a:r>
                      <a:endParaRPr lang="en-US" sz="1400"/>
                    </a:p>
                  </a:txBody>
                  <a:tcPr>
                    <a:lnL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lvl="0" indent="0" algn="ctr">
                        <a:buNone/>
                      </a:pPr>
                      <a:r>
                        <a:rPr sz="1400"/>
                        <a:t>…</a:t>
                      </a:r>
                      <a:endParaRPr lang="en-US" sz="14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lvl="0" indent="0" algn="ctr">
                        <a:buNone/>
                      </a:pPr>
                      <a:r>
                        <a:rPr sz="1400"/>
                        <a:t>…</a:t>
                      </a:r>
                      <a:endParaRPr lang="en-US" sz="14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marL="0" lvl="0" indent="0" algn="ctr">
                        <a:buNone/>
                      </a:pPr>
                      <a:r>
                        <a:rPr sz="1400"/>
                        <a:t>…</a:t>
                      </a:r>
                      <a:endParaRPr lang="en-US" sz="1400"/>
                    </a:p>
                  </a:txBody>
                  <a:tcPr>
                    <a:lnL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L>
                    <a:lnR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R>
                    <a:lnT w="12700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T>
                    <a:lnB w="28575" cap="flat" cmpd="sng">
                      <a:solidFill>
                        <a:schemeClr val="tx1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1" name="Text Box 10"/>
          <p:cNvSpPr txBox="1"/>
          <p:nvPr/>
        </p:nvSpPr>
        <p:spPr>
          <a:xfrm>
            <a:off x="8357870" y="1204595"/>
            <a:ext cx="1517015" cy="33718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>
              <a:spcBef>
                <a:spcPct val="50000"/>
              </a:spcBef>
            </a:pPr>
            <a:r>
              <a:rPr sz="1600" dirty="0" err="1">
                <a:latin typeface="Times New Roman" panose="02020603050405020304" pitchFamily="18" charset="0"/>
              </a:rPr>
              <a:t>Bảng</a:t>
            </a:r>
            <a:r>
              <a:rPr sz="1600">
                <a:latin typeface="Times New Roman" panose="02020603050405020304" pitchFamily="18" charset="0"/>
              </a:rPr>
              <a:t> </a:t>
            </a:r>
            <a:r>
              <a:rPr sz="1600" dirty="0" err="1">
                <a:latin typeface="Times New Roman" panose="02020603050405020304" pitchFamily="18" charset="0"/>
              </a:rPr>
              <a:t>Sách</a:t>
            </a:r>
            <a:endParaRPr sz="1600">
              <a:latin typeface="Times New Roman" panose="02020603050405020304" pitchFamily="18" charset="0"/>
            </a:endParaRPr>
          </a:p>
        </p:txBody>
      </p:sp>
      <p:sp>
        <p:nvSpPr>
          <p:cNvPr id="13" name="Text Box 12"/>
          <p:cNvSpPr txBox="1"/>
          <p:nvPr/>
        </p:nvSpPr>
        <p:spPr>
          <a:xfrm>
            <a:off x="130175" y="1204595"/>
            <a:ext cx="1495425" cy="33718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>
              <a:spcBef>
                <a:spcPct val="50000"/>
              </a:spcBef>
            </a:pPr>
            <a:r>
              <a:rPr sz="1600" dirty="0" err="1">
                <a:latin typeface="Times New Roman" panose="02020603050405020304" pitchFamily="18" charset="0"/>
              </a:rPr>
              <a:t>Bảng</a:t>
            </a:r>
            <a:r>
              <a:rPr sz="1600">
                <a:latin typeface="Times New Roman" panose="02020603050405020304" pitchFamily="18" charset="0"/>
              </a:rPr>
              <a:t> </a:t>
            </a:r>
            <a:r>
              <a:rPr lang="vi-VN" sz="1600" dirty="0" err="1">
                <a:latin typeface="Times New Roman" panose="02020603050405020304" pitchFamily="18" charset="0"/>
              </a:rPr>
              <a:t>Số </a:t>
            </a:r>
            <a:r>
              <a:rPr lang="vi-VN" sz="1600" dirty="0" err="1">
                <a:latin typeface="Times New Roman" panose="02020603050405020304" pitchFamily="18" charset="0"/>
              </a:rPr>
              <a:t>Thẻ</a:t>
            </a:r>
            <a:endParaRPr lang="vi-VN" sz="1600" dirty="0" err="1">
              <a:latin typeface="Times New Roman" panose="02020603050405020304" pitchFamily="18" charset="0"/>
            </a:endParaRPr>
          </a:p>
        </p:txBody>
      </p:sp>
      <p:sp>
        <p:nvSpPr>
          <p:cNvPr id="16" name="Text Box 15"/>
          <p:cNvSpPr txBox="1"/>
          <p:nvPr/>
        </p:nvSpPr>
        <p:spPr>
          <a:xfrm>
            <a:off x="614680" y="6353810"/>
            <a:ext cx="9134475" cy="429895"/>
          </a:xfrm>
          <a:prstGeom prst="rect">
            <a:avLst/>
          </a:prstGeom>
          <a:solidFill>
            <a:srgbClr val="DFBFC9"/>
          </a:solidFill>
          <a:ln w="38100" cap="flat" cmpd="dbl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>
            <a:spAutoFit/>
          </a:bodyPr>
          <a:p>
            <a:pPr>
              <a:spcBef>
                <a:spcPct val="50000"/>
              </a:spcBef>
            </a:pPr>
            <a:r>
              <a:rPr lang="vi-VN" sz="2200" b="1" dirty="0" err="1">
                <a:solidFill>
                  <a:srgbClr val="0000FF"/>
                </a:solidFill>
                <a:latin typeface="Arial" panose="020B0604020202020204" pitchFamily="34" charset="0"/>
              </a:rPr>
              <a:t>ngay sau tiết học, nộp bài KT vào zalo 0966 896 </a:t>
            </a:r>
            <a:r>
              <a:rPr lang="vi-VN" sz="2200" b="1" dirty="0" err="1">
                <a:solidFill>
                  <a:srgbClr val="0000FF"/>
                </a:solidFill>
                <a:latin typeface="Arial" panose="020B0604020202020204" pitchFamily="34" charset="0"/>
              </a:rPr>
              <a:t>619</a:t>
            </a:r>
            <a:endParaRPr lang="vi-VN" sz="2200" b="1" dirty="0" err="1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18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18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18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865" grpId="0"/>
      <p:bldP spid="11" grpId="0"/>
      <p:bldP spid="1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751</Words>
  <Application>WPS Presentation</Application>
  <PresentationFormat>Widescreen</PresentationFormat>
  <Paragraphs>160</Paragraphs>
  <Slides>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10" baseType="lpstr">
      <vt:lpstr>Arial</vt:lpstr>
      <vt:lpstr>SimSun</vt:lpstr>
      <vt:lpstr>Wingdings</vt:lpstr>
      <vt:lpstr>Arial Unicode MS</vt:lpstr>
      <vt:lpstr>Calibri Light</vt:lpstr>
      <vt:lpstr>Calibri</vt:lpstr>
      <vt:lpstr>Microsoft YaHei</vt:lpstr>
      <vt:lpstr>Times New Roman</vt:lpstr>
      <vt:lpstr>Office Theme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WPS Presentation</dc:title>
  <dc:creator>ASUS</dc:creator>
  <cp:lastModifiedBy>ASUS</cp:lastModifiedBy>
  <cp:revision>1</cp:revision>
  <dcterms:created xsi:type="dcterms:W3CDTF">2022-03-21T04:01:11Z</dcterms:created>
  <dcterms:modified xsi:type="dcterms:W3CDTF">2022-03-21T04:01:11Z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35B8EECDFF7449758DFBC6822A19C1BA</vt:lpwstr>
  </property>
  <property fmtid="{D5CDD505-2E9C-101B-9397-08002B2CF9AE}" pid="3" name="KSOProductBuildVer">
    <vt:lpwstr>1033-11.2.0.11029</vt:lpwstr>
  </property>
</Properties>
</file>