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310" r:id="rId4"/>
    <p:sldId id="309" r:id="rId5"/>
    <p:sldId id="308" r:id="rId6"/>
    <p:sldId id="289" r:id="rId7"/>
    <p:sldId id="291" r:id="rId8"/>
    <p:sldId id="295" r:id="rId9"/>
    <p:sldId id="299" r:id="rId10"/>
    <p:sldId id="312" r:id="rId11"/>
    <p:sldId id="302" r:id="rId12"/>
    <p:sldId id="307" r:id="rId13"/>
    <p:sldId id="311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FFFF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6"/>
    <p:restoredTop sz="95881"/>
  </p:normalViewPr>
  <p:slideViewPr>
    <p:cSldViewPr showGuides="1">
      <p:cViewPr varScale="1">
        <p:scale>
          <a:sx n="76" d="100"/>
          <a:sy n="76" d="100"/>
        </p:scale>
        <p:origin x="-4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9810" name="Straight Connector 119809"/>
          <p:cNvSpPr/>
          <p:nvPr/>
        </p:nvSpPr>
        <p:spPr>
          <a:xfrm>
            <a:off x="7315200" y="1066800"/>
            <a:ext cx="0" cy="449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9811" name="Title 119810"/>
          <p:cNvSpPr>
            <a:spLocks noGrp="1"/>
          </p:cNvSpPr>
          <p:nvPr>
            <p:ph type="ctrTitle"/>
          </p:nvPr>
        </p:nvSpPr>
        <p:spPr>
          <a:xfrm>
            <a:off x="315913" y="466725"/>
            <a:ext cx="6781800" cy="21336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lvl="0" algn="r">
              <a:buClrTx/>
              <a:buSzTx/>
              <a:buFontTx/>
              <a:defRPr sz="4800"/>
            </a:lvl1pPr>
          </a:lstStyle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19812" name="Subtitle 119811"/>
          <p:cNvSpPr>
            <a:spLocks noGrp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r"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 sz="3200"/>
            </a:lvl1pPr>
            <a:lvl2pPr marL="344805" lvl="1" indent="0" algn="ctr"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3200"/>
            </a:lvl2pPr>
            <a:lvl3pPr marL="694055" lvl="2" indent="0" algn="ctr"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 sz="3200"/>
            </a:lvl3pPr>
            <a:lvl4pPr marL="989330" lvl="3" indent="0" algn="ctr"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 sz="3200"/>
            </a:lvl4pPr>
            <a:lvl5pPr marL="1282700" lvl="4" indent="0" algn="ctr">
              <a:buClr>
                <a:schemeClr val="folHlink"/>
              </a:buClr>
              <a:buSzPct val="80000"/>
              <a:buFont typeface="Wingdings" panose="05000000000000000000" pitchFamily="2" charset="2"/>
              <a:buNone/>
              <a:defRPr sz="3200"/>
            </a:lvl5pPr>
          </a:lstStyle>
          <a:p>
            <a:pPr lvl="0"/>
            <a:r>
              <a:rPr lang="en-US" altLang="en-US" dirty="0"/>
              <a:t>Click to edit Master subtitle style</a:t>
            </a:r>
            <a:endParaRPr lang="en-US" altLang="en-US" dirty="0"/>
          </a:p>
        </p:txBody>
      </p:sp>
      <p:sp>
        <p:nvSpPr>
          <p:cNvPr id="119813" name="Date Placeholder 119812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19814" name="Footer Placeholder 119813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119815" name="Slide Number Placeholder 119814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000"/>
            </a:lvl1pPr>
          </a:lstStyle>
          <a:p>
            <a:fld id="{9A0DB2DC-4C9A-4742-B13C-FB6460FD3503}" type="slidenum">
              <a:rPr lang="en-US" altLang="en-US"/>
            </a:fld>
            <a:endParaRPr lang="en-US" altLang="en-US"/>
          </a:p>
        </p:txBody>
      </p:sp>
      <p:grpSp>
        <p:nvGrpSpPr>
          <p:cNvPr id="119816" name="Group 119815"/>
          <p:cNvGrpSpPr/>
          <p:nvPr/>
        </p:nvGrpSpPr>
        <p:grpSpPr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19817" name="Oval 119816"/>
            <p:cNvSpPr/>
            <p:nvPr/>
          </p:nvSpPr>
          <p:spPr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18" name="Oval 119817"/>
            <p:cNvSpPr/>
            <p:nvPr/>
          </p:nvSpPr>
          <p:spPr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19" name="Oval 119818"/>
            <p:cNvSpPr/>
            <p:nvPr/>
          </p:nvSpPr>
          <p:spPr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0" name="Oval 119819"/>
            <p:cNvSpPr/>
            <p:nvPr/>
          </p:nvSpPr>
          <p:spPr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1" name="Oval 119820"/>
            <p:cNvSpPr/>
            <p:nvPr/>
          </p:nvSpPr>
          <p:spPr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2" name="Oval 119821"/>
            <p:cNvSpPr/>
            <p:nvPr/>
          </p:nvSpPr>
          <p:spPr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3" name="Oval 119822"/>
            <p:cNvSpPr/>
            <p:nvPr/>
          </p:nvSpPr>
          <p:spPr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4" name="Oval 119823"/>
            <p:cNvSpPr/>
            <p:nvPr/>
          </p:nvSpPr>
          <p:spPr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5" name="Oval 119824"/>
            <p:cNvSpPr/>
            <p:nvPr/>
          </p:nvSpPr>
          <p:spPr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6" name="Oval 119825"/>
            <p:cNvSpPr/>
            <p:nvPr/>
          </p:nvSpPr>
          <p:spPr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7" name="Oval 119826"/>
            <p:cNvSpPr/>
            <p:nvPr/>
          </p:nvSpPr>
          <p:spPr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8" name="Oval 119827"/>
            <p:cNvSpPr/>
            <p:nvPr/>
          </p:nvSpPr>
          <p:spPr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29" name="Oval 119828"/>
            <p:cNvSpPr/>
            <p:nvPr/>
          </p:nvSpPr>
          <p:spPr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0" name="Oval 119829"/>
            <p:cNvSpPr/>
            <p:nvPr/>
          </p:nvSpPr>
          <p:spPr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1" name="Oval 119830"/>
            <p:cNvSpPr/>
            <p:nvPr/>
          </p:nvSpPr>
          <p:spPr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2" name="Oval 119831"/>
            <p:cNvSpPr/>
            <p:nvPr/>
          </p:nvSpPr>
          <p:spPr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3" name="Oval 119832"/>
            <p:cNvSpPr/>
            <p:nvPr/>
          </p:nvSpPr>
          <p:spPr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4" name="Oval 119833"/>
            <p:cNvSpPr/>
            <p:nvPr/>
          </p:nvSpPr>
          <p:spPr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5" name="Oval 119834"/>
            <p:cNvSpPr/>
            <p:nvPr/>
          </p:nvSpPr>
          <p:spPr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6" name="Oval 119835"/>
            <p:cNvSpPr/>
            <p:nvPr/>
          </p:nvSpPr>
          <p:spPr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7" name="Oval 119836"/>
            <p:cNvSpPr/>
            <p:nvPr/>
          </p:nvSpPr>
          <p:spPr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8" name="Oval 119837"/>
            <p:cNvSpPr/>
            <p:nvPr/>
          </p:nvSpPr>
          <p:spPr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39" name="Oval 119838"/>
            <p:cNvSpPr/>
            <p:nvPr/>
          </p:nvSpPr>
          <p:spPr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0" name="Oval 119839"/>
            <p:cNvSpPr/>
            <p:nvPr/>
          </p:nvSpPr>
          <p:spPr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1" name="Oval 119840"/>
            <p:cNvSpPr/>
            <p:nvPr/>
          </p:nvSpPr>
          <p:spPr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2" name="Oval 119841"/>
            <p:cNvSpPr/>
            <p:nvPr/>
          </p:nvSpPr>
          <p:spPr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3" name="Oval 119842"/>
            <p:cNvSpPr/>
            <p:nvPr/>
          </p:nvSpPr>
          <p:spPr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4" name="Oval 119843"/>
            <p:cNvSpPr/>
            <p:nvPr/>
          </p:nvSpPr>
          <p:spPr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5" name="Oval 119844"/>
            <p:cNvSpPr/>
            <p:nvPr/>
          </p:nvSpPr>
          <p:spPr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6" name="Oval 119845"/>
            <p:cNvSpPr/>
            <p:nvPr/>
          </p:nvSpPr>
          <p:spPr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9847" name="Oval 119846"/>
            <p:cNvSpPr/>
            <p:nvPr/>
          </p:nvSpPr>
          <p:spPr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9848" name="Straight Connector 119847"/>
          <p:cNvSpPr/>
          <p:nvPr/>
        </p:nvSpPr>
        <p:spPr>
          <a:xfrm>
            <a:off x="304800" y="2819400"/>
            <a:ext cx="8229600" cy="0"/>
          </a:xfrm>
          <a:prstGeom prst="line">
            <a:avLst/>
          </a:prstGeom>
          <a:ln w="63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5293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2504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719263"/>
            <a:ext cx="4032504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8786" name="Straight Connector 118785"/>
          <p:cNvSpPr/>
          <p:nvPr/>
        </p:nvSpPr>
        <p:spPr>
          <a:xfrm>
            <a:off x="7962900" y="152400"/>
            <a:ext cx="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8787" name="Title 118786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18788" name="Text Placeholder 118787"/>
          <p:cNvSpPr>
            <a:spLocks noGrp="1"/>
          </p:cNvSpPr>
          <p:nvPr>
            <p:ph type="body" idx="1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18789" name="Date Placeholder 118788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/>
            </a:lvl1pPr>
          </a:lstStyle>
          <a:p>
            <a:pPr lvl="0"/>
            <a:endParaRPr lang="en-US"/>
          </a:p>
        </p:txBody>
      </p:sp>
      <p:sp>
        <p:nvSpPr>
          <p:cNvPr id="118790" name="Footer Placeholder 118789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00"/>
            </a:lvl1pPr>
          </a:lstStyle>
          <a:p>
            <a:pPr lvl="0"/>
            <a:endParaRPr lang="en-US" altLang="en-US"/>
          </a:p>
        </p:txBody>
      </p:sp>
      <p:sp>
        <p:nvSpPr>
          <p:cNvPr id="118791" name="Slide Number Placeholder 118790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00"/>
            </a:lvl1pPr>
          </a:lstStyle>
          <a:p>
            <a:pPr lvl="0"/>
            <a:fld id="{9A0DB2DC-4C9A-4742-B13C-FB6460FD3503}" type="slidenum">
              <a:rPr lang="en-US" altLang="en-US"/>
            </a:fld>
            <a:endParaRPr lang="en-US" altLang="en-US"/>
          </a:p>
        </p:txBody>
      </p:sp>
      <p:grpSp>
        <p:nvGrpSpPr>
          <p:cNvPr id="118792" name="Group 118791"/>
          <p:cNvGrpSpPr/>
          <p:nvPr/>
        </p:nvGrpSpPr>
        <p:grpSpPr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8793" name="Oval 118792"/>
            <p:cNvSpPr/>
            <p:nvPr/>
          </p:nvSpPr>
          <p:spPr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4" name="Oval 118793"/>
            <p:cNvSpPr/>
            <p:nvPr/>
          </p:nvSpPr>
          <p:spPr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5" name="Oval 118794"/>
            <p:cNvSpPr/>
            <p:nvPr/>
          </p:nvSpPr>
          <p:spPr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6" name="Oval 118795"/>
            <p:cNvSpPr/>
            <p:nvPr/>
          </p:nvSpPr>
          <p:spPr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7" name="Oval 118796"/>
            <p:cNvSpPr/>
            <p:nvPr/>
          </p:nvSpPr>
          <p:spPr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8" name="Oval 118797"/>
            <p:cNvSpPr/>
            <p:nvPr/>
          </p:nvSpPr>
          <p:spPr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799" name="Oval 118798"/>
            <p:cNvSpPr/>
            <p:nvPr/>
          </p:nvSpPr>
          <p:spPr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0" name="Oval 118799"/>
            <p:cNvSpPr/>
            <p:nvPr/>
          </p:nvSpPr>
          <p:spPr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1" name="Oval 118800"/>
            <p:cNvSpPr/>
            <p:nvPr/>
          </p:nvSpPr>
          <p:spPr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2" name="Oval 118801"/>
            <p:cNvSpPr/>
            <p:nvPr/>
          </p:nvSpPr>
          <p:spPr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3" name="Oval 118802"/>
            <p:cNvSpPr/>
            <p:nvPr/>
          </p:nvSpPr>
          <p:spPr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4" name="Oval 118803"/>
            <p:cNvSpPr/>
            <p:nvPr/>
          </p:nvSpPr>
          <p:spPr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5" name="Oval 118804"/>
            <p:cNvSpPr/>
            <p:nvPr/>
          </p:nvSpPr>
          <p:spPr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6" name="Oval 118805"/>
            <p:cNvSpPr/>
            <p:nvPr/>
          </p:nvSpPr>
          <p:spPr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7" name="Oval 118806"/>
            <p:cNvSpPr/>
            <p:nvPr/>
          </p:nvSpPr>
          <p:spPr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8" name="Oval 118807"/>
            <p:cNvSpPr/>
            <p:nvPr/>
          </p:nvSpPr>
          <p:spPr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09" name="Oval 118808"/>
            <p:cNvSpPr/>
            <p:nvPr/>
          </p:nvSpPr>
          <p:spPr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0" name="Oval 118809"/>
            <p:cNvSpPr/>
            <p:nvPr/>
          </p:nvSpPr>
          <p:spPr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1" name="Oval 118810"/>
            <p:cNvSpPr/>
            <p:nvPr/>
          </p:nvSpPr>
          <p:spPr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2" name="Oval 118811"/>
            <p:cNvSpPr/>
            <p:nvPr/>
          </p:nvSpPr>
          <p:spPr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3" name="Oval 118812"/>
            <p:cNvSpPr/>
            <p:nvPr/>
          </p:nvSpPr>
          <p:spPr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4" name="Oval 118813"/>
            <p:cNvSpPr/>
            <p:nvPr/>
          </p:nvSpPr>
          <p:spPr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5" name="Oval 118814"/>
            <p:cNvSpPr/>
            <p:nvPr/>
          </p:nvSpPr>
          <p:spPr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6" name="Oval 118815"/>
            <p:cNvSpPr/>
            <p:nvPr/>
          </p:nvSpPr>
          <p:spPr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7" name="Oval 118816"/>
            <p:cNvSpPr/>
            <p:nvPr/>
          </p:nvSpPr>
          <p:spPr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8" name="Oval 118817"/>
            <p:cNvSpPr/>
            <p:nvPr/>
          </p:nvSpPr>
          <p:spPr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19" name="Oval 118818"/>
            <p:cNvSpPr/>
            <p:nvPr/>
          </p:nvSpPr>
          <p:spPr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20" name="Oval 118819"/>
            <p:cNvSpPr/>
            <p:nvPr/>
          </p:nvSpPr>
          <p:spPr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21" name="Oval 118820"/>
            <p:cNvSpPr/>
            <p:nvPr/>
          </p:nvSpPr>
          <p:spPr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22" name="Oval 118821"/>
            <p:cNvSpPr/>
            <p:nvPr/>
          </p:nvSpPr>
          <p:spPr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18823" name="Oval 118822"/>
            <p:cNvSpPr/>
            <p:nvPr/>
          </p:nvSpPr>
          <p:spPr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900" b="1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92150" lvl="1" indent="-34734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87425" lvl="2" indent="-29337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81430" lvl="3" indent="-2921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98930" lvl="4" indent="-31623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GIF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GIF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9" name="Rectangles 6148"/>
          <p:cNvSpPr/>
          <p:nvPr/>
        </p:nvSpPr>
        <p:spPr>
          <a:xfrm>
            <a:off x="762000" y="2133600"/>
            <a:ext cx="7543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FF0066"/>
                </a:solidFill>
                <a:effectLst>
                  <a:outerShdw dist="107763" dir="13499999" algn="ctr" rotWithShape="0">
                    <a:srgbClr val="B2B2B2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TÌM HIỂU HỆ CSDL </a:t>
            </a:r>
            <a:endParaRPr lang="en-US" sz="3600" b="1">
              <a:solidFill>
                <a:srgbClr val="FF0066"/>
              </a:solidFill>
              <a:effectLst>
                <a:outerShdw dist="107763" dir="13499999" algn="ctr" rotWithShape="0">
                  <a:srgbClr val="B2B2B2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54" name="Text Box 6153"/>
          <p:cNvSpPr txBox="1"/>
          <p:nvPr/>
        </p:nvSpPr>
        <p:spPr>
          <a:xfrm>
            <a:off x="533400" y="533400"/>
            <a:ext cx="7924800" cy="711200"/>
          </a:xfrm>
          <a:prstGeom prst="rect">
            <a:avLst/>
          </a:prstGeom>
          <a:noFill/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4000" b="1" i="1">
                <a:solidFill>
                  <a:srgbClr val="0000FF"/>
                </a:solidFill>
                <a:latin typeface="Times New Roman" panose="02020603050405020304" pitchFamily="18" charset="0"/>
              </a:rPr>
              <a:t>BÀI TẬP VÀ THỰC HÀNH 1</a:t>
            </a:r>
            <a:endParaRPr sz="40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4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68610" name="Picture 68609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1" name="Picture 68610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5" name="Picture 68614" descr="Garfield-01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7200"/>
            <a:ext cx="1120775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6" name="Text Box 68615"/>
          <p:cNvSpPr txBox="1"/>
          <p:nvPr/>
        </p:nvSpPr>
        <p:spPr>
          <a:xfrm>
            <a:off x="1143000" y="1066800"/>
            <a:ext cx="7086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err="1">
                <a:latin typeface="Times New Roman" panose="02020603050405020304" pitchFamily="18" charset="0"/>
              </a:rPr>
              <a:t>Bảng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b="1">
                <a:latin typeface="Times New Roman" panose="02020603050405020304" pitchFamily="18" charset="0"/>
              </a:rPr>
              <a:t>THANHLI</a:t>
            </a:r>
            <a:r>
              <a:rPr sz="2000">
                <a:latin typeface="Times New Roman" panose="02020603050405020304" pitchFamily="18" charset="0"/>
              </a:rPr>
              <a:t> ( </a:t>
            </a:r>
            <a:r>
              <a:rPr sz="2000" err="1">
                <a:latin typeface="Times New Roman" panose="02020603050405020304" pitchFamily="18" charset="0"/>
              </a:rPr>
              <a:t>Quản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lí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các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biên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bản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thanh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lí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sách</a:t>
            </a:r>
            <a:r>
              <a:t>)</a:t>
            </a:r>
          </a:p>
        </p:txBody>
      </p:sp>
      <p:graphicFrame>
        <p:nvGraphicFramePr>
          <p:cNvPr id="68630" name="Content Placeholder 68629"/>
          <p:cNvGraphicFramePr/>
          <p:nvPr>
            <p:ph/>
          </p:nvPr>
        </p:nvGraphicFramePr>
        <p:xfrm>
          <a:off x="457200" y="1676400"/>
          <a:ext cx="8153400" cy="990600"/>
        </p:xfrm>
        <a:graphic>
          <a:graphicData uri="http://schemas.openxmlformats.org/drawingml/2006/table">
            <a:tbl>
              <a:tblPr/>
              <a:tblGrid>
                <a:gridCol w="3019425"/>
                <a:gridCol w="2416175"/>
                <a:gridCol w="2717800"/>
              </a:tblGrid>
              <a:tr h="990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000" err="1"/>
                        <a:t>So_BBTL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hiệu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biên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bản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thanh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lí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000" err="1"/>
                        <a:t>MaSach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Mã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sách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000" err="1"/>
                        <a:t>SoLuongTL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lượng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thanh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lí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31" name="Text Box 68630"/>
          <p:cNvSpPr txBox="1"/>
          <p:nvPr/>
        </p:nvSpPr>
        <p:spPr>
          <a:xfrm>
            <a:off x="838200" y="2971800"/>
            <a:ext cx="6781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>
                <a:latin typeface="Times New Roman" panose="02020603050405020304" pitchFamily="18" charset="0"/>
              </a:rPr>
              <a:t>  </a:t>
            </a:r>
            <a:r>
              <a:rPr sz="2400" err="1">
                <a:latin typeface="Times New Roman" panose="02020603050405020304" pitchFamily="18" charset="0"/>
              </a:rPr>
              <a:t>Bảng</a:t>
            </a:r>
            <a:r>
              <a:rPr sz="2000">
                <a:latin typeface="Times New Roman" panose="02020603050405020304" pitchFamily="18" charset="0"/>
              </a:rPr>
              <a:t>  </a:t>
            </a:r>
            <a:r>
              <a:rPr sz="2000" b="1">
                <a:latin typeface="Times New Roman" panose="02020603050405020304" pitchFamily="18" charset="0"/>
              </a:rPr>
              <a:t>ĐENBU</a:t>
            </a:r>
            <a:r>
              <a:rPr sz="2000">
                <a:latin typeface="Times New Roman" panose="02020603050405020304" pitchFamily="18" charset="0"/>
              </a:rPr>
              <a:t> ( </a:t>
            </a:r>
            <a:r>
              <a:rPr sz="2000" err="1">
                <a:latin typeface="Times New Roman" panose="02020603050405020304" pitchFamily="18" charset="0"/>
              </a:rPr>
              <a:t>quản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lí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các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biên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bản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đền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bù</a:t>
            </a:r>
            <a:r>
              <a:t>)</a:t>
            </a:r>
          </a:p>
        </p:txBody>
      </p:sp>
      <p:graphicFrame>
        <p:nvGraphicFramePr>
          <p:cNvPr id="68666" name="Table 68665"/>
          <p:cNvGraphicFramePr/>
          <p:nvPr/>
        </p:nvGraphicFramePr>
        <p:xfrm>
          <a:off x="381000" y="3657600"/>
          <a:ext cx="8229600" cy="914400"/>
        </p:xfrm>
        <a:graphic>
          <a:graphicData uri="http://schemas.openxmlformats.org/drawingml/2006/table">
            <a:tbl>
              <a:tblPr/>
              <a:tblGrid>
                <a:gridCol w="2581275"/>
                <a:gridCol w="1452563"/>
                <a:gridCol w="2339975"/>
                <a:gridCol w="1855787"/>
              </a:tblGrid>
              <a:tr h="9144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So_BBĐB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biên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bản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đền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bù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MaSach</a:t>
                      </a:r>
                      <a:r>
                        <a:rPr sz="2000"/>
                        <a:t> 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Mã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sách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SLĐenBu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lượng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đền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bù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TienĐenBu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Tiền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đền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bù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63" name="Text Box 68662"/>
          <p:cNvSpPr txBox="1"/>
          <p:nvPr/>
        </p:nvSpPr>
        <p:spPr>
          <a:xfrm>
            <a:off x="1066800" y="4724400"/>
            <a:ext cx="7010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thư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viện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sử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dụng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hóa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00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8664" name="Picture 68663" descr="Garfield-01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5181600"/>
            <a:ext cx="1676400" cy="129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631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31">
                                            <p:txEl>
                                              <p:char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/>
      <p:bldP spid="686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73730" name="Picture 73729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3731" name="Picture 73730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3735" name="Picture 73734" descr="Garfield-01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1120775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3749" name="Text Box 73748"/>
          <p:cNvSpPr txBox="1"/>
          <p:nvPr/>
        </p:nvSpPr>
        <p:spPr>
          <a:xfrm>
            <a:off x="914400" y="1524000"/>
            <a:ext cx="7543800" cy="20145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800" err="1">
                <a:latin typeface="Times New Roman" panose="02020603050405020304" pitchFamily="18" charset="0"/>
              </a:rPr>
              <a:t>Học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sinh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biết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một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số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công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việc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cơ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bản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khi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xây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dựng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một</a:t>
            </a:r>
            <a:r>
              <a:rPr sz="2800">
                <a:latin typeface="Times New Roman" panose="02020603050405020304" pitchFamily="18" charset="0"/>
              </a:rPr>
              <a:t> CSDL </a:t>
            </a:r>
            <a:r>
              <a:rPr sz="2800" err="1">
                <a:latin typeface="Times New Roman" panose="02020603050405020304" pitchFamily="18" charset="0"/>
              </a:rPr>
              <a:t>đơn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giản</a:t>
            </a:r>
            <a:r>
              <a:rPr sz="2800">
                <a:latin typeface="Times New Roman" panose="02020603050405020304" pitchFamily="18" charset="0"/>
              </a:rPr>
              <a:t>.</a:t>
            </a:r>
            <a:endParaRPr sz="2800"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</a:rPr>
              <a:t>- </a:t>
            </a:r>
            <a:r>
              <a:rPr sz="2800" err="1">
                <a:latin typeface="Times New Roman" panose="02020603050405020304" pitchFamily="18" charset="0"/>
              </a:rPr>
              <a:t>Biết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xác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định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những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việc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cần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làm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trong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hoạt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động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quản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lí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một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công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việc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đơn</a:t>
            </a:r>
            <a:r>
              <a:rPr sz="2800">
                <a:latin typeface="Times New Roman" panose="02020603050405020304" pitchFamily="18" charset="0"/>
              </a:rPr>
              <a:t> </a:t>
            </a:r>
            <a:r>
              <a:rPr sz="2800" err="1">
                <a:latin typeface="Times New Roman" panose="02020603050405020304" pitchFamily="18" charset="0"/>
              </a:rPr>
              <a:t>giản</a:t>
            </a:r>
            <a:r>
              <a:rPr sz="2800">
                <a:latin typeface="Times New Roman" panose="02020603050405020304" pitchFamily="18" charset="0"/>
              </a:rPr>
              <a:t>.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73750" name="Text Box 73749"/>
          <p:cNvSpPr txBox="1"/>
          <p:nvPr/>
        </p:nvSpPr>
        <p:spPr>
          <a:xfrm>
            <a:off x="533400" y="3886200"/>
            <a:ext cx="807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>
                <a:latin typeface="Times New Roman" panose="02020603050405020304" pitchFamily="18" charset="0"/>
              </a:rPr>
              <a:t>BTVN: </a:t>
            </a:r>
            <a:r>
              <a:rPr sz="2400" err="1">
                <a:latin typeface="Times New Roman" panose="02020603050405020304" pitchFamily="18" charset="0"/>
              </a:rPr>
              <a:t>đọc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trước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bài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giới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thiệu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về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phần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mềm</a:t>
            </a:r>
            <a:r>
              <a:rPr sz="2400">
                <a:latin typeface="Times New Roman" panose="02020603050405020304" pitchFamily="18" charset="0"/>
              </a:rPr>
              <a:t> </a:t>
            </a:r>
            <a:r>
              <a:rPr sz="2400" err="1">
                <a:latin typeface="Times New Roman" panose="02020603050405020304" pitchFamily="18" charset="0"/>
              </a:rPr>
              <a:t>Mirosoft</a:t>
            </a:r>
            <a:r>
              <a:rPr sz="2400">
                <a:latin typeface="Times New Roman" panose="02020603050405020304" pitchFamily="18" charset="0"/>
              </a:rPr>
              <a:t> Access</a:t>
            </a:r>
            <a:endParaRPr sz="2400">
              <a:latin typeface="Times New Roman" panose="02020603050405020304" pitchFamily="18" charset="0"/>
            </a:endParaRPr>
          </a:p>
        </p:txBody>
      </p:sp>
      <p:sp>
        <p:nvSpPr>
          <p:cNvPr id="73752" name="Rectangles 73751"/>
          <p:cNvSpPr/>
          <p:nvPr/>
        </p:nvSpPr>
        <p:spPr>
          <a:xfrm>
            <a:off x="1447800" y="0"/>
            <a:ext cx="4114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3600" b="1" err="1">
                <a:solidFill>
                  <a:srgbClr val="0000FF"/>
                </a:solidFill>
              </a:rPr>
              <a:t>Củng</a:t>
            </a:r>
            <a:r>
              <a:rPr sz="3600" b="1">
                <a:solidFill>
                  <a:srgbClr val="0000FF"/>
                </a:solidFill>
              </a:rPr>
              <a:t> </a:t>
            </a:r>
            <a:r>
              <a:rPr sz="3600" b="1" err="1">
                <a:solidFill>
                  <a:srgbClr val="0000FF"/>
                </a:solidFill>
              </a:rPr>
              <a:t>cố</a:t>
            </a:r>
            <a:r>
              <a:rPr sz="3600">
                <a:solidFill>
                  <a:srgbClr val="0000FF"/>
                </a:solidFill>
              </a:rPr>
              <a:t>:</a:t>
            </a:r>
            <a: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73752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49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3749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>
                                            <p:txEl>
                                              <p:charRg st="70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49">
                                            <p:txEl>
                                              <p:charRg st="70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49">
                                            <p:txEl>
                                              <p:charRg st="70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25955" name="Picture 12595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5956" name="Picture 125955" descr="Garfield-01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00"/>
            <a:ext cx="1120775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5960" name="Rectangles 125959"/>
          <p:cNvSpPr/>
          <p:nvPr/>
        </p:nvSpPr>
        <p:spPr>
          <a:xfrm>
            <a:off x="1447800" y="1828800"/>
            <a:ext cx="66294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FF006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charset="0"/>
                <a:ea typeface="Arial Black" panose="020B0A04020102020204" charset="0"/>
              </a:rPr>
              <a:t>Thank you !</a:t>
            </a:r>
            <a:endParaRPr lang="en-US" sz="3600"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1140" name="Rectangles 91139"/>
          <p:cNvSpPr/>
          <p:nvPr/>
        </p:nvSpPr>
        <p:spPr>
          <a:xfrm>
            <a:off x="228600" y="228600"/>
            <a:ext cx="8610600" cy="107099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 b="1" err="1">
                <a:solidFill>
                  <a:srgbClr val="FF0000"/>
                </a:solidFill>
              </a:rPr>
              <a:t>Bài</a:t>
            </a:r>
            <a:r>
              <a:rPr sz="2000" b="1">
                <a:solidFill>
                  <a:srgbClr val="FF0000"/>
                </a:solidFill>
              </a:rPr>
              <a:t> 1: </a:t>
            </a:r>
            <a:r>
              <a:rPr sz="2000" b="1" err="1">
                <a:solidFill>
                  <a:srgbClr val="FF0000"/>
                </a:solidFill>
              </a:rPr>
              <a:t>tìm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hiểu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nội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quy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thư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viện</a:t>
            </a:r>
            <a:r>
              <a:rPr sz="2000" b="1">
                <a:solidFill>
                  <a:srgbClr val="FF0000"/>
                </a:solidFill>
              </a:rPr>
              <a:t>, </a:t>
            </a:r>
            <a:r>
              <a:rPr sz="2000" b="1" err="1">
                <a:solidFill>
                  <a:srgbClr val="FF0000"/>
                </a:solidFill>
              </a:rPr>
              <a:t>thẻ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thư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viện</a:t>
            </a:r>
            <a:r>
              <a:rPr sz="2000" b="1">
                <a:solidFill>
                  <a:srgbClr val="FF0000"/>
                </a:solidFill>
              </a:rPr>
              <a:t>, </a:t>
            </a:r>
            <a:r>
              <a:rPr sz="2000" b="1" err="1">
                <a:solidFill>
                  <a:srgbClr val="FF0000"/>
                </a:solidFill>
              </a:rPr>
              <a:t>phiếu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mượn/trả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sách</a:t>
            </a:r>
            <a:r>
              <a:rPr sz="2000" b="1">
                <a:solidFill>
                  <a:srgbClr val="FF0000"/>
                </a:solidFill>
              </a:rPr>
              <a:t>, </a:t>
            </a:r>
            <a:r>
              <a:rPr sz="2000" b="1" err="1">
                <a:solidFill>
                  <a:srgbClr val="FF0000"/>
                </a:solidFill>
              </a:rPr>
              <a:t>sổ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quản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lí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sách</a:t>
            </a:r>
            <a:r>
              <a:rPr sz="2000" b="1">
                <a:solidFill>
                  <a:srgbClr val="FF0000"/>
                </a:solidFill>
              </a:rPr>
              <a:t>…. </a:t>
            </a:r>
            <a:r>
              <a:rPr sz="2000" b="1" err="1">
                <a:solidFill>
                  <a:srgbClr val="FF0000"/>
                </a:solidFill>
              </a:rPr>
              <a:t>Của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thư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viện</a:t>
            </a:r>
            <a:r>
              <a:rPr sz="2000" b="1">
                <a:solidFill>
                  <a:srgbClr val="FF0000"/>
                </a:solidFill>
              </a:rPr>
              <a:t> </a:t>
            </a:r>
            <a:r>
              <a:rPr sz="2000" b="1" err="1">
                <a:solidFill>
                  <a:srgbClr val="FF0000"/>
                </a:solidFill>
              </a:rPr>
              <a:t>trường</a:t>
            </a:r>
            <a:r>
              <a:rPr sz="2000" b="1">
                <a:solidFill>
                  <a:srgbClr val="FF0000"/>
                </a:solidFill>
              </a:rPr>
              <a:t> THPT?</a:t>
            </a:r>
            <a:endParaRPr sz="2000" b="1">
              <a:solidFill>
                <a:srgbClr val="FF0000"/>
              </a:solidFill>
            </a:endParaRPr>
          </a:p>
          <a:p>
            <a:endParaRPr sz="2000"/>
          </a:p>
          <a:p>
            <a:r>
              <a:rPr sz="2800"/>
              <a:t>- M</a:t>
            </a:r>
            <a:r>
              <a:rPr lang="vi-VN" altLang="x-none" sz="2800" dirty="0"/>
              <a:t>ượn</a:t>
            </a:r>
            <a:r>
              <a:rPr sz="2800"/>
              <a:t> s</a:t>
            </a:r>
            <a:r>
              <a:rPr lang="vi-VN" altLang="x-none" sz="2800" dirty="0"/>
              <a:t>ách</a:t>
            </a:r>
            <a:r>
              <a:rPr sz="2800"/>
              <a:t> ph</a:t>
            </a:r>
            <a:r>
              <a:rPr lang="vi-VN" altLang="x-none" sz="2800" dirty="0"/>
              <a:t>ải</a:t>
            </a:r>
            <a:r>
              <a:rPr sz="2800"/>
              <a:t> c</a:t>
            </a:r>
            <a:r>
              <a:rPr lang="vi-VN" altLang="x-none" sz="2800" dirty="0"/>
              <a:t>ó</a:t>
            </a:r>
            <a:r>
              <a:rPr sz="2800"/>
              <a:t> </a:t>
            </a:r>
            <a:r>
              <a:rPr sz="2800" err="1"/>
              <a:t>th</a:t>
            </a:r>
            <a:r>
              <a:rPr lang="vi-VN" altLang="x-none" sz="2800" dirty="0"/>
              <a:t>ẻ</a:t>
            </a:r>
            <a:r>
              <a:rPr sz="2800"/>
              <a:t>.</a:t>
            </a:r>
            <a:endParaRPr sz="2800"/>
          </a:p>
          <a:p>
            <a:r>
              <a:rPr sz="2800"/>
              <a:t>- </a:t>
            </a:r>
            <a:r>
              <a:rPr sz="2800" err="1"/>
              <a:t>Mượn/tr</a:t>
            </a:r>
            <a:r>
              <a:rPr lang="vi-VN" altLang="x-none" sz="2800" dirty="0"/>
              <a:t>ả</a:t>
            </a:r>
            <a:r>
              <a:rPr sz="2800"/>
              <a:t> s</a:t>
            </a:r>
            <a:r>
              <a:rPr lang="vi-VN" altLang="x-none" sz="2800" dirty="0"/>
              <a:t>ách</a:t>
            </a:r>
            <a:r>
              <a:rPr sz="2800"/>
              <a:t> </a:t>
            </a:r>
            <a:r>
              <a:rPr lang="vi-VN" altLang="x-none" sz="2800" dirty="0"/>
              <a:t>đúng</a:t>
            </a:r>
            <a:r>
              <a:rPr sz="2800"/>
              <a:t> </a:t>
            </a:r>
            <a:r>
              <a:rPr sz="2800" err="1"/>
              <a:t>quy</a:t>
            </a:r>
            <a:r>
              <a:rPr sz="2800"/>
              <a:t> </a:t>
            </a:r>
            <a:r>
              <a:rPr lang="vi-VN" altLang="x-none" sz="2800" dirty="0"/>
              <a:t>định</a:t>
            </a:r>
            <a:endParaRPr sz="2800"/>
          </a:p>
          <a:p>
            <a:r>
              <a:rPr sz="2800"/>
              <a:t> - L</a:t>
            </a:r>
            <a:r>
              <a:rPr lang="vi-VN" altLang="x-none" sz="2800" dirty="0"/>
              <a:t>àm</a:t>
            </a:r>
            <a:r>
              <a:rPr sz="2800"/>
              <a:t> h</a:t>
            </a:r>
            <a:r>
              <a:rPr lang="vi-VN" altLang="x-none" sz="2800" dirty="0"/>
              <a:t>ỏng</a:t>
            </a:r>
            <a:r>
              <a:rPr sz="2800"/>
              <a:t>, m</a:t>
            </a:r>
            <a:r>
              <a:rPr lang="vi-VN" altLang="x-none" sz="2800" dirty="0"/>
              <a:t>ất</a:t>
            </a:r>
            <a:r>
              <a:rPr sz="2800"/>
              <a:t> s</a:t>
            </a:r>
            <a:r>
              <a:rPr lang="vi-VN" altLang="x-none" sz="2800" dirty="0"/>
              <a:t>ách</a:t>
            </a:r>
            <a:r>
              <a:rPr sz="2800"/>
              <a:t> ph</a:t>
            </a:r>
            <a:r>
              <a:rPr lang="vi-VN" altLang="x-none" sz="2800" dirty="0"/>
              <a:t>ải</a:t>
            </a:r>
            <a:r>
              <a:rPr sz="2800"/>
              <a:t> </a:t>
            </a:r>
            <a:r>
              <a:rPr lang="vi-VN" altLang="x-none" sz="2800" dirty="0"/>
              <a:t>đền</a:t>
            </a:r>
            <a:r>
              <a:rPr sz="2800"/>
              <a:t> b</a:t>
            </a:r>
            <a:r>
              <a:rPr lang="vi-VN" altLang="x-none" sz="2800" dirty="0"/>
              <a:t>ù</a:t>
            </a:r>
            <a:r>
              <a:rPr sz="2800"/>
              <a:t> </a:t>
            </a:r>
            <a:r>
              <a:rPr sz="2800" err="1"/>
              <a:t>theo</a:t>
            </a:r>
            <a:r>
              <a:rPr sz="2800"/>
              <a:t> </a:t>
            </a:r>
            <a:r>
              <a:rPr sz="2800" err="1"/>
              <a:t>gi</a:t>
            </a:r>
            <a:r>
              <a:rPr lang="vi-VN" altLang="x-none" sz="2800" dirty="0"/>
              <a:t>á</a:t>
            </a:r>
            <a:r>
              <a:rPr sz="2800"/>
              <a:t> s</a:t>
            </a:r>
            <a:r>
              <a:rPr lang="vi-VN" altLang="x-none" sz="2800" dirty="0"/>
              <a:t>ách</a:t>
            </a:r>
            <a:r>
              <a:rPr sz="2800"/>
              <a:t> m</a:t>
            </a:r>
            <a:r>
              <a:rPr lang="vi-VN" altLang="x-none" sz="2800" dirty="0"/>
              <a:t>ới</a:t>
            </a:r>
            <a:r>
              <a:rPr sz="2800"/>
              <a:t>.</a:t>
            </a:r>
            <a:endParaRPr sz="2800"/>
          </a:p>
          <a:p>
            <a:r>
              <a:rPr sz="2800"/>
              <a:t>- </a:t>
            </a:r>
            <a:r>
              <a:rPr sz="2800" err="1"/>
              <a:t>Vào</a:t>
            </a:r>
            <a:r>
              <a:rPr sz="2800"/>
              <a:t> </a:t>
            </a:r>
            <a:r>
              <a:rPr sz="2800" err="1"/>
              <a:t>thư</a:t>
            </a:r>
            <a:r>
              <a:rPr sz="2800"/>
              <a:t> </a:t>
            </a:r>
            <a:r>
              <a:rPr sz="2800" err="1"/>
              <a:t>viện</a:t>
            </a:r>
            <a:r>
              <a:rPr sz="2800"/>
              <a:t> </a:t>
            </a:r>
            <a:r>
              <a:rPr sz="2800" err="1"/>
              <a:t>không</a:t>
            </a:r>
            <a:r>
              <a:rPr sz="2800"/>
              <a:t> </a:t>
            </a:r>
            <a:r>
              <a:rPr sz="2800" err="1"/>
              <a:t>được</a:t>
            </a:r>
            <a:r>
              <a:rPr sz="2800"/>
              <a:t> </a:t>
            </a:r>
            <a:r>
              <a:rPr sz="2800" err="1"/>
              <a:t>đùa</a:t>
            </a:r>
            <a:r>
              <a:rPr sz="2800"/>
              <a:t> </a:t>
            </a:r>
            <a:r>
              <a:rPr sz="2800" err="1"/>
              <a:t>nghịch</a:t>
            </a:r>
            <a:endParaRPr sz="2800"/>
          </a:p>
          <a:p>
            <a:r>
              <a:rPr sz="2800"/>
              <a:t>- </a:t>
            </a:r>
            <a:r>
              <a:rPr sz="2800" err="1"/>
              <a:t>Không</a:t>
            </a:r>
            <a:r>
              <a:rPr sz="2800"/>
              <a:t> </a:t>
            </a:r>
            <a:r>
              <a:rPr sz="2800" err="1"/>
              <a:t>được</a:t>
            </a:r>
            <a:r>
              <a:rPr sz="2800"/>
              <a:t> </a:t>
            </a:r>
            <a:r>
              <a:rPr sz="2800" err="1"/>
              <a:t>tự</a:t>
            </a:r>
            <a:r>
              <a:rPr sz="2800"/>
              <a:t> ý </a:t>
            </a:r>
            <a:r>
              <a:rPr sz="2800" err="1"/>
              <a:t>lấy</a:t>
            </a:r>
            <a:r>
              <a:rPr sz="2800"/>
              <a:t> </a:t>
            </a:r>
            <a:r>
              <a:rPr sz="2800" err="1"/>
              <a:t>sách</a:t>
            </a:r>
            <a:r>
              <a:rPr sz="2800"/>
              <a:t> </a:t>
            </a:r>
            <a:r>
              <a:rPr sz="2800" err="1"/>
              <a:t>khi</a:t>
            </a:r>
            <a:r>
              <a:rPr sz="2800"/>
              <a:t> </a:t>
            </a:r>
            <a:r>
              <a:rPr sz="2800" err="1"/>
              <a:t>chưa</a:t>
            </a:r>
            <a:r>
              <a:rPr sz="2800"/>
              <a:t> </a:t>
            </a:r>
            <a:r>
              <a:rPr sz="2800" err="1"/>
              <a:t>được</a:t>
            </a:r>
            <a:r>
              <a:rPr sz="2800"/>
              <a:t> </a:t>
            </a:r>
            <a:r>
              <a:rPr sz="2800" err="1"/>
              <a:t>phép</a:t>
            </a:r>
            <a:r>
              <a:rPr sz="2800"/>
              <a:t>.</a:t>
            </a:r>
            <a:endParaRPr sz="2800"/>
          </a:p>
          <a:p>
            <a:r>
              <a:rPr sz="2800"/>
              <a:t>- V</a:t>
            </a:r>
            <a:r>
              <a:rPr lang="vi-VN" altLang="x-none" sz="2800" dirty="0"/>
              <a:t>ào</a:t>
            </a:r>
            <a:r>
              <a:rPr sz="2800"/>
              <a:t> </a:t>
            </a:r>
            <a:r>
              <a:rPr sz="2800" err="1"/>
              <a:t>th</a:t>
            </a:r>
            <a:r>
              <a:rPr lang="vi-VN" altLang="x-none" sz="2800" dirty="0"/>
              <a:t>ư</a:t>
            </a:r>
            <a:r>
              <a:rPr sz="2800"/>
              <a:t> vi</a:t>
            </a:r>
            <a:r>
              <a:rPr lang="vi-VN" altLang="x-none" sz="2800" dirty="0"/>
              <a:t>ện</a:t>
            </a:r>
            <a:r>
              <a:rPr sz="2800"/>
              <a:t> ph</a:t>
            </a:r>
            <a:r>
              <a:rPr lang="vi-VN" altLang="x-none" sz="2800" dirty="0"/>
              <a:t>ải</a:t>
            </a:r>
            <a:r>
              <a:rPr sz="2800"/>
              <a:t> </a:t>
            </a:r>
            <a:r>
              <a:rPr sz="2800" err="1"/>
              <a:t>nh</a:t>
            </a:r>
            <a:r>
              <a:rPr lang="vi-VN" altLang="x-none" sz="2800" dirty="0"/>
              <a:t>â</a:t>
            </a:r>
            <a:r>
              <a:rPr sz="2800"/>
              <a:t>n vi</a:t>
            </a:r>
            <a:r>
              <a:rPr lang="vi-VN" altLang="x-none" sz="2800" dirty="0"/>
              <a:t>ê</a:t>
            </a:r>
            <a:r>
              <a:rPr sz="2800"/>
              <a:t>n h</a:t>
            </a:r>
            <a:r>
              <a:rPr lang="vi-VN" altLang="x-none" sz="2800" dirty="0"/>
              <a:t>ướng</a:t>
            </a:r>
            <a:r>
              <a:rPr sz="2800"/>
              <a:t> d</a:t>
            </a:r>
            <a:r>
              <a:rPr lang="vi-VN" altLang="x-none" sz="2800" dirty="0"/>
              <a:t>ẫn</a:t>
            </a:r>
            <a:r>
              <a:rPr sz="2800"/>
              <a:t>.</a:t>
            </a:r>
            <a:endParaRPr sz="2800"/>
          </a:p>
          <a:p>
            <a:r>
              <a:rPr sz="2800"/>
              <a:t>- </a:t>
            </a:r>
            <a:r>
              <a:rPr sz="2800" err="1"/>
              <a:t>Không</a:t>
            </a:r>
            <a:r>
              <a:rPr sz="2800"/>
              <a:t> </a:t>
            </a:r>
            <a:r>
              <a:rPr sz="2800" err="1"/>
              <a:t>mang</a:t>
            </a:r>
            <a:r>
              <a:rPr sz="2800"/>
              <a:t> </a:t>
            </a:r>
            <a:r>
              <a:rPr sz="2800" err="1"/>
              <a:t>chất</a:t>
            </a:r>
            <a:r>
              <a:rPr sz="2800"/>
              <a:t> </a:t>
            </a:r>
            <a:r>
              <a:rPr sz="2800" err="1"/>
              <a:t>cháy</a:t>
            </a:r>
            <a:r>
              <a:rPr sz="2800"/>
              <a:t> </a:t>
            </a:r>
            <a:r>
              <a:rPr sz="2800" err="1"/>
              <a:t>nổ</a:t>
            </a:r>
            <a:r>
              <a:rPr sz="2800"/>
              <a:t> </a:t>
            </a:r>
            <a:r>
              <a:rPr sz="2800" err="1"/>
              <a:t>đến</a:t>
            </a:r>
            <a:r>
              <a:rPr sz="2800"/>
              <a:t> </a:t>
            </a:r>
            <a:r>
              <a:rPr sz="2800" err="1"/>
              <a:t>thư</a:t>
            </a:r>
            <a:r>
              <a:rPr sz="2800"/>
              <a:t> </a:t>
            </a:r>
            <a:r>
              <a:rPr sz="2800" err="1"/>
              <a:t>viện</a:t>
            </a:r>
            <a:r>
              <a:rPr sz="2800"/>
              <a:t>.</a:t>
            </a:r>
            <a:endParaRPr sz="2800"/>
          </a:p>
          <a:p>
            <a:r>
              <a:rPr sz="2800"/>
              <a:t>- </a:t>
            </a:r>
            <a:r>
              <a:rPr sz="2800" err="1"/>
              <a:t>Nếu</a:t>
            </a:r>
            <a:r>
              <a:rPr sz="2800"/>
              <a:t> vi </a:t>
            </a:r>
            <a:r>
              <a:rPr sz="2800" err="1"/>
              <a:t>phạm</a:t>
            </a:r>
            <a:r>
              <a:rPr sz="2800"/>
              <a:t> </a:t>
            </a:r>
            <a:r>
              <a:rPr sz="2800" err="1"/>
              <a:t>sẽ</a:t>
            </a:r>
            <a:r>
              <a:rPr sz="2800"/>
              <a:t> </a:t>
            </a:r>
            <a:r>
              <a:rPr sz="2800" err="1"/>
              <a:t>bị</a:t>
            </a:r>
            <a:r>
              <a:rPr sz="2800"/>
              <a:t> </a:t>
            </a:r>
            <a:r>
              <a:rPr lang="vi-VN" sz="2800"/>
              <a:t>x</a:t>
            </a:r>
            <a:r>
              <a:rPr sz="2800" err="1"/>
              <a:t>ử</a:t>
            </a:r>
            <a:r>
              <a:rPr sz="2800"/>
              <a:t> </a:t>
            </a:r>
            <a:r>
              <a:rPr sz="2800" err="1"/>
              <a:t>lí</a:t>
            </a:r>
            <a:r>
              <a:rPr sz="2800"/>
              <a:t> </a:t>
            </a:r>
            <a:r>
              <a:rPr sz="2800" err="1"/>
              <a:t>theo</a:t>
            </a:r>
            <a:r>
              <a:rPr sz="2800"/>
              <a:t> </a:t>
            </a:r>
            <a:r>
              <a:rPr sz="2800" err="1"/>
              <a:t>nội</a:t>
            </a:r>
            <a:r>
              <a:rPr sz="2800"/>
              <a:t> </a:t>
            </a:r>
            <a:r>
              <a:rPr sz="2800" err="1"/>
              <a:t>quy</a:t>
            </a:r>
            <a:r>
              <a:rPr sz="2800"/>
              <a:t> </a:t>
            </a:r>
            <a:r>
              <a:rPr sz="2800" err="1"/>
              <a:t>của</a:t>
            </a:r>
            <a:r>
              <a:rPr sz="2800"/>
              <a:t> </a:t>
            </a:r>
            <a:r>
              <a:rPr sz="2800" err="1"/>
              <a:t>trường</a:t>
            </a:r>
            <a:r>
              <a:rPr sz="2800"/>
              <a:t> </a:t>
            </a:r>
            <a:r>
              <a:rPr sz="2800" err="1"/>
              <a:t>học</a:t>
            </a:r>
            <a:endParaRPr sz="2800"/>
          </a:p>
          <a:p>
            <a:endParaRPr lang="vi-VN" altLang="x-none" sz="2800" dirty="0"/>
          </a:p>
          <a:p>
            <a:pPr>
              <a:spcBef>
                <a:spcPct val="50000"/>
              </a:spcBef>
            </a:pPr>
            <a:endParaRPr sz="32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0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140">
                                            <p:txEl>
                                              <p:charRg st="0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114" end="1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1140">
                                            <p:txEl>
                                              <p:charRg st="114" end="1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139" end="1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1140">
                                            <p:txEl>
                                              <p:charRg st="139" end="1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169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1140">
                                            <p:txEl>
                                              <p:charRg st="169" end="2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222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1140">
                                            <p:txEl>
                                              <p:charRg st="222" end="2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259" end="3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1140">
                                            <p:txEl>
                                              <p:charRg st="259" end="3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306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1140">
                                            <p:txEl>
                                              <p:charRg st="306" end="3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347" end="3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1140">
                                            <p:txEl>
                                              <p:charRg st="347" end="3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charRg st="387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140">
                                            <p:txEl>
                                              <p:charRg st="387" end="4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0114" name="Title 9011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85800"/>
          </a:xfrm>
        </p:spPr>
        <p:txBody>
          <a:bodyPr anchor="b" anchorCtr="0"/>
          <a:p>
            <a:r>
              <a:rPr sz="2600" err="1">
                <a:solidFill>
                  <a:srgbClr val="FF0000"/>
                </a:solidFill>
              </a:rPr>
              <a:t>Bài</a:t>
            </a:r>
            <a:r>
              <a:rPr sz="2600">
                <a:solidFill>
                  <a:srgbClr val="FF0000"/>
                </a:solidFill>
              </a:rPr>
              <a:t> 2. </a:t>
            </a:r>
            <a:r>
              <a:rPr sz="2600" err="1">
                <a:solidFill>
                  <a:srgbClr val="FF0000"/>
                </a:solidFill>
              </a:rPr>
              <a:t>Kể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tên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các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hoạt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động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chính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của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thư</a:t>
            </a:r>
            <a:r>
              <a:rPr sz="2600">
                <a:solidFill>
                  <a:srgbClr val="FF0000"/>
                </a:solidFill>
              </a:rPr>
              <a:t> </a:t>
            </a:r>
            <a:r>
              <a:rPr sz="2600" err="1">
                <a:solidFill>
                  <a:srgbClr val="FF0000"/>
                </a:solidFill>
              </a:rPr>
              <a:t>viện</a:t>
            </a:r>
            <a:endParaRPr sz="2600">
              <a:solidFill>
                <a:srgbClr val="FF0000"/>
              </a:solidFill>
            </a:endParaRPr>
          </a:p>
        </p:txBody>
      </p:sp>
      <p:sp>
        <p:nvSpPr>
          <p:cNvPr id="90115" name="Text Placeholder 90114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763000" cy="5715000"/>
          </a:xfrm>
        </p:spPr>
        <p:txBody>
          <a:bodyPr/>
          <a:p>
            <a:pPr eaLnBrk="0" hangingPunct="0">
              <a:lnSpc>
                <a:spcPct val="120000"/>
              </a:lnSpc>
              <a:spcBef>
                <a:spcPct val="50000"/>
              </a:spcBef>
              <a:buNone/>
            </a:pPr>
            <a:r>
              <a:rPr sz="2100">
                <a:solidFill>
                  <a:srgbClr val="0000FF"/>
                </a:solidFill>
              </a:rPr>
              <a:t>1. </a:t>
            </a:r>
            <a:r>
              <a:rPr sz="2100" err="1">
                <a:solidFill>
                  <a:srgbClr val="0000FF"/>
                </a:solidFill>
              </a:rPr>
              <a:t>Quản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lí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sách</a:t>
            </a:r>
            <a:r>
              <a:rPr sz="2100">
                <a:solidFill>
                  <a:srgbClr val="0000FF"/>
                </a:solidFill>
              </a:rPr>
              <a:t>: </a:t>
            </a:r>
            <a:r>
              <a:rPr sz="2100" err="1">
                <a:solidFill>
                  <a:srgbClr val="0000FF"/>
                </a:solidFill>
              </a:rPr>
              <a:t>nhập</a:t>
            </a:r>
            <a:r>
              <a:rPr sz="2100">
                <a:solidFill>
                  <a:srgbClr val="0000FF"/>
                </a:solidFill>
              </a:rPr>
              <a:t>/ </a:t>
            </a:r>
            <a:r>
              <a:rPr sz="2100" err="1">
                <a:solidFill>
                  <a:srgbClr val="0000FF"/>
                </a:solidFill>
              </a:rPr>
              <a:t>xuất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sách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vào</a:t>
            </a:r>
            <a:r>
              <a:rPr sz="2100">
                <a:solidFill>
                  <a:srgbClr val="0000FF"/>
                </a:solidFill>
              </a:rPr>
              <a:t>/ </a:t>
            </a:r>
            <a:r>
              <a:rPr sz="2100" err="1">
                <a:solidFill>
                  <a:srgbClr val="0000FF"/>
                </a:solidFill>
              </a:rPr>
              <a:t>ra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kho</a:t>
            </a:r>
            <a:r>
              <a:rPr sz="2100">
                <a:solidFill>
                  <a:srgbClr val="0000FF"/>
                </a:solidFill>
              </a:rPr>
              <a:t>, </a:t>
            </a:r>
            <a:r>
              <a:rPr sz="2100" err="1">
                <a:solidFill>
                  <a:srgbClr val="0000FF"/>
                </a:solidFill>
              </a:rPr>
              <a:t>thanh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lí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sách</a:t>
            </a:r>
            <a:r>
              <a:rPr sz="2100">
                <a:solidFill>
                  <a:srgbClr val="0000FF"/>
                </a:solidFill>
              </a:rPr>
              <a:t>, </a:t>
            </a:r>
            <a:r>
              <a:rPr sz="2100" err="1">
                <a:solidFill>
                  <a:srgbClr val="0000FF"/>
                </a:solidFill>
              </a:rPr>
              <a:t>đền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bù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sách</a:t>
            </a:r>
            <a:r>
              <a:rPr sz="2100">
                <a:solidFill>
                  <a:srgbClr val="0000FF"/>
                </a:solidFill>
              </a:rPr>
              <a:t> hay </a:t>
            </a:r>
            <a:r>
              <a:rPr sz="2100" err="1">
                <a:solidFill>
                  <a:srgbClr val="0000FF"/>
                </a:solidFill>
              </a:rPr>
              <a:t>là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đền</a:t>
            </a:r>
            <a:r>
              <a:rPr sz="2100">
                <a:solidFill>
                  <a:srgbClr val="0000FF"/>
                </a:solidFill>
              </a:rPr>
              <a:t> </a:t>
            </a:r>
            <a:r>
              <a:rPr sz="2100" err="1">
                <a:solidFill>
                  <a:srgbClr val="0000FF"/>
                </a:solidFill>
              </a:rPr>
              <a:t>tiền</a:t>
            </a:r>
            <a:endParaRPr sz="21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sz="1900">
                <a:solidFill>
                  <a:srgbClr val="0000FF"/>
                </a:solidFill>
              </a:rPr>
              <a:t>2.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/ </a:t>
            </a:r>
            <a:r>
              <a:rPr sz="1900" err="1">
                <a:solidFill>
                  <a:srgbClr val="0000FF"/>
                </a:solidFill>
              </a:rPr>
              <a:t>trả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gồm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các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hoạt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động</a:t>
            </a:r>
            <a:r>
              <a:rPr sz="1900">
                <a:solidFill>
                  <a:srgbClr val="0000FF"/>
                </a:solidFill>
              </a:rPr>
              <a:t>:</a:t>
            </a:r>
            <a:endParaRPr sz="19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sz="1900">
                <a:solidFill>
                  <a:srgbClr val="0000FF"/>
                </a:solidFill>
              </a:rPr>
              <a:t>  + </a:t>
            </a:r>
            <a:r>
              <a:rPr sz="1900" err="1">
                <a:solidFill>
                  <a:srgbClr val="0000FF"/>
                </a:solidFill>
              </a:rPr>
              <a:t>Cho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: </a:t>
            </a:r>
            <a:r>
              <a:rPr sz="1900" err="1">
                <a:solidFill>
                  <a:srgbClr val="0000FF"/>
                </a:solidFill>
              </a:rPr>
              <a:t>Kiểm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tra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thẻ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đọc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phiếu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tìm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trong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kho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ghi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sổ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/ </a:t>
            </a:r>
            <a:r>
              <a:rPr sz="1900" err="1">
                <a:solidFill>
                  <a:srgbClr val="0000FF"/>
                </a:solidFill>
              </a:rPr>
              <a:t>trả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và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trao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cho</a:t>
            </a:r>
            <a:r>
              <a:rPr sz="1900">
                <a:solidFill>
                  <a:srgbClr val="0000FF"/>
                </a:solidFill>
              </a:rPr>
              <a:t> HS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.</a:t>
            </a:r>
            <a:endParaRPr sz="19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sz="1900">
                <a:solidFill>
                  <a:srgbClr val="0000FF"/>
                </a:solidFill>
              </a:rPr>
              <a:t>  + </a:t>
            </a:r>
            <a:r>
              <a:rPr sz="1900" err="1">
                <a:solidFill>
                  <a:srgbClr val="0000FF"/>
                </a:solidFill>
              </a:rPr>
              <a:t>Nhận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trả</a:t>
            </a:r>
            <a:r>
              <a:rPr sz="1900">
                <a:solidFill>
                  <a:srgbClr val="0000FF"/>
                </a:solidFill>
              </a:rPr>
              <a:t>: </a:t>
            </a:r>
            <a:r>
              <a:rPr sz="1900" err="1">
                <a:solidFill>
                  <a:srgbClr val="0000FF"/>
                </a:solidFill>
              </a:rPr>
              <a:t>Kiểm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tra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thẻ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đọc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phiếu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đối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chiếu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trả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phiếu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ghi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sổ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mượn</a:t>
            </a:r>
            <a:r>
              <a:rPr sz="1900">
                <a:solidFill>
                  <a:srgbClr val="0000FF"/>
                </a:solidFill>
              </a:rPr>
              <a:t>/ </a:t>
            </a:r>
            <a:r>
              <a:rPr sz="1900" err="1">
                <a:solidFill>
                  <a:srgbClr val="0000FF"/>
                </a:solidFill>
              </a:rPr>
              <a:t>trả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ghi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sự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cố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trảquá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hạn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hoặc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hư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hỏng(nếu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có</a:t>
            </a:r>
            <a:r>
              <a:rPr sz="1900">
                <a:solidFill>
                  <a:srgbClr val="0000FF"/>
                </a:solidFill>
              </a:rPr>
              <a:t>), </a:t>
            </a:r>
            <a:r>
              <a:rPr sz="1900" err="1">
                <a:solidFill>
                  <a:srgbClr val="0000FF"/>
                </a:solidFill>
              </a:rPr>
              <a:t>nhập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về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kho</a:t>
            </a:r>
            <a:r>
              <a:rPr sz="1900">
                <a:solidFill>
                  <a:srgbClr val="0000FF"/>
                </a:solidFill>
              </a:rPr>
              <a:t>.</a:t>
            </a:r>
            <a:endParaRPr sz="19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sz="1900">
                <a:solidFill>
                  <a:srgbClr val="0000FF"/>
                </a:solidFill>
              </a:rPr>
              <a:t>  + </a:t>
            </a:r>
            <a:r>
              <a:rPr sz="1900" err="1">
                <a:solidFill>
                  <a:srgbClr val="0000FF"/>
                </a:solidFill>
              </a:rPr>
              <a:t>tổ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chức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thông</a:t>
            </a:r>
            <a:r>
              <a:rPr sz="1900">
                <a:solidFill>
                  <a:srgbClr val="0000FF"/>
                </a:solidFill>
              </a:rPr>
              <a:t> tin </a:t>
            </a:r>
            <a:r>
              <a:rPr sz="1900" err="1">
                <a:solidFill>
                  <a:srgbClr val="0000FF"/>
                </a:solidFill>
              </a:rPr>
              <a:t>về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và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tác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giả</a:t>
            </a:r>
            <a:r>
              <a:rPr sz="1900">
                <a:solidFill>
                  <a:srgbClr val="0000FF"/>
                </a:solidFill>
              </a:rPr>
              <a:t>: </a:t>
            </a:r>
            <a:r>
              <a:rPr sz="1900" err="1">
                <a:solidFill>
                  <a:srgbClr val="0000FF"/>
                </a:solidFill>
              </a:rPr>
              <a:t>giới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thiệu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về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chủ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đề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tác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giả</a:t>
            </a:r>
            <a:r>
              <a:rPr sz="1900">
                <a:solidFill>
                  <a:srgbClr val="0000FF"/>
                </a:solidFill>
              </a:rPr>
              <a:t>….</a:t>
            </a:r>
            <a:endParaRPr sz="19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sz="1900">
                <a:solidFill>
                  <a:srgbClr val="0000FF"/>
                </a:solidFill>
              </a:rPr>
              <a:t>3. </a:t>
            </a:r>
            <a:r>
              <a:rPr sz="1900" err="1">
                <a:solidFill>
                  <a:srgbClr val="0000FF"/>
                </a:solidFill>
              </a:rPr>
              <a:t>Cách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thức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giải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quyết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sự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cố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khi</a:t>
            </a:r>
            <a:r>
              <a:rPr sz="1900">
                <a:solidFill>
                  <a:srgbClr val="0000FF"/>
                </a:solidFill>
              </a:rPr>
              <a:t> vi </a:t>
            </a:r>
            <a:r>
              <a:rPr sz="1900" err="1">
                <a:solidFill>
                  <a:srgbClr val="0000FF"/>
                </a:solidFill>
              </a:rPr>
              <a:t>phạm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nội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quy</a:t>
            </a:r>
            <a:r>
              <a:rPr sz="1900">
                <a:solidFill>
                  <a:srgbClr val="0000FF"/>
                </a:solidFill>
              </a:rPr>
              <a:t>: </a:t>
            </a:r>
            <a:r>
              <a:rPr sz="1900" err="1">
                <a:solidFill>
                  <a:srgbClr val="0000FF"/>
                </a:solidFill>
              </a:rPr>
              <a:t>mất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thì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phải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đền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bù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bằng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hoặc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tiền</a:t>
            </a:r>
            <a:r>
              <a:rPr sz="1900">
                <a:solidFill>
                  <a:srgbClr val="0000FF"/>
                </a:solidFill>
              </a:rPr>
              <a:t>, </a:t>
            </a:r>
            <a:r>
              <a:rPr sz="1900" err="1">
                <a:solidFill>
                  <a:srgbClr val="0000FF"/>
                </a:solidFill>
              </a:rPr>
              <a:t>sách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rách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thì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phải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bồi</a:t>
            </a:r>
            <a:r>
              <a:rPr sz="1900">
                <a:solidFill>
                  <a:srgbClr val="0000FF"/>
                </a:solidFill>
              </a:rPr>
              <a:t> </a:t>
            </a:r>
            <a:r>
              <a:rPr sz="1900" err="1">
                <a:solidFill>
                  <a:srgbClr val="0000FF"/>
                </a:solidFill>
              </a:rPr>
              <a:t>thường</a:t>
            </a:r>
            <a:r>
              <a:rPr sz="1900">
                <a:solidFill>
                  <a:srgbClr val="0000FF"/>
                </a:solidFill>
              </a:rPr>
              <a:t>…</a:t>
            </a:r>
            <a:endParaRPr sz="19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0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90115">
                                            <p:txEl>
                                              <p:charRg st="0" end="8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89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0115">
                                            <p:txEl>
                                              <p:charRg st="89" end="1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126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charRg st="126" end="2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233" end="3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90115">
                                            <p:txEl>
                                              <p:charRg st="233" end="3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397" end="4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charRg st="397" end="47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charRg st="476" end="6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0115">
                                            <p:txEl>
                                              <p:charRg st="476" end="6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86020" name="Text Box 86019"/>
          <p:cNvSpPr txBox="1"/>
          <p:nvPr/>
        </p:nvSpPr>
        <p:spPr>
          <a:xfrm>
            <a:off x="228600" y="838200"/>
            <a:ext cx="8686800" cy="27381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3: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liệt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kê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tượng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khi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xây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dựng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CSDL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sz="440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VIEN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quá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trình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sách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mượ</a:t>
            </a:r>
            <a:r>
              <a:rPr lang="vi-VN"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/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sách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ch</a:t>
            </a:r>
            <a:r>
              <a:rPr sz="2400" err="1">
                <a:solidFill>
                  <a:srgbClr val="FF0000"/>
                </a:solidFill>
              </a:rPr>
              <a:t>ẳ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hạn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sách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…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tượng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sz="3200" err="1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sz="320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sz="32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charRg st="0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6020">
                                            <p:txEl>
                                              <p:charRg st="0" end="2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charRg st="0" end="2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6020">
                                            <p:txEl>
                                              <p:charRg st="0" end="2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55298" name="Picture 55297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5299" name="Picture 55298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5337" name="Content Placeholder 55336"/>
          <p:cNvGraphicFramePr/>
          <p:nvPr>
            <p:ph/>
          </p:nvPr>
        </p:nvGraphicFramePr>
        <p:xfrm>
          <a:off x="457200" y="990600"/>
          <a:ext cx="7848600" cy="5486400"/>
        </p:xfrm>
        <a:graphic>
          <a:graphicData uri="http://schemas.openxmlformats.org/drawingml/2006/table">
            <a:tbl>
              <a:tblPr/>
              <a:tblGrid>
                <a:gridCol w="3924300"/>
                <a:gridCol w="3924300"/>
              </a:tblGrid>
              <a:tr h="27146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</a:p>
                    <a:p>
                      <a:pPr marL="0" lvl="0" indent="0" algn="ctr">
                        <a:buNone/>
                      </a:pPr>
                      <a:r>
                        <a:rPr sz="2000" err="1"/>
                        <a:t>Người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mượn(HS</a:t>
                      </a:r>
                      <a:r>
                        <a:rPr sz="2200"/>
                        <a:t>)</a:t>
                      </a:r>
                      <a:endParaRPr lang="en-US" sz="22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Số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thẻ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Họ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và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tên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Ngày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sinh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Giới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tính</a:t>
                      </a:r>
                      <a:br>
                        <a:rPr sz="1500"/>
                      </a:br>
                      <a:r>
                        <a:rPr sz="1500"/>
                        <a:t>- </a:t>
                      </a:r>
                      <a:r>
                        <a:rPr sz="1500" err="1"/>
                        <a:t>Lớp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Địa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chỉ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Ngày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cấp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thẻ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Ghi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chú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17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</a:p>
                    <a:p>
                      <a:pPr marL="0" lvl="0" indent="0">
                        <a:buNone/>
                      </a:pPr>
                    </a:p>
                    <a:p>
                      <a:pPr marL="0" lvl="0" indent="0" algn="ctr">
                        <a:buNone/>
                      </a:pPr>
                      <a:r>
                        <a:rPr sz="2200" err="1"/>
                        <a:t>Sách</a:t>
                      </a:r>
                      <a:endParaRPr lang="en-US" sz="22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Mã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Tên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r>
                        <a:rPr sz="1500"/>
                        <a:t> 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Loại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Nhà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xuất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bản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năm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xuất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bản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Giá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tiền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Mã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tác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giả</a:t>
                      </a:r>
                      <a:endParaRPr sz="15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1500"/>
                        <a:t> </a:t>
                      </a:r>
                      <a:r>
                        <a:rPr sz="1500" err="1"/>
                        <a:t>Tóm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tắt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nội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dụng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5338" name="Picture 55337" descr="Garfield-01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05000"/>
            <a:ext cx="1428750" cy="1457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5340" name="Rectangles 55339"/>
          <p:cNvSpPr/>
          <p:nvPr/>
        </p:nvSpPr>
        <p:spPr>
          <a:xfrm>
            <a:off x="1219200" y="0"/>
            <a:ext cx="6019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lang="vi-VN" sz="2800" b="1" err="1">
                <a:solidFill>
                  <a:srgbClr val="FF0000"/>
                </a:solidFill>
              </a:rPr>
              <a:t>Bài 3: </a:t>
            </a:r>
            <a:r>
              <a:rPr sz="2800" b="1" err="1">
                <a:solidFill>
                  <a:srgbClr val="FF0000"/>
                </a:solidFill>
              </a:rPr>
              <a:t>Các</a:t>
            </a:r>
            <a:r>
              <a:rPr sz="2800" b="1">
                <a:solidFill>
                  <a:srgbClr val="FF0000"/>
                </a:solidFill>
              </a:rPr>
              <a:t> </a:t>
            </a:r>
            <a:r>
              <a:rPr sz="2800" b="1" err="1">
                <a:solidFill>
                  <a:srgbClr val="FF0000"/>
                </a:solidFill>
              </a:rPr>
              <a:t>đối</a:t>
            </a:r>
            <a:r>
              <a:rPr sz="2800" b="1">
                <a:solidFill>
                  <a:srgbClr val="FF0000"/>
                </a:solidFill>
              </a:rPr>
              <a:t> </a:t>
            </a:r>
            <a:r>
              <a:rPr sz="2800" b="1" err="1">
                <a:solidFill>
                  <a:srgbClr val="FF0000"/>
                </a:solidFill>
              </a:rPr>
              <a:t>tượng</a:t>
            </a:r>
            <a:r>
              <a:rPr sz="2800" b="1">
                <a:solidFill>
                  <a:srgbClr val="FF0000"/>
                </a:solidFill>
              </a:rPr>
              <a:t> </a:t>
            </a:r>
            <a:r>
              <a:rPr sz="2800" b="1" err="1">
                <a:solidFill>
                  <a:srgbClr val="FF0000"/>
                </a:solidFill>
              </a:rPr>
              <a:t>bao</a:t>
            </a:r>
            <a:r>
              <a:rPr sz="2800" b="1">
                <a:solidFill>
                  <a:srgbClr val="FF0000"/>
                </a:solidFill>
              </a:rPr>
              <a:t> </a:t>
            </a:r>
            <a:r>
              <a:rPr sz="2800" b="1" err="1">
                <a:solidFill>
                  <a:srgbClr val="FF0000"/>
                </a:solidFill>
              </a:rPr>
              <a:t>gồm</a:t>
            </a:r>
            <a:r>
              <a:rPr sz="2800" b="1">
                <a:solidFill>
                  <a:srgbClr val="FF0000"/>
                </a:solidFill>
              </a:rPr>
              <a:t>:</a:t>
            </a:r>
            <a:endParaRPr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5340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57347" name="Picture 57346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7392" name="Content Placeholder 57391"/>
          <p:cNvGraphicFramePr/>
          <p:nvPr>
            <p:ph/>
          </p:nvPr>
        </p:nvGraphicFramePr>
        <p:xfrm>
          <a:off x="533400" y="228600"/>
          <a:ext cx="8077200" cy="6248400"/>
        </p:xfrm>
        <a:graphic>
          <a:graphicData uri="http://schemas.openxmlformats.org/drawingml/2006/table">
            <a:tbl>
              <a:tblPr/>
              <a:tblGrid>
                <a:gridCol w="3373438"/>
                <a:gridCol w="4703762"/>
              </a:tblGrid>
              <a:tr h="27860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sz="1500"/>
                    </a:p>
                    <a:p>
                      <a:pPr marL="0" lvl="0" indent="0" algn="ctr">
                        <a:buNone/>
                      </a:pPr>
                      <a:endParaRPr sz="1500"/>
                    </a:p>
                    <a:p>
                      <a:pPr marL="0" lvl="0" indent="0" algn="ctr">
                        <a:buNone/>
                      </a:pPr>
                      <a:r>
                        <a:rPr sz="2200" err="1"/>
                        <a:t>Tác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giả</a:t>
                      </a:r>
                      <a:endParaRPr lang="en-US" sz="22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endParaRPr sz="17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Mã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tác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giả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Họ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và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tên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tác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giả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Ngày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sinh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Ngày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mất(nếu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có</a:t>
                      </a:r>
                      <a:r>
                        <a:rPr sz="2000"/>
                        <a:t>)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Tóm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tắt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tiểu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sử</a:t>
                      </a:r>
                      <a:endParaRPr lang="en-US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233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sz="1500"/>
                    </a:p>
                    <a:p>
                      <a:pPr marL="0" lvl="0" indent="0" algn="ctr">
                        <a:buNone/>
                      </a:pPr>
                      <a:endParaRPr sz="1500"/>
                    </a:p>
                    <a:p>
                      <a:pPr marL="0" lvl="0" indent="0" algn="ctr">
                        <a:buNone/>
                      </a:pPr>
                      <a:r>
                        <a:rPr sz="2000" err="1"/>
                        <a:t>H</a:t>
                      </a:r>
                      <a:r>
                        <a:rPr sz="2200" err="1"/>
                        <a:t>óa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đơn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nhập</a:t>
                      </a:r>
                      <a:endParaRPr sz="2000"/>
                    </a:p>
                    <a:p>
                      <a:pPr marL="0" lvl="0" indent="0" algn="ctr">
                        <a:buNone/>
                      </a:pPr>
                      <a:endParaRPr lang="en-US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endParaRPr sz="17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hiệu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hóa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đơn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nhập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MÃ </a:t>
                      </a:r>
                      <a:r>
                        <a:rPr sz="2000" err="1"/>
                        <a:t>sách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lượng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Ghi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chú</a:t>
                      </a:r>
                      <a:endParaRPr lang="en-US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390" name="Picture 57389" descr="Garfield-01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1428750" cy="1457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61455" name="Picture 6145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8" name="Picture 61457" descr="Garfield-01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" cy="10668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1479" name="Table 61478"/>
          <p:cNvGraphicFramePr/>
          <p:nvPr/>
        </p:nvGraphicFramePr>
        <p:xfrm>
          <a:off x="533400" y="1066800"/>
          <a:ext cx="8153400" cy="5410200"/>
        </p:xfrm>
        <a:graphic>
          <a:graphicData uri="http://schemas.openxmlformats.org/drawingml/2006/table">
            <a:tbl>
              <a:tblPr/>
              <a:tblGrid>
                <a:gridCol w="4152900"/>
                <a:gridCol w="4000500"/>
              </a:tblGrid>
              <a:tr h="26574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sz="2000"/>
                    </a:p>
                    <a:p>
                      <a:pPr marL="0" lvl="0" indent="0" algn="ctr">
                        <a:buNone/>
                      </a:pPr>
                      <a:r>
                        <a:rPr lang="vi-VN" altLang="en-US" sz="2000">
                          <a:sym typeface="+mn-ea"/>
                        </a:rPr>
                        <a:t>Biên bản Đền bù</a:t>
                      </a:r>
                      <a:endParaRPr sz="2000" err="1"/>
                    </a:p>
                    <a:p>
                      <a:pPr marL="0" lvl="0" indent="0" algn="ctr">
                        <a:buNone/>
                      </a:pPr>
                      <a:r>
                        <a:rPr lang="vi-VN" sz="2000" err="1"/>
                        <a:t>(</a:t>
                      </a:r>
                      <a:r>
                        <a:rPr sz="2000" err="1"/>
                        <a:t>Biên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bản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giải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quyết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sự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cố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mất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sách</a:t>
                      </a:r>
                      <a:r>
                        <a:rPr sz="2000"/>
                        <a:t>, </a:t>
                      </a:r>
                      <a:r>
                        <a:rPr sz="2000" err="1"/>
                        <a:t>đền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bù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sách</a:t>
                      </a:r>
                      <a:r>
                        <a:rPr lang="vi-VN" sz="2000" err="1"/>
                        <a:t>)</a:t>
                      </a:r>
                      <a:endParaRPr lang="vi-VN" sz="2000" err="1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hiệu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biên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bản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đền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bù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Mã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sách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lượng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đền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bù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Tiền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đền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bù</a:t>
                      </a:r>
                      <a:endParaRPr lang="en-US" sz="2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2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</a:p>
                    <a:p>
                      <a:pPr marL="0" lvl="0" indent="0" algn="ctr">
                        <a:buNone/>
                      </a:pPr>
                      <a:r>
                        <a:rPr sz="2200" err="1"/>
                        <a:t>Biên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bảnThanh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lí</a:t>
                      </a:r>
                      <a:endParaRPr sz="2200"/>
                    </a:p>
                    <a:p>
                      <a:pPr marL="0" lvl="0" indent="0">
                        <a:buNone/>
                      </a:pPr>
                      <a:endParaRPr lang="en-US" sz="22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hiệu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biên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bản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thanh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lí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Mã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sách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số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lượng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thanh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lí</a:t>
                      </a:r>
                      <a:endParaRPr sz="2000"/>
                    </a:p>
                    <a:p>
                      <a:pPr marL="0" lvl="0" indent="0">
                        <a:buFontTx/>
                        <a:buChar char="-"/>
                      </a:pPr>
                      <a:r>
                        <a:rPr sz="2000"/>
                        <a:t> </a:t>
                      </a:r>
                      <a:r>
                        <a:rPr sz="2000" err="1"/>
                        <a:t>Giá</a:t>
                      </a:r>
                      <a:r>
                        <a:rPr sz="2000"/>
                        <a:t> </a:t>
                      </a:r>
                      <a:r>
                        <a:rPr sz="2000" err="1"/>
                        <a:t>tiền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endParaRPr lang="en-US" sz="3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65538" name="Picture 65537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39" name="Picture 65538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42" name="Rectangles 65541"/>
          <p:cNvSpPr/>
          <p:nvPr/>
        </p:nvSpPr>
        <p:spPr>
          <a:xfrm>
            <a:off x="1371600" y="1143000"/>
            <a:ext cx="7772400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eaLnBrk="0" hangingPunct="0"/>
            <a:endParaRPr sz="2400"/>
          </a:p>
        </p:txBody>
      </p:sp>
      <p:pic>
        <p:nvPicPr>
          <p:cNvPr id="65543" name="Picture 65542" descr="Garfield-01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1120775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45" name="Text Box 65544"/>
          <p:cNvSpPr txBox="1"/>
          <p:nvPr/>
        </p:nvSpPr>
        <p:spPr>
          <a:xfrm>
            <a:off x="1219200" y="762000"/>
            <a:ext cx="7315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4: Theo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, CSDL THUVIEN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thư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viện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bảng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bảng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cột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40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sz="240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46" name="Text Box 65545"/>
          <p:cNvSpPr txBox="1"/>
          <p:nvPr/>
        </p:nvSpPr>
        <p:spPr>
          <a:xfrm>
            <a:off x="1736725" y="1676400"/>
            <a:ext cx="5492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/>
          </a:p>
        </p:txBody>
      </p:sp>
      <p:sp>
        <p:nvSpPr>
          <p:cNvPr id="65547" name="Text Box 65546"/>
          <p:cNvSpPr txBox="1"/>
          <p:nvPr/>
        </p:nvSpPr>
        <p:spPr>
          <a:xfrm>
            <a:off x="990600" y="1600200"/>
            <a:ext cx="5105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b="1"/>
              <a:t>* </a:t>
            </a:r>
            <a:r>
              <a:rPr sz="2000" b="1" err="1">
                <a:latin typeface="Times New Roman" panose="02020603050405020304" pitchFamily="18" charset="0"/>
              </a:rPr>
              <a:t>Bảng</a:t>
            </a:r>
            <a:r>
              <a:rPr sz="2000" b="1">
                <a:latin typeface="Times New Roman" panose="02020603050405020304" pitchFamily="18" charset="0"/>
              </a:rPr>
              <a:t> TACGIA</a:t>
            </a:r>
            <a:r>
              <a:rPr sz="2000">
                <a:latin typeface="Times New Roman" panose="02020603050405020304" pitchFamily="18" charset="0"/>
              </a:rPr>
              <a:t> (</a:t>
            </a:r>
            <a:r>
              <a:rPr sz="2000" err="1">
                <a:latin typeface="Times New Roman" panose="02020603050405020304" pitchFamily="18" charset="0"/>
              </a:rPr>
              <a:t>thông</a:t>
            </a:r>
            <a:r>
              <a:rPr sz="2000">
                <a:latin typeface="Times New Roman" panose="02020603050405020304" pitchFamily="18" charset="0"/>
              </a:rPr>
              <a:t> tin </a:t>
            </a:r>
            <a:r>
              <a:rPr sz="2000" err="1">
                <a:latin typeface="Times New Roman" panose="02020603050405020304" pitchFamily="18" charset="0"/>
              </a:rPr>
              <a:t>về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tác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giả</a:t>
            </a:r>
            <a:r>
              <a:rPr sz="2000">
                <a:latin typeface="Times New Roman" panose="02020603050405020304" pitchFamily="18" charset="0"/>
              </a:rPr>
              <a:t>)</a:t>
            </a:r>
            <a:endParaRPr sz="2000">
              <a:latin typeface="Times New Roman" panose="02020603050405020304" pitchFamily="18" charset="0"/>
            </a:endParaRPr>
          </a:p>
        </p:txBody>
      </p:sp>
      <p:graphicFrame>
        <p:nvGraphicFramePr>
          <p:cNvPr id="65756" name="Content Placeholder 65755"/>
          <p:cNvGraphicFramePr/>
          <p:nvPr>
            <p:ph/>
          </p:nvPr>
        </p:nvGraphicFramePr>
        <p:xfrm>
          <a:off x="457200" y="2209800"/>
          <a:ext cx="8305800" cy="796925"/>
        </p:xfrm>
        <a:graphic>
          <a:graphicData uri="http://schemas.openxmlformats.org/drawingml/2006/table">
            <a:tbl>
              <a:tblPr/>
              <a:tblGrid>
                <a:gridCol w="1662113"/>
                <a:gridCol w="1660525"/>
                <a:gridCol w="1660525"/>
                <a:gridCol w="1660525"/>
                <a:gridCol w="1662112"/>
              </a:tblGrid>
              <a:tr h="7969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MaTG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2200"/>
                        <a:t>(</a:t>
                      </a:r>
                      <a:r>
                        <a:rPr sz="1700" err="1"/>
                        <a:t>Mã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tác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giả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Hoten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Họ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và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tên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Ngsinh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Ngày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sinh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NgMat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ngày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mất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TieuSu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Tiểu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sử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641" name="Text Box 65640"/>
          <p:cNvSpPr txBox="1"/>
          <p:nvPr/>
        </p:nvSpPr>
        <p:spPr>
          <a:xfrm>
            <a:off x="1066800" y="3048000"/>
            <a:ext cx="502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</a:p>
        </p:txBody>
      </p:sp>
      <p:sp>
        <p:nvSpPr>
          <p:cNvPr id="65642" name="Text Box 65641"/>
          <p:cNvSpPr txBox="1"/>
          <p:nvPr/>
        </p:nvSpPr>
        <p:spPr>
          <a:xfrm>
            <a:off x="914400" y="3429000"/>
            <a:ext cx="586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>
                <a:latin typeface="Times New Roman" panose="02020603050405020304" pitchFamily="18" charset="0"/>
              </a:rPr>
              <a:t>*</a:t>
            </a:r>
            <a:r>
              <a:rPr sz="2000" b="1" err="1">
                <a:latin typeface="Times New Roman" panose="02020603050405020304" pitchFamily="18" charset="0"/>
              </a:rPr>
              <a:t>Bảng</a:t>
            </a:r>
            <a:r>
              <a:rPr sz="2000" b="1">
                <a:latin typeface="Times New Roman" panose="02020603050405020304" pitchFamily="18" charset="0"/>
              </a:rPr>
              <a:t> SACH</a:t>
            </a:r>
            <a:r>
              <a:rPr sz="2000">
                <a:latin typeface="Times New Roman" panose="02020603050405020304" pitchFamily="18" charset="0"/>
              </a:rPr>
              <a:t>( </a:t>
            </a:r>
            <a:r>
              <a:rPr sz="2000" err="1">
                <a:latin typeface="Times New Roman" panose="02020603050405020304" pitchFamily="18" charset="0"/>
              </a:rPr>
              <a:t>Bảng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thông</a:t>
            </a:r>
            <a:r>
              <a:rPr sz="2000">
                <a:latin typeface="Times New Roman" panose="02020603050405020304" pitchFamily="18" charset="0"/>
              </a:rPr>
              <a:t> tin </a:t>
            </a:r>
            <a:r>
              <a:rPr sz="2000" err="1">
                <a:latin typeface="Times New Roman" panose="02020603050405020304" pitchFamily="18" charset="0"/>
              </a:rPr>
              <a:t>về</a:t>
            </a:r>
            <a:r>
              <a:rPr sz="2000">
                <a:latin typeface="Times New Roman" panose="02020603050405020304" pitchFamily="18" charset="0"/>
              </a:rPr>
              <a:t> </a:t>
            </a:r>
            <a:r>
              <a:rPr sz="2000" err="1">
                <a:latin typeface="Times New Roman" panose="02020603050405020304" pitchFamily="18" charset="0"/>
              </a:rPr>
              <a:t>sách</a:t>
            </a:r>
            <a:r>
              <a:rPr sz="2000">
                <a:latin typeface="Times New Roman" panose="02020603050405020304" pitchFamily="18" charset="0"/>
              </a:rPr>
              <a:t>)</a:t>
            </a:r>
            <a:endParaRPr sz="2000">
              <a:latin typeface="Times New Roman" panose="02020603050405020304" pitchFamily="18" charset="0"/>
            </a:endParaRPr>
          </a:p>
        </p:txBody>
      </p:sp>
      <p:graphicFrame>
        <p:nvGraphicFramePr>
          <p:cNvPr id="65760" name="Table 65759"/>
          <p:cNvGraphicFramePr/>
          <p:nvPr/>
        </p:nvGraphicFramePr>
        <p:xfrm>
          <a:off x="381000" y="4114800"/>
          <a:ext cx="8763000" cy="1096963"/>
        </p:xfrm>
        <a:graphic>
          <a:graphicData uri="http://schemas.openxmlformats.org/drawingml/2006/table">
            <a:tbl>
              <a:tblPr/>
              <a:tblGrid>
                <a:gridCol w="1163638"/>
                <a:gridCol w="1065212"/>
                <a:gridCol w="1116013"/>
                <a:gridCol w="1114425"/>
                <a:gridCol w="1114425"/>
                <a:gridCol w="1114425"/>
                <a:gridCol w="1114425"/>
                <a:gridCol w="960437"/>
              </a:tblGrid>
              <a:tr h="10969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700" b="1" err="1"/>
                        <a:t>MaSach</a:t>
                      </a:r>
                      <a:endParaRPr sz="1700" b="1"/>
                    </a:p>
                    <a:p>
                      <a:pPr marL="0" lvl="0" indent="0">
                        <a:buNone/>
                      </a:pPr>
                      <a:r>
                        <a:rPr sz="1000"/>
                        <a:t>(</a:t>
                      </a:r>
                      <a:r>
                        <a:rPr sz="1500" err="1"/>
                        <a:t>mã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r>
                        <a:t>)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TenSach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Tên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LoaiSach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Loại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sách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500" b="1"/>
                        <a:t>NXB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Nhà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xuất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bản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NamXB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Năm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xuất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bản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GiaTien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Giá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tiền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MaTG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mã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tác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giả</a:t>
                      </a:r>
                      <a:r>
                        <a:rPr sz="1500"/>
                        <a:t>)</a:t>
                      </a:r>
                      <a:endParaRPr sz="1500"/>
                    </a:p>
                    <a:p>
                      <a:pPr marL="0" lvl="0" indent="0">
                        <a:buNone/>
                      </a:pP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1500" b="1" err="1"/>
                        <a:t>NoiDung</a:t>
                      </a:r>
                      <a:endParaRPr sz="1500" b="1"/>
                    </a:p>
                    <a:p>
                      <a:pPr marL="0" lvl="0" indent="0">
                        <a:buNone/>
                      </a:pPr>
                      <a:r>
                        <a:rPr sz="1500"/>
                        <a:t>(</a:t>
                      </a:r>
                      <a:r>
                        <a:rPr sz="1500" err="1"/>
                        <a:t>tóm</a:t>
                      </a:r>
                      <a:r>
                        <a:rPr sz="1500"/>
                        <a:t> </a:t>
                      </a:r>
                      <a:r>
                        <a:rPr sz="1500" err="1"/>
                        <a:t>tắt</a:t>
                      </a:r>
                      <a:r>
                        <a:rPr sz="1500"/>
                        <a:t>)</a:t>
                      </a:r>
                      <a:endParaRPr lang="en-US" sz="15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672" name="Text Box 65671"/>
          <p:cNvSpPr txBox="1"/>
          <p:nvPr/>
        </p:nvSpPr>
        <p:spPr>
          <a:xfrm>
            <a:off x="762000" y="4724400"/>
            <a:ext cx="5486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endParaRPr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charRg st="0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5545">
                                            <p:txEl>
                                              <p:charRg st="0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5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5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charRg st="0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5545">
                                            <p:txEl>
                                              <p:charRg st="0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5" grpId="0" build="allAtOnce"/>
      <p:bldP spid="65547" grpId="0"/>
      <p:bldP spid="65642" grpId="0"/>
      <p:bldP spid="656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8002" name="Title 128001"/>
          <p:cNvSpPr>
            <a:spLocks noGrp="1"/>
          </p:cNvSpPr>
          <p:nvPr>
            <p:ph type="title"/>
          </p:nvPr>
        </p:nvSpPr>
        <p:spPr>
          <a:xfrm>
            <a:off x="1828800" y="533400"/>
            <a:ext cx="6324600" cy="685800"/>
          </a:xfrm>
        </p:spPr>
        <p:txBody>
          <a:bodyPr anchor="b" anchorCtr="0"/>
          <a:p>
            <a:r>
              <a:rPr sz="2500" b="0" err="1">
                <a:solidFill>
                  <a:schemeClr val="tx1"/>
                </a:solidFill>
              </a:rPr>
              <a:t>Bảng</a:t>
            </a:r>
            <a:r>
              <a:rPr sz="2100" b="0">
                <a:solidFill>
                  <a:schemeClr val="tx1"/>
                </a:solidFill>
              </a:rPr>
              <a:t> </a:t>
            </a:r>
            <a:r>
              <a:rPr sz="2100">
                <a:solidFill>
                  <a:schemeClr val="tx1"/>
                </a:solidFill>
              </a:rPr>
              <a:t>HOCSINH</a:t>
            </a:r>
            <a:r>
              <a:rPr sz="2100" b="0">
                <a:solidFill>
                  <a:schemeClr val="tx1"/>
                </a:solidFill>
              </a:rPr>
              <a:t> (</a:t>
            </a:r>
            <a:r>
              <a:rPr sz="2100" b="0" err="1">
                <a:solidFill>
                  <a:schemeClr val="tx1"/>
                </a:solidFill>
              </a:rPr>
              <a:t>thông</a:t>
            </a:r>
            <a:r>
              <a:rPr sz="2100" b="0">
                <a:solidFill>
                  <a:schemeClr val="tx1"/>
                </a:solidFill>
              </a:rPr>
              <a:t> tin </a:t>
            </a:r>
            <a:r>
              <a:rPr sz="2100" b="0" err="1">
                <a:solidFill>
                  <a:schemeClr val="tx1"/>
                </a:solidFill>
              </a:rPr>
              <a:t>về</a:t>
            </a:r>
            <a:r>
              <a:rPr sz="2100" b="0">
                <a:solidFill>
                  <a:schemeClr val="tx1"/>
                </a:solidFill>
              </a:rPr>
              <a:t> </a:t>
            </a:r>
            <a:r>
              <a:rPr sz="2100" b="0" err="1">
                <a:solidFill>
                  <a:schemeClr val="tx1"/>
                </a:solidFill>
              </a:rPr>
              <a:t>độc</a:t>
            </a:r>
            <a:r>
              <a:rPr sz="2100" b="0">
                <a:solidFill>
                  <a:schemeClr val="tx1"/>
                </a:solidFill>
              </a:rPr>
              <a:t> </a:t>
            </a:r>
            <a:r>
              <a:rPr sz="2100" b="0" err="1">
                <a:solidFill>
                  <a:schemeClr val="tx1"/>
                </a:solidFill>
              </a:rPr>
              <a:t>giả</a:t>
            </a:r>
            <a:endParaRPr sz="2100" b="0">
              <a:solidFill>
                <a:schemeClr val="tx1"/>
              </a:solidFill>
            </a:endParaRPr>
          </a:p>
        </p:txBody>
      </p:sp>
      <p:graphicFrame>
        <p:nvGraphicFramePr>
          <p:cNvPr id="128079" name="Content Placeholder 128078"/>
          <p:cNvGraphicFramePr/>
          <p:nvPr>
            <p:ph sz="half" idx="2"/>
          </p:nvPr>
        </p:nvGraphicFramePr>
        <p:xfrm>
          <a:off x="609600" y="1600200"/>
          <a:ext cx="8077200" cy="1065213"/>
        </p:xfrm>
        <a:graphic>
          <a:graphicData uri="http://schemas.openxmlformats.org/drawingml/2006/table">
            <a:tbl>
              <a:tblPr/>
              <a:tblGrid>
                <a:gridCol w="1155700"/>
                <a:gridCol w="971550"/>
                <a:gridCol w="1416050"/>
                <a:gridCol w="1276350"/>
                <a:gridCol w="847725"/>
                <a:gridCol w="1355725"/>
                <a:gridCol w="1054100"/>
              </a:tblGrid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MaThe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mã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thẻ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Hoten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Họ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và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tên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NgaySinh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sinh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GioiTinh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nam/nữ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LOP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lớp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NgayCap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cấp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>
                          <a:latin typeface="Times New Roman" panose="02020603050405020304" pitchFamily="18" charset="0"/>
                        </a:rPr>
                        <a:t>ĐiaChi</a:t>
                      </a:r>
                      <a:endParaRPr sz="2000">
                        <a:latin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r>
                        <a:rPr sz="2000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Địa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sz="2000" err="1">
                          <a:latin typeface="Times New Roman" panose="02020603050405020304" pitchFamily="18" charset="0"/>
                        </a:rPr>
                        <a:t>chỉ</a:t>
                      </a:r>
                      <a:r>
                        <a:rPr sz="2000">
                          <a:latin typeface="Times New Roman" panose="02020603050405020304" pitchFamily="18" charset="0"/>
                        </a:rPr>
                        <a:t>)</a:t>
                      </a:r>
                      <a:endParaRPr lang="en-US" sz="2000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8058" name="Text Box 128057"/>
          <p:cNvSpPr txBox="1"/>
          <p:nvPr/>
        </p:nvSpPr>
        <p:spPr>
          <a:xfrm>
            <a:off x="1752600" y="2819400"/>
            <a:ext cx="6400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err="1"/>
              <a:t>Bảng</a:t>
            </a:r>
            <a:r>
              <a:rPr sz="2000"/>
              <a:t> </a:t>
            </a:r>
            <a:r>
              <a:t> </a:t>
            </a:r>
            <a:r>
              <a:rPr b="1"/>
              <a:t>PHIEUMUON</a:t>
            </a:r>
            <a:r>
              <a:t> (</a:t>
            </a:r>
            <a:r>
              <a:rPr err="1"/>
              <a:t>Quản</a:t>
            </a:r>
            <a:r>
              <a:t> </a:t>
            </a:r>
            <a:r>
              <a:rPr err="1"/>
              <a:t>lí</a:t>
            </a:r>
            <a:r>
              <a:t> </a:t>
            </a:r>
            <a:r>
              <a:rPr err="1"/>
              <a:t>việc</a:t>
            </a:r>
            <a:r>
              <a:t> </a:t>
            </a:r>
            <a:r>
              <a:rPr err="1"/>
              <a:t>mượn</a:t>
            </a:r>
            <a:r>
              <a:t> </a:t>
            </a:r>
            <a:r>
              <a:rPr err="1"/>
              <a:t>sách</a:t>
            </a:r>
            <a:r>
              <a:t>)</a:t>
            </a:r>
          </a:p>
        </p:txBody>
      </p:sp>
      <p:graphicFrame>
        <p:nvGraphicFramePr>
          <p:cNvPr id="128080" name="Content Placeholder 128079"/>
          <p:cNvGraphicFramePr/>
          <p:nvPr>
            <p:ph sz="half" idx="1"/>
          </p:nvPr>
        </p:nvGraphicFramePr>
        <p:xfrm>
          <a:off x="457200" y="3505200"/>
          <a:ext cx="8305800" cy="1223963"/>
        </p:xfrm>
        <a:graphic>
          <a:graphicData uri="http://schemas.openxmlformats.org/drawingml/2006/table">
            <a:tbl>
              <a:tblPr/>
              <a:tblGrid>
                <a:gridCol w="1462088"/>
                <a:gridCol w="1384300"/>
                <a:gridCol w="1462087"/>
                <a:gridCol w="1690688"/>
                <a:gridCol w="1154112"/>
                <a:gridCol w="1152525"/>
              </a:tblGrid>
              <a:tr h="12239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MaThe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thẻ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mượn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SoPhieu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phiếu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NgayMuon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ngày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mượn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NgayCanTra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ngày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cần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trả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 err="1"/>
                        <a:t>MaSach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Mã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Sách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lvl="1" indent="-34734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lvl="2" indent="-29337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buChar char="l"/>
                        <a:defRPr sz="21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430" lvl="3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930" lvl="4" indent="-31623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sz="2000"/>
                        <a:t>SLM</a:t>
                      </a:r>
                      <a:endParaRPr sz="2000"/>
                    </a:p>
                    <a:p>
                      <a:pPr marL="0" lvl="0" indent="0">
                        <a:buNone/>
                      </a:pPr>
                      <a:r>
                        <a:rPr sz="1700"/>
                        <a:t>(</a:t>
                      </a:r>
                      <a:r>
                        <a:rPr sz="1700" err="1"/>
                        <a:t>Số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lượng</a:t>
                      </a:r>
                      <a:r>
                        <a:rPr sz="1700"/>
                        <a:t> </a:t>
                      </a:r>
                      <a:r>
                        <a:rPr sz="1700" err="1"/>
                        <a:t>mượn</a:t>
                      </a:r>
                      <a:r>
                        <a:rPr sz="1700"/>
                        <a:t>)</a:t>
                      </a:r>
                      <a:endParaRPr lang="en-US" sz="17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8081" name="Picture 128080" descr="Garfield-01-jun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600200" cy="1524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8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8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58" grpId="0"/>
    </p:bldLst>
  </p:timing>
</p:sld>
</file>

<file path=ppt/theme/theme1.xml><?xml version="1.0" encoding="utf-8"?>
<a:theme xmlns:a="http://schemas.openxmlformats.org/drawingml/2006/main" name="Network">
  <a:themeElements>
    <a:clrScheme name="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B8989"/>
      </a:accent6>
      <a:hlink>
        <a:srgbClr val="7E9CE8"/>
      </a:hlink>
      <a:folHlink>
        <a:srgbClr val="D8D8EC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00"/>
        </a:lt1>
        <a:dk2>
          <a:srgbClr val="C0C0C0"/>
        </a:dk2>
        <a:lt2>
          <a:srgbClr val="4F747B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CDCDC"/>
        </a:accent4>
        <a:accent5>
          <a:srgbClr val="C3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D0B0B"/>
        </a:lt1>
        <a:dk2>
          <a:srgbClr val="FFFFFF"/>
        </a:dk2>
        <a:lt2>
          <a:srgbClr val="3C0000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CDCDC"/>
        </a:accent4>
        <a:accent5>
          <a:srgbClr val="B9B9AD"/>
        </a:accent5>
        <a:accent6>
          <a:srgbClr val="B72D00"/>
        </a:accent6>
        <a:hlink>
          <a:srgbClr val="CC9900"/>
        </a:hlink>
        <a:folHlink>
          <a:srgbClr val="CC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15192B"/>
        </a:lt1>
        <a:dk2>
          <a:srgbClr val="CCCCFF"/>
        </a:dk2>
        <a:lt2>
          <a:srgbClr val="666699"/>
        </a:lt2>
        <a:accent1>
          <a:srgbClr val="4F893D"/>
        </a:accent1>
        <a:accent2>
          <a:srgbClr val="666699"/>
        </a:accent2>
        <a:accent3>
          <a:srgbClr val="AAAAAC"/>
        </a:accent3>
        <a:accent4>
          <a:srgbClr val="DCDCDC"/>
        </a:accent4>
        <a:accent5>
          <a:srgbClr val="B3C4AF"/>
        </a:accent5>
        <a:accent6>
          <a:srgbClr val="5B5B89"/>
        </a:accent6>
        <a:hlink>
          <a:srgbClr val="CC9900"/>
        </a:hlink>
        <a:folHlink>
          <a:srgbClr val="4837C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6001A"/>
        </a:lt1>
        <a:dk2>
          <a:srgbClr val="CCCC66"/>
        </a:dk2>
        <a:lt2>
          <a:srgbClr val="666699"/>
        </a:lt2>
        <a:accent1>
          <a:srgbClr val="FF3300"/>
        </a:accent1>
        <a:accent2>
          <a:srgbClr val="FF6600"/>
        </a:accent2>
        <a:accent3>
          <a:srgbClr val="C3AAAA"/>
        </a:accent3>
        <a:accent4>
          <a:srgbClr val="DCDCDC"/>
        </a:accent4>
        <a:accent5>
          <a:srgbClr val="FFADAA"/>
        </a:accent5>
        <a:accent6>
          <a:srgbClr val="E55B00"/>
        </a:accent6>
        <a:hlink>
          <a:srgbClr val="CC99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54"/>
        </a:lt1>
        <a:dk2>
          <a:srgbClr val="FFFFFF"/>
        </a:dk2>
        <a:lt2>
          <a:srgbClr val="666699"/>
        </a:lt2>
        <a:accent1>
          <a:srgbClr val="3333FF"/>
        </a:accent1>
        <a:accent2>
          <a:srgbClr val="006699"/>
        </a:accent2>
        <a:accent3>
          <a:srgbClr val="AAAAB4"/>
        </a:accent3>
        <a:accent4>
          <a:srgbClr val="DCDCDC"/>
        </a:accent4>
        <a:accent5>
          <a:srgbClr val="ADADFF"/>
        </a:accent5>
        <a:accent6>
          <a:srgbClr val="005B89"/>
        </a:accent6>
        <a:hlink>
          <a:srgbClr val="669900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0054B"/>
        </a:lt1>
        <a:dk2>
          <a:srgbClr val="FFFFFF"/>
        </a:dk2>
        <a:lt2>
          <a:srgbClr val="808080"/>
        </a:lt2>
        <a:accent1>
          <a:srgbClr val="797B9B"/>
        </a:accent1>
        <a:accent2>
          <a:srgbClr val="6B4FB1"/>
        </a:accent2>
        <a:accent3>
          <a:srgbClr val="ADAAB2"/>
        </a:accent3>
        <a:accent4>
          <a:srgbClr val="DCDCDC"/>
        </a:accent4>
        <a:accent5>
          <a:srgbClr val="BEBFCB"/>
        </a:accent5>
        <a:accent6>
          <a:srgbClr val="5F469E"/>
        </a:accent6>
        <a:hlink>
          <a:srgbClr val="7AACCE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CC"/>
        </a:dk1>
        <a:lt1>
          <a:srgbClr val="29527B"/>
        </a:lt1>
        <a:dk2>
          <a:srgbClr val="FFFFFF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CDCAF"/>
        </a:accent4>
        <a:accent5>
          <a:srgbClr val="E2E2AA"/>
        </a:accent5>
        <a:accent6>
          <a:srgbClr val="5B8989"/>
        </a:accent6>
        <a:hlink>
          <a:srgbClr val="D8D8E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76949"/>
        </a:lt1>
        <a:dk2>
          <a:srgbClr val="FFFFFF"/>
        </a:dk2>
        <a:lt2>
          <a:srgbClr val="666699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CDCDC"/>
        </a:accent4>
        <a:accent5>
          <a:srgbClr val="E2B9AA"/>
        </a:accent5>
        <a:accent6>
          <a:srgbClr val="B78900"/>
        </a:accent6>
        <a:hlink>
          <a:srgbClr val="669900"/>
        </a:hlink>
        <a:folHlink>
          <a:srgbClr val="A4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7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B8989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0</TotalTime>
  <Words>3113</Words>
  <Application>WPS Presentation</Application>
  <PresentationFormat/>
  <Paragraphs>223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Arial Black</vt:lpstr>
      <vt:lpstr>Microsoft YaHei</vt:lpstr>
      <vt:lpstr>Arial Unicode MS</vt:lpstr>
      <vt:lpstr>Calibri</vt:lpstr>
      <vt:lpstr>Network</vt:lpstr>
      <vt:lpstr>PowerPoint 演示文稿</vt:lpstr>
      <vt:lpstr>PowerPoint 演示文稿</vt:lpstr>
      <vt:lpstr>Bài 2. Kể tên các hoạt động chính của thư viện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Bảng HOCSINH (thông tin về độc giả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ngọc nguyễn</cp:lastModifiedBy>
  <cp:revision>73</cp:revision>
  <dcterms:created xsi:type="dcterms:W3CDTF">2021-09-19T16:39:00Z</dcterms:created>
  <dcterms:modified xsi:type="dcterms:W3CDTF">2021-10-11T03:54:09Z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6E6C3690D16143F887824F20F47FA156</vt:lpwstr>
  </property>
  <property fmtid="{D5CDD505-2E9C-101B-9397-08002B2CF9AE}" pid="4" name="KSOProductBuildVer">
    <vt:lpwstr>1033-11.2.0.10323</vt:lpwstr>
  </property>
</Properties>
</file>