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92" r:id="rId14"/>
    <p:sldId id="289" r:id="rId15"/>
    <p:sldId id="290" r:id="rId16"/>
    <p:sldId id="293" r:id="rId17"/>
    <p:sldId id="294" r:id="rId18"/>
    <p:sldId id="295" r:id="rId19"/>
    <p:sldId id="291" r:id="rId20"/>
    <p:sldId id="296" r:id="rId21"/>
    <p:sldId id="297" r:id="rId22"/>
    <p:sldId id="307" r:id="rId23"/>
    <p:sldId id="302" r:id="rId24"/>
    <p:sldId id="298" r:id="rId25"/>
    <p:sldId id="303" r:id="rId26"/>
    <p:sldId id="300" r:id="rId27"/>
    <p:sldId id="301" r:id="rId28"/>
    <p:sldId id="308" r:id="rId29"/>
    <p:sldId id="309" r:id="rId30"/>
    <p:sldId id="310" r:id="rId31"/>
    <p:sldId id="311" r:id="rId32"/>
    <p:sldId id="316" r:id="rId33"/>
    <p:sldId id="313" r:id="rId34"/>
    <p:sldId id="304" r:id="rId35"/>
    <p:sldId id="317" r:id="rId36"/>
    <p:sldId id="306" r:id="rId37"/>
    <p:sldId id="277" r:id="rId3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3300"/>
    <a:srgbClr val="6600CC"/>
    <a:srgbClr val="FFFF00"/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39" Type="http://schemas.openxmlformats.org/officeDocument/2006/relationships/notesMaster" Target="notesMasters/notesMaster1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A9A6EE-74A4-4521-BB5C-53425C5E315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Trường THPT iSCHOOL Long An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0C2E3E-EA09-42B5-B5DC-106DB3046C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Trường THPT iSCHOOL Long An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Date Placeholder 18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476C96-60FE-439A-B8B4-F23F1D227C08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p>
            <a:r>
              <a:rPr lang="vi-VN" altLang="x-none" dirty="0"/>
              <a:t>Người dạy: Trần Việt Hùng</a:t>
            </a:r>
            <a:endParaRPr dirty="0"/>
          </a:p>
        </p:txBody>
      </p:sp>
      <p:sp>
        <p:nvSpPr>
          <p:cNvPr id="15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p>
            <a:pPr algn="r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C85957-8F9C-4CF3-AC92-EEE6FCB5A70E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p>
            <a:r>
              <a:rPr lang="vi-VN" altLang="x-none" dirty="0"/>
              <a:t>Người dạy: Trần Việt Hùng</a:t>
            </a:r>
            <a:endParaRPr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p>
            <a:pPr algn="r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AA31C4B-01DF-4FD0-824C-6D3E819156FC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p>
            <a:r>
              <a:rPr lang="vi-VN" altLang="x-none" dirty="0"/>
              <a:t>Người dạy: Trần Việt Hùng</a:t>
            </a:r>
            <a:endParaRPr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p>
            <a:pPr algn="r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 vert="horz" wrap="square" lIns="182880" tIns="9144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BAB9F5-AE0C-43A4-AB6C-DB40531929C3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p>
            <a:r>
              <a:rPr lang="vi-VN" altLang="x-none" dirty="0"/>
              <a:t>Người dạy: Trần Việt Hùng</a:t>
            </a:r>
            <a:endParaRPr dirty="0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p>
            <a:pPr algn="r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3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</a:ln>
        </p:spPr>
        <p:txBody>
          <a:bodyPr lIns="182880" tIns="91440"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94E31A-B0FB-42C9-B2B8-228870294695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>
              <a:defRPr sz="1000">
                <a:solidFill>
                  <a:srgbClr val="A7A399"/>
                </a:solidFill>
              </a:defRPr>
            </a:lvl1pPr>
          </a:lstStyle>
          <a:p>
            <a:pPr lvl="0" eaLnBrk="1" hangingPunct="1"/>
            <a:r>
              <a:rPr lang="vi-VN" altLang="x-none" dirty="0">
                <a:latin typeface="Arial" panose="020B0604020202020204" pitchFamily="34" charset="0"/>
              </a:rPr>
              <a:t>Người dạy: Trần Việt Hùng</a:t>
            </a:r>
            <a:endParaRPr sz="1000" dirty="0">
              <a:solidFill>
                <a:srgbClr val="A7A399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rgbClr val="A7A39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9pPr>
    </p:titleStyle>
    <p:bodyStyle>
      <a:lvl1pPr marL="265430" indent="-265430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005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880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5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GI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Rectangle 10"/>
          <p:cNvSpPr/>
          <p:nvPr/>
        </p:nvSpPr>
        <p:spPr>
          <a:xfrm>
            <a:off x="285750" y="1755775"/>
            <a:ext cx="8699818" cy="20051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CHÀO MỪNG QUÝ THẦY CÔ </a:t>
            </a:r>
            <a:endParaRPr kumimoji="0" lang="en-US" sz="4400" b="1" i="0" u="none" strike="noStrike" kern="1200" cap="none" spc="0" normalizeH="0" baseline="0" noProof="0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CÙNG TẤT CẢ CÁC EM HỌC SINH !</a:t>
            </a:r>
            <a:endParaRPr kumimoji="0" lang="en-US" sz="4400" b="1" i="0" u="none" strike="noStrike" kern="1200" cap="none" spc="0" normalizeH="0" baseline="0" noProof="0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Title 57345"/>
          <p:cNvSpPr/>
          <p:nvPr>
            <p:ph type="title"/>
          </p:nvPr>
        </p:nvSpPr>
        <p:spPr>
          <a:xfrm>
            <a:off x="381000" y="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BÀI 1: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57348" name="Cloud Callout 57347"/>
          <p:cNvSpPr/>
          <p:nvPr/>
        </p:nvSpPr>
        <p:spPr>
          <a:xfrm>
            <a:off x="609600" y="914400"/>
            <a:ext cx="8077200" cy="3124200"/>
          </a:xfrm>
          <a:prstGeom prst="cloudCallout">
            <a:avLst>
              <a:gd name="adj1" fmla="val -32255"/>
              <a:gd name="adj2" fmla="val 68037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Sử dụng hai bảng HOA_DON v</a:t>
            </a:r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à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MAT_HANG, dùng h</a:t>
            </a:r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à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m COUNT lập mẫu hỏi liệt kê các loại mặt h</a:t>
            </a:r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à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ng ( theo tên mặt h</a:t>
            </a:r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à</a:t>
            </a: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ng) cùng số lần được đặt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Title 58369"/>
          <p:cNvSpPr/>
          <p:nvPr>
            <p:ph type="title"/>
          </p:nvPr>
        </p:nvSpPr>
        <p:spPr>
          <a:xfrm>
            <a:off x="427038" y="200025"/>
            <a:ext cx="8183562" cy="746125"/>
          </a:xfrm>
          <a:noFill/>
          <a:ln>
            <a:noFill/>
          </a:ln>
        </p:spPr>
        <p:txBody>
          <a:bodyPr/>
          <a:p>
            <a:r>
              <a:rPr dirty="0">
                <a:effectLst/>
              </a:rPr>
              <a:t>Phân tích bài toán</a:t>
            </a:r>
            <a:endParaRPr dirty="0">
              <a:effectLst/>
            </a:endParaRPr>
          </a:p>
        </p:txBody>
      </p:sp>
      <p:sp>
        <p:nvSpPr>
          <p:cNvPr id="58371" name="Text Placeholder 58370"/>
          <p:cNvSpPr>
            <a:spLocks noGrp="1"/>
          </p:cNvSpPr>
          <p:nvPr>
            <p:ph type="body" idx="1"/>
          </p:nvPr>
        </p:nvSpPr>
        <p:spPr>
          <a:xfrm>
            <a:off x="533400" y="990600"/>
            <a:ext cx="8183563" cy="5181600"/>
          </a:xfrm>
        </p:spPr>
        <p:txBody>
          <a:bodyPr lIns="182880" tIns="91440"/>
          <a:p>
            <a:pPr>
              <a:buFontTx/>
              <a:buChar char="-"/>
            </a:pPr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Những bảng nguồn nào sẽ được sử dụng trong mẫu hỏi trên?</a:t>
            </a:r>
            <a:endParaRPr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dirty="0">
                <a:latin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Bảng </a:t>
            </a:r>
            <a:r>
              <a:rPr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HOA_DON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và </a:t>
            </a:r>
            <a:r>
              <a:rPr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MAT_HANG</a:t>
            </a:r>
            <a:endParaRPr dirty="0">
              <a:solidFill>
                <a:srgbClr val="CC3300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Hàm </a:t>
            </a:r>
            <a:r>
              <a:rPr dirty="0">
                <a:solidFill>
                  <a:schemeClr val="hlin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Count</a:t>
            </a:r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dùng để làm gì?</a:t>
            </a:r>
            <a:endParaRPr dirty="0">
              <a:solidFill>
                <a:schemeClr val="accent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dirty="0">
                <a:latin typeface="Times New Roman" panose="02020603050405020304" pitchFamily="18" charset="0"/>
              </a:rPr>
              <a:t>		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Đếm các giá trị khác rỗng trong một nhóm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Các trường nào sẽ tham gia truy vấn?</a:t>
            </a:r>
            <a:endParaRPr dirty="0">
              <a:solidFill>
                <a:schemeClr val="accent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dirty="0">
                <a:latin typeface="Times New Roman" panose="02020603050405020304" pitchFamily="18" charset="0"/>
              </a:rPr>
              <a:t>		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Trường </a:t>
            </a:r>
            <a:r>
              <a:rPr dirty="0">
                <a:solidFill>
                  <a:srgbClr val="6600CC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Ten_mat_hang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( của bảng 	</a:t>
            </a:r>
            <a:r>
              <a:rPr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MAT_HANG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) và trường mới </a:t>
            </a:r>
            <a:r>
              <a:rPr dirty="0">
                <a:solidFill>
                  <a:srgbClr val="6600CC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So_lan_dat_hang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	được tạo từ trường </a:t>
            </a:r>
            <a:r>
              <a:rPr dirty="0">
                <a:solidFill>
                  <a:srgbClr val="6600CC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Ten_mat_hang</a:t>
            </a:r>
            <a:endParaRPr dirty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0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charRg st="0" end="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86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charRg st="86" end="1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57" end="1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charRg st="157" end="19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57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8371">
                                            <p:txEl>
                                              <p:charRg st="57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8371">
                                            <p:txEl>
                                              <p:charRg st="57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8371">
                                            <p:txEl>
                                              <p:charRg st="57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12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58371">
                                            <p:txEl>
                                              <p:charRg st="112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58371">
                                            <p:txEl>
                                              <p:charRg st="112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58371">
                                            <p:txEl>
                                              <p:charRg st="112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194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8371">
                                            <p:txEl>
                                              <p:charRg st="194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8371">
                                            <p:txEl>
                                              <p:charRg st="194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8371">
                                            <p:txEl>
                                              <p:charRg st="194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Title 62465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pic>
        <p:nvPicPr>
          <p:cNvPr id="62468" name="Picture 6246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3048000"/>
            <a:ext cx="8610600" cy="3810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2470" name="Picture 624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914400"/>
            <a:ext cx="6096000" cy="1676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2473" name="Down Arrow 62472"/>
          <p:cNvSpPr/>
          <p:nvPr/>
        </p:nvSpPr>
        <p:spPr>
          <a:xfrm>
            <a:off x="4191000" y="2590800"/>
            <a:ext cx="609600" cy="4381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74" name="Text Box 62473"/>
          <p:cNvSpPr txBox="1"/>
          <p:nvPr/>
        </p:nvSpPr>
        <p:spPr>
          <a:xfrm>
            <a:off x="493713" y="441325"/>
            <a:ext cx="75072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0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Dữ liệu sau khi hai bảng HOA_DON v</a:t>
            </a:r>
            <a:r>
              <a:rPr sz="2000" b="1" dirty="0">
                <a:solidFill>
                  <a:srgbClr val="CC3300"/>
                </a:solidFill>
                <a:latin typeface="Arial" panose="020B0604020202020204" pitchFamily="34" charset="0"/>
              </a:rPr>
              <a:t>à</a:t>
            </a:r>
            <a:r>
              <a:rPr sz="20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MAT_HANG được liên kết</a:t>
            </a:r>
            <a:endParaRPr sz="2000" b="1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5" name="Rectangles 62474"/>
          <p:cNvSpPr/>
          <p:nvPr/>
        </p:nvSpPr>
        <p:spPr>
          <a:xfrm>
            <a:off x="3352800" y="3429000"/>
            <a:ext cx="685800" cy="381000"/>
          </a:xfrm>
          <a:prstGeom prst="rect">
            <a:avLst/>
          </a:prstGeom>
          <a:noFill/>
          <a:ln w="38100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76" name="Rectangles 62475"/>
          <p:cNvSpPr/>
          <p:nvPr/>
        </p:nvSpPr>
        <p:spPr>
          <a:xfrm>
            <a:off x="7175500" y="3429000"/>
            <a:ext cx="685800" cy="381000"/>
          </a:xfrm>
          <a:prstGeom prst="rect">
            <a:avLst/>
          </a:prstGeom>
          <a:noFill/>
          <a:ln w="38100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77" name="Rectangles 62476"/>
          <p:cNvSpPr/>
          <p:nvPr/>
        </p:nvSpPr>
        <p:spPr>
          <a:xfrm>
            <a:off x="6438900" y="3429000"/>
            <a:ext cx="685800" cy="381000"/>
          </a:xfrm>
          <a:prstGeom prst="rect">
            <a:avLst/>
          </a:prstGeom>
          <a:noFill/>
          <a:ln w="38100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79" name="Curved Up Arrow 62478"/>
          <p:cNvSpPr/>
          <p:nvPr/>
        </p:nvSpPr>
        <p:spPr>
          <a:xfrm>
            <a:off x="6705600" y="3810000"/>
            <a:ext cx="990600" cy="609600"/>
          </a:xfrm>
          <a:prstGeom prst="curvedUpArrow">
            <a:avLst>
              <a:gd name="adj1" fmla="val 32500"/>
              <a:gd name="adj2" fmla="val 65000"/>
              <a:gd name="adj3" fmla="val 33333"/>
            </a:avLst>
          </a:prstGeom>
          <a:noFill/>
          <a:ln w="95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81" name="Straight Connector 62480"/>
          <p:cNvSpPr/>
          <p:nvPr/>
        </p:nvSpPr>
        <p:spPr>
          <a:xfrm flipV="1">
            <a:off x="4051300" y="3581400"/>
            <a:ext cx="2362200" cy="254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62482" name="Rectangles 62481"/>
          <p:cNvSpPr/>
          <p:nvPr/>
        </p:nvSpPr>
        <p:spPr>
          <a:xfrm>
            <a:off x="533400" y="3441700"/>
            <a:ext cx="685800" cy="381000"/>
          </a:xfrm>
          <a:prstGeom prst="rect">
            <a:avLst/>
          </a:prstGeom>
          <a:noFill/>
          <a:ln w="38100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83" name="Straight Connector 62482"/>
          <p:cNvSpPr/>
          <p:nvPr/>
        </p:nvSpPr>
        <p:spPr>
          <a:xfrm>
            <a:off x="1219200" y="3606800"/>
            <a:ext cx="2133600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62487" name="Group 62486"/>
          <p:cNvGrpSpPr/>
          <p:nvPr/>
        </p:nvGrpSpPr>
        <p:grpSpPr>
          <a:xfrm>
            <a:off x="804863" y="2819400"/>
            <a:ext cx="6796087" cy="609600"/>
            <a:chOff x="507" y="1776"/>
            <a:chExt cx="4281" cy="384"/>
          </a:xfrm>
        </p:grpSpPr>
        <p:sp>
          <p:nvSpPr>
            <p:cNvPr id="62484" name="Straight Connector 62483"/>
            <p:cNvSpPr/>
            <p:nvPr/>
          </p:nvSpPr>
          <p:spPr>
            <a:xfrm>
              <a:off x="516" y="1776"/>
              <a:ext cx="4272" cy="0"/>
            </a:xfrm>
            <a:prstGeom prst="line">
              <a:avLst/>
            </a:prstGeom>
            <a:ln w="2540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485" name="Straight Connector 62484"/>
            <p:cNvSpPr/>
            <p:nvPr/>
          </p:nvSpPr>
          <p:spPr>
            <a:xfrm>
              <a:off x="507" y="1776"/>
              <a:ext cx="0" cy="384"/>
            </a:xfrm>
            <a:prstGeom prst="line">
              <a:avLst/>
            </a:prstGeom>
            <a:ln w="25400" cap="flat" cmpd="sng">
              <a:solidFill>
                <a:srgbClr val="FF00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62486" name="Straight Connector 62485"/>
            <p:cNvSpPr/>
            <p:nvPr/>
          </p:nvSpPr>
          <p:spPr>
            <a:xfrm>
              <a:off x="4779" y="1776"/>
              <a:ext cx="0" cy="384"/>
            </a:xfrm>
            <a:prstGeom prst="line">
              <a:avLst/>
            </a:prstGeom>
            <a:ln w="25400" cap="flat" cmpd="sng">
              <a:solidFill>
                <a:srgbClr val="FF00FF"/>
              </a:solidFill>
              <a:prstDash val="solid"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Title 59393"/>
          <p:cNvSpPr/>
          <p:nvPr>
            <p:ph type="title"/>
          </p:nvPr>
        </p:nvSpPr>
        <p:spPr>
          <a:xfrm>
            <a:off x="457200" y="228600"/>
            <a:ext cx="6553200" cy="762000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Nếu nhóm theo tên mặt hàng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59395" name="Text Placeholder 59394"/>
          <p:cNvSpPr>
            <a:spLocks noGrp="1"/>
          </p:cNvSpPr>
          <p:nvPr>
            <p:ph type="body" idx="1"/>
          </p:nvPr>
        </p:nvSpPr>
        <p:spPr>
          <a:xfrm>
            <a:off x="457200" y="1527175"/>
            <a:ext cx="8183563" cy="4264025"/>
          </a:xfrm>
        </p:spPr>
        <p:txBody>
          <a:bodyPr lIns="182880" tIns="91440"/>
          <a:p>
            <a:endParaRPr dirty="0"/>
          </a:p>
        </p:txBody>
      </p:sp>
      <p:pic>
        <p:nvPicPr>
          <p:cNvPr id="59396" name="Picture 593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295400"/>
            <a:ext cx="8229600" cy="441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Title 60417"/>
          <p:cNvSpPr/>
          <p:nvPr>
            <p:ph type="title"/>
          </p:nvPr>
        </p:nvSpPr>
        <p:spPr>
          <a:xfrm>
            <a:off x="381000" y="762000"/>
            <a:ext cx="8183563" cy="609600"/>
          </a:xfrm>
          <a:noFill/>
          <a:ln>
            <a:noFill/>
          </a:ln>
        </p:spPr>
        <p:txBody>
          <a:bodyPr/>
          <a:p>
            <a:r>
              <a:rPr sz="3200" dirty="0">
                <a:effectLst/>
                <a:sym typeface="Wingdings" panose="05000000000000000000" pitchFamily="2" charset="2"/>
              </a:rPr>
              <a:t></a:t>
            </a:r>
            <a:r>
              <a:rPr sz="3200" dirty="0">
                <a:effectLst/>
              </a:rPr>
              <a:t>Truy vấn được thực hiện theo các bước sau:</a:t>
            </a:r>
            <a:endParaRPr sz="3200" dirty="0">
              <a:effectLst/>
            </a:endParaRPr>
          </a:p>
        </p:txBody>
      </p:sp>
      <p:sp>
        <p:nvSpPr>
          <p:cNvPr id="60419" name="Text Placeholder 6041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183563" cy="4187825"/>
          </a:xfrm>
        </p:spPr>
        <p:txBody>
          <a:bodyPr lIns="182880" tIns="91440"/>
          <a:p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1: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Mở CSDL KINH_DOANH, chọn đối tượng mẫu hỏi Queries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		Trong trang mẫu hỏi, nháy đúp vào Create query in Design view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endParaRPr dirty="0">
              <a:solidFill>
                <a:srgbClr val="0000FF"/>
              </a:solidFill>
            </a:endParaRPr>
          </a:p>
        </p:txBody>
      </p:sp>
      <p:pic>
        <p:nvPicPr>
          <p:cNvPr id="60420" name="Picture 604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3352800"/>
            <a:ext cx="7162800" cy="304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Title 63489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3491" name="Text Placeholder 63490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r>
              <a:rPr sz="3600"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2:</a:t>
            </a:r>
            <a:r>
              <a:rPr sz="3600" dirty="0">
                <a:latin typeface="Times New Roman" panose="02020603050405020304" pitchFamily="18" charset="0"/>
              </a:rPr>
              <a:t> </a:t>
            </a:r>
            <a:r>
              <a:rPr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Cửa sổ mẫu hỏi ngầm định Query1:Select Query được mở ra cùng hộp thoại Show Table:</a:t>
            </a:r>
            <a:endParaRPr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1"/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- Nhấp đúp vào bảng HOA_DON và bảng MAT_HANG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1"/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- Nháy nút Close để đóng hộp thoại Show Table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Title 64513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4515" name="Text Placeholder 64514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64517" name="Picture 645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7188" y="319088"/>
            <a:ext cx="8405812" cy="5715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Title 65537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5539" name="Text Placeholder 65538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r>
              <a:rPr sz="3200"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3:</a:t>
            </a:r>
            <a:r>
              <a:rPr sz="3200" dirty="0">
                <a:latin typeface="Times New Roman" panose="02020603050405020304" pitchFamily="18" charset="0"/>
              </a:rPr>
              <a:t> Thiết kế mẫu hỏi</a:t>
            </a:r>
            <a:endParaRPr sz="3200" dirty="0">
              <a:latin typeface="Times New Roman" panose="02020603050405020304" pitchFamily="18" charset="0"/>
            </a:endParaRPr>
          </a:p>
          <a:p>
            <a:pPr lvl="1">
              <a:buNone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Để gộp nhóm, nháy nút       hoặc vào 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View 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Total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1">
              <a:buNone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Tại cột đầu tiên trong cửa sổ mẫu hỏi: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3">
              <a:buNone/>
            </a:pPr>
            <a:r>
              <a:rPr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+ Field: chọn trường </a:t>
            </a:r>
            <a:r>
              <a:rPr sz="2500" dirty="0">
                <a:solidFill>
                  <a:srgbClr val="6600CC"/>
                </a:solidFill>
                <a:latin typeface="Times New Roman" panose="02020603050405020304" pitchFamily="18" charset="0"/>
              </a:rPr>
              <a:t>Ten_mat_hang</a:t>
            </a:r>
            <a:endParaRPr sz="25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3">
              <a:buNone/>
            </a:pPr>
            <a:r>
              <a:rPr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+ Total: chọn </a:t>
            </a:r>
            <a:r>
              <a:rPr sz="2500" dirty="0">
                <a:solidFill>
                  <a:srgbClr val="CC3300"/>
                </a:solidFill>
                <a:latin typeface="Times New Roman" panose="02020603050405020304" pitchFamily="18" charset="0"/>
              </a:rPr>
              <a:t>Group By</a:t>
            </a:r>
            <a:r>
              <a:rPr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 để tạo nhóm theo trường </a:t>
            </a:r>
            <a:r>
              <a:rPr sz="2500" dirty="0">
                <a:solidFill>
                  <a:srgbClr val="6600CC"/>
                </a:solidFill>
                <a:latin typeface="Times New Roman" panose="02020603050405020304" pitchFamily="18" charset="0"/>
              </a:rPr>
              <a:t>Ten_mat_hang</a:t>
            </a:r>
            <a:endParaRPr sz="25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1">
              <a:buFontTx/>
              <a:buChar char="-"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Tại cột thứ hai: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+ Field: Tạo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So_lan_dat_hang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 từ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Ten_mat_hang</a:t>
            </a:r>
            <a:endParaRPr sz="26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Biểu thức: </a:t>
            </a:r>
            <a:r>
              <a:rPr sz="2600"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So_lan_dat_hang:Ten_mat_hang</a:t>
            </a:r>
            <a:endParaRPr sz="2600" dirty="0">
              <a:solidFill>
                <a:srgbClr val="CC3300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		+ Total: chọn hàm </a:t>
            </a:r>
            <a:r>
              <a:rPr sz="2600"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Count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để đếm số lần đặt hàng ( đếm số bảng ghi được nhóm theo tên mặt hàng)</a:t>
            </a:r>
            <a:endParaRPr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5540" name="Picture 655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8200" y="1066800"/>
            <a:ext cx="474663" cy="457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Title 61441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1443" name="Text Placeholder 61442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61444" name="Picture 614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Title 66561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6563" name="Text Placeholder 66562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4</a:t>
            </a:r>
            <a:r>
              <a:rPr dirty="0">
                <a:latin typeface="Times New Roman" panose="02020603050405020304" pitchFamily="18" charset="0"/>
              </a:rPr>
              <a:t>: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Lưu mẫu hỏi với tên LAN_DAT_HANG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( File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Save Đặt tên cho mẫu hỏi  OK)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6564" name="Picture 6656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757363"/>
            <a:ext cx="8229600" cy="40338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itle 41985"/>
          <p:cNvSpPr/>
          <p:nvPr>
            <p:ph type="title"/>
          </p:nvPr>
        </p:nvSpPr>
        <p:spPr>
          <a:xfrm>
            <a:off x="457200" y="533400"/>
            <a:ext cx="8183563" cy="609600"/>
          </a:xfrm>
          <a:noFill/>
          <a:ln>
            <a:noFill/>
          </a:ln>
        </p:spPr>
        <p:txBody>
          <a:bodyPr/>
          <a:p>
            <a:r>
              <a:rPr sz="3200" dirty="0">
                <a:effectLst/>
                <a:latin typeface="Times New Roman" panose="02020603050405020304" pitchFamily="18" charset="0"/>
              </a:rPr>
              <a:t>KiỂM TRA BÀI CŨ</a:t>
            </a:r>
            <a:endParaRPr sz="320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41987" name="Text Placeholder 41986"/>
          <p:cNvSpPr>
            <a:spLocks noGrp="1"/>
          </p:cNvSpPr>
          <p:nvPr>
            <p:ph type="body" idx="1"/>
          </p:nvPr>
        </p:nvSpPr>
        <p:spPr>
          <a:xfrm>
            <a:off x="457200" y="1857375"/>
            <a:ext cx="8183563" cy="2133600"/>
          </a:xfrm>
        </p:spPr>
        <p:txBody>
          <a:bodyPr lIns="182880" tIns="91440"/>
          <a:p>
            <a:pPr>
              <a:buNone/>
            </a:pPr>
            <a:r>
              <a:rPr u="sng" dirty="0">
                <a:solidFill>
                  <a:srgbClr val="CC3300"/>
                </a:solidFill>
                <a:latin typeface="Times New Roman" panose="02020603050405020304" pitchFamily="18" charset="0"/>
              </a:rPr>
              <a:t>Yêu cầu: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 Sử dụng CSDL QuanLi_HS, tạo mẫu hỏi KI_LUC_DIEM thống kê các điểm cao nhất của tất cả các bạn   trong lớp về từng môn (Toán, Lí, Hóa, Văn, Tin)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Title 67585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7587" name="Text Placeholder 67586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5: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Nháy nút      hoặc chọn lệnh Query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Run để thực hiện mẫu hỏi. Kết quả được kết xuất trên trang dữ liệu của mẫu hỏi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7588" name="Picture 6758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76625" y="533400"/>
            <a:ext cx="352425" cy="460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7589" name="Picture 675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362200"/>
            <a:ext cx="6477000" cy="2514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Title 77825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77827" name="Cloud Callout 77826"/>
          <p:cNvSpPr/>
          <p:nvPr/>
        </p:nvSpPr>
        <p:spPr>
          <a:xfrm>
            <a:off x="381000" y="1066800"/>
            <a:ext cx="8458200" cy="2667000"/>
          </a:xfrm>
          <a:prstGeom prst="cloudCallout">
            <a:avLst>
              <a:gd name="adj1" fmla="val -22296"/>
              <a:gd name="adj2" fmla="val 10256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Sau đây thầy sẽ thực hiện 1 lần cho các em xem. Thực hiện xong, thầy sẽ yêu cầu 1 em lên thực hiện lại. Các em chú ý kĩ thao tác!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Title 72705"/>
          <p:cNvSpPr/>
          <p:nvPr>
            <p:ph type="title"/>
          </p:nvPr>
        </p:nvSpPr>
        <p:spPr>
          <a:xfrm>
            <a:off x="457200" y="30480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BÀI 2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72707" name="Text Placeholder 72706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183563" cy="4187825"/>
          </a:xfrm>
        </p:spPr>
        <p:txBody>
          <a:bodyPr lIns="182880" tIns="91440"/>
          <a:p>
            <a:pPr>
              <a:buNone/>
            </a:pPr>
            <a:r>
              <a:rPr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 Sử dụng hai bảng HOA_DON và MAT_HANG, dùng các hàm AVG, MAX, MIN để thống kê số lượng trung bình, cao nhất, thấp nhất trong các đơn đặt hàng theo tên mặt hàng</a:t>
            </a:r>
            <a:endParaRPr sz="4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charRg st="0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7">
                                            <p:txEl>
                                              <p:charRg st="0" end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charRg st="0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2707">
                                            <p:txEl>
                                              <p:charRg st="0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charRg st="0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Title 68609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68612" name="Cloud Callout 68611"/>
          <p:cNvSpPr/>
          <p:nvPr/>
        </p:nvSpPr>
        <p:spPr>
          <a:xfrm>
            <a:off x="457200" y="533400"/>
            <a:ext cx="8458200" cy="2667000"/>
          </a:xfrm>
          <a:prstGeom prst="cloudCallout">
            <a:avLst>
              <a:gd name="adj1" fmla="val -22296"/>
              <a:gd name="adj2" fmla="val 10256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sz="2800" dirty="0">
                <a:solidFill>
                  <a:srgbClr val="0000FF"/>
                </a:solidFill>
                <a:latin typeface="Arial" panose="020B0604020202020204" pitchFamily="34" charset="0"/>
              </a:rPr>
              <a:t>Các em hãy suy nghĩ các bước để thực hiện mẫu hỏi theo các yêu cầu trên?</a:t>
            </a:r>
            <a:endParaRPr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68613" name="Picture 68612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4229100"/>
            <a:ext cx="2133600" cy="1790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0" name="Title 73729"/>
          <p:cNvSpPr/>
          <p:nvPr>
            <p:ph type="title"/>
          </p:nvPr>
        </p:nvSpPr>
        <p:spPr>
          <a:xfrm>
            <a:off x="1371600" y="914400"/>
            <a:ext cx="6553200" cy="762000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Nếu nhóm theo tên mặt hàng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pic>
        <p:nvPicPr>
          <p:cNvPr id="73732" name="Picture 737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488" y="1752600"/>
            <a:ext cx="8229600" cy="4419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3733" name="Text Box 73732"/>
          <p:cNvSpPr txBox="1"/>
          <p:nvPr/>
        </p:nvSpPr>
        <p:spPr>
          <a:xfrm>
            <a:off x="609600" y="493713"/>
            <a:ext cx="74676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3600" dirty="0">
                <a:latin typeface="Times New Roman" panose="02020603050405020304" pitchFamily="18" charset="0"/>
              </a:rPr>
              <a:t>PHÂN TÍCH YÊU CẦU</a:t>
            </a:r>
            <a:endParaRPr sz="3600" dirty="0">
              <a:latin typeface="Times New Roman" panose="02020603050405020304" pitchFamily="18" charset="0"/>
            </a:endParaRPr>
          </a:p>
        </p:txBody>
      </p:sp>
      <p:sp>
        <p:nvSpPr>
          <p:cNvPr id="73734" name="Rectangles 73733"/>
          <p:cNvSpPr/>
          <p:nvPr/>
        </p:nvSpPr>
        <p:spPr>
          <a:xfrm>
            <a:off x="3886200" y="2667000"/>
            <a:ext cx="609600" cy="838200"/>
          </a:xfrm>
          <a:prstGeom prst="rect">
            <a:avLst/>
          </a:prstGeom>
          <a:noFill/>
          <a:ln w="349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735" name="Rectangles 73734"/>
          <p:cNvSpPr/>
          <p:nvPr/>
        </p:nvSpPr>
        <p:spPr>
          <a:xfrm>
            <a:off x="3886200" y="3581400"/>
            <a:ext cx="609600" cy="762000"/>
          </a:xfrm>
          <a:prstGeom prst="rect">
            <a:avLst/>
          </a:prstGeom>
          <a:noFill/>
          <a:ln w="349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736" name="Rectangles 73735"/>
          <p:cNvSpPr/>
          <p:nvPr/>
        </p:nvSpPr>
        <p:spPr>
          <a:xfrm>
            <a:off x="3886200" y="4419600"/>
            <a:ext cx="609600" cy="1219200"/>
          </a:xfrm>
          <a:prstGeom prst="rect">
            <a:avLst/>
          </a:prstGeom>
          <a:noFill/>
          <a:ln w="349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737" name="Rectangles 73736"/>
          <p:cNvSpPr/>
          <p:nvPr/>
        </p:nvSpPr>
        <p:spPr>
          <a:xfrm>
            <a:off x="6934200" y="2619375"/>
            <a:ext cx="609600" cy="838200"/>
          </a:xfrm>
          <a:prstGeom prst="rect">
            <a:avLst/>
          </a:prstGeom>
          <a:noFill/>
          <a:ln w="349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738" name="Straight Connector 73737"/>
          <p:cNvSpPr/>
          <p:nvPr/>
        </p:nvSpPr>
        <p:spPr>
          <a:xfrm flipH="1">
            <a:off x="4495800" y="3048000"/>
            <a:ext cx="2362200" cy="0"/>
          </a:xfrm>
          <a:prstGeom prst="line">
            <a:avLst/>
          </a:prstGeom>
          <a:ln w="9525" cap="flat" cmpd="sng">
            <a:solidFill>
              <a:srgbClr val="FF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3739" name="Rectangles 73738"/>
          <p:cNvSpPr/>
          <p:nvPr/>
        </p:nvSpPr>
        <p:spPr>
          <a:xfrm>
            <a:off x="6929438" y="3548063"/>
            <a:ext cx="609600" cy="762000"/>
          </a:xfrm>
          <a:prstGeom prst="rect">
            <a:avLst/>
          </a:prstGeom>
          <a:noFill/>
          <a:ln w="349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740" name="Straight Connector 73739"/>
          <p:cNvSpPr/>
          <p:nvPr/>
        </p:nvSpPr>
        <p:spPr>
          <a:xfrm flipH="1">
            <a:off x="4510088" y="3933825"/>
            <a:ext cx="2362200" cy="0"/>
          </a:xfrm>
          <a:prstGeom prst="line">
            <a:avLst/>
          </a:prstGeom>
          <a:ln w="9525" cap="flat" cmpd="sng">
            <a:solidFill>
              <a:srgbClr val="FF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3741" name="Rectangles 73740"/>
          <p:cNvSpPr/>
          <p:nvPr/>
        </p:nvSpPr>
        <p:spPr>
          <a:xfrm>
            <a:off x="6934200" y="4419600"/>
            <a:ext cx="990600" cy="1219200"/>
          </a:xfrm>
          <a:prstGeom prst="rect">
            <a:avLst/>
          </a:prstGeom>
          <a:noFill/>
          <a:ln w="349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742" name="Straight Connector 73741"/>
          <p:cNvSpPr/>
          <p:nvPr/>
        </p:nvSpPr>
        <p:spPr>
          <a:xfrm flipH="1">
            <a:off x="4510088" y="4800600"/>
            <a:ext cx="2362200" cy="0"/>
          </a:xfrm>
          <a:prstGeom prst="line">
            <a:avLst/>
          </a:prstGeom>
          <a:ln w="9525" cap="flat" cmpd="sng">
            <a:solidFill>
              <a:srgbClr val="FF00FF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Title 70657"/>
          <p:cNvSpPr/>
          <p:nvPr>
            <p:ph type="title"/>
          </p:nvPr>
        </p:nvSpPr>
        <p:spPr>
          <a:xfrm>
            <a:off x="381000" y="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</a:rPr>
              <a:t>THỰC HiỆN MẪU HỎI</a:t>
            </a:r>
            <a:endParaRPr dirty="0">
              <a:effectLst/>
            </a:endParaRPr>
          </a:p>
        </p:txBody>
      </p:sp>
      <p:sp>
        <p:nvSpPr>
          <p:cNvPr id="70659" name="Text Placeholder 70658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183563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70660" name="Picture 706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109663"/>
            <a:ext cx="8229600" cy="5181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2" name="Title 71681"/>
          <p:cNvSpPr/>
          <p:nvPr>
            <p:ph type="title"/>
          </p:nvPr>
        </p:nvSpPr>
        <p:spPr>
          <a:xfrm>
            <a:off x="609600" y="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KẾT QuẢ TRUY VẤN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pic>
        <p:nvPicPr>
          <p:cNvPr id="71684" name="Picture 7168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0538" y="1185863"/>
            <a:ext cx="8153400" cy="495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0" name="Title 78849"/>
          <p:cNvSpPr/>
          <p:nvPr>
            <p:ph type="title"/>
          </p:nvPr>
        </p:nvSpPr>
        <p:spPr>
          <a:xfrm>
            <a:off x="381000" y="762000"/>
            <a:ext cx="8183563" cy="609600"/>
          </a:xfrm>
          <a:noFill/>
          <a:ln>
            <a:noFill/>
          </a:ln>
        </p:spPr>
        <p:txBody>
          <a:bodyPr/>
          <a:p>
            <a:r>
              <a:rPr sz="3200" dirty="0">
                <a:effectLst/>
                <a:sym typeface="Wingdings" panose="05000000000000000000" pitchFamily="2" charset="2"/>
              </a:rPr>
              <a:t></a:t>
            </a:r>
            <a:r>
              <a:rPr sz="3200" dirty="0">
                <a:effectLst/>
              </a:rPr>
              <a:t>Truy vấn được thực hiện theo các bước sau:</a:t>
            </a:r>
            <a:endParaRPr sz="3200" dirty="0">
              <a:effectLst/>
            </a:endParaRPr>
          </a:p>
        </p:txBody>
      </p:sp>
      <p:sp>
        <p:nvSpPr>
          <p:cNvPr id="78851" name="Text Placeholder 78850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183563" cy="4187825"/>
          </a:xfrm>
        </p:spPr>
        <p:txBody>
          <a:bodyPr lIns="182880" tIns="91440"/>
          <a:p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1: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Mở CSDL KINH_DOANH, chọn đối tượng mẫu hỏi Queries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		Trong trang mẫu hỏi, nháy đúp vào Create query in Design view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endParaRPr dirty="0">
              <a:solidFill>
                <a:srgbClr val="0000FF"/>
              </a:solidFill>
            </a:endParaRPr>
          </a:p>
        </p:txBody>
      </p:sp>
      <p:pic>
        <p:nvPicPr>
          <p:cNvPr id="78852" name="Picture 788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3352800"/>
            <a:ext cx="7162800" cy="304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Title 79873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79875" name="Text Placeholder 79874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r>
              <a:rPr sz="3600"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2:</a:t>
            </a:r>
            <a:r>
              <a:rPr sz="3600" dirty="0">
                <a:latin typeface="Times New Roman" panose="02020603050405020304" pitchFamily="18" charset="0"/>
              </a:rPr>
              <a:t> </a:t>
            </a:r>
            <a:r>
              <a:rPr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Cửa sổ mẫu hỏi ngầm định Query1:Select Query được mở ra cùng hộp thoại Show Table:</a:t>
            </a:r>
            <a:endParaRPr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1"/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- Nhấp đúp vào bảng HOA_DON và bảng MAT_HANG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1"/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- Nháy nút Close để đóng hộp thoại Show Table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Title 80897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80899" name="Text Placeholder 80898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80900" name="Picture 8089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7188" y="319088"/>
            <a:ext cx="8405812" cy="5715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2" name="Title 43011"/>
          <p:cNvSpPr/>
          <p:nvPr>
            <p:ph type="ctrTitle"/>
          </p:nvPr>
        </p:nvSpPr>
        <p:spPr>
          <a:xfrm>
            <a:off x="609600" y="990600"/>
            <a:ext cx="7772400" cy="1470025"/>
          </a:xfrm>
          <a:noFill/>
          <a:ln>
            <a:noFill/>
          </a:ln>
        </p:spPr>
        <p:txBody>
          <a:bodyPr lIns="91440" rIns="91440" bIns="45720"/>
          <a:p>
            <a:pPr algn="l">
              <a:buClrTx/>
              <a:buSzTx/>
              <a:buFontTx/>
            </a:pPr>
            <a:r>
              <a:rPr sz="3600" kern="1200" dirty="0">
                <a:solidFill>
                  <a:srgbClr val="FF8D3E"/>
                </a:solidFill>
                <a:effectLst/>
                <a:latin typeface="Times New Roman" panose="02020603050405020304" pitchFamily="18" charset="0"/>
                <a:ea typeface="+mj-ea"/>
                <a:cs typeface="+mj-cs"/>
              </a:rPr>
              <a:t>Bài tập và thực hành 7</a:t>
            </a:r>
            <a:endParaRPr sz="3600" kern="1200" dirty="0">
              <a:solidFill>
                <a:srgbClr val="FF8D3E"/>
              </a:solidFill>
              <a:effectLst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sp>
        <p:nvSpPr>
          <p:cNvPr id="43013" name="Subtitle 43012"/>
          <p:cNvSpPr>
            <a:spLocks noGrp="1"/>
          </p:cNvSpPr>
          <p:nvPr>
            <p:ph type="subTitle" idx="1"/>
          </p:nvPr>
        </p:nvSpPr>
        <p:spPr>
          <a:xfrm>
            <a:off x="533400" y="3048000"/>
            <a:ext cx="8229600" cy="1752600"/>
          </a:xfrm>
        </p:spPr>
        <p:txBody>
          <a:bodyPr lIns="182880" tIns="91440"/>
          <a:p>
            <a:pPr marL="0" algn="ctr">
              <a:spcBef>
                <a:spcPts val="250"/>
              </a:spcBef>
              <a:buSzPct val="80000"/>
            </a:pPr>
            <a:r>
              <a:rPr sz="4400" kern="1200" dirty="0">
                <a:solidFill>
                  <a:srgbClr val="6600CC"/>
                </a:solidFill>
                <a:latin typeface="Arial" panose="020B0604020202020204" pitchFamily="34" charset="0"/>
                <a:ea typeface="+mn-ea"/>
                <a:cs typeface="+mn-cs"/>
              </a:rPr>
              <a:t>MẪU HỎI TRÊN NHIỀU BẢNG</a:t>
            </a:r>
            <a:endParaRPr sz="4400" kern="1200" dirty="0">
              <a:solidFill>
                <a:srgbClr val="6600CC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3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3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3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3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2" name="Title 81921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81923" name="Text Placeholder 81922"/>
          <p:cNvSpPr>
            <a:spLocks noGrp="1"/>
          </p:cNvSpPr>
          <p:nvPr>
            <p:ph type="body" idx="1"/>
          </p:nvPr>
        </p:nvSpPr>
        <p:spPr>
          <a:xfrm>
            <a:off x="200025" y="-23812"/>
            <a:ext cx="8915400" cy="6858000"/>
          </a:xfrm>
        </p:spPr>
        <p:txBody>
          <a:bodyPr lIns="182880" tIns="91440"/>
          <a:p>
            <a:r>
              <a:rPr sz="3200"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3:</a:t>
            </a:r>
            <a:r>
              <a:rPr sz="3200" dirty="0">
                <a:latin typeface="Times New Roman" panose="02020603050405020304" pitchFamily="18" charset="0"/>
              </a:rPr>
              <a:t> Thiết kế mẫu hỏi</a:t>
            </a:r>
            <a:endParaRPr sz="3200" dirty="0">
              <a:latin typeface="Times New Roman" panose="02020603050405020304" pitchFamily="18" charset="0"/>
            </a:endParaRPr>
          </a:p>
          <a:p>
            <a:pPr lvl="1">
              <a:buNone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Để gộp nhóm, nháy nút       hoặc vào 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View 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Total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1">
              <a:buNone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Tại cột đầu tiên trong cửa sổ mẫu hỏi: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3">
              <a:buNone/>
            </a:pPr>
            <a:r>
              <a:rPr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+ Field: chọn trường </a:t>
            </a:r>
            <a:r>
              <a:rPr sz="2500" dirty="0">
                <a:solidFill>
                  <a:srgbClr val="6600CC"/>
                </a:solidFill>
                <a:latin typeface="Times New Roman" panose="02020603050405020304" pitchFamily="18" charset="0"/>
              </a:rPr>
              <a:t>Ten_mat_hang</a:t>
            </a:r>
            <a:endParaRPr sz="25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3">
              <a:buNone/>
            </a:pPr>
            <a:r>
              <a:rPr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+ Total: chọn </a:t>
            </a:r>
            <a:r>
              <a:rPr sz="2500" dirty="0">
                <a:solidFill>
                  <a:srgbClr val="CC3300"/>
                </a:solidFill>
                <a:latin typeface="Times New Roman" panose="02020603050405020304" pitchFamily="18" charset="0"/>
              </a:rPr>
              <a:t>Group By</a:t>
            </a:r>
            <a:r>
              <a:rPr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 để tạo nhóm theo trường </a:t>
            </a:r>
            <a:r>
              <a:rPr sz="2500" dirty="0">
                <a:solidFill>
                  <a:srgbClr val="6600CC"/>
                </a:solidFill>
                <a:latin typeface="Times New Roman" panose="02020603050405020304" pitchFamily="18" charset="0"/>
              </a:rPr>
              <a:t>Ten_mat_hang</a:t>
            </a:r>
            <a:endParaRPr sz="25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1">
              <a:buFontTx/>
              <a:buChar char="-"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Tại cột thứ hai: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+ Field: Tạo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So_luong_TB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 từ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So_luong</a:t>
            </a:r>
            <a:endParaRPr sz="26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Biểu thức: </a:t>
            </a:r>
            <a:r>
              <a:rPr sz="2600"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So_luong_TB:So_luong</a:t>
            </a:r>
            <a:endParaRPr sz="2600" dirty="0">
              <a:solidFill>
                <a:srgbClr val="CC3300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Tại cột thứ ba: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+ Field: Tạo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So_luong_Max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 từ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So_luong</a:t>
            </a:r>
            <a:endParaRPr sz="26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Biểu thức: </a:t>
            </a:r>
            <a:r>
              <a:rPr sz="2600"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So_luong_Max:So_luong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sz="2600" dirty="0">
              <a:solidFill>
                <a:srgbClr val="0000FF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Tx/>
              <a:buChar char="-"/>
            </a:pPr>
            <a:r>
              <a:rPr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Tại cột thứ tư:</a:t>
            </a:r>
            <a:endParaRPr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+ Field: Tạo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So_luong_Min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 từ trường </a:t>
            </a:r>
            <a:r>
              <a:rPr sz="2600" dirty="0">
                <a:solidFill>
                  <a:srgbClr val="6600CC"/>
                </a:solidFill>
                <a:latin typeface="Times New Roman" panose="02020603050405020304" pitchFamily="18" charset="0"/>
              </a:rPr>
              <a:t>So_luong</a:t>
            </a:r>
            <a:endParaRPr sz="2600" dirty="0">
              <a:solidFill>
                <a:srgbClr val="6600CC"/>
              </a:solidFill>
              <a:latin typeface="Times New Roman" panose="02020603050405020304" pitchFamily="18" charset="0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		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Biểu thức: </a:t>
            </a:r>
            <a:r>
              <a:rPr sz="2600" dirty="0">
                <a:solidFill>
                  <a:srgbClr val="CC33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So_luong_Min:So_luong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		</a:t>
            </a:r>
            <a:endParaRPr sz="2600" dirty="0">
              <a:solidFill>
                <a:srgbClr val="0000FF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buFontTx/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		</a:t>
            </a:r>
            <a:endParaRPr sz="2600" dirty="0">
              <a:solidFill>
                <a:srgbClr val="0000FF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81924" name="Picture 819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57688" y="585788"/>
            <a:ext cx="474662" cy="457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2" name="Title 87041"/>
          <p:cNvSpPr/>
          <p:nvPr>
            <p:ph type="title"/>
          </p:nvPr>
        </p:nvSpPr>
        <p:spPr>
          <a:xfrm>
            <a:off x="381000" y="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</a:rPr>
              <a:t>THỰC HiỆN MẪU HỎI</a:t>
            </a:r>
            <a:endParaRPr dirty="0">
              <a:effectLst/>
            </a:endParaRPr>
          </a:p>
        </p:txBody>
      </p:sp>
      <p:sp>
        <p:nvSpPr>
          <p:cNvPr id="87043" name="Text Placeholder 8704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183563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87044" name="Picture 870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143000"/>
            <a:ext cx="8382000" cy="5181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3970" name="Title 83969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83971" name="Text Placeholder 83970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4</a:t>
            </a:r>
            <a:r>
              <a:rPr dirty="0">
                <a:latin typeface="Times New Roman" panose="02020603050405020304" pitchFamily="18" charset="0"/>
              </a:rPr>
              <a:t>: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Lưu mẫu hỏi với tên THONG_KE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( File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Save Đặt tên cho mẫu hỏi  OK)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3" name="Rectangles 83972"/>
          <p:cNvSpPr/>
          <p:nvPr/>
        </p:nvSpPr>
        <p:spPr>
          <a:xfrm>
            <a:off x="474663" y="1497013"/>
            <a:ext cx="8183562" cy="1603375"/>
          </a:xfrm>
          <a:prstGeom prst="rect">
            <a:avLst/>
          </a:prstGeom>
          <a:noFill/>
          <a:ln w="9525">
            <a:noFill/>
          </a:ln>
        </p:spPr>
        <p:txBody>
          <a:bodyPr lIns="182880" tIns="91440"/>
          <a:lstStyle>
            <a:lvl1pPr marL="265430" indent="-265430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005" indent="-200025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130" indent="-182880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255" indent="-182880" algn="l" rtl="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9525" indent="-182880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dirty="0">
                <a:solidFill>
                  <a:schemeClr val="accent2"/>
                </a:solidFill>
                <a:latin typeface="Times New Roman" panose="02020603050405020304" pitchFamily="18" charset="0"/>
              </a:rPr>
              <a:t>Bước 5: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</a:rPr>
              <a:t>Nháy nút      hoặc chọn lệnh Query </a:t>
            </a:r>
            <a:r>
              <a:rPr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Run để thực hiện mẫu hỏi. Kết quả được kết xuất trên trang dữ liệu của mẫu hỏi</a:t>
            </a:r>
            <a:endParaRPr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3974" name="Picture 8397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76625" y="1571625"/>
            <a:ext cx="352425" cy="460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3975" name="Picture 839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3048000"/>
            <a:ext cx="8153400" cy="25574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Title 74753"/>
          <p:cNvSpPr/>
          <p:nvPr>
            <p:ph type="title"/>
          </p:nvPr>
        </p:nvSpPr>
        <p:spPr>
          <a:xfrm>
            <a:off x="457200" y="7620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CỦNG CỐ KiẾN THỨC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74756" name="Wave 74755"/>
          <p:cNvSpPr/>
          <p:nvPr/>
        </p:nvSpPr>
        <p:spPr>
          <a:xfrm>
            <a:off x="1905000" y="1752600"/>
            <a:ext cx="6705600" cy="22098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CÁC EM TiẾN HÀNH THỰC HÀNH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4757" name="Text Placeholder 74756" descr="Picture1"/>
          <p:cNvPicPr>
            <a:picLocks noChangeAspect="1"/>
          </p:cNvPicPr>
          <p:nvPr>
            <p:ph type="body" idx="1"/>
          </p:nvPr>
        </p:nvPicPr>
        <p:blipFill>
          <a:blip r:embed="rId1"/>
          <a:stretch>
            <a:fillRect/>
          </a:stretch>
        </p:blipFill>
        <p:spPr>
          <a:xfrm>
            <a:off x="447675" y="1905000"/>
            <a:ext cx="1428750" cy="17907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8066" name="Title 88065"/>
          <p:cNvSpPr/>
          <p:nvPr>
            <p:ph type="title"/>
          </p:nvPr>
        </p:nvSpPr>
        <p:spPr>
          <a:xfrm>
            <a:off x="457200" y="7620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DẶN DÒ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88069" name="Text Placeholder 88068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183563" cy="4187825"/>
          </a:xfrm>
        </p:spPr>
        <p:txBody>
          <a:bodyPr lIns="182880" tIns="91440"/>
          <a:p>
            <a:r>
              <a:rPr dirty="0"/>
              <a:t>Các em về xem lại bài</a:t>
            </a:r>
            <a:endParaRPr dirty="0"/>
          </a:p>
          <a:p>
            <a:r>
              <a:rPr dirty="0"/>
              <a:t>Các em về xem tất cả nội dung đã được học từ đầu năm đến bài học hôm nay để tiết đầu tiên của tuần sau kiểm tra 1 tiết (100% trắc nghiệm khách quan)</a:t>
            </a:r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0" y="1219200"/>
            <a:ext cx="7467600" cy="1143000"/>
          </a:xfrm>
        </p:spPr>
        <p:txBody>
          <a:bodyPr anchor="b"/>
          <a:p>
            <a:pPr algn="ctr" eaLnBrk="1" hangingPunct="1"/>
            <a:r>
              <a:rPr sz="3200" b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THỨ NHẤT</a:t>
            </a:r>
            <a:br>
              <a:rPr sz="3200" b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200" b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KẾT THÚC</a:t>
            </a:r>
            <a:endParaRPr sz="3200" b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680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7620000" cy="4873625"/>
          </a:xfrm>
        </p:spPr>
        <p:txBody>
          <a:bodyPr vert="horz" wrap="square" lIns="91440" tIns="45720" rIns="91440" bIns="45720" anchor="t" anchorCtr="0"/>
          <a:lstStyle>
            <a:lvl1pPr lvl="0">
              <a:buClr>
                <a:schemeClr val="accent1"/>
              </a:buClr>
              <a:buSzPct val="80000"/>
              <a:buFont typeface="Wingdings 2" panose="05020102010507070707" pitchFamily="18" charset="2"/>
              <a:defRPr sz="2000"/>
            </a:lvl1pPr>
            <a:lvl2pPr lvl="1">
              <a:buClr>
                <a:schemeClr val="accent1"/>
              </a:buClr>
              <a:buSzPct val="100000"/>
              <a:buFont typeface="Verdana" panose="020B0604030504040204" pitchFamily="34" charset="0"/>
              <a:defRPr sz="1800"/>
            </a:lvl2pPr>
            <a:lvl3pPr lvl="2">
              <a:buClr>
                <a:srgbClr val="ED3742"/>
              </a:buClr>
              <a:buSzPct val="100000"/>
              <a:buFont typeface="Wingdings 2" panose="05020102010507070707" pitchFamily="18" charset="2"/>
              <a:defRPr sz="1800"/>
            </a:lvl3pPr>
            <a:lvl4pPr lvl="3">
              <a:buClr>
                <a:srgbClr val="ED3742"/>
              </a:buClr>
              <a:buSzPct val="112000"/>
              <a:buFont typeface="Verdana" panose="020B0604030504040204" pitchFamily="34" charset="0"/>
              <a:defRPr sz="1500"/>
            </a:lvl4pPr>
            <a:lvl5pPr lvl="4">
              <a:buClr>
                <a:srgbClr val="4A85BF"/>
              </a:buClr>
              <a:buSzPct val="100000"/>
              <a:buFont typeface="Wingdings 2" panose="05020102010507070707" pitchFamily="18" charset="2"/>
              <a:defRPr sz="1600"/>
            </a:lvl5pPr>
          </a:lstStyle>
          <a:p>
            <a:pPr marL="273050" lvl="0" indent="-273050" eaLnBrk="1" hangingPunct="1"/>
            <a:endParaRPr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/>
            <a:endParaRPr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/>
            <a:endParaRPr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/>
            <a:endParaRPr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algn="ctr" eaLnBrk="1" hangingPunct="1">
              <a:buNone/>
            </a:pPr>
            <a:r>
              <a:rPr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 THÀNH CẢM ƠN !</a:t>
            </a:r>
            <a:endParaRPr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rtlCol="0" anchor="ctr" anchorCtr="0" compatLnSpc="1"/>
          <a:p>
            <a:pPr algn="ctr"/>
            <a:fld id="{9A0DB2DC-4C9A-4742-B13C-FB6460FD3503}" type="slidenum">
              <a:rPr lang="en-US" sz="1200" b="1" dirty="0">
                <a:solidFill>
                  <a:srgbClr val="FFFFFF"/>
                </a:solidFill>
                <a:latin typeface="Century Schoolbook" panose="02040604050505020304" pitchFamily="18" charset="0"/>
              </a:rPr>
            </a:fld>
            <a:endParaRPr lang="en-US" sz="1200" b="1" dirty="0">
              <a:solidFill>
                <a:srgbClr val="FFFFFF"/>
              </a:solidFill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438400"/>
            <a:ext cx="82296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Xin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chân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thành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cảm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ơn</a:t>
            </a:r>
            <a:endParaRPr kumimoji="0" lang="en-US" sz="5400" b="1" i="0" u="none" strike="noStrike" kern="1200" cap="none" spc="200" normalizeH="0" baseline="0" noProof="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rgbClr val="FF0000"/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uLnTx/>
              <a:uFillTx/>
              <a:latin typeface="Rockwell Condensed" panose="020606030504050201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Quý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thầy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200" normalizeH="0" baseline="0" noProof="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cô</a:t>
            </a:r>
            <a:r>
              <a:rPr kumimoji="0" lang="en-US" sz="5400" b="1" i="0" u="none" strike="noStrike" kern="1200" cap="none" spc="200" normalizeH="0" baseline="0" noProof="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/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uLnTx/>
                <a:uFillTx/>
                <a:latin typeface="Rockwell Condensed" panose="02060603050405020104" pitchFamily="18" charset="0"/>
                <a:ea typeface="+mn-ea"/>
                <a:cs typeface="+mn-cs"/>
              </a:rPr>
              <a:t> !</a:t>
            </a:r>
            <a:endParaRPr kumimoji="0" lang="en-US" sz="5400" b="1" i="0" u="none" strike="noStrike" kern="1200" cap="none" spc="200" normalizeH="0" baseline="0" noProof="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rgbClr val="FF0000"/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uLnTx/>
              <a:uFillTx/>
              <a:latin typeface="Rockwell Condensed" panose="02060603050405020104" pitchFamily="18" charset="0"/>
              <a:ea typeface="+mn-ea"/>
              <a:cs typeface="+mn-cs"/>
            </a:endParaRPr>
          </a:p>
        </p:txBody>
      </p:sp>
      <p:sp>
        <p:nvSpPr>
          <p:cNvPr id="3" name="Slide Number Placeholder 2"/>
          <p:cNvSpPr txBox="1"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anchor="b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sz="1000" dirty="0">
                <a:solidFill>
                  <a:srgbClr val="A7A399"/>
                </a:solidFill>
              </a:rPr>
            </a:fld>
            <a:endParaRPr lang="en-US" sz="1000" dirty="0">
              <a:solidFill>
                <a:srgbClr val="A7A399"/>
              </a:solidFill>
            </a:endParaRPr>
          </a:p>
        </p:txBody>
      </p:sp>
      <p:sp>
        <p:nvSpPr>
          <p:cNvPr id="24580" name="Slide Number Placeholder 5"/>
          <p:cNvSpPr txBox="1"/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algn="r"/>
            <a:fld id="{9A0DB2DC-4C9A-4742-B13C-FB6460FD3503}" type="slidenum">
              <a:rPr lang="en-US" sz="1000" dirty="0">
                <a:solidFill>
                  <a:srgbClr val="00B050"/>
                </a:solidFill>
                <a:latin typeface="Arial" panose="020B0604020202020204" pitchFamily="34" charset="0"/>
              </a:rPr>
            </a:fld>
            <a:endParaRPr lang="en-US" sz="1000" dirty="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41" name="Title 44040"/>
          <p:cNvSpPr/>
          <p:nvPr>
            <p:ph type="title"/>
          </p:nvPr>
        </p:nvSpPr>
        <p:spPr>
          <a:xfrm>
            <a:off x="381000" y="381000"/>
            <a:ext cx="8183563" cy="1050925"/>
          </a:xfrm>
          <a:noFill/>
          <a:ln>
            <a:noFill/>
          </a:ln>
        </p:spPr>
        <p:txBody>
          <a:bodyPr/>
          <a:p>
            <a:r>
              <a:rPr dirty="0">
                <a:effectLst/>
                <a:latin typeface="Times New Roman" panose="02020603050405020304" pitchFamily="18" charset="0"/>
              </a:rPr>
              <a:t>MỤC ĐÍCH VÀ YÊU CẦU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44042" name="Text Placeholder 44041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183563" cy="4187825"/>
          </a:xfrm>
        </p:spPr>
        <p:txBody>
          <a:bodyPr lIns="182880" tIns="91440"/>
          <a:p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Tạo mẫu hỏi kết xuất thông tin từ nhiều bảng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r>
              <a:rPr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Củng cố và rèn luyện kĩ năng tạo mẫu hỏi</a:t>
            </a:r>
            <a:endParaRPr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Title 45057"/>
          <p:cNvSpPr/>
          <p:nvPr>
            <p:ph type="title"/>
          </p:nvPr>
        </p:nvSpPr>
        <p:spPr>
          <a:xfrm>
            <a:off x="533400" y="2438400"/>
            <a:ext cx="8183563" cy="1050925"/>
          </a:xfrm>
          <a:noFill/>
          <a:ln>
            <a:noFill/>
          </a:ln>
        </p:spPr>
        <p:txBody>
          <a:bodyPr/>
          <a:p>
            <a:pPr algn="ctr"/>
            <a:r>
              <a:rPr dirty="0">
                <a:effectLst/>
                <a:latin typeface="Times New Roman" panose="02020603050405020304" pitchFamily="18" charset="0"/>
              </a:rPr>
              <a:t>SỬ DỤNG CSDL KINH_DOANH TỪ CÁC BÀI THỰC HÀNH TRƯỚC</a:t>
            </a:r>
            <a:endParaRPr dirty="0"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Title 46081"/>
          <p:cNvSpPr/>
          <p:nvPr>
            <p:ph type="title"/>
          </p:nvPr>
        </p:nvSpPr>
        <p:spPr>
          <a:xfrm>
            <a:off x="381000" y="0"/>
            <a:ext cx="8183563" cy="1050925"/>
          </a:xfrm>
          <a:noFill/>
          <a:ln>
            <a:noFill/>
          </a:ln>
        </p:spPr>
        <p:txBody>
          <a:bodyPr/>
          <a:p>
            <a:pPr>
              <a:buFont typeface="Wingdings" panose="05000000000000000000" pitchFamily="2" charset="2"/>
              <a:buChar char="v"/>
            </a:pPr>
            <a:r>
              <a:rPr lang="vi-VN" sz="32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Cho </a:t>
            </a:r>
            <a:r>
              <a:rPr sz="32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CSDL </a:t>
            </a:r>
            <a:r>
              <a:rPr lang="vi-VN" sz="32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QL_</a:t>
            </a:r>
            <a:r>
              <a:rPr sz="32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KINH_DOANH</a:t>
            </a:r>
            <a:r>
              <a:rPr lang="vi-VN" sz="32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.</a:t>
            </a:r>
            <a:r>
              <a:rPr lang="vi-VN" sz="32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MDB</a:t>
            </a:r>
            <a:endParaRPr lang="vi-VN" sz="3200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effectLst/>
            </a:endParaRPr>
          </a:p>
        </p:txBody>
      </p:sp>
      <p:sp>
        <p:nvSpPr>
          <p:cNvPr id="46083" name="Text Placeholder 46082"/>
          <p:cNvSpPr>
            <a:spLocks noGrp="1"/>
          </p:cNvSpPr>
          <p:nvPr>
            <p:ph type="body" idx="1"/>
          </p:nvPr>
        </p:nvSpPr>
        <p:spPr>
          <a:xfrm>
            <a:off x="533400" y="990600"/>
            <a:ext cx="8183563" cy="4187825"/>
          </a:xfrm>
        </p:spPr>
        <p:txBody>
          <a:bodyPr lIns="182880" tIns="91440"/>
          <a:p>
            <a:r>
              <a:rPr dirty="0">
                <a:solidFill>
                  <a:srgbClr val="0000FF"/>
                </a:solidFill>
              </a:rPr>
              <a:t>Gồm 3 bảng dữ liệu: KHACH_HANG, MAT_HANG và HOA_DON</a:t>
            </a:r>
            <a:r>
              <a:rPr lang="vi-VN" dirty="0">
                <a:solidFill>
                  <a:srgbClr val="0000FF"/>
                </a:solidFill>
              </a:rPr>
              <a:t> đã được liên </a:t>
            </a:r>
            <a:r>
              <a:rPr lang="vi-VN" dirty="0">
                <a:solidFill>
                  <a:srgbClr val="0000FF"/>
                </a:solidFill>
              </a:rPr>
              <a:t>kết</a:t>
            </a:r>
            <a:endParaRPr lang="vi-VN" dirty="0">
              <a:solidFill>
                <a:srgbClr val="0000FF"/>
              </a:solidFill>
            </a:endParaRPr>
          </a:p>
        </p:txBody>
      </p:sp>
      <p:pic>
        <p:nvPicPr>
          <p:cNvPr id="46084" name="Picture 4608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981200"/>
            <a:ext cx="8305800" cy="4495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5" name="Text Placeholder 54274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382000" cy="5334000"/>
          </a:xfrm>
        </p:spPr>
        <p:txBody>
          <a:bodyPr lIns="182880" tIns="91440"/>
          <a:p>
            <a:r>
              <a:rPr dirty="0">
                <a:latin typeface="Times New Roman" panose="02020603050405020304" pitchFamily="18" charset="0"/>
              </a:rPr>
              <a:t>Dữ liệu trong các bảng như sau: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54276" name="Title 54275"/>
          <p:cNvSpPr>
            <a:spLocks noGrp="1"/>
          </p:cNvSpPr>
          <p:nvPr>
            <p:ph type="title"/>
          </p:nvPr>
        </p:nvSpPr>
        <p:spPr>
          <a:xfrm>
            <a:off x="381000" y="0"/>
            <a:ext cx="8183563" cy="1050925"/>
          </a:xfrm>
          <a:noFill/>
          <a:ln>
            <a:noFill/>
          </a:ln>
        </p:spPr>
        <p:txBody>
          <a:bodyPr anchor="b" anchorCtr="0"/>
          <a:p>
            <a:pPr>
              <a:buFont typeface="Wingdings" panose="05000000000000000000" pitchFamily="2" charset="2"/>
              <a:buChar char="v"/>
            </a:pPr>
            <a:r>
              <a:rPr sz="3200" dirty="0">
                <a:effectLst/>
              </a:rPr>
              <a:t>Nhắc lại về CSDL KINH_DOANH</a:t>
            </a:r>
            <a:endParaRPr sz="3200" dirty="0">
              <a:effectLst/>
            </a:endParaRPr>
          </a:p>
        </p:txBody>
      </p:sp>
      <p:pic>
        <p:nvPicPr>
          <p:cNvPr id="54278" name="Picture 5427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743075"/>
            <a:ext cx="7620000" cy="3886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Title 55297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55299" name="Text Placeholder 55298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55300" name="Picture 5529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Title 56321"/>
          <p:cNvSpPr/>
          <p:nvPr>
            <p:ph type="title"/>
          </p:nvPr>
        </p:nvSpPr>
        <p:spPr>
          <a:xfrm>
            <a:off x="503238" y="4986338"/>
            <a:ext cx="8183562" cy="1050925"/>
          </a:xfrm>
          <a:noFill/>
          <a:ln>
            <a:noFill/>
          </a:ln>
        </p:spPr>
        <p:txBody>
          <a:bodyPr/>
          <a:p>
            <a:endParaRPr dirty="0">
              <a:effectLst/>
            </a:endParaRPr>
          </a:p>
        </p:txBody>
      </p:sp>
      <p:sp>
        <p:nvSpPr>
          <p:cNvPr id="56323" name="Text Placeholder 56322"/>
          <p:cNvSpPr>
            <a:spLocks noGrp="1"/>
          </p:cNvSpPr>
          <p:nvPr>
            <p:ph type="body" idx="1"/>
          </p:nvPr>
        </p:nvSpPr>
        <p:spPr>
          <a:xfrm>
            <a:off x="503238" y="530225"/>
            <a:ext cx="8183562" cy="4187825"/>
          </a:xfrm>
        </p:spPr>
        <p:txBody>
          <a:bodyPr lIns="182880" tIns="91440"/>
          <a:p>
            <a:endParaRPr dirty="0"/>
          </a:p>
        </p:txBody>
      </p:sp>
      <p:pic>
        <p:nvPicPr>
          <p:cNvPr id="56324" name="Picture 563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381000"/>
            <a:ext cx="8382000" cy="6096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3897</Words>
  <Application>WPS Presentation</Application>
  <PresentationFormat/>
  <Paragraphs>142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51" baseType="lpstr">
      <vt:lpstr>Arial</vt:lpstr>
      <vt:lpstr>SimSun</vt:lpstr>
      <vt:lpstr>Wingdings</vt:lpstr>
      <vt:lpstr>Times New Roman</vt:lpstr>
      <vt:lpstr>Verdana</vt:lpstr>
      <vt:lpstr>Wingdings 2</vt:lpstr>
      <vt:lpstr>Verdana</vt:lpstr>
      <vt:lpstr>Wingdings 2</vt:lpstr>
      <vt:lpstr>Algerian</vt:lpstr>
      <vt:lpstr>Microsoft YaHei</vt:lpstr>
      <vt:lpstr>Arial Unicode MS</vt:lpstr>
      <vt:lpstr>Calibri</vt:lpstr>
      <vt:lpstr>Century Schoolbook</vt:lpstr>
      <vt:lpstr>Rockwell Condensed</vt:lpstr>
      <vt:lpstr>Aspect</vt:lpstr>
      <vt:lpstr>PowerPoint 演示文稿</vt:lpstr>
      <vt:lpstr>KiỂM TRA BÀI CŨ</vt:lpstr>
      <vt:lpstr>Bài tập và thực hành 7</vt:lpstr>
      <vt:lpstr>MỤC ĐÍCH VÀ YÊU CẦU</vt:lpstr>
      <vt:lpstr>SỬ DỤNG CSDL KINH_DOANH TỪ CÁC BÀI THỰC HÀNH TRƯỚC</vt:lpstr>
      <vt:lpstr>Cho CSDL QL_KINH_DOANH.MDB</vt:lpstr>
      <vt:lpstr>Nhắc lại về CSDL KINH_DOANH</vt:lpstr>
      <vt:lpstr>PowerPoint 演示文稿</vt:lpstr>
      <vt:lpstr>PowerPoint 演示文稿</vt:lpstr>
      <vt:lpstr>BÀI 1:</vt:lpstr>
      <vt:lpstr>Phân tích bài toán</vt:lpstr>
      <vt:lpstr>PowerPoint 演示文稿</vt:lpstr>
      <vt:lpstr>Nếu nhóm theo tên mặt hàng</vt:lpstr>
      <vt:lpstr>Truy vấn được thực hiện theo các bước sau: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BÀI 2</vt:lpstr>
      <vt:lpstr>PowerPoint 演示文稿</vt:lpstr>
      <vt:lpstr>Nếu nhóm theo tên mặt hàng</vt:lpstr>
      <vt:lpstr>THỰC HiỆN MẪU HỎI</vt:lpstr>
      <vt:lpstr>KẾT QuẢ TRUY VẤN</vt:lpstr>
      <vt:lpstr>Truy vấn được thực hiện theo các bước sau:</vt:lpstr>
      <vt:lpstr>PowerPoint 演示文稿</vt:lpstr>
      <vt:lpstr>PowerPoint 演示文稿</vt:lpstr>
      <vt:lpstr>PowerPoint 演示文稿</vt:lpstr>
      <vt:lpstr>THỰC HiỆN MẪU HỎI</vt:lpstr>
      <vt:lpstr>PowerPoint 演示文稿</vt:lpstr>
      <vt:lpstr>CỦNG CỐ KiẾN THỨC</vt:lpstr>
      <vt:lpstr>DẶN DÒ</vt:lpstr>
      <vt:lpstr>TiẾT HỌC THỨ NHẤT  KẾT THÚC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ASUS</cp:lastModifiedBy>
  <cp:revision>6</cp:revision>
  <dcterms:created xsi:type="dcterms:W3CDTF">2011-02-24T03:49:00Z</dcterms:created>
  <dcterms:modified xsi:type="dcterms:W3CDTF">2023-03-07T13:47:33Z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0C1F23E9D70B4FE1849D21989B2C77F3</vt:lpwstr>
  </property>
  <property fmtid="{D5CDD505-2E9C-101B-9397-08002B2CF9AE}" pid="3" name="KSOProductBuildVer">
    <vt:lpwstr>1033-11.2.0.11486</vt:lpwstr>
  </property>
</Properties>
</file>