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64" r:id="rId6"/>
    <p:sldId id="259" r:id="rId7"/>
    <p:sldId id="261" r:id="rId8"/>
    <p:sldId id="260" r:id="rId9"/>
    <p:sldId id="262" r:id="rId10"/>
    <p:sldId id="263" r:id="rId11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.VnTime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.VnTime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.VnTime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.VnTime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.VnTime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.VnTime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.VnTime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.VnTime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.VnTime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3300"/>
    <a:srgbClr val="FCFCA2"/>
    <a:srgbClr val="E8EE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6" d="100"/>
          <a:sy n="66" d="100"/>
        </p:scale>
        <p:origin x="-114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>
                <a:latin typeface="Arial" panose="020B0604020202020204" pitchFamily="34" charset="0"/>
              </a:rPr>
            </a:fld>
            <a:endParaRPr 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>
                <a:latin typeface="Arial" panose="020B0604020202020204" pitchFamily="34" charset="0"/>
              </a:rPr>
            </a:fld>
            <a:endParaRPr 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>
                <a:latin typeface="Arial" panose="020B0604020202020204" pitchFamily="34" charset="0"/>
              </a:rPr>
            </a:fld>
            <a:endParaRPr 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>
              <a:latin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>
              <a:latin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>
                <a:latin typeface="Arial" panose="020B0604020202020204" pitchFamily="34" charset="0"/>
              </a:rPr>
            </a:fld>
            <a:endParaRPr 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>
                <a:latin typeface="Arial" panose="020B0604020202020204" pitchFamily="34" charset="0"/>
              </a:rPr>
            </a:fld>
            <a:endParaRPr 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>
                <a:latin typeface="Arial" panose="020B0604020202020204" pitchFamily="34" charset="0"/>
              </a:rPr>
            </a:fld>
            <a:endParaRPr 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>
              <a:latin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>
              <a:latin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>
                <a:latin typeface="Arial" panose="020B0604020202020204" pitchFamily="34" charset="0"/>
              </a:rPr>
            </a:fld>
            <a:endParaRPr 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>
              <a:latin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>
              <a:latin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>
                <a:latin typeface="Arial" panose="020B0604020202020204" pitchFamily="34" charset="0"/>
              </a:rPr>
            </a:fld>
            <a:endParaRPr 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>
              <a:latin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>
              <a:latin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>
                <a:latin typeface="Arial" panose="020B0604020202020204" pitchFamily="34" charset="0"/>
              </a:rPr>
            </a:fld>
            <a:endParaRPr 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>
                <a:latin typeface="Arial" panose="020B0604020202020204" pitchFamily="34" charset="0"/>
              </a:rPr>
            </a:fld>
            <a:endParaRPr 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>
              <a:latin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>
              <a:latin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>
                <a:latin typeface="Arial" panose="020B0604020202020204" pitchFamily="34" charset="0"/>
              </a:rPr>
            </a:fld>
            <a:endParaRPr 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>
              <a:latin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>
              <a:latin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>
                <a:latin typeface="Arial" panose="020B0604020202020204" pitchFamily="34" charset="0"/>
              </a:rPr>
            </a:fld>
            <a:endParaRPr 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1.jpe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>
              <a:latin typeface="Arial" panose="020B0604020202020204" pitchFamily="34" charset="0"/>
            </a:endParaRPr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>
              <a:latin typeface="Arial" panose="020B0604020202020204" pitchFamily="34" charset="0"/>
            </a:endParaRPr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>
                <a:latin typeface="Arial" panose="020B0604020202020204" pitchFamily="34" charset="0"/>
              </a:rPr>
            </a:fld>
            <a:endParaRPr lang="en-US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200" b="0" i="0" u="none" kern="1200" baseline="0">
          <a:solidFill>
            <a:schemeClr val="tx1"/>
          </a:solidFill>
          <a:latin typeface=".VnTime" pitchFamily="34" charset="0"/>
          <a:ea typeface="+mn-ea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200" b="0" i="0" u="none" kern="1200" baseline="0">
          <a:solidFill>
            <a:schemeClr val="tx1"/>
          </a:solidFill>
          <a:latin typeface=".VnTime" pitchFamily="34" charset="0"/>
          <a:ea typeface="+mn-ea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200" b="0" i="0" u="none" kern="1200" baseline="0">
          <a:solidFill>
            <a:schemeClr val="tx1"/>
          </a:solidFill>
          <a:latin typeface=".VnTime" pitchFamily="34" charset="0"/>
          <a:ea typeface="+mn-ea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200" b="0" i="0" u="none" kern="1200" baseline="0">
          <a:solidFill>
            <a:schemeClr val="tx1"/>
          </a:solidFill>
          <a:latin typeface=".VnTime" pitchFamily="34" charset="0"/>
          <a:ea typeface="+mn-ea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200" b="0" i="0" u="none" kern="1200" baseline="0">
          <a:solidFill>
            <a:schemeClr val="tx1"/>
          </a:solidFill>
          <a:latin typeface=".VnTime" pitchFamily="34" charset="0"/>
          <a:ea typeface="+mn-ea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200" b="0" i="0" u="none" kern="1200" baseline="0">
          <a:solidFill>
            <a:schemeClr val="tx1"/>
          </a:solidFill>
          <a:latin typeface=".VnTime" pitchFamily="34" charset="0"/>
          <a:ea typeface="+mn-ea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200" b="0" i="0" u="none" kern="1200" baseline="0">
          <a:solidFill>
            <a:schemeClr val="tx1"/>
          </a:solidFill>
          <a:latin typeface=".VnTime" pitchFamily="34" charset="0"/>
          <a:ea typeface="+mn-ea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200" b="0" i="0" u="none" kern="1200" baseline="0">
          <a:solidFill>
            <a:schemeClr val="tx1"/>
          </a:solidFill>
          <a:latin typeface=".VnTime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2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3.v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.png"/><Relationship Id="rId3" Type="http://schemas.openxmlformats.org/officeDocument/2006/relationships/oleObject" Target="../embeddings/oleObject4.bin"/><Relationship Id="rId2" Type="http://schemas.openxmlformats.org/officeDocument/2006/relationships/image" Target="../media/image4.png"/><Relationship Id="rId1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4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1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50" name="Title 2049"/>
          <p:cNvSpPr>
            <a:spLocks noGrp="1"/>
          </p:cNvSpPr>
          <p:nvPr>
            <p:ph type="ctrTitle" idx="4294967295"/>
          </p:nvPr>
        </p:nvSpPr>
        <p:spPr>
          <a:xfrm>
            <a:off x="381000" y="1828800"/>
            <a:ext cx="8001000" cy="1771650"/>
          </a:xfrm>
          <a:ln/>
        </p:spPr>
        <p:txBody>
          <a:bodyPr anchor="ctr" anchorCtr="0"/>
          <a:lstStyle>
            <a:lvl1pPr lvl="0">
              <a:buClrTx/>
              <a:buSzTx/>
              <a:buFontTx/>
              <a:defRPr/>
            </a:lvl1pPr>
          </a:lstStyle>
          <a:p>
            <a:pPr lvl="0"/>
            <a:r>
              <a:rPr lang="vi-VN" sz="4000">
                <a:solidFill>
                  <a:schemeClr val="accent2"/>
                </a:solidFill>
                <a:latin typeface=".VnTime" pitchFamily="34" charset="0"/>
              </a:rPr>
              <a:t>Tiết</a:t>
            </a:r>
            <a:r>
              <a:rPr sz="4000">
                <a:solidFill>
                  <a:schemeClr val="accent2"/>
                </a:solidFill>
                <a:latin typeface=".VnTime" pitchFamily="34" charset="0"/>
              </a:rPr>
              <a:t> 12 </a:t>
            </a:r>
            <a:br>
              <a:rPr sz="4000">
                <a:solidFill>
                  <a:schemeClr val="accent2"/>
                </a:solidFill>
                <a:latin typeface=".VnTime" pitchFamily="34" charset="0"/>
              </a:rPr>
            </a:br>
            <a:r>
              <a:rPr sz="4000" b="1" err="1">
                <a:solidFill>
                  <a:schemeClr val="accent2"/>
                </a:solidFill>
                <a:latin typeface=".VnTimeH" pitchFamily="34" charset="0"/>
              </a:rPr>
              <a:t>B</a:t>
            </a:r>
            <a:r>
              <a:rPr lang="vi-VN" sz="4000" b="1" err="1">
                <a:solidFill>
                  <a:schemeClr val="accent2"/>
                </a:solidFill>
                <a:latin typeface=".VnTimeH" pitchFamily="34" charset="0"/>
              </a:rPr>
              <a:t>ài tập và thực hành</a:t>
            </a:r>
            <a:r>
              <a:rPr sz="4000" b="1">
                <a:solidFill>
                  <a:schemeClr val="accent2"/>
                </a:solidFill>
                <a:latin typeface=".VnTimeH" pitchFamily="34" charset="0"/>
              </a:rPr>
              <a:t> 2</a:t>
            </a:r>
            <a:br>
              <a:rPr sz="4000" b="1">
                <a:solidFill>
                  <a:schemeClr val="accent2"/>
                </a:solidFill>
                <a:latin typeface=".VnTimeH" pitchFamily="34" charset="0"/>
              </a:rPr>
            </a:br>
            <a:r>
              <a:rPr sz="4000" b="1">
                <a:solidFill>
                  <a:schemeClr val="accent2"/>
                </a:solidFill>
                <a:latin typeface=".VnTimeH" pitchFamily="34" charset="0"/>
              </a:rPr>
              <a:t> </a:t>
            </a:r>
            <a:r>
              <a:rPr lang="vi-VN" sz="4000" b="1">
                <a:solidFill>
                  <a:schemeClr val="accent2"/>
                </a:solidFill>
                <a:latin typeface=".VnTimeH" pitchFamily="34" charset="0"/>
              </a:rPr>
              <a:t>TẠO CẤU TRÚC </a:t>
            </a:r>
            <a:r>
              <a:rPr lang="vi-VN" sz="4000" b="1">
                <a:solidFill>
                  <a:schemeClr val="accent2"/>
                </a:solidFill>
                <a:latin typeface=".VnTimeH" pitchFamily="34" charset="0"/>
              </a:rPr>
              <a:t>BẢNG</a:t>
            </a:r>
            <a:endParaRPr lang="vi-VN" sz="4000" b="1">
              <a:solidFill>
                <a:schemeClr val="accent2"/>
              </a:solidFill>
              <a:latin typeface=".VnTimeH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fca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fca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Title 3073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ln/>
        </p:spPr>
        <p:txBody>
          <a:bodyPr anchor="ctr" anchorCtr="0"/>
          <a:p>
            <a:r>
              <a:rPr sz="4000" b="1" i="1" u="sng" err="1">
                <a:latin typeface=".VnTime" pitchFamily="34" charset="0"/>
              </a:rPr>
              <a:t>B</a:t>
            </a:r>
            <a:r>
              <a:rPr lang="vi-VN" sz="4000" b="1" i="1" u="sng" err="1">
                <a:latin typeface=".VnTime" pitchFamily="34" charset="0"/>
              </a:rPr>
              <a:t>à</a:t>
            </a:r>
            <a:r>
              <a:rPr sz="4000" b="1" i="1" u="sng" err="1">
                <a:latin typeface=".VnTime" pitchFamily="34" charset="0"/>
              </a:rPr>
              <a:t>i</a:t>
            </a:r>
            <a:r>
              <a:rPr sz="4000" b="1" i="1" u="sng">
                <a:latin typeface=".VnTime" pitchFamily="34" charset="0"/>
              </a:rPr>
              <a:t> 1</a:t>
            </a:r>
            <a:r>
              <a:rPr sz="4000" b="1" i="1">
                <a:latin typeface=".VnTime" pitchFamily="34" charset="0"/>
              </a:rPr>
              <a:t>: </a:t>
            </a:r>
            <a:r>
              <a:rPr sz="4000" b="1" i="1" err="1">
                <a:latin typeface=".VnTime" pitchFamily="34" charset="0"/>
              </a:rPr>
              <a:t>Kh</a:t>
            </a:r>
            <a:r>
              <a:rPr lang="vi-VN" sz="4000" b="1" i="1" err="1">
                <a:latin typeface=".VnTime" pitchFamily="34" charset="0"/>
              </a:rPr>
              <a:t>ởi động</a:t>
            </a:r>
            <a:r>
              <a:rPr sz="4000" b="1" i="1">
                <a:latin typeface=".VnTime" pitchFamily="34" charset="0"/>
              </a:rPr>
              <a:t> Access, t</a:t>
            </a:r>
            <a:r>
              <a:rPr lang="vi-VN" sz="4000" b="1" i="1">
                <a:latin typeface=".VnTime" pitchFamily="34" charset="0"/>
              </a:rPr>
              <a:t>ạ</a:t>
            </a:r>
            <a:r>
              <a:rPr sz="4000" b="1" i="1">
                <a:latin typeface=".VnTime" pitchFamily="34" charset="0"/>
              </a:rPr>
              <a:t>o </a:t>
            </a:r>
            <a:r>
              <a:rPr lang="vi-VN" sz="4000" b="1" i="1">
                <a:latin typeface=".VnTime" pitchFamily="34" charset="0"/>
              </a:rPr>
              <a:t>cơ sở dữ liệu có tên</a:t>
            </a:r>
            <a:r>
              <a:rPr sz="4000" b="1" i="1">
                <a:latin typeface=".VnTime" pitchFamily="34" charset="0"/>
              </a:rPr>
              <a:t> </a:t>
            </a:r>
            <a:r>
              <a:rPr sz="4000" b="1" i="1" err="1">
                <a:latin typeface=".VnTime" pitchFamily="34" charset="0"/>
              </a:rPr>
              <a:t>Quanli_HS</a:t>
            </a:r>
            <a:r>
              <a:rPr sz="4000"/>
              <a:t> </a:t>
            </a:r>
            <a:endParaRPr sz="4000"/>
          </a:p>
        </p:txBody>
      </p:sp>
      <p:sp>
        <p:nvSpPr>
          <p:cNvPr id="3075" name="Text Placeholder 3074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  <a:ln/>
        </p:spPr>
        <p:txBody>
          <a:bodyPr/>
          <a:p>
            <a:pPr>
              <a:buNone/>
            </a:pPr>
            <a:r>
              <a:rPr>
                <a:latin typeface=".VnTime" pitchFamily="34" charset="0"/>
              </a:rPr>
              <a:t>+) </a:t>
            </a:r>
            <a:r>
              <a:rPr err="1">
                <a:latin typeface=".VnTime" pitchFamily="34" charset="0"/>
              </a:rPr>
              <a:t>Kh</a:t>
            </a:r>
            <a:r>
              <a:rPr lang="vi-VN" err="1">
                <a:latin typeface=".VnTime" pitchFamily="34" charset="0"/>
              </a:rPr>
              <a:t>ởi độn</a:t>
            </a:r>
            <a:r>
              <a:rPr err="1">
                <a:latin typeface=".VnTime" pitchFamily="34" charset="0"/>
              </a:rPr>
              <a:t>g</a:t>
            </a:r>
            <a:r>
              <a:rPr>
                <a:latin typeface=".VnTime" pitchFamily="34" charset="0"/>
              </a:rPr>
              <a:t> Access</a:t>
            </a:r>
            <a:endParaRPr>
              <a:latin typeface=".VnTime" pitchFamily="34" charset="0"/>
            </a:endParaRPr>
          </a:p>
          <a:p>
            <a:pPr>
              <a:buNone/>
            </a:pPr>
            <a:r>
              <a:rPr>
                <a:latin typeface=".VnTime" pitchFamily="34" charset="0"/>
              </a:rPr>
              <a:t>C1: Start/All Program/Microsoft Access.</a:t>
            </a:r>
            <a:endParaRPr>
              <a:latin typeface=".VnTime" pitchFamily="34" charset="0"/>
            </a:endParaRPr>
          </a:p>
          <a:p>
            <a:pPr>
              <a:buNone/>
            </a:pPr>
            <a:r>
              <a:rPr>
                <a:latin typeface=".VnTime" pitchFamily="34" charset="0"/>
              </a:rPr>
              <a:t>C2: </a:t>
            </a:r>
            <a:r>
              <a:rPr err="1">
                <a:latin typeface=".VnTime" pitchFamily="34" charset="0"/>
              </a:rPr>
              <a:t>Nh</a:t>
            </a:r>
            <a:r>
              <a:rPr lang="vi-VN" err="1">
                <a:latin typeface=".VnTime" pitchFamily="34" charset="0"/>
              </a:rPr>
              <a:t>á</a:t>
            </a:r>
            <a:r>
              <a:rPr err="1">
                <a:latin typeface=".VnTime" pitchFamily="34" charset="0"/>
              </a:rPr>
              <a:t>y</a:t>
            </a:r>
            <a:r>
              <a:rPr/>
              <a:t>              </a:t>
            </a:r>
            <a:endParaRPr/>
          </a:p>
          <a:p>
            <a:pPr>
              <a:buNone/>
            </a:pPr>
            <a:endParaRPr>
              <a:latin typeface=".VnTime" pitchFamily="34" charset="0"/>
            </a:endParaRPr>
          </a:p>
          <a:p>
            <a:pPr>
              <a:buNone/>
            </a:pPr>
            <a:r>
              <a:rPr>
                <a:latin typeface=".VnTime" pitchFamily="34" charset="0"/>
              </a:rPr>
              <a:t>+) T</a:t>
            </a:r>
            <a:r>
              <a:rPr lang="vi-VN">
                <a:latin typeface=".VnTime" pitchFamily="34" charset="0"/>
              </a:rPr>
              <a:t>ạo CSDL mới</a:t>
            </a:r>
            <a:r>
              <a:rPr>
                <a:latin typeface=".VnTime" pitchFamily="34" charset="0"/>
              </a:rPr>
              <a:t>:</a:t>
            </a:r>
            <a:endParaRPr>
              <a:latin typeface=".VnTime" pitchFamily="34" charset="0"/>
            </a:endParaRPr>
          </a:p>
          <a:p>
            <a:pPr>
              <a:buNone/>
            </a:pPr>
            <a:r>
              <a:rPr>
                <a:latin typeface=".VnTime" pitchFamily="34" charset="0"/>
              </a:rPr>
              <a:t> File/ New/ …/Blank Database</a:t>
            </a:r>
            <a:r>
              <a:rPr lang="vi-VN">
                <a:latin typeface=".VnTime" pitchFamily="34" charset="0"/>
              </a:rPr>
              <a:t> </a:t>
            </a:r>
            <a:r>
              <a:rPr>
                <a:latin typeface=".VnTime" pitchFamily="34" charset="0"/>
              </a:rPr>
              <a:t>/</a:t>
            </a:r>
            <a:r>
              <a:rPr lang="vi-VN">
                <a:latin typeface=".VnTime" pitchFamily="34" charset="0"/>
              </a:rPr>
              <a:t>gõ tên Quanli_HS</a:t>
            </a:r>
            <a:r>
              <a:rPr>
                <a:latin typeface=".VnTime" pitchFamily="34" charset="0"/>
              </a:rPr>
              <a:t>/</a:t>
            </a:r>
            <a:r>
              <a:rPr err="1">
                <a:latin typeface=".VnTime" pitchFamily="34" charset="0"/>
              </a:rPr>
              <a:t>Creat</a:t>
            </a:r>
            <a:r>
              <a:rPr lang="vi-VN" err="1">
                <a:latin typeface=".VnTime" pitchFamily="34" charset="0"/>
              </a:rPr>
              <a:t>e </a:t>
            </a:r>
            <a:r>
              <a:rPr lang="vi-VN" sz="2800" err="1">
                <a:latin typeface=".VnTime" pitchFamily="34" charset="0"/>
              </a:rPr>
              <a:t>(đồng ý tạo lập tệp)</a:t>
            </a:r>
            <a:endParaRPr lang="vi-VN" sz="2800" err="1">
              <a:latin typeface=".VnTime" pitchFamily="34" charset="0"/>
            </a:endParaRPr>
          </a:p>
        </p:txBody>
      </p:sp>
      <p:graphicFrame>
        <p:nvGraphicFramePr>
          <p:cNvPr id="3076" name="Object 3075"/>
          <p:cNvGraphicFramePr/>
          <p:nvPr/>
        </p:nvGraphicFramePr>
        <p:xfrm>
          <a:off x="2667000" y="2895600"/>
          <a:ext cx="838200" cy="760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" r:id="rId1" imgW="314325" imgH="285750" progId="Paint.Picture">
                  <p:embed/>
                </p:oleObj>
              </mc:Choice>
              <mc:Fallback>
                <p:oleObj name="" r:id="rId1" imgW="314325" imgH="285750" progId="Paint.Picture">
                  <p:embed/>
                  <p:pic>
                    <p:nvPicPr>
                      <p:cNvPr id="0" name="Picture 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667000" y="2895600"/>
                        <a:ext cx="838200" cy="76041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7" name="Rectangles 3076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3079" name="Rectangles 3078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99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99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charRg st="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075">
                                            <p:txEl>
                                              <p:charRg st="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charRg st="20" end="6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5">
                                            <p:txEl>
                                              <p:charRg st="20" end="6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>
                                            <p:txEl>
                                              <p:charRg st="20" end="6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charRg st="60" end="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5">
                                            <p:txEl>
                                              <p:charRg st="60" end="8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5">
                                            <p:txEl>
                                              <p:charRg st="60" end="8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charRg st="84" end="1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75">
                                            <p:txEl>
                                              <p:charRg st="84" end="1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5">
                                            <p:txEl>
                                              <p:charRg st="84" end="1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charRg st="110" end="14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75">
                                            <p:txEl>
                                              <p:charRg st="110" end="14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5">
                                            <p:txEl>
                                              <p:charRg st="110" end="14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9" name="Text Placeholder 4098"/>
          <p:cNvSpPr>
            <a:spLocks noGrp="1"/>
          </p:cNvSpPr>
          <p:nvPr>
            <p:ph type="body" idx="4294967295"/>
          </p:nvPr>
        </p:nvSpPr>
        <p:spPr>
          <a:xfrm>
            <a:off x="457200" y="838200"/>
            <a:ext cx="7696200" cy="2286000"/>
          </a:xfrm>
          <a:ln/>
        </p:spPr>
        <p:txBody>
          <a:bodyPr/>
          <a:p>
            <a:pPr>
              <a:buNone/>
            </a:pPr>
            <a:r>
              <a:rPr b="1" i="1">
                <a:latin typeface="Times New Roman" panose="02020603050405020304" pitchFamily="18" charset="0"/>
                <a:cs typeface="Times New Roman" panose="02020603050405020304" pitchFamily="18" charset="0"/>
              </a:rPr>
              <a:t>+) T</a:t>
            </a:r>
            <a:r>
              <a:rPr lang="vi-VN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ạ</a:t>
            </a:r>
            <a:r>
              <a:rPr b="1" i="1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ấ</a:t>
            </a:r>
            <a:r>
              <a:rPr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ả</a:t>
            </a:r>
            <a:r>
              <a:rPr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b="1" i="1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vi-VN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Nháy chọn Tables trong khung Objects</a:t>
            </a:r>
            <a:endParaRPr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Nháy đúp chuột:</a:t>
            </a:r>
            <a:r>
              <a:rPr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</a:t>
            </a:r>
            <a:r>
              <a:rPr lang="vi-VN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>
                <a:latin typeface="Times New Roman" panose="02020603050405020304" pitchFamily="18" charset="0"/>
                <a:cs typeface="Times New Roman" panose="02020603050405020304" pitchFamily="18" charset="0"/>
              </a:rPr>
              <a:t> table in </a:t>
            </a:r>
            <a:r>
              <a:rPr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View</a:t>
            </a:r>
            <a:endParaRPr b="1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vi-VN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(Tạo bảng trong chế độ Thiết </a:t>
            </a:r>
            <a:r>
              <a:rPr lang="vi-VN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kế)</a:t>
            </a:r>
            <a:endParaRPr lang="vi-VN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3439" name="Content Placeholder 13438"/>
          <p:cNvGraphicFramePr/>
          <p:nvPr>
            <p:ph sz="half" idx="2"/>
          </p:nvPr>
        </p:nvGraphicFramePr>
        <p:xfrm>
          <a:off x="533400" y="457200"/>
          <a:ext cx="7696200" cy="4778375"/>
        </p:xfrm>
        <a:graphic>
          <a:graphicData uri="http://schemas.openxmlformats.org/drawingml/2006/table">
            <a:tbl>
              <a:tblPr/>
              <a:tblGrid>
                <a:gridCol w="1371600"/>
                <a:gridCol w="1828800"/>
                <a:gridCol w="4495800"/>
              </a:tblGrid>
              <a:tr h="53340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1600" b="1" err="1">
                          <a:latin typeface=".VnTime" pitchFamily="34" charset="0"/>
                        </a:rPr>
                        <a:t>Fiel</a:t>
                      </a:r>
                      <a:r>
                        <a:rPr lang="vi-VN" sz="1600" b="1" err="1">
                          <a:latin typeface=".VnTime" pitchFamily="34" charset="0"/>
                        </a:rPr>
                        <a:t>d</a:t>
                      </a:r>
                      <a:r>
                        <a:rPr sz="1600" b="1">
                          <a:latin typeface=".VnTime" pitchFamily="34" charset="0"/>
                        </a:rPr>
                        <a:t> Name</a:t>
                      </a:r>
                      <a:endParaRPr lang="en-US" sz="1600" b="1">
                        <a:latin typeface=".VnTime" pitchFamily="34" charset="0"/>
                      </a:endParaRPr>
                    </a:p>
                  </a:txBody>
                  <a:tcPr anchor="ctr" anchorCtr="0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1800" b="1">
                          <a:latin typeface=".VnTime" pitchFamily="34" charset="0"/>
                        </a:rPr>
                        <a:t>Data Type</a:t>
                      </a:r>
                      <a:endParaRPr lang="en-US" sz="1800" b="1"/>
                    </a:p>
                  </a:txBody>
                  <a:tcPr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1800" b="1">
                          <a:latin typeface=".VnTime" pitchFamily="34" charset="0"/>
                        </a:rPr>
                        <a:t>Description</a:t>
                      </a:r>
                      <a:endParaRPr lang="en-US" sz="1800" b="1">
                        <a:latin typeface=".VnTime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</a:tr>
              <a:tr h="36512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1800" err="1">
                          <a:latin typeface=".VnTime" pitchFamily="34" charset="0"/>
                        </a:rPr>
                        <a:t>Maso</a:t>
                      </a:r>
                      <a:endParaRPr lang="en-US" sz="1800">
                        <a:latin typeface=".VnTime" pitchFamily="34" charset="0"/>
                      </a:endParaRPr>
                    </a:p>
                  </a:txBody>
                  <a:tcPr anchor="ctr" anchorCtr="0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1800">
                          <a:latin typeface=".VnTime" pitchFamily="34" charset="0"/>
                        </a:rPr>
                        <a:t>Auto Number</a:t>
                      </a:r>
                      <a:endParaRPr lang="en-US" sz="1800">
                        <a:latin typeface=".VnTime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vi-VN" altLang="en-US" sz="1800">
                          <a:latin typeface=".VnTime" pitchFamily="34" charset="0"/>
                        </a:rPr>
                        <a:t>mã số học </a:t>
                      </a:r>
                      <a:r>
                        <a:rPr lang="vi-VN" altLang="en-US" sz="1800">
                          <a:latin typeface=".VnTime" pitchFamily="34" charset="0"/>
                        </a:rPr>
                        <a:t>sinh</a:t>
                      </a:r>
                      <a:endParaRPr lang="vi-VN" altLang="en-US" sz="1800">
                        <a:latin typeface=".VnTime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</a:tr>
              <a:tr h="36512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1800" err="1">
                          <a:latin typeface=".VnTime" pitchFamily="34" charset="0"/>
                        </a:rPr>
                        <a:t>Hodem</a:t>
                      </a:r>
                      <a:endParaRPr lang="en-US" sz="1800">
                        <a:latin typeface=".VnTime" pitchFamily="34" charset="0"/>
                      </a:endParaRPr>
                    </a:p>
                  </a:txBody>
                  <a:tcPr anchor="ctr" anchorCtr="0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1800">
                          <a:latin typeface=".VnTime" pitchFamily="34" charset="0"/>
                        </a:rPr>
                        <a:t>Text</a:t>
                      </a:r>
                      <a:endParaRPr lang="en-US" sz="1800">
                        <a:latin typeface=".VnTime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vi-VN" altLang="en-US" sz="1800">
                          <a:latin typeface=".VnTime" pitchFamily="34" charset="0"/>
                        </a:rPr>
                        <a:t>họ đệm học </a:t>
                      </a:r>
                      <a:r>
                        <a:rPr lang="vi-VN" altLang="en-US" sz="1800">
                          <a:latin typeface=".VnTime" pitchFamily="34" charset="0"/>
                        </a:rPr>
                        <a:t>sinh</a:t>
                      </a:r>
                      <a:endParaRPr lang="vi-VN" altLang="en-US" sz="1800">
                        <a:latin typeface=".VnTime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</a:tr>
              <a:tr h="36512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1800">
                          <a:latin typeface=".VnTime" pitchFamily="34" charset="0"/>
                        </a:rPr>
                        <a:t>Ten</a:t>
                      </a:r>
                      <a:endParaRPr lang="en-US" sz="1800">
                        <a:latin typeface=".VnTime" pitchFamily="34" charset="0"/>
                      </a:endParaRPr>
                    </a:p>
                  </a:txBody>
                  <a:tcPr anchor="ctr" anchorCtr="0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1800">
                          <a:latin typeface=".VnTime" pitchFamily="34" charset="0"/>
                        </a:rPr>
                        <a:t>Text</a:t>
                      </a:r>
                      <a:endParaRPr lang="en-US" sz="1800">
                        <a:latin typeface=".VnTime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vi-VN" altLang="en-US" sz="1800">
                          <a:latin typeface=".VnTime" pitchFamily="34" charset="0"/>
                        </a:rPr>
                        <a:t>tên của học </a:t>
                      </a:r>
                      <a:r>
                        <a:rPr lang="vi-VN" altLang="en-US" sz="1800">
                          <a:latin typeface=".VnTime" pitchFamily="34" charset="0"/>
                        </a:rPr>
                        <a:t>sinh</a:t>
                      </a:r>
                      <a:endParaRPr lang="vi-VN" altLang="en-US" sz="1800">
                        <a:latin typeface=".VnTime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</a:tr>
              <a:tr h="42862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1800">
                          <a:latin typeface=".VnTime" pitchFamily="34" charset="0"/>
                        </a:rPr>
                        <a:t>GT</a:t>
                      </a:r>
                      <a:endParaRPr lang="en-US" sz="1800">
                        <a:latin typeface=".VnTime" pitchFamily="34" charset="0"/>
                      </a:endParaRPr>
                    </a:p>
                  </a:txBody>
                  <a:tcPr anchor="ctr" anchorCtr="0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1800">
                          <a:latin typeface=".VnTime" pitchFamily="34" charset="0"/>
                        </a:rPr>
                        <a:t>Text</a:t>
                      </a:r>
                      <a:endParaRPr lang="en-US" sz="1800">
                        <a:latin typeface=".VnTime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vi-VN" altLang="en-US" sz="1800"/>
                        <a:t>giới </a:t>
                      </a:r>
                      <a:r>
                        <a:rPr lang="vi-VN" altLang="en-US" sz="1800"/>
                        <a:t>tính</a:t>
                      </a:r>
                      <a:endParaRPr lang="vi-VN" altLang="en-US" sz="1800"/>
                    </a:p>
                  </a:txBody>
                  <a:tcPr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</a:tr>
              <a:tr h="547688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1800" err="1">
                          <a:latin typeface=".VnTime" pitchFamily="34" charset="0"/>
                        </a:rPr>
                        <a:t>Doanvien</a:t>
                      </a:r>
                      <a:endParaRPr lang="en-US" sz="1800">
                        <a:latin typeface=".VnTime" pitchFamily="34" charset="0"/>
                      </a:endParaRPr>
                    </a:p>
                  </a:txBody>
                  <a:tcPr anchor="ctr" anchorCtr="0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1800">
                          <a:latin typeface=".VnTime" pitchFamily="34" charset="0"/>
                        </a:rPr>
                        <a:t>Yes/No</a:t>
                      </a:r>
                      <a:endParaRPr lang="en-US" sz="1800">
                        <a:latin typeface=".VnTime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en-US" sz="1800">
                        <a:latin typeface=".VnTime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</a:tr>
              <a:tr h="46037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1800" err="1">
                          <a:latin typeface=".VnTime" pitchFamily="34" charset="0"/>
                        </a:rPr>
                        <a:t>Ngsinh</a:t>
                      </a:r>
                      <a:endParaRPr lang="en-US" sz="1800">
                        <a:latin typeface=".VnTime" pitchFamily="34" charset="0"/>
                      </a:endParaRPr>
                    </a:p>
                  </a:txBody>
                  <a:tcPr anchor="ctr" anchorCtr="0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1800">
                          <a:latin typeface=".VnTime" pitchFamily="34" charset="0"/>
                        </a:rPr>
                        <a:t>Date/ Time</a:t>
                      </a:r>
                      <a:endParaRPr lang="en-US" sz="1800"/>
                    </a:p>
                  </a:txBody>
                  <a:tcPr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en-US" sz="1800">
                        <a:latin typeface=".VnTime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</a:tr>
              <a:tr h="36512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1800" err="1">
                          <a:latin typeface=".VnTime" pitchFamily="34" charset="0"/>
                        </a:rPr>
                        <a:t>Diachi</a:t>
                      </a:r>
                      <a:endParaRPr lang="en-US" sz="1800">
                        <a:latin typeface=".VnTime" pitchFamily="34" charset="0"/>
                      </a:endParaRPr>
                    </a:p>
                  </a:txBody>
                  <a:tcPr anchor="ctr" anchorCtr="0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1800">
                          <a:latin typeface=".VnTime" pitchFamily="34" charset="0"/>
                        </a:rPr>
                        <a:t>Text</a:t>
                      </a:r>
                      <a:endParaRPr lang="en-US" sz="1800">
                        <a:latin typeface=".VnTime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en-US" sz="1800">
                        <a:latin typeface=".VnTime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</a:tr>
              <a:tr h="36512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1800">
                          <a:latin typeface=".VnTime" pitchFamily="34" charset="0"/>
                        </a:rPr>
                        <a:t>To</a:t>
                      </a:r>
                      <a:endParaRPr lang="en-US" sz="1800">
                        <a:latin typeface=".VnTime" pitchFamily="34" charset="0"/>
                      </a:endParaRPr>
                    </a:p>
                  </a:txBody>
                  <a:tcPr anchor="ctr" anchorCtr="0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1800">
                          <a:latin typeface=".VnTime" pitchFamily="34" charset="0"/>
                        </a:rPr>
                        <a:t>Number</a:t>
                      </a:r>
                      <a:endParaRPr lang="en-US" sz="1800">
                        <a:latin typeface=".VnTime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en-US" sz="1800">
                        <a:latin typeface=".VnTime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</a:tr>
              <a:tr h="493712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1800" err="1">
                          <a:latin typeface=".VnTime" pitchFamily="34" charset="0"/>
                        </a:rPr>
                        <a:t>Toan</a:t>
                      </a:r>
                      <a:endParaRPr lang="en-US" sz="1800">
                        <a:latin typeface=".VnTime" pitchFamily="34" charset="0"/>
                      </a:endParaRPr>
                    </a:p>
                  </a:txBody>
                  <a:tcPr anchor="ctr" anchorCtr="0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1800">
                          <a:latin typeface=".VnTime" pitchFamily="34" charset="0"/>
                        </a:rPr>
                        <a:t>Number</a:t>
                      </a:r>
                      <a:endParaRPr lang="en-US" sz="1800">
                        <a:latin typeface=".VnTime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en-US" sz="1800">
                        <a:latin typeface=".VnTime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</a:tr>
              <a:tr h="48895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1800">
                          <a:latin typeface=".VnTime" pitchFamily="34" charset="0"/>
                        </a:rPr>
                        <a:t>Van</a:t>
                      </a:r>
                      <a:endParaRPr lang="en-US" sz="1800">
                        <a:latin typeface=".VnTime" pitchFamily="34" charset="0"/>
                      </a:endParaRPr>
                    </a:p>
                  </a:txBody>
                  <a:tcPr anchor="ctr" anchorCtr="0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1800">
                          <a:latin typeface=".VnTime" pitchFamily="34" charset="0"/>
                        </a:rPr>
                        <a:t>Number</a:t>
                      </a:r>
                      <a:endParaRPr lang="en-US" sz="1800"/>
                    </a:p>
                  </a:txBody>
                  <a:tcPr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en-US" sz="1800">
                        <a:latin typeface=".VnTime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B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Title 512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ln/>
        </p:spPr>
        <p:txBody>
          <a:bodyPr anchor="ctr" anchorCtr="0"/>
          <a:p>
            <a:r>
              <a:rPr sz="4000" b="1" i="1" u="sng" err="1">
                <a:latin typeface=".VnTime" pitchFamily="34" charset="0"/>
              </a:rPr>
              <a:t>B</a:t>
            </a:r>
            <a:r>
              <a:rPr lang="vi-VN" sz="4000" b="1" i="1" u="sng" err="1">
                <a:latin typeface=".VnTime" pitchFamily="34" charset="0"/>
              </a:rPr>
              <a:t>à</a:t>
            </a:r>
            <a:r>
              <a:rPr sz="4000" b="1" i="1" u="sng" err="1">
                <a:latin typeface=".VnTime" pitchFamily="34" charset="0"/>
              </a:rPr>
              <a:t>i</a:t>
            </a:r>
            <a:r>
              <a:rPr sz="4000" b="1" i="1" u="sng">
                <a:latin typeface=".VnTime" pitchFamily="34" charset="0"/>
              </a:rPr>
              <a:t> 2</a:t>
            </a:r>
            <a:r>
              <a:rPr sz="4000" b="1" i="1">
                <a:latin typeface=".VnTime" pitchFamily="34" charset="0"/>
              </a:rPr>
              <a:t>: </a:t>
            </a:r>
            <a:r>
              <a:rPr lang="vi-VN" sz="3600" b="1" i="1" err="1">
                <a:latin typeface=".VnTime" pitchFamily="34" charset="0"/>
              </a:rPr>
              <a:t>Chọn trường khóa chính</a:t>
            </a:r>
            <a:r>
              <a:rPr sz="3600" b="1" i="1">
                <a:latin typeface=".VnTime" pitchFamily="34" charset="0"/>
              </a:rPr>
              <a:t>:</a:t>
            </a:r>
            <a:endParaRPr sz="3600" b="1" i="1"/>
          </a:p>
        </p:txBody>
      </p:sp>
      <p:sp>
        <p:nvSpPr>
          <p:cNvPr id="5123" name="Text Placeholder 5122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  <a:ln/>
        </p:spPr>
        <p:txBody>
          <a:bodyPr/>
          <a:p>
            <a:pPr>
              <a:buNone/>
            </a:pPr>
            <a:r>
              <a:rPr>
                <a:latin typeface=".VnTime" pitchFamily="34" charset="0"/>
              </a:rPr>
              <a:t>+) </a:t>
            </a:r>
            <a:r>
              <a:rPr lang="vi-VN" err="1">
                <a:latin typeface=".VnTime" pitchFamily="34" charset="0"/>
              </a:rPr>
              <a:t>Chọn trường để làm khóa chính</a:t>
            </a:r>
            <a:r>
              <a:rPr>
                <a:latin typeface=".VnTime" pitchFamily="34" charset="0"/>
              </a:rPr>
              <a:t>;</a:t>
            </a:r>
            <a:endParaRPr>
              <a:latin typeface=".VnTime" pitchFamily="34" charset="0"/>
            </a:endParaRPr>
          </a:p>
          <a:p>
            <a:pPr>
              <a:buNone/>
            </a:pPr>
            <a:r>
              <a:rPr>
                <a:latin typeface=".VnTime" pitchFamily="34" charset="0"/>
              </a:rPr>
              <a:t>+) </a:t>
            </a:r>
            <a:r>
              <a:rPr err="1">
                <a:latin typeface=".VnTime" pitchFamily="34" charset="0"/>
              </a:rPr>
              <a:t>Nh</a:t>
            </a:r>
            <a:r>
              <a:rPr lang="vi-VN" err="1">
                <a:latin typeface=".VnTime" pitchFamily="34" charset="0"/>
              </a:rPr>
              <a:t>á</a:t>
            </a:r>
            <a:r>
              <a:rPr err="1">
                <a:latin typeface=".VnTime" pitchFamily="34" charset="0"/>
              </a:rPr>
              <a:t>y</a:t>
            </a:r>
            <a:r>
              <a:rPr>
                <a:latin typeface=".VnTime" pitchFamily="34" charset="0"/>
              </a:rPr>
              <a:t> </a:t>
            </a:r>
            <a:r>
              <a:rPr err="1">
                <a:latin typeface=".VnTime" pitchFamily="34" charset="0"/>
              </a:rPr>
              <a:t>n</a:t>
            </a:r>
            <a:r>
              <a:rPr lang="vi-VN" err="1">
                <a:latin typeface=".VnTime" pitchFamily="34" charset="0"/>
              </a:rPr>
              <a:t>ú</a:t>
            </a:r>
            <a:r>
              <a:rPr err="1">
                <a:latin typeface=".VnTime" pitchFamily="34" charset="0"/>
              </a:rPr>
              <a:t>t</a:t>
            </a:r>
            <a:r>
              <a:rPr>
                <a:latin typeface=".VnTime" pitchFamily="34" charset="0"/>
              </a:rPr>
              <a:t>          </a:t>
            </a:r>
            <a:endParaRPr>
              <a:latin typeface=".VnTime" pitchFamily="34" charset="0"/>
            </a:endParaRPr>
          </a:p>
          <a:p>
            <a:pPr>
              <a:buNone/>
            </a:pPr>
            <a:r>
              <a:rPr lang="vi-VN" err="1">
                <a:latin typeface=".VnTime" pitchFamily="34" charset="0"/>
              </a:rPr>
              <a:t>Hoặc chọn lệnh:</a:t>
            </a:r>
            <a:r>
              <a:rPr>
                <a:latin typeface=".VnTime" pitchFamily="34" charset="0"/>
              </a:rPr>
              <a:t> Edit/Primary Key.</a:t>
            </a:r>
            <a:endParaRPr>
              <a:latin typeface=".VnTime" pitchFamily="34" charset="0"/>
            </a:endParaRPr>
          </a:p>
        </p:txBody>
      </p:sp>
      <p:sp>
        <p:nvSpPr>
          <p:cNvPr id="5125" name="Rectangles 5124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en-US"/>
          </a:p>
        </p:txBody>
      </p:sp>
      <p:graphicFrame>
        <p:nvGraphicFramePr>
          <p:cNvPr id="5124" name="Object 5123"/>
          <p:cNvGraphicFramePr/>
          <p:nvPr/>
        </p:nvGraphicFramePr>
        <p:xfrm>
          <a:off x="2895600" y="2209800"/>
          <a:ext cx="7620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1" imgW="219075" imgH="200025" progId="Paint.Picture">
                  <p:embed/>
                </p:oleObj>
              </mc:Choice>
              <mc:Fallback>
                <p:oleObj name="" r:id="rId1" imgW="219075" imgH="200025" progId="Paint.Picture">
                  <p:embed/>
                  <p:pic>
                    <p:nvPicPr>
                      <p:cNvPr id="0" name="Picture 307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895600" y="2209800"/>
                        <a:ext cx="762000" cy="5334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99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99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charRg st="0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123">
                                            <p:txEl>
                                              <p:charRg st="0" end="3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charRg st="31" end="8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123">
                                            <p:txEl>
                                              <p:charRg st="31" end="8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5123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Title 8193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610600" cy="1401762"/>
          </a:xfrm>
          <a:ln/>
        </p:spPr>
        <p:txBody>
          <a:bodyPr anchor="ctr" anchorCtr="0"/>
          <a:p>
            <a:pPr algn="l"/>
            <a:r>
              <a:rPr sz="2800" b="1" i="1" u="sng" err="1">
                <a:latin typeface=".VnTime" pitchFamily="34" charset="0"/>
              </a:rPr>
              <a:t>B</a:t>
            </a:r>
            <a:r>
              <a:rPr lang="vi-VN" sz="2800" b="1" i="1" u="sng" err="1">
                <a:latin typeface=".VnTime" pitchFamily="34" charset="0"/>
              </a:rPr>
              <a:t>à</a:t>
            </a:r>
            <a:r>
              <a:rPr sz="2800" b="1" i="1" u="sng" err="1">
                <a:latin typeface=".VnTime" pitchFamily="34" charset="0"/>
              </a:rPr>
              <a:t>i</a:t>
            </a:r>
            <a:r>
              <a:rPr sz="2800" b="1" i="1" u="sng">
                <a:latin typeface=".VnTime" pitchFamily="34" charset="0"/>
              </a:rPr>
              <a:t> 3</a:t>
            </a:r>
            <a:r>
              <a:rPr sz="2800" b="1" i="1">
                <a:latin typeface=".VnTime" pitchFamily="34" charset="0"/>
              </a:rPr>
              <a:t>: </a:t>
            </a:r>
            <a:r>
              <a:rPr lang="vi-VN" sz="2800" b="1" i="1">
                <a:latin typeface=".VnTime" pitchFamily="34" charset="0"/>
              </a:rPr>
              <a:t>Chuyển trường ĐoànViên xuống dưới NgSinh và trên trường DiaChi.</a:t>
            </a:r>
            <a:br>
              <a:rPr lang="vi-VN" sz="2800" b="1" i="1">
                <a:latin typeface=".VnTime" pitchFamily="34" charset="0"/>
              </a:rPr>
            </a:br>
            <a:r>
              <a:rPr sz="2800" b="1" i="1">
                <a:latin typeface=".VnTime" pitchFamily="34" charset="0"/>
              </a:rPr>
              <a:t> </a:t>
            </a:r>
            <a:r>
              <a:rPr sz="2800" b="1" i="1" err="1">
                <a:latin typeface=".VnTime" pitchFamily="34" charset="0"/>
              </a:rPr>
              <a:t>Th</a:t>
            </a:r>
            <a:r>
              <a:rPr lang="vi-VN" sz="2800" b="1" i="1" err="1">
                <a:latin typeface=".VnTime" pitchFamily="34" charset="0"/>
              </a:rPr>
              <a:t>ê</a:t>
            </a:r>
            <a:r>
              <a:rPr sz="2800" b="1" i="1" err="1">
                <a:latin typeface=".VnTime" pitchFamily="34" charset="0"/>
              </a:rPr>
              <a:t>m</a:t>
            </a:r>
            <a:r>
              <a:rPr sz="2800" b="1" i="1">
                <a:latin typeface=".VnTime" pitchFamily="34" charset="0"/>
              </a:rPr>
              <a:t> </a:t>
            </a:r>
            <a:r>
              <a:rPr sz="2800" b="1" i="1" err="1">
                <a:latin typeface=".VnTime" pitchFamily="34" charset="0"/>
              </a:rPr>
              <a:t>c</a:t>
            </a:r>
            <a:r>
              <a:rPr lang="vi-VN" sz="2800" b="1" i="1" err="1">
                <a:latin typeface=".VnTime" pitchFamily="34" charset="0"/>
              </a:rPr>
              <a:t>á</a:t>
            </a:r>
            <a:r>
              <a:rPr sz="2800" b="1" i="1" err="1">
                <a:latin typeface=".VnTime" pitchFamily="34" charset="0"/>
              </a:rPr>
              <a:t>c</a:t>
            </a:r>
            <a:r>
              <a:rPr sz="2800" b="1" i="1">
                <a:latin typeface=".VnTime" pitchFamily="34" charset="0"/>
              </a:rPr>
              <a:t> </a:t>
            </a:r>
            <a:r>
              <a:rPr sz="2800" b="1" i="1" err="1">
                <a:latin typeface=".VnTime" pitchFamily="34" charset="0"/>
              </a:rPr>
              <a:t>tr</a:t>
            </a:r>
            <a:r>
              <a:rPr lang="vi-VN" sz="2800" b="1" i="1" err="1">
                <a:latin typeface=".VnTime" pitchFamily="34" charset="0"/>
              </a:rPr>
              <a:t>ườ</a:t>
            </a:r>
            <a:r>
              <a:rPr sz="2800" b="1" i="1" err="1">
                <a:latin typeface=".VnTime" pitchFamily="34" charset="0"/>
              </a:rPr>
              <a:t>ng</a:t>
            </a:r>
            <a:r>
              <a:rPr sz="2800" b="1" i="1">
                <a:latin typeface=".VnTime" pitchFamily="34" charset="0"/>
              </a:rPr>
              <a:t> </a:t>
            </a:r>
            <a:r>
              <a:rPr sz="2800" b="1" i="1" err="1">
                <a:latin typeface=".VnTime" pitchFamily="34" charset="0"/>
              </a:rPr>
              <a:t>sau</a:t>
            </a:r>
            <a:r>
              <a:rPr sz="2800" b="1" i="1">
                <a:latin typeface=".VnTime" pitchFamily="34" charset="0"/>
              </a:rPr>
              <a:t>:</a:t>
            </a:r>
            <a:endParaRPr sz="2800" b="1" i="1">
              <a:latin typeface=".VnTime" pitchFamily="34" charset="0"/>
            </a:endParaRPr>
          </a:p>
        </p:txBody>
      </p:sp>
      <p:graphicFrame>
        <p:nvGraphicFramePr>
          <p:cNvPr id="8235" name="Content Placeholder 8234"/>
          <p:cNvGraphicFramePr/>
          <p:nvPr>
            <p:ph idx="4294967295"/>
          </p:nvPr>
        </p:nvGraphicFramePr>
        <p:xfrm>
          <a:off x="381000" y="1676400"/>
          <a:ext cx="8229600" cy="3119438"/>
        </p:xfrm>
        <a:graphic>
          <a:graphicData uri="http://schemas.openxmlformats.org/drawingml/2006/table">
            <a:tbl>
              <a:tblPr/>
              <a:tblGrid>
                <a:gridCol w="2667000"/>
                <a:gridCol w="5562600"/>
              </a:tblGrid>
              <a:tr h="68580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vi-VN" err="1">
                          <a:latin typeface=".VnTime" pitchFamily="34" charset="0"/>
                        </a:rPr>
                        <a:t>Tên </a:t>
                      </a:r>
                      <a:r>
                        <a:rPr lang="vi-VN" err="1">
                          <a:latin typeface=".VnTime" pitchFamily="34" charset="0"/>
                        </a:rPr>
                        <a:t>trường</a:t>
                      </a:r>
                      <a:endParaRPr lang="vi-VN" err="1">
                        <a:latin typeface=".VnTime" pitchFamily="34" charset="0"/>
                      </a:endParaRPr>
                    </a:p>
                  </a:txBody>
                  <a:tcPr anchor="ctr" anchorCtr="0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80">
                      <a:fgClr>
                        <a:srgbClr val="FCFCA2"/>
                      </a:fgClr>
                      <a:bgClr>
                        <a:schemeClr val="bg2"/>
                      </a:bgClr>
                    </a:patt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>
                          <a:latin typeface=".VnTime" pitchFamily="34" charset="0"/>
                        </a:rPr>
                        <a:t>M« t¶</a:t>
                      </a:r>
                      <a:endParaRPr lang="en-US">
                        <a:latin typeface=".VnTime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80">
                      <a:fgClr>
                        <a:srgbClr val="FCFCA2"/>
                      </a:fgClr>
                      <a:bgClr>
                        <a:schemeClr val="bg2"/>
                      </a:bgClr>
                    </a:pattFill>
                  </a:tcPr>
                </a:tc>
              </a:tr>
              <a:tr h="620713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>
                          <a:latin typeface=".VnTime" pitchFamily="34" charset="0"/>
                        </a:rPr>
                        <a:t>Li</a:t>
                      </a:r>
                      <a:endParaRPr lang="en-US">
                        <a:latin typeface=".VnTime" pitchFamily="34" charset="0"/>
                      </a:endParaRPr>
                    </a:p>
                  </a:txBody>
                  <a:tcPr anchor="ctr" anchorCtr="0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80">
                      <a:fgClr>
                        <a:srgbClr val="FCFCA2"/>
                      </a:fgClr>
                      <a:bgClr>
                        <a:schemeClr val="bg2"/>
                      </a:bgClr>
                    </a:patt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>
                          <a:latin typeface=".VnTime" pitchFamily="34" charset="0"/>
                        </a:rPr>
                        <a:t>§</a:t>
                      </a:r>
                      <a:r>
                        <a:rPr err="1">
                          <a:latin typeface=".VnTime" pitchFamily="34" charset="0"/>
                        </a:rPr>
                        <a:t>iÓm</a:t>
                      </a:r>
                      <a:r>
                        <a:rPr>
                          <a:latin typeface=".VnTime" pitchFamily="34" charset="0"/>
                        </a:rPr>
                        <a:t> </a:t>
                      </a:r>
                      <a:r>
                        <a:rPr err="1">
                          <a:latin typeface=".VnTime" pitchFamily="34" charset="0"/>
                        </a:rPr>
                        <a:t>trung</a:t>
                      </a:r>
                      <a:r>
                        <a:rPr>
                          <a:latin typeface=".VnTime" pitchFamily="34" charset="0"/>
                        </a:rPr>
                        <a:t> </a:t>
                      </a:r>
                      <a:r>
                        <a:rPr err="1">
                          <a:latin typeface=".VnTime" pitchFamily="34" charset="0"/>
                        </a:rPr>
                        <a:t>b×nh</a:t>
                      </a:r>
                      <a:r>
                        <a:rPr>
                          <a:latin typeface=".VnTime" pitchFamily="34" charset="0"/>
                        </a:rPr>
                        <a:t> </a:t>
                      </a:r>
                      <a:r>
                        <a:rPr err="1">
                          <a:latin typeface=".VnTime" pitchFamily="34" charset="0"/>
                        </a:rPr>
                        <a:t>m«n</a:t>
                      </a:r>
                      <a:r>
                        <a:rPr>
                          <a:latin typeface=".VnTime" pitchFamily="34" charset="0"/>
                        </a:rPr>
                        <a:t> LÝ</a:t>
                      </a:r>
                      <a:endParaRPr lang="en-US">
                        <a:latin typeface=".VnTime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80">
                      <a:fgClr>
                        <a:srgbClr val="FCFCA2"/>
                      </a:fgClr>
                      <a:bgClr>
                        <a:schemeClr val="bg2"/>
                      </a:bgClr>
                    </a:pattFill>
                  </a:tcPr>
                </a:tc>
              </a:tr>
              <a:tr h="60960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err="1">
                          <a:latin typeface=".VnTime" pitchFamily="34" charset="0"/>
                        </a:rPr>
                        <a:t>Hoa</a:t>
                      </a:r>
                      <a:endParaRPr lang="en-US">
                        <a:latin typeface=".VnTime" pitchFamily="34" charset="0"/>
                      </a:endParaRPr>
                    </a:p>
                  </a:txBody>
                  <a:tcPr anchor="ctr" anchorCtr="0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80">
                      <a:fgClr>
                        <a:srgbClr val="FCFCA2"/>
                      </a:fgClr>
                      <a:bgClr>
                        <a:schemeClr val="bg2"/>
                      </a:bgClr>
                    </a:patt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>
                          <a:latin typeface=".VnTime" pitchFamily="34" charset="0"/>
                        </a:rPr>
                        <a:t>§</a:t>
                      </a:r>
                      <a:r>
                        <a:rPr err="1">
                          <a:latin typeface=".VnTime" pitchFamily="34" charset="0"/>
                        </a:rPr>
                        <a:t>iÓm</a:t>
                      </a:r>
                      <a:r>
                        <a:rPr>
                          <a:latin typeface=".VnTime" pitchFamily="34" charset="0"/>
                        </a:rPr>
                        <a:t> </a:t>
                      </a:r>
                      <a:r>
                        <a:rPr err="1">
                          <a:latin typeface=".VnTime" pitchFamily="34" charset="0"/>
                        </a:rPr>
                        <a:t>trung</a:t>
                      </a:r>
                      <a:r>
                        <a:rPr>
                          <a:latin typeface=".VnTime" pitchFamily="34" charset="0"/>
                        </a:rPr>
                        <a:t> </a:t>
                      </a:r>
                      <a:r>
                        <a:rPr err="1">
                          <a:latin typeface=".VnTime" pitchFamily="34" charset="0"/>
                        </a:rPr>
                        <a:t>b×nh</a:t>
                      </a:r>
                      <a:r>
                        <a:rPr>
                          <a:latin typeface=".VnTime" pitchFamily="34" charset="0"/>
                        </a:rPr>
                        <a:t> </a:t>
                      </a:r>
                      <a:r>
                        <a:rPr err="1">
                          <a:latin typeface=".VnTime" pitchFamily="34" charset="0"/>
                        </a:rPr>
                        <a:t>m«n</a:t>
                      </a:r>
                      <a:r>
                        <a:rPr>
                          <a:latin typeface=".VnTime" pitchFamily="34" charset="0"/>
                        </a:rPr>
                        <a:t> Ho¸</a:t>
                      </a:r>
                      <a:endParaRPr lang="en-US">
                        <a:latin typeface=".VnTime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80">
                      <a:fgClr>
                        <a:srgbClr val="FCFCA2"/>
                      </a:fgClr>
                      <a:bgClr>
                        <a:schemeClr val="bg2"/>
                      </a:bgClr>
                    </a:pattFill>
                  </a:tcPr>
                </a:tc>
              </a:tr>
              <a:tr h="68580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>
                          <a:latin typeface=".VnTime" pitchFamily="34" charset="0"/>
                        </a:rPr>
                        <a:t>Tin </a:t>
                      </a:r>
                      <a:endParaRPr lang="en-US">
                        <a:latin typeface=".VnTime" pitchFamily="34" charset="0"/>
                      </a:endParaRPr>
                    </a:p>
                  </a:txBody>
                  <a:tcPr anchor="ctr" anchorCtr="0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80">
                      <a:fgClr>
                        <a:srgbClr val="FCFCA2"/>
                      </a:fgClr>
                      <a:bgClr>
                        <a:schemeClr val="bg2"/>
                      </a:bgClr>
                    </a:patt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>
                          <a:latin typeface=".VnTime" pitchFamily="34" charset="0"/>
                        </a:rPr>
                        <a:t>§</a:t>
                      </a:r>
                      <a:r>
                        <a:rPr err="1">
                          <a:latin typeface=".VnTime" pitchFamily="34" charset="0"/>
                        </a:rPr>
                        <a:t>iÓm</a:t>
                      </a:r>
                      <a:r>
                        <a:rPr>
                          <a:latin typeface=".VnTime" pitchFamily="34" charset="0"/>
                        </a:rPr>
                        <a:t> </a:t>
                      </a:r>
                      <a:r>
                        <a:rPr err="1">
                          <a:latin typeface=".VnTime" pitchFamily="34" charset="0"/>
                        </a:rPr>
                        <a:t>trung</a:t>
                      </a:r>
                      <a:r>
                        <a:rPr>
                          <a:latin typeface=".VnTime" pitchFamily="34" charset="0"/>
                        </a:rPr>
                        <a:t> </a:t>
                      </a:r>
                      <a:r>
                        <a:rPr err="1">
                          <a:latin typeface=".VnTime" pitchFamily="34" charset="0"/>
                        </a:rPr>
                        <a:t>b×nh</a:t>
                      </a:r>
                      <a:r>
                        <a:rPr>
                          <a:latin typeface=".VnTime" pitchFamily="34" charset="0"/>
                        </a:rPr>
                        <a:t> </a:t>
                      </a:r>
                      <a:r>
                        <a:rPr err="1">
                          <a:latin typeface=".VnTime" pitchFamily="34" charset="0"/>
                        </a:rPr>
                        <a:t>m«n</a:t>
                      </a:r>
                      <a:r>
                        <a:rPr>
                          <a:latin typeface=".VnTime" pitchFamily="34" charset="0"/>
                        </a:rPr>
                        <a:t> Tin</a:t>
                      </a:r>
                      <a:endParaRPr lang="en-US">
                        <a:latin typeface=".VnTime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80">
                      <a:fgClr>
                        <a:srgbClr val="FCFCA2"/>
                      </a:fgClr>
                      <a:bgClr>
                        <a:schemeClr val="bg2"/>
                      </a:bgClr>
                    </a:pattFill>
                  </a:tcPr>
                </a:tc>
              </a:tr>
              <a:tr h="51752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err="1">
                          <a:latin typeface=".VnTime" pitchFamily="34" charset="0"/>
                        </a:rPr>
                        <a:t>Sinh</a:t>
                      </a:r>
                      <a:endParaRPr lang="en-US">
                        <a:latin typeface=".VnTime" pitchFamily="34" charset="0"/>
                      </a:endParaRPr>
                    </a:p>
                  </a:txBody>
                  <a:tcPr anchor="ctr" anchorCtr="0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80">
                      <a:fgClr>
                        <a:srgbClr val="FCFCA2"/>
                      </a:fgClr>
                      <a:bgClr>
                        <a:schemeClr val="bg2"/>
                      </a:bgClr>
                    </a:patt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>
                          <a:latin typeface=".VnTime" pitchFamily="34" charset="0"/>
                        </a:rPr>
                        <a:t>§</a:t>
                      </a:r>
                      <a:r>
                        <a:rPr err="1">
                          <a:latin typeface=".VnTime" pitchFamily="34" charset="0"/>
                        </a:rPr>
                        <a:t>iÓm</a:t>
                      </a:r>
                      <a:r>
                        <a:rPr>
                          <a:latin typeface=".VnTime" pitchFamily="34" charset="0"/>
                        </a:rPr>
                        <a:t> </a:t>
                      </a:r>
                      <a:r>
                        <a:rPr err="1">
                          <a:latin typeface=".VnTime" pitchFamily="34" charset="0"/>
                        </a:rPr>
                        <a:t>trung</a:t>
                      </a:r>
                      <a:r>
                        <a:rPr>
                          <a:latin typeface=".VnTime" pitchFamily="34" charset="0"/>
                        </a:rPr>
                        <a:t> </a:t>
                      </a:r>
                      <a:r>
                        <a:rPr err="1">
                          <a:latin typeface=".VnTime" pitchFamily="34" charset="0"/>
                        </a:rPr>
                        <a:t>b×nh</a:t>
                      </a:r>
                      <a:r>
                        <a:rPr>
                          <a:latin typeface=".VnTime" pitchFamily="34" charset="0"/>
                        </a:rPr>
                        <a:t> </a:t>
                      </a:r>
                      <a:r>
                        <a:rPr err="1">
                          <a:latin typeface=".VnTime" pitchFamily="34" charset="0"/>
                        </a:rPr>
                        <a:t>m«n</a:t>
                      </a:r>
                      <a:r>
                        <a:rPr>
                          <a:latin typeface=".VnTime" pitchFamily="34" charset="0"/>
                        </a:rPr>
                        <a:t> </a:t>
                      </a:r>
                      <a:r>
                        <a:rPr err="1">
                          <a:latin typeface=".VnTime" pitchFamily="34" charset="0"/>
                        </a:rPr>
                        <a:t>Sinh</a:t>
                      </a:r>
                      <a:endParaRPr lang="en-US">
                        <a:latin typeface=".VnTime" pitchFamily="34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80">
                      <a:fgClr>
                        <a:srgbClr val="FCFCA2"/>
                      </a:fgClr>
                      <a:bgClr>
                        <a:schemeClr val="bg2"/>
                      </a:bgClr>
                    </a:pattFill>
                  </a:tcPr>
                </a:tc>
              </a:tr>
            </a:tbl>
          </a:graphicData>
        </a:graphic>
      </p:graphicFrame>
      <p:sp>
        <p:nvSpPr>
          <p:cNvPr id="2" name="Title 8193"/>
          <p:cNvSpPr>
            <a:spLocks noGrp="1"/>
          </p:cNvSpPr>
          <p:nvPr/>
        </p:nvSpPr>
        <p:spPr>
          <a:xfrm>
            <a:off x="381000" y="5105083"/>
            <a:ext cx="8610600" cy="140176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vi-VN" sz="2800" b="1" i="1" u="sng" err="1">
                <a:latin typeface=".VnTime" pitchFamily="34" charset="0"/>
              </a:rPr>
              <a:t>Lưu ý: Bước đầu tiên phải mở bảng ở chế độ thiết kế (hs tự viết thao </a:t>
            </a:r>
            <a:r>
              <a:rPr lang="vi-VN" sz="2800" b="1" i="1" u="sng" err="1">
                <a:latin typeface=".VnTime" pitchFamily="34" charset="0"/>
              </a:rPr>
              <a:t>tác...) </a:t>
            </a:r>
            <a:endParaRPr lang="vi-VN" sz="2800" b="1" i="1" u="sng" err="1">
              <a:latin typeface=".VnTime" pitchFamily="34" charset="0"/>
            </a:endParaRPr>
          </a:p>
          <a:p>
            <a:pPr algn="l"/>
            <a:r>
              <a:rPr lang="vi-VN" sz="2800" b="1" i="1" u="sng" err="1">
                <a:solidFill>
                  <a:srgbClr val="FF0000"/>
                </a:solidFill>
                <a:latin typeface="Arial Black" panose="020B0A04020102020204" charset="0"/>
                <a:cs typeface="Arial Black" panose="020B0A04020102020204" charset="0"/>
              </a:rPr>
              <a:t>gửi bài vào zalo 09066 896 619 trước 9h tối nay</a:t>
            </a:r>
            <a:endParaRPr lang="vi-VN" sz="2800" b="1" i="1" u="sng" err="1">
              <a:solidFill>
                <a:srgbClr val="FF0000"/>
              </a:solidFill>
              <a:latin typeface="Arial Black" panose="020B0A04020102020204" charset="0"/>
              <a:cs typeface="Arial Black" panose="020B0A040201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99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99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99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99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Title 6145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ln/>
        </p:spPr>
        <p:txBody>
          <a:bodyPr anchor="ctr" anchorCtr="0"/>
          <a:p>
            <a:pPr algn="l"/>
            <a:r>
              <a:rPr sz="2800" b="1" i="1" err="1">
                <a:latin typeface=".VnTime" pitchFamily="34" charset="0"/>
              </a:rPr>
              <a:t>Di</a:t>
            </a:r>
            <a:r>
              <a:rPr sz="2800" b="1" i="1">
                <a:latin typeface=".VnTime" pitchFamily="34" charset="0"/>
              </a:rPr>
              <a:t> </a:t>
            </a:r>
            <a:r>
              <a:rPr sz="2800" b="1" i="1" err="1">
                <a:latin typeface=".VnTime" pitchFamily="34" charset="0"/>
              </a:rPr>
              <a:t>chuyÓn</a:t>
            </a:r>
            <a:r>
              <a:rPr sz="2800" b="1" i="1">
                <a:latin typeface=".VnTime" pitchFamily="34" charset="0"/>
              </a:rPr>
              <a:t> </a:t>
            </a:r>
            <a:r>
              <a:rPr sz="2800" b="1" i="1" err="1">
                <a:latin typeface=".VnTime" pitchFamily="34" charset="0"/>
              </a:rPr>
              <a:t>gi÷a</a:t>
            </a:r>
            <a:r>
              <a:rPr sz="2800" b="1" i="1">
                <a:latin typeface=".VnTime" pitchFamily="34" charset="0"/>
              </a:rPr>
              <a:t> </a:t>
            </a:r>
            <a:r>
              <a:rPr sz="2800" b="1" i="1" err="1">
                <a:latin typeface=".VnTime" pitchFamily="34" charset="0"/>
              </a:rPr>
              <a:t>c¸c</a:t>
            </a:r>
            <a:r>
              <a:rPr sz="2800" b="1" i="1">
                <a:latin typeface=".VnTime" pitchFamily="34" charset="0"/>
              </a:rPr>
              <a:t> </a:t>
            </a:r>
            <a:r>
              <a:rPr sz="2800" b="1" i="1" err="1">
                <a:latin typeface=".VnTime" pitchFamily="34" charset="0"/>
              </a:rPr>
              <a:t>tr­êng</a:t>
            </a:r>
            <a:r>
              <a:rPr sz="2800" b="1" i="1">
                <a:latin typeface=".VnTime" pitchFamily="34" charset="0"/>
              </a:rPr>
              <a:t> ®Ó </a:t>
            </a:r>
            <a:r>
              <a:rPr sz="2800" b="1" i="1" err="1">
                <a:latin typeface=".VnTime" pitchFamily="34" charset="0"/>
              </a:rPr>
              <a:t>cã</a:t>
            </a:r>
            <a:r>
              <a:rPr sz="2800" b="1" i="1">
                <a:latin typeface=".VnTime" pitchFamily="34" charset="0"/>
              </a:rPr>
              <a:t> </a:t>
            </a:r>
            <a:r>
              <a:rPr sz="2800" b="1" i="1" err="1">
                <a:latin typeface=".VnTime" pitchFamily="34" charset="0"/>
              </a:rPr>
              <a:t>thø</a:t>
            </a:r>
            <a:r>
              <a:rPr sz="2800" b="1" i="1">
                <a:latin typeface=".VnTime" pitchFamily="34" charset="0"/>
              </a:rPr>
              <a:t> </a:t>
            </a:r>
            <a:r>
              <a:rPr sz="2800" b="1" i="1" err="1">
                <a:latin typeface=".VnTime" pitchFamily="34" charset="0"/>
              </a:rPr>
              <a:t>tù</a:t>
            </a:r>
            <a:r>
              <a:rPr sz="2800" b="1" i="1">
                <a:latin typeface=".VnTime" pitchFamily="34" charset="0"/>
              </a:rPr>
              <a:t> lµ </a:t>
            </a:r>
            <a:r>
              <a:rPr sz="2800" b="1" i="1" err="1">
                <a:latin typeface=".VnTime" pitchFamily="34" charset="0"/>
              </a:rPr>
              <a:t>To¸n</a:t>
            </a:r>
            <a:r>
              <a:rPr sz="2800" b="1" i="1">
                <a:latin typeface=".VnTime" pitchFamily="34" charset="0"/>
              </a:rPr>
              <a:t>, LÝ, 		Ho¸, </a:t>
            </a:r>
            <a:r>
              <a:rPr sz="2800" b="1" i="1" err="1">
                <a:latin typeface=".VnTime" pitchFamily="34" charset="0"/>
              </a:rPr>
              <a:t>V¨n</a:t>
            </a:r>
            <a:r>
              <a:rPr sz="2800" b="1" i="1">
                <a:latin typeface=".VnTime" pitchFamily="34" charset="0"/>
              </a:rPr>
              <a:t>, Tin, </a:t>
            </a:r>
            <a:r>
              <a:rPr sz="2800" b="1" i="1" err="1">
                <a:latin typeface=".VnTime" pitchFamily="34" charset="0"/>
              </a:rPr>
              <a:t>Sinh</a:t>
            </a:r>
            <a:r>
              <a:rPr sz="2800" b="1" i="1">
                <a:latin typeface=".VnTime" pitchFamily="34" charset="0"/>
              </a:rPr>
              <a:t>.</a:t>
            </a:r>
            <a:r>
              <a:rPr sz="4000"/>
              <a:t> </a:t>
            </a:r>
            <a:endParaRPr sz="4000"/>
          </a:p>
        </p:txBody>
      </p:sp>
      <p:sp>
        <p:nvSpPr>
          <p:cNvPr id="6147" name="Text Placeholder 6146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  <a:ln/>
        </p:spPr>
        <p:txBody>
          <a:bodyPr/>
          <a:p>
            <a:pPr>
              <a:buNone/>
            </a:pPr>
            <a:r>
              <a:rPr>
                <a:latin typeface=".VnTime" pitchFamily="34" charset="0"/>
              </a:rPr>
              <a:t>§Ó </a:t>
            </a:r>
            <a:r>
              <a:rPr err="1">
                <a:latin typeface=".VnTime" pitchFamily="34" charset="0"/>
              </a:rPr>
              <a:t>thay</a:t>
            </a:r>
            <a:r>
              <a:rPr>
                <a:latin typeface=".VnTime" pitchFamily="34" charset="0"/>
              </a:rPr>
              <a:t> ®</a:t>
            </a:r>
            <a:r>
              <a:rPr err="1">
                <a:latin typeface=".VnTime" pitchFamily="34" charset="0"/>
              </a:rPr>
              <a:t>æi</a:t>
            </a:r>
            <a:r>
              <a:rPr>
                <a:latin typeface=".VnTime" pitchFamily="34" charset="0"/>
              </a:rPr>
              <a:t> </a:t>
            </a:r>
            <a:r>
              <a:rPr err="1">
                <a:latin typeface=".VnTime" pitchFamily="34" charset="0"/>
              </a:rPr>
              <a:t>thø</a:t>
            </a:r>
            <a:r>
              <a:rPr>
                <a:latin typeface=".VnTime" pitchFamily="34" charset="0"/>
              </a:rPr>
              <a:t> </a:t>
            </a:r>
            <a:r>
              <a:rPr err="1">
                <a:latin typeface=".VnTime" pitchFamily="34" charset="0"/>
              </a:rPr>
              <a:t>tù</a:t>
            </a:r>
            <a:r>
              <a:rPr>
                <a:latin typeface=".VnTime" pitchFamily="34" charset="0"/>
              </a:rPr>
              <a:t> </a:t>
            </a:r>
            <a:r>
              <a:rPr err="1">
                <a:latin typeface=".VnTime" pitchFamily="34" charset="0"/>
              </a:rPr>
              <a:t>gi÷a</a:t>
            </a:r>
            <a:r>
              <a:rPr>
                <a:latin typeface=".VnTime" pitchFamily="34" charset="0"/>
              </a:rPr>
              <a:t> </a:t>
            </a:r>
            <a:r>
              <a:rPr err="1">
                <a:latin typeface=".VnTime" pitchFamily="34" charset="0"/>
              </a:rPr>
              <a:t>c¸c</a:t>
            </a:r>
            <a:r>
              <a:rPr>
                <a:latin typeface=".VnTime" pitchFamily="34" charset="0"/>
              </a:rPr>
              <a:t> </a:t>
            </a:r>
            <a:r>
              <a:rPr err="1">
                <a:latin typeface=".VnTime" pitchFamily="34" charset="0"/>
              </a:rPr>
              <a:t>tr­êng</a:t>
            </a:r>
            <a:r>
              <a:rPr>
                <a:latin typeface=".VnTime" pitchFamily="34" charset="0"/>
              </a:rPr>
              <a:t>:</a:t>
            </a:r>
            <a:endParaRPr>
              <a:latin typeface=".VnTime" pitchFamily="34" charset="0"/>
            </a:endParaRPr>
          </a:p>
          <a:p>
            <a:pPr>
              <a:buNone/>
            </a:pPr>
            <a:r>
              <a:rPr>
                <a:latin typeface=".VnTime" pitchFamily="34" charset="0"/>
              </a:rPr>
              <a:t> +)</a:t>
            </a:r>
            <a:r>
              <a:rPr err="1">
                <a:latin typeface=".VnTime" pitchFamily="34" charset="0"/>
              </a:rPr>
              <a:t>Chän</a:t>
            </a:r>
            <a:r>
              <a:rPr>
                <a:latin typeface=".VnTime" pitchFamily="34" charset="0"/>
              </a:rPr>
              <a:t>  </a:t>
            </a:r>
            <a:r>
              <a:rPr err="1">
                <a:latin typeface=".VnTime" pitchFamily="34" charset="0"/>
              </a:rPr>
              <a:t>tr­êng</a:t>
            </a:r>
            <a:r>
              <a:rPr>
                <a:latin typeface=".VnTime" pitchFamily="34" charset="0"/>
              </a:rPr>
              <a:t> </a:t>
            </a:r>
            <a:r>
              <a:rPr err="1">
                <a:latin typeface=".VnTime" pitchFamily="34" charset="0"/>
              </a:rPr>
              <a:t>muèn</a:t>
            </a:r>
            <a:r>
              <a:rPr>
                <a:latin typeface=".VnTime" pitchFamily="34" charset="0"/>
              </a:rPr>
              <a:t> </a:t>
            </a:r>
            <a:r>
              <a:rPr err="1">
                <a:latin typeface=".VnTime" pitchFamily="34" charset="0"/>
              </a:rPr>
              <a:t>thay</a:t>
            </a:r>
            <a:r>
              <a:rPr>
                <a:latin typeface=".VnTime" pitchFamily="34" charset="0"/>
              </a:rPr>
              <a:t> ®</a:t>
            </a:r>
            <a:r>
              <a:rPr err="1">
                <a:latin typeface=".VnTime" pitchFamily="34" charset="0"/>
              </a:rPr>
              <a:t>æi</a:t>
            </a:r>
            <a:r>
              <a:rPr>
                <a:latin typeface=".VnTime" pitchFamily="34" charset="0"/>
              </a:rPr>
              <a:t> </a:t>
            </a:r>
            <a:r>
              <a:rPr err="1">
                <a:latin typeface=".VnTime" pitchFamily="34" charset="0"/>
              </a:rPr>
              <a:t>vÞ</a:t>
            </a:r>
            <a:r>
              <a:rPr>
                <a:latin typeface=".VnTime" pitchFamily="34" charset="0"/>
              </a:rPr>
              <a:t> </a:t>
            </a:r>
            <a:r>
              <a:rPr err="1">
                <a:latin typeface=".VnTime" pitchFamily="34" charset="0"/>
              </a:rPr>
              <a:t>trÝ</a:t>
            </a:r>
            <a:r>
              <a:rPr>
                <a:latin typeface=".VnTime" pitchFamily="34" charset="0"/>
              </a:rPr>
              <a:t>, </a:t>
            </a:r>
            <a:r>
              <a:rPr err="1">
                <a:latin typeface=".VnTime" pitchFamily="34" charset="0"/>
              </a:rPr>
              <a:t>nhÊn</a:t>
            </a:r>
            <a:r>
              <a:rPr>
                <a:latin typeface=".VnTime" pitchFamily="34" charset="0"/>
              </a:rPr>
              <a:t> </a:t>
            </a:r>
            <a:r>
              <a:rPr err="1">
                <a:latin typeface=".VnTime" pitchFamily="34" charset="0"/>
              </a:rPr>
              <a:t>chuét</a:t>
            </a:r>
            <a:r>
              <a:rPr>
                <a:latin typeface=".VnTime" pitchFamily="34" charset="0"/>
              </a:rPr>
              <a:t> vµ </a:t>
            </a:r>
            <a:r>
              <a:rPr err="1">
                <a:latin typeface=".VnTime" pitchFamily="34" charset="0"/>
              </a:rPr>
              <a:t>gi</a:t>
            </a:r>
            <a:r>
              <a:rPr>
                <a:latin typeface=".VnTime" pitchFamily="34" charset="0"/>
              </a:rPr>
              <a:t>÷.</a:t>
            </a:r>
            <a:endParaRPr>
              <a:latin typeface=".VnTime" pitchFamily="34" charset="0"/>
            </a:endParaRPr>
          </a:p>
          <a:p>
            <a:pPr>
              <a:buNone/>
            </a:pPr>
            <a:r>
              <a:rPr>
                <a:latin typeface=".VnTime" pitchFamily="34" charset="0"/>
              </a:rPr>
              <a:t>+) </a:t>
            </a:r>
            <a:r>
              <a:rPr err="1">
                <a:latin typeface=".VnTime" pitchFamily="34" charset="0"/>
              </a:rPr>
              <a:t>Di</a:t>
            </a:r>
            <a:r>
              <a:rPr>
                <a:latin typeface=".VnTime" pitchFamily="34" charset="0"/>
              </a:rPr>
              <a:t> </a:t>
            </a:r>
            <a:r>
              <a:rPr err="1">
                <a:latin typeface=".VnTime" pitchFamily="34" charset="0"/>
              </a:rPr>
              <a:t>chuyÓn</a:t>
            </a:r>
            <a:r>
              <a:rPr>
                <a:latin typeface=".VnTime" pitchFamily="34" charset="0"/>
              </a:rPr>
              <a:t> </a:t>
            </a:r>
            <a:r>
              <a:rPr err="1">
                <a:latin typeface=".VnTime" pitchFamily="34" charset="0"/>
              </a:rPr>
              <a:t>chuét</a:t>
            </a:r>
            <a:endParaRPr>
              <a:latin typeface=".VnTime" pitchFamily="34" charset="0"/>
            </a:endParaRPr>
          </a:p>
          <a:p>
            <a:pPr>
              <a:buNone/>
            </a:pPr>
            <a:r>
              <a:rPr>
                <a:latin typeface=".VnTime" pitchFamily="34" charset="0"/>
              </a:rPr>
              <a:t>+) </a:t>
            </a:r>
            <a:r>
              <a:rPr err="1">
                <a:latin typeface=".VnTime" pitchFamily="34" charset="0"/>
              </a:rPr>
              <a:t>Th</a:t>
            </a:r>
            <a:r>
              <a:rPr>
                <a:latin typeface=".VnTime" pitchFamily="34" charset="0"/>
              </a:rPr>
              <a:t>¶ </a:t>
            </a:r>
            <a:r>
              <a:rPr err="1">
                <a:latin typeface=".VnTime" pitchFamily="34" charset="0"/>
              </a:rPr>
              <a:t>chuét</a:t>
            </a:r>
            <a:r>
              <a:rPr>
                <a:latin typeface=".VnTime" pitchFamily="34" charset="0"/>
              </a:rPr>
              <a:t> ®· </a:t>
            </a:r>
            <a:r>
              <a:rPr err="1">
                <a:latin typeface=".VnTime" pitchFamily="34" charset="0"/>
              </a:rPr>
              <a:t>di</a:t>
            </a:r>
            <a:r>
              <a:rPr>
                <a:latin typeface=".VnTime" pitchFamily="34" charset="0"/>
              </a:rPr>
              <a:t> </a:t>
            </a:r>
            <a:r>
              <a:rPr err="1">
                <a:latin typeface=".VnTime" pitchFamily="34" charset="0"/>
              </a:rPr>
              <a:t>chuyÓn</a:t>
            </a:r>
            <a:r>
              <a:rPr>
                <a:latin typeface=".VnTime" pitchFamily="34" charset="0"/>
              </a:rPr>
              <a:t> </a:t>
            </a:r>
            <a:r>
              <a:rPr err="1">
                <a:latin typeface=".VnTime" pitchFamily="34" charset="0"/>
              </a:rPr>
              <a:t>tr­êng</a:t>
            </a:r>
            <a:r>
              <a:rPr>
                <a:latin typeface=".VnTime" pitchFamily="34" charset="0"/>
              </a:rPr>
              <a:t> ®</a:t>
            </a:r>
            <a:r>
              <a:rPr err="1">
                <a:latin typeface=".VnTime" pitchFamily="34" charset="0"/>
              </a:rPr>
              <a:t>Õn</a:t>
            </a:r>
            <a:r>
              <a:rPr>
                <a:latin typeface=".VnTime" pitchFamily="34" charset="0"/>
              </a:rPr>
              <a:t> </a:t>
            </a:r>
            <a:r>
              <a:rPr err="1">
                <a:latin typeface=".VnTime" pitchFamily="34" charset="0"/>
              </a:rPr>
              <a:t>vÞ</a:t>
            </a:r>
            <a:r>
              <a:rPr>
                <a:latin typeface=".VnTime" pitchFamily="34" charset="0"/>
              </a:rPr>
              <a:t> </a:t>
            </a:r>
            <a:r>
              <a:rPr err="1">
                <a:latin typeface=".VnTime" pitchFamily="34" charset="0"/>
              </a:rPr>
              <a:t>trÝ</a:t>
            </a:r>
            <a:r>
              <a:rPr>
                <a:latin typeface=".VnTime" pitchFamily="34" charset="0"/>
              </a:rPr>
              <a:t> </a:t>
            </a:r>
            <a:r>
              <a:rPr err="1">
                <a:latin typeface=".VnTime" pitchFamily="34" charset="0"/>
              </a:rPr>
              <a:t>mong</a:t>
            </a:r>
            <a:r>
              <a:rPr>
                <a:latin typeface=".VnTime" pitchFamily="34" charset="0"/>
              </a:rPr>
              <a:t> </a:t>
            </a:r>
            <a:r>
              <a:rPr err="1">
                <a:latin typeface=".VnTime" pitchFamily="34" charset="0"/>
              </a:rPr>
              <a:t>muèn</a:t>
            </a:r>
            <a:r>
              <a:rPr>
                <a:latin typeface=".VnTime" pitchFamily="34" charset="0"/>
              </a:rPr>
              <a:t>.</a:t>
            </a:r>
            <a:endParaRPr>
              <a:latin typeface=".VnTim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fca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fca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charRg st="0" end="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147">
                                            <p:txEl>
                                              <p:charRg st="0" end="3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6" name="Title 11265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ln/>
        </p:spPr>
        <p:txBody>
          <a:bodyPr anchor="ctr" anchorCtr="0"/>
          <a:p>
            <a:pPr algn="l"/>
            <a:r>
              <a:rPr sz="3200" b="1" i="1">
                <a:latin typeface=".VnTime" pitchFamily="34" charset="0"/>
              </a:rPr>
              <a:t>Xo¸ tr­êng Sinh</a:t>
            </a:r>
            <a:r>
              <a:rPr sz="3200" b="1" i="1"/>
              <a:t>.</a:t>
            </a:r>
            <a:endParaRPr sz="3200" b="1" i="1"/>
          </a:p>
        </p:txBody>
      </p:sp>
      <p:sp>
        <p:nvSpPr>
          <p:cNvPr id="11267" name="Text Placeholder 11266"/>
          <p:cNvSpPr>
            <a:spLocks noGrp="1"/>
          </p:cNvSpPr>
          <p:nvPr>
            <p:ph type="body" idx="4294967295"/>
          </p:nvPr>
        </p:nvSpPr>
        <p:spPr>
          <a:xfrm>
            <a:off x="0" y="1447800"/>
            <a:ext cx="8229600" cy="4525963"/>
          </a:xfrm>
          <a:ln/>
        </p:spPr>
        <p:txBody>
          <a:bodyPr/>
          <a:p>
            <a:pPr>
              <a:lnSpc>
                <a:spcPct val="90000"/>
              </a:lnSpc>
              <a:buNone/>
            </a:pPr>
            <a:r>
              <a:rPr>
                <a:latin typeface=".VnTime" pitchFamily="34" charset="0"/>
              </a:rPr>
              <a:t>  </a:t>
            </a:r>
            <a:r>
              <a:rPr sz="2800" b="1">
                <a:latin typeface=".VnTime" pitchFamily="34" charset="0"/>
              </a:rPr>
              <a:t>§Ó xo¸ mét tr­êng</a:t>
            </a:r>
            <a:r>
              <a:t> :</a:t>
            </a:r>
          </a:p>
          <a:p>
            <a:pPr>
              <a:lnSpc>
                <a:spcPct val="90000"/>
              </a:lnSpc>
              <a:buNone/>
            </a:pPr>
          </a:p>
          <a:p>
            <a:pPr>
              <a:lnSpc>
                <a:spcPct val="90000"/>
              </a:lnSpc>
              <a:buNone/>
            </a:pPr>
          </a:p>
          <a:p>
            <a:pPr>
              <a:lnSpc>
                <a:spcPct val="90000"/>
              </a:lnSpc>
              <a:buNone/>
            </a:pPr>
            <a:r>
              <a:rPr b="1" i="1">
                <a:latin typeface=".VnTime" pitchFamily="34" charset="0"/>
              </a:rPr>
              <a:t>   L­u l¹i b¶ng</a:t>
            </a:r>
          </a:p>
          <a:p>
            <a:pPr>
              <a:lnSpc>
                <a:spcPct val="90000"/>
              </a:lnSpc>
              <a:buNone/>
            </a:pPr>
            <a:r>
              <a:rPr>
                <a:latin typeface=".VnTime" pitchFamily="34" charset="0"/>
              </a:rPr>
              <a:t>+) Chän </a:t>
            </a:r>
            <a:r>
              <a:rPr b="1">
                <a:latin typeface=".VnTime" pitchFamily="34" charset="0"/>
              </a:rPr>
              <a:t>File/ Save</a:t>
            </a:r>
            <a:r>
              <a:rPr>
                <a:latin typeface=".VnTime" pitchFamily="34" charset="0"/>
              </a:rPr>
              <a:t> hoÆc nh¸y nót lÖnh </a:t>
            </a:r>
            <a:endParaRPr>
              <a:latin typeface=".VnTime" pitchFamily="34" charset="0"/>
            </a:endParaRPr>
          </a:p>
          <a:p>
            <a:pPr>
              <a:lnSpc>
                <a:spcPct val="90000"/>
              </a:lnSpc>
              <a:buNone/>
            </a:pPr>
            <a:r>
              <a:rPr>
                <a:latin typeface=".VnTime" pitchFamily="34" charset="0"/>
              </a:rPr>
              <a:t>+)Gâ tªn b¶ng vµo « </a:t>
            </a:r>
            <a:r>
              <a:rPr b="1">
                <a:latin typeface=".VnTime" pitchFamily="34" charset="0"/>
              </a:rPr>
              <a:t>Table Name</a:t>
            </a:r>
            <a:r>
              <a:rPr>
                <a:latin typeface=".VnTime" pitchFamily="34" charset="0"/>
              </a:rPr>
              <a:t> trong hép tho¹i </a:t>
            </a:r>
            <a:r>
              <a:rPr b="1">
                <a:latin typeface=".VnTime" pitchFamily="34" charset="0"/>
              </a:rPr>
              <a:t>Save As.</a:t>
            </a:r>
            <a:endParaRPr b="1">
              <a:latin typeface=".VnTime" pitchFamily="34" charset="0"/>
            </a:endParaRPr>
          </a:p>
          <a:p>
            <a:pPr>
              <a:lnSpc>
                <a:spcPct val="90000"/>
              </a:lnSpc>
              <a:buNone/>
            </a:pPr>
            <a:r>
              <a:rPr>
                <a:latin typeface=".VnTime" pitchFamily="34" charset="0"/>
              </a:rPr>
              <a:t>+) Nh¸y </a:t>
            </a:r>
            <a:r>
              <a:rPr b="1">
                <a:latin typeface=".VnTime" pitchFamily="34" charset="0"/>
              </a:rPr>
              <a:t>OK</a:t>
            </a:r>
            <a:r>
              <a:rPr>
                <a:latin typeface=".VnTime" pitchFamily="34" charset="0"/>
              </a:rPr>
              <a:t> hoÆc Ên </a:t>
            </a:r>
            <a:r>
              <a:rPr b="1">
                <a:latin typeface=".VnTime" pitchFamily="34" charset="0"/>
              </a:rPr>
              <a:t>Enter</a:t>
            </a:r>
            <a:r>
              <a:rPr>
                <a:latin typeface=".VnTime" pitchFamily="34" charset="0"/>
              </a:rPr>
              <a:t>.</a:t>
            </a:r>
            <a:endParaRPr>
              <a:latin typeface=".VnTime" pitchFamily="34" charset="0"/>
            </a:endParaRPr>
          </a:p>
          <a:p>
            <a:pPr>
              <a:lnSpc>
                <a:spcPct val="90000"/>
              </a:lnSpc>
              <a:buNone/>
            </a:pPr>
            <a:endParaRPr>
              <a:latin typeface=".VnTime" pitchFamily="34" charset="0"/>
            </a:endParaRPr>
          </a:p>
        </p:txBody>
      </p:sp>
      <p:sp>
        <p:nvSpPr>
          <p:cNvPr id="11269" name="Rectangles 11268"/>
          <p:cNvSpPr/>
          <p:nvPr/>
        </p:nvSpPr>
        <p:spPr>
          <a:xfrm>
            <a:off x="457200" y="2057400"/>
            <a:ext cx="7696200" cy="9461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r>
              <a:rPr sz="2800">
                <a:latin typeface=".VnTime" pitchFamily="34" charset="0"/>
                <a:cs typeface="Times New Roman" panose="02020603050405020304" pitchFamily="18" charset="0"/>
              </a:rPr>
              <a:t>+) Chän tr­êng muèn xo¸</a:t>
            </a:r>
            <a:endParaRPr sz="2800">
              <a:latin typeface=".VnTime" pitchFamily="34" charset="0"/>
            </a:endParaRPr>
          </a:p>
          <a:p>
            <a:pPr eaLnBrk="0" hangingPunct="0"/>
            <a:r>
              <a:rPr sz="2800">
                <a:latin typeface=".VnTime" pitchFamily="34" charset="0"/>
                <a:cs typeface="Times New Roman" panose="02020603050405020304" pitchFamily="18" charset="0"/>
              </a:rPr>
              <a:t>+) Chän Edit/ Delete Rows hoÆc nh¸y nót </a:t>
            </a:r>
            <a:endParaRPr sz="2800">
              <a:latin typeface=".VnTime" pitchFamily="34" charset="0"/>
            </a:endParaRPr>
          </a:p>
        </p:txBody>
      </p:sp>
      <p:graphicFrame>
        <p:nvGraphicFramePr>
          <p:cNvPr id="11268" name="Object 11267"/>
          <p:cNvGraphicFramePr/>
          <p:nvPr/>
        </p:nvGraphicFramePr>
        <p:xfrm>
          <a:off x="6705600" y="2438400"/>
          <a:ext cx="1676400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1" imgW="942975" imgH="247650" progId="Paint.Picture">
                  <p:embed/>
                </p:oleObj>
              </mc:Choice>
              <mc:Fallback>
                <p:oleObj name="" r:id="rId1" imgW="942975" imgH="247650" progId="Paint.Picture">
                  <p:embed/>
                  <p:pic>
                    <p:nvPicPr>
                      <p:cNvPr id="0" name="Picture 307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6705600" y="2438400"/>
                        <a:ext cx="1676400" cy="43973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1" name="Rectangles 11270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en-US"/>
          </a:p>
        </p:txBody>
      </p:sp>
      <p:graphicFrame>
        <p:nvGraphicFramePr>
          <p:cNvPr id="11270" name="Object 11269"/>
          <p:cNvGraphicFramePr/>
          <p:nvPr/>
        </p:nvGraphicFramePr>
        <p:xfrm>
          <a:off x="6934200" y="3440113"/>
          <a:ext cx="685800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" r:id="rId3" imgW="238125" imgH="219075" progId="Paint.Picture">
                  <p:embed/>
                </p:oleObj>
              </mc:Choice>
              <mc:Fallback>
                <p:oleObj name="" r:id="rId3" imgW="238125" imgH="219075" progId="Paint.Picture">
                  <p:embed/>
                  <p:pic>
                    <p:nvPicPr>
                      <p:cNvPr id="0" name="Picture 307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934200" y="3440113"/>
                        <a:ext cx="685800" cy="6381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Title 12289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ln/>
        </p:spPr>
        <p:txBody>
          <a:bodyPr anchor="ctr" anchorCtr="0"/>
          <a:p>
            <a:r>
              <a:rPr b="1" i="1">
                <a:latin typeface=".VnTime" pitchFamily="34" charset="0"/>
              </a:rPr>
              <a:t>Tho¸t khái Access</a:t>
            </a:r>
            <a:endParaRPr b="1" i="1">
              <a:latin typeface=".VnTime" pitchFamily="34" charset="0"/>
            </a:endParaRPr>
          </a:p>
        </p:txBody>
      </p:sp>
      <p:sp>
        <p:nvSpPr>
          <p:cNvPr id="12291" name="Text Placeholder 12290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  <a:ln/>
        </p:spPr>
        <p:txBody>
          <a:bodyPr/>
          <a:p>
            <a:pPr>
              <a:buNone/>
            </a:pPr>
            <a:r>
              <a:rPr>
                <a:latin typeface=".VnTime" pitchFamily="34" charset="0"/>
              </a:rPr>
              <a:t>C1: File/ Exit</a:t>
            </a:r>
            <a:endParaRPr>
              <a:latin typeface=".VnTime" pitchFamily="34" charset="0"/>
            </a:endParaRPr>
          </a:p>
          <a:p>
            <a:pPr>
              <a:buNone/>
            </a:pPr>
            <a:r>
              <a:rPr>
                <a:latin typeface=".VnTime" pitchFamily="34" charset="0"/>
              </a:rPr>
              <a:t>C2: Nh¸y</a:t>
            </a:r>
            <a:r>
              <a:t> </a:t>
            </a:r>
          </a:p>
        </p:txBody>
      </p:sp>
      <p:sp>
        <p:nvSpPr>
          <p:cNvPr id="12293" name="Rectangles 12292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en-US"/>
          </a:p>
        </p:txBody>
      </p:sp>
      <p:graphicFrame>
        <p:nvGraphicFramePr>
          <p:cNvPr id="12292" name="Object 12291"/>
          <p:cNvGraphicFramePr/>
          <p:nvPr/>
        </p:nvGraphicFramePr>
        <p:xfrm>
          <a:off x="2514600" y="2209800"/>
          <a:ext cx="847725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238125" imgH="238125" progId="Paint.Picture">
                  <p:embed/>
                </p:oleObj>
              </mc:Choice>
              <mc:Fallback>
                <p:oleObj name="" r:id="rId1" imgW="238125" imgH="238125" progId="Paint.Picture">
                  <p:embed/>
                  <p:pic>
                    <p:nvPicPr>
                      <p:cNvPr id="0" name="Picture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514600" y="2209800"/>
                        <a:ext cx="847725" cy="6191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1564</Words>
  <Application>WPS Presentation</Application>
  <PresentationFormat>On-screen Show</PresentationFormat>
  <Paragraphs>127</Paragraphs>
  <Slides>9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5</vt:i4>
      </vt:variant>
      <vt:variant>
        <vt:lpstr>幻灯片标题</vt:lpstr>
      </vt:variant>
      <vt:variant>
        <vt:i4>9</vt:i4>
      </vt:variant>
    </vt:vector>
  </HeadingPairs>
  <TitlesOfParts>
    <vt:vector size="27" baseType="lpstr">
      <vt:lpstr>Arial</vt:lpstr>
      <vt:lpstr>SimSun</vt:lpstr>
      <vt:lpstr>Wingdings</vt:lpstr>
      <vt:lpstr>.VnTime</vt:lpstr>
      <vt:lpstr>Segoe Print</vt:lpstr>
      <vt:lpstr>.VnTimeH</vt:lpstr>
      <vt:lpstr>Times New Roman</vt:lpstr>
      <vt:lpstr>Microsoft YaHei</vt:lpstr>
      <vt:lpstr>Arial Unicode MS</vt:lpstr>
      <vt:lpstr>Calibri</vt:lpstr>
      <vt:lpstr>Algerian</vt:lpstr>
      <vt:lpstr>Arial Black</vt:lpstr>
      <vt:lpstr>Default Design</vt:lpstr>
      <vt:lpstr>Paint.Picture</vt:lpstr>
      <vt:lpstr>Paint.Picture</vt:lpstr>
      <vt:lpstr>Paint.Picture</vt:lpstr>
      <vt:lpstr>Paint.Picture</vt:lpstr>
      <vt:lpstr>Paint.Picture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Bài 3: Chuyển trường ĐoànViên xuống dưới NgSinh và trên trường DiaChi.  Thêm các trường sau: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TiÕt 12  Bµi tËp vµ thùc hµnh 2        T¹o cÊu tróc b¶ng.</dc:title>
  <dc:creator>nama</dc:creator>
  <cp:lastModifiedBy>ASUS</cp:lastModifiedBy>
  <cp:revision>4</cp:revision>
  <dcterms:created xsi:type="dcterms:W3CDTF">2008-09-26T04:11:27Z</dcterms:created>
  <dcterms:modified xsi:type="dcterms:W3CDTF">2021-12-10T02:17:01Z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033DF65C3A6F43DDB131D1C37388E8F3</vt:lpwstr>
  </property>
  <property fmtid="{D5CDD505-2E9C-101B-9397-08002B2CF9AE}" pid="3" name="KSOProductBuildVer">
    <vt:lpwstr>1033-11.2.0.10382</vt:lpwstr>
  </property>
</Properties>
</file>