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4" r:id="rId6"/>
    <p:sldId id="259" r:id="rId7"/>
    <p:sldId id="261" r:id="rId8"/>
    <p:sldId id="260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00"/>
    <a:srgbClr val="FCFCA2"/>
    <a:srgbClr val="E8E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1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.VnTime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png"/><Relationship Id="rId3" Type="http://schemas.openxmlformats.org/officeDocument/2006/relationships/oleObject" Target="../embeddings/oleObject4.bin"/><Relationship Id="rId2" Type="http://schemas.openxmlformats.org/officeDocument/2006/relationships/image" Target="../media/image4.png"/><Relationship Id="rId1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 idx="4294967295"/>
          </p:nvPr>
        </p:nvSpPr>
        <p:spPr>
          <a:xfrm>
            <a:off x="381000" y="1828800"/>
            <a:ext cx="8001000" cy="1771650"/>
          </a:xfrm>
          <a:ln/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lang="vi-VN" sz="4000">
                <a:solidFill>
                  <a:schemeClr val="accent2"/>
                </a:solidFill>
                <a:latin typeface=".VnTime" pitchFamily="34" charset="0"/>
              </a:rPr>
              <a:t>Tiết</a:t>
            </a:r>
            <a:r>
              <a:rPr sz="4000">
                <a:solidFill>
                  <a:schemeClr val="accent2"/>
                </a:solidFill>
                <a:latin typeface=".VnTime" pitchFamily="34" charset="0"/>
              </a:rPr>
              <a:t> 12 </a:t>
            </a:r>
            <a:br>
              <a:rPr sz="4000">
                <a:solidFill>
                  <a:schemeClr val="accent2"/>
                </a:solidFill>
                <a:latin typeface=".VnTime" pitchFamily="34" charset="0"/>
              </a:rPr>
            </a:br>
            <a:r>
              <a:rPr sz="4000" b="1" err="1">
                <a:solidFill>
                  <a:schemeClr val="accent2"/>
                </a:solidFill>
                <a:latin typeface=".VnTimeH" pitchFamily="34" charset="0"/>
              </a:rPr>
              <a:t>B</a:t>
            </a:r>
            <a:r>
              <a:rPr lang="vi-VN" sz="4000" b="1" err="1">
                <a:solidFill>
                  <a:schemeClr val="accent2"/>
                </a:solidFill>
                <a:latin typeface=".VnTimeH" pitchFamily="34" charset="0"/>
              </a:rPr>
              <a:t>ài tập và thực hành</a:t>
            </a:r>
            <a:r>
              <a:rPr sz="4000" b="1">
                <a:solidFill>
                  <a:schemeClr val="accent2"/>
                </a:solidFill>
                <a:latin typeface=".VnTimeH" pitchFamily="34" charset="0"/>
              </a:rPr>
              <a:t> 2</a:t>
            </a:r>
            <a:br>
              <a:rPr sz="4000" b="1">
                <a:solidFill>
                  <a:schemeClr val="accent2"/>
                </a:solidFill>
                <a:latin typeface=".VnTimeH" pitchFamily="34" charset="0"/>
              </a:rPr>
            </a:br>
            <a:r>
              <a:rPr sz="4000" b="1">
                <a:solidFill>
                  <a:schemeClr val="accent2"/>
                </a:solidFill>
                <a:latin typeface=".VnTimeH" pitchFamily="34" charset="0"/>
              </a:rPr>
              <a:t> </a:t>
            </a:r>
            <a:r>
              <a:rPr lang="vi-VN" sz="4000" b="1">
                <a:solidFill>
                  <a:schemeClr val="accent2"/>
                </a:solidFill>
                <a:latin typeface=".VnTimeH" pitchFamily="34" charset="0"/>
              </a:rPr>
              <a:t>TẠO CẤU TRÚC </a:t>
            </a:r>
            <a:r>
              <a:rPr lang="vi-VN" sz="4000" b="1">
                <a:solidFill>
                  <a:schemeClr val="accent2"/>
                </a:solidFill>
                <a:latin typeface=".VnTimeH" pitchFamily="34" charset="0"/>
              </a:rPr>
              <a:t>BẢNG</a:t>
            </a:r>
            <a:endParaRPr lang="vi-VN" sz="4000" b="1">
              <a:solidFill>
                <a:schemeClr val="accent2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fc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fc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307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ln/>
        </p:spPr>
        <p:txBody>
          <a:bodyPr anchor="ctr" anchorCtr="0"/>
          <a:p>
            <a:r>
              <a:rPr sz="4000" b="1" i="1" u="sng" err="1">
                <a:latin typeface=".VnTime" pitchFamily="34" charset="0"/>
              </a:rPr>
              <a:t>B</a:t>
            </a:r>
            <a:r>
              <a:rPr lang="vi-VN" sz="4000" b="1" i="1" u="sng" err="1">
                <a:latin typeface=".VnTime" pitchFamily="34" charset="0"/>
              </a:rPr>
              <a:t>à</a:t>
            </a:r>
            <a:r>
              <a:rPr sz="4000" b="1" i="1" u="sng" err="1">
                <a:latin typeface=".VnTime" pitchFamily="34" charset="0"/>
              </a:rPr>
              <a:t>i</a:t>
            </a:r>
            <a:r>
              <a:rPr sz="4000" b="1" i="1" u="sng">
                <a:latin typeface=".VnTime" pitchFamily="34" charset="0"/>
              </a:rPr>
              <a:t> 1</a:t>
            </a:r>
            <a:r>
              <a:rPr sz="4000" b="1" i="1">
                <a:latin typeface=".VnTime" pitchFamily="34" charset="0"/>
              </a:rPr>
              <a:t>: </a:t>
            </a:r>
            <a:r>
              <a:rPr sz="4000" b="1" i="1" err="1">
                <a:latin typeface=".VnTime" pitchFamily="34" charset="0"/>
              </a:rPr>
              <a:t>Kh</a:t>
            </a:r>
            <a:r>
              <a:rPr lang="vi-VN" sz="4000" b="1" i="1" err="1">
                <a:latin typeface=".VnTime" pitchFamily="34" charset="0"/>
              </a:rPr>
              <a:t>ởi động</a:t>
            </a:r>
            <a:r>
              <a:rPr sz="4000" b="1" i="1">
                <a:latin typeface=".VnTime" pitchFamily="34" charset="0"/>
              </a:rPr>
              <a:t> Access, t</a:t>
            </a:r>
            <a:r>
              <a:rPr lang="vi-VN" sz="4000" b="1" i="1">
                <a:latin typeface=".VnTime" pitchFamily="34" charset="0"/>
              </a:rPr>
              <a:t>ạ</a:t>
            </a:r>
            <a:r>
              <a:rPr sz="4000" b="1" i="1">
                <a:latin typeface=".VnTime" pitchFamily="34" charset="0"/>
              </a:rPr>
              <a:t>o </a:t>
            </a:r>
            <a:r>
              <a:rPr lang="vi-VN" sz="4000" b="1" i="1">
                <a:latin typeface=".VnTime" pitchFamily="34" charset="0"/>
              </a:rPr>
              <a:t>cơ sở dữ liệu có tên</a:t>
            </a:r>
            <a:r>
              <a:rPr sz="4000" b="1" i="1">
                <a:latin typeface=".VnTime" pitchFamily="34" charset="0"/>
              </a:rPr>
              <a:t> </a:t>
            </a:r>
            <a:r>
              <a:rPr sz="4000" b="1" i="1" err="1">
                <a:latin typeface=".VnTime" pitchFamily="34" charset="0"/>
              </a:rPr>
              <a:t>Quanli_HS</a:t>
            </a:r>
            <a:r>
              <a:rPr sz="4000"/>
              <a:t> </a:t>
            </a:r>
            <a:endParaRPr sz="4000"/>
          </a:p>
        </p:txBody>
      </p:sp>
      <p:sp>
        <p:nvSpPr>
          <p:cNvPr id="3075" name="Text Placeholder 3074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  <a:ln/>
        </p:spPr>
        <p:txBody>
          <a:bodyPr/>
          <a:p>
            <a:pPr>
              <a:buNone/>
            </a:pPr>
            <a:r>
              <a:rPr>
                <a:latin typeface=".VnTime" pitchFamily="34" charset="0"/>
              </a:rPr>
              <a:t>+) </a:t>
            </a:r>
            <a:r>
              <a:rPr err="1">
                <a:latin typeface=".VnTime" pitchFamily="34" charset="0"/>
              </a:rPr>
              <a:t>Kh</a:t>
            </a:r>
            <a:r>
              <a:rPr lang="vi-VN" err="1">
                <a:latin typeface=".VnTime" pitchFamily="34" charset="0"/>
              </a:rPr>
              <a:t>ởi độn</a:t>
            </a:r>
            <a:r>
              <a:rPr err="1">
                <a:latin typeface=".VnTime" pitchFamily="34" charset="0"/>
              </a:rPr>
              <a:t>g</a:t>
            </a:r>
            <a:r>
              <a:rPr>
                <a:latin typeface=".VnTime" pitchFamily="34" charset="0"/>
              </a:rPr>
              <a:t> Access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C1: Start/All Program/Microsoft Access.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C2: </a:t>
            </a:r>
            <a:r>
              <a:rPr err="1">
                <a:latin typeface=".VnTime" pitchFamily="34" charset="0"/>
              </a:rPr>
              <a:t>Nh</a:t>
            </a:r>
            <a:r>
              <a:rPr lang="vi-VN" err="1">
                <a:latin typeface=".VnTime" pitchFamily="34" charset="0"/>
              </a:rPr>
              <a:t>á</a:t>
            </a:r>
            <a:r>
              <a:rPr err="1">
                <a:latin typeface=".VnTime" pitchFamily="34" charset="0"/>
              </a:rPr>
              <a:t>y</a:t>
            </a:r>
            <a:r>
              <a:rPr/>
              <a:t>              </a:t>
            </a:r>
            <a:endParaRPr/>
          </a:p>
          <a:p>
            <a:pPr>
              <a:buNone/>
            </a:pP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+) T</a:t>
            </a:r>
            <a:r>
              <a:rPr lang="vi-VN">
                <a:latin typeface=".VnTime" pitchFamily="34" charset="0"/>
              </a:rPr>
              <a:t>ạo CSDL mới</a:t>
            </a:r>
            <a:r>
              <a:rPr>
                <a:latin typeface=".VnTime" pitchFamily="34" charset="0"/>
              </a:rPr>
              <a:t>: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 File/ New/ …/Blank Database</a:t>
            </a:r>
            <a:r>
              <a:rPr lang="vi-VN">
                <a:latin typeface=".VnTime" pitchFamily="34" charset="0"/>
              </a:rPr>
              <a:t> </a:t>
            </a:r>
            <a:r>
              <a:rPr>
                <a:latin typeface=".VnTime" pitchFamily="34" charset="0"/>
              </a:rPr>
              <a:t>/</a:t>
            </a:r>
            <a:r>
              <a:rPr lang="vi-VN">
                <a:latin typeface=".VnTime" pitchFamily="34" charset="0"/>
              </a:rPr>
              <a:t>gõ tên Quanli_HS</a:t>
            </a:r>
            <a:r>
              <a:rPr>
                <a:latin typeface=".VnTime" pitchFamily="34" charset="0"/>
              </a:rPr>
              <a:t>/</a:t>
            </a:r>
            <a:r>
              <a:rPr err="1">
                <a:latin typeface=".VnTime" pitchFamily="34" charset="0"/>
              </a:rPr>
              <a:t>Creat</a:t>
            </a:r>
            <a:r>
              <a:rPr lang="vi-VN" err="1">
                <a:latin typeface=".VnTime" pitchFamily="34" charset="0"/>
              </a:rPr>
              <a:t>e </a:t>
            </a:r>
            <a:r>
              <a:rPr lang="vi-VN" sz="2800" err="1">
                <a:latin typeface=".VnTime" pitchFamily="34" charset="0"/>
              </a:rPr>
              <a:t>(đồng ý tạo lập tệp)</a:t>
            </a:r>
            <a:endParaRPr lang="vi-VN" sz="2800" err="1">
              <a:latin typeface=".VnTime" pitchFamily="34" charset="0"/>
            </a:endParaRPr>
          </a:p>
        </p:txBody>
      </p:sp>
      <p:graphicFrame>
        <p:nvGraphicFramePr>
          <p:cNvPr id="3076" name="Object 3075"/>
          <p:cNvGraphicFramePr/>
          <p:nvPr/>
        </p:nvGraphicFramePr>
        <p:xfrm>
          <a:off x="2667000" y="2895600"/>
          <a:ext cx="8382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314325" imgH="285750" progId="Paint.Picture">
                  <p:embed/>
                </p:oleObj>
              </mc:Choice>
              <mc:Fallback>
                <p:oleObj name="" r:id="rId1" imgW="314325" imgH="285750" progId="Paint.Picture">
                  <p:embed/>
                  <p:pic>
                    <p:nvPicPr>
                      <p:cNvPr id="0" name="Picture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67000" y="2895600"/>
                        <a:ext cx="838200" cy="760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s 307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079" name="Rectangles 307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2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charRg st="2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charRg st="2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60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charRg st="60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charRg st="60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84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charRg st="84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charRg st="84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110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5">
                                            <p:txEl>
                                              <p:charRg st="110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charRg st="110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Text Placeholder 4098"/>
          <p:cNvSpPr>
            <a:spLocks noGrp="1"/>
          </p:cNvSpPr>
          <p:nvPr>
            <p:ph type="body" idx="4294967295"/>
          </p:nvPr>
        </p:nvSpPr>
        <p:spPr>
          <a:xfrm>
            <a:off x="457200" y="838200"/>
            <a:ext cx="7696200" cy="2286000"/>
          </a:xfrm>
          <a:ln/>
        </p:spPr>
        <p:txBody>
          <a:bodyPr/>
          <a:p>
            <a:pPr>
              <a:buNone/>
            </a:pPr>
            <a:r>
              <a:rPr b="1" i="1">
                <a:latin typeface="Times New Roman" panose="02020603050405020304" pitchFamily="18" charset="0"/>
                <a:cs typeface="Times New Roman" panose="02020603050405020304" pitchFamily="18" charset="0"/>
              </a:rPr>
              <a:t>+) T</a:t>
            </a:r>
            <a:r>
              <a:rPr lang="vi-VN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ạ</a:t>
            </a:r>
            <a:r>
              <a:rPr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ấ</a:t>
            </a:r>
            <a:r>
              <a:rPr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Nháy chọn Tables trong khung Objects</a:t>
            </a:r>
            <a:endParaRPr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Nháy đúp chuột:</a:t>
            </a:r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</a:t>
            </a:r>
            <a:r>
              <a:rPr lang="vi-VN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 table in </a:t>
            </a:r>
            <a:r>
              <a:rPr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View</a:t>
            </a:r>
            <a:endParaRPr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(Tạo bảng trong chế độ Thiết </a:t>
            </a:r>
            <a:r>
              <a:rPr lang="vi-V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kế)</a:t>
            </a:r>
            <a:endParaRPr lang="vi-V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3439" name="Content Placeholder 13438"/>
          <p:cNvGraphicFramePr/>
          <p:nvPr>
            <p:ph sz="half" idx="2"/>
          </p:nvPr>
        </p:nvGraphicFramePr>
        <p:xfrm>
          <a:off x="533400" y="457200"/>
          <a:ext cx="7696200" cy="4778375"/>
        </p:xfrm>
        <a:graphic>
          <a:graphicData uri="http://schemas.openxmlformats.org/drawingml/2006/table">
            <a:tbl>
              <a:tblPr/>
              <a:tblGrid>
                <a:gridCol w="1371600"/>
                <a:gridCol w="1828800"/>
                <a:gridCol w="4495800"/>
              </a:tblGrid>
              <a:tr h="533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600" b="1" err="1">
                          <a:latin typeface=".VnTime" pitchFamily="34" charset="0"/>
                        </a:rPr>
                        <a:t>Fiel</a:t>
                      </a:r>
                      <a:r>
                        <a:rPr lang="vi-VN" sz="1600" b="1" err="1">
                          <a:latin typeface=".VnTime" pitchFamily="34" charset="0"/>
                        </a:rPr>
                        <a:t>d</a:t>
                      </a:r>
                      <a:r>
                        <a:rPr sz="1600" b="1">
                          <a:latin typeface=".VnTime" pitchFamily="34" charset="0"/>
                        </a:rPr>
                        <a:t> Name</a:t>
                      </a:r>
                      <a:endParaRPr lang="en-US" sz="1600" b="1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b="1">
                          <a:latin typeface=".VnTime" pitchFamily="34" charset="0"/>
                        </a:rPr>
                        <a:t>Data Type</a:t>
                      </a:r>
                      <a:endParaRPr lang="en-US" sz="1800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b="1">
                          <a:latin typeface=".VnTime" pitchFamily="34" charset="0"/>
                        </a:rPr>
                        <a:t>Description</a:t>
                      </a:r>
                      <a:endParaRPr lang="en-US" sz="1800" b="1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err="1">
                          <a:latin typeface=".VnTime" pitchFamily="34" charset="0"/>
                        </a:rPr>
                        <a:t>Maso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Auto Number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altLang="en-US" sz="1800">
                          <a:latin typeface=".VnTime" pitchFamily="34" charset="0"/>
                        </a:rPr>
                        <a:t>mã số học </a:t>
                      </a:r>
                      <a:r>
                        <a:rPr lang="vi-VN" altLang="en-US" sz="1800">
                          <a:latin typeface=".VnTime" pitchFamily="34" charset="0"/>
                        </a:rPr>
                        <a:t>sinh</a:t>
                      </a:r>
                      <a:endParaRPr lang="vi-VN" alt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err="1">
                          <a:latin typeface=".VnTime" pitchFamily="34" charset="0"/>
                        </a:rPr>
                        <a:t>Hodem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Text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altLang="en-US" sz="1800">
                          <a:latin typeface=".VnTime" pitchFamily="34" charset="0"/>
                        </a:rPr>
                        <a:t>họ đệm học </a:t>
                      </a:r>
                      <a:r>
                        <a:rPr lang="vi-VN" altLang="en-US" sz="1800">
                          <a:latin typeface=".VnTime" pitchFamily="34" charset="0"/>
                        </a:rPr>
                        <a:t>sinh</a:t>
                      </a:r>
                      <a:endParaRPr lang="vi-VN" alt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Ten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Text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altLang="en-US" sz="1800">
                          <a:latin typeface=".VnTime" pitchFamily="34" charset="0"/>
                        </a:rPr>
                        <a:t>tên của học </a:t>
                      </a:r>
                      <a:r>
                        <a:rPr lang="vi-VN" altLang="en-US" sz="1800">
                          <a:latin typeface=".VnTime" pitchFamily="34" charset="0"/>
                        </a:rPr>
                        <a:t>sinh</a:t>
                      </a:r>
                      <a:endParaRPr lang="vi-VN" alt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GT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Text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altLang="en-US" sz="1800"/>
                        <a:t>giới </a:t>
                      </a:r>
                      <a:r>
                        <a:rPr lang="vi-VN" altLang="en-US" sz="1800"/>
                        <a:t>tính</a:t>
                      </a:r>
                      <a:endParaRPr lang="vi-VN" altLang="en-US" sz="18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5476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err="1">
                          <a:latin typeface=".VnTime" pitchFamily="34" charset="0"/>
                        </a:rPr>
                        <a:t>Doanvien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Yes/No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4603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err="1">
                          <a:latin typeface=".VnTime" pitchFamily="34" charset="0"/>
                        </a:rPr>
                        <a:t>Ngsinh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Date/ Time</a:t>
                      </a:r>
                      <a:endParaRPr lang="en-US" sz="18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err="1">
                          <a:latin typeface=".VnTime" pitchFamily="34" charset="0"/>
                        </a:rPr>
                        <a:t>Diachi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Text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To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Number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4937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 err="1">
                          <a:latin typeface=".VnTime" pitchFamily="34" charset="0"/>
                        </a:rPr>
                        <a:t>Toan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Number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Van</a:t>
                      </a: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>
                          <a:latin typeface=".VnTime" pitchFamily="34" charset="0"/>
                        </a:rPr>
                        <a:t>Number</a:t>
                      </a:r>
                      <a:endParaRPr lang="en-US" sz="18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1800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B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ln/>
        </p:spPr>
        <p:txBody>
          <a:bodyPr anchor="ctr" anchorCtr="0"/>
          <a:p>
            <a:r>
              <a:rPr sz="4000" b="1" i="1" u="sng" err="1">
                <a:latin typeface=".VnTime" pitchFamily="34" charset="0"/>
              </a:rPr>
              <a:t>B</a:t>
            </a:r>
            <a:r>
              <a:rPr lang="vi-VN" sz="4000" b="1" i="1" u="sng" err="1">
                <a:latin typeface=".VnTime" pitchFamily="34" charset="0"/>
              </a:rPr>
              <a:t>à</a:t>
            </a:r>
            <a:r>
              <a:rPr sz="4000" b="1" i="1" u="sng" err="1">
                <a:latin typeface=".VnTime" pitchFamily="34" charset="0"/>
              </a:rPr>
              <a:t>i</a:t>
            </a:r>
            <a:r>
              <a:rPr sz="4000" b="1" i="1" u="sng">
                <a:latin typeface=".VnTime" pitchFamily="34" charset="0"/>
              </a:rPr>
              <a:t> 2</a:t>
            </a:r>
            <a:r>
              <a:rPr sz="4000" b="1" i="1">
                <a:latin typeface=".VnTime" pitchFamily="34" charset="0"/>
              </a:rPr>
              <a:t>: </a:t>
            </a:r>
            <a:r>
              <a:rPr lang="vi-VN" sz="3600" b="1" i="1" err="1">
                <a:latin typeface=".VnTime" pitchFamily="34" charset="0"/>
              </a:rPr>
              <a:t>Chọn trường khóa chính</a:t>
            </a:r>
            <a:r>
              <a:rPr sz="3600" b="1" i="1">
                <a:latin typeface=".VnTime" pitchFamily="34" charset="0"/>
              </a:rPr>
              <a:t>:</a:t>
            </a:r>
            <a:endParaRPr sz="3600" b="1" i="1"/>
          </a:p>
        </p:txBody>
      </p:sp>
      <p:sp>
        <p:nvSpPr>
          <p:cNvPr id="5123" name="Text Placeholder 5122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  <a:ln/>
        </p:spPr>
        <p:txBody>
          <a:bodyPr/>
          <a:p>
            <a:pPr>
              <a:buNone/>
            </a:pPr>
            <a:r>
              <a:rPr>
                <a:latin typeface=".VnTime" pitchFamily="34" charset="0"/>
              </a:rPr>
              <a:t>+) </a:t>
            </a:r>
            <a:r>
              <a:rPr lang="vi-VN" err="1">
                <a:latin typeface=".VnTime" pitchFamily="34" charset="0"/>
              </a:rPr>
              <a:t>Chọn trường để làm khóa chính</a:t>
            </a:r>
            <a:r>
              <a:rPr>
                <a:latin typeface=".VnTime" pitchFamily="34" charset="0"/>
              </a:rPr>
              <a:t>;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+) </a:t>
            </a:r>
            <a:r>
              <a:rPr err="1">
                <a:latin typeface=".VnTime" pitchFamily="34" charset="0"/>
              </a:rPr>
              <a:t>Nh</a:t>
            </a:r>
            <a:r>
              <a:rPr lang="vi-VN" err="1">
                <a:latin typeface=".VnTime" pitchFamily="34" charset="0"/>
              </a:rPr>
              <a:t>á</a:t>
            </a:r>
            <a:r>
              <a:rPr err="1">
                <a:latin typeface=".VnTime" pitchFamily="34" charset="0"/>
              </a:rPr>
              <a:t>y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n</a:t>
            </a:r>
            <a:r>
              <a:rPr lang="vi-VN" err="1">
                <a:latin typeface=".VnTime" pitchFamily="34" charset="0"/>
              </a:rPr>
              <a:t>ú</a:t>
            </a:r>
            <a:r>
              <a:rPr err="1">
                <a:latin typeface=".VnTime" pitchFamily="34" charset="0"/>
              </a:rPr>
              <a:t>t</a:t>
            </a:r>
            <a:r>
              <a:rPr>
                <a:latin typeface=".VnTime" pitchFamily="34" charset="0"/>
              </a:rPr>
              <a:t>          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 lang="vi-VN" err="1">
                <a:latin typeface=".VnTime" pitchFamily="34" charset="0"/>
              </a:rPr>
              <a:t>Hoặc chọn lệnh:</a:t>
            </a:r>
            <a:r>
              <a:rPr>
                <a:latin typeface=".VnTime" pitchFamily="34" charset="0"/>
              </a:rPr>
              <a:t> Edit/Primary Key.</a:t>
            </a:r>
            <a:endParaRPr>
              <a:latin typeface=".VnTime" pitchFamily="34" charset="0"/>
            </a:endParaRPr>
          </a:p>
        </p:txBody>
      </p:sp>
      <p:sp>
        <p:nvSpPr>
          <p:cNvPr id="5125" name="Rectangles 512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5124" name="Object 5123"/>
          <p:cNvGraphicFramePr/>
          <p:nvPr/>
        </p:nvGraphicFramePr>
        <p:xfrm>
          <a:off x="2895600" y="2209800"/>
          <a:ext cx="762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219075" imgH="200025" progId="Paint.Picture">
                  <p:embed/>
                </p:oleObj>
              </mc:Choice>
              <mc:Fallback>
                <p:oleObj name="" r:id="rId1" imgW="219075" imgH="200025" progId="Paint.Picture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95600" y="2209800"/>
                        <a:ext cx="762000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31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charRg st="31" end="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819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610600" cy="1401762"/>
          </a:xfrm>
          <a:ln/>
        </p:spPr>
        <p:txBody>
          <a:bodyPr anchor="ctr" anchorCtr="0"/>
          <a:p>
            <a:pPr algn="l"/>
            <a:r>
              <a:rPr sz="2800" b="1" i="1" u="sng" err="1">
                <a:latin typeface=".VnTime" pitchFamily="34" charset="0"/>
              </a:rPr>
              <a:t>B</a:t>
            </a:r>
            <a:r>
              <a:rPr lang="vi-VN" sz="2800" b="1" i="1" u="sng" err="1">
                <a:latin typeface=".VnTime" pitchFamily="34" charset="0"/>
              </a:rPr>
              <a:t>à</a:t>
            </a:r>
            <a:r>
              <a:rPr sz="2800" b="1" i="1" u="sng" err="1">
                <a:latin typeface=".VnTime" pitchFamily="34" charset="0"/>
              </a:rPr>
              <a:t>i</a:t>
            </a:r>
            <a:r>
              <a:rPr sz="2800" b="1" i="1" u="sng">
                <a:latin typeface=".VnTime" pitchFamily="34" charset="0"/>
              </a:rPr>
              <a:t> 3</a:t>
            </a:r>
            <a:r>
              <a:rPr sz="2800" b="1" i="1">
                <a:latin typeface=".VnTime" pitchFamily="34" charset="0"/>
              </a:rPr>
              <a:t>: </a:t>
            </a:r>
            <a:r>
              <a:rPr lang="vi-VN" sz="2800" b="1" i="1">
                <a:latin typeface=".VnTime" pitchFamily="34" charset="0"/>
              </a:rPr>
              <a:t>Chuyển trường ĐoànViên xuống dưới NgSinh và trên trường DiaChi.</a:t>
            </a:r>
            <a:br>
              <a:rPr lang="vi-VN" sz="2800" b="1" i="1">
                <a:latin typeface=".VnTime" pitchFamily="34" charset="0"/>
              </a:rPr>
            </a:b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Th</a:t>
            </a:r>
            <a:r>
              <a:rPr lang="vi-VN" sz="2800" b="1" i="1" err="1">
                <a:latin typeface=".VnTime" pitchFamily="34" charset="0"/>
              </a:rPr>
              <a:t>ê</a:t>
            </a:r>
            <a:r>
              <a:rPr sz="2800" b="1" i="1" err="1">
                <a:latin typeface=".VnTime" pitchFamily="34" charset="0"/>
              </a:rPr>
              <a:t>m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c</a:t>
            </a:r>
            <a:r>
              <a:rPr lang="vi-VN" sz="2800" b="1" i="1" err="1">
                <a:latin typeface=".VnTime" pitchFamily="34" charset="0"/>
              </a:rPr>
              <a:t>á</a:t>
            </a:r>
            <a:r>
              <a:rPr sz="2800" b="1" i="1" err="1">
                <a:latin typeface=".VnTime" pitchFamily="34" charset="0"/>
              </a:rPr>
              <a:t>c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tr</a:t>
            </a:r>
            <a:r>
              <a:rPr lang="vi-VN" sz="2800" b="1" i="1" err="1">
                <a:latin typeface=".VnTime" pitchFamily="34" charset="0"/>
              </a:rPr>
              <a:t>ườ</a:t>
            </a:r>
            <a:r>
              <a:rPr sz="2800" b="1" i="1" err="1">
                <a:latin typeface=".VnTime" pitchFamily="34" charset="0"/>
              </a:rPr>
              <a:t>ng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sau</a:t>
            </a:r>
            <a:r>
              <a:rPr sz="2800" b="1" i="1">
                <a:latin typeface=".VnTime" pitchFamily="34" charset="0"/>
              </a:rPr>
              <a:t>:</a:t>
            </a:r>
            <a:endParaRPr sz="2800" b="1" i="1">
              <a:latin typeface=".VnTime" pitchFamily="34" charset="0"/>
            </a:endParaRPr>
          </a:p>
        </p:txBody>
      </p:sp>
      <p:graphicFrame>
        <p:nvGraphicFramePr>
          <p:cNvPr id="8235" name="Content Placeholder 8234"/>
          <p:cNvGraphicFramePr/>
          <p:nvPr>
            <p:ph idx="4294967295"/>
          </p:nvPr>
        </p:nvGraphicFramePr>
        <p:xfrm>
          <a:off x="381000" y="1676400"/>
          <a:ext cx="8229600" cy="3119438"/>
        </p:xfrm>
        <a:graphic>
          <a:graphicData uri="http://schemas.openxmlformats.org/drawingml/2006/table">
            <a:tbl>
              <a:tblPr/>
              <a:tblGrid>
                <a:gridCol w="2667000"/>
                <a:gridCol w="5562600"/>
              </a:tblGrid>
              <a:tr h="6858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err="1">
                          <a:latin typeface=".VnTime" pitchFamily="34" charset="0"/>
                        </a:rPr>
                        <a:t>Tên </a:t>
                      </a:r>
                      <a:r>
                        <a:rPr lang="vi-VN" err="1">
                          <a:latin typeface=".VnTime" pitchFamily="34" charset="0"/>
                        </a:rPr>
                        <a:t>trường</a:t>
                      </a:r>
                      <a:endParaRPr lang="vi-VN" err="1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M« t¶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</a:tr>
              <a:tr h="6207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Li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§</a:t>
                      </a:r>
                      <a:r>
                        <a:rPr err="1">
                          <a:latin typeface=".VnTime" pitchFamily="34" charset="0"/>
                        </a:rPr>
                        <a:t>iÓm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trung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b×nh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m«n</a:t>
                      </a:r>
                      <a:r>
                        <a:rPr>
                          <a:latin typeface=".VnTime" pitchFamily="34" charset="0"/>
                        </a:rPr>
                        <a:t> LÝ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</a:tr>
              <a:tr h="609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err="1">
                          <a:latin typeface=".VnTime" pitchFamily="34" charset="0"/>
                        </a:rPr>
                        <a:t>Hoa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§</a:t>
                      </a:r>
                      <a:r>
                        <a:rPr err="1">
                          <a:latin typeface=".VnTime" pitchFamily="34" charset="0"/>
                        </a:rPr>
                        <a:t>iÓm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trung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b×nh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m«n</a:t>
                      </a:r>
                      <a:r>
                        <a:rPr>
                          <a:latin typeface=".VnTime" pitchFamily="34" charset="0"/>
                        </a:rPr>
                        <a:t> Ho¸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</a:tr>
              <a:tr h="6858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Tin 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§</a:t>
                      </a:r>
                      <a:r>
                        <a:rPr err="1">
                          <a:latin typeface=".VnTime" pitchFamily="34" charset="0"/>
                        </a:rPr>
                        <a:t>iÓm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trung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b×nh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m«n</a:t>
                      </a:r>
                      <a:r>
                        <a:rPr>
                          <a:latin typeface=".VnTime" pitchFamily="34" charset="0"/>
                        </a:rPr>
                        <a:t> Tin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</a:tr>
              <a:tr h="5175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err="1">
                          <a:latin typeface=".VnTime" pitchFamily="34" charset="0"/>
                        </a:rPr>
                        <a:t>Sinh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.VnTime" pitchFamily="34" charset="0"/>
                        </a:rPr>
                        <a:t>§</a:t>
                      </a:r>
                      <a:r>
                        <a:rPr err="1">
                          <a:latin typeface=".VnTime" pitchFamily="34" charset="0"/>
                        </a:rPr>
                        <a:t>iÓm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trung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b×nh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m«n</a:t>
                      </a:r>
                      <a:r>
                        <a:rPr>
                          <a:latin typeface=".VnTime" pitchFamily="34" charset="0"/>
                        </a:rPr>
                        <a:t> </a:t>
                      </a:r>
                      <a:r>
                        <a:rPr err="1">
                          <a:latin typeface=".VnTime" pitchFamily="34" charset="0"/>
                        </a:rPr>
                        <a:t>Sinh</a:t>
                      </a:r>
                      <a:endParaRPr lang="en-US">
                        <a:latin typeface=".VnTime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80">
                      <a:fgClr>
                        <a:srgbClr val="FCFCA2"/>
                      </a:fgClr>
                      <a:bgClr>
                        <a:schemeClr val="bg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2" name="Title 8193"/>
          <p:cNvSpPr>
            <a:spLocks noGrp="1"/>
          </p:cNvSpPr>
          <p:nvPr/>
        </p:nvSpPr>
        <p:spPr>
          <a:xfrm>
            <a:off x="381000" y="5105083"/>
            <a:ext cx="8610600" cy="14017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sz="2800" b="1" i="1" u="sng" err="1">
                <a:latin typeface=".VnTime" pitchFamily="34" charset="0"/>
              </a:rPr>
              <a:t>Lưu ý: Bước đầu tiên phải mở bảng ở chế độ thiết kế (hs tự viết thao </a:t>
            </a:r>
            <a:r>
              <a:rPr lang="vi-VN" sz="2800" b="1" i="1" u="sng" err="1">
                <a:latin typeface=".VnTime" pitchFamily="34" charset="0"/>
              </a:rPr>
              <a:t>tác...) </a:t>
            </a:r>
            <a:endParaRPr lang="vi-VN" sz="2800" b="1" i="1" u="sng" err="1">
              <a:latin typeface=".VnTime" pitchFamily="34" charset="0"/>
            </a:endParaRPr>
          </a:p>
          <a:p>
            <a:pPr algn="l"/>
            <a:r>
              <a:rPr lang="vi-VN" sz="2800" b="1" i="1" u="sng" err="1">
                <a:solidFill>
                  <a:srgbClr val="FF0000"/>
                </a:solidFill>
                <a:latin typeface="Arial Black" panose="020B0A04020102020204" charset="0"/>
                <a:cs typeface="Arial Black" panose="020B0A04020102020204" charset="0"/>
              </a:rPr>
              <a:t>gửi bài vào zalo 09066 896 619 trước 9h tối nay</a:t>
            </a:r>
            <a:endParaRPr lang="vi-VN" sz="2800" b="1" i="1" u="sng" err="1">
              <a:solidFill>
                <a:srgbClr val="FF0000"/>
              </a:solidFill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ln/>
        </p:spPr>
        <p:txBody>
          <a:bodyPr anchor="ctr" anchorCtr="0"/>
          <a:p>
            <a:pPr algn="l"/>
            <a:r>
              <a:rPr sz="2800" b="1" i="1" err="1">
                <a:latin typeface=".VnTime" pitchFamily="34" charset="0"/>
              </a:rPr>
              <a:t>Di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chuyÓn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gi÷a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c¸c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tr­êng</a:t>
            </a:r>
            <a:r>
              <a:rPr sz="2800" b="1" i="1">
                <a:latin typeface=".VnTime" pitchFamily="34" charset="0"/>
              </a:rPr>
              <a:t> ®Ó </a:t>
            </a:r>
            <a:r>
              <a:rPr sz="2800" b="1" i="1" err="1">
                <a:latin typeface=".VnTime" pitchFamily="34" charset="0"/>
              </a:rPr>
              <a:t>cã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thø</a:t>
            </a:r>
            <a:r>
              <a:rPr sz="2800" b="1" i="1">
                <a:latin typeface=".VnTime" pitchFamily="34" charset="0"/>
              </a:rPr>
              <a:t> </a:t>
            </a:r>
            <a:r>
              <a:rPr sz="2800" b="1" i="1" err="1">
                <a:latin typeface=".VnTime" pitchFamily="34" charset="0"/>
              </a:rPr>
              <a:t>tù</a:t>
            </a:r>
            <a:r>
              <a:rPr sz="2800" b="1" i="1">
                <a:latin typeface=".VnTime" pitchFamily="34" charset="0"/>
              </a:rPr>
              <a:t> lµ </a:t>
            </a:r>
            <a:r>
              <a:rPr sz="2800" b="1" i="1" err="1">
                <a:latin typeface=".VnTime" pitchFamily="34" charset="0"/>
              </a:rPr>
              <a:t>To¸n</a:t>
            </a:r>
            <a:r>
              <a:rPr sz="2800" b="1" i="1">
                <a:latin typeface=".VnTime" pitchFamily="34" charset="0"/>
              </a:rPr>
              <a:t>, LÝ, 		Ho¸, </a:t>
            </a:r>
            <a:r>
              <a:rPr sz="2800" b="1" i="1" err="1">
                <a:latin typeface=".VnTime" pitchFamily="34" charset="0"/>
              </a:rPr>
              <a:t>V¨n</a:t>
            </a:r>
            <a:r>
              <a:rPr sz="2800" b="1" i="1">
                <a:latin typeface=".VnTime" pitchFamily="34" charset="0"/>
              </a:rPr>
              <a:t>, Tin, </a:t>
            </a:r>
            <a:r>
              <a:rPr sz="2800" b="1" i="1" err="1">
                <a:latin typeface=".VnTime" pitchFamily="34" charset="0"/>
              </a:rPr>
              <a:t>Sinh</a:t>
            </a:r>
            <a:r>
              <a:rPr sz="2800" b="1" i="1">
                <a:latin typeface=".VnTime" pitchFamily="34" charset="0"/>
              </a:rPr>
              <a:t>.</a:t>
            </a:r>
            <a:r>
              <a:rPr sz="4000"/>
              <a:t> </a:t>
            </a:r>
            <a:endParaRPr sz="4000"/>
          </a:p>
        </p:txBody>
      </p:sp>
      <p:sp>
        <p:nvSpPr>
          <p:cNvPr id="6147" name="Text Placeholder 6146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  <a:ln/>
        </p:spPr>
        <p:txBody>
          <a:bodyPr/>
          <a:p>
            <a:pPr>
              <a:buNone/>
            </a:pPr>
            <a:r>
              <a:rPr>
                <a:latin typeface=".VnTime" pitchFamily="34" charset="0"/>
              </a:rPr>
              <a:t>§Ó </a:t>
            </a:r>
            <a:r>
              <a:rPr err="1">
                <a:latin typeface=".VnTime" pitchFamily="34" charset="0"/>
              </a:rPr>
              <a:t>thay</a:t>
            </a:r>
            <a:r>
              <a:rPr>
                <a:latin typeface=".VnTime" pitchFamily="34" charset="0"/>
              </a:rPr>
              <a:t> ®</a:t>
            </a:r>
            <a:r>
              <a:rPr err="1">
                <a:latin typeface=".VnTime" pitchFamily="34" charset="0"/>
              </a:rPr>
              <a:t>æi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thø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tù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gi÷a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c¸c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tr­êng</a:t>
            </a:r>
            <a:r>
              <a:rPr>
                <a:latin typeface=".VnTime" pitchFamily="34" charset="0"/>
              </a:rPr>
              <a:t>: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 +)</a:t>
            </a:r>
            <a:r>
              <a:rPr err="1">
                <a:latin typeface=".VnTime" pitchFamily="34" charset="0"/>
              </a:rPr>
              <a:t>Chän</a:t>
            </a:r>
            <a:r>
              <a:rPr>
                <a:latin typeface=".VnTime" pitchFamily="34" charset="0"/>
              </a:rPr>
              <a:t>  </a:t>
            </a:r>
            <a:r>
              <a:rPr err="1">
                <a:latin typeface=".VnTime" pitchFamily="34" charset="0"/>
              </a:rPr>
              <a:t>tr­êng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muèn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thay</a:t>
            </a:r>
            <a:r>
              <a:rPr>
                <a:latin typeface=".VnTime" pitchFamily="34" charset="0"/>
              </a:rPr>
              <a:t> ®</a:t>
            </a:r>
            <a:r>
              <a:rPr err="1">
                <a:latin typeface=".VnTime" pitchFamily="34" charset="0"/>
              </a:rPr>
              <a:t>æi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vÞ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trÝ</a:t>
            </a:r>
            <a:r>
              <a:rPr>
                <a:latin typeface=".VnTime" pitchFamily="34" charset="0"/>
              </a:rPr>
              <a:t>, </a:t>
            </a:r>
            <a:r>
              <a:rPr err="1">
                <a:latin typeface=".VnTime" pitchFamily="34" charset="0"/>
              </a:rPr>
              <a:t>nhÊn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chuét</a:t>
            </a:r>
            <a:r>
              <a:rPr>
                <a:latin typeface=".VnTime" pitchFamily="34" charset="0"/>
              </a:rPr>
              <a:t> vµ </a:t>
            </a:r>
            <a:r>
              <a:rPr err="1">
                <a:latin typeface=".VnTime" pitchFamily="34" charset="0"/>
              </a:rPr>
              <a:t>gi</a:t>
            </a:r>
            <a:r>
              <a:rPr>
                <a:latin typeface=".VnTime" pitchFamily="34" charset="0"/>
              </a:rPr>
              <a:t>÷.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+) </a:t>
            </a:r>
            <a:r>
              <a:rPr err="1">
                <a:latin typeface=".VnTime" pitchFamily="34" charset="0"/>
              </a:rPr>
              <a:t>Di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chuyÓn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chuét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+) </a:t>
            </a:r>
            <a:r>
              <a:rPr err="1">
                <a:latin typeface=".VnTime" pitchFamily="34" charset="0"/>
              </a:rPr>
              <a:t>Th</a:t>
            </a:r>
            <a:r>
              <a:rPr>
                <a:latin typeface=".VnTime" pitchFamily="34" charset="0"/>
              </a:rPr>
              <a:t>¶ </a:t>
            </a:r>
            <a:r>
              <a:rPr err="1">
                <a:latin typeface=".VnTime" pitchFamily="34" charset="0"/>
              </a:rPr>
              <a:t>chuét</a:t>
            </a:r>
            <a:r>
              <a:rPr>
                <a:latin typeface=".VnTime" pitchFamily="34" charset="0"/>
              </a:rPr>
              <a:t> ®· </a:t>
            </a:r>
            <a:r>
              <a:rPr err="1">
                <a:latin typeface=".VnTime" pitchFamily="34" charset="0"/>
              </a:rPr>
              <a:t>di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chuyÓn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tr­êng</a:t>
            </a:r>
            <a:r>
              <a:rPr>
                <a:latin typeface=".VnTime" pitchFamily="34" charset="0"/>
              </a:rPr>
              <a:t> ®</a:t>
            </a:r>
            <a:r>
              <a:rPr err="1">
                <a:latin typeface=".VnTime" pitchFamily="34" charset="0"/>
              </a:rPr>
              <a:t>Õn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vÞ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trÝ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mong</a:t>
            </a:r>
            <a:r>
              <a:rPr>
                <a:latin typeface=".VnTime" pitchFamily="34" charset="0"/>
              </a:rPr>
              <a:t> </a:t>
            </a:r>
            <a:r>
              <a:rPr err="1">
                <a:latin typeface=".VnTime" pitchFamily="34" charset="0"/>
              </a:rPr>
              <a:t>muèn</a:t>
            </a:r>
            <a:r>
              <a:rPr>
                <a:latin typeface=".VnTime" pitchFamily="34" charset="0"/>
              </a:rPr>
              <a:t>.</a:t>
            </a:r>
            <a:endParaRPr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fc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fc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0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charRg st="0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126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ln/>
        </p:spPr>
        <p:txBody>
          <a:bodyPr anchor="ctr" anchorCtr="0"/>
          <a:p>
            <a:pPr algn="l"/>
            <a:r>
              <a:rPr sz="3200" b="1" i="1">
                <a:latin typeface=".VnTime" pitchFamily="34" charset="0"/>
              </a:rPr>
              <a:t>Xo¸ tr­êng Sinh</a:t>
            </a:r>
            <a:r>
              <a:rPr sz="3200" b="1" i="1"/>
              <a:t>.</a:t>
            </a:r>
            <a:endParaRPr sz="3200" b="1" i="1"/>
          </a:p>
        </p:txBody>
      </p:sp>
      <p:sp>
        <p:nvSpPr>
          <p:cNvPr id="11267" name="Text Placeholder 11266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8229600" cy="4525963"/>
          </a:xfrm>
          <a:ln/>
        </p:spPr>
        <p:txBody>
          <a:bodyPr/>
          <a:p>
            <a:pPr>
              <a:lnSpc>
                <a:spcPct val="90000"/>
              </a:lnSpc>
              <a:buNone/>
            </a:pPr>
            <a:r>
              <a:rPr>
                <a:latin typeface=".VnTime" pitchFamily="34" charset="0"/>
              </a:rPr>
              <a:t>  </a:t>
            </a:r>
            <a:r>
              <a:rPr sz="2800" b="1">
                <a:latin typeface=".VnTime" pitchFamily="34" charset="0"/>
              </a:rPr>
              <a:t>§Ó xo¸ mét tr­êng</a:t>
            </a:r>
            <a:r>
              <a:t> :</a:t>
            </a:r>
          </a:p>
          <a:p>
            <a:pPr>
              <a:lnSpc>
                <a:spcPct val="90000"/>
              </a:lnSpc>
              <a:buNone/>
            </a:pPr>
          </a:p>
          <a:p>
            <a:pPr>
              <a:lnSpc>
                <a:spcPct val="90000"/>
              </a:lnSpc>
              <a:buNone/>
            </a:pPr>
          </a:p>
          <a:p>
            <a:pPr>
              <a:lnSpc>
                <a:spcPct val="90000"/>
              </a:lnSpc>
              <a:buNone/>
            </a:pPr>
            <a:r>
              <a:rPr b="1" i="1">
                <a:latin typeface=".VnTime" pitchFamily="34" charset="0"/>
              </a:rPr>
              <a:t>   L­u l¹i b¶ng</a:t>
            </a:r>
          </a:p>
          <a:p>
            <a:pPr>
              <a:lnSpc>
                <a:spcPct val="90000"/>
              </a:lnSpc>
              <a:buNone/>
            </a:pPr>
            <a:r>
              <a:rPr>
                <a:latin typeface=".VnTime" pitchFamily="34" charset="0"/>
              </a:rPr>
              <a:t>+) Chän </a:t>
            </a:r>
            <a:r>
              <a:rPr b="1">
                <a:latin typeface=".VnTime" pitchFamily="34" charset="0"/>
              </a:rPr>
              <a:t>File/ Save</a:t>
            </a:r>
            <a:r>
              <a:rPr>
                <a:latin typeface=".VnTime" pitchFamily="34" charset="0"/>
              </a:rPr>
              <a:t> hoÆc nh¸y nót lÖnh </a:t>
            </a:r>
            <a:endParaRPr>
              <a:latin typeface=".VnTime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>
                <a:latin typeface=".VnTime" pitchFamily="34" charset="0"/>
              </a:rPr>
              <a:t>+)Gâ tªn b¶ng vµo « </a:t>
            </a:r>
            <a:r>
              <a:rPr b="1">
                <a:latin typeface=".VnTime" pitchFamily="34" charset="0"/>
              </a:rPr>
              <a:t>Table Name</a:t>
            </a:r>
            <a:r>
              <a:rPr>
                <a:latin typeface=".VnTime" pitchFamily="34" charset="0"/>
              </a:rPr>
              <a:t> trong hép tho¹i </a:t>
            </a:r>
            <a:r>
              <a:rPr b="1">
                <a:latin typeface=".VnTime" pitchFamily="34" charset="0"/>
              </a:rPr>
              <a:t>Save As.</a:t>
            </a:r>
            <a:endParaRPr b="1">
              <a:latin typeface=".VnTime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>
                <a:latin typeface=".VnTime" pitchFamily="34" charset="0"/>
              </a:rPr>
              <a:t>+) Nh¸y </a:t>
            </a:r>
            <a:r>
              <a:rPr b="1">
                <a:latin typeface=".VnTime" pitchFamily="34" charset="0"/>
              </a:rPr>
              <a:t>OK</a:t>
            </a:r>
            <a:r>
              <a:rPr>
                <a:latin typeface=".VnTime" pitchFamily="34" charset="0"/>
              </a:rPr>
              <a:t> hoÆc Ên </a:t>
            </a:r>
            <a:r>
              <a:rPr b="1">
                <a:latin typeface=".VnTime" pitchFamily="34" charset="0"/>
              </a:rPr>
              <a:t>Enter</a:t>
            </a:r>
            <a:r>
              <a:rPr>
                <a:latin typeface=".VnTime" pitchFamily="34" charset="0"/>
              </a:rPr>
              <a:t>.</a:t>
            </a:r>
            <a:endParaRPr>
              <a:latin typeface=".VnTime" pitchFamily="34" charset="0"/>
            </a:endParaRPr>
          </a:p>
          <a:p>
            <a:pPr>
              <a:lnSpc>
                <a:spcPct val="90000"/>
              </a:lnSpc>
              <a:buNone/>
            </a:pPr>
            <a:endParaRPr>
              <a:latin typeface=".VnTime" pitchFamily="34" charset="0"/>
            </a:endParaRPr>
          </a:p>
        </p:txBody>
      </p:sp>
      <p:sp>
        <p:nvSpPr>
          <p:cNvPr id="11269" name="Rectangles 11268"/>
          <p:cNvSpPr/>
          <p:nvPr/>
        </p:nvSpPr>
        <p:spPr>
          <a:xfrm>
            <a:off x="457200" y="2057400"/>
            <a:ext cx="7696200" cy="9461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r>
              <a:rPr sz="2800">
                <a:latin typeface=".VnTime" pitchFamily="34" charset="0"/>
                <a:cs typeface="Times New Roman" panose="02020603050405020304" pitchFamily="18" charset="0"/>
              </a:rPr>
              <a:t>+) Chän tr­êng muèn xo¸</a:t>
            </a:r>
            <a:endParaRPr sz="2800">
              <a:latin typeface=".VnTime" pitchFamily="34" charset="0"/>
            </a:endParaRPr>
          </a:p>
          <a:p>
            <a:pPr eaLnBrk="0" hangingPunct="0"/>
            <a:r>
              <a:rPr sz="2800">
                <a:latin typeface=".VnTime" pitchFamily="34" charset="0"/>
                <a:cs typeface="Times New Roman" panose="02020603050405020304" pitchFamily="18" charset="0"/>
              </a:rPr>
              <a:t>+) Chän Edit/ Delete Rows hoÆc nh¸y nót </a:t>
            </a:r>
            <a:endParaRPr sz="2800">
              <a:latin typeface=".VnTime" pitchFamily="34" charset="0"/>
            </a:endParaRPr>
          </a:p>
        </p:txBody>
      </p:sp>
      <p:graphicFrame>
        <p:nvGraphicFramePr>
          <p:cNvPr id="11268" name="Object 11267"/>
          <p:cNvGraphicFramePr/>
          <p:nvPr/>
        </p:nvGraphicFramePr>
        <p:xfrm>
          <a:off x="6705600" y="2438400"/>
          <a:ext cx="16764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942975" imgH="247650" progId="Paint.Picture">
                  <p:embed/>
                </p:oleObj>
              </mc:Choice>
              <mc:Fallback>
                <p:oleObj name="" r:id="rId1" imgW="942975" imgH="247650" progId="Paint.Picture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705600" y="2438400"/>
                        <a:ext cx="1676400" cy="4397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s 1127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11270" name="Object 11269"/>
          <p:cNvGraphicFramePr/>
          <p:nvPr/>
        </p:nvGraphicFramePr>
        <p:xfrm>
          <a:off x="6934200" y="3440113"/>
          <a:ext cx="6858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3" imgW="238125" imgH="219075" progId="Paint.Picture">
                  <p:embed/>
                </p:oleObj>
              </mc:Choice>
              <mc:Fallback>
                <p:oleObj name="" r:id="rId3" imgW="238125" imgH="219075" progId="Paint.Picture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34200" y="3440113"/>
                        <a:ext cx="685800" cy="638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2289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ln/>
        </p:spPr>
        <p:txBody>
          <a:bodyPr anchor="ctr" anchorCtr="0"/>
          <a:p>
            <a:r>
              <a:rPr b="1" i="1">
                <a:latin typeface=".VnTime" pitchFamily="34" charset="0"/>
              </a:rPr>
              <a:t>Tho¸t khái Access</a:t>
            </a:r>
            <a:endParaRPr b="1" i="1">
              <a:latin typeface=".VnTime" pitchFamily="34" charset="0"/>
            </a:endParaRPr>
          </a:p>
        </p:txBody>
      </p:sp>
      <p:sp>
        <p:nvSpPr>
          <p:cNvPr id="12291" name="Text Placeholder 12290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  <a:ln/>
        </p:spPr>
        <p:txBody>
          <a:bodyPr/>
          <a:p>
            <a:pPr>
              <a:buNone/>
            </a:pPr>
            <a:r>
              <a:rPr>
                <a:latin typeface=".VnTime" pitchFamily="34" charset="0"/>
              </a:rPr>
              <a:t>C1: File/ Exit</a:t>
            </a:r>
            <a:endParaRPr>
              <a:latin typeface=".VnTime" pitchFamily="34" charset="0"/>
            </a:endParaRPr>
          </a:p>
          <a:p>
            <a:pPr>
              <a:buNone/>
            </a:pPr>
            <a:r>
              <a:rPr>
                <a:latin typeface=".VnTime" pitchFamily="34" charset="0"/>
              </a:rPr>
              <a:t>C2: Nh¸y</a:t>
            </a:r>
            <a:r>
              <a:t> </a:t>
            </a:r>
          </a:p>
        </p:txBody>
      </p:sp>
      <p:sp>
        <p:nvSpPr>
          <p:cNvPr id="12293" name="Rectangles 1229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12292" name="Object 12291"/>
          <p:cNvGraphicFramePr/>
          <p:nvPr/>
        </p:nvGraphicFramePr>
        <p:xfrm>
          <a:off x="2514600" y="2209800"/>
          <a:ext cx="8477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238125" imgH="238125" progId="Paint.Picture">
                  <p:embed/>
                </p:oleObj>
              </mc:Choice>
              <mc:Fallback>
                <p:oleObj name="" r:id="rId1" imgW="238125" imgH="238125" progId="Paint.Picture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14600" y="2209800"/>
                        <a:ext cx="847725" cy="619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1564</Words>
  <Application>WPS Presentation</Application>
  <PresentationFormat>On-screen Show</PresentationFormat>
  <Paragraphs>127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9</vt:i4>
      </vt:variant>
    </vt:vector>
  </HeadingPairs>
  <TitlesOfParts>
    <vt:vector size="27" baseType="lpstr">
      <vt:lpstr>Arial</vt:lpstr>
      <vt:lpstr>SimSun</vt:lpstr>
      <vt:lpstr>Wingdings</vt:lpstr>
      <vt:lpstr>.VnTime</vt:lpstr>
      <vt:lpstr>Segoe Print</vt:lpstr>
      <vt:lpstr>.VnTimeH</vt:lpstr>
      <vt:lpstr>Times New Roman</vt:lpstr>
      <vt:lpstr>Microsoft YaHei</vt:lpstr>
      <vt:lpstr>Arial Unicode MS</vt:lpstr>
      <vt:lpstr>Calibri</vt:lpstr>
      <vt:lpstr>Algerian</vt:lpstr>
      <vt:lpstr>Arial Black</vt:lpstr>
      <vt:lpstr>Default Design</vt:lpstr>
      <vt:lpstr>Paint.Picture</vt:lpstr>
      <vt:lpstr>Paint.Picture</vt:lpstr>
      <vt:lpstr>Paint.Picture</vt:lpstr>
      <vt:lpstr>Paint.Picture</vt:lpstr>
      <vt:lpstr>Paint.Picture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Bài 3: Chuyển trường ĐoànViên xuống dưới NgSinh và trên trường DiaChi.  Thêm các trường sau: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TiÕt 12  Bµi tËp vµ thùc hµnh 2        T¹o cÊu tróc b¶ng.</dc:title>
  <dc:creator>nama</dc:creator>
  <cp:lastModifiedBy>ASUS</cp:lastModifiedBy>
  <cp:revision>4</cp:revision>
  <dcterms:created xsi:type="dcterms:W3CDTF">2008-09-26T04:11:27Z</dcterms:created>
  <dcterms:modified xsi:type="dcterms:W3CDTF">2021-12-10T02:17:01Z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033DF65C3A6F43DDB131D1C37388E8F3</vt:lpwstr>
  </property>
  <property fmtid="{D5CDD505-2E9C-101B-9397-08002B2CF9AE}" pid="3" name="KSOProductBuildVer">
    <vt:lpwstr>1033-11.2.0.10382</vt:lpwstr>
  </property>
</Properties>
</file>