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29"/>
  </p:handoutMasterIdLst>
  <p:sldIdLst>
    <p:sldId id="285" r:id="rId3"/>
    <p:sldId id="314" r:id="rId4"/>
    <p:sldId id="366" r:id="rId5"/>
    <p:sldId id="365" r:id="rId6"/>
    <p:sldId id="364" r:id="rId7"/>
    <p:sldId id="347" r:id="rId8"/>
    <p:sldId id="367" r:id="rId9"/>
    <p:sldId id="315" r:id="rId10"/>
    <p:sldId id="348" r:id="rId11"/>
    <p:sldId id="349" r:id="rId13"/>
    <p:sldId id="316" r:id="rId14"/>
    <p:sldId id="350" r:id="rId15"/>
    <p:sldId id="352" r:id="rId16"/>
    <p:sldId id="353" r:id="rId17"/>
    <p:sldId id="354" r:id="rId18"/>
    <p:sldId id="355" r:id="rId19"/>
    <p:sldId id="356" r:id="rId20"/>
    <p:sldId id="358" r:id="rId21"/>
    <p:sldId id="357" r:id="rId22"/>
    <p:sldId id="360" r:id="rId23"/>
    <p:sldId id="368" r:id="rId24"/>
    <p:sldId id="369" r:id="rId25"/>
    <p:sldId id="363" r:id="rId26"/>
    <p:sldId id="371" r:id="rId27"/>
    <p:sldId id="342" r:id="rId2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181F"/>
    <a:srgbClr val="000000"/>
    <a:srgbClr val="CC3300"/>
    <a:srgbClr val="E0E4D0"/>
    <a:srgbClr val="CCE7D4"/>
    <a:srgbClr val="7CD10E"/>
    <a:srgbClr val="D4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4660"/>
  </p:normalViewPr>
  <p:slideViewPr>
    <p:cSldViewPr>
      <p:cViewPr varScale="1">
        <p:scale>
          <a:sx n="69" d="100"/>
          <a:sy n="69" d="100"/>
        </p:scale>
        <p:origin x="1404" y="72"/>
      </p:cViewPr>
      <p:guideLst>
        <p:guide orient="horz" pos="214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vl1pPr>
          </a:lstStyle>
          <a:p>
            <a:endParaRPr lang="en-US" alt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vl1pPr>
          </a:lstStyle>
          <a:p>
            <a:endParaRPr lang="en-US" alt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fld id="{62FEBFDB-D0C1-46E6-8FA8-8AB24601B23D}" type="slidenum">
              <a:rPr lang="en-US" altLang="en-US"/>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vl1pPr>
          </a:lstStyle>
          <a:p>
            <a:endParaRPr lang="en-US" altLang="en-US"/>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en-US"/>
          </a:p>
        </p:txBody>
      </p:sp>
      <p:sp>
        <p:nvSpPr>
          <p:cNvPr id="289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289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vl1pPr>
          </a:lstStyle>
          <a:p>
            <a:endParaRPr lang="en-US" alt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fld id="{FC1865BD-B91C-430C-808A-A7611323FB9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dirty="0"/>
              <a:t>Content Layouts</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dirty="0"/>
              <a:t>Content Layouts</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dirty="0"/>
              <a:t>Content Layouts</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1FF0A9-4E5D-4AC1-85D0-8BB083EE9C8F}" type="slidenum">
              <a:rPr lang="en-US" altLang="en-US"/>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p:spPr>
      </p:sp>
      <p:sp>
        <p:nvSpPr>
          <p:cNvPr id="290819" name="Rectangle 3"/>
          <p:cNvSpPr>
            <a:spLocks noGrp="1" noChangeArrowheads="1"/>
          </p:cNvSpPr>
          <p:nvPr>
            <p:ph type="body" idx="1"/>
          </p:nvPr>
        </p:nvSpPr>
        <p:spPr/>
        <p:txBody>
          <a:bodyPr/>
          <a:lstStyle/>
          <a:p>
            <a:r>
              <a:rPr lang="en-US" altLang="en-US"/>
              <a:t>Content Layouts</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bwMode="gray">
      <p:bgPr>
        <a:solidFill>
          <a:srgbClr val="FFFFFF"/>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endParaRPr lang="en-US" altLang="en-US"/>
          </a:p>
        </p:txBody>
      </p:sp>
      <p:sp>
        <p:nvSpPr>
          <p:cNvPr id="3075" name="Rectangle 3"/>
          <p:cNvSpPr>
            <a:spLocks noGrp="1" noChangeArrowheads="1"/>
          </p:cNvSpPr>
          <p:nvPr>
            <p:ph type="subTitle" idx="1"/>
          </p:nvPr>
        </p:nvSpPr>
        <p:spPr>
          <a:xfrm>
            <a:off x="1066800" y="3581400"/>
            <a:ext cx="70104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anose="05000000000000000000" pitchFamily="2" charset="2"/>
              <a:buNone/>
              <a:defRPr sz="2000" b="0">
                <a:solidFill>
                  <a:srgbClr val="000000"/>
                </a:solidFill>
              </a:defRPr>
            </a:lvl1pPr>
          </a:lstStyle>
          <a:p>
            <a:pPr lvl="0"/>
            <a:r>
              <a:rPr lang="en-US" altLang="en-US" noProof="0" smtClean="0"/>
              <a:t>Click to edit Master subtitle style</a:t>
            </a:r>
            <a:endParaRPr lang="en-US" altLang="en-US" noProof="0" smtClean="0"/>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panose="020B0604020202020204" pitchFamily="34" charset="0"/>
              </a:defRPr>
            </a:lvl1pPr>
          </a:lstStyle>
          <a:p>
            <a:endParaRPr lang="en-US" altLang="en-US"/>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panose="020B0604020202020204" pitchFamily="34" charset="0"/>
              </a:defRPr>
            </a:lvl1pPr>
          </a:lstStyle>
          <a:p>
            <a:fld id="{CE2DBC44-E916-4DC8-8252-C317E94CE31A}" type="slidenum">
              <a:rPr lang="en-US" altLang="en-US"/>
            </a:fld>
            <a:endParaRPr lang="en-US" altLang="en-US"/>
          </a:p>
        </p:txBody>
      </p:sp>
      <p:sp>
        <p:nvSpPr>
          <p:cNvPr id="3074" name="Rectangle 2"/>
          <p:cNvSpPr>
            <a:spLocks noGrp="1" noChangeArrowheads="1"/>
          </p:cNvSpPr>
          <p:nvPr>
            <p:ph type="ctrTitle"/>
          </p:nvPr>
        </p:nvSpPr>
        <p:spPr>
          <a:xfrm>
            <a:off x="1066800" y="2514600"/>
            <a:ext cx="7010400" cy="685800"/>
          </a:xfrm>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rgbClr val="000000"/>
                  </a:outerShdw>
                </a:effectLst>
              </a14:hiddenEffects>
            </a:ext>
          </a:extLst>
        </p:spPr>
        <p:txBody>
          <a:bodyPr/>
          <a:lstStyle>
            <a:lvl1pPr algn="ctr">
              <a:defRPr sz="4500">
                <a:latin typeface="Arial" panose="020B0604020202020204" pitchFamily="34" charset="0"/>
              </a:defRPr>
            </a:lvl1pPr>
          </a:lstStyle>
          <a:p>
            <a:pPr lvl="0"/>
            <a:r>
              <a:rPr lang="en-US" altLang="en-US" noProof="0" smtClean="0"/>
              <a:t>Click to edit Master title style</a:t>
            </a:r>
            <a:endParaRPr lang="en-US" altLang="en-US" noProof="0" smtClean="0"/>
          </a:p>
        </p:txBody>
      </p:sp>
      <p:sp>
        <p:nvSpPr>
          <p:cNvPr id="3086" name="Text Box 14"/>
          <p:cNvSpPr txBox="1">
            <a:spLocks noChangeArrowheads="1"/>
          </p:cNvSpPr>
          <p:nvPr/>
        </p:nvSpPr>
        <p:spPr bwMode="gray">
          <a:xfrm>
            <a:off x="3505200" y="5943600"/>
            <a:ext cx="2514600"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D43636"/>
                </a:solidFill>
                <a:latin typeface="Arial Black" panose="020B0A04020102020204" pitchFamily="34" charset="0"/>
              </a:rPr>
              <a:t>L/O/G/O</a:t>
            </a:r>
            <a:endParaRPr lang="en-US" altLang="en-US" sz="2400">
              <a:solidFill>
                <a:srgbClr val="D43636"/>
              </a:solidFill>
              <a:latin typeface="Arial Black" panose="020B0A04020102020204" pitchFamily="34" charset="0"/>
            </a:endParaRPr>
          </a:p>
        </p:txBody>
      </p:sp>
      <p:grpSp>
        <p:nvGrpSpPr>
          <p:cNvPr id="3236" name="Group 164"/>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1200" y="2949"/>
              <a:ext cx="1241" cy="1131"/>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160"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0" y="2019"/>
              <a:ext cx="1884" cy="2061"/>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159" descr="artplus_nature_naturalcity38_e"/>
            <p:cNvPicPr>
              <a:picLocks noChangeAspect="1" noChangeArrowheads="1"/>
            </p:cNvPicPr>
            <p:nvPr userDrawn="1"/>
          </p:nvPicPr>
          <p:blipFill>
            <a:blip r:embed="rId3">
              <a:extLst>
                <a:ext uri="{28A0092B-C50C-407E-A947-70E740481C1C}">
                  <a14:useLocalDpi xmlns:a14="http://schemas.microsoft.com/office/drawing/2010/main" val="0"/>
                </a:ext>
              </a:extLst>
            </a:blip>
            <a:srcRect b="11525"/>
            <a:stretch>
              <a:fillRect/>
            </a:stretch>
          </p:blipFill>
          <p:spPr bwMode="auto">
            <a:xfrm>
              <a:off x="0" y="2592"/>
              <a:ext cx="5760" cy="1728"/>
            </a:xfrm>
            <a:prstGeom prst="rect">
              <a:avLst/>
            </a:prstGeom>
            <a:noFill/>
            <a:extLst>
              <a:ext uri="{909E8E84-426E-40DD-AFC4-6F175D3DCCD1}">
                <a14:hiddenFill xmlns:a14="http://schemas.microsoft.com/office/drawing/2010/main">
                  <a:solidFill>
                    <a:srgbClr val="FFFFFF"/>
                  </a:solidFill>
                </a14:hiddenFill>
              </a:ext>
            </a:extLst>
          </p:spPr>
        </p:pic>
        <p:grpSp>
          <p:nvGrpSpPr>
            <p:cNvPr id="3234" name="Group 162"/>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140" descr="0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60" y="0"/>
                <a:ext cx="858" cy="733"/>
              </a:xfrm>
              <a:prstGeom prst="rect">
                <a:avLst/>
              </a:prstGeom>
              <a:noFill/>
              <a:extLst>
                <a:ext uri="{909E8E84-426E-40DD-AFC4-6F175D3DCCD1}">
                  <a14:hiddenFill xmlns:a14="http://schemas.microsoft.com/office/drawing/2010/main">
                    <a:solidFill>
                      <a:srgbClr val="FFFFFF"/>
                    </a:solidFill>
                  </a14:hiddenFill>
                </a:ext>
              </a:extLst>
            </p:spPr>
          </p:pic>
        </p:grpSp>
        <p:pic>
          <p:nvPicPr>
            <p:cNvPr id="3235" name="Picture 163" descr="water_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0" y="576"/>
              <a:ext cx="546" cy="3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F5E8823-19A2-48AC-9767-814E9DCFB19A}" type="slidenum">
              <a:rPr lang="en-US" altLang="en-US"/>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091020ED-336E-478A-AD21-B53AC2D1726C}" type="slidenum">
              <a:rPr lang="en-US" altLang="en-US"/>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382000" cy="5105400"/>
          </a:xfrm>
        </p:spPr>
        <p:txBody>
          <a:bodyPr/>
          <a:lstStyle/>
          <a:p>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F66E8D38-2CA2-4C75-B8EC-778BACDEE93E}" type="slidenum">
              <a:rPr lang="en-US" altLang="en-US"/>
            </a:fld>
            <a:endParaRPr lang="en-US" alt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2390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8382000" cy="5105400"/>
          </a:xfrm>
        </p:spPr>
        <p:txBody>
          <a:bodyPr/>
          <a:lstStyle/>
          <a:p>
            <a:endParaRPr lang="en-US"/>
          </a:p>
        </p:txBody>
      </p:sp>
      <p:sp>
        <p:nvSpPr>
          <p:cNvPr id="4" name="Date Placeholder 3"/>
          <p:cNvSpPr>
            <a:spLocks noGrp="1"/>
          </p:cNvSpPr>
          <p:nvPr>
            <p:ph type="dt" sz="half" idx="10"/>
          </p:nvPr>
        </p:nvSpPr>
        <p:spPr>
          <a:xfrm>
            <a:off x="4114800" y="6537325"/>
            <a:ext cx="2133600" cy="244475"/>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304800" y="6537325"/>
            <a:ext cx="533400" cy="244475"/>
          </a:xfrm>
        </p:spPr>
        <p:txBody>
          <a:bodyPr/>
          <a:lstStyle>
            <a:lvl1pPr>
              <a:defRPr/>
            </a:lvl1pPr>
          </a:lstStyle>
          <a:p>
            <a:fld id="{B8DD506A-3EEA-4988-B103-FD3DB0D3C555}" type="slidenum">
              <a:rPr lang="en-US" altLang="en-US"/>
            </a:fld>
            <a:endParaRPr lang="en-US" altLang="en-US"/>
          </a:p>
        </p:txBody>
      </p:sp>
      <p:sp>
        <p:nvSpPr>
          <p:cNvPr id="6" name="Footer Placeholder 5"/>
          <p:cNvSpPr>
            <a:spLocks noGrp="1"/>
          </p:cNvSpPr>
          <p:nvPr>
            <p:ph type="ftr" sz="quarter" idx="12"/>
          </p:nvPr>
        </p:nvSpPr>
        <p:spPr>
          <a:xfrm>
            <a:off x="914400" y="6537325"/>
            <a:ext cx="2895600" cy="244475"/>
          </a:xfrm>
        </p:spPr>
        <p:txBody>
          <a:bodyPr/>
          <a:lstStyle>
            <a:lvl1pPr>
              <a:defRPr/>
            </a:lvl1pPr>
          </a:lstStyle>
          <a:p>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313BBA0-A3E3-4826-B834-E531C496A748}" type="slidenum">
              <a:rPr lang="en-US" altLang="en-US"/>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3CD305F4-4698-4C6A-827E-80078628D9E0}" type="slidenum">
              <a:rPr lang="en-US" altLang="en-US"/>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51054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572000" y="1219200"/>
            <a:ext cx="4114800" cy="51054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4E8AF3DD-7EA5-4740-904E-A68D0B330E36}" type="slidenum">
              <a:rPr lang="en-US" altLang="en-US"/>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0F59D269-ECB5-4267-AA56-B5E90E814E41}" type="slidenum">
              <a:rPr lang="en-US" altLang="en-US"/>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B1767C6C-0BAE-4930-9782-97180F9C4F96}" type="slidenum">
              <a:rPr lang="en-US" altLang="en-US"/>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5BA53A60-1303-4607-A8D7-BA84ADFA63E8}" type="slidenum">
              <a:rPr lang="en-US" altLang="en-US"/>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947CC25-C8D8-4BEF-8FA8-E79C246CF5FF}" type="slidenum">
              <a:rPr lang="en-US" altLang="en-US"/>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0789BBF-C7E2-40AC-B714-10A6D0BFE8EE}" type="slidenum">
              <a:rPr lang="en-US" altLang="en-US"/>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image" Target="../media/image8.png"/><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90" name="Group 166"/>
          <p:cNvGrpSpPr/>
          <p:nvPr/>
        </p:nvGrpSpPr>
        <p:grpSpPr bwMode="auto">
          <a:xfrm>
            <a:off x="0" y="0"/>
            <a:ext cx="9144000" cy="6858000"/>
            <a:chOff x="0" y="0"/>
            <a:chExt cx="5760" cy="4320"/>
          </a:xfrm>
        </p:grpSpPr>
        <p:grpSp>
          <p:nvGrpSpPr>
            <p:cNvPr id="1189" name="Group 165"/>
            <p:cNvGrpSpPr/>
            <p:nvPr/>
          </p:nvGrpSpPr>
          <p:grpSpPr bwMode="auto">
            <a:xfrm>
              <a:off x="0" y="0"/>
              <a:ext cx="5760" cy="1224"/>
              <a:chOff x="0" y="0"/>
              <a:chExt cx="5760" cy="1224"/>
            </a:xfrm>
          </p:grpSpPr>
          <p:pic>
            <p:nvPicPr>
              <p:cNvPr id="1173" name="Picture 149" descr="4_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0"/>
                <a:ext cx="5760" cy="1224"/>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153" descr="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5094" y="0"/>
                <a:ext cx="666" cy="846"/>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12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rot="930090">
                <a:off x="48" y="96"/>
                <a:ext cx="543"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 name="Picture 163" descr="artplus_nature_naturalcity38_g"/>
            <p:cNvPicPr>
              <a:picLocks noChangeAspect="1" noChangeArrowheads="1"/>
            </p:cNvPicPr>
            <p:nvPr/>
          </p:nvPicPr>
          <p:blipFill>
            <a:blip r:embed="rId17">
              <a:lum bright="12000" contrast="12000"/>
              <a:extLst>
                <a:ext uri="{28A0092B-C50C-407E-A947-70E740481C1C}">
                  <a14:useLocalDpi xmlns:a14="http://schemas.microsoft.com/office/drawing/2010/main" val="0"/>
                </a:ext>
              </a:extLst>
            </a:blip>
            <a:srcRect r="31580"/>
            <a:stretch>
              <a:fillRect/>
            </a:stretch>
          </p:blipFill>
          <p:spPr bwMode="gray">
            <a:xfrm>
              <a:off x="4752" y="3353"/>
              <a:ext cx="1008" cy="967"/>
            </a:xfrm>
            <a:prstGeom prst="rect">
              <a:avLst/>
            </a:prstGeom>
            <a:noFill/>
            <a:extLst>
              <a:ext uri="{909E8E84-426E-40DD-AFC4-6F175D3DCCD1}">
                <a14:hiddenFill xmlns:a14="http://schemas.microsoft.com/office/drawing/2010/main">
                  <a:solidFill>
                    <a:srgbClr val="FFFFFF"/>
                  </a:solidFill>
                </a14:hiddenFill>
              </a:ext>
            </a:extLst>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b="1">
                <a:solidFill>
                  <a:schemeClr val="bg1"/>
                </a:solidFill>
                <a:latin typeface="+mn-lt"/>
              </a:defRPr>
            </a:lvl1pPr>
          </a:lstStyle>
          <a:p>
            <a:endParaRPr lang="en-US" altLang="en-US"/>
          </a:p>
        </p:txBody>
      </p:sp>
      <p:sp>
        <p:nvSpPr>
          <p:cNvPr id="1027" name="Rectangle 3"/>
          <p:cNvSpPr>
            <a:spLocks noGrp="1" noChangeArrowheads="1"/>
          </p:cNvSpPr>
          <p:nvPr>
            <p:ph type="body" idx="1"/>
          </p:nvPr>
        </p:nvSpPr>
        <p:spPr bwMode="gray">
          <a:xfrm>
            <a:off x="304800" y="12192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000">
                <a:solidFill>
                  <a:schemeClr val="bg1"/>
                </a:solidFill>
                <a:latin typeface="+mn-lt"/>
              </a:defRPr>
            </a:lvl1pPr>
          </a:lstStyle>
          <a:p>
            <a:fld id="{98CE355C-9960-4EB0-8A2C-2604821FFA82}" type="slidenum">
              <a:rPr lang="en-US" altLang="en-US"/>
            </a:fld>
            <a:endParaRPr lang="en-US" alt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gray">
          <a:xfrm>
            <a:off x="838200" y="350838"/>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bg1"/>
                </a:solidFill>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l" rtl="0" fontAlgn="base">
        <a:spcBef>
          <a:spcPct val="0"/>
        </a:spcBef>
        <a:spcAft>
          <a:spcPct val="0"/>
        </a:spcAft>
        <a:defRPr sz="3200" b="1" kern="1200">
          <a:solidFill>
            <a:srgbClr val="000000"/>
          </a:solidFill>
          <a:latin typeface="+mj-lt"/>
          <a:ea typeface="+mj-ea"/>
          <a:cs typeface="+mj-cs"/>
        </a:defRPr>
      </a:lvl1pPr>
      <a:lvl2pPr algn="l" rtl="0" fontAlgn="base">
        <a:spcBef>
          <a:spcPct val="0"/>
        </a:spcBef>
        <a:spcAft>
          <a:spcPct val="0"/>
        </a:spcAft>
        <a:defRPr sz="3200" b="1">
          <a:solidFill>
            <a:srgbClr val="000000"/>
          </a:solidFill>
          <a:latin typeface="Verdana" panose="020B0604030504040204" pitchFamily="34" charset="0"/>
        </a:defRPr>
      </a:lvl2pPr>
      <a:lvl3pPr algn="l" rtl="0" fontAlgn="base">
        <a:spcBef>
          <a:spcPct val="0"/>
        </a:spcBef>
        <a:spcAft>
          <a:spcPct val="0"/>
        </a:spcAft>
        <a:defRPr sz="3200" b="1">
          <a:solidFill>
            <a:srgbClr val="000000"/>
          </a:solidFill>
          <a:latin typeface="Verdana" panose="020B0604030504040204" pitchFamily="34" charset="0"/>
        </a:defRPr>
      </a:lvl3pPr>
      <a:lvl4pPr algn="l" rtl="0" fontAlgn="base">
        <a:spcBef>
          <a:spcPct val="0"/>
        </a:spcBef>
        <a:spcAft>
          <a:spcPct val="0"/>
        </a:spcAft>
        <a:defRPr sz="3200" b="1">
          <a:solidFill>
            <a:srgbClr val="000000"/>
          </a:solidFill>
          <a:latin typeface="Verdana" panose="020B0604030504040204" pitchFamily="34" charset="0"/>
        </a:defRPr>
      </a:lvl4pPr>
      <a:lvl5pPr algn="l" rtl="0" fontAlgn="base">
        <a:spcBef>
          <a:spcPct val="0"/>
        </a:spcBef>
        <a:spcAft>
          <a:spcPct val="0"/>
        </a:spcAft>
        <a:defRPr sz="3200" b="1">
          <a:solidFill>
            <a:srgbClr val="000000"/>
          </a:solidFill>
          <a:latin typeface="Verdana" panose="020B0604030504040204" pitchFamily="34" charset="0"/>
        </a:defRPr>
      </a:lvl5pPr>
      <a:lvl6pPr marL="457200" algn="l" rtl="0" fontAlgn="base">
        <a:spcBef>
          <a:spcPct val="0"/>
        </a:spcBef>
        <a:spcAft>
          <a:spcPct val="0"/>
        </a:spcAft>
        <a:defRPr sz="3200" b="1">
          <a:solidFill>
            <a:srgbClr val="000000"/>
          </a:solidFill>
          <a:latin typeface="Verdana" panose="020B0604030504040204" pitchFamily="34" charset="0"/>
        </a:defRPr>
      </a:lvl6pPr>
      <a:lvl7pPr marL="914400" algn="l" rtl="0" fontAlgn="base">
        <a:spcBef>
          <a:spcPct val="0"/>
        </a:spcBef>
        <a:spcAft>
          <a:spcPct val="0"/>
        </a:spcAft>
        <a:defRPr sz="3200" b="1">
          <a:solidFill>
            <a:srgbClr val="000000"/>
          </a:solidFill>
          <a:latin typeface="Verdana" panose="020B0604030504040204" pitchFamily="34" charset="0"/>
        </a:defRPr>
      </a:lvl7pPr>
      <a:lvl8pPr marL="1371600" algn="l" rtl="0" fontAlgn="base">
        <a:spcBef>
          <a:spcPct val="0"/>
        </a:spcBef>
        <a:spcAft>
          <a:spcPct val="0"/>
        </a:spcAft>
        <a:defRPr sz="3200" b="1">
          <a:solidFill>
            <a:srgbClr val="000000"/>
          </a:solidFill>
          <a:latin typeface="Verdana" panose="020B0604030504040204" pitchFamily="34" charset="0"/>
        </a:defRPr>
      </a:lvl8pPr>
      <a:lvl9pPr marL="1828800" algn="l" rtl="0" fontAlgn="base">
        <a:spcBef>
          <a:spcPct val="0"/>
        </a:spcBef>
        <a:spcAft>
          <a:spcPct val="0"/>
        </a:spcAft>
        <a:defRPr sz="3200" b="1">
          <a:solidFill>
            <a:srgbClr val="000000"/>
          </a:solidFill>
          <a:latin typeface="Verdana" panose="020B0604030504040204" pitchFamily="34" charset="0"/>
        </a:defRPr>
      </a:lvl9pPr>
    </p:titleStyle>
    <p:bodyStyle>
      <a:lvl1pPr marL="342900" indent="-342900" algn="l" rtl="0" fontAlgn="base">
        <a:spcBef>
          <a:spcPct val="20000"/>
        </a:spcBef>
        <a:spcAft>
          <a:spcPct val="0"/>
        </a:spcAft>
        <a:buClr>
          <a:schemeClr val="tx1"/>
        </a:buClr>
        <a:buFont typeface="Wingdings" panose="05000000000000000000" pitchFamily="2" charset="2"/>
        <a:buChar char="v"/>
        <a:defRPr sz="2800" b="1"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lr>
          <a:schemeClr val="hlink"/>
        </a:buClr>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image" Target="../media/image23.GI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slide" Target="slide22.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GA_11/Package%20-%20cungco/cungco.ex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026795" y="1371600"/>
            <a:ext cx="7309485" cy="1713230"/>
          </a:xfrm>
        </p:spPr>
        <p:txBody>
          <a:bodyPr/>
          <a:lstStyle/>
          <a:p>
            <a:pPr>
              <a:tabLst>
                <a:tab pos="2743200" algn="l"/>
              </a:tabLst>
            </a:pPr>
            <a:br>
              <a:rPr lang="en-US" altLang="en-US" sz="2500" dirty="0">
                <a:solidFill>
                  <a:schemeClr val="accent2"/>
                </a:solidFill>
                <a:effectLst>
                  <a:outerShdw blurRad="38100" dist="38100" dir="2700000" algn="tl">
                    <a:srgbClr val="000000">
                      <a:alpha val="43137"/>
                    </a:srgbClr>
                  </a:outerShdw>
                </a:effectLst>
              </a:rPr>
            </a:br>
            <a:r>
              <a:rPr lang="vi-VN" altLang="en-US" sz="4000" dirty="0">
                <a:solidFill>
                  <a:schemeClr val="accent2"/>
                </a:solidFill>
                <a:effectLst>
                  <a:outerShdw blurRad="38100" dist="38100" dir="2700000" algn="tl">
                    <a:srgbClr val="000000">
                      <a:alpha val="43137"/>
                    </a:srgbClr>
                  </a:outerShdw>
                </a:effectLst>
              </a:rPr>
              <a:t>Bài 8:</a:t>
            </a:r>
            <a:r>
              <a:rPr lang="vi-VN" altLang="en-US" sz="2500" dirty="0">
                <a:solidFill>
                  <a:schemeClr val="accent2"/>
                </a:solidFill>
                <a:effectLst>
                  <a:outerShdw blurRad="38100" dist="38100" dir="2700000" algn="tl">
                    <a:srgbClr val="000000">
                      <a:alpha val="43137"/>
                    </a:srgbClr>
                  </a:outerShdw>
                </a:effectLst>
              </a:rPr>
              <a:t> </a:t>
            </a:r>
            <a:br>
              <a:rPr lang="vi-VN" altLang="en-US" sz="2500" dirty="0">
                <a:solidFill>
                  <a:schemeClr val="accent2"/>
                </a:solidFill>
                <a:effectLst>
                  <a:outerShdw blurRad="38100" dist="38100" dir="2700000" algn="tl">
                    <a:srgbClr val="000000">
                      <a:alpha val="43137"/>
                    </a:srgbClr>
                  </a:outerShdw>
                </a:effectLst>
              </a:rPr>
            </a:br>
            <a:r>
              <a:rPr lang="vi-VN" altLang="en-US" sz="5400" dirty="0" smtClean="0">
                <a:effectLst>
                  <a:outerShdw blurRad="38100" dist="38100" dir="2700000" algn="tl">
                    <a:srgbClr val="000000">
                      <a:alpha val="43137"/>
                    </a:srgbClr>
                  </a:outerShdw>
                </a:effectLst>
              </a:rPr>
              <a:t>TRUY VẤN DỮ LIỆU</a:t>
            </a:r>
            <a:endParaRPr lang="en-US" altLang="en-US" sz="5400" dirty="0">
              <a:effectLst>
                <a:outerShdw blurRad="38100" dist="38100" dir="2700000" algn="tl">
                  <a:srgbClr val="000000">
                    <a:alpha val="43137"/>
                  </a:srgbClr>
                </a:outerShdw>
              </a:effectLst>
            </a:endParaRPr>
          </a:p>
        </p:txBody>
      </p:sp>
      <p:sp>
        <p:nvSpPr>
          <p:cNvPr id="100357" name="Rectangle 5"/>
          <p:cNvSpPr>
            <a:spLocks noGrp="1" noChangeArrowheads="1"/>
          </p:cNvSpPr>
          <p:nvPr>
            <p:ph type="subTitle" idx="1"/>
          </p:nvPr>
        </p:nvSpPr>
        <p:spPr>
          <a:xfrm>
            <a:off x="1905000" y="3733800"/>
            <a:ext cx="5715000" cy="304800"/>
          </a:xfrm>
        </p:spPr>
        <p:txBody>
          <a:bodyPr/>
          <a:lstStyle/>
          <a:p>
            <a:pPr>
              <a:lnSpc>
                <a:spcPct val="80000"/>
              </a:lnSpc>
            </a:pPr>
            <a:r>
              <a:rPr lang="vi-VN" altLang="en-US" dirty="0" smtClean="0"/>
              <a:t>Giáo viên: Ngọc </a:t>
            </a:r>
            <a:r>
              <a:rPr lang="vi-VN" altLang="en-US" dirty="0" smtClean="0"/>
              <a:t>Nguyễn</a:t>
            </a:r>
            <a:endParaRPr lang="vi-VN" altLang="en-US" dirty="0" smtClean="0"/>
          </a:p>
          <a:p>
            <a:pPr>
              <a:lnSpc>
                <a:spcPct val="80000"/>
              </a:lnSpc>
            </a:pPr>
            <a:r>
              <a:rPr lang="en-US" altLang="en-US" dirty="0" smtClean="0"/>
              <a:t>Trường </a:t>
            </a:r>
            <a:r>
              <a:rPr lang="vi-VN" altLang="en-US" dirty="0" smtClean="0"/>
              <a:t>THPT Ngô sỹ Liên Chương </a:t>
            </a:r>
            <a:r>
              <a:rPr lang="vi-VN" altLang="en-US" dirty="0" smtClean="0"/>
              <a:t>Mỹ</a:t>
            </a:r>
            <a:endParaRPr lang="vi-V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1. Khái niệm</a:t>
            </a:r>
            <a:endParaRPr lang="en-US" altLang="en-US" dirty="0"/>
          </a:p>
        </p:txBody>
      </p:sp>
      <p:sp>
        <p:nvSpPr>
          <p:cNvPr id="288803" name="Text Box 9"/>
          <p:cNvSpPr txBox="1">
            <a:spLocks noChangeArrowheads="1"/>
          </p:cNvSpPr>
          <p:nvPr/>
        </p:nvSpPr>
        <p:spPr bwMode="gray">
          <a:xfrm>
            <a:off x="838200" y="1063625"/>
            <a:ext cx="74555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b. Biểu thức là tập hợp của các toán tử và toán </a:t>
            </a:r>
            <a:r>
              <a:rPr lang="vi-VN" altLang="en-US" sz="3000" b="1" dirty="0" smtClean="0">
                <a:solidFill>
                  <a:srgbClr val="000000"/>
                </a:solidFill>
                <a:cs typeface="Arial" panose="020B0604020202020204" pitchFamily="34" charset="0"/>
              </a:rPr>
              <a:t>hạng</a:t>
            </a:r>
            <a:endParaRPr lang="vi-VN" altLang="en-US" sz="3000" b="1" dirty="0" smtClean="0">
              <a:solidFill>
                <a:srgbClr val="000000"/>
              </a:solidFill>
              <a:cs typeface="Arial" panose="020B0604020202020204" pitchFamily="34" charset="0"/>
            </a:endParaRPr>
          </a:p>
        </p:txBody>
      </p:sp>
      <p:sp>
        <p:nvSpPr>
          <p:cNvPr id="2" name="TextBox 1"/>
          <p:cNvSpPr txBox="1"/>
          <p:nvPr/>
        </p:nvSpPr>
        <p:spPr>
          <a:xfrm>
            <a:off x="990600" y="2266950"/>
            <a:ext cx="7696200" cy="2306955"/>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 Phép toán</a:t>
            </a:r>
            <a:endParaRPr lang="vi-VN" altLang="en-US" sz="3600" b="1"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Phép toán số học: + ,  - ,  * , /</a:t>
            </a:r>
            <a:endParaRPr lang="vi-VN" sz="36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Phép so sánh: &lt; , &lt;= ,  &gt; , &gt;= , = , &lt; &gt; </a:t>
            </a:r>
            <a:endParaRPr lang="en-US" sz="36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Phép toán logic: AND,  OR,   NOT</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1. Khái niệm</a:t>
            </a:r>
            <a:endParaRPr lang="en-US" altLang="en-US" dirty="0"/>
          </a:p>
        </p:txBody>
      </p:sp>
      <p:sp>
        <p:nvSpPr>
          <p:cNvPr id="288803" name="Text Box 9"/>
          <p:cNvSpPr txBox="1">
            <a:spLocks noChangeArrowheads="1"/>
          </p:cNvSpPr>
          <p:nvPr/>
        </p:nvSpPr>
        <p:spPr bwMode="gray">
          <a:xfrm>
            <a:off x="838200" y="1063428"/>
            <a:ext cx="58674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b. Biểu thức</a:t>
            </a:r>
            <a:endParaRPr lang="en-US" altLang="en-US" sz="3000" b="1" dirty="0">
              <a:solidFill>
                <a:srgbClr val="000000"/>
              </a:solidFill>
              <a:cs typeface="Arial" panose="020B0604020202020204" pitchFamily="34" charset="0"/>
            </a:endParaRPr>
          </a:p>
        </p:txBody>
      </p:sp>
      <p:sp>
        <p:nvSpPr>
          <p:cNvPr id="2" name="TextBox 1"/>
          <p:cNvSpPr txBox="1"/>
          <p:nvPr/>
        </p:nvSpPr>
        <p:spPr>
          <a:xfrm>
            <a:off x="990600" y="1752600"/>
            <a:ext cx="7924800" cy="3969385"/>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 Toán hạng</a:t>
            </a:r>
            <a:endParaRPr lang="vi-VN" altLang="en-US" sz="3600" b="1" dirty="0" smtClean="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dirty="0" smtClean="0">
                <a:solidFill>
                  <a:srgbClr val="FF0000"/>
                </a:solidFill>
                <a:latin typeface="Times New Roman" panose="02020603050405020304" pitchFamily="18" charset="0"/>
                <a:cs typeface="Times New Roman" panose="02020603050405020304" pitchFamily="18" charset="0"/>
              </a:rPr>
              <a:t>Tên trường</a:t>
            </a:r>
            <a:r>
              <a:rPr lang="vi-VN"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được ghi trong dấu ngoặc vuông. </a:t>
            </a:r>
            <a:r>
              <a:rPr lang="en-US" sz="3600" i="1" u="sng" dirty="0" smtClean="0">
                <a:latin typeface="Times New Roman" panose="02020603050405020304" pitchFamily="18" charset="0"/>
                <a:cs typeface="Times New Roman" panose="02020603050405020304" pitchFamily="18" charset="0"/>
              </a:rPr>
              <a:t>Ví dụ:</a:t>
            </a:r>
            <a:r>
              <a:rPr lang="vi-VN" sz="3600" i="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Hoten</a:t>
            </a:r>
            <a:r>
              <a:rPr lang="en-US" sz="3600" dirty="0" smtClean="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Gioitinh</a:t>
            </a:r>
            <a:r>
              <a:rPr lang="en-US" sz="3600" dirty="0" smtClean="0">
                <a:latin typeface="Times New Roman" panose="02020603050405020304" pitchFamily="18" charset="0"/>
                <a:cs typeface="Times New Roman" panose="02020603050405020304" pitchFamily="18" charset="0"/>
              </a:rPr>
              <a:t>]</a:t>
            </a:r>
            <a:endParaRPr lang="vi-VN" sz="36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a:solidFill>
                  <a:srgbClr val="FF0000"/>
                </a:solidFill>
                <a:latin typeface="Times New Roman" panose="02020603050405020304" pitchFamily="18" charset="0"/>
                <a:cs typeface="Times New Roman" panose="02020603050405020304" pitchFamily="18" charset="0"/>
              </a:rPr>
              <a:t>Hằng </a:t>
            </a:r>
            <a:r>
              <a:rPr lang="en-US" sz="3600" dirty="0" smtClean="0">
                <a:solidFill>
                  <a:srgbClr val="FF0000"/>
                </a:solidFill>
                <a:latin typeface="Times New Roman" panose="02020603050405020304" pitchFamily="18" charset="0"/>
                <a:cs typeface="Times New Roman" panose="02020603050405020304" pitchFamily="18" charset="0"/>
              </a:rPr>
              <a:t>số</a:t>
            </a:r>
            <a:r>
              <a:rPr lang="vi-VN" sz="3600" dirty="0">
                <a:solidFill>
                  <a:srgbClr val="FF000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Ví dụ:</a:t>
            </a:r>
            <a:r>
              <a:rPr lang="en-US" sz="3600" dirty="0">
                <a:latin typeface="Times New Roman" panose="02020603050405020304" pitchFamily="18" charset="0"/>
                <a:cs typeface="Times New Roman" panose="02020603050405020304" pitchFamily="18" charset="0"/>
              </a:rPr>
              <a:t>  0.1 ; 152</a:t>
            </a:r>
            <a:endParaRPr lang="en-US" sz="36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a:solidFill>
                  <a:srgbClr val="FF0000"/>
                </a:solidFill>
                <a:latin typeface="Times New Roman" panose="02020603050405020304" pitchFamily="18" charset="0"/>
                <a:cs typeface="Times New Roman" panose="02020603050405020304" pitchFamily="18" charset="0"/>
              </a:rPr>
              <a:t>Hằng văn </a:t>
            </a:r>
            <a:r>
              <a:rPr lang="en-US" sz="3600" dirty="0" smtClean="0">
                <a:solidFill>
                  <a:srgbClr val="FF0000"/>
                </a:solidFill>
                <a:latin typeface="Times New Roman" panose="02020603050405020304" pitchFamily="18" charset="0"/>
                <a:cs typeface="Times New Roman" panose="02020603050405020304" pitchFamily="18" charset="0"/>
              </a:rPr>
              <a:t>bản</a:t>
            </a:r>
            <a:r>
              <a:rPr lang="vi-VN" sz="3600" dirty="0">
                <a:solidFill>
                  <a:srgbClr val="FF000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Ví dụ:</a:t>
            </a:r>
            <a:r>
              <a:rPr lang="en-US" sz="3600" dirty="0">
                <a:latin typeface="Times New Roman" panose="02020603050405020304" pitchFamily="18" charset="0"/>
                <a:cs typeface="Times New Roman" panose="02020603050405020304" pitchFamily="18" charset="0"/>
              </a:rPr>
              <a:t> “Nữ”; “</a:t>
            </a:r>
            <a:r>
              <a:rPr lang="en-US" sz="3600" dirty="0" smtClean="0">
                <a:latin typeface="Times New Roman" panose="02020603050405020304" pitchFamily="18" charset="0"/>
                <a:cs typeface="Times New Roman" panose="02020603050405020304" pitchFamily="18" charset="0"/>
              </a:rPr>
              <a:t>Nam”</a:t>
            </a:r>
            <a:endParaRPr lang="vi-VN" sz="36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vi-VN" sz="3600" dirty="0">
                <a:solidFill>
                  <a:srgbClr val="FF0000"/>
                </a:solidFill>
                <a:latin typeface="Times New Roman" panose="02020603050405020304" pitchFamily="18" charset="0"/>
                <a:cs typeface="Times New Roman" panose="02020603050405020304" pitchFamily="18" charset="0"/>
              </a:rPr>
              <a:t>Các h</a:t>
            </a:r>
            <a:r>
              <a:rPr lang="en-US" sz="3600" dirty="0" err="1" smtClean="0">
                <a:solidFill>
                  <a:srgbClr val="FF0000"/>
                </a:solidFill>
                <a:latin typeface="Times New Roman" panose="02020603050405020304" pitchFamily="18" charset="0"/>
                <a:cs typeface="Times New Roman" panose="02020603050405020304" pitchFamily="18" charset="0"/>
              </a:rPr>
              <a:t>àm</a:t>
            </a:r>
            <a:r>
              <a:rPr lang="en-US" sz="3600" dirty="0" smtClean="0">
                <a:solidFill>
                  <a:srgbClr val="FF0000"/>
                </a:solidFill>
                <a:latin typeface="Times New Roman" panose="02020603050405020304" pitchFamily="18" charset="0"/>
                <a:cs typeface="Times New Roman" panose="02020603050405020304" pitchFamily="18" charset="0"/>
              </a:rPr>
              <a:t> thường dùng</a:t>
            </a:r>
            <a:r>
              <a:rPr lang="en-US" sz="3600" i="1" dirty="0" smtClean="0">
                <a:solidFill>
                  <a:srgbClr val="FF000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Sum, </a:t>
            </a:r>
            <a:r>
              <a:rPr lang="en-US" sz="3600" dirty="0" err="1">
                <a:latin typeface="Times New Roman" panose="02020603050405020304" pitchFamily="18" charset="0"/>
                <a:cs typeface="Times New Roman" panose="02020603050405020304" pitchFamily="18" charset="0"/>
              </a:rPr>
              <a:t>Avg</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ax</a:t>
            </a:r>
            <a:r>
              <a:rPr lang="vi-VN" sz="3600" dirty="0" smtClean="0">
                <a:latin typeface="Times New Roman" panose="02020603050405020304" pitchFamily="18" charset="0"/>
                <a:cs typeface="Times New Roman" panose="02020603050405020304" pitchFamily="18" charset="0"/>
              </a:rPr>
              <a:t>, Min,Count,...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1. Khái niệm</a:t>
            </a:r>
            <a:endParaRPr lang="en-US" altLang="en-US" dirty="0"/>
          </a:p>
        </p:txBody>
      </p:sp>
      <p:sp>
        <p:nvSpPr>
          <p:cNvPr id="288803" name="Text Box 9"/>
          <p:cNvSpPr txBox="1">
            <a:spLocks noChangeArrowheads="1"/>
          </p:cNvSpPr>
          <p:nvPr/>
        </p:nvSpPr>
        <p:spPr bwMode="gray">
          <a:xfrm>
            <a:off x="838200" y="1063428"/>
            <a:ext cx="58674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b. Biểu thức</a:t>
            </a:r>
            <a:endParaRPr lang="en-US" altLang="en-US" sz="3000" b="1" dirty="0">
              <a:solidFill>
                <a:srgbClr val="000000"/>
              </a:solidFill>
              <a:cs typeface="Arial" panose="020B0604020202020204" pitchFamily="34" charset="0"/>
            </a:endParaRPr>
          </a:p>
        </p:txBody>
      </p:sp>
      <p:sp>
        <p:nvSpPr>
          <p:cNvPr id="2" name="TextBox 1"/>
          <p:cNvSpPr txBox="1"/>
          <p:nvPr/>
        </p:nvSpPr>
        <p:spPr>
          <a:xfrm>
            <a:off x="838200" y="1600200"/>
            <a:ext cx="8077200" cy="4523105"/>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 Các loại biểu thức</a:t>
            </a:r>
            <a:endParaRPr lang="vi-VN" altLang="en-US" sz="3600" b="1" dirty="0" smtClean="0">
              <a:latin typeface="Times New Roman" panose="02020603050405020304" pitchFamily="18" charset="0"/>
              <a:cs typeface="Times New Roman" panose="02020603050405020304" pitchFamily="18" charset="0"/>
            </a:endParaRPr>
          </a:p>
          <a:p>
            <a:pPr algn="l"/>
            <a:r>
              <a:rPr lang="vi-VN" sz="3600" dirty="0" smtClean="0">
                <a:solidFill>
                  <a:srgbClr val="FF0000"/>
                </a:solidFill>
                <a:latin typeface="Times New Roman" panose="02020603050405020304" pitchFamily="18" charset="0"/>
                <a:cs typeface="Times New Roman" panose="02020603050405020304" pitchFamily="18" charset="0"/>
              </a:rPr>
              <a:t>Biểu thức số học</a:t>
            </a:r>
            <a:r>
              <a:rPr lang="en-US" sz="3600" dirty="0" smtClean="0">
                <a:solidFill>
                  <a:srgbClr val="FF0000"/>
                </a:solidFill>
                <a:latin typeface="Times New Roman" panose="02020603050405020304" pitchFamily="18" charset="0"/>
                <a:cs typeface="Times New Roman" panose="02020603050405020304" pitchFamily="18" charset="0"/>
              </a:rPr>
              <a:t>.</a:t>
            </a:r>
            <a:endParaRPr lang="vi-VN" sz="3600" dirty="0" smtClean="0">
              <a:solidFill>
                <a:srgbClr val="FF0000"/>
              </a:solidFill>
              <a:latin typeface="Times New Roman" panose="02020603050405020304" pitchFamily="18" charset="0"/>
              <a:cs typeface="Times New Roman" panose="02020603050405020304" pitchFamily="18" charset="0"/>
            </a:endParaRPr>
          </a:p>
          <a:p>
            <a:pPr algn="l"/>
            <a:r>
              <a:rPr lang="en-US" sz="3600" i="1" u="sng" dirty="0" smtClean="0">
                <a:latin typeface="Times New Roman" panose="02020603050405020304" pitchFamily="18" charset="0"/>
                <a:cs typeface="Times New Roman" panose="02020603050405020304" pitchFamily="18" charset="0"/>
              </a:rPr>
              <a:t>Ví dụ:</a:t>
            </a:r>
            <a:r>
              <a:rPr lang="vi-VN" sz="3600" i="1"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Thanh_tien:[Soluong]*[Dongia]</a:t>
            </a:r>
            <a:endParaRPr lang="vi-VN" sz="3600" dirty="0" smtClean="0">
              <a:latin typeface="Times New Roman" panose="02020603050405020304" pitchFamily="18" charset="0"/>
              <a:cs typeface="Times New Roman" panose="02020603050405020304" pitchFamily="18" charset="0"/>
            </a:endParaRPr>
          </a:p>
          <a:p>
            <a:pPr algn="just"/>
            <a:r>
              <a:rPr lang="vi-VN" sz="3600" dirty="0" smtClean="0">
                <a:solidFill>
                  <a:srgbClr val="FF0000"/>
                </a:solidFill>
                <a:latin typeface="Times New Roman" panose="02020603050405020304" pitchFamily="18" charset="0"/>
                <a:cs typeface="Times New Roman" panose="02020603050405020304" pitchFamily="18" charset="0"/>
              </a:rPr>
              <a:t>Biểu thức Logic.</a:t>
            </a:r>
            <a:r>
              <a:rPr lang="en-US" sz="3600" dirty="0" smtClean="0">
                <a:solidFill>
                  <a:srgbClr val="FF0000"/>
                </a:solidFill>
                <a:latin typeface="Times New Roman" panose="02020603050405020304" pitchFamily="18" charset="0"/>
                <a:cs typeface="Times New Roman" panose="02020603050405020304" pitchFamily="18" charset="0"/>
              </a:rPr>
              <a:t> </a:t>
            </a:r>
            <a:endParaRPr lang="vi-VN" sz="3600" dirty="0" smtClean="0">
              <a:solidFill>
                <a:srgbClr val="FF0000"/>
              </a:solidFill>
              <a:latin typeface="Times New Roman" panose="02020603050405020304" pitchFamily="18" charset="0"/>
              <a:cs typeface="Times New Roman" panose="02020603050405020304" pitchFamily="18" charset="0"/>
            </a:endParaRPr>
          </a:p>
          <a:p>
            <a:pPr algn="just"/>
            <a:r>
              <a:rPr lang="en-US" sz="3600" u="sng" dirty="0" smtClean="0">
                <a:latin typeface="Times New Roman" panose="02020603050405020304" pitchFamily="18" charset="0"/>
                <a:cs typeface="Times New Roman" panose="02020603050405020304" pitchFamily="18" charset="0"/>
              </a:rPr>
              <a:t>Ví </a:t>
            </a:r>
            <a:r>
              <a:rPr lang="en-US" sz="3600" u="sng" dirty="0">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dirty="0" err="1" smtClean="0">
                <a:latin typeface="Times New Roman" panose="02020603050405020304" pitchFamily="18" charset="0"/>
                <a:cs typeface="Times New Roman" panose="02020603050405020304" pitchFamily="18" charset="0"/>
              </a:rPr>
              <a:t>Gioitinh</a:t>
            </a:r>
            <a:r>
              <a:rPr lang="en-US" sz="3600" dirty="0" smtClean="0">
                <a:latin typeface="Times New Roman" panose="02020603050405020304" pitchFamily="18" charset="0"/>
                <a:cs typeface="Times New Roman" panose="02020603050405020304" pitchFamily="18" charset="0"/>
              </a:rPr>
              <a:t>]=“Nam” and [</a:t>
            </a:r>
            <a:r>
              <a:rPr lang="en-US" sz="3600" dirty="0" err="1" smtClean="0">
                <a:latin typeface="Times New Roman" panose="02020603050405020304" pitchFamily="18" charset="0"/>
                <a:cs typeface="Times New Roman" panose="02020603050405020304" pitchFamily="18" charset="0"/>
              </a:rPr>
              <a:t>Dtoan</a:t>
            </a:r>
            <a:r>
              <a:rPr lang="en-US" sz="3600" smtClean="0">
                <a:latin typeface="Times New Roman" panose="02020603050405020304" pitchFamily="18" charset="0"/>
                <a:cs typeface="Times New Roman" panose="02020603050405020304" pitchFamily="18" charset="0"/>
              </a:rPr>
              <a:t>]&gt;=5</a:t>
            </a:r>
            <a:endParaRPr lang="vi-VN" sz="3600" dirty="0" smtClean="0">
              <a:latin typeface="Times New Roman" panose="02020603050405020304" pitchFamily="18" charset="0"/>
              <a:cs typeface="Times New Roman" panose="02020603050405020304" pitchFamily="18" charset="0"/>
            </a:endParaRPr>
          </a:p>
          <a:p>
            <a:pPr algn="just"/>
            <a:r>
              <a:rPr lang="en-US" altLang="en-US" sz="3600" dirty="0" smtClean="0">
                <a:solidFill>
                  <a:srgbClr val="FF0000"/>
                </a:solidFill>
                <a:latin typeface="Times New Roman" panose="02020603050405020304" pitchFamily="18" charset="0"/>
                <a:cs typeface="Times New Roman" panose="02020603050405020304" pitchFamily="18" charset="0"/>
              </a:rPr>
              <a:t>Biểu thức nối chuỗi</a:t>
            </a:r>
            <a:r>
              <a:rPr lang="vi-VN" altLang="en-US" sz="3600" dirty="0" smtClean="0">
                <a:solidFill>
                  <a:srgbClr val="FF0000"/>
                </a:solidFill>
                <a:latin typeface="Times New Roman" panose="02020603050405020304" pitchFamily="18" charset="0"/>
                <a:cs typeface="Times New Roman" panose="02020603050405020304" pitchFamily="18" charset="0"/>
              </a:rPr>
              <a:t>.</a:t>
            </a:r>
            <a:endParaRPr lang="vi-VN" altLang="en-US" sz="3600" dirty="0" smtClean="0">
              <a:solidFill>
                <a:srgbClr val="FF0000"/>
              </a:solidFill>
              <a:latin typeface="Times New Roman" panose="02020603050405020304" pitchFamily="18" charset="0"/>
              <a:cs typeface="Times New Roman" panose="02020603050405020304" pitchFamily="18" charset="0"/>
            </a:endParaRPr>
          </a:p>
          <a:p>
            <a:pPr algn="just"/>
            <a:r>
              <a:rPr lang="vi-VN" altLang="en-US" sz="3600" u="sng" dirty="0" smtClean="0">
                <a:latin typeface="Times New Roman" panose="02020603050405020304" pitchFamily="18" charset="0"/>
                <a:cs typeface="Times New Roman" panose="02020603050405020304" pitchFamily="18" charset="0"/>
              </a:rPr>
              <a:t>Ví dụ:</a:t>
            </a:r>
            <a:r>
              <a:rPr lang="vi-VN" alt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Họ và tên</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Hodem</a:t>
            </a:r>
            <a:r>
              <a:rPr lang="en-US" sz="3600" dirty="0">
                <a:latin typeface="Times New Roman" panose="02020603050405020304" pitchFamily="18" charset="0"/>
                <a:cs typeface="Times New Roman" panose="02020603050405020304" pitchFamily="18" charset="0"/>
              </a:rPr>
              <a:t>] &amp; “ “ &amp; [</a:t>
            </a:r>
            <a:r>
              <a:rPr lang="en-US" sz="3600" dirty="0" smtClean="0">
                <a:latin typeface="Times New Roman" panose="02020603050405020304" pitchFamily="18" charset="0"/>
                <a:cs typeface="Times New Roman" panose="02020603050405020304" pitchFamily="18" charset="0"/>
              </a:rPr>
              <a:t>T</a:t>
            </a:r>
            <a:r>
              <a:rPr lang="vi-VN" sz="3600" dirty="0" smtClean="0">
                <a:latin typeface="Times New Roman" panose="02020603050405020304" pitchFamily="18" charset="0"/>
                <a:cs typeface="Times New Roman" panose="02020603050405020304" pitchFamily="18" charset="0"/>
              </a:rPr>
              <a:t>en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endParaRPr lang="en-US" altLang="en-US" sz="3600" b="1"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2. Cách tạo mẫu hỏi</a:t>
            </a:r>
            <a:endParaRPr lang="en-US" altLang="en-US" dirty="0"/>
          </a:p>
        </p:txBody>
      </p:sp>
      <p:sp>
        <p:nvSpPr>
          <p:cNvPr id="288803" name="Text Box 9"/>
          <p:cNvSpPr txBox="1">
            <a:spLocks noChangeArrowheads="1"/>
          </p:cNvSpPr>
          <p:nvPr/>
        </p:nvSpPr>
        <p:spPr bwMode="gray">
          <a:xfrm>
            <a:off x="838200" y="1063625"/>
            <a:ext cx="758380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dirty="0" smtClean="0">
                <a:solidFill>
                  <a:srgbClr val="000000"/>
                </a:solidFill>
                <a:cs typeface="Arial" panose="020B0604020202020204" pitchFamily="34" charset="0"/>
              </a:rPr>
              <a:t>Cách</a:t>
            </a:r>
            <a:r>
              <a:rPr lang="vi-VN" altLang="en-US" sz="3000" dirty="0" smtClean="0">
                <a:solidFill>
                  <a:srgbClr val="000000"/>
                </a:solidFill>
                <a:cs typeface="Arial" panose="020B0604020202020204" pitchFamily="34" charset="0"/>
              </a:rPr>
              <a:t>1: Tạo mẫu hỏi bằng cách tự thiết kế</a:t>
            </a:r>
            <a:endParaRPr lang="en-US" altLang="en-US" sz="3000" dirty="0">
              <a:solidFill>
                <a:srgbClr val="000000"/>
              </a:solidFill>
              <a:cs typeface="Arial" panose="020B0604020202020204" pitchFamily="34" charset="0"/>
            </a:endParaRPr>
          </a:p>
        </p:txBody>
      </p:sp>
      <p:pic>
        <p:nvPicPr>
          <p:cNvPr id="5" name="Picture 2"/>
          <p:cNvPicPr>
            <a:picLocks noChangeAspect="1"/>
          </p:cNvPicPr>
          <p:nvPr/>
        </p:nvPicPr>
        <p:blipFill>
          <a:blip r:embed="rId1">
            <a:extLst>
              <a:ext uri="{28A0092B-C50C-407E-A947-70E740481C1C}">
                <a14:useLocalDpi xmlns:a14="http://schemas.microsoft.com/office/drawing/2010/main" val="0"/>
              </a:ext>
            </a:extLst>
          </a:blip>
          <a:srcRect l="2" r="57613" b="51042"/>
          <a:stretch>
            <a:fillRect/>
          </a:stretch>
        </p:blipFill>
        <p:spPr bwMode="auto">
          <a:xfrm>
            <a:off x="1752600" y="19812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p:cNvSpPr txBox="1">
            <a:spLocks noChangeArrowheads="1"/>
          </p:cNvSpPr>
          <p:nvPr/>
        </p:nvSpPr>
        <p:spPr bwMode="auto">
          <a:xfrm>
            <a:off x="0" y="2362200"/>
            <a:ext cx="1752600" cy="830263"/>
          </a:xfrm>
          <a:prstGeom prst="rect">
            <a:avLst/>
          </a:prstGeom>
          <a:noFill/>
          <a:ln w="9525">
            <a:noFill/>
            <a:miter lim="800000"/>
          </a:ln>
          <a:effectLst/>
        </p:spPr>
        <p:txBody>
          <a:bodyPr>
            <a:spAutoFit/>
          </a:bodyPr>
          <a:lstStyle/>
          <a:p>
            <a:pPr eaLnBrk="1" hangingPunct="1">
              <a:spcBef>
                <a:spcPct val="50000"/>
              </a:spcBef>
              <a:defRPr/>
            </a:pPr>
            <a:r>
              <a:rPr lang="en-US" sz="2400" b="1" u="sng" dirty="0">
                <a:latin typeface="Arial" panose="020B0604020202020204" pitchFamily="34" charset="0"/>
                <a:cs typeface="Arial" panose="020B0604020202020204" pitchFamily="34" charset="0"/>
              </a:rPr>
              <a:t>B1</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Chọn </a:t>
            </a:r>
            <a:r>
              <a:rPr lang="vi-VN" sz="2400" dirty="0" smtClean="0">
                <a:latin typeface="Arial" panose="020B0604020202020204" pitchFamily="34" charset="0"/>
                <a:cs typeface="Arial" panose="020B0604020202020204" pitchFamily="34" charset="0"/>
              </a:rPr>
              <a:t>tab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Create</a:t>
            </a:r>
            <a:endParaRPr lang="en-US" sz="2400" dirty="0">
              <a:latin typeface="Arial" panose="020B0604020202020204" pitchFamily="34" charset="0"/>
              <a:cs typeface="Arial" panose="020B0604020202020204" pitchFamily="34" charset="0"/>
            </a:endParaRPr>
          </a:p>
        </p:txBody>
      </p:sp>
      <p:sp>
        <p:nvSpPr>
          <p:cNvPr id="7" name="Line 43"/>
          <p:cNvSpPr>
            <a:spLocks noChangeShapeType="1"/>
          </p:cNvSpPr>
          <p:nvPr/>
        </p:nvSpPr>
        <p:spPr bwMode="auto">
          <a:xfrm flipV="1">
            <a:off x="1752600" y="2362198"/>
            <a:ext cx="1828800" cy="322027"/>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8"/>
          <p:cNvSpPr txBox="1">
            <a:spLocks noChangeArrowheads="1"/>
          </p:cNvSpPr>
          <p:nvPr/>
        </p:nvSpPr>
        <p:spPr bwMode="auto">
          <a:xfrm>
            <a:off x="152400" y="5697774"/>
            <a:ext cx="2362200" cy="830997"/>
          </a:xfrm>
          <a:prstGeom prst="rect">
            <a:avLst/>
          </a:prstGeom>
          <a:noFill/>
          <a:ln w="9525">
            <a:noFill/>
            <a:miter lim="800000"/>
          </a:ln>
          <a:effectLst/>
        </p:spPr>
        <p:txBody>
          <a:bodyPr wrap="square">
            <a:spAutoFit/>
          </a:bodyPr>
          <a:lstStyle/>
          <a:p>
            <a:pPr eaLnBrk="1" hangingPunct="1">
              <a:spcBef>
                <a:spcPct val="50000"/>
              </a:spcBef>
              <a:defRPr/>
            </a:pPr>
            <a:r>
              <a:rPr lang="en-US" sz="2400" b="1" u="sng" dirty="0">
                <a:latin typeface="Arial" panose="020B0604020202020204" pitchFamily="34" charset="0"/>
                <a:cs typeface="Arial" panose="020B0604020202020204" pitchFamily="34" charset="0"/>
              </a:rPr>
              <a:t>B2</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Chọn lệnh  Query Design</a:t>
            </a:r>
            <a:endParaRPr lang="en-US" sz="2400" dirty="0">
              <a:latin typeface="Arial" panose="020B0604020202020204" pitchFamily="34" charset="0"/>
              <a:cs typeface="Arial" panose="020B0604020202020204" pitchFamily="34" charset="0"/>
            </a:endParaRPr>
          </a:p>
        </p:txBody>
      </p:sp>
      <p:sp>
        <p:nvSpPr>
          <p:cNvPr id="9" name="Line 43"/>
          <p:cNvSpPr>
            <a:spLocks noChangeShapeType="1"/>
          </p:cNvSpPr>
          <p:nvPr/>
        </p:nvSpPr>
        <p:spPr bwMode="auto">
          <a:xfrm flipV="1">
            <a:off x="1905000" y="3213244"/>
            <a:ext cx="2209800" cy="2484529"/>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2"/>
          <a:stretch>
            <a:fillRect/>
          </a:stretch>
        </p:blipFill>
        <p:spPr>
          <a:xfrm>
            <a:off x="6539345" y="1987115"/>
            <a:ext cx="2456397" cy="3575485"/>
          </a:xfrm>
          <a:prstGeom prst="rect">
            <a:avLst/>
          </a:prstGeom>
        </p:spPr>
      </p:pic>
      <p:grpSp>
        <p:nvGrpSpPr>
          <p:cNvPr id="2" name="Group 1"/>
          <p:cNvGrpSpPr/>
          <p:nvPr/>
        </p:nvGrpSpPr>
        <p:grpSpPr>
          <a:xfrm>
            <a:off x="5943600" y="2895600"/>
            <a:ext cx="2133599" cy="2802173"/>
            <a:chOff x="5943600" y="2895600"/>
            <a:chExt cx="2133599" cy="2802173"/>
          </a:xfrm>
        </p:grpSpPr>
        <p:sp>
          <p:nvSpPr>
            <p:cNvPr id="11" name="Line 43"/>
            <p:cNvSpPr>
              <a:spLocks noChangeShapeType="1"/>
            </p:cNvSpPr>
            <p:nvPr/>
          </p:nvSpPr>
          <p:spPr bwMode="auto">
            <a:xfrm flipH="1" flipV="1">
              <a:off x="6858000" y="2895600"/>
              <a:ext cx="228600" cy="17526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43"/>
            <p:cNvSpPr>
              <a:spLocks noChangeShapeType="1"/>
            </p:cNvSpPr>
            <p:nvPr/>
          </p:nvSpPr>
          <p:spPr bwMode="auto">
            <a:xfrm>
              <a:off x="7086600" y="4648200"/>
              <a:ext cx="990599" cy="6858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0" name="Straight Connector 9"/>
            <p:cNvCxnSpPr>
              <a:stCxn id="11" idx="0"/>
            </p:cNvCxnSpPr>
            <p:nvPr/>
          </p:nvCxnSpPr>
          <p:spPr bwMode="auto">
            <a:xfrm flipH="1">
              <a:off x="5943600" y="4648200"/>
              <a:ext cx="1143000" cy="104957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 Box 28"/>
          <p:cNvSpPr txBox="1">
            <a:spLocks noChangeArrowheads="1"/>
          </p:cNvSpPr>
          <p:nvPr/>
        </p:nvSpPr>
        <p:spPr bwMode="auto">
          <a:xfrm>
            <a:off x="3491344" y="5755292"/>
            <a:ext cx="3900055" cy="830997"/>
          </a:xfrm>
          <a:prstGeom prst="rect">
            <a:avLst/>
          </a:prstGeom>
          <a:noFill/>
          <a:ln w="9525">
            <a:noFill/>
            <a:miter lim="800000"/>
          </a:ln>
          <a:effectLst/>
        </p:spPr>
        <p:txBody>
          <a:bodyPr wrap="square">
            <a:spAutoFit/>
          </a:bodyPr>
          <a:lstStyle/>
          <a:p>
            <a:pPr eaLnBrk="1" hangingPunct="1">
              <a:spcBef>
                <a:spcPct val="50000"/>
              </a:spcBef>
              <a:defRPr/>
            </a:pPr>
            <a:r>
              <a:rPr lang="en-US" sz="2400" b="1" u="sng" dirty="0" smtClean="0">
                <a:latin typeface="Arial" panose="020B0604020202020204" pitchFamily="34" charset="0"/>
                <a:cs typeface="Arial" panose="020B0604020202020204" pitchFamily="34" charset="0"/>
              </a:rPr>
              <a:t>B</a:t>
            </a:r>
            <a:r>
              <a:rPr lang="vi-VN" sz="2400" b="1" u="sng" dirty="0" smtClean="0">
                <a:latin typeface="Arial" panose="020B0604020202020204" pitchFamily="34" charset="0"/>
                <a:cs typeface="Arial" panose="020B0604020202020204" pitchFamily="34" charset="0"/>
              </a:rPr>
              <a:t>3</a:t>
            </a:r>
            <a:r>
              <a:rPr lang="en-US" sz="2400" b="1"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Chọn các bảng/ mẫu hỏi liên quan, Nhấn Add </a:t>
            </a:r>
            <a:endParaRPr lang="en-US" sz="24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2. Cách tạo mẫu hỏi</a:t>
            </a:r>
            <a:endParaRPr lang="en-US" altLang="en-US" dirty="0"/>
          </a:p>
        </p:txBody>
      </p:sp>
      <p:sp>
        <p:nvSpPr>
          <p:cNvPr id="288803" name="Text Box 9"/>
          <p:cNvSpPr txBox="1">
            <a:spLocks noChangeArrowheads="1"/>
          </p:cNvSpPr>
          <p:nvPr/>
        </p:nvSpPr>
        <p:spPr bwMode="gray">
          <a:xfrm>
            <a:off x="838200" y="893802"/>
            <a:ext cx="7086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dirty="0" smtClean="0">
                <a:solidFill>
                  <a:srgbClr val="000000"/>
                </a:solidFill>
                <a:cs typeface="Arial" panose="020B0604020202020204" pitchFamily="34" charset="0"/>
              </a:rPr>
              <a:t>Giao diện cửa sổ thiết kế mẫu hỏi</a:t>
            </a:r>
            <a:endParaRPr lang="en-US" altLang="en-US" sz="3000" dirty="0">
              <a:solidFill>
                <a:srgbClr val="000000"/>
              </a:solidFill>
              <a:cs typeface="Arial" panose="020B0604020202020204" pitchFamily="34" charset="0"/>
            </a:endParaRPr>
          </a:p>
        </p:txBody>
      </p:sp>
      <p:pic>
        <p:nvPicPr>
          <p:cNvPr id="27" name="Picture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447800"/>
            <a:ext cx="8153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25"/>
          <p:cNvSpPr>
            <a:spLocks noChangeArrowheads="1"/>
          </p:cNvSpPr>
          <p:nvPr/>
        </p:nvSpPr>
        <p:spPr bwMode="auto">
          <a:xfrm flipH="1" flipV="1">
            <a:off x="3505200" y="1981200"/>
            <a:ext cx="2133600" cy="838200"/>
          </a:xfrm>
          <a:prstGeom prst="wedgeRectCallout">
            <a:avLst>
              <a:gd name="adj1" fmla="val 49436"/>
              <a:gd name="adj2" fmla="val -30291"/>
            </a:avLst>
          </a:prstGeom>
          <a:solidFill>
            <a:schemeClr val="bg1"/>
          </a:solidFill>
          <a:ln w="9525">
            <a:solidFill>
              <a:srgbClr val="FF0000"/>
            </a:solidFill>
            <a:miter lim="800000"/>
          </a:ln>
        </p:spPr>
        <p:txBody>
          <a:bodyPr rot="10800000"/>
          <a:lstStyle/>
          <a:p>
            <a:pPr algn="ctr" eaLnBrk="1" hangingPunct="1">
              <a:defRPr/>
            </a:pPr>
            <a:r>
              <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Phần chứa dữ liệu nguồn</a:t>
            </a:r>
            <a:endPar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9" name="AutoShape 20"/>
          <p:cNvSpPr>
            <a:spLocks noChangeArrowheads="1"/>
          </p:cNvSpPr>
          <p:nvPr/>
        </p:nvSpPr>
        <p:spPr bwMode="auto">
          <a:xfrm flipH="1" flipV="1">
            <a:off x="152400" y="4800600"/>
            <a:ext cx="1524000" cy="1600200"/>
          </a:xfrm>
          <a:prstGeom prst="wedgeRectCallout">
            <a:avLst>
              <a:gd name="adj1" fmla="val -54065"/>
              <a:gd name="adj2" fmla="val 103769"/>
            </a:avLst>
          </a:prstGeom>
          <a:solidFill>
            <a:schemeClr val="bg1"/>
          </a:solidFill>
          <a:ln w="9525">
            <a:solidFill>
              <a:srgbClr val="FF0000"/>
            </a:solidFill>
            <a:miter lim="800000"/>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Criteria:</a:t>
            </a:r>
            <a:r>
              <a:rPr 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vi-VN" alt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 tả điều kiện chọn bản ghi</a:t>
            </a:r>
            <a:endParaRPr lang="vi-VN" alt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0" name="AutoShape 21"/>
          <p:cNvSpPr>
            <a:spLocks noChangeArrowheads="1"/>
          </p:cNvSpPr>
          <p:nvPr/>
        </p:nvSpPr>
        <p:spPr bwMode="auto">
          <a:xfrm flipH="1" flipV="1">
            <a:off x="1752600" y="4800600"/>
            <a:ext cx="1905000" cy="1600200"/>
          </a:xfrm>
          <a:prstGeom prst="wedgeRectCallout">
            <a:avLst>
              <a:gd name="adj1" fmla="val 25000"/>
              <a:gd name="adj2" fmla="val 110019"/>
            </a:avLst>
          </a:prstGeom>
          <a:solidFill>
            <a:schemeClr val="bg1"/>
          </a:solidFill>
          <a:ln w="9525">
            <a:solidFill>
              <a:srgbClr val="FF0000"/>
            </a:solidFill>
            <a:miter lim="800000"/>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Show:</a:t>
            </a:r>
            <a:r>
              <a:rPr lang="en-US" sz="2400" dirty="0">
                <a:solidFill>
                  <a:srgbClr val="0000FF"/>
                </a:solidFill>
                <a:effectLst>
                  <a:outerShdw blurRad="38100" dist="38100" dir="2700000" algn="tl">
                    <a:srgbClr val="000000"/>
                  </a:outerShdw>
                </a:effectLst>
                <a:latin typeface=".VnTime" pitchFamily="34" charset="0"/>
                <a:cs typeface="+mn-cs"/>
              </a:rPr>
              <a:t> </a:t>
            </a:r>
            <a:r>
              <a:rPr lang="vi-VN" alt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Khai báo trường hiển thị trong mẫu hỏi</a:t>
            </a:r>
            <a:endParaRPr lang="en-US" sz="2400" dirty="0">
              <a:solidFill>
                <a:srgbClr val="0000FF"/>
              </a:solidFill>
              <a:effectLst>
                <a:outerShdw blurRad="38100" dist="38100" dir="2700000" algn="tl">
                  <a:srgbClr val="000000"/>
                </a:outerShdw>
              </a:effectLst>
              <a:latin typeface=".VnTime" pitchFamily="34" charset="0"/>
              <a:cs typeface="+mn-cs"/>
            </a:endParaRPr>
          </a:p>
          <a:p>
            <a:pPr algn="ctr" eaLnBrk="1" hangingPunct="1">
              <a:defRPr/>
            </a:pPr>
            <a:endParaRPr lang="en-US" sz="2400" dirty="0">
              <a:solidFill>
                <a:srgbClr val="0000FF"/>
              </a:solidFill>
              <a:effectLst>
                <a:outerShdw blurRad="38100" dist="38100" dir="2700000" algn="tl">
                  <a:srgbClr val="000000"/>
                </a:outerShdw>
              </a:effectLst>
              <a:latin typeface=".VnTime" pitchFamily="34" charset="0"/>
              <a:cs typeface="+mn-cs"/>
            </a:endParaRPr>
          </a:p>
        </p:txBody>
      </p:sp>
      <p:sp>
        <p:nvSpPr>
          <p:cNvPr id="31" name="AutoShape 22"/>
          <p:cNvSpPr>
            <a:spLocks noChangeArrowheads="1"/>
          </p:cNvSpPr>
          <p:nvPr/>
        </p:nvSpPr>
        <p:spPr bwMode="auto">
          <a:xfrm flipH="1" flipV="1">
            <a:off x="3733800" y="4800600"/>
            <a:ext cx="1676400" cy="1600200"/>
          </a:xfrm>
          <a:prstGeom prst="wedgeRectCallout">
            <a:avLst>
              <a:gd name="adj1" fmla="val 44032"/>
              <a:gd name="adj2" fmla="val 123806"/>
            </a:avLst>
          </a:prstGeom>
          <a:solidFill>
            <a:schemeClr val="bg1"/>
          </a:solidFill>
          <a:ln w="9525">
            <a:solidFill>
              <a:srgbClr val="FF0000"/>
            </a:solidFill>
            <a:miter lim="800000"/>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Sort:</a:t>
            </a:r>
            <a:r>
              <a:rPr lang="en-US" sz="2400" dirty="0">
                <a:solidFill>
                  <a:srgbClr val="0000FF"/>
                </a:solidFill>
                <a:effectLst>
                  <a:outerShdw blurRad="38100" dist="38100" dir="2700000" algn="tl">
                    <a:srgbClr val="000000"/>
                  </a:outerShdw>
                </a:effectLst>
                <a:latin typeface=".VnSouthern" pitchFamily="34" charset="0"/>
                <a:cs typeface="+mn-cs"/>
              </a:rPr>
              <a:t> </a:t>
            </a:r>
            <a:r>
              <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Chọn trường cần sắp xếp</a:t>
            </a:r>
            <a:br>
              <a:rPr lang="en-US" sz="2400" dirty="0">
                <a:solidFill>
                  <a:srgbClr val="0000FF"/>
                </a:solidFill>
                <a:effectLst>
                  <a:outerShdw blurRad="38100" dist="38100" dir="2700000" algn="tl">
                    <a:srgbClr val="000000"/>
                  </a:outerShdw>
                </a:effectLst>
                <a:latin typeface=".VnSouthern" pitchFamily="34" charset="0"/>
                <a:cs typeface="+mn-cs"/>
              </a:rPr>
            </a:br>
            <a:endParaRPr lang="en-US" sz="2400" dirty="0">
              <a:solidFill>
                <a:srgbClr val="0000FF"/>
              </a:solidFill>
              <a:effectLst>
                <a:outerShdw blurRad="38100" dist="38100" dir="2700000" algn="tl">
                  <a:srgbClr val="000000"/>
                </a:outerShdw>
              </a:effectLst>
              <a:latin typeface=".VnSouthern" pitchFamily="34" charset="0"/>
              <a:cs typeface="+mn-cs"/>
            </a:endParaRPr>
          </a:p>
        </p:txBody>
      </p:sp>
      <p:sp>
        <p:nvSpPr>
          <p:cNvPr id="32" name="AutoShape 23"/>
          <p:cNvSpPr>
            <a:spLocks noChangeArrowheads="1"/>
          </p:cNvSpPr>
          <p:nvPr/>
        </p:nvSpPr>
        <p:spPr bwMode="auto">
          <a:xfrm flipH="1" flipV="1">
            <a:off x="5486400" y="4800600"/>
            <a:ext cx="1752600" cy="1600200"/>
          </a:xfrm>
          <a:prstGeom prst="wedgeRectCallout">
            <a:avLst>
              <a:gd name="adj1" fmla="val 48097"/>
              <a:gd name="adj2" fmla="val 132042"/>
            </a:avLst>
          </a:prstGeom>
          <a:solidFill>
            <a:schemeClr val="bg1"/>
          </a:solidFill>
          <a:ln w="9525">
            <a:solidFill>
              <a:srgbClr val="FF0000"/>
            </a:solidFill>
            <a:miter lim="800000"/>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Table:</a:t>
            </a:r>
            <a:r>
              <a:rPr 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tên bảng chứa trường tương ứng</a:t>
            </a:r>
            <a:endPar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3" name="AutoShape 24"/>
          <p:cNvSpPr>
            <a:spLocks noChangeArrowheads="1"/>
          </p:cNvSpPr>
          <p:nvPr/>
        </p:nvSpPr>
        <p:spPr bwMode="auto">
          <a:xfrm flipH="1" flipV="1">
            <a:off x="7315200" y="4800600"/>
            <a:ext cx="1676400" cy="1600200"/>
          </a:xfrm>
          <a:prstGeom prst="wedgeRectCallout">
            <a:avLst>
              <a:gd name="adj1" fmla="val 90907"/>
              <a:gd name="adj2" fmla="val 137796"/>
            </a:avLst>
          </a:prstGeom>
          <a:solidFill>
            <a:schemeClr val="bg1"/>
          </a:solidFill>
          <a:ln w="9525">
            <a:solidFill>
              <a:srgbClr val="FF0000"/>
            </a:solidFill>
            <a:miter lim="800000"/>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Field:</a:t>
            </a:r>
            <a:r>
              <a:rPr 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vi-VN" alt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Khai báo tên của trường được chọn</a:t>
            </a:r>
            <a:endParaRPr lang="vi-VN" altLang="en-US" sz="2400"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2" name="AutoShape 25"/>
          <p:cNvSpPr>
            <a:spLocks noChangeArrowheads="1"/>
          </p:cNvSpPr>
          <p:nvPr/>
        </p:nvSpPr>
        <p:spPr bwMode="auto">
          <a:xfrm flipH="1" flipV="1">
            <a:off x="7315200" y="3400425"/>
            <a:ext cx="1738745" cy="838200"/>
          </a:xfrm>
          <a:prstGeom prst="wedgeRectCallout">
            <a:avLst>
              <a:gd name="adj1" fmla="val 49436"/>
              <a:gd name="adj2" fmla="val -30291"/>
            </a:avLst>
          </a:prstGeom>
          <a:solidFill>
            <a:schemeClr val="bg1"/>
          </a:solidFill>
          <a:ln w="9525">
            <a:solidFill>
              <a:srgbClr val="FF0000"/>
            </a:solidFill>
            <a:miter lim="800000"/>
          </a:ln>
        </p:spPr>
        <p:txBody>
          <a:bodyPr rot="10800000"/>
          <a:lstStyle/>
          <a:p>
            <a:pPr algn="ctr" eaLnBrk="1" hangingPunct="1">
              <a:defRPr/>
            </a:pPr>
            <a:r>
              <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Phần lưới QBE</a:t>
            </a:r>
            <a:endParaRPr lang="vi-VN" altLang="en-US" sz="2400"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animBg="1"/>
      <p:bldP spid="31" grpId="0" animBg="1"/>
      <p:bldP spid="32" grpId="0" bldLvl="0" animBg="1"/>
      <p:bldP spid="3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 Cách tạo mẫu hỏi</a:t>
            </a:r>
            <a:endParaRPr lang="en-US" altLang="en-US" dirty="0"/>
          </a:p>
        </p:txBody>
      </p:sp>
      <p:sp>
        <p:nvSpPr>
          <p:cNvPr id="13" name="TextBox 12"/>
          <p:cNvSpPr txBox="1"/>
          <p:nvPr/>
        </p:nvSpPr>
        <p:spPr>
          <a:xfrm>
            <a:off x="990600" y="1143000"/>
            <a:ext cx="7924800" cy="4939814"/>
          </a:xfrm>
          <a:prstGeom prst="rect">
            <a:avLst/>
          </a:prstGeom>
          <a:noFill/>
        </p:spPr>
        <p:txBody>
          <a:bodyPr wrap="square" rtlCol="0">
            <a:spAutoFit/>
          </a:bodyPr>
          <a:lstStyle/>
          <a:p>
            <a:pPr algn="l"/>
            <a:r>
              <a:rPr lang="en-US" sz="3500" b="1" u="sng" dirty="0" smtClean="0">
                <a:latin typeface="Times New Roman" panose="02020603050405020304" pitchFamily="18" charset="0"/>
                <a:cs typeface="Times New Roman" panose="02020603050405020304" pitchFamily="18" charset="0"/>
              </a:rPr>
              <a:t>B4</a:t>
            </a:r>
            <a:r>
              <a:rPr lang="en-US" sz="3500" b="1" dirty="0" smtClean="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Tại </a:t>
            </a:r>
            <a:r>
              <a:rPr lang="vi-VN" sz="3500" dirty="0" smtClean="0">
                <a:latin typeface="Times New Roman" panose="02020603050405020304" pitchFamily="18" charset="0"/>
                <a:cs typeface="Times New Roman" panose="02020603050405020304" pitchFamily="18" charset="0"/>
              </a:rPr>
              <a:t>tab</a:t>
            </a:r>
            <a:r>
              <a:rPr lang="en-US" sz="3500" dirty="0" smtClean="0">
                <a:latin typeface="Times New Roman" panose="02020603050405020304" pitchFamily="18" charset="0"/>
                <a:cs typeface="Times New Roman" panose="02020603050405020304" pitchFamily="18" charset="0"/>
              </a:rPr>
              <a:t> Design nháy nút Run	    </a:t>
            </a:r>
            <a:r>
              <a:rPr lang="vi-VN" sz="3500" dirty="0" smtClean="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để xem kết quả</a:t>
            </a:r>
            <a:endParaRPr lang="vi-VN" sz="3500" dirty="0" smtClean="0">
              <a:latin typeface="Times New Roman" panose="02020603050405020304" pitchFamily="18" charset="0"/>
              <a:cs typeface="Times New Roman" panose="02020603050405020304" pitchFamily="18" charset="0"/>
            </a:endParaRPr>
          </a:p>
          <a:p>
            <a:pPr algn="l"/>
            <a:endParaRPr lang="vi-VN" sz="3500" dirty="0">
              <a:latin typeface="Times New Roman" panose="02020603050405020304" pitchFamily="18" charset="0"/>
              <a:cs typeface="Times New Roman" panose="02020603050405020304" pitchFamily="18" charset="0"/>
            </a:endParaRPr>
          </a:p>
          <a:p>
            <a:pPr algn="l"/>
            <a:endParaRPr lang="vi-VN" sz="3500" dirty="0" smtClean="0">
              <a:latin typeface="Times New Roman" panose="02020603050405020304" pitchFamily="18" charset="0"/>
              <a:cs typeface="Times New Roman" panose="02020603050405020304" pitchFamily="18" charset="0"/>
            </a:endParaRPr>
          </a:p>
          <a:p>
            <a:pPr algn="l"/>
            <a:endParaRPr lang="vi-VN" sz="3500" dirty="0">
              <a:latin typeface="Times New Roman" panose="02020603050405020304" pitchFamily="18" charset="0"/>
              <a:cs typeface="Times New Roman" panose="02020603050405020304" pitchFamily="18" charset="0"/>
            </a:endParaRPr>
          </a:p>
          <a:p>
            <a:pPr algn="l"/>
            <a:endParaRPr lang="vi-VN" sz="3500" dirty="0" smtClean="0">
              <a:latin typeface="Times New Roman" panose="02020603050405020304" pitchFamily="18" charset="0"/>
              <a:cs typeface="Times New Roman" panose="02020603050405020304" pitchFamily="18" charset="0"/>
            </a:endParaRPr>
          </a:p>
          <a:p>
            <a:pPr algn="l"/>
            <a:endParaRPr lang="vi-VN" sz="3500" dirty="0" smtClean="0">
              <a:latin typeface="Times New Roman" panose="02020603050405020304" pitchFamily="18" charset="0"/>
              <a:cs typeface="Times New Roman" panose="02020603050405020304" pitchFamily="18" charset="0"/>
            </a:endParaRPr>
          </a:p>
          <a:p>
            <a:pPr algn="l"/>
            <a:r>
              <a:rPr lang="vi-VN" sz="3500" b="1" u="sng" dirty="0" smtClean="0">
                <a:latin typeface="Times New Roman" panose="02020603050405020304" pitchFamily="18" charset="0"/>
                <a:cs typeface="Times New Roman" panose="02020603050405020304" pitchFamily="18" charset="0"/>
              </a:rPr>
              <a:t>B5</a:t>
            </a:r>
            <a:r>
              <a:rPr lang="vi-VN" sz="3500" b="1" dirty="0" smtClean="0">
                <a:latin typeface="Times New Roman" panose="02020603050405020304" pitchFamily="18" charset="0"/>
                <a:cs typeface="Times New Roman" panose="02020603050405020304" pitchFamily="18" charset="0"/>
              </a:rPr>
              <a:t>: </a:t>
            </a:r>
            <a:r>
              <a:rPr lang="vi-VN" sz="3500" dirty="0" smtClean="0">
                <a:latin typeface="Times New Roman" panose="02020603050405020304" pitchFamily="18" charset="0"/>
                <a:cs typeface="Times New Roman" panose="02020603050405020304" pitchFamily="18" charset="0"/>
              </a:rPr>
              <a:t>Lưu và đặt tên cho mẫu hỏi</a:t>
            </a:r>
            <a:endParaRPr lang="en-US" sz="3500" dirty="0" smtClean="0">
              <a:latin typeface="Times New Roman" panose="02020603050405020304" pitchFamily="18" charset="0"/>
              <a:cs typeface="Times New Roman" panose="02020603050405020304" pitchFamily="18" charset="0"/>
            </a:endParaRPr>
          </a:p>
          <a:p>
            <a:pPr algn="l"/>
            <a:endParaRPr lang="en-US" sz="3500" dirty="0"/>
          </a:p>
        </p:txBody>
      </p:sp>
      <p:pic>
        <p:nvPicPr>
          <p:cNvPr id="44"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77112" y="1143000"/>
            <a:ext cx="7000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334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pic>
        <p:nvPicPr>
          <p:cNvPr id="14" name="Picture 13"/>
          <p:cNvPicPr>
            <a:picLocks noChangeAspect="1"/>
          </p:cNvPicPr>
          <p:nvPr/>
        </p:nvPicPr>
        <p:blipFill rotWithShape="1">
          <a:blip r:embed="rId1"/>
          <a:srcRect l="35944" t="26042" r="21888" b="53125"/>
          <a:stretch>
            <a:fillRect/>
          </a:stretch>
        </p:blipFill>
        <p:spPr>
          <a:xfrm>
            <a:off x="990600" y="1905000"/>
            <a:ext cx="7680960" cy="3886200"/>
          </a:xfrm>
          <a:prstGeom prst="rect">
            <a:avLst/>
          </a:prstGeom>
        </p:spPr>
      </p:pic>
      <p:sp>
        <p:nvSpPr>
          <p:cNvPr id="47" name="TextBox 46"/>
          <p:cNvSpPr txBox="1"/>
          <p:nvPr/>
        </p:nvSpPr>
        <p:spPr>
          <a:xfrm>
            <a:off x="990600" y="1143000"/>
            <a:ext cx="7924800" cy="1169551"/>
          </a:xfrm>
          <a:prstGeom prst="rect">
            <a:avLst/>
          </a:prstGeom>
          <a:noFill/>
        </p:spPr>
        <p:txBody>
          <a:bodyPr wrap="square" rtlCol="0">
            <a:spAutoFit/>
          </a:bodyPr>
          <a:lstStyle/>
          <a:p>
            <a:pPr algn="l"/>
            <a:r>
              <a:rPr lang="vi-VN" sz="3500" dirty="0" smtClean="0">
                <a:latin typeface="Times New Roman" panose="02020603050405020304" pitchFamily="18" charset="0"/>
                <a:cs typeface="Times New Roman" panose="02020603050405020304" pitchFamily="18" charset="0"/>
              </a:rPr>
              <a:t>Cho CSDL </a:t>
            </a:r>
            <a:r>
              <a:rPr lang="vi-VN" sz="3500" b="1" dirty="0" smtClean="0">
                <a:latin typeface="Times New Roman" panose="02020603050405020304" pitchFamily="18" charset="0"/>
                <a:cs typeface="Times New Roman" panose="02020603050405020304" pitchFamily="18" charset="0"/>
              </a:rPr>
              <a:t>QLKiemtra.accdb</a:t>
            </a:r>
            <a:endParaRPr lang="en-US" sz="3500" b="1" dirty="0" smtClean="0">
              <a:latin typeface="Times New Roman" panose="02020603050405020304" pitchFamily="18" charset="0"/>
              <a:cs typeface="Times New Roman" panose="02020603050405020304" pitchFamily="18" charset="0"/>
            </a:endParaRPr>
          </a:p>
          <a:p>
            <a:pPr algn="l"/>
            <a:endParaRPr lang="en-US" sz="35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2846933"/>
          </a:xfrm>
          <a:prstGeom prst="rect">
            <a:avLst/>
          </a:prstGeom>
          <a:noFill/>
        </p:spPr>
        <p:txBody>
          <a:bodyPr wrap="square" rtlCol="0">
            <a:spAutoFit/>
          </a:bodyPr>
          <a:lstStyle/>
          <a:p>
            <a:pPr algn="l"/>
            <a:r>
              <a:rPr lang="vi-VN" sz="4800" dirty="0" smtClean="0">
                <a:latin typeface="Times New Roman" panose="02020603050405020304" pitchFamily="18" charset="0"/>
                <a:cs typeface="Times New Roman" panose="02020603050405020304" pitchFamily="18" charset="0"/>
              </a:rPr>
              <a:t>1. Hiển thị danh sách học sinh </a:t>
            </a:r>
            <a:r>
              <a:rPr lang="en-US" sz="4800" dirty="0" smtClean="0">
                <a:latin typeface="Times New Roman" panose="02020603050405020304" pitchFamily="18" charset="0"/>
                <a:cs typeface="Times New Roman" panose="02020603050405020304" pitchFamily="18" charset="0"/>
              </a:rPr>
              <a:t>lớp 10IE1 </a:t>
            </a:r>
            <a:r>
              <a:rPr lang="vi-VN" sz="4800" dirty="0" smtClean="0">
                <a:latin typeface="Times New Roman" panose="02020603050405020304" pitchFamily="18" charset="0"/>
                <a:cs typeface="Times New Roman" panose="02020603050405020304" pitchFamily="18" charset="0"/>
              </a:rPr>
              <a:t>được sắp xếp </a:t>
            </a:r>
            <a:r>
              <a:rPr lang="en-US" sz="4800" dirty="0" smtClean="0">
                <a:latin typeface="Times New Roman" panose="02020603050405020304" pitchFamily="18" charset="0"/>
                <a:cs typeface="Times New Roman" panose="02020603050405020304" pitchFamily="18" charset="0"/>
              </a:rPr>
              <a:t>theo </a:t>
            </a:r>
            <a:r>
              <a:rPr lang="vi-VN" sz="4800" dirty="0" smtClean="0">
                <a:latin typeface="Times New Roman" panose="02020603050405020304" pitchFamily="18" charset="0"/>
                <a:cs typeface="Times New Roman" panose="02020603050405020304" pitchFamily="18" charset="0"/>
              </a:rPr>
              <a:t>tên tăng dần.</a:t>
            </a:r>
            <a:endParaRPr lang="en-US" sz="4800" b="1" dirty="0" smtClean="0">
              <a:latin typeface="Times New Roman" panose="02020603050405020304" pitchFamily="18" charset="0"/>
              <a:cs typeface="Times New Roman" panose="02020603050405020304" pitchFamily="18" charset="0"/>
            </a:endParaRPr>
          </a:p>
          <a:p>
            <a:pPr algn="l"/>
            <a:endParaRPr lang="en-US" sz="35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0" y="3289589"/>
            <a:ext cx="4762500" cy="3533775"/>
          </a:xfrm>
          <a:prstGeom prst="rect">
            <a:avLst/>
          </a:prstGeom>
        </p:spPr>
      </p:pic>
      <p:sp>
        <p:nvSpPr>
          <p:cNvPr id="3" name="Right Arrow 2">
            <a:hlinkClick r:id="rId2"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5" name="TextBox 4"/>
          <p:cNvSpPr txBox="1"/>
          <p:nvPr/>
        </p:nvSpPr>
        <p:spPr>
          <a:xfrm>
            <a:off x="990600" y="1143000"/>
            <a:ext cx="7924800" cy="3093154"/>
          </a:xfrm>
          <a:prstGeom prst="rect">
            <a:avLst/>
          </a:prstGeom>
          <a:noFill/>
        </p:spPr>
        <p:txBody>
          <a:bodyPr wrap="square" rtlCol="0">
            <a:spAutoFit/>
          </a:bodyPr>
          <a:lstStyle/>
          <a:p>
            <a:pPr algn="l"/>
            <a:r>
              <a:rPr lang="vi-VN" sz="4000" dirty="0" smtClean="0">
                <a:latin typeface="Times New Roman" panose="02020603050405020304" pitchFamily="18" charset="0"/>
                <a:cs typeface="Times New Roman" panose="02020603050405020304" pitchFamily="18" charset="0"/>
              </a:rPr>
              <a:t>2. Hiển thị thông tin: SBD, Mã học sinh, </a:t>
            </a:r>
            <a:r>
              <a:rPr lang="vi-VN" sz="4000" b="1" dirty="0" smtClean="0">
                <a:solidFill>
                  <a:srgbClr val="FF0000"/>
                </a:solidFill>
                <a:latin typeface="Times New Roman" panose="02020603050405020304" pitchFamily="18" charset="0"/>
                <a:cs typeface="Times New Roman" panose="02020603050405020304" pitchFamily="18" charset="0"/>
              </a:rPr>
              <a:t>Họ và tên</a:t>
            </a:r>
            <a:r>
              <a:rPr lang="vi-VN" sz="4000" dirty="0" smtClean="0">
                <a:latin typeface="Times New Roman" panose="02020603050405020304" pitchFamily="18" charset="0"/>
                <a:cs typeface="Times New Roman" panose="02020603050405020304" pitchFamily="18" charset="0"/>
              </a:rPr>
              <a:t>, Ngày sinh, Tên môn học</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của những học sinh có số điểm từ 8 trở lên.</a:t>
            </a:r>
            <a:endParaRPr lang="en-US" sz="4000" b="1" dirty="0" smtClean="0">
              <a:latin typeface="Times New Roman" panose="02020603050405020304" pitchFamily="18" charset="0"/>
              <a:cs typeface="Times New Roman" panose="02020603050405020304" pitchFamily="18" charset="0"/>
            </a:endParaRPr>
          </a:p>
          <a:p>
            <a:pPr algn="l"/>
            <a:endParaRPr lang="en-US" sz="35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0805" y="3581400"/>
            <a:ext cx="5313789" cy="2895600"/>
          </a:xfrm>
          <a:prstGeom prst="rect">
            <a:avLst/>
          </a:prstGeom>
        </p:spPr>
      </p:pic>
      <p:sp>
        <p:nvSpPr>
          <p:cNvPr id="6" name="Right Arrow 5">
            <a:hlinkClick r:id="rId2"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862048"/>
          </a:xfrm>
          <a:prstGeom prst="rect">
            <a:avLst/>
          </a:prstGeom>
          <a:noFill/>
        </p:spPr>
        <p:txBody>
          <a:bodyPr wrap="square" rtlCol="0">
            <a:spAutoFit/>
          </a:bodyPr>
          <a:lstStyle/>
          <a:p>
            <a:pPr algn="l"/>
            <a:r>
              <a:rPr lang="vi-VN" sz="4000" dirty="0" smtClean="0">
                <a:latin typeface="Times New Roman" panose="02020603050405020304" pitchFamily="18" charset="0"/>
                <a:cs typeface="Times New Roman" panose="02020603050405020304" pitchFamily="18" charset="0"/>
              </a:rPr>
              <a:t>3. Hiển thị </a:t>
            </a:r>
            <a:r>
              <a:rPr lang="en-US" sz="4000" dirty="0" smtClean="0">
                <a:latin typeface="Times New Roman" panose="02020603050405020304" pitchFamily="18" charset="0"/>
                <a:cs typeface="Times New Roman" panose="02020603050405020304" pitchFamily="18" charset="0"/>
              </a:rPr>
              <a:t>thông tin </a:t>
            </a:r>
            <a:r>
              <a:rPr lang="vi-VN" sz="4000" dirty="0" smtClean="0">
                <a:latin typeface="Times New Roman" panose="02020603050405020304" pitchFamily="18" charset="0"/>
                <a:cs typeface="Times New Roman" panose="02020603050405020304" pitchFamily="18" charset="0"/>
              </a:rPr>
              <a:t>học sinh</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có điểm môn toán &lt;5. </a:t>
            </a:r>
            <a:endParaRPr lang="en-US" sz="4000" b="1" dirty="0" smtClean="0">
              <a:latin typeface="Times New Roman" panose="02020603050405020304" pitchFamily="18" charset="0"/>
              <a:cs typeface="Times New Roman" panose="02020603050405020304" pitchFamily="18" charset="0"/>
            </a:endParaRPr>
          </a:p>
          <a:p>
            <a:pPr algn="l"/>
            <a:endParaRPr lang="en-US" sz="35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09800" y="3233648"/>
            <a:ext cx="4763165" cy="3153215"/>
          </a:xfrm>
          <a:prstGeom prst="rect">
            <a:avLst/>
          </a:prstGeom>
        </p:spPr>
      </p:pic>
      <p:sp>
        <p:nvSpPr>
          <p:cNvPr id="7" name="Right Arrow 6">
            <a:hlinkClick r:id="rId2"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dirty="0" smtClean="0"/>
              <a:t>Giới thiệu</a:t>
            </a:r>
            <a:endParaRPr lang="en-US" altLang="en-US" dirty="0"/>
          </a:p>
        </p:txBody>
      </p:sp>
      <p:sp>
        <p:nvSpPr>
          <p:cNvPr id="193539" name="Rectangle 3"/>
          <p:cNvSpPr>
            <a:spLocks noGrp="1" noChangeArrowheads="1"/>
          </p:cNvSpPr>
          <p:nvPr>
            <p:ph type="body" idx="1"/>
          </p:nvPr>
        </p:nvSpPr>
        <p:spPr>
          <a:xfrm>
            <a:off x="838200" y="1219200"/>
            <a:ext cx="7564438" cy="3227388"/>
          </a:xfrm>
        </p:spPr>
        <p:txBody>
          <a:bodyPr/>
          <a:lstStyle/>
          <a:p>
            <a:pPr marL="0" indent="0" algn="just">
              <a:buNone/>
            </a:pPr>
            <a:r>
              <a:rPr lang="nl-NL" sz="3200" b="0" dirty="0" smtClean="0"/>
              <a:t>Khi </a:t>
            </a:r>
            <a:r>
              <a:rPr lang="nl-NL" sz="3200" b="0" dirty="0"/>
              <a:t>làm việc với CSDL thì nhu cầu tính toán dữ liệu từ những dữ liệu đã có, tổng hợp thông tin từ nhiều bảng, tìm kiếm dữ liệu thỏa mãn điều kiện nào đó...rất cần thiết. Các nhu cầu đó được thực hiện trên </a:t>
            </a:r>
            <a:r>
              <a:rPr lang="nl-NL" sz="3200" dirty="0" smtClean="0"/>
              <a:t>mẫu </a:t>
            </a:r>
            <a:r>
              <a:rPr lang="nl-NL" sz="3200" dirty="0"/>
              <a:t>hỏi.</a:t>
            </a:r>
            <a:r>
              <a:rPr lang="nl-NL" sz="3200" b="0" dirty="0"/>
              <a:t> </a:t>
            </a:r>
            <a:endParaRPr lang="en-US" altLang="en-US" sz="3200" b="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862048"/>
          </a:xfrm>
          <a:prstGeom prst="rect">
            <a:avLst/>
          </a:prstGeom>
          <a:noFill/>
        </p:spPr>
        <p:txBody>
          <a:bodyPr wrap="square" rtlCol="0">
            <a:spAutoFit/>
          </a:bodyPr>
          <a:lstStyle/>
          <a:p>
            <a:pPr algn="l"/>
            <a:r>
              <a:rPr lang="vi-VN" sz="4000" dirty="0" smtClean="0">
                <a:latin typeface="Times New Roman" panose="02020603050405020304" pitchFamily="18" charset="0"/>
                <a:cs typeface="Times New Roman" panose="02020603050405020304" pitchFamily="18" charset="0"/>
              </a:rPr>
              <a:t>4. </a:t>
            </a:r>
            <a:r>
              <a:rPr lang="en-US" sz="4000" dirty="0" smtClean="0">
                <a:latin typeface="Times New Roman" panose="02020603050405020304" pitchFamily="18" charset="0"/>
                <a:cs typeface="Times New Roman" panose="02020603050405020304" pitchFamily="18" charset="0"/>
              </a:rPr>
              <a:t>Cho biết</a:t>
            </a:r>
            <a:r>
              <a:rPr lang="vi-VN" sz="4000" dirty="0" smtClean="0">
                <a:latin typeface="Times New Roman" panose="02020603050405020304" pitchFamily="18" charset="0"/>
                <a:cs typeface="Times New Roman" panose="02020603050405020304" pitchFamily="18" charset="0"/>
              </a:rPr>
              <a:t> điểm trung bình các môn </a:t>
            </a:r>
            <a:r>
              <a:rPr lang="en-US" sz="4000" dirty="0" smtClean="0">
                <a:latin typeface="Times New Roman" panose="02020603050405020304" pitchFamily="18" charset="0"/>
                <a:cs typeface="Times New Roman" panose="02020603050405020304" pitchFamily="18" charset="0"/>
              </a:rPr>
              <a:t>học đã </a:t>
            </a:r>
            <a:r>
              <a:rPr lang="vi-VN" sz="4000" dirty="0" smtClean="0">
                <a:latin typeface="Times New Roman" panose="02020603050405020304" pitchFamily="18" charset="0"/>
                <a:cs typeface="Times New Roman" panose="02020603050405020304" pitchFamily="18" charset="0"/>
              </a:rPr>
              <a:t>kiểm tra. </a:t>
            </a:r>
            <a:endParaRPr lang="en-US" sz="4000" b="1" dirty="0" smtClean="0">
              <a:latin typeface="Times New Roman" panose="02020603050405020304" pitchFamily="18" charset="0"/>
              <a:cs typeface="Times New Roman" panose="02020603050405020304" pitchFamily="18" charset="0"/>
            </a:endParaRPr>
          </a:p>
          <a:p>
            <a:pPr algn="l"/>
            <a:endParaRPr lang="en-US" sz="35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0" y="2667000"/>
            <a:ext cx="4648200" cy="3555155"/>
          </a:xfrm>
          <a:prstGeom prst="rect">
            <a:avLst/>
          </a:prstGeom>
        </p:spPr>
      </p:pic>
      <p:sp>
        <p:nvSpPr>
          <p:cNvPr id="9" name="Right Arrow 8">
            <a:hlinkClick r:id="rId2"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708160"/>
          </a:xfrm>
          <a:prstGeom prst="rect">
            <a:avLst/>
          </a:prstGeom>
          <a:noFill/>
        </p:spPr>
        <p:txBody>
          <a:bodyPr wrap="square" rtlCol="0">
            <a:spAutoFit/>
          </a:bodyPr>
          <a:lstStyle/>
          <a:p>
            <a:pPr algn="l"/>
            <a:r>
              <a:rPr lang="vi-VN" sz="3500" dirty="0" smtClean="0">
                <a:latin typeface="Times New Roman" panose="02020603050405020304" pitchFamily="18" charset="0"/>
                <a:cs typeface="Times New Roman" panose="02020603050405020304" pitchFamily="18" charset="0"/>
              </a:rPr>
              <a:t>5. Đếm số lượng học sinh dự kiểm tra theo từng môn học</a:t>
            </a:r>
            <a:endParaRPr lang="en-US" sz="3500" b="1" dirty="0" smtClean="0">
              <a:latin typeface="Times New Roman" panose="02020603050405020304" pitchFamily="18" charset="0"/>
              <a:cs typeface="Times New Roman" panose="02020603050405020304" pitchFamily="18" charset="0"/>
            </a:endParaRPr>
          </a:p>
          <a:p>
            <a:pPr algn="l"/>
            <a:endParaRPr lang="en-US" sz="35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6400" y="2362200"/>
            <a:ext cx="5750502" cy="3542879"/>
          </a:xfrm>
          <a:prstGeom prst="rect">
            <a:avLst/>
          </a:prstGeom>
        </p:spPr>
      </p:pic>
      <p:sp>
        <p:nvSpPr>
          <p:cNvPr id="5" name="Right Arrow 4">
            <a:hlinkClick r:id="rId2"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dirty="0" smtClean="0"/>
              <a:t>Bài tập củng cố</a:t>
            </a:r>
            <a:endParaRPr lang="en-US" altLang="en-US" dirty="0"/>
          </a:p>
        </p:txBody>
      </p:sp>
      <p:sp>
        <p:nvSpPr>
          <p:cNvPr id="6" name="Text Box 9"/>
          <p:cNvSpPr txBox="1">
            <a:spLocks noChangeArrowheads="1"/>
          </p:cNvSpPr>
          <p:nvPr/>
        </p:nvSpPr>
        <p:spPr bwMode="gray">
          <a:xfrm>
            <a:off x="838200" y="1063428"/>
            <a:ext cx="769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b="1" dirty="0" smtClean="0">
                <a:solidFill>
                  <a:srgbClr val="000000"/>
                </a:solidFill>
                <a:cs typeface="Arial" panose="020B0604020202020204" pitchFamily="34" charset="0"/>
              </a:rPr>
              <a:t>1. Sắp xếp lại thứ tự các bước để tạo 1 mẫu hỏi bằng cách tự thiết kế</a:t>
            </a:r>
            <a:endParaRPr lang="en-US" altLang="en-US" sz="3000" b="1" dirty="0">
              <a:solidFill>
                <a:srgbClr val="000000"/>
              </a:solidFill>
              <a:cs typeface="Arial" panose="020B0604020202020204" pitchFamily="34" charset="0"/>
            </a:endParaRPr>
          </a:p>
        </p:txBody>
      </p:sp>
      <p:sp>
        <p:nvSpPr>
          <p:cNvPr id="7" name="Text Box 9"/>
          <p:cNvSpPr txBox="1">
            <a:spLocks noChangeArrowheads="1"/>
          </p:cNvSpPr>
          <p:nvPr/>
        </p:nvSpPr>
        <p:spPr bwMode="gray">
          <a:xfrm>
            <a:off x="838200" y="2286000"/>
            <a:ext cx="7086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A. Chọn bảng/ mẫu hỏi </a:t>
            </a:r>
            <a:r>
              <a:rPr lang="en-US" altLang="en-US" sz="3000" dirty="0" smtClean="0">
                <a:solidFill>
                  <a:srgbClr val="000000"/>
                </a:solidFill>
                <a:cs typeface="Arial" panose="020B0604020202020204" pitchFamily="34" charset="0"/>
                <a:sym typeface="Wingdings" panose="05000000000000000000" pitchFamily="2" charset="2"/>
              </a:rPr>
              <a:t> nhấn nút Add</a:t>
            </a:r>
            <a:endParaRPr lang="en-US" altLang="en-US" sz="3000" dirty="0">
              <a:solidFill>
                <a:srgbClr val="000000"/>
              </a:solidFill>
              <a:cs typeface="Arial" panose="020B0604020202020204" pitchFamily="34" charset="0"/>
            </a:endParaRPr>
          </a:p>
        </p:txBody>
      </p:sp>
      <p:sp>
        <p:nvSpPr>
          <p:cNvPr id="8" name="Text Box 9"/>
          <p:cNvSpPr txBox="1">
            <a:spLocks noChangeArrowheads="1"/>
          </p:cNvSpPr>
          <p:nvPr/>
        </p:nvSpPr>
        <p:spPr bwMode="gray">
          <a:xfrm>
            <a:off x="852055" y="2895600"/>
            <a:ext cx="381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B. Chọn tab Create</a:t>
            </a:r>
            <a:endParaRPr lang="en-US" altLang="en-US" sz="3000" dirty="0">
              <a:solidFill>
                <a:srgbClr val="000000"/>
              </a:solidFill>
              <a:cs typeface="Arial" panose="020B0604020202020204" pitchFamily="34" charset="0"/>
            </a:endParaRPr>
          </a:p>
        </p:txBody>
      </p:sp>
      <p:sp>
        <p:nvSpPr>
          <p:cNvPr id="9" name="Text Box 9"/>
          <p:cNvSpPr txBox="1">
            <a:spLocks noChangeArrowheads="1"/>
          </p:cNvSpPr>
          <p:nvPr/>
        </p:nvSpPr>
        <p:spPr bwMode="gray">
          <a:xfrm>
            <a:off x="852055" y="3505200"/>
            <a:ext cx="6234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sz="3200" dirty="0" smtClean="0">
                <a:latin typeface="Arial" panose="020B0604020202020204" pitchFamily="34" charset="0"/>
                <a:cs typeface="Arial" panose="020B0604020202020204" pitchFamily="34" charset="0"/>
              </a:rPr>
              <a:t>C. Chọn </a:t>
            </a:r>
            <a:r>
              <a:rPr lang="en-US" sz="3200" dirty="0">
                <a:latin typeface="Arial" panose="020B0604020202020204" pitchFamily="34" charset="0"/>
                <a:cs typeface="Arial" panose="020B0604020202020204" pitchFamily="34" charset="0"/>
              </a:rPr>
              <a:t>lệnh </a:t>
            </a:r>
            <a:r>
              <a:rPr lang="en-US" sz="3200" dirty="0" smtClean="0">
                <a:latin typeface="Arial" panose="020B0604020202020204" pitchFamily="34" charset="0"/>
                <a:cs typeface="Arial" panose="020B0604020202020204" pitchFamily="34" charset="0"/>
              </a:rPr>
              <a:t>Query </a:t>
            </a:r>
            <a:r>
              <a:rPr lang="en-US" sz="3200" dirty="0">
                <a:latin typeface="Arial" panose="020B0604020202020204" pitchFamily="34" charset="0"/>
                <a:cs typeface="Arial" panose="020B0604020202020204" pitchFamily="34" charset="0"/>
              </a:rPr>
              <a:t>Design</a:t>
            </a:r>
            <a:endParaRPr lang="en-US" altLang="en-US" sz="3000" dirty="0">
              <a:solidFill>
                <a:srgbClr val="000000"/>
              </a:solidFill>
              <a:cs typeface="Arial" panose="020B0604020202020204" pitchFamily="34" charset="0"/>
            </a:endParaRPr>
          </a:p>
        </p:txBody>
      </p:sp>
      <p:sp>
        <p:nvSpPr>
          <p:cNvPr id="10" name="Text Box 9"/>
          <p:cNvSpPr txBox="1">
            <a:spLocks noChangeArrowheads="1"/>
          </p:cNvSpPr>
          <p:nvPr/>
        </p:nvSpPr>
        <p:spPr bwMode="gray">
          <a:xfrm>
            <a:off x="852054" y="4114800"/>
            <a:ext cx="51677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D. Lưu và đặt tên mẫu hỏi</a:t>
            </a:r>
            <a:endParaRPr lang="en-US" altLang="en-US" sz="3000" dirty="0">
              <a:solidFill>
                <a:srgbClr val="000000"/>
              </a:solidFill>
              <a:cs typeface="Arial" panose="020B0604020202020204" pitchFamily="34" charset="0"/>
            </a:endParaRPr>
          </a:p>
        </p:txBody>
      </p:sp>
      <p:sp>
        <p:nvSpPr>
          <p:cNvPr id="11" name="Text Box 9"/>
          <p:cNvSpPr txBox="1">
            <a:spLocks noChangeArrowheads="1"/>
          </p:cNvSpPr>
          <p:nvPr/>
        </p:nvSpPr>
        <p:spPr bwMode="gray">
          <a:xfrm>
            <a:off x="852054" y="4724400"/>
            <a:ext cx="68441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E. Vào tab Design nhấn nút Run để xem kết quả</a:t>
            </a:r>
            <a:endParaRPr lang="en-US" altLang="en-US" sz="3000" dirty="0">
              <a:solidFill>
                <a:srgbClr val="000000"/>
              </a:solidFill>
              <a:cs typeface="Arial" panose="020B0604020202020204" pitchFamily="34" charset="0"/>
            </a:endParaRPr>
          </a:p>
        </p:txBody>
      </p:sp>
      <p:sp>
        <p:nvSpPr>
          <p:cNvPr id="12" name="Text Box 9"/>
          <p:cNvSpPr txBox="1">
            <a:spLocks noChangeArrowheads="1"/>
          </p:cNvSpPr>
          <p:nvPr/>
        </p:nvSpPr>
        <p:spPr bwMode="gray">
          <a:xfrm>
            <a:off x="852054" y="5712170"/>
            <a:ext cx="68441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4000" b="1" dirty="0" smtClean="0">
                <a:solidFill>
                  <a:srgbClr val="FF0000"/>
                </a:solidFill>
                <a:cs typeface="Arial" panose="020B0604020202020204" pitchFamily="34" charset="0"/>
              </a:rPr>
              <a:t>B </a:t>
            </a:r>
            <a:r>
              <a:rPr lang="en-US" altLang="en-US" sz="4000" b="1" dirty="0" smtClean="0">
                <a:solidFill>
                  <a:srgbClr val="FF0000"/>
                </a:solidFill>
                <a:cs typeface="Arial" panose="020B0604020202020204" pitchFamily="34" charset="0"/>
                <a:sym typeface="Wingdings" panose="05000000000000000000" pitchFamily="2" charset="2"/>
              </a:rPr>
              <a:t> C  A  E  D</a:t>
            </a:r>
            <a:endParaRPr lang="en-US" altLang="en-US" sz="4000" b="1" dirty="0">
              <a:solidFill>
                <a:srgbClr val="FF0000"/>
              </a:solidFill>
              <a:cs typeface="Arial" panose="020B0604020202020204" pitchFamily="34" charset="0"/>
            </a:endParaRPr>
          </a:p>
        </p:txBody>
      </p:sp>
      <p:sp>
        <p:nvSpPr>
          <p:cNvPr id="13" name="Right Arrow 12">
            <a:hlinkClick r:id="rId1"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Sun 1"/>
          <p:cNvSpPr/>
          <p:nvPr/>
        </p:nvSpPr>
        <p:spPr bwMode="auto">
          <a:xfrm>
            <a:off x="7924800" y="5029200"/>
            <a:ext cx="1066800" cy="990600"/>
          </a:xfrm>
          <a:prstGeom prst="su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nextCondLst>
                <p:cond evt="onClick" delay="0">
                  <p:tgtEl>
                    <p:spTgt spid="2"/>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dirty="0" smtClean="0"/>
              <a:t>Bài tập củng cố</a:t>
            </a:r>
            <a:endParaRPr lang="en-US" altLang="en-US" dirty="0"/>
          </a:p>
        </p:txBody>
      </p:sp>
      <p:sp>
        <p:nvSpPr>
          <p:cNvPr id="6" name="Text Box 9"/>
          <p:cNvSpPr txBox="1">
            <a:spLocks noChangeArrowheads="1"/>
          </p:cNvSpPr>
          <p:nvPr/>
        </p:nvSpPr>
        <p:spPr bwMode="gray">
          <a:xfrm>
            <a:off x="533399" y="1063428"/>
            <a:ext cx="81672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1" dirty="0" smtClean="0">
                <a:solidFill>
                  <a:srgbClr val="000000"/>
                </a:solidFill>
                <a:cs typeface="Arial" panose="020B0604020202020204" pitchFamily="34" charset="0"/>
              </a:rPr>
              <a:t>2. Ghép cột A với cột B để mô tả ý nghĩa của vùng lưới QBE trong cửa số thiết kế mẫu hỏi</a:t>
            </a:r>
            <a:endParaRPr lang="en-US" altLang="en-US" sz="2800" b="1" dirty="0">
              <a:solidFill>
                <a:srgbClr val="000000"/>
              </a:solidFill>
              <a:cs typeface="Arial" panose="020B0604020202020204" pitchFamily="34" charset="0"/>
            </a:endParaRPr>
          </a:p>
        </p:txBody>
      </p:sp>
      <p:graphicFrame>
        <p:nvGraphicFramePr>
          <p:cNvPr id="12" name="Table 11"/>
          <p:cNvGraphicFramePr>
            <a:graphicFrameLocks noGrp="1"/>
          </p:cNvGraphicFramePr>
          <p:nvPr/>
        </p:nvGraphicFramePr>
        <p:xfrm>
          <a:off x="533399" y="2286000"/>
          <a:ext cx="8153401" cy="3108960"/>
        </p:xfrm>
        <a:graphic>
          <a:graphicData uri="http://schemas.openxmlformats.org/drawingml/2006/table">
            <a:tbl>
              <a:tblPr firstRow="1" bandRow="1">
                <a:tableStyleId>{5C22544A-7EE6-4342-B048-85BDC9FD1C3A}</a:tableStyleId>
              </a:tblPr>
              <a:tblGrid>
                <a:gridCol w="2133601"/>
                <a:gridCol w="6019800"/>
              </a:tblGrid>
              <a:tr h="370840">
                <a:tc>
                  <a:txBody>
                    <a:bodyPr/>
                    <a:lstStyle/>
                    <a:p>
                      <a:pPr algn="ctr"/>
                      <a:r>
                        <a:rPr lang="en-US" sz="2800" dirty="0" smtClean="0"/>
                        <a:t>A</a:t>
                      </a:r>
                      <a:endParaRPr lang="en-US" sz="2800" dirty="0"/>
                    </a:p>
                  </a:txBody>
                  <a:tcPr/>
                </a:tc>
                <a:tc>
                  <a:txBody>
                    <a:bodyPr/>
                    <a:lstStyle/>
                    <a:p>
                      <a:pPr algn="ctr"/>
                      <a:r>
                        <a:rPr lang="en-US" sz="2800" dirty="0" smtClean="0"/>
                        <a:t>B</a:t>
                      </a:r>
                      <a:endParaRPr lang="en-US" sz="2800" dirty="0"/>
                    </a:p>
                  </a:txBody>
                  <a:tcPr/>
                </a:tc>
              </a:tr>
              <a:tr h="370840">
                <a:tc>
                  <a:txBody>
                    <a:bodyPr/>
                    <a:lstStyle/>
                    <a:p>
                      <a:pPr marL="514350" marR="0" indent="-514350" algn="l" defTabSz="914400" rtl="0" eaLnBrk="1" fontAlgn="auto" latinLnBrk="0" hangingPunct="1">
                        <a:lnSpc>
                          <a:spcPct val="100000"/>
                        </a:lnSpc>
                        <a:spcBef>
                          <a:spcPts val="0"/>
                        </a:spcBef>
                        <a:spcAft>
                          <a:spcPts val="0"/>
                        </a:spcAft>
                        <a:buClrTx/>
                        <a:buSzTx/>
                        <a:buFontTx/>
                        <a:buAutoNum type="alphaLcPeriod"/>
                        <a:defRPr/>
                      </a:pPr>
                      <a:r>
                        <a:rPr lang="en-US" altLang="en-US" sz="2800" dirty="0" smtClean="0">
                          <a:solidFill>
                            <a:srgbClr val="000000"/>
                          </a:solidFill>
                          <a:cs typeface="Arial" panose="020B0604020202020204" pitchFamily="34" charset="0"/>
                        </a:rPr>
                        <a:t>Field</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400" dirty="0" smtClean="0">
                          <a:solidFill>
                            <a:srgbClr val="000000"/>
                          </a:solidFill>
                          <a:cs typeface="Arial" panose="020B0604020202020204" pitchFamily="34" charset="0"/>
                        </a:rPr>
                        <a:t>1. Tên bảng chứa trường truy vấn</a:t>
                      </a:r>
                      <a:endParaRPr lang="en-US" altLang="en-US" sz="2400" dirty="0" smtClean="0">
                        <a:solidFill>
                          <a:srgbClr val="000000"/>
                        </a:solidFill>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dirty="0" smtClean="0">
                          <a:solidFill>
                            <a:srgbClr val="000000"/>
                          </a:solidFill>
                          <a:cs typeface="Arial" panose="020B0604020202020204" pitchFamily="34" charset="0"/>
                        </a:rPr>
                        <a:t>b. Table</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400" dirty="0" smtClean="0">
                          <a:solidFill>
                            <a:srgbClr val="000000"/>
                          </a:solidFill>
                          <a:cs typeface="Arial" panose="020B0604020202020204" pitchFamily="34" charset="0"/>
                        </a:rPr>
                        <a:t>2. Điều kiện truy vấn</a:t>
                      </a:r>
                      <a:endParaRPr lang="en-US" altLang="en-US" sz="2400" dirty="0" smtClean="0">
                        <a:solidFill>
                          <a:srgbClr val="000000"/>
                        </a:solidFill>
                        <a:cs typeface="Arial" panose="020B0604020202020204" pitchFamily="34" charset="0"/>
                      </a:endParaRPr>
                    </a:p>
                  </a:txBody>
                  <a:tcPr/>
                </a:tc>
              </a:tr>
              <a:tr h="370840">
                <a:tc>
                  <a:txBody>
                    <a:bodyPr/>
                    <a:lstStyle/>
                    <a:p>
                      <a:pPr marL="514350" marR="0" indent="-514350" algn="l" defTabSz="914400" rtl="0" eaLnBrk="1" fontAlgn="auto" latinLnBrk="0" hangingPunct="1">
                        <a:lnSpc>
                          <a:spcPct val="100000"/>
                        </a:lnSpc>
                        <a:spcBef>
                          <a:spcPts val="0"/>
                        </a:spcBef>
                        <a:spcAft>
                          <a:spcPts val="0"/>
                        </a:spcAft>
                        <a:buClrTx/>
                        <a:buSzTx/>
                        <a:buFontTx/>
                        <a:buAutoNum type="alphaLcPeriod" startAt="3"/>
                        <a:defRPr/>
                      </a:pPr>
                      <a:r>
                        <a:rPr lang="en-US" sz="2800" dirty="0" smtClean="0">
                          <a:latin typeface="Arial" panose="020B0604020202020204" pitchFamily="34" charset="0"/>
                          <a:cs typeface="Arial" panose="020B0604020202020204" pitchFamily="34" charset="0"/>
                        </a:rPr>
                        <a:t>Sort</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400" dirty="0" smtClean="0">
                          <a:solidFill>
                            <a:srgbClr val="000000"/>
                          </a:solidFill>
                          <a:cs typeface="Arial" panose="020B0604020202020204" pitchFamily="34" charset="0"/>
                        </a:rPr>
                        <a:t>3. Tên trường tham gia truy vấn</a:t>
                      </a:r>
                      <a:endParaRPr lang="en-US" altLang="en-US" sz="2400" dirty="0" smtClean="0">
                        <a:solidFill>
                          <a:srgbClr val="000000"/>
                        </a:solidFill>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dirty="0" smtClean="0">
                          <a:solidFill>
                            <a:srgbClr val="000000"/>
                          </a:solidFill>
                          <a:cs typeface="Arial" panose="020B0604020202020204" pitchFamily="34" charset="0"/>
                        </a:rPr>
                        <a:t>d. Show</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400" dirty="0" smtClean="0">
                          <a:solidFill>
                            <a:srgbClr val="000000"/>
                          </a:solidFill>
                          <a:cs typeface="Arial" panose="020B0604020202020204" pitchFamily="34" charset="0"/>
                        </a:rPr>
                        <a:t>4. Sắp xếp trường tương ứng</a:t>
                      </a:r>
                      <a:endParaRPr lang="en-US" altLang="en-US" sz="2400" dirty="0" smtClean="0">
                        <a:solidFill>
                          <a:srgbClr val="000000"/>
                        </a:solidFill>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dirty="0" smtClean="0">
                          <a:solidFill>
                            <a:srgbClr val="000000"/>
                          </a:solidFill>
                          <a:cs typeface="Arial" panose="020B0604020202020204" pitchFamily="34" charset="0"/>
                        </a:rPr>
                        <a:t>e. Criteria</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400" dirty="0" smtClean="0">
                          <a:solidFill>
                            <a:srgbClr val="000000"/>
                          </a:solidFill>
                          <a:cs typeface="Arial" panose="020B0604020202020204" pitchFamily="34" charset="0"/>
                        </a:rPr>
                        <a:t>5. Hiển thị/ Ẩn khi xem kết quả</a:t>
                      </a:r>
                      <a:endParaRPr lang="en-US" altLang="en-US" sz="2400" dirty="0" smtClean="0">
                        <a:solidFill>
                          <a:srgbClr val="000000"/>
                        </a:solidFill>
                        <a:cs typeface="Arial" panose="020B0604020202020204" pitchFamily="34" charset="0"/>
                      </a:endParaRPr>
                    </a:p>
                  </a:txBody>
                  <a:tcPr/>
                </a:tc>
              </a:tr>
            </a:tbl>
          </a:graphicData>
        </a:graphic>
      </p:graphicFrame>
      <p:cxnSp>
        <p:nvCxnSpPr>
          <p:cNvPr id="21" name="Straight Arrow Connector 20"/>
          <p:cNvCxnSpPr/>
          <p:nvPr/>
        </p:nvCxnSpPr>
        <p:spPr bwMode="auto">
          <a:xfrm>
            <a:off x="2071255" y="3075146"/>
            <a:ext cx="900545" cy="893445"/>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2071255" y="2971800"/>
            <a:ext cx="699655" cy="60198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1970809" y="4141470"/>
            <a:ext cx="800101" cy="389571"/>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2128404" y="4689157"/>
            <a:ext cx="642506" cy="547687"/>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2421082" y="3480284"/>
            <a:ext cx="303934" cy="1706858"/>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13"/>
          <p:cNvSpPr txBox="1">
            <a:spLocks noChangeArrowheads="1"/>
          </p:cNvSpPr>
          <p:nvPr/>
        </p:nvSpPr>
        <p:spPr bwMode="auto">
          <a:xfrm>
            <a:off x="76200" y="2390775"/>
            <a:ext cx="2514600" cy="457200"/>
          </a:xfrm>
          <a:prstGeom prst="rect">
            <a:avLst/>
          </a:prstGeom>
          <a:noFill/>
          <a:ln w="9525">
            <a:noFill/>
            <a:miter lim="800000"/>
          </a:ln>
          <a:effec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400" b="1" dirty="0" smtClean="0">
                <a:latin typeface="Tahoma" panose="020B0604030504040204" pitchFamily="34" charset="0"/>
                <a:cs typeface="Tahoma" panose="020B0604030504040204" pitchFamily="34" charset="0"/>
              </a:rPr>
              <a:t>1. KHÁI NIỆM:</a:t>
            </a:r>
            <a:endParaRPr lang="en-US" altLang="en-US" sz="2400" b="1" dirty="0" smtClean="0">
              <a:latin typeface="Tahoma" panose="020B0604030504040204" pitchFamily="34" charset="0"/>
              <a:cs typeface="Tahoma" panose="020B0604030504040204" pitchFamily="34" charset="0"/>
            </a:endParaRPr>
          </a:p>
        </p:txBody>
      </p:sp>
      <p:sp>
        <p:nvSpPr>
          <p:cNvPr id="25615" name="Text Box 15"/>
          <p:cNvSpPr txBox="1">
            <a:spLocks noChangeArrowheads="1"/>
          </p:cNvSpPr>
          <p:nvPr/>
        </p:nvSpPr>
        <p:spPr bwMode="auto">
          <a:xfrm>
            <a:off x="228600" y="4226719"/>
            <a:ext cx="3124200" cy="488950"/>
          </a:xfrm>
          <a:prstGeom prst="rect">
            <a:avLst/>
          </a:prstGeom>
          <a:noFill/>
          <a:ln w="9525">
            <a:noFill/>
            <a:miter lim="800000"/>
          </a:ln>
          <a:effec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l" eaLnBrk="1" hangingPunct="1">
              <a:spcBef>
                <a:spcPct val="50000"/>
              </a:spcBef>
              <a:defRPr/>
            </a:pPr>
            <a:r>
              <a:rPr lang="en-US" altLang="en-US" sz="2600" b="1" dirty="0" smtClean="0">
                <a:latin typeface="Tahoma" panose="020B0604030504040204" pitchFamily="34" charset="0"/>
                <a:cs typeface="Tahoma" panose="020B0604030504040204" pitchFamily="34" charset="0"/>
              </a:rPr>
              <a:t>2. TẠO MẪU HỎI</a:t>
            </a:r>
            <a:endParaRPr lang="en-US" altLang="en-US" sz="2600" b="1" dirty="0" smtClean="0">
              <a:latin typeface="Tahoma" panose="020B0604030504040204" pitchFamily="34" charset="0"/>
              <a:cs typeface="Tahoma" panose="020B0604030504040204" pitchFamily="34" charset="0"/>
            </a:endParaRPr>
          </a:p>
        </p:txBody>
      </p:sp>
      <p:sp>
        <p:nvSpPr>
          <p:cNvPr id="25616" name="Text Box 16"/>
          <p:cNvSpPr txBox="1">
            <a:spLocks noChangeArrowheads="1"/>
          </p:cNvSpPr>
          <p:nvPr/>
        </p:nvSpPr>
        <p:spPr bwMode="auto">
          <a:xfrm>
            <a:off x="2376055" y="4751388"/>
            <a:ext cx="6705600" cy="519112"/>
          </a:xfrm>
          <a:prstGeom prst="rect">
            <a:avLst/>
          </a:prstGeom>
          <a:noFill/>
          <a:ln w="9525">
            <a:noFill/>
            <a:miter lim="800000"/>
          </a:ln>
          <a:effectLst/>
        </p:spPr>
        <p:txBody>
          <a:bodyPr>
            <a:spAutoFit/>
          </a:bodyPr>
          <a:lstStyle/>
          <a:p>
            <a:pPr algn="just" eaLnBrk="1" hangingPunct="1">
              <a:spcBef>
                <a:spcPct val="50000"/>
              </a:spcBef>
              <a:buFont typeface="Wingdings" panose="05000000000000000000" pitchFamily="2" charset="2"/>
              <a:buNone/>
              <a:defRPr/>
            </a:pPr>
            <a:r>
              <a:rPr lang="en-US" sz="2800" dirty="0">
                <a:latin typeface="Times New Roman" panose="02020603050405020304" pitchFamily="18" charset="0"/>
                <a:cs typeface="Times New Roman" panose="02020603050405020304" pitchFamily="18" charset="0"/>
                <a:sym typeface="Wingdings" panose="05000000000000000000" pitchFamily="2" charset="2"/>
              </a:rPr>
              <a:t>- Xác định các thông số cần tạo mẫu hỏi</a:t>
            </a:r>
            <a:endParaRPr lang="en-US" sz="2800" dirty="0">
              <a:latin typeface="Times New Roman" panose="02020603050405020304" pitchFamily="18" charset="0"/>
              <a:cs typeface="Times New Roman" panose="02020603050405020304" pitchFamily="18" charset="0"/>
            </a:endParaRPr>
          </a:p>
        </p:txBody>
      </p:sp>
      <p:sp>
        <p:nvSpPr>
          <p:cNvPr id="25617" name="Text Box 17"/>
          <p:cNvSpPr txBox="1">
            <a:spLocks noChangeArrowheads="1"/>
          </p:cNvSpPr>
          <p:nvPr/>
        </p:nvSpPr>
        <p:spPr bwMode="auto">
          <a:xfrm>
            <a:off x="2590800" y="2390775"/>
            <a:ext cx="6324600" cy="1800225"/>
          </a:xfrm>
          <a:prstGeom prst="rect">
            <a:avLst/>
          </a:prstGeom>
          <a:noFill/>
          <a:ln w="9525">
            <a:noFill/>
            <a:miter lim="800000"/>
          </a:ln>
          <a:effectLst/>
        </p:spPr>
        <p:txBody>
          <a:bodyPr>
            <a:spAutoFit/>
          </a:bodyPr>
          <a:lstStyle/>
          <a:p>
            <a:pPr algn="just">
              <a:spcBef>
                <a:spcPct val="50000"/>
              </a:spcBef>
              <a:defRPr/>
            </a:pPr>
            <a:r>
              <a:rPr lang="en-US" sz="2800" dirty="0">
                <a:latin typeface="Times New Roman" panose="02020603050405020304" pitchFamily="18" charset="0"/>
                <a:cs typeface="Times New Roman" panose="02020603050405020304" pitchFamily="18" charset="0"/>
              </a:rPr>
              <a:t>Mẫu hỏi là một loại đối tượng của ACCESS dùng để sắp xếp, tìm kiếm và kết xuất dữ liệu từ </a:t>
            </a:r>
            <a:r>
              <a:rPr lang="en-US" sz="2800" dirty="0">
                <a:latin typeface="Times New Roman" panose="02020603050405020304" pitchFamily="18" charset="0"/>
              </a:rPr>
              <a:t>một/ nhiều bảng và mẫu hỏi khác.</a:t>
            </a:r>
            <a:r>
              <a:rPr lang="en-US" sz="2800" dirty="0">
                <a:latin typeface="Arial" panose="020B0604020202020204" pitchFamily="34" charset="0"/>
              </a:rPr>
              <a:t> </a:t>
            </a:r>
            <a:endParaRPr lang="en-US" sz="2800" dirty="0">
              <a:latin typeface="Times New Roman" panose="02020603050405020304" pitchFamily="18" charset="0"/>
              <a:cs typeface="Times New Roman" panose="02020603050405020304" pitchFamily="18" charset="0"/>
            </a:endParaRPr>
          </a:p>
        </p:txBody>
      </p:sp>
      <p:sp>
        <p:nvSpPr>
          <p:cNvPr id="25618" name="Text Box 18"/>
          <p:cNvSpPr txBox="1">
            <a:spLocks noChangeArrowheads="1"/>
          </p:cNvSpPr>
          <p:nvPr/>
        </p:nvSpPr>
        <p:spPr bwMode="auto">
          <a:xfrm>
            <a:off x="2376055" y="5284788"/>
            <a:ext cx="5486400" cy="523220"/>
          </a:xfrm>
          <a:prstGeom prst="rect">
            <a:avLst/>
          </a:prstGeom>
          <a:noFill/>
          <a:ln w="9525">
            <a:noFill/>
            <a:miter lim="800000"/>
          </a:ln>
          <a:effectLst/>
        </p:spPr>
        <p:txBody>
          <a:bodyPr>
            <a:spAutoFit/>
          </a:bodyPr>
          <a:lstStyle/>
          <a:p>
            <a:pPr algn="just" eaLnBrk="1" hangingPunct="1">
              <a:spcBef>
                <a:spcPct val="50000"/>
              </a:spcBef>
              <a:defRPr/>
            </a:pP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Thao </a:t>
            </a:r>
            <a:r>
              <a:rPr lang="en-US" sz="2800" dirty="0">
                <a:latin typeface="Times New Roman" panose="02020603050405020304" pitchFamily="18" charset="0"/>
                <a:cs typeface="Times New Roman" panose="02020603050405020304" pitchFamily="18" charset="0"/>
                <a:sym typeface="Wingdings" panose="05000000000000000000" pitchFamily="2" charset="2"/>
              </a:rPr>
              <a:t>tác tạo mẫu </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hỏi</a:t>
            </a:r>
            <a:endParaRPr lang="en-US" sz="2800" dirty="0" smtClean="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73740" name="Rectangle 12"/>
          <p:cNvSpPr>
            <a:spLocks noChangeArrowheads="1"/>
          </p:cNvSpPr>
          <p:nvPr/>
        </p:nvSpPr>
        <p:spPr bwMode="auto">
          <a:xfrm>
            <a:off x="457200" y="258763"/>
            <a:ext cx="8229600" cy="639762"/>
          </a:xfrm>
          <a:prstGeom prst="rect">
            <a:avLst/>
          </a:prstGeom>
          <a:noFill/>
          <a:ln w="9525">
            <a:noFill/>
            <a:miter lim="800000"/>
          </a:ln>
          <a:effectLst/>
        </p:spPr>
        <p:txBody>
          <a:bodyPr anchor="ctr"/>
          <a:lstStyle/>
          <a:p>
            <a:pPr algn="ctr" eaLnBrk="1" hangingPunct="1">
              <a:defRPr/>
            </a:pPr>
            <a:r>
              <a:rPr lang="vi-VN" altLang="en-US" sz="3600" b="1">
                <a:solidFill>
                  <a:schemeClr val="tx2"/>
                </a:solidFill>
                <a:effectLst>
                  <a:outerShdw blurRad="38100" dist="38100" dir="2700000" algn="tl">
                    <a:srgbClr val="000000"/>
                  </a:outerShdw>
                </a:effectLst>
                <a:latin typeface=".VnSouthern" pitchFamily="34" charset="0"/>
                <a:cs typeface="Arial" panose="020B0604020202020204" pitchFamily="34" charset="0"/>
                <a:hlinkClick r:id="rId1" action="ppaction://hlinkfile"/>
              </a:rPr>
              <a:t>Củng cố và luyện </a:t>
            </a:r>
            <a:r>
              <a:rPr lang="vi-VN" altLang="en-US" sz="3600" b="1">
                <a:solidFill>
                  <a:schemeClr val="tx2"/>
                </a:solidFill>
                <a:effectLst>
                  <a:outerShdw blurRad="38100" dist="38100" dir="2700000" algn="tl">
                    <a:srgbClr val="000000"/>
                  </a:outerShdw>
                </a:effectLst>
                <a:latin typeface=".VnSouthern" pitchFamily="34" charset="0"/>
                <a:cs typeface="Arial" panose="020B0604020202020204" pitchFamily="34" charset="0"/>
                <a:hlinkClick r:id="rId1" action="ppaction://hlinkfile"/>
              </a:rPr>
              <a:t>tập</a:t>
            </a:r>
            <a:endParaRPr lang="vi-VN" altLang="en-US" sz="3600" b="1">
              <a:solidFill>
                <a:schemeClr val="tx2"/>
              </a:solidFill>
              <a:effectLst>
                <a:outerShdw blurRad="38100" dist="38100" dir="2700000" algn="tl">
                  <a:srgbClr val="000000"/>
                </a:outerShdw>
              </a:effectLst>
              <a:latin typeface=".VnSouthern" pitchFamily="34" charset="0"/>
              <a:cs typeface="Arial" panose="020B0604020202020204" pitchFamily="34" charset="0"/>
              <a:hlinkClick r:id="rId1" action="ppaction://hlinkfile"/>
            </a:endParaRPr>
          </a:p>
        </p:txBody>
      </p:sp>
      <p:sp>
        <p:nvSpPr>
          <p:cNvPr id="9" name="Rectangle 4"/>
          <p:cNvSpPr txBox="1">
            <a:spLocks noChangeArrowheads="1"/>
          </p:cNvSpPr>
          <p:nvPr/>
        </p:nvSpPr>
        <p:spPr bwMode="gray">
          <a:xfrm>
            <a:off x="2362200" y="912813"/>
            <a:ext cx="6705600" cy="990600"/>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3200" b="1" kern="1200">
                <a:solidFill>
                  <a:srgbClr val="000000"/>
                </a:solidFill>
                <a:latin typeface="+mj-lt"/>
                <a:ea typeface="+mj-ea"/>
                <a:cs typeface="+mj-cs"/>
              </a:defRPr>
            </a:lvl1pPr>
            <a:lvl2pPr algn="l" rtl="0" fontAlgn="base">
              <a:spcBef>
                <a:spcPct val="0"/>
              </a:spcBef>
              <a:spcAft>
                <a:spcPct val="0"/>
              </a:spcAft>
              <a:defRPr sz="3200" b="1">
                <a:solidFill>
                  <a:srgbClr val="000000"/>
                </a:solidFill>
                <a:latin typeface="Verdana" panose="020B0604030504040204" pitchFamily="34" charset="0"/>
              </a:defRPr>
            </a:lvl2pPr>
            <a:lvl3pPr algn="l" rtl="0" fontAlgn="base">
              <a:spcBef>
                <a:spcPct val="0"/>
              </a:spcBef>
              <a:spcAft>
                <a:spcPct val="0"/>
              </a:spcAft>
              <a:defRPr sz="3200" b="1">
                <a:solidFill>
                  <a:srgbClr val="000000"/>
                </a:solidFill>
                <a:latin typeface="Verdana" panose="020B0604030504040204" pitchFamily="34" charset="0"/>
              </a:defRPr>
            </a:lvl3pPr>
            <a:lvl4pPr algn="l" rtl="0" fontAlgn="base">
              <a:spcBef>
                <a:spcPct val="0"/>
              </a:spcBef>
              <a:spcAft>
                <a:spcPct val="0"/>
              </a:spcAft>
              <a:defRPr sz="3200" b="1">
                <a:solidFill>
                  <a:srgbClr val="000000"/>
                </a:solidFill>
                <a:latin typeface="Verdana" panose="020B0604030504040204" pitchFamily="34" charset="0"/>
              </a:defRPr>
            </a:lvl4pPr>
            <a:lvl5pPr algn="l" rtl="0" fontAlgn="base">
              <a:spcBef>
                <a:spcPct val="0"/>
              </a:spcBef>
              <a:spcAft>
                <a:spcPct val="0"/>
              </a:spcAft>
              <a:defRPr sz="3200" b="1">
                <a:solidFill>
                  <a:srgbClr val="000000"/>
                </a:solidFill>
                <a:latin typeface="Verdana" panose="020B0604030504040204" pitchFamily="34" charset="0"/>
              </a:defRPr>
            </a:lvl5pPr>
            <a:lvl6pPr marL="457200" algn="l" rtl="0" fontAlgn="base">
              <a:spcBef>
                <a:spcPct val="0"/>
              </a:spcBef>
              <a:spcAft>
                <a:spcPct val="0"/>
              </a:spcAft>
              <a:defRPr sz="3200" b="1">
                <a:solidFill>
                  <a:srgbClr val="000000"/>
                </a:solidFill>
                <a:latin typeface="Verdana" panose="020B0604030504040204" pitchFamily="34" charset="0"/>
              </a:defRPr>
            </a:lvl6pPr>
            <a:lvl7pPr marL="914400" algn="l" rtl="0" fontAlgn="base">
              <a:spcBef>
                <a:spcPct val="0"/>
              </a:spcBef>
              <a:spcAft>
                <a:spcPct val="0"/>
              </a:spcAft>
              <a:defRPr sz="3200" b="1">
                <a:solidFill>
                  <a:srgbClr val="000000"/>
                </a:solidFill>
                <a:latin typeface="Verdana" panose="020B0604030504040204" pitchFamily="34" charset="0"/>
              </a:defRPr>
            </a:lvl7pPr>
            <a:lvl8pPr marL="1371600" algn="l" rtl="0" fontAlgn="base">
              <a:spcBef>
                <a:spcPct val="0"/>
              </a:spcBef>
              <a:spcAft>
                <a:spcPct val="0"/>
              </a:spcAft>
              <a:defRPr sz="3200" b="1">
                <a:solidFill>
                  <a:srgbClr val="000000"/>
                </a:solidFill>
                <a:latin typeface="Verdana" panose="020B0604030504040204" pitchFamily="34" charset="0"/>
              </a:defRPr>
            </a:lvl8pPr>
            <a:lvl9pPr marL="1828800" algn="l" rtl="0" fontAlgn="base">
              <a:spcBef>
                <a:spcPct val="0"/>
              </a:spcBef>
              <a:spcAft>
                <a:spcPct val="0"/>
              </a:spcAft>
              <a:defRPr sz="3200" b="1">
                <a:solidFill>
                  <a:srgbClr val="000000"/>
                </a:solidFill>
                <a:latin typeface="Verdana" panose="020B0604030504040204" pitchFamily="34" charset="0"/>
              </a:defRPr>
            </a:lvl9pPr>
          </a:lstStyle>
          <a:p>
            <a:pPr>
              <a:tabLst>
                <a:tab pos="2743200" algn="l"/>
              </a:tabLst>
            </a:pPr>
            <a:br>
              <a:rPr lang="en-US" altLang="en-US" sz="3000" smtClean="0">
                <a:solidFill>
                  <a:schemeClr val="accent2"/>
                </a:solidFill>
                <a:effectLst>
                  <a:outerShdw blurRad="38100" dist="38100" dir="2700000" algn="tl">
                    <a:srgbClr val="000000">
                      <a:alpha val="43137"/>
                    </a:srgbClr>
                  </a:outerShdw>
                </a:effectLst>
              </a:rPr>
            </a:br>
            <a:r>
              <a:rPr lang="vi-VN" altLang="en-US" sz="3000" smtClean="0">
                <a:effectLst>
                  <a:outerShdw blurRad="38100" dist="38100" dir="2700000" algn="tl">
                    <a:srgbClr val="000000">
                      <a:alpha val="43137"/>
                    </a:srgbClr>
                  </a:outerShdw>
                </a:effectLst>
              </a:rPr>
              <a:t>TRUY VẤN DỮ LIỆU</a:t>
            </a:r>
            <a:endParaRPr lang="en-US" altLang="en-US" sz="30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altLang="en-US" sz="6000"/>
              <a:t>Thank You!</a:t>
            </a:r>
            <a:endParaRPr lang="en-US" altLang="en-US" sz="6000"/>
          </a:p>
        </p:txBody>
      </p:sp>
      <p:sp>
        <p:nvSpPr>
          <p:cNvPr id="2" name="Subtitle 1"/>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8955" b="8955"/>
          <a:stretch>
            <a:fillRect/>
          </a:stretch>
        </p:blipFill>
        <p:spPr>
          <a:xfrm>
            <a:off x="762000" y="914400"/>
            <a:ext cx="7322128" cy="4753870"/>
          </a:xfrm>
          <a:ln>
            <a:solidFill>
              <a:schemeClr val="accent1"/>
            </a:solidFill>
          </a:ln>
        </p:spPr>
      </p:pic>
      <p:sp>
        <p:nvSpPr>
          <p:cNvPr id="11" name="Rectangle 2"/>
          <p:cNvSpPr>
            <a:spLocks noGrp="1" noChangeArrowheads="1"/>
          </p:cNvSpPr>
          <p:nvPr>
            <p:ph type="title"/>
          </p:nvPr>
        </p:nvSpPr>
        <p:spPr>
          <a:xfrm>
            <a:off x="651163" y="245859"/>
            <a:ext cx="7239000" cy="563562"/>
          </a:xfrm>
        </p:spPr>
        <p:txBody>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3373737" y="5668270"/>
            <a:ext cx="2098651"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Library</a:t>
            </a:r>
            <a:endParaRPr lang="en-US" sz="4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837130"/>
            <a:ext cx="6934200" cy="4594900"/>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389767" y="5668270"/>
            <a:ext cx="2066592"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School</a:t>
            </a:r>
            <a:endParaRPr lang="en-US" sz="4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400" y="914400"/>
            <a:ext cx="7502237" cy="4860542"/>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075578" y="5668270"/>
            <a:ext cx="2694970"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Business</a:t>
            </a:r>
            <a:endParaRPr lang="en-US" sz="4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
            <a:extLst>
              <a:ext uri="{28A0092B-C50C-407E-A947-70E740481C1C}">
                <a14:useLocalDpi xmlns:a14="http://schemas.microsoft.com/office/drawing/2010/main" val="0"/>
              </a:ext>
            </a:extLst>
          </a:blip>
          <a:srcRect b="6767"/>
          <a:stretch>
            <a:fillRect/>
          </a:stretch>
        </p:blipFill>
        <p:spPr>
          <a:xfrm>
            <a:off x="762000" y="990601"/>
            <a:ext cx="7690405" cy="4677669"/>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530832" y="5668270"/>
            <a:ext cx="1784463"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Office</a:t>
            </a:r>
            <a:endParaRPr lang="en-US" sz="4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1059873" y="2776584"/>
            <a:ext cx="7467600" cy="652416"/>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Make-Table Query (truy vấn tạo bảng)</a:t>
            </a:r>
            <a:endParaRPr lang="en-US" sz="3000" i="1" dirty="0"/>
          </a:p>
        </p:txBody>
      </p:sp>
      <p:sp>
        <p:nvSpPr>
          <p:cNvPr id="29" name="Rectangle 2"/>
          <p:cNvSpPr>
            <a:spLocks noGrp="1" noChangeArrowheads="1"/>
          </p:cNvSpPr>
          <p:nvPr>
            <p:ph type="title"/>
          </p:nvPr>
        </p:nvSpPr>
        <p:spPr>
          <a:xfrm>
            <a:off x="457200" y="301101"/>
            <a:ext cx="7239000" cy="563562"/>
          </a:xfrm>
        </p:spPr>
        <p:txBody>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bwMode="auto">
          <a:xfrm>
            <a:off x="1059873" y="1051367"/>
            <a:ext cx="7467600" cy="6858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Select Query (truy vấn lựa chọn)</a:t>
            </a:r>
            <a:endParaRPr kumimoji="0" lang="en-US" sz="3000" i="0" u="none" strike="noStrike" cap="none" normalizeH="0" baseline="0" dirty="0" smtClean="0">
              <a:ln>
                <a:noFill/>
              </a:ln>
              <a:solidFill>
                <a:schemeClr val="tx1"/>
              </a:solidFill>
              <a:effectLst/>
            </a:endParaRPr>
          </a:p>
        </p:txBody>
      </p:sp>
      <p:sp>
        <p:nvSpPr>
          <p:cNvPr id="56" name="Rounded Rectangle 55"/>
          <p:cNvSpPr/>
          <p:nvPr/>
        </p:nvSpPr>
        <p:spPr bwMode="auto">
          <a:xfrm>
            <a:off x="1059873" y="1909841"/>
            <a:ext cx="7467600" cy="662317"/>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Crosstab Query (truy vấn chéo)</a:t>
            </a:r>
            <a:endParaRPr lang="en-US" sz="3000" i="1" dirty="0"/>
          </a:p>
        </p:txBody>
      </p:sp>
      <p:sp>
        <p:nvSpPr>
          <p:cNvPr id="58" name="Rounded Rectangle 57"/>
          <p:cNvSpPr/>
          <p:nvPr/>
        </p:nvSpPr>
        <p:spPr bwMode="auto">
          <a:xfrm>
            <a:off x="1059873" y="3728977"/>
            <a:ext cx="7467600" cy="614424"/>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Update Query (truy vấn cập nhật)</a:t>
            </a:r>
            <a:endParaRPr lang="en-US" sz="3000" i="1" dirty="0"/>
          </a:p>
        </p:txBody>
      </p:sp>
      <p:sp>
        <p:nvSpPr>
          <p:cNvPr id="59" name="Rounded Rectangle 58"/>
          <p:cNvSpPr/>
          <p:nvPr/>
        </p:nvSpPr>
        <p:spPr bwMode="auto">
          <a:xfrm>
            <a:off x="1059873" y="4562389"/>
            <a:ext cx="7467600" cy="619211"/>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Append Query (truy vấn bổ sung)</a:t>
            </a:r>
            <a:endParaRPr lang="en-US" sz="3000" i="1" dirty="0"/>
          </a:p>
        </p:txBody>
      </p:sp>
      <p:sp>
        <p:nvSpPr>
          <p:cNvPr id="60" name="Rounded Rectangle 59"/>
          <p:cNvSpPr/>
          <p:nvPr/>
        </p:nvSpPr>
        <p:spPr bwMode="auto">
          <a:xfrm>
            <a:off x="1059873" y="5421370"/>
            <a:ext cx="7467600" cy="667919"/>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l"/>
            <a:r>
              <a:rPr lang="en-US" sz="3000" i="1" dirty="0"/>
              <a:t>Delete Query (truy vấn xóa)</a:t>
            </a:r>
            <a:endParaRPr lang="en-US" sz="3000" i="1" dirty="0"/>
          </a:p>
        </p:txBody>
      </p:sp>
      <p:sp>
        <p:nvSpPr>
          <p:cNvPr id="62" name="Text Box 32"/>
          <p:cNvSpPr txBox="1">
            <a:spLocks noChangeArrowheads="1"/>
          </p:cNvSpPr>
          <p:nvPr/>
        </p:nvSpPr>
        <p:spPr bwMode="white">
          <a:xfrm>
            <a:off x="678873" y="1066800"/>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a:solidFill>
                  <a:srgbClr val="FF0000"/>
                </a:solidFill>
                <a:cs typeface="Arial" panose="020B0604020202020204" pitchFamily="34" charset="0"/>
              </a:rPr>
              <a:t>1</a:t>
            </a:r>
            <a:endParaRPr lang="en-US" altLang="en-US" sz="3500" b="1">
              <a:solidFill>
                <a:srgbClr val="FF0000"/>
              </a:solidFill>
              <a:cs typeface="Arial" panose="020B0604020202020204" pitchFamily="34" charset="0"/>
            </a:endParaRPr>
          </a:p>
        </p:txBody>
      </p:sp>
      <p:pic>
        <p:nvPicPr>
          <p:cNvPr id="64"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98437" y="9865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83465" y="1907736"/>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98437" y="36535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98437" y="44917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98437" y="53299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98437" y="2739122"/>
            <a:ext cx="1020763" cy="1223278"/>
          </a:xfrm>
          <a:prstGeom prst="rect">
            <a:avLst/>
          </a:prstGeom>
          <a:noFill/>
          <a:extLst>
            <a:ext uri="{909E8E84-426E-40DD-AFC4-6F175D3DCCD1}">
              <a14:hiddenFill xmlns:a14="http://schemas.microsoft.com/office/drawing/2010/main">
                <a:solidFill>
                  <a:srgbClr val="FFFFFF"/>
                </a:solidFill>
              </a14:hiddenFill>
            </a:ext>
          </a:extLst>
        </p:spPr>
      </p:pic>
      <p:sp>
        <p:nvSpPr>
          <p:cNvPr id="71" name="Text Box 32"/>
          <p:cNvSpPr txBox="1">
            <a:spLocks noChangeArrowheads="1"/>
          </p:cNvSpPr>
          <p:nvPr/>
        </p:nvSpPr>
        <p:spPr bwMode="white">
          <a:xfrm>
            <a:off x="685800" y="1980285"/>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2</a:t>
            </a:r>
            <a:endParaRPr lang="en-US" altLang="en-US" sz="3500" b="1" dirty="0">
              <a:solidFill>
                <a:srgbClr val="FF0000"/>
              </a:solidFill>
              <a:cs typeface="Arial" panose="020B0604020202020204" pitchFamily="34" charset="0"/>
            </a:endParaRPr>
          </a:p>
        </p:txBody>
      </p:sp>
      <p:sp>
        <p:nvSpPr>
          <p:cNvPr id="72" name="Text Box 32"/>
          <p:cNvSpPr txBox="1">
            <a:spLocks noChangeArrowheads="1"/>
          </p:cNvSpPr>
          <p:nvPr/>
        </p:nvSpPr>
        <p:spPr bwMode="white">
          <a:xfrm>
            <a:off x="693846" y="2811928"/>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3</a:t>
            </a:r>
            <a:endParaRPr lang="en-US" altLang="en-US" sz="3500" b="1" dirty="0">
              <a:solidFill>
                <a:srgbClr val="FF0000"/>
              </a:solidFill>
              <a:cs typeface="Arial" panose="020B0604020202020204" pitchFamily="34" charset="0"/>
            </a:endParaRPr>
          </a:p>
        </p:txBody>
      </p:sp>
      <p:sp>
        <p:nvSpPr>
          <p:cNvPr id="73" name="Text Box 32"/>
          <p:cNvSpPr txBox="1">
            <a:spLocks noChangeArrowheads="1"/>
          </p:cNvSpPr>
          <p:nvPr/>
        </p:nvSpPr>
        <p:spPr bwMode="white">
          <a:xfrm>
            <a:off x="693846" y="3740080"/>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a:solidFill>
                  <a:srgbClr val="FF0000"/>
                </a:solidFill>
                <a:cs typeface="Arial" panose="020B0604020202020204" pitchFamily="34" charset="0"/>
              </a:rPr>
              <a:t>4</a:t>
            </a:r>
            <a:endParaRPr lang="en-US" altLang="en-US" sz="3500" b="1" dirty="0">
              <a:solidFill>
                <a:srgbClr val="FF0000"/>
              </a:solidFill>
              <a:cs typeface="Arial" panose="020B0604020202020204" pitchFamily="34" charset="0"/>
            </a:endParaRPr>
          </a:p>
        </p:txBody>
      </p:sp>
      <p:sp>
        <p:nvSpPr>
          <p:cNvPr id="74" name="Text Box 32"/>
          <p:cNvSpPr txBox="1">
            <a:spLocks noChangeArrowheads="1"/>
          </p:cNvSpPr>
          <p:nvPr/>
        </p:nvSpPr>
        <p:spPr bwMode="white">
          <a:xfrm>
            <a:off x="692729" y="4585768"/>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a:solidFill>
                  <a:srgbClr val="FF0000"/>
                </a:solidFill>
                <a:cs typeface="Arial" panose="020B0604020202020204" pitchFamily="34" charset="0"/>
              </a:rPr>
              <a:t>5</a:t>
            </a:r>
            <a:endParaRPr lang="en-US" altLang="en-US" sz="3500" b="1" dirty="0">
              <a:solidFill>
                <a:srgbClr val="FF0000"/>
              </a:solidFill>
              <a:cs typeface="Arial" panose="020B0604020202020204" pitchFamily="34" charset="0"/>
            </a:endParaRPr>
          </a:p>
        </p:txBody>
      </p:sp>
      <p:sp>
        <p:nvSpPr>
          <p:cNvPr id="75" name="Text Box 32"/>
          <p:cNvSpPr txBox="1">
            <a:spLocks noChangeArrowheads="1"/>
          </p:cNvSpPr>
          <p:nvPr/>
        </p:nvSpPr>
        <p:spPr bwMode="white">
          <a:xfrm>
            <a:off x="709037" y="5424163"/>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6</a:t>
            </a:r>
            <a:endParaRPr lang="en-US" altLang="en-US" sz="3500" b="1" dirty="0">
              <a:solidFill>
                <a:srgbClr val="FF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vi-VN" altLang="en-US" dirty="0" smtClean="0"/>
              <a:t>Nội dung bài học</a:t>
            </a:r>
            <a:endParaRPr lang="en-US" altLang="en-US" dirty="0"/>
          </a:p>
        </p:txBody>
      </p:sp>
      <p:grpSp>
        <p:nvGrpSpPr>
          <p:cNvPr id="287747" name="Group 3"/>
          <p:cNvGrpSpPr/>
          <p:nvPr/>
        </p:nvGrpSpPr>
        <p:grpSpPr bwMode="auto">
          <a:xfrm>
            <a:off x="1981200" y="4051444"/>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49" name="Group 5"/>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52" name="Group 8"/>
          <p:cNvGrpSpPr/>
          <p:nvPr/>
        </p:nvGrpSpPr>
        <p:grpSpPr bwMode="auto">
          <a:xfrm>
            <a:off x="1981200" y="4916632"/>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54" name="Group 10"/>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62" name="Group 18"/>
          <p:cNvGrpSpPr/>
          <p:nvPr/>
        </p:nvGrpSpPr>
        <p:grpSpPr bwMode="auto">
          <a:xfrm>
            <a:off x="1981200" y="3187844"/>
            <a:ext cx="5311775" cy="688975"/>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64" name="Group 20"/>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7767" name="Text Box 23"/>
          <p:cNvSpPr txBox="1">
            <a:spLocks noChangeArrowheads="1"/>
          </p:cNvSpPr>
          <p:nvPr/>
        </p:nvSpPr>
        <p:spPr bwMode="white">
          <a:xfrm>
            <a:off x="2447925" y="330214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Khái niệm mẫu hỏi</a:t>
            </a:r>
            <a:endParaRPr lang="en-US" altLang="en-US" sz="2400" b="1" dirty="0">
              <a:solidFill>
                <a:schemeClr val="bg1"/>
              </a:solidFill>
              <a:cs typeface="Arial" panose="020B0604020202020204" pitchFamily="34" charset="0"/>
            </a:endParaRPr>
          </a:p>
        </p:txBody>
      </p:sp>
      <p:sp>
        <p:nvSpPr>
          <p:cNvPr id="287768" name="Text Box 24"/>
          <p:cNvSpPr txBox="1">
            <a:spLocks noChangeArrowheads="1"/>
          </p:cNvSpPr>
          <p:nvPr/>
        </p:nvSpPr>
        <p:spPr bwMode="white">
          <a:xfrm>
            <a:off x="2459038" y="415939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Cách tạo mẫu hỏi</a:t>
            </a:r>
            <a:endParaRPr lang="en-US" altLang="en-US" sz="2400" b="1" dirty="0">
              <a:solidFill>
                <a:schemeClr val="bg1"/>
              </a:solidFill>
              <a:cs typeface="Arial" panose="020B0604020202020204" pitchFamily="34" charset="0"/>
            </a:endParaRPr>
          </a:p>
        </p:txBody>
      </p:sp>
      <p:sp>
        <p:nvSpPr>
          <p:cNvPr id="287769" name="Text Box 25"/>
          <p:cNvSpPr txBox="1">
            <a:spLocks noChangeArrowheads="1"/>
          </p:cNvSpPr>
          <p:nvPr/>
        </p:nvSpPr>
        <p:spPr bwMode="white">
          <a:xfrm>
            <a:off x="2459038" y="501823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Ví dụ áp dụng</a:t>
            </a:r>
            <a:endParaRPr lang="en-US" altLang="en-US" sz="2400" b="1" dirty="0">
              <a:solidFill>
                <a:schemeClr val="bg1"/>
              </a:solidFill>
              <a:cs typeface="Arial" panose="020B0604020202020204" pitchFamily="34" charset="0"/>
            </a:endParaRPr>
          </a:p>
        </p:txBody>
      </p:sp>
      <p:pic>
        <p:nvPicPr>
          <p:cNvPr id="287772" name="Picture 28"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797050" y="489123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797050" y="404033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4" name="Picture 30" descr="1"/>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l="42606" t="64474" r="19473"/>
          <a:stretch>
            <a:fillRect/>
          </a:stretch>
        </p:blipFill>
        <p:spPr bwMode="auto">
          <a:xfrm>
            <a:off x="1785938" y="3183082"/>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287776" name="Text Box 32"/>
          <p:cNvSpPr txBox="1">
            <a:spLocks noChangeArrowheads="1"/>
          </p:cNvSpPr>
          <p:nvPr/>
        </p:nvSpPr>
        <p:spPr bwMode="white">
          <a:xfrm>
            <a:off x="2106613" y="327991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bg1"/>
                </a:solidFill>
                <a:cs typeface="Arial" panose="020B0604020202020204" pitchFamily="34" charset="0"/>
              </a:rPr>
              <a:t>1</a:t>
            </a:r>
            <a:endParaRPr lang="en-US" altLang="en-US" sz="2400" b="1">
              <a:solidFill>
                <a:schemeClr val="bg1"/>
              </a:solidFill>
              <a:cs typeface="Arial" panose="020B0604020202020204" pitchFamily="34" charset="0"/>
            </a:endParaRPr>
          </a:p>
        </p:txBody>
      </p:sp>
      <p:sp>
        <p:nvSpPr>
          <p:cNvPr id="287777" name="Text Box 33"/>
          <p:cNvSpPr txBox="1">
            <a:spLocks noChangeArrowheads="1"/>
          </p:cNvSpPr>
          <p:nvPr/>
        </p:nvSpPr>
        <p:spPr bwMode="white">
          <a:xfrm>
            <a:off x="2119313" y="413875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bg1"/>
                </a:solidFill>
                <a:cs typeface="Arial" panose="020B0604020202020204" pitchFamily="34" charset="0"/>
              </a:rPr>
              <a:t>2</a:t>
            </a:r>
            <a:endParaRPr lang="en-US" altLang="en-US" sz="2400" b="1">
              <a:solidFill>
                <a:schemeClr val="bg1"/>
              </a:solidFill>
              <a:cs typeface="Arial" panose="020B0604020202020204" pitchFamily="34" charset="0"/>
            </a:endParaRPr>
          </a:p>
        </p:txBody>
      </p:sp>
      <p:sp>
        <p:nvSpPr>
          <p:cNvPr id="287778" name="Text Box 34"/>
          <p:cNvSpPr txBox="1">
            <a:spLocks noChangeArrowheads="1"/>
          </p:cNvSpPr>
          <p:nvPr/>
        </p:nvSpPr>
        <p:spPr bwMode="white">
          <a:xfrm>
            <a:off x="2119313" y="502616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chemeClr val="bg1"/>
                </a:solidFill>
                <a:cs typeface="Arial" panose="020B0604020202020204" pitchFamily="34" charset="0"/>
              </a:rPr>
              <a:t>3</a:t>
            </a:r>
            <a:endParaRPr lang="en-US" altLang="en-US" sz="2400" b="1" dirty="0">
              <a:solidFill>
                <a:schemeClr val="bg1"/>
              </a:solidFill>
              <a:cs typeface="Arial" panose="020B0604020202020204" pitchFamily="34" charset="0"/>
            </a:endParaRPr>
          </a:p>
        </p:txBody>
      </p:sp>
      <p:sp>
        <p:nvSpPr>
          <p:cNvPr id="2" name="TextBox 1"/>
          <p:cNvSpPr txBox="1"/>
          <p:nvPr/>
        </p:nvSpPr>
        <p:spPr>
          <a:xfrm>
            <a:off x="760413" y="1079245"/>
            <a:ext cx="7924800" cy="1754326"/>
          </a:xfrm>
          <a:prstGeom prst="rect">
            <a:avLst/>
          </a:prstGeom>
          <a:noFill/>
        </p:spPr>
        <p:txBody>
          <a:bodyPr wrap="square" rtlCol="0">
            <a:spAutoFit/>
          </a:bodyPr>
          <a:lstStyle/>
          <a:p>
            <a:pPr algn="just"/>
            <a:r>
              <a:rPr lang="nl-NL" sz="2800" i="1" dirty="0" smtClean="0"/>
              <a:t>Giúp các em học sinh nắm được khái niệm mẫu hỏi. Biết vận dụng một số hàm, các phép toán, các biểu thức để xây dựng mẫu hỏi.</a:t>
            </a:r>
            <a:endParaRPr lang="en-US" altLang="en-US" sz="2800" b="1" i="1" dirty="0">
              <a:solidFill>
                <a:srgbClr val="000000"/>
              </a:solidFill>
              <a:cs typeface="Arial" panose="020B0604020202020204" pitchFamily="34" charset="0"/>
            </a:endParaRPr>
          </a:p>
          <a:p>
            <a:endParaRPr lang="en-US" sz="2400" i="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1. Khái niệm</a:t>
            </a:r>
            <a:endParaRPr lang="en-US" altLang="en-US" dirty="0"/>
          </a:p>
        </p:txBody>
      </p:sp>
      <p:sp>
        <p:nvSpPr>
          <p:cNvPr id="288803" name="Text Box 9"/>
          <p:cNvSpPr txBox="1">
            <a:spLocks noChangeArrowheads="1"/>
          </p:cNvSpPr>
          <p:nvPr/>
        </p:nvSpPr>
        <p:spPr bwMode="gray">
          <a:xfrm>
            <a:off x="838200" y="1056443"/>
            <a:ext cx="58674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a. Các khái </a:t>
            </a:r>
            <a:r>
              <a:rPr lang="vi-VN" altLang="en-US" sz="3000" b="1" dirty="0" smtClean="0">
                <a:solidFill>
                  <a:srgbClr val="000000"/>
                </a:solidFill>
                <a:cs typeface="Arial" panose="020B0604020202020204" pitchFamily="34" charset="0"/>
              </a:rPr>
              <a:t>niệm: </a:t>
            </a:r>
            <a:endParaRPr lang="en-US" altLang="en-US" sz="3000" b="1" dirty="0">
              <a:solidFill>
                <a:srgbClr val="000000"/>
              </a:solidFill>
              <a:cs typeface="Arial" panose="020B0604020202020204" pitchFamily="34" charset="0"/>
            </a:endParaRPr>
          </a:p>
        </p:txBody>
      </p:sp>
      <p:sp>
        <p:nvSpPr>
          <p:cNvPr id="2" name="TextBox 1"/>
          <p:cNvSpPr txBox="1"/>
          <p:nvPr/>
        </p:nvSpPr>
        <p:spPr>
          <a:xfrm>
            <a:off x="990600" y="1752600"/>
            <a:ext cx="7696200" cy="5631180"/>
          </a:xfrm>
          <a:prstGeom prst="rect">
            <a:avLst/>
          </a:prstGeom>
          <a:noFill/>
        </p:spPr>
        <p:txBody>
          <a:bodyPr wrap="square" rtlCol="0">
            <a:spAutoFit/>
          </a:bodyPr>
          <a:lstStyle/>
          <a:p>
            <a:pPr algn="just"/>
            <a:r>
              <a:rPr lang="vi-VN" altLang="en-US" sz="4000" b="1" dirty="0" smtClean="0">
                <a:solidFill>
                  <a:srgbClr val="000000"/>
                </a:solidFill>
                <a:cs typeface="Arial" panose="020B0604020202020204" pitchFamily="34" charset="0"/>
                <a:sym typeface="+mn-ea"/>
              </a:rPr>
              <a:t>* Mẫu hỏi (Query)</a:t>
            </a:r>
            <a:endParaRPr lang="en-US" altLang="en-US" sz="4000" b="1" dirty="0">
              <a:solidFill>
                <a:srgbClr val="000000"/>
              </a:solidFill>
              <a:cs typeface="Arial" panose="020B0604020202020204" pitchFamily="34" charset="0"/>
            </a:endParaRPr>
          </a:p>
          <a:p>
            <a:pPr algn="just"/>
            <a:r>
              <a:rPr lang="en-US" altLang="en-US" sz="4000" dirty="0" smtClean="0">
                <a:latin typeface="Times New Roman" panose="02020603050405020304" pitchFamily="18" charset="0"/>
                <a:cs typeface="Times New Roman" panose="02020603050405020304" pitchFamily="18" charset="0"/>
              </a:rPr>
              <a:t>Là một loại đối tượng của ACCESS dùng để sắp xếp, tìm kiếm, kết xuất và thống kê, tính toán dữ liệu từ một/ nhiều bảng và mẫu hỏi khác.</a:t>
            </a:r>
            <a:endParaRPr lang="vi-VN" altLang="en-US" sz="4000" dirty="0" smtClean="0">
              <a:latin typeface="Times New Roman" panose="02020603050405020304" pitchFamily="18" charset="0"/>
              <a:cs typeface="Times New Roman" panose="02020603050405020304" pitchFamily="18" charset="0"/>
            </a:endParaRPr>
          </a:p>
          <a:p>
            <a:pPr algn="just"/>
            <a:r>
              <a:rPr lang="vi-VN" altLang="en-US" sz="4000" b="1" dirty="0" smtClean="0">
                <a:latin typeface="Times New Roman" panose="02020603050405020304" pitchFamily="18" charset="0"/>
                <a:cs typeface="Times New Roman" panose="02020603050405020304" pitchFamily="18" charset="0"/>
              </a:rPr>
              <a:t>Có 2 chế độ làm việc với mẫu hỏi:</a:t>
            </a:r>
            <a:endParaRPr lang="vi-VN" altLang="en-US" sz="4000" b="1" dirty="0" smtClean="0">
              <a:latin typeface="Times New Roman" panose="02020603050405020304" pitchFamily="18" charset="0"/>
              <a:cs typeface="Times New Roman" panose="02020603050405020304" pitchFamily="18" charset="0"/>
            </a:endParaRPr>
          </a:p>
          <a:p>
            <a:pPr algn="just"/>
            <a:r>
              <a:rPr lang="vi-VN" altLang="en-US" sz="4000" dirty="0" smtClean="0">
                <a:latin typeface="Times New Roman" panose="02020603050405020304" pitchFamily="18" charset="0"/>
                <a:cs typeface="Times New Roman" panose="02020603050405020304" pitchFamily="18" charset="0"/>
              </a:rPr>
              <a:t>- Chế độ thiết kế</a:t>
            </a:r>
            <a:endParaRPr lang="vi-VN" altLang="en-US" sz="4000" dirty="0" smtClean="0">
              <a:latin typeface="Times New Roman" panose="02020603050405020304" pitchFamily="18" charset="0"/>
              <a:cs typeface="Times New Roman" panose="02020603050405020304" pitchFamily="18" charset="0"/>
            </a:endParaRPr>
          </a:p>
          <a:p>
            <a:pPr algn="just"/>
            <a:r>
              <a:rPr lang="vi-VN" altLang="en-US" sz="4000" dirty="0" smtClean="0">
                <a:latin typeface="Times New Roman" panose="02020603050405020304" pitchFamily="18" charset="0"/>
                <a:cs typeface="Times New Roman" panose="02020603050405020304" pitchFamily="18" charset="0"/>
              </a:rPr>
              <a:t>- Chế độ trang dữ liệu</a:t>
            </a:r>
            <a:endParaRPr lang="en-US" altLang="en-US" sz="4000" dirty="0" smtClean="0">
              <a:latin typeface="Times New Roman" panose="02020603050405020304" pitchFamily="18" charset="0"/>
              <a:cs typeface="Times New Roman" panose="02020603050405020304" pitchFamily="18" charset="0"/>
            </a:endParaRPr>
          </a:p>
          <a:p>
            <a:pPr algn="just"/>
            <a:endParaRPr 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00TGp_natural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3428</Words>
  <Application>WPS Presentation</Application>
  <PresentationFormat>On-screen Show (4:3)</PresentationFormat>
  <Paragraphs>241</Paragraphs>
  <Slides>25</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SimSun</vt:lpstr>
      <vt:lpstr>Wingdings</vt:lpstr>
      <vt:lpstr>Verdana</vt:lpstr>
      <vt:lpstr>Arial Black</vt:lpstr>
      <vt:lpstr>Times New Roman</vt:lpstr>
      <vt:lpstr>Microsoft YaHei</vt:lpstr>
      <vt:lpstr>Arial Unicode MS</vt:lpstr>
      <vt:lpstr>.VnTime</vt:lpstr>
      <vt:lpstr>Segoe Print</vt:lpstr>
      <vt:lpstr>.VnSouthern</vt:lpstr>
      <vt:lpstr>Tahoma</vt:lpstr>
      <vt:lpstr>300TGp_natural_light</vt:lpstr>
      <vt:lpstr> Bài 8:  TRUY VẤN DỮ LIỆU</vt:lpstr>
      <vt:lpstr>Giới thiệu</vt:lpstr>
      <vt:lpstr>Giới thiệu</vt:lpstr>
      <vt:lpstr>Giới thiệu</vt:lpstr>
      <vt:lpstr>Giới thiệu</vt:lpstr>
      <vt:lpstr>Giới thiệu</vt:lpstr>
      <vt:lpstr>Giới thiệu</vt:lpstr>
      <vt:lpstr>Nội dung bài học</vt:lpstr>
      <vt:lpstr>1. Khái niệm</vt:lpstr>
      <vt:lpstr>1. Khái niệm</vt:lpstr>
      <vt:lpstr>1. Khái niệm</vt:lpstr>
      <vt:lpstr>1. Khái niệm</vt:lpstr>
      <vt:lpstr>2. Cách tạo mẫu hỏi</vt:lpstr>
      <vt:lpstr>2. Cách tạo mẫu hỏi</vt:lpstr>
      <vt:lpstr>II. Cách tạo mẫu hỏi</vt:lpstr>
      <vt:lpstr>III. Ví dụ áp dụng</vt:lpstr>
      <vt:lpstr>III. Ví dụ áp dụng</vt:lpstr>
      <vt:lpstr>III. Ví dụ áp dụng</vt:lpstr>
      <vt:lpstr>III. Ví dụ áp dụng</vt:lpstr>
      <vt:lpstr>III. Ví dụ áp dụng</vt:lpstr>
      <vt:lpstr>III. Ví dụ áp dụng</vt:lpstr>
      <vt:lpstr>Bài tập củng cố</vt:lpstr>
      <vt:lpstr>Bài tập củng cố</vt:lpstr>
      <vt:lpstr>PowerPoint 演示文稿</vt:lpstr>
      <vt:lpstr>Thank You!</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ASUS</cp:lastModifiedBy>
  <cp:revision>49</cp:revision>
  <dcterms:created xsi:type="dcterms:W3CDTF">2006-11-01T05:07:00Z</dcterms:created>
  <dcterms:modified xsi:type="dcterms:W3CDTF">2023-04-10T01:36:04Z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DAE3129D0E6C4AE18CC9E13479E76725</vt:lpwstr>
  </property>
  <property fmtid="{D5CDD505-2E9C-101B-9397-08002B2CF9AE}" pid="3" name="KSOProductBuildVer">
    <vt:lpwstr>1033-11.2.0.11516</vt:lpwstr>
  </property>
</Properties>
</file>