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v" ContentType="video/x-ms-wmv"/>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5" r:id="rId3"/>
    <p:sldId id="301" r:id="rId5"/>
    <p:sldId id="257" r:id="rId6"/>
    <p:sldId id="276" r:id="rId7"/>
    <p:sldId id="258" r:id="rId8"/>
    <p:sldId id="261" r:id="rId9"/>
    <p:sldId id="283" r:id="rId10"/>
    <p:sldId id="285" r:id="rId11"/>
    <p:sldId id="289" r:id="rId12"/>
    <p:sldId id="287" r:id="rId13"/>
    <p:sldId id="279" r:id="rId14"/>
    <p:sldId id="278" r:id="rId15"/>
    <p:sldId id="274" r:id="rId16"/>
    <p:sldId id="264" r:id="rId17"/>
    <p:sldId id="265" r:id="rId18"/>
    <p:sldId id="268" r:id="rId19"/>
    <p:sldId id="271" r:id="rId20"/>
    <p:sldId id="266" r:id="rId21"/>
    <p:sldId id="272" r:id="rId22"/>
    <p:sldId id="267" r:id="rId23"/>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FFFF00"/>
    <a:srgbClr val="00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728" autoAdjust="0"/>
  </p:normalViewPr>
  <p:slideViewPr>
    <p:cSldViewPr>
      <p:cViewPr varScale="1">
        <p:scale>
          <a:sx n="66" d="100"/>
          <a:sy n="66" d="100"/>
        </p:scale>
        <p:origin x="142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0.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E2D8FC7C-2E3E-4AF1-BE4D-90CACF31E922}" type="datetimeFigureOut">
              <a:rPr lang="en-US"/>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pPr>
              <a:defRPr/>
            </a:pPr>
            <a:fld id="{21533424-CFD7-42D2-90F5-5134183C75BE}"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FA5EEF9-DC2B-4F2E-91B2-E0BD6550D42C}" type="slidenum">
              <a:rPr lang="en-US" smtClean="0"/>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917B7BAE-1F8D-4D2D-BCE2-A2BB04A08CE3}" type="slidenum">
              <a:rPr lang="en-US" smtClean="0"/>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2A2E714-4213-4630-BBF8-1F664075F583}" type="slidenum">
              <a:rPr lang="en-US" smtClean="0"/>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D87AC24-2B90-4B2F-9CC7-EFE3B211737E}" type="slidenum">
              <a:rPr lang="en-US" smtClean="0"/>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6441F73-E28C-43DA-9E76-3F0C10168310}" type="slidenum">
              <a:rPr lang="en-US" smtClean="0"/>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7877824-1230-4F42-8DDA-1C4C798566E1}" type="slidenum">
              <a:rPr lang="en-US" smtClean="0"/>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2EEBBF8-7F24-4397-A5E7-333117A5BE71}" type="slidenum">
              <a:rPr lang="en-US" smtClean="0"/>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1A4BD56-0F45-4404-889A-14468804160F}" type="slidenum">
              <a:rPr lang="en-US" smtClean="0"/>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B8FFC5F-5DBC-422E-9407-05858CE2F28E}" type="slidenum">
              <a:rPr lang="en-US" smtClean="0"/>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2C42184-3E12-4023-9F7A-0E8BE2949B00}" type="slidenum">
              <a:rPr lang="en-US" smtClean="0"/>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77CE98D-C388-4657-B881-2A047627D775}" type="slidenum">
              <a:rPr lang="en-US" smtClean="0"/>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054D8360-EC92-40BC-A2A7-25FF698C700A}" type="slidenum">
              <a:rPr lang="en-US" smtClean="0"/>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96E8D30A-2B88-4570-BC26-AB919999C52E}" type="slidenum">
              <a:rPr lang="en-US" smtClean="0"/>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8535C34-6A85-40D1-9E37-3338CC7B3A72}" type="slidenum">
              <a:rPr lang="en-US" smtClean="0"/>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934FFEE-B8C1-4848-BA5B-D2846C4ADC48}" type="slidenum">
              <a:rPr lang="en-US" smtClean="0"/>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135C647-5404-4428-8197-97DEE72FA59B}" type="slidenum">
              <a:rPr lang="en-US" smtClean="0"/>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009A837-037F-4548-B0BC-C301257D3C0D}" type="slidenum">
              <a:rPr lang="en-US" smtClean="0"/>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AA666FF-CC7B-4A51-9FD1-033D505F1649}" type="slidenum">
              <a:rPr lang="en-US" smtClean="0"/>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mtClean="0"/>
          </a:p>
        </p:txBody>
      </p:sp>
      <p:sp>
        <p:nvSpPr>
          <p:cNvPr id="768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AA61358D-75BA-48C6-9B05-33F3817EAD84}" type="slidenum">
              <a:rPr lang="en-US" sz="1200"/>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E646CA7-42A6-4F70-B44B-D46130583C47}"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F9950-9EC8-4E0B-8352-DC6D42E17AC3}"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21FAFC-DA9A-463B-AF06-BBA78793600C}"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39BDE6-5B14-43D0-850A-6DC81D7235B1}"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3FFC88-A230-456E-9A6C-ADDD8B977BAF}"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EF832C-7703-4D65-B0F0-C57FC0DF498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C9C895-CDEC-4DFB-9EBF-484F992D6321}"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3043CD-A8EB-441C-8E2B-469B995735B8}"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pPr>
              <a:defRPr/>
            </a:pPr>
            <a:fld id="{4A7C1F46-29EA-406C-807E-DC6C7C9BE8C3}"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04109B-9C50-4533-9067-EE33A836A0EA}"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7F5894-5328-491A-A2E6-B29D794BF188}"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34C604-DBB9-41D9-82D2-C219947BF71C}"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121C056-0321-4866-B555-AEB415E74884}" type="datetimeFigureOut">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83AA3CC-53D3-4414-AC8A-C5CB7A108C76}"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1108E9-04E5-4C52-AFE1-392C69D15CB1}" type="datetimeFigureOut">
              <a:rPr lang="en-US"/>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42784C-5F28-4221-B6BB-8E60E53FD862}"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21A460-5FAE-40DE-A27D-007F2BE74B7F}"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B21955-7247-47D8-99C1-B332852FFE1D}"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94FB65B8-2BE2-4DE1-AE2B-1630CEEA1422}"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774C7F-FC3F-4DAC-9DC6-E1142FC69D97}"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034B666E-152B-49F9-8526-229AE48872FB}"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29D9C4-AEE3-4D27-89CB-569E407A7A7B}"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96851EB-FD28-4044-81AA-0C87DE975CF7}" type="datetimeFigureOut">
              <a:rPr lang="en-US"/>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40BECF4-5039-45C0-BFCF-D99981F418C2}"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3.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oleObject" Target="../embeddings/oleObject4.bin"/><Relationship Id="rId4" Type="http://schemas.openxmlformats.org/officeDocument/2006/relationships/image" Target="../media/image19.png"/><Relationship Id="rId3" Type="http://schemas.openxmlformats.org/officeDocument/2006/relationships/oleObject" Target="../embeddings/oleObject3.bin"/><Relationship Id="rId2" Type="http://schemas.openxmlformats.org/officeDocument/2006/relationships/image" Target="../media/image18.png"/><Relationship Id="rId11" Type="http://schemas.openxmlformats.org/officeDocument/2006/relationships/notesSlide" Target="../notesSlides/notesSlide13.xml"/><Relationship Id="rId10" Type="http://schemas.openxmlformats.org/officeDocument/2006/relationships/vmlDrawing" Target="../drawings/vmlDrawing2.vml"/><Relationship Id="rId1"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oleObject" Target="../embeddings/oleObject8.bin"/><Relationship Id="rId7" Type="http://schemas.openxmlformats.org/officeDocument/2006/relationships/image" Target="../media/image24.png"/><Relationship Id="rId6" Type="http://schemas.openxmlformats.org/officeDocument/2006/relationships/oleObject" Target="../embeddings/oleObject7.bin"/><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oleObject" Target="../embeddings/oleObject6.bin"/><Relationship Id="rId2" Type="http://schemas.openxmlformats.org/officeDocument/2006/relationships/image" Target="../media/image18.png"/><Relationship Id="rId17" Type="http://schemas.openxmlformats.org/officeDocument/2006/relationships/notesSlide" Target="../notesSlides/notesSlide14.xml"/><Relationship Id="rId16" Type="http://schemas.openxmlformats.org/officeDocument/2006/relationships/vmlDrawing" Target="../drawings/vmlDrawing3.vml"/><Relationship Id="rId15" Type="http://schemas.openxmlformats.org/officeDocument/2006/relationships/slideLayout" Target="../slideLayouts/slideLayout2.xml"/><Relationship Id="rId14" Type="http://schemas.openxmlformats.org/officeDocument/2006/relationships/tags" Target="../tags/tag14.xml"/><Relationship Id="rId13" Type="http://schemas.openxmlformats.org/officeDocument/2006/relationships/image" Target="../media/image27.png"/><Relationship Id="rId12" Type="http://schemas.openxmlformats.org/officeDocument/2006/relationships/oleObject" Target="../embeddings/oleObject10.bin"/><Relationship Id="rId11" Type="http://schemas.openxmlformats.org/officeDocument/2006/relationships/image" Target="../media/image26.png"/><Relationship Id="rId10" Type="http://schemas.openxmlformats.org/officeDocument/2006/relationships/oleObject" Target="../embeddings/oleObject9.bin"/><Relationship Id="rId1"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tags" Target="../tags/tag15.xml"/><Relationship Id="rId4" Type="http://schemas.openxmlformats.org/officeDocument/2006/relationships/image" Target="../media/image29.png"/><Relationship Id="rId3" Type="http://schemas.openxmlformats.org/officeDocument/2006/relationships/oleObject" Target="../embeddings/oleObject12.bin"/><Relationship Id="rId2" Type="http://schemas.openxmlformats.org/officeDocument/2006/relationships/image" Target="../media/image28.png"/><Relationship Id="rId1"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hyperlink" Target="file:///C:\Users\it's%20me\Desktop\btlt" TargetMode="External"/><Relationship Id="rId3" Type="http://schemas.openxmlformats.org/officeDocument/2006/relationships/image" Target="../media/image30.png"/><Relationship Id="rId2" Type="http://schemas.microsoft.com/office/2007/relationships/media" Target="../media/media1.wmv"/><Relationship Id="rId1" Type="http://schemas.openxmlformats.org/officeDocument/2006/relationships/video" Target="../media/media1.wmv"/></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vmlDrawing" Target="../drawings/vmlDrawing5.v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image" Target="../media/image32.png"/><Relationship Id="rId3" Type="http://schemas.openxmlformats.org/officeDocument/2006/relationships/oleObject" Target="../embeddings/oleObject14.bin"/><Relationship Id="rId2" Type="http://schemas.openxmlformats.org/officeDocument/2006/relationships/image" Target="../media/image31.png"/><Relationship Id="rId1"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8.xml"/><Relationship Id="rId7" Type="http://schemas.openxmlformats.org/officeDocument/2006/relationships/hyperlink" Target="KD24H_%20.mdb" TargetMode="External"/><Relationship Id="rId6" Type="http://schemas.openxmlformats.org/officeDocument/2006/relationships/hyperlink" Target="KINH_DOANH.mdb" TargetMode="External"/><Relationship Id="rId5" Type="http://schemas.openxmlformats.org/officeDocument/2006/relationships/hyperlink" Target="file:///C:\Users\it's%20me\Desktop\btlt" TargetMode="External"/><Relationship Id="rId4" Type="http://schemas.openxmlformats.org/officeDocument/2006/relationships/image" Target="../media/image33.png"/><Relationship Id="rId3" Type="http://schemas.microsoft.com/office/2007/relationships/media" Target="../media/media2.wmv"/><Relationship Id="rId2" Type="http://schemas.openxmlformats.org/officeDocument/2006/relationships/video" Target="../media/media2.wmv"/><Relationship Id="rId10" Type="http://schemas.openxmlformats.org/officeDocument/2006/relationships/notesSlide" Target="../notesSlides/notesSlide18.xml"/><Relationship Id="rId1" Type="http://schemas.openxmlformats.org/officeDocument/2006/relationships/hyperlink" Target="B&#192;I_7_LI&#202;N_K&#7870;T_B&#7842;NG.ex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16.png"/><Relationship Id="rId1" Type="http://schemas.openxmlformats.org/officeDocument/2006/relationships/image" Target="../media/image34.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3.png"/><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6.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2" Type="http://schemas.openxmlformats.org/officeDocument/2006/relationships/notesSlide" Target="../notesSlides/notesSlide7.xml"/><Relationship Id="rId11" Type="http://schemas.openxmlformats.org/officeDocument/2006/relationships/slideLayout" Target="../slideLayouts/slideLayout2.xml"/><Relationship Id="rId10" Type="http://schemas.openxmlformats.org/officeDocument/2006/relationships/tags" Target="../tags/tag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8"/>
          <p:cNvGrpSpPr/>
          <p:nvPr/>
        </p:nvGrpSpPr>
        <p:grpSpPr bwMode="auto">
          <a:xfrm>
            <a:off x="-33338" y="0"/>
            <a:ext cx="9177338" cy="685800"/>
            <a:chOff x="-32759" y="-1"/>
            <a:chExt cx="9176759" cy="685801"/>
          </a:xfrm>
        </p:grpSpPr>
        <p:sp>
          <p:nvSpPr>
            <p:cNvPr id="10" name="Rectangle 9"/>
            <p:cNvSpPr/>
            <p:nvPr/>
          </p:nvSpPr>
          <p:spPr>
            <a:xfrm>
              <a:off x="0" y="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1" name="Rectangle 10"/>
            <p:cNvSpPr/>
            <p:nvPr/>
          </p:nvSpPr>
          <p:spPr bwMode="auto">
            <a:xfrm rot="5400000">
              <a:off x="210094" y="-174592"/>
              <a:ext cx="652463" cy="1061970"/>
            </a:xfrm>
            <a:prstGeom prst="rect">
              <a:avLst/>
            </a:pr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 Box 125"/>
            <p:cNvSpPr txBox="1">
              <a:spLocks noChangeArrowheads="1"/>
            </p:cNvSpPr>
            <p:nvPr/>
          </p:nvSpPr>
          <p:spPr bwMode="auto">
            <a:xfrm>
              <a:off x="838724" y="30162"/>
              <a:ext cx="8152886" cy="57943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3200">
                <a:effectLst>
                  <a:outerShdw blurRad="38100" dist="38100" dir="2700000" algn="tl">
                    <a:srgbClr val="000000">
                      <a:alpha val="43137"/>
                    </a:srgbClr>
                  </a:outerShdw>
                </a:effectLst>
                <a:latin typeface=".VnClarendonH" pitchFamily="34" charset="0"/>
              </a:endParaRPr>
            </a:p>
          </p:txBody>
        </p:sp>
        <p:sp>
          <p:nvSpPr>
            <p:cNvPr id="13" name="Pentagon 27"/>
            <p:cNvSpPr/>
            <p:nvPr/>
          </p:nvSpPr>
          <p:spPr bwMode="auto">
            <a:xfrm flipV="1">
              <a:off x="-32759" y="-1"/>
              <a:ext cx="1557240" cy="685801"/>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698" name="Rectangle 2"/>
          <p:cNvSpPr>
            <a:spLocks noGrp="1"/>
          </p:cNvSpPr>
          <p:nvPr>
            <p:ph type="ctrTitle"/>
          </p:nvPr>
        </p:nvSpPr>
        <p:spPr>
          <a:xfrm>
            <a:off x="228600" y="762000"/>
            <a:ext cx="8229600" cy="685800"/>
          </a:xfrm>
        </p:spPr>
        <p:txBody>
          <a:bodyPr/>
          <a:lstStyle/>
          <a:p>
            <a:pPr algn="l"/>
            <a:r>
              <a:rPr lang="en-US" sz="2800" smtClean="0">
                <a:latin typeface="Arial" panose="020B0604020202020204" pitchFamily="34" charset="0"/>
                <a:cs typeface="Arial" panose="020B0604020202020204" pitchFamily="34" charset="0"/>
              </a:rPr>
              <a:t>1.Nêu </a:t>
            </a:r>
            <a:r>
              <a:rPr lang="en-US" sz="2800" smtClean="0">
                <a:solidFill>
                  <a:srgbClr val="CC3300"/>
                </a:solidFill>
                <a:latin typeface="Arial" panose="020B0604020202020204" pitchFamily="34" charset="0"/>
                <a:cs typeface="Arial" panose="020B0604020202020204" pitchFamily="34" charset="0"/>
              </a:rPr>
              <a:t>khái niệm</a:t>
            </a:r>
            <a:r>
              <a:rPr lang="en-US" sz="2800" smtClean="0">
                <a:latin typeface="Arial" panose="020B0604020202020204" pitchFamily="34" charset="0"/>
                <a:cs typeface="Arial" panose="020B0604020202020204" pitchFamily="34" charset="0"/>
              </a:rPr>
              <a:t> biểu mẫu.</a:t>
            </a:r>
            <a:endParaRPr lang="en-US" sz="2800" smtClean="0">
              <a:latin typeface="Arial" panose="020B0604020202020204" pitchFamily="34" charset="0"/>
              <a:cs typeface="Arial" panose="020B0604020202020204" pitchFamily="34" charset="0"/>
            </a:endParaRPr>
          </a:p>
        </p:txBody>
      </p:sp>
      <p:sp>
        <p:nvSpPr>
          <p:cNvPr id="32771" name="Text Box 26"/>
          <p:cNvSpPr txBox="1">
            <a:spLocks noChangeArrowheads="1"/>
          </p:cNvSpPr>
          <p:nvPr/>
        </p:nvSpPr>
        <p:spPr bwMode="auto">
          <a:xfrm>
            <a:off x="1676400" y="55563"/>
            <a:ext cx="5867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9905" indent="-50990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None/>
            </a:pPr>
            <a:r>
              <a:rPr lang="en-US" sz="3000" b="1">
                <a:latin typeface="Times New Roman" panose="02020603050405020304" pitchFamily="18" charset="0"/>
                <a:cs typeface="Times New Roman" panose="02020603050405020304" pitchFamily="18" charset="0"/>
              </a:rPr>
              <a:t> KIỂM TRA BÀI CŨ</a:t>
            </a:r>
            <a:endParaRPr lang="en-US" sz="3000" b="1">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9703"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24188" y="2667000"/>
            <a:ext cx="4291012"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p:nvPr/>
        </p:nvSpPr>
        <p:spPr bwMode="auto">
          <a:xfrm>
            <a:off x="381000" y="1447800"/>
            <a:ext cx="8458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sz="2800">
                <a:cs typeface="Arial" panose="020B0604020202020204" pitchFamily="34" charset="0"/>
              </a:rPr>
              <a:t>2. Sử dụng CSDL QuanLi_HS,</a:t>
            </a:r>
            <a:r>
              <a:rPr lang="en-US" sz="2800">
                <a:solidFill>
                  <a:srgbClr val="C00000"/>
                </a:solidFill>
                <a:cs typeface="Arial" panose="020B0604020202020204" pitchFamily="34" charset="0"/>
              </a:rPr>
              <a:t>t</a:t>
            </a:r>
            <a:r>
              <a:rPr lang="en-US" sz="2800">
                <a:solidFill>
                  <a:srgbClr val="CC3300"/>
                </a:solidFill>
                <a:cs typeface="Arial" panose="020B0604020202020204" pitchFamily="34" charset="0"/>
              </a:rPr>
              <a:t>ạo biểu mẫu</a:t>
            </a:r>
            <a:r>
              <a:rPr lang="en-US" sz="2800">
                <a:cs typeface="Arial" panose="020B0604020202020204" pitchFamily="34" charset="0"/>
              </a:rPr>
              <a:t> để hiển thị và cập nhật dữ liệu cho bảng HOCSINH theo mẫu sau:</a:t>
            </a:r>
            <a:endParaRPr lang="en-US" sz="2800">
              <a:cs typeface="Arial" panose="020B0604020202020204" pitchFamily="34" charset="0"/>
            </a:endParaRPr>
          </a:p>
        </p:txBody>
      </p:sp>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ircle(in)">
                                      <p:cBhvr>
                                        <p:cTn id="7" dur="2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9703"/>
                                        </p:tgtEl>
                                        <p:attrNameLst>
                                          <p:attrName>style.visibility</p:attrName>
                                        </p:attrNameLst>
                                      </p:cBhvr>
                                      <p:to>
                                        <p:strVal val="visible"/>
                                      </p:to>
                                    </p:set>
                                    <p:animEffect transition="in" filter="circle(in)">
                                      <p:cBhvr>
                                        <p:cTn id="17" dur="20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31"/>
          <p:cNvSpPr txBox="1">
            <a:spLocks noChangeArrowheads="1"/>
          </p:cNvSpPr>
          <p:nvPr/>
        </p:nvSpPr>
        <p:spPr bwMode="auto">
          <a:xfrm>
            <a:off x="76200" y="990600"/>
            <a:ext cx="2895600" cy="523875"/>
          </a:xfrm>
          <a:prstGeom prst="rect">
            <a:avLst/>
          </a:prstGeom>
          <a:noFill/>
          <a:ln w="9525">
            <a:noFill/>
            <a:miter lim="800000"/>
          </a:ln>
        </p:spPr>
        <p:txBody>
          <a:bodyPr>
            <a:spAutoFit/>
          </a:bodyPr>
          <a:lstStyle/>
          <a:p>
            <a:pPr>
              <a:spcBef>
                <a:spcPct val="50000"/>
              </a:spcBef>
              <a:defRPr/>
            </a:pPr>
            <a:r>
              <a:rPr lang="en-US" sz="2800" b="1">
                <a:solidFill>
                  <a:schemeClr val="accent6">
                    <a:lumMod val="75000"/>
                  </a:schemeClr>
                </a:solidFill>
                <a:latin typeface=".VnHelvetInsH" pitchFamily="34" charset="0"/>
              </a:rPr>
              <a:t>1. </a:t>
            </a:r>
            <a:r>
              <a:rPr lang="en-US" sz="2800" b="1">
                <a:solidFill>
                  <a:schemeClr val="accent6">
                    <a:lumMod val="75000"/>
                  </a:schemeClr>
                </a:solidFill>
                <a:latin typeface="Arial" panose="020B0604020202020204" pitchFamily="34" charset="0"/>
              </a:rPr>
              <a:t>KHÁI NIỆM:</a:t>
            </a:r>
            <a:endParaRPr lang="en-US" sz="2800" b="1">
              <a:solidFill>
                <a:schemeClr val="accent6">
                  <a:lumMod val="75000"/>
                </a:schemeClr>
              </a:solidFill>
              <a:latin typeface=".VnHelvetInsH" pitchFamily="34" charset="0"/>
            </a:endParaRPr>
          </a:p>
        </p:txBody>
      </p:sp>
      <p:grpSp>
        <p:nvGrpSpPr>
          <p:cNvPr id="75780" name="Group 7"/>
          <p:cNvGrpSpPr/>
          <p:nvPr/>
        </p:nvGrpSpPr>
        <p:grpSpPr bwMode="auto">
          <a:xfrm>
            <a:off x="-33338" y="0"/>
            <a:ext cx="9177338" cy="685800"/>
            <a:chOff x="-32759" y="-1"/>
            <a:chExt cx="9176759" cy="685801"/>
          </a:xfrm>
        </p:grpSpPr>
        <p:sp>
          <p:nvSpPr>
            <p:cNvPr id="9" name="Rectangle 8"/>
            <p:cNvSpPr/>
            <p:nvPr/>
          </p:nvSpPr>
          <p:spPr>
            <a:xfrm>
              <a:off x="0" y="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0" name="Rectangle 9"/>
            <p:cNvSpPr/>
            <p:nvPr/>
          </p:nvSpPr>
          <p:spPr bwMode="auto">
            <a:xfrm rot="5400000">
              <a:off x="210094" y="-174592"/>
              <a:ext cx="652463" cy="1061970"/>
            </a:xfrm>
            <a:prstGeom prst="rect">
              <a:avLst/>
            </a:pr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Box 125"/>
            <p:cNvSpPr txBox="1">
              <a:spLocks noChangeArrowheads="1"/>
            </p:cNvSpPr>
            <p:nvPr/>
          </p:nvSpPr>
          <p:spPr bwMode="auto">
            <a:xfrm>
              <a:off x="838724" y="30162"/>
              <a:ext cx="8152886" cy="57943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3200" b="1">
                  <a:effectLst>
                    <a:outerShdw blurRad="38100" dist="38100" dir="2700000" algn="tl">
                      <a:srgbClr val="000000">
                        <a:alpha val="43137"/>
                      </a:srgbClr>
                    </a:outerShdw>
                  </a:effectLst>
                  <a:latin typeface="Times New Roman" panose="02020603050405020304" pitchFamily="18" charset="0"/>
                </a:rPr>
                <a:t>  BÀI 7.  LIÊN KẾT GIỮA CÁC BẢNG</a:t>
              </a:r>
              <a:endParaRPr lang="en-US" sz="3200">
                <a:effectLst>
                  <a:outerShdw blurRad="38100" dist="38100" dir="2700000" algn="tl">
                    <a:srgbClr val="000000">
                      <a:alpha val="43137"/>
                    </a:srgbClr>
                  </a:outerShdw>
                </a:effectLst>
                <a:latin typeface=".VnClarendonH" pitchFamily="34" charset="0"/>
              </a:endParaRPr>
            </a:p>
          </p:txBody>
        </p:sp>
        <p:sp>
          <p:nvSpPr>
            <p:cNvPr id="12" name="Pentagon 27"/>
            <p:cNvSpPr/>
            <p:nvPr/>
          </p:nvSpPr>
          <p:spPr bwMode="auto">
            <a:xfrm flipV="1">
              <a:off x="-32759" y="-1"/>
              <a:ext cx="1557240" cy="685801"/>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Text Box 33"/>
          <p:cNvSpPr txBox="1">
            <a:spLocks noChangeArrowheads="1"/>
          </p:cNvSpPr>
          <p:nvPr/>
        </p:nvSpPr>
        <p:spPr bwMode="auto">
          <a:xfrm>
            <a:off x="76200" y="2514600"/>
            <a:ext cx="8534400" cy="519113"/>
          </a:xfrm>
          <a:prstGeom prst="rect">
            <a:avLst/>
          </a:prstGeom>
          <a:noFill/>
          <a:ln w="9525">
            <a:noFill/>
            <a:miter lim="800000"/>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800" b="1">
                <a:solidFill>
                  <a:srgbClr val="E46C0A"/>
                </a:solidFill>
              </a:rPr>
              <a:t>2. KỸ THUẬT TẠO LIÊN KẾT GIỮA CÁC BẢNG:</a:t>
            </a:r>
            <a:endParaRPr lang="en-US" sz="2800" b="1">
              <a:solidFill>
                <a:srgbClr val="E46C0A"/>
              </a:solidFill>
            </a:endParaRPr>
          </a:p>
        </p:txBody>
      </p:sp>
      <p:sp>
        <p:nvSpPr>
          <p:cNvPr id="6" name="Text Box 32"/>
          <p:cNvSpPr txBox="1">
            <a:spLocks noChangeArrowheads="1"/>
          </p:cNvSpPr>
          <p:nvPr/>
        </p:nvSpPr>
        <p:spPr bwMode="auto">
          <a:xfrm>
            <a:off x="762000" y="1524000"/>
            <a:ext cx="8001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vi-VN" sz="2600" b="1"/>
              <a:t>Liên kết được tạo giữa các bảng cho phép tổng hợp dữ liệu từ nhiều bảng.       </a:t>
            </a:r>
            <a:endParaRPr lang="en-US" sz="2600" b="1">
              <a:latin typeface=".VnSouthern"/>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strips(downLeft)">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6">
                                            <p:txEl>
                                              <p:pRg st="0" end="0"/>
                                            </p:txEl>
                                          </p:spTgt>
                                        </p:tgtEl>
                                      </p:cBhvr>
                                    </p:animEffect>
                                    <p:set>
                                      <p:cBhvr>
                                        <p:cTn id="17"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3"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64" presetClass="path" presetSubtype="0" accel="50000" decel="50000" fill="hold" grpId="1" nodeType="withEffect">
                                  <p:stCondLst>
                                    <p:cond delay="0"/>
                                  </p:stCondLst>
                                  <p:childTnLst>
                                    <p:animMotion origin="layout" path="M 0 -6.35838E-7 L 0 -0.13757 " pathEditMode="relative" rAng="0" ptsTypes="AA">
                                      <p:cBhvr>
                                        <p:cTn id="24" dur="2000" fill="hold"/>
                                        <p:tgtEl>
                                          <p:spTgt spid="7"/>
                                        </p:tgtEl>
                                        <p:attrNameLst>
                                          <p:attrName>ppt_x</p:attrName>
                                          <p:attrName>ppt_y</p:attrName>
                                        </p:attrNameLst>
                                      </p:cBhvr>
                                      <p:rCtr x="0" y="-68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7" grpId="1"/>
      <p:bldP spid="7" grpId="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31"/>
          <p:cNvSpPr txBox="1">
            <a:spLocks noChangeArrowheads="1"/>
          </p:cNvSpPr>
          <p:nvPr/>
        </p:nvSpPr>
        <p:spPr bwMode="auto">
          <a:xfrm>
            <a:off x="76200" y="990600"/>
            <a:ext cx="2895600" cy="523875"/>
          </a:xfrm>
          <a:prstGeom prst="rect">
            <a:avLst/>
          </a:prstGeom>
          <a:noFill/>
          <a:ln w="9525">
            <a:noFill/>
            <a:miter lim="800000"/>
          </a:ln>
        </p:spPr>
        <p:txBody>
          <a:bodyPr>
            <a:spAutoFit/>
          </a:bodyPr>
          <a:lstStyle/>
          <a:p>
            <a:pPr>
              <a:spcBef>
                <a:spcPct val="50000"/>
              </a:spcBef>
              <a:defRPr/>
            </a:pPr>
            <a:r>
              <a:rPr lang="en-US" sz="2800" b="1">
                <a:solidFill>
                  <a:schemeClr val="accent6">
                    <a:lumMod val="75000"/>
                  </a:schemeClr>
                </a:solidFill>
                <a:latin typeface=".VnHelvetInsH" pitchFamily="34" charset="0"/>
              </a:rPr>
              <a:t>1. </a:t>
            </a:r>
            <a:r>
              <a:rPr lang="en-US" sz="2800" b="1">
                <a:solidFill>
                  <a:schemeClr val="accent6">
                    <a:lumMod val="75000"/>
                  </a:schemeClr>
                </a:solidFill>
                <a:latin typeface="Arial" panose="020B0604020202020204" pitchFamily="34" charset="0"/>
              </a:rPr>
              <a:t>KHÁI NIỆM:</a:t>
            </a:r>
            <a:endParaRPr lang="en-US" sz="2800" b="1">
              <a:solidFill>
                <a:schemeClr val="accent6">
                  <a:lumMod val="75000"/>
                </a:schemeClr>
              </a:solidFill>
              <a:latin typeface=".VnHelvetInsH" pitchFamily="34" charset="0"/>
            </a:endParaRPr>
          </a:p>
        </p:txBody>
      </p:sp>
      <p:sp>
        <p:nvSpPr>
          <p:cNvPr id="19" name="Text Box 34"/>
          <p:cNvSpPr txBox="1">
            <a:spLocks noChangeArrowheads="1"/>
          </p:cNvSpPr>
          <p:nvPr/>
        </p:nvSpPr>
        <p:spPr bwMode="auto">
          <a:xfrm>
            <a:off x="838200" y="21336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vi-VN" sz="2400" b="1" i="1"/>
              <a:t>B1: Xác định trường để xác lập liên kết</a:t>
            </a:r>
            <a:r>
              <a:rPr lang="en-US" sz="2400" b="1" i="1"/>
              <a:t>.</a:t>
            </a:r>
            <a:endParaRPr lang="en-US" sz="2400" b="1" i="1">
              <a:latin typeface=".VnSouthern"/>
            </a:endParaRPr>
          </a:p>
        </p:txBody>
      </p:sp>
      <p:sp>
        <p:nvSpPr>
          <p:cNvPr id="21" name="Text Box 35"/>
          <p:cNvSpPr txBox="1">
            <a:spLocks noChangeArrowheads="1"/>
          </p:cNvSpPr>
          <p:nvPr/>
        </p:nvSpPr>
        <p:spPr bwMode="auto">
          <a:xfrm>
            <a:off x="803275" y="3744913"/>
            <a:ext cx="76962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3880" indent="-56388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20000"/>
              </a:lnSpc>
              <a:spcBef>
                <a:spcPct val="50000"/>
              </a:spcBef>
            </a:pPr>
            <a:r>
              <a:rPr lang="en-US" sz="2400" b="1" i="1"/>
              <a:t>B3: Trong Show Table chọn tên các bảng cần liên kết rồi nháy Add.</a:t>
            </a:r>
            <a:endParaRPr lang="en-US" sz="2400" b="1">
              <a:latin typeface=".VnSouthern"/>
            </a:endParaRPr>
          </a:p>
        </p:txBody>
      </p:sp>
      <p:sp>
        <p:nvSpPr>
          <p:cNvPr id="22" name="Text Box 18"/>
          <p:cNvSpPr txBox="1">
            <a:spLocks noChangeArrowheads="1"/>
          </p:cNvSpPr>
          <p:nvPr/>
        </p:nvSpPr>
        <p:spPr bwMode="auto">
          <a:xfrm>
            <a:off x="838200" y="4807803"/>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vi-VN" sz="2400" b="1" i="1"/>
              <a:t>B4: </a:t>
            </a:r>
            <a:r>
              <a:rPr lang="en-US" sz="2400" b="1" i="1" smtClean="0"/>
              <a:t>K</a:t>
            </a:r>
            <a:r>
              <a:rPr lang="vi-VN" sz="2400" b="1" i="1" smtClean="0"/>
              <a:t>éo </a:t>
            </a:r>
            <a:r>
              <a:rPr lang="vi-VN" sz="2400" b="1" i="1"/>
              <a:t>trường liên kết ở bảng này và thả vào trường tương ứng ở bảng kia.</a:t>
            </a:r>
            <a:r>
              <a:rPr lang="pt-BR" sz="2400"/>
              <a:t> </a:t>
            </a:r>
            <a:r>
              <a:rPr lang="pt-BR" sz="2400" b="1" i="1" smtClean="0"/>
              <a:t>Create.</a:t>
            </a:r>
            <a:endParaRPr lang="en-US" sz="2400" b="1" i="1">
              <a:latin typeface=".VnSouthern"/>
            </a:endParaRPr>
          </a:p>
        </p:txBody>
      </p:sp>
      <p:grpSp>
        <p:nvGrpSpPr>
          <p:cNvPr id="2" name="Group 18"/>
          <p:cNvGrpSpPr/>
          <p:nvPr/>
        </p:nvGrpSpPr>
        <p:grpSpPr bwMode="auto">
          <a:xfrm>
            <a:off x="762000" y="6015038"/>
            <a:ext cx="7467600" cy="461962"/>
            <a:chOff x="2133600" y="5715000"/>
            <a:chExt cx="7086600" cy="461665"/>
          </a:xfrm>
        </p:grpSpPr>
        <p:sp>
          <p:nvSpPr>
            <p:cNvPr id="51215" name="Text Box 29"/>
            <p:cNvSpPr txBox="1">
              <a:spLocks noChangeArrowheads="1"/>
            </p:cNvSpPr>
            <p:nvPr/>
          </p:nvSpPr>
          <p:spPr bwMode="auto">
            <a:xfrm>
              <a:off x="2133600" y="5715000"/>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vi-VN" sz="2400" b="1" i="1"/>
                <a:t>B5: Nháy nút</a:t>
              </a:r>
              <a:r>
                <a:rPr lang="en-US" sz="2400" b="1" i="1"/>
                <a:t>   </a:t>
              </a:r>
              <a:r>
                <a:rPr lang="vi-VN" sz="2400" b="1" i="1"/>
                <a:t> </a:t>
              </a:r>
              <a:r>
                <a:rPr lang="en-US" sz="2400" b="1" i="1"/>
                <a:t>   </a:t>
              </a:r>
              <a:r>
                <a:rPr lang="vi-VN" sz="2400" b="1" i="1">
                  <a:sym typeface="Wingdings" panose="05000000000000000000" pitchFamily="2" charset="2"/>
                </a:rPr>
                <a:t>và chọn Yes để lưu liên kết.</a:t>
              </a:r>
              <a:endParaRPr lang="en-US" sz="2400" b="1" i="1">
                <a:latin typeface=".VnSouthern"/>
              </a:endParaRPr>
            </a:p>
          </p:txBody>
        </p:sp>
        <p:pic>
          <p:nvPicPr>
            <p:cNvPr id="5121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94584" y="5755332"/>
              <a:ext cx="341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08" name="Group 8"/>
          <p:cNvGrpSpPr/>
          <p:nvPr/>
        </p:nvGrpSpPr>
        <p:grpSpPr bwMode="auto">
          <a:xfrm>
            <a:off x="-33338" y="0"/>
            <a:ext cx="9177338" cy="685800"/>
            <a:chOff x="-32759" y="-1"/>
            <a:chExt cx="9176759" cy="685801"/>
          </a:xfrm>
        </p:grpSpPr>
        <p:sp>
          <p:nvSpPr>
            <p:cNvPr id="3" name="Rectangle 2"/>
            <p:cNvSpPr/>
            <p:nvPr/>
          </p:nvSpPr>
          <p:spPr>
            <a:xfrm>
              <a:off x="0" y="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56" name="Rectangle 55"/>
            <p:cNvSpPr/>
            <p:nvPr/>
          </p:nvSpPr>
          <p:spPr bwMode="auto">
            <a:xfrm rot="5400000">
              <a:off x="210094" y="-174592"/>
              <a:ext cx="652463" cy="1061970"/>
            </a:xfrm>
            <a:prstGeom prst="rect">
              <a:avLst/>
            </a:pr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91" name="Text Box 125"/>
            <p:cNvSpPr txBox="1">
              <a:spLocks noChangeArrowheads="1"/>
            </p:cNvSpPr>
            <p:nvPr/>
          </p:nvSpPr>
          <p:spPr bwMode="auto">
            <a:xfrm>
              <a:off x="838724" y="30162"/>
              <a:ext cx="8152886" cy="57943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3200" b="1">
                  <a:effectLst>
                    <a:outerShdw blurRad="38100" dist="38100" dir="2700000" algn="tl">
                      <a:srgbClr val="000000">
                        <a:alpha val="43137"/>
                      </a:srgbClr>
                    </a:outerShdw>
                  </a:effectLst>
                  <a:latin typeface="Times New Roman" panose="02020603050405020304" pitchFamily="18" charset="0"/>
                </a:rPr>
                <a:t>  BÀI 7.  LIÊN KẾT GIỮA CÁC BẢNG</a:t>
              </a:r>
              <a:endParaRPr lang="en-US" sz="3200">
                <a:effectLst>
                  <a:outerShdw blurRad="38100" dist="38100" dir="2700000" algn="tl">
                    <a:srgbClr val="000000">
                      <a:alpha val="43137"/>
                    </a:srgbClr>
                  </a:outerShdw>
                </a:effectLst>
                <a:latin typeface=".VnClarendonH" pitchFamily="34" charset="0"/>
              </a:endParaRPr>
            </a:p>
          </p:txBody>
        </p:sp>
        <p:sp>
          <p:nvSpPr>
            <p:cNvPr id="55" name="Pentagon 27"/>
            <p:cNvSpPr/>
            <p:nvPr/>
          </p:nvSpPr>
          <p:spPr bwMode="auto">
            <a:xfrm flipV="1">
              <a:off x="-32759" y="-1"/>
              <a:ext cx="1557240" cy="685801"/>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 name="Text Box 33"/>
          <p:cNvSpPr txBox="1">
            <a:spLocks noChangeArrowheads="1"/>
          </p:cNvSpPr>
          <p:nvPr/>
        </p:nvSpPr>
        <p:spPr bwMode="auto">
          <a:xfrm>
            <a:off x="76200" y="1552575"/>
            <a:ext cx="8534400" cy="519113"/>
          </a:xfrm>
          <a:prstGeom prst="rect">
            <a:avLst/>
          </a:prstGeom>
          <a:noFill/>
          <a:ln w="9525">
            <a:noFill/>
            <a:miter lim="800000"/>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800" b="1">
                <a:solidFill>
                  <a:srgbClr val="E46C0A"/>
                </a:solidFill>
              </a:rPr>
              <a:t>2. KỸ THUẬT TẠO LIÊN KẾT GIỮA CÁC </a:t>
            </a:r>
            <a:r>
              <a:rPr lang="en-US" sz="2800" b="1" smtClean="0">
                <a:solidFill>
                  <a:srgbClr val="E46C0A"/>
                </a:solidFill>
              </a:rPr>
              <a:t>BẢNG:</a:t>
            </a:r>
            <a:endParaRPr lang="en-US" sz="2800" b="1">
              <a:solidFill>
                <a:srgbClr val="E46C0A"/>
              </a:solidFill>
            </a:endParaRPr>
          </a:p>
        </p:txBody>
      </p:sp>
      <p:grpSp>
        <p:nvGrpSpPr>
          <p:cNvPr id="51221" name="Group 21"/>
          <p:cNvGrpSpPr/>
          <p:nvPr/>
        </p:nvGrpSpPr>
        <p:grpSpPr bwMode="auto">
          <a:xfrm>
            <a:off x="817563" y="2754316"/>
            <a:ext cx="8001000" cy="979488"/>
            <a:chOff x="515" y="1735"/>
            <a:chExt cx="5040" cy="617"/>
          </a:xfrm>
        </p:grpSpPr>
        <p:sp>
          <p:nvSpPr>
            <p:cNvPr id="20" name="Text Box 38"/>
            <p:cNvSpPr txBox="1">
              <a:spLocks noChangeArrowheads="1"/>
            </p:cNvSpPr>
            <p:nvPr/>
          </p:nvSpPr>
          <p:spPr bwMode="auto">
            <a:xfrm>
              <a:off x="515" y="1735"/>
              <a:ext cx="5040"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2300" indent="-6223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20000"/>
                </a:lnSpc>
                <a:spcBef>
                  <a:spcPct val="50000"/>
                </a:spcBef>
              </a:pPr>
              <a:r>
                <a:rPr lang="vi-VN" sz="2400" b="1" i="1"/>
                <a:t>B2:  </a:t>
              </a:r>
              <a:r>
                <a:rPr lang="vi-VN" sz="2400" b="1" i="1" smtClean="0"/>
                <a:t>Chọn </a:t>
              </a:r>
              <a:r>
                <a:rPr lang="vi-VN" sz="2400" b="1" i="1"/>
                <a:t>Tools </a:t>
              </a:r>
              <a:r>
                <a:rPr lang="vi-VN" sz="2400" b="1" i="1">
                  <a:sym typeface="Symbol" panose="05050102010706020507" pitchFamily="18" charset="2"/>
                </a:rPr>
                <a:t> Relationships </a:t>
              </a:r>
              <a:r>
                <a:rPr lang="en-US" sz="2400" b="1" i="1">
                  <a:sym typeface="Symbol" panose="05050102010706020507" pitchFamily="18" charset="2"/>
                </a:rPr>
                <a:t>hoặc nháy       </a:t>
              </a:r>
              <a:r>
                <a:rPr lang="vi-VN" sz="2400" b="1" i="1">
                  <a:sym typeface="Symbol" panose="05050102010706020507" pitchFamily="18" charset="2"/>
                </a:rPr>
                <a:t>để mở cửa sổ Relationships.</a:t>
              </a:r>
              <a:endParaRPr lang="en-US" sz="2400" b="1" i="1">
                <a:latin typeface=".VnSouthern"/>
                <a:sym typeface="Symbol" panose="05050102010706020507" pitchFamily="18" charset="2"/>
              </a:endParaRPr>
            </a:p>
          </p:txBody>
        </p:sp>
        <p:pic>
          <p:nvPicPr>
            <p:cNvPr id="51220" name="Picture 20" descr="btr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 y="1770"/>
              <a:ext cx="288" cy="221"/>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3"/>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21"/>
                                        </p:tgtEl>
                                        <p:attrNameLst>
                                          <p:attrName>style.visibility</p:attrName>
                                        </p:attrNameLst>
                                      </p:cBhvr>
                                      <p:to>
                                        <p:strVal val="visible"/>
                                      </p:to>
                                    </p:set>
                                    <p:animEffect transition="in" filter="box(in)">
                                      <p:cBhvr>
                                        <p:cTn id="12" dur="500"/>
                                        <p:tgtEl>
                                          <p:spTgt spid="512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76200" y="2209800"/>
            <a:ext cx="8382000" cy="2209800"/>
          </a:xfrm>
          <a:prstGeom prst="rect">
            <a:avLst/>
          </a:prstGeom>
          <a:noFill/>
          <a:ln>
            <a:noFill/>
          </a:ln>
          <a:effectLst/>
        </p:spPr>
        <p:txBody>
          <a:bodyPr anchor="ctr"/>
          <a:lstStyle/>
          <a:p>
            <a:pPr algn="ctr"/>
            <a:r>
              <a:rPr lang="en-US" altLang="en-US" sz="3200" b="1" i="1" u="sng">
                <a:latin typeface="Times New Roman" panose="02020603050405020304" pitchFamily="18" charset="0"/>
              </a:rPr>
              <a:t>Ví </a:t>
            </a:r>
            <a:r>
              <a:rPr lang="en-US" altLang="en-US" sz="3600" b="1" i="1" u="sng">
                <a:latin typeface="Times New Roman" panose="02020603050405020304" pitchFamily="18" charset="0"/>
              </a:rPr>
              <a:t>dụ</a:t>
            </a:r>
            <a:r>
              <a:rPr lang="en-US" altLang="en-US" sz="3200" b="1" i="1" u="sng">
                <a:latin typeface="Times New Roman" panose="02020603050405020304" pitchFamily="18" charset="0"/>
              </a:rPr>
              <a:t>:</a:t>
            </a:r>
            <a:br>
              <a:rPr lang="en-US" altLang="en-US" sz="2800" b="1" i="1">
                <a:latin typeface="Times New Roman" panose="02020603050405020304" pitchFamily="18" charset="0"/>
              </a:rPr>
            </a:br>
            <a:br>
              <a:rPr lang="en-US" altLang="en-US" sz="2800" b="1" i="1">
                <a:latin typeface="Times New Roman" panose="02020603050405020304" pitchFamily="18" charset="0"/>
              </a:rPr>
            </a:br>
            <a:r>
              <a:rPr lang="en-US" altLang="en-US" sz="3200" i="1">
                <a:effectLst>
                  <a:outerShdw blurRad="38100" dist="38100" dir="2700000" algn="tl">
                    <a:srgbClr val="C0C0C0"/>
                  </a:outerShdw>
                </a:effectLst>
                <a:latin typeface="Times New Roman" panose="02020603050405020304" pitchFamily="18" charset="0"/>
              </a:rPr>
              <a:t>Tạo liên kết cho CSDL KINH_DOANH.</a:t>
            </a:r>
            <a:endParaRPr lang="en-US" altLang="en-US" sz="3200" i="1">
              <a:effectLst>
                <a:outerShdw blurRad="38100" dist="38100" dir="2700000" algn="tl">
                  <a:srgbClr val="C0C0C0"/>
                </a:outerShdw>
              </a:effectLst>
              <a:latin typeface="Times New Roman" panose="02020603050405020304" pitchFamily="18" charset="0"/>
            </a:endParaRPr>
          </a:p>
        </p:txBody>
      </p:sp>
      <p:sp>
        <p:nvSpPr>
          <p:cNvPr id="8" name="Text Box 31"/>
          <p:cNvSpPr txBox="1">
            <a:spLocks noChangeArrowheads="1"/>
          </p:cNvSpPr>
          <p:nvPr/>
        </p:nvSpPr>
        <p:spPr bwMode="auto">
          <a:xfrm>
            <a:off x="76200" y="990600"/>
            <a:ext cx="2895600" cy="523875"/>
          </a:xfrm>
          <a:prstGeom prst="rect">
            <a:avLst/>
          </a:prstGeom>
          <a:noFill/>
          <a:ln w="9525">
            <a:noFill/>
            <a:miter lim="800000"/>
          </a:ln>
        </p:spPr>
        <p:txBody>
          <a:bodyPr>
            <a:spAutoFit/>
          </a:bodyPr>
          <a:lstStyle/>
          <a:p>
            <a:pPr>
              <a:spcBef>
                <a:spcPct val="50000"/>
              </a:spcBef>
              <a:defRPr/>
            </a:pPr>
            <a:r>
              <a:rPr lang="en-US" sz="2800" b="1">
                <a:solidFill>
                  <a:schemeClr val="accent6">
                    <a:lumMod val="75000"/>
                  </a:schemeClr>
                </a:solidFill>
                <a:latin typeface=".VnHelvetInsH" pitchFamily="34" charset="0"/>
              </a:rPr>
              <a:t>1. </a:t>
            </a:r>
            <a:r>
              <a:rPr lang="en-US" sz="2800" b="1">
                <a:solidFill>
                  <a:schemeClr val="accent6">
                    <a:lumMod val="75000"/>
                  </a:schemeClr>
                </a:solidFill>
                <a:latin typeface="Arial" panose="020B0604020202020204" pitchFamily="34" charset="0"/>
              </a:rPr>
              <a:t>KHÁI NIỆM:</a:t>
            </a:r>
            <a:endParaRPr lang="en-US" sz="2800" b="1">
              <a:solidFill>
                <a:schemeClr val="accent6">
                  <a:lumMod val="75000"/>
                </a:schemeClr>
              </a:solidFill>
              <a:latin typeface=".VnHelvetInsH" pitchFamily="34" charset="0"/>
            </a:endParaRPr>
          </a:p>
        </p:txBody>
      </p:sp>
      <p:sp>
        <p:nvSpPr>
          <p:cNvPr id="9" name="Text Box 33"/>
          <p:cNvSpPr txBox="1">
            <a:spLocks noChangeArrowheads="1"/>
          </p:cNvSpPr>
          <p:nvPr/>
        </p:nvSpPr>
        <p:spPr bwMode="auto">
          <a:xfrm>
            <a:off x="76200" y="1552575"/>
            <a:ext cx="8534400" cy="519113"/>
          </a:xfrm>
          <a:prstGeom prst="rect">
            <a:avLst/>
          </a:prstGeom>
          <a:noFill/>
          <a:ln w="9525">
            <a:noFill/>
            <a:miter lim="800000"/>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800" b="1">
                <a:solidFill>
                  <a:srgbClr val="E46C0A"/>
                </a:solidFill>
              </a:rPr>
              <a:t>2. KỸ THUẬT TẠO LIÊN KẾT GIỮA CÁC BẢNG</a:t>
            </a:r>
            <a:endParaRPr lang="en-US" sz="2800" b="1">
              <a:solidFill>
                <a:srgbClr val="E46C0A"/>
              </a:solidFill>
            </a:endParaRPr>
          </a:p>
        </p:txBody>
      </p:sp>
      <p:grpSp>
        <p:nvGrpSpPr>
          <p:cNvPr id="53252" name="Group 6"/>
          <p:cNvGrpSpPr/>
          <p:nvPr/>
        </p:nvGrpSpPr>
        <p:grpSpPr bwMode="auto">
          <a:xfrm>
            <a:off x="-33338" y="0"/>
            <a:ext cx="9177338" cy="685800"/>
            <a:chOff x="-32759" y="-1"/>
            <a:chExt cx="9176759" cy="685801"/>
          </a:xfrm>
        </p:grpSpPr>
        <p:sp>
          <p:nvSpPr>
            <p:cNvPr id="10" name="Rectangle 9"/>
            <p:cNvSpPr/>
            <p:nvPr/>
          </p:nvSpPr>
          <p:spPr>
            <a:xfrm>
              <a:off x="0" y="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1" name="Rectangle 10"/>
            <p:cNvSpPr/>
            <p:nvPr/>
          </p:nvSpPr>
          <p:spPr bwMode="auto">
            <a:xfrm rot="5400000">
              <a:off x="210094" y="-174592"/>
              <a:ext cx="652463" cy="1061970"/>
            </a:xfrm>
            <a:prstGeom prst="rect">
              <a:avLst/>
            </a:pr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 Box 125"/>
            <p:cNvSpPr txBox="1">
              <a:spLocks noChangeArrowheads="1"/>
            </p:cNvSpPr>
            <p:nvPr/>
          </p:nvSpPr>
          <p:spPr bwMode="auto">
            <a:xfrm>
              <a:off x="838724" y="30162"/>
              <a:ext cx="8152886" cy="57943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3200" b="1">
                  <a:effectLst>
                    <a:outerShdw blurRad="38100" dist="38100" dir="2700000" algn="tl">
                      <a:srgbClr val="000000">
                        <a:alpha val="43137"/>
                      </a:srgbClr>
                    </a:outerShdw>
                  </a:effectLst>
                  <a:latin typeface="Times New Roman" panose="02020603050405020304" pitchFamily="18" charset="0"/>
                </a:rPr>
                <a:t>  BÀI 7.  LIÊN KẾT GIỮA CÁC BẢNG</a:t>
              </a:r>
              <a:endParaRPr lang="en-US" sz="3200">
                <a:effectLst>
                  <a:outerShdw blurRad="38100" dist="38100" dir="2700000" algn="tl">
                    <a:srgbClr val="000000">
                      <a:alpha val="43137"/>
                    </a:srgbClr>
                  </a:outerShdw>
                </a:effectLst>
                <a:latin typeface=".VnClarendonH" pitchFamily="34" charset="0"/>
              </a:endParaRPr>
            </a:p>
          </p:txBody>
        </p:sp>
        <p:sp>
          <p:nvSpPr>
            <p:cNvPr id="13" name="Pentagon 27"/>
            <p:cNvSpPr/>
            <p:nvPr/>
          </p:nvSpPr>
          <p:spPr bwMode="auto">
            <a:xfrm flipV="1">
              <a:off x="-32759" y="-1"/>
              <a:ext cx="1557240" cy="685801"/>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ustDataLst>
      <p:tags r:id="rId1"/>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54" name="Group 58"/>
          <p:cNvGraphicFramePr>
            <a:graphicFrameLocks noGrp="1"/>
          </p:cNvGraphicFramePr>
          <p:nvPr/>
        </p:nvGraphicFramePr>
        <p:xfrm>
          <a:off x="533400" y="2936875"/>
          <a:ext cx="2133600" cy="1481485"/>
        </p:xfrm>
        <a:graphic>
          <a:graphicData uri="http://schemas.openxmlformats.org/drawingml/2006/table">
            <a:tbl>
              <a:tblPr/>
              <a:tblGrid>
                <a:gridCol w="2133600"/>
              </a:tblGrid>
              <a:tr h="365125">
                <a:tc>
                  <a:txBody>
                    <a:bodyPr/>
                    <a:lstStyle/>
                    <a:p>
                      <a:pPr marL="622300" marR="0" lvl="0" indent="-622300" algn="ctr" defTabSz="914400" rtl="0" eaLnBrk="1" fontAlgn="base" latinLnBrk="0" hangingPunct="1">
                        <a:lnSpc>
                          <a:spcPct val="100000"/>
                        </a:lnSpc>
                        <a:spcBef>
                          <a:spcPct val="50000"/>
                        </a:spcBef>
                        <a:spcAft>
                          <a:spcPct val="0"/>
                        </a:spcAft>
                        <a:buClrTx/>
                        <a:buSzTx/>
                        <a:buFont typeface="Wingdings" panose="05000000000000000000" pitchFamily="2" charset="2"/>
                        <a:buNone/>
                      </a:pPr>
                      <a:r>
                        <a:rPr kumimoji="0" lang="en-US" sz="1800" b="1" i="0" u="none" strike="noStrike" cap="none" normalizeH="0" baseline="0" smtClean="0">
                          <a:ln>
                            <a:noFill/>
                          </a:ln>
                          <a:solidFill>
                            <a:schemeClr val="tx1"/>
                          </a:solidFill>
                          <a:effectLst/>
                          <a:latin typeface=".VnHelvetInsH"/>
                        </a:rPr>
                        <a:t>Khach_hang</a:t>
                      </a:r>
                      <a:endParaRPr kumimoji="0" lang="en-US" sz="1800" b="1" i="0" u="none" strike="noStrike" cap="none" normalizeH="0" baseline="0" smtClean="0">
                        <a:ln>
                          <a:noFill/>
                        </a:ln>
                        <a:solidFill>
                          <a:schemeClr val="tx1"/>
                        </a:solidFill>
                        <a:effectLst/>
                        <a:latin typeface=".VnHelvetInsH"/>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r>
              <a:tr h="3651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Ma_khach_hang</a:t>
                      </a:r>
                      <a:endPar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Ten_khach_hang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Dia_chi</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5355" name="Group 59"/>
          <p:cNvGraphicFramePr>
            <a:graphicFrameLocks noGrp="1"/>
          </p:cNvGraphicFramePr>
          <p:nvPr/>
        </p:nvGraphicFramePr>
        <p:xfrm>
          <a:off x="5562600" y="2936875"/>
          <a:ext cx="2133600" cy="1466852"/>
        </p:xfrm>
        <a:graphic>
          <a:graphicData uri="http://schemas.openxmlformats.org/drawingml/2006/table">
            <a:tbl>
              <a:tblPr/>
              <a:tblGrid>
                <a:gridCol w="2133600"/>
              </a:tblGrid>
              <a:tr h="366713">
                <a:tc>
                  <a:txBody>
                    <a:bodyPr/>
                    <a:lstStyle/>
                    <a:p>
                      <a:pPr marL="622300" marR="0" lvl="0" indent="-622300" algn="ctr" defTabSz="914400" rtl="0" eaLnBrk="1" fontAlgn="base" latinLnBrk="0" hangingPunct="1">
                        <a:lnSpc>
                          <a:spcPct val="100000"/>
                        </a:lnSpc>
                        <a:spcBef>
                          <a:spcPct val="50000"/>
                        </a:spcBef>
                        <a:spcAft>
                          <a:spcPct val="0"/>
                        </a:spcAft>
                        <a:buClrTx/>
                        <a:buSzTx/>
                        <a:buFont typeface="Wingdings" panose="05000000000000000000" pitchFamily="2" charset="2"/>
                        <a:buNone/>
                      </a:pPr>
                      <a:r>
                        <a:rPr kumimoji="0" lang="en-US" sz="1800" b="1" i="0" u="none" strike="noStrike" cap="none" normalizeH="0" baseline="0" smtClean="0">
                          <a:ln>
                            <a:noFill/>
                          </a:ln>
                          <a:solidFill>
                            <a:schemeClr val="tx1"/>
                          </a:solidFill>
                          <a:effectLst/>
                          <a:latin typeface=".VnHelvetInsH"/>
                        </a:rPr>
                        <a:t>Mat_hang</a:t>
                      </a:r>
                      <a:endParaRPr kumimoji="0" lang="en-US" sz="1800" b="1" i="0" u="none" strike="noStrike" cap="none" normalizeH="0" baseline="0" smtClean="0">
                        <a:ln>
                          <a:noFill/>
                        </a:ln>
                        <a:solidFill>
                          <a:schemeClr val="tx1"/>
                        </a:solidFill>
                        <a:effectLst/>
                        <a:latin typeface=".VnHelvetInsH"/>
                      </a:endParaRP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r>
              <a:tr h="3667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Ma_hang</a:t>
                      </a:r>
                      <a:endPar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Ten_hang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Don_gia</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5366" name="Group 70"/>
          <p:cNvGraphicFramePr>
            <a:graphicFrameLocks noGrp="1"/>
          </p:cNvGraphicFramePr>
          <p:nvPr/>
        </p:nvGraphicFramePr>
        <p:xfrm>
          <a:off x="3200400" y="2784475"/>
          <a:ext cx="1941513" cy="2396985"/>
        </p:xfrm>
        <a:graphic>
          <a:graphicData uri="http://schemas.openxmlformats.org/drawingml/2006/table">
            <a:tbl>
              <a:tblPr/>
              <a:tblGrid>
                <a:gridCol w="1941513"/>
              </a:tblGrid>
              <a:tr h="365125">
                <a:tc>
                  <a:txBody>
                    <a:bodyPr/>
                    <a:lstStyle/>
                    <a:p>
                      <a:pPr marL="622300" marR="0" lvl="0" indent="-622300" algn="ctr" defTabSz="914400" rtl="0" eaLnBrk="1" fontAlgn="base" latinLnBrk="0" hangingPunct="1">
                        <a:lnSpc>
                          <a:spcPct val="100000"/>
                        </a:lnSpc>
                        <a:spcBef>
                          <a:spcPct val="50000"/>
                        </a:spcBef>
                        <a:spcAft>
                          <a:spcPct val="0"/>
                        </a:spcAft>
                        <a:buClrTx/>
                        <a:buSzTx/>
                        <a:buFont typeface="Wingdings" panose="05000000000000000000" pitchFamily="2" charset="2"/>
                        <a:buNone/>
                      </a:pPr>
                      <a:r>
                        <a:rPr kumimoji="0" lang="en-US" sz="1800" b="1" i="0" u="none" strike="noStrike" cap="none" normalizeH="0" baseline="0" smtClean="0">
                          <a:ln>
                            <a:noFill/>
                          </a:ln>
                          <a:solidFill>
                            <a:schemeClr val="tx1"/>
                          </a:solidFill>
                          <a:effectLst/>
                          <a:latin typeface=".VnHelvetInsH"/>
                        </a:rPr>
                        <a:t>Hoa_don</a:t>
                      </a:r>
                      <a:endParaRPr kumimoji="0" lang="en-US" sz="1800" b="1" i="0" u="none" strike="noStrike" cap="none" normalizeH="0" baseline="0" smtClean="0">
                        <a:ln>
                          <a:noFill/>
                        </a:ln>
                        <a:solidFill>
                          <a:schemeClr val="tx1"/>
                        </a:solidFill>
                        <a:effectLst/>
                        <a:latin typeface=".VnHelvetInsH"/>
                      </a:endParaRPr>
                    </a:p>
                  </a:txBody>
                  <a:tcPr marL="91439" marR="91439"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50000"/>
                        <a:lumOff val="50000"/>
                      </a:schemeClr>
                    </a:solidFill>
                  </a:tcPr>
                </a:tc>
              </a:tr>
              <a:tr h="3651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So_don</a:t>
                      </a:r>
                      <a:endPar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39" marR="91439"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Ma_khach_hang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39" marR="91439"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Ma_hang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39" marR="91439"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So_luong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39" marR="91439"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Ngay_giao</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39" marR="91439"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Text Box 33"/>
          <p:cNvSpPr txBox="1">
            <a:spLocks noChangeArrowheads="1"/>
          </p:cNvSpPr>
          <p:nvPr/>
        </p:nvSpPr>
        <p:spPr bwMode="auto">
          <a:xfrm>
            <a:off x="762000" y="914400"/>
            <a:ext cx="8763000" cy="519113"/>
          </a:xfrm>
          <a:prstGeom prst="rect">
            <a:avLst/>
          </a:prstGeom>
          <a:noFill/>
          <a:ln w="9525">
            <a:noFill/>
            <a:miter lim="800000"/>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800" b="1">
                <a:solidFill>
                  <a:srgbClr val="E46C0A"/>
                </a:solidFill>
                <a:cs typeface="Arial" panose="020B0604020202020204" pitchFamily="34" charset="0"/>
              </a:rPr>
              <a:t>2. KỸ THUẬT TẠO LIÊN KẾT GIỮA CÁC BẢNG</a:t>
            </a:r>
            <a:endParaRPr lang="en-US" sz="2800" b="1">
              <a:solidFill>
                <a:srgbClr val="E46C0A"/>
              </a:solidFill>
              <a:cs typeface="Arial" panose="020B0604020202020204" pitchFamily="34" charset="0"/>
            </a:endParaRPr>
          </a:p>
        </p:txBody>
      </p:sp>
      <p:sp>
        <p:nvSpPr>
          <p:cNvPr id="18" name="Text Box 34"/>
          <p:cNvSpPr txBox="1">
            <a:spLocks noChangeArrowheads="1"/>
          </p:cNvSpPr>
          <p:nvPr/>
        </p:nvSpPr>
        <p:spPr bwMode="auto">
          <a:xfrm>
            <a:off x="457200" y="1676400"/>
            <a:ext cx="8686800" cy="461963"/>
          </a:xfrm>
          <a:prstGeom prst="rect">
            <a:avLst/>
          </a:prstGeom>
        </p:spPr>
        <p:style>
          <a:lnRef idx="1">
            <a:schemeClr val="dk1"/>
          </a:lnRef>
          <a:fillRef idx="2">
            <a:schemeClr val="dk1"/>
          </a:fillRef>
          <a:effectRef idx="1">
            <a:schemeClr val="dk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200" b="1" i="1">
                <a:latin typeface=".VnSouthern" pitchFamily="34" charset="0"/>
                <a:sym typeface="Wingdings" panose="05000000000000000000" pitchFamily="2" charset="2"/>
              </a:rPr>
              <a:t>B1:</a:t>
            </a:r>
            <a:r>
              <a:rPr lang="vi-VN" sz="2400" b="1" i="1"/>
              <a:t>Xác định trường để xác lập liên kết </a:t>
            </a:r>
            <a:endParaRPr lang="vi-VN" sz="2400" b="1" i="1"/>
          </a:p>
        </p:txBody>
      </p:sp>
      <p:sp>
        <p:nvSpPr>
          <p:cNvPr id="19" name="Rectangle 45"/>
          <p:cNvSpPr>
            <a:spLocks noChangeArrowheads="1"/>
          </p:cNvSpPr>
          <p:nvPr/>
        </p:nvSpPr>
        <p:spPr bwMode="auto">
          <a:xfrm>
            <a:off x="533400" y="3314700"/>
            <a:ext cx="2133600" cy="342900"/>
          </a:xfrm>
          <a:prstGeom prst="rect">
            <a:avLst/>
          </a:prstGeom>
          <a:noFill/>
          <a:ln w="38100">
            <a:solidFill>
              <a:srgbClr val="00B0F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B0F0"/>
              </a:solidFill>
            </a:endParaRPr>
          </a:p>
        </p:txBody>
      </p:sp>
      <p:sp>
        <p:nvSpPr>
          <p:cNvPr id="20" name="Rectangle 45"/>
          <p:cNvSpPr>
            <a:spLocks noChangeArrowheads="1"/>
          </p:cNvSpPr>
          <p:nvPr/>
        </p:nvSpPr>
        <p:spPr bwMode="auto">
          <a:xfrm>
            <a:off x="3200400" y="3505200"/>
            <a:ext cx="1905000" cy="342900"/>
          </a:xfrm>
          <a:prstGeom prst="rect">
            <a:avLst/>
          </a:prstGeom>
          <a:noFill/>
          <a:ln w="38100">
            <a:solidFill>
              <a:srgbClr val="00B0F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B0F0"/>
              </a:solidFill>
            </a:endParaRPr>
          </a:p>
        </p:txBody>
      </p:sp>
      <p:sp>
        <p:nvSpPr>
          <p:cNvPr id="21" name="Rectangle 45"/>
          <p:cNvSpPr>
            <a:spLocks noChangeArrowheads="1"/>
          </p:cNvSpPr>
          <p:nvPr/>
        </p:nvSpPr>
        <p:spPr bwMode="auto">
          <a:xfrm>
            <a:off x="3200400" y="3924300"/>
            <a:ext cx="1905000" cy="342900"/>
          </a:xfrm>
          <a:prstGeom prst="rect">
            <a:avLst/>
          </a:prstGeom>
          <a:noFill/>
          <a:ln w="38100">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B0F0"/>
              </a:solidFill>
            </a:endParaRPr>
          </a:p>
        </p:txBody>
      </p:sp>
      <p:sp>
        <p:nvSpPr>
          <p:cNvPr id="22" name="Rectangle 45"/>
          <p:cNvSpPr>
            <a:spLocks noChangeArrowheads="1"/>
          </p:cNvSpPr>
          <p:nvPr/>
        </p:nvSpPr>
        <p:spPr bwMode="auto">
          <a:xfrm>
            <a:off x="5562600" y="3276600"/>
            <a:ext cx="2133600" cy="381000"/>
          </a:xfrm>
          <a:prstGeom prst="rect">
            <a:avLst/>
          </a:prstGeom>
          <a:noFill/>
          <a:ln w="38100">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B0F0"/>
              </a:solidFill>
            </a:endParaRPr>
          </a:p>
        </p:txBody>
      </p:sp>
      <p:grpSp>
        <p:nvGrpSpPr>
          <p:cNvPr id="55343" name="Group 14"/>
          <p:cNvGrpSpPr/>
          <p:nvPr/>
        </p:nvGrpSpPr>
        <p:grpSpPr bwMode="auto">
          <a:xfrm>
            <a:off x="-33338" y="0"/>
            <a:ext cx="9177338" cy="685800"/>
            <a:chOff x="-32759" y="-1"/>
            <a:chExt cx="9176759" cy="685801"/>
          </a:xfrm>
        </p:grpSpPr>
        <p:sp>
          <p:nvSpPr>
            <p:cNvPr id="16" name="Rectangle 15"/>
            <p:cNvSpPr/>
            <p:nvPr/>
          </p:nvSpPr>
          <p:spPr>
            <a:xfrm>
              <a:off x="0" y="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23" name="Rectangle 22"/>
            <p:cNvSpPr/>
            <p:nvPr/>
          </p:nvSpPr>
          <p:spPr bwMode="auto">
            <a:xfrm rot="5400000">
              <a:off x="210094" y="-174592"/>
              <a:ext cx="652463" cy="1061970"/>
            </a:xfrm>
            <a:prstGeom prst="rect">
              <a:avLst/>
            </a:pr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Text Box 125"/>
            <p:cNvSpPr txBox="1">
              <a:spLocks noChangeArrowheads="1"/>
            </p:cNvSpPr>
            <p:nvPr/>
          </p:nvSpPr>
          <p:spPr bwMode="auto">
            <a:xfrm>
              <a:off x="838724" y="30162"/>
              <a:ext cx="8152886" cy="57943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3200" b="1">
                  <a:effectLst>
                    <a:outerShdw blurRad="38100" dist="38100" dir="2700000" algn="tl">
                      <a:srgbClr val="000000">
                        <a:alpha val="43137"/>
                      </a:srgbClr>
                    </a:outerShdw>
                  </a:effectLst>
                  <a:latin typeface="Times New Roman" panose="02020603050405020304" pitchFamily="18" charset="0"/>
                </a:rPr>
                <a:t>  BÀI 7.  LIÊN KẾT GIỮA CÁC BẢNG</a:t>
              </a:r>
              <a:endParaRPr lang="en-US" sz="3200">
                <a:effectLst>
                  <a:outerShdw blurRad="38100" dist="38100" dir="2700000" algn="tl">
                    <a:srgbClr val="000000">
                      <a:alpha val="43137"/>
                    </a:srgbClr>
                  </a:outerShdw>
                </a:effectLst>
                <a:latin typeface=".VnClarendonH" pitchFamily="34" charset="0"/>
              </a:endParaRPr>
            </a:p>
          </p:txBody>
        </p:sp>
        <p:sp>
          <p:nvSpPr>
            <p:cNvPr id="25" name="Pentagon 27"/>
            <p:cNvSpPr/>
            <p:nvPr/>
          </p:nvSpPr>
          <p:spPr bwMode="auto">
            <a:xfrm flipV="1">
              <a:off x="-32759" y="-1"/>
              <a:ext cx="1557240" cy="685801"/>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5354"/>
                                        </p:tgtEl>
                                        <p:attrNameLst>
                                          <p:attrName>style.visibility</p:attrName>
                                        </p:attrNameLst>
                                      </p:cBhvr>
                                      <p:to>
                                        <p:strVal val="visible"/>
                                      </p:to>
                                    </p:set>
                                    <p:animEffect transition="in" filter="blinds(horizontal)">
                                      <p:cBhvr>
                                        <p:cTn id="11" dur="500"/>
                                        <p:tgtEl>
                                          <p:spTgt spid="55354"/>
                                        </p:tgtEl>
                                      </p:cBhvr>
                                    </p:animEffect>
                                  </p:childTnLst>
                                </p:cTn>
                              </p:par>
                            </p:childTnLst>
                          </p:cTn>
                        </p:par>
                        <p:par>
                          <p:cTn id="12" fill="hold">
                            <p:stCondLst>
                              <p:cond delay="500"/>
                            </p:stCondLst>
                            <p:childTnLst>
                              <p:par>
                                <p:cTn id="13" presetID="3" presetClass="entr" presetSubtype="10" fill="hold" nodeType="afterEffect">
                                  <p:stCondLst>
                                    <p:cond delay="0"/>
                                  </p:stCondLst>
                                  <p:childTnLst>
                                    <p:set>
                                      <p:cBhvr>
                                        <p:cTn id="14" dur="1" fill="hold">
                                          <p:stCondLst>
                                            <p:cond delay="0"/>
                                          </p:stCondLst>
                                        </p:cTn>
                                        <p:tgtEl>
                                          <p:spTgt spid="55366"/>
                                        </p:tgtEl>
                                        <p:attrNameLst>
                                          <p:attrName>style.visibility</p:attrName>
                                        </p:attrNameLst>
                                      </p:cBhvr>
                                      <p:to>
                                        <p:strVal val="visible"/>
                                      </p:to>
                                    </p:set>
                                    <p:animEffect transition="in" filter="blinds(horizontal)">
                                      <p:cBhvr>
                                        <p:cTn id="15" dur="500"/>
                                        <p:tgtEl>
                                          <p:spTgt spid="55366"/>
                                        </p:tgtEl>
                                      </p:cBhvr>
                                    </p:animEffect>
                                  </p:childTnLst>
                                </p:cTn>
                              </p:par>
                            </p:childTnLst>
                          </p:cTn>
                        </p:par>
                        <p:par>
                          <p:cTn id="16" fill="hold">
                            <p:stCondLst>
                              <p:cond delay="1000"/>
                            </p:stCondLst>
                            <p:childTnLst>
                              <p:par>
                                <p:cTn id="17" presetID="3" presetClass="entr" presetSubtype="10" fill="hold" nodeType="afterEffect">
                                  <p:stCondLst>
                                    <p:cond delay="0"/>
                                  </p:stCondLst>
                                  <p:childTnLst>
                                    <p:set>
                                      <p:cBhvr>
                                        <p:cTn id="18" dur="1" fill="hold">
                                          <p:stCondLst>
                                            <p:cond delay="0"/>
                                          </p:stCondLst>
                                        </p:cTn>
                                        <p:tgtEl>
                                          <p:spTgt spid="55355"/>
                                        </p:tgtEl>
                                        <p:attrNameLst>
                                          <p:attrName>style.visibility</p:attrName>
                                        </p:attrNameLst>
                                      </p:cBhvr>
                                      <p:to>
                                        <p:strVal val="visible"/>
                                      </p:to>
                                    </p:set>
                                    <p:animEffect transition="in" filter="blinds(horizontal)">
                                      <p:cBhvr>
                                        <p:cTn id="19" dur="500"/>
                                        <p:tgtEl>
                                          <p:spTgt spid="5535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trips(downRight)">
                                      <p:cBhvr>
                                        <p:cTn id="24" dur="500"/>
                                        <p:tgtEl>
                                          <p:spTgt spid="19"/>
                                        </p:tgtEl>
                                      </p:cBhvr>
                                    </p:animEffect>
                                  </p:childTnLst>
                                </p:cTn>
                              </p:par>
                            </p:childTnLst>
                          </p:cTn>
                        </p:par>
                        <p:par>
                          <p:cTn id="25" fill="hold">
                            <p:stCondLst>
                              <p:cond delay="500"/>
                            </p:stCondLst>
                            <p:childTnLst>
                              <p:par>
                                <p:cTn id="26" presetID="18" presetClass="entr" presetSubtype="6"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downRigh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strips(downRight)">
                                      <p:cBhvr>
                                        <p:cTn id="33" dur="500"/>
                                        <p:tgtEl>
                                          <p:spTgt spid="21"/>
                                        </p:tgtEl>
                                      </p:cBhvr>
                                    </p:animEffect>
                                  </p:childTnLst>
                                </p:cTn>
                              </p:par>
                            </p:childTnLst>
                          </p:cTn>
                        </p:par>
                        <p:par>
                          <p:cTn id="34" fill="hold">
                            <p:stCondLst>
                              <p:cond delay="500"/>
                            </p:stCondLst>
                            <p:childTnLst>
                              <p:par>
                                <p:cTn id="35" presetID="18" presetClass="entr" presetSubtype="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strips(downRigh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19" grpId="0" animBg="1" autoUpdateAnimBg="0"/>
      <p:bldP spid="20" grpId="0" animBg="1" autoUpdateAnimBg="0"/>
      <p:bldP spid="21" grpId="0" animBg="1" autoUpdateAnimBg="0"/>
      <p:bldP spid="2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98"/>
          <p:cNvGraphicFramePr>
            <a:graphicFrameLocks noChangeAspect="1"/>
          </p:cNvGraphicFramePr>
          <p:nvPr/>
        </p:nvGraphicFramePr>
        <p:xfrm>
          <a:off x="3876675" y="3186113"/>
          <a:ext cx="5114925" cy="1828800"/>
        </p:xfrm>
        <a:graphic>
          <a:graphicData uri="http://schemas.openxmlformats.org/presentationml/2006/ole">
            <mc:AlternateContent xmlns:mc="http://schemas.openxmlformats.org/markup-compatibility/2006">
              <mc:Choice xmlns:v="urn:schemas-microsoft-com:vml" Requires="v">
                <p:oleObj spid="_x0000_s2345" name="Bitmap Image" r:id="rId1" imgW="5114925" imgH="2124075" progId="PBrush">
                  <p:embed/>
                </p:oleObj>
              </mc:Choice>
              <mc:Fallback>
                <p:oleObj name="Bitmap Image" r:id="rId1" imgW="5114925" imgH="2124075" progId="PBrush">
                  <p:embed/>
                  <p:pic>
                    <p:nvPicPr>
                      <p:cNvPr id="0" name="Object 1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675" y="3186113"/>
                        <a:ext cx="51149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4"/>
          <p:cNvGrpSpPr/>
          <p:nvPr/>
        </p:nvGrpSpPr>
        <p:grpSpPr bwMode="auto">
          <a:xfrm>
            <a:off x="609600" y="2036763"/>
            <a:ext cx="8534400" cy="985837"/>
            <a:chOff x="192" y="1148"/>
            <a:chExt cx="5528" cy="621"/>
          </a:xfrm>
        </p:grpSpPr>
        <p:sp>
          <p:nvSpPr>
            <p:cNvPr id="2062" name="Text Box 35"/>
            <p:cNvSpPr txBox="1">
              <a:spLocks noChangeArrowheads="1"/>
            </p:cNvSpPr>
            <p:nvPr/>
          </p:nvSpPr>
          <p:spPr bwMode="auto">
            <a:xfrm>
              <a:off x="192" y="1152"/>
              <a:ext cx="5528" cy="617"/>
            </a:xfrm>
            <a:prstGeom prst="rect">
              <a:avLst/>
            </a:prstGeom>
          </p:spPr>
          <p:style>
            <a:lnRef idx="1">
              <a:schemeClr val="dk1"/>
            </a:lnRef>
            <a:fillRef idx="2">
              <a:schemeClr val="dk1"/>
            </a:fillRef>
            <a:effectRef idx="1">
              <a:schemeClr val="dk1"/>
            </a:effectRef>
            <a:fontRef idx="minor">
              <a:schemeClr val="dk1"/>
            </a:fontRef>
          </p:style>
          <p:txBody>
            <a:bodyPr>
              <a:spAutoFit/>
            </a:bodyPr>
            <a:lstStyle>
              <a:lvl1pPr marL="563880" indent="-56388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spcBef>
                  <a:spcPct val="50000"/>
                </a:spcBef>
                <a:buFont typeface="Wingdings" panose="05000000000000000000" pitchFamily="2" charset="2"/>
                <a:buNone/>
                <a:defRPr/>
              </a:pPr>
              <a:r>
                <a:rPr lang="en-US" sz="2200" b="1" i="1">
                  <a:latin typeface=".VnSouthern" pitchFamily="34" charset="0"/>
                  <a:sym typeface="Wingdings" panose="05000000000000000000" pitchFamily="2" charset="2"/>
                </a:rPr>
                <a:t>B3:</a:t>
              </a:r>
              <a:r>
                <a:rPr lang="en-US" sz="2400" b="1" i="1"/>
                <a:t> </a:t>
              </a:r>
              <a:r>
                <a:rPr lang="en-US" sz="2400" b="1" i="1" err="1"/>
                <a:t>Nháy</a:t>
              </a:r>
              <a:r>
                <a:rPr lang="en-US" sz="2400" b="1" i="1"/>
                <a:t> </a:t>
              </a:r>
              <a:r>
                <a:rPr lang="en-US" sz="2400" b="1" i="1" err="1"/>
                <a:t>nút</a:t>
              </a:r>
              <a:r>
                <a:rPr lang="en-US" sz="2400" b="1" i="1"/>
                <a:t>          </a:t>
              </a:r>
              <a:r>
                <a:rPr lang="en-US" sz="2400" b="1" i="1" err="1"/>
                <a:t>hoặc</a:t>
              </a:r>
              <a:r>
                <a:rPr lang="en-US" sz="2400" b="1" i="1"/>
                <a:t> </a:t>
              </a:r>
              <a:r>
                <a:rPr lang="en-US" sz="2400" b="1" i="1" err="1"/>
                <a:t>nháy</a:t>
              </a:r>
              <a:r>
                <a:rPr lang="en-US" sz="2400" b="1" i="1"/>
                <a:t> </a:t>
              </a:r>
              <a:r>
                <a:rPr lang="en-US" sz="2400" b="1" i="1" err="1"/>
                <a:t>nút</a:t>
              </a:r>
              <a:r>
                <a:rPr lang="en-US" sz="2400" b="1" i="1"/>
                <a:t> </a:t>
              </a:r>
              <a:r>
                <a:rPr lang="en-US" sz="2400" b="1" i="1" err="1"/>
                <a:t>phải</a:t>
              </a:r>
              <a:r>
                <a:rPr lang="en-US" sz="2400" b="1" i="1"/>
                <a:t> </a:t>
              </a:r>
              <a:r>
                <a:rPr lang="en-US" sz="2400" b="1" i="1" err="1"/>
                <a:t>chuột</a:t>
              </a:r>
              <a:r>
                <a:rPr lang="en-US" sz="2400" b="1" i="1"/>
                <a:t> </a:t>
              </a:r>
              <a:r>
                <a:rPr lang="en-US" sz="2400" b="1" i="1" err="1"/>
                <a:t>vào</a:t>
              </a:r>
              <a:r>
                <a:rPr lang="en-US" sz="2400" b="1" i="1"/>
                <a:t> </a:t>
              </a:r>
              <a:r>
                <a:rPr lang="en-US" sz="2400" b="1" i="1" err="1"/>
                <a:t>vùng</a:t>
              </a:r>
              <a:r>
                <a:rPr lang="en-US" sz="2400" b="1" i="1"/>
                <a:t> </a:t>
              </a:r>
              <a:r>
                <a:rPr lang="en-US" sz="2400" b="1" i="1" err="1"/>
                <a:t>trống</a:t>
              </a:r>
              <a:r>
                <a:rPr lang="en-US" sz="2400" b="1" i="1"/>
                <a:t> </a:t>
              </a:r>
              <a:r>
                <a:rPr lang="en-US" sz="2400" b="1" i="1" err="1"/>
                <a:t>của</a:t>
              </a:r>
              <a:r>
                <a:rPr lang="en-US" sz="2400" b="1" i="1"/>
                <a:t> </a:t>
              </a:r>
              <a:r>
                <a:rPr lang="en-US" sz="2400" b="1" i="1" err="1"/>
                <a:t>sổ</a:t>
              </a:r>
              <a:r>
                <a:rPr lang="en-US" sz="2400" b="1" i="1"/>
                <a:t> Relationships </a:t>
              </a:r>
              <a:r>
                <a:rPr lang="en-US" sz="2400" b="1" i="1" err="1"/>
                <a:t>chọn</a:t>
              </a:r>
              <a:r>
                <a:rPr lang="en-US" sz="2400" b="1" i="1"/>
                <a:t> Show Table</a:t>
              </a:r>
              <a:endParaRPr lang="en-US" sz="2200" b="1" i="1">
                <a:latin typeface=".VnSouthern" pitchFamily="34" charset="0"/>
                <a:sym typeface="Symbol" panose="05050102010706020507" pitchFamily="18" charset="2"/>
              </a:endParaRPr>
            </a:p>
          </p:txBody>
        </p:sp>
        <p:graphicFrame>
          <p:nvGraphicFramePr>
            <p:cNvPr id="2247" name="Object 199"/>
            <p:cNvGraphicFramePr>
              <a:graphicFrameLocks noChangeAspect="1"/>
            </p:cNvGraphicFramePr>
            <p:nvPr/>
          </p:nvGraphicFramePr>
          <p:xfrm>
            <a:off x="1632" y="1148"/>
            <a:ext cx="288" cy="244"/>
          </p:xfrm>
          <a:graphic>
            <a:graphicData uri="http://schemas.openxmlformats.org/presentationml/2006/ole">
              <mc:AlternateContent xmlns:mc="http://schemas.openxmlformats.org/markup-compatibility/2006">
                <mc:Choice xmlns:v="urn:schemas-microsoft-com:vml" Requires="v">
                  <p:oleObj spid="_x0000_s2346" name="Bitmap Image" r:id="rId3" imgW="285750" imgH="247650" progId="PBrush">
                    <p:embed/>
                  </p:oleObj>
                </mc:Choice>
                <mc:Fallback>
                  <p:oleObj name="Bitmap Image" r:id="rId3" imgW="285750" imgH="247650" progId="PBrush">
                    <p:embed/>
                    <p:pic>
                      <p:nvPicPr>
                        <p:cNvPr id="0" name="Object 1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148"/>
                          <a:ext cx="28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263" name="Group 215"/>
          <p:cNvGrpSpPr/>
          <p:nvPr/>
        </p:nvGrpSpPr>
        <p:grpSpPr bwMode="auto">
          <a:xfrm>
            <a:off x="609600" y="919163"/>
            <a:ext cx="8534400" cy="904875"/>
            <a:chOff x="384" y="579"/>
            <a:chExt cx="5376" cy="570"/>
          </a:xfrm>
        </p:grpSpPr>
        <p:sp>
          <p:nvSpPr>
            <p:cNvPr id="2061" name="Text Box 38"/>
            <p:cNvSpPr txBox="1">
              <a:spLocks noChangeArrowheads="1"/>
            </p:cNvSpPr>
            <p:nvPr/>
          </p:nvSpPr>
          <p:spPr bwMode="auto">
            <a:xfrm>
              <a:off x="384" y="579"/>
              <a:ext cx="5376" cy="570"/>
            </a:xfrm>
            <a:prstGeom prst="rect">
              <a:avLst/>
            </a:prstGeom>
          </p:spPr>
          <p:style>
            <a:lnRef idx="1">
              <a:schemeClr val="dk1"/>
            </a:lnRef>
            <a:fillRef idx="2">
              <a:schemeClr val="dk1"/>
            </a:fillRef>
            <a:effectRef idx="1">
              <a:schemeClr val="dk1"/>
            </a:effectRef>
            <a:fontRef idx="minor">
              <a:schemeClr val="dk1"/>
            </a:fontRef>
          </p:style>
          <p:txBody>
            <a:bodyPr>
              <a:spAutoFit/>
            </a:bodyPr>
            <a:lstStyle>
              <a:lvl1pPr marL="622300" indent="-6223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spcBef>
                  <a:spcPct val="50000"/>
                </a:spcBef>
                <a:buFont typeface="Wingdings" panose="05000000000000000000" pitchFamily="2" charset="2"/>
                <a:buNone/>
                <a:defRPr/>
              </a:pPr>
              <a:r>
                <a:rPr lang="en-US" sz="2200" b="1" i="1">
                  <a:latin typeface=".VnSouthern" pitchFamily="34" charset="0"/>
                  <a:sym typeface="Wingdings" panose="05000000000000000000" pitchFamily="2" charset="2"/>
                </a:rPr>
                <a:t>B2:</a:t>
              </a:r>
              <a:r>
                <a:rPr lang="vi-VN" sz="2200" b="1" i="1"/>
                <a:t> Mở CSDL Kinh doanh. Nháy nút       hoặc chọn Tools </a:t>
              </a:r>
              <a:r>
                <a:rPr lang="vi-VN" sz="2200" b="1" i="1">
                  <a:sym typeface="Symbol" panose="05050102010706020507" pitchFamily="18" charset="2"/>
                </a:rPr>
                <a:t> Relationships để mở cửa sổ Relationships.</a:t>
              </a:r>
              <a:endParaRPr lang="en-US" sz="2200" b="1" i="1">
                <a:latin typeface=".VnSouthern" pitchFamily="34" charset="0"/>
                <a:sym typeface="Symbol" panose="05050102010706020507" pitchFamily="18" charset="2"/>
              </a:endParaRPr>
            </a:p>
          </p:txBody>
        </p:sp>
        <p:graphicFrame>
          <p:nvGraphicFramePr>
            <p:cNvPr id="2248" name="Object 200"/>
            <p:cNvGraphicFramePr>
              <a:graphicFrameLocks noChangeAspect="1"/>
            </p:cNvGraphicFramePr>
            <p:nvPr/>
          </p:nvGraphicFramePr>
          <p:xfrm>
            <a:off x="3504" y="624"/>
            <a:ext cx="298" cy="246"/>
          </p:xfrm>
          <a:graphic>
            <a:graphicData uri="http://schemas.openxmlformats.org/presentationml/2006/ole">
              <mc:AlternateContent xmlns:mc="http://schemas.openxmlformats.org/markup-compatibility/2006">
                <mc:Choice xmlns:v="urn:schemas-microsoft-com:vml" Requires="v">
                  <p:oleObj spid="_x0000_s2347" name="Bitmap Image" r:id="rId5" imgW="257175" imgH="219075" progId="PBrush">
                    <p:embed/>
                  </p:oleObj>
                </mc:Choice>
                <mc:Fallback>
                  <p:oleObj name="Bitmap Image" r:id="rId5" imgW="257175" imgH="219075" progId="PBrush">
                    <p:embed/>
                    <p:pic>
                      <p:nvPicPr>
                        <p:cNvPr id="0" name="Object 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4" y="624"/>
                          <a:ext cx="298"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2"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109913"/>
            <a:ext cx="33623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1"/>
          <p:cNvSpPr txBox="1">
            <a:spLocks noChangeArrowheads="1"/>
          </p:cNvSpPr>
          <p:nvPr/>
        </p:nvSpPr>
        <p:spPr bwMode="auto">
          <a:xfrm>
            <a:off x="838200" y="5922510"/>
            <a:ext cx="7924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63880" indent="-56388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None/>
            </a:pPr>
            <a:r>
              <a:rPr lang="en-US" sz="2600" b="1">
                <a:solidFill>
                  <a:srgbClr val="FF3300"/>
                </a:solidFill>
                <a:cs typeface="Arial" panose="020B0604020202020204" pitchFamily="34" charset="0"/>
                <a:sym typeface="Wingdings" panose="05000000000000000000" pitchFamily="2" charset="2"/>
              </a:rPr>
              <a:t></a:t>
            </a:r>
            <a:r>
              <a:rPr lang="en-US" sz="2600" b="1">
                <a:cs typeface="Arial" panose="020B0604020202020204" pitchFamily="34" charset="0"/>
              </a:rPr>
              <a:t> Chọn tên các bảng cần liên kết rồi nháy </a:t>
            </a:r>
            <a:r>
              <a:rPr lang="en-US" sz="2600" b="1">
                <a:solidFill>
                  <a:srgbClr val="C00000"/>
                </a:solidFill>
                <a:cs typeface="Arial" panose="020B0604020202020204" pitchFamily="34" charset="0"/>
              </a:rPr>
              <a:t>Add</a:t>
            </a:r>
            <a:endParaRPr lang="en-US" sz="2600" b="1">
              <a:solidFill>
                <a:srgbClr val="C00000"/>
              </a:solidFill>
              <a:cs typeface="Arial" panose="020B0604020202020204" pitchFamily="34" charset="0"/>
            </a:endParaRPr>
          </a:p>
        </p:txBody>
      </p:sp>
      <p:grpSp>
        <p:nvGrpSpPr>
          <p:cNvPr id="2253" name="Group 14"/>
          <p:cNvGrpSpPr/>
          <p:nvPr/>
        </p:nvGrpSpPr>
        <p:grpSpPr bwMode="auto">
          <a:xfrm>
            <a:off x="-33338" y="0"/>
            <a:ext cx="9177338" cy="685800"/>
            <a:chOff x="-32759" y="-1"/>
            <a:chExt cx="9176759" cy="685801"/>
          </a:xfrm>
        </p:grpSpPr>
        <p:sp>
          <p:nvSpPr>
            <p:cNvPr id="16" name="Rectangle 15"/>
            <p:cNvSpPr/>
            <p:nvPr/>
          </p:nvSpPr>
          <p:spPr>
            <a:xfrm>
              <a:off x="0" y="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7" name="Rectangle 16"/>
            <p:cNvSpPr/>
            <p:nvPr/>
          </p:nvSpPr>
          <p:spPr bwMode="auto">
            <a:xfrm rot="5400000">
              <a:off x="210094" y="-174592"/>
              <a:ext cx="652463" cy="1061970"/>
            </a:xfrm>
            <a:prstGeom prst="rect">
              <a:avLst/>
            </a:pr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Text Box 125"/>
            <p:cNvSpPr txBox="1">
              <a:spLocks noChangeArrowheads="1"/>
            </p:cNvSpPr>
            <p:nvPr/>
          </p:nvSpPr>
          <p:spPr bwMode="auto">
            <a:xfrm>
              <a:off x="838724" y="30162"/>
              <a:ext cx="8152886" cy="57943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3200" b="1">
                  <a:effectLst>
                    <a:outerShdw blurRad="38100" dist="38100" dir="2700000" algn="tl">
                      <a:srgbClr val="000000">
                        <a:alpha val="43137"/>
                      </a:srgbClr>
                    </a:outerShdw>
                  </a:effectLst>
                  <a:latin typeface="Times New Roman" panose="02020603050405020304" pitchFamily="18" charset="0"/>
                </a:rPr>
                <a:t>  BÀI 7.  LIÊN KẾT GIỮA CÁC BẢNG</a:t>
              </a:r>
              <a:endParaRPr lang="en-US" sz="3200">
                <a:effectLst>
                  <a:outerShdw blurRad="38100" dist="38100" dir="2700000" algn="tl">
                    <a:srgbClr val="000000">
                      <a:alpha val="43137"/>
                    </a:srgbClr>
                  </a:outerShdw>
                </a:effectLst>
                <a:latin typeface=".VnClarendonH" pitchFamily="34" charset="0"/>
              </a:endParaRPr>
            </a:p>
          </p:txBody>
        </p:sp>
        <p:sp>
          <p:nvSpPr>
            <p:cNvPr id="19" name="Pentagon 27"/>
            <p:cNvSpPr/>
            <p:nvPr/>
          </p:nvSpPr>
          <p:spPr bwMode="auto">
            <a:xfrm flipV="1">
              <a:off x="-32759" y="-1"/>
              <a:ext cx="1557240" cy="685801"/>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ustDataLst>
      <p:tags r:id="rId8"/>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Text Box 18"/>
          <p:cNvSpPr txBox="1">
            <a:spLocks noChangeArrowheads="1"/>
          </p:cNvSpPr>
          <p:nvPr/>
        </p:nvSpPr>
        <p:spPr bwMode="auto">
          <a:xfrm>
            <a:off x="762000" y="833438"/>
            <a:ext cx="8382000" cy="461962"/>
          </a:xfrm>
          <a:prstGeom prst="rect">
            <a:avLst/>
          </a:prstGeom>
        </p:spPr>
        <p:style>
          <a:lnRef idx="1">
            <a:schemeClr val="dk1"/>
          </a:lnRef>
          <a:fillRef idx="2">
            <a:schemeClr val="dk1"/>
          </a:fillRef>
          <a:effectRef idx="1">
            <a:schemeClr val="dk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200" b="1" i="1">
                <a:latin typeface=".VnSouthern" pitchFamily="34" charset="0"/>
                <a:sym typeface="Wingdings" panose="05000000000000000000" pitchFamily="2" charset="2"/>
              </a:rPr>
              <a:t>B4:</a:t>
            </a:r>
            <a:r>
              <a:rPr lang="en-US" sz="2400" b="1" i="1"/>
              <a:t>Thiết </a:t>
            </a:r>
            <a:r>
              <a:rPr lang="en-US" sz="2400" b="1" i="1" err="1"/>
              <a:t>lập</a:t>
            </a:r>
            <a:r>
              <a:rPr lang="en-US" sz="2400" b="1" i="1"/>
              <a:t> </a:t>
            </a:r>
            <a:r>
              <a:rPr lang="en-US" sz="2400" b="1" i="1" err="1"/>
              <a:t>mối</a:t>
            </a:r>
            <a:r>
              <a:rPr lang="en-US" sz="2400" b="1" i="1"/>
              <a:t> </a:t>
            </a:r>
            <a:r>
              <a:rPr lang="en-US" sz="2400" b="1" i="1" err="1"/>
              <a:t>liên</a:t>
            </a:r>
            <a:r>
              <a:rPr lang="en-US" sz="2400" b="1" i="1"/>
              <a:t> </a:t>
            </a:r>
            <a:r>
              <a:rPr lang="en-US" sz="2400" b="1" i="1" err="1"/>
              <a:t>kết</a:t>
            </a:r>
            <a:r>
              <a:rPr lang="en-US" sz="2400" b="1" i="1"/>
              <a:t> </a:t>
            </a:r>
            <a:r>
              <a:rPr lang="en-US" sz="2400" b="1" i="1" err="1"/>
              <a:t>giữa</a:t>
            </a:r>
            <a:r>
              <a:rPr lang="en-US" sz="2400" b="1" i="1"/>
              <a:t> </a:t>
            </a:r>
            <a:r>
              <a:rPr lang="en-US" sz="2400" b="1" i="1" err="1"/>
              <a:t>các</a:t>
            </a:r>
            <a:r>
              <a:rPr lang="en-US" sz="2400" b="1" i="1"/>
              <a:t> </a:t>
            </a:r>
            <a:r>
              <a:rPr lang="en-US" sz="2400" b="1" i="1" err="1"/>
              <a:t>bảng</a:t>
            </a:r>
            <a:endParaRPr lang="en-US" sz="2200" b="1" i="1">
              <a:latin typeface=".VnSouthern" pitchFamily="34" charset="0"/>
            </a:endParaRPr>
          </a:p>
        </p:txBody>
      </p:sp>
      <p:sp>
        <p:nvSpPr>
          <p:cNvPr id="6" name="Text Box 19"/>
          <p:cNvSpPr txBox="1">
            <a:spLocks noChangeArrowheads="1"/>
          </p:cNvSpPr>
          <p:nvPr/>
        </p:nvSpPr>
        <p:spPr bwMode="auto">
          <a:xfrm>
            <a:off x="762000" y="1304925"/>
            <a:ext cx="81534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1155" indent="-35115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20000"/>
              </a:lnSpc>
              <a:spcBef>
                <a:spcPct val="50000"/>
              </a:spcBef>
              <a:buFont typeface="Wingdings" panose="05000000000000000000" pitchFamily="2" charset="2"/>
              <a:buNone/>
            </a:pPr>
            <a:r>
              <a:rPr lang="en-US" sz="2200" b="1">
                <a:solidFill>
                  <a:srgbClr val="3333FF"/>
                </a:solidFill>
                <a:latin typeface=".VnSouthern"/>
                <a:sym typeface="Wingdings" panose="05000000000000000000" pitchFamily="2" charset="2"/>
              </a:rPr>
              <a:t></a:t>
            </a:r>
            <a:r>
              <a:rPr lang="vi-VN" sz="2200" b="1"/>
              <a:t> Kéo trường liên kết ở bảng </a:t>
            </a:r>
            <a:r>
              <a:rPr lang="vi-VN" sz="2200" b="1">
                <a:solidFill>
                  <a:srgbClr val="C00000"/>
                </a:solidFill>
              </a:rPr>
              <a:t>KH</a:t>
            </a:r>
            <a:r>
              <a:rPr lang="en-US" sz="2200" b="1">
                <a:solidFill>
                  <a:srgbClr val="C00000"/>
                </a:solidFill>
              </a:rPr>
              <a:t>A</a:t>
            </a:r>
            <a:r>
              <a:rPr lang="vi-VN" sz="2200" b="1">
                <a:solidFill>
                  <a:srgbClr val="C00000"/>
                </a:solidFill>
              </a:rPr>
              <a:t>CH</a:t>
            </a:r>
            <a:r>
              <a:rPr lang="en-US" sz="2200" b="1">
                <a:solidFill>
                  <a:srgbClr val="C00000"/>
                </a:solidFill>
              </a:rPr>
              <a:t>_</a:t>
            </a:r>
            <a:r>
              <a:rPr lang="vi-VN" sz="2200" b="1">
                <a:solidFill>
                  <a:srgbClr val="C00000"/>
                </a:solidFill>
              </a:rPr>
              <a:t>H</a:t>
            </a:r>
            <a:r>
              <a:rPr lang="en-US" sz="2200" b="1">
                <a:solidFill>
                  <a:srgbClr val="C00000"/>
                </a:solidFill>
              </a:rPr>
              <a:t>A</a:t>
            </a:r>
            <a:r>
              <a:rPr lang="vi-VN" sz="2200" b="1">
                <a:solidFill>
                  <a:srgbClr val="C00000"/>
                </a:solidFill>
              </a:rPr>
              <a:t>NG </a:t>
            </a:r>
            <a:r>
              <a:rPr lang="vi-VN" sz="2200" b="1"/>
              <a:t>và thả vào trường tương ứng ở bảng </a:t>
            </a:r>
            <a:r>
              <a:rPr lang="vi-VN" sz="2200" b="1">
                <a:solidFill>
                  <a:srgbClr val="C00000"/>
                </a:solidFill>
              </a:rPr>
              <a:t>HO</a:t>
            </a:r>
            <a:r>
              <a:rPr lang="en-US" sz="2200" b="1">
                <a:solidFill>
                  <a:srgbClr val="C00000"/>
                </a:solidFill>
              </a:rPr>
              <a:t>A_</a:t>
            </a:r>
            <a:r>
              <a:rPr lang="vi-VN" sz="2200" b="1">
                <a:solidFill>
                  <a:srgbClr val="C00000"/>
                </a:solidFill>
              </a:rPr>
              <a:t>ĐƠN</a:t>
            </a:r>
            <a:r>
              <a:rPr lang="vi-VN" sz="2200" b="1"/>
              <a:t>.</a:t>
            </a:r>
            <a:endParaRPr lang="en-US" sz="2200" b="1">
              <a:solidFill>
                <a:srgbClr val="3333FF"/>
              </a:solidFill>
              <a:latin typeface=".VnSouthern"/>
            </a:endParaRPr>
          </a:p>
        </p:txBody>
      </p:sp>
      <p:graphicFrame>
        <p:nvGraphicFramePr>
          <p:cNvPr id="7" name="Object 384"/>
          <p:cNvGraphicFramePr>
            <a:graphicFrameLocks noChangeAspect="1"/>
          </p:cNvGraphicFramePr>
          <p:nvPr/>
        </p:nvGraphicFramePr>
        <p:xfrm>
          <a:off x="1600200" y="2438400"/>
          <a:ext cx="5638800" cy="2428875"/>
        </p:xfrm>
        <a:graphic>
          <a:graphicData uri="http://schemas.openxmlformats.org/presentationml/2006/ole">
            <mc:AlternateContent xmlns:mc="http://schemas.openxmlformats.org/markup-compatibility/2006">
              <mc:Choice xmlns:v="urn:schemas-microsoft-com:vml" Requires="v">
                <p:oleObj spid="_x0000_s3638" name="Bitmap Image" r:id="rId1" imgW="5114925" imgH="2124075" progId="PBrush">
                  <p:embed/>
                </p:oleObj>
              </mc:Choice>
              <mc:Fallback>
                <p:oleObj name="Bitmap Image" r:id="rId1" imgW="5114925" imgH="2124075" progId="PBrush">
                  <p:embed/>
                  <p:pic>
                    <p:nvPicPr>
                      <p:cNvPr id="0" name="Object 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438400"/>
                        <a:ext cx="56388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385"/>
          <p:cNvGraphicFramePr>
            <a:graphicFrameLocks noChangeAspect="1"/>
          </p:cNvGraphicFramePr>
          <p:nvPr/>
        </p:nvGraphicFramePr>
        <p:xfrm>
          <a:off x="2209800" y="3200400"/>
          <a:ext cx="866775" cy="157163"/>
        </p:xfrm>
        <a:graphic>
          <a:graphicData uri="http://schemas.openxmlformats.org/presentationml/2006/ole">
            <mc:AlternateContent xmlns:mc="http://schemas.openxmlformats.org/markup-compatibility/2006">
              <mc:Choice xmlns:v="urn:schemas-microsoft-com:vml" Requires="v">
                <p:oleObj spid="_x0000_s3639" name="Bitmap Image" r:id="rId3" imgW="790575" imgH="142875" progId="PBrush">
                  <p:embed/>
                </p:oleObj>
              </mc:Choice>
              <mc:Fallback>
                <p:oleObj name="Bitmap Image" r:id="rId3" imgW="790575" imgH="142875" progId="PBrush">
                  <p:embed/>
                  <p:pic>
                    <p:nvPicPr>
                      <p:cNvPr id="0" name="Object 3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200400"/>
                        <a:ext cx="866775" cy="157163"/>
                      </a:xfrm>
                      <a:prstGeom prst="rect">
                        <a:avLst/>
                      </a:prstGeom>
                      <a:noFill/>
                      <a:ln w="9525">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pic>
        <p:nvPicPr>
          <p:cNvPr id="9"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362200"/>
            <a:ext cx="45720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5"/>
          <p:cNvSpPr>
            <a:spLocks noChangeArrowheads="1"/>
          </p:cNvSpPr>
          <p:nvPr/>
        </p:nvSpPr>
        <p:spPr bwMode="auto">
          <a:xfrm>
            <a:off x="5181600" y="2819400"/>
            <a:ext cx="1143000" cy="304800"/>
          </a:xfrm>
          <a:prstGeom prst="ellipse">
            <a:avLst/>
          </a:prstGeom>
          <a:noFill/>
          <a:ln w="28575">
            <a:solidFill>
              <a:srgbClr val="FF3300"/>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1" name="Object 386"/>
          <p:cNvGraphicFramePr>
            <a:graphicFrameLocks noChangeAspect="1"/>
          </p:cNvGraphicFramePr>
          <p:nvPr/>
        </p:nvGraphicFramePr>
        <p:xfrm>
          <a:off x="990600" y="2286000"/>
          <a:ext cx="6934200" cy="2860675"/>
        </p:xfrm>
        <a:graphic>
          <a:graphicData uri="http://schemas.openxmlformats.org/presentationml/2006/ole">
            <mc:AlternateContent xmlns:mc="http://schemas.openxmlformats.org/markup-compatibility/2006">
              <mc:Choice xmlns:v="urn:schemas-microsoft-com:vml" Requires="v">
                <p:oleObj spid="_x0000_s3640" name="Bitmap Image" r:id="rId6" imgW="5124450" imgH="2114550" progId="PBrush">
                  <p:embed/>
                </p:oleObj>
              </mc:Choice>
              <mc:Fallback>
                <p:oleObj name="Bitmap Image" r:id="rId6" imgW="5124450" imgH="2114550" progId="PBrush">
                  <p:embed/>
                  <p:pic>
                    <p:nvPicPr>
                      <p:cNvPr id="0" name="Object 3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286000"/>
                        <a:ext cx="6934200"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7"/>
          <p:cNvSpPr txBox="1">
            <a:spLocks noChangeArrowheads="1"/>
          </p:cNvSpPr>
          <p:nvPr/>
        </p:nvSpPr>
        <p:spPr bwMode="auto">
          <a:xfrm>
            <a:off x="381000" y="5638800"/>
            <a:ext cx="8382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3880" indent="-56388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400" b="1">
                <a:solidFill>
                  <a:srgbClr val="3333FF"/>
                </a:solidFill>
                <a:latin typeface=".VnSouthern"/>
                <a:sym typeface="Wingdings" panose="05000000000000000000" pitchFamily="2" charset="2"/>
              </a:rPr>
              <a:t></a:t>
            </a:r>
            <a:r>
              <a:rPr lang="vi-VN" sz="2400" b="1"/>
              <a:t>Tương tự thiết lập liên kết bảng </a:t>
            </a:r>
            <a:r>
              <a:rPr lang="vi-VN" sz="2400" b="1">
                <a:solidFill>
                  <a:srgbClr val="CC3300"/>
                </a:solidFill>
              </a:rPr>
              <a:t>HO</a:t>
            </a:r>
            <a:r>
              <a:rPr lang="en-US" sz="2400" b="1">
                <a:solidFill>
                  <a:srgbClr val="CC3300"/>
                </a:solidFill>
              </a:rPr>
              <a:t>A_DO</a:t>
            </a:r>
            <a:r>
              <a:rPr lang="vi-VN" sz="2400" b="1">
                <a:solidFill>
                  <a:srgbClr val="CC3300"/>
                </a:solidFill>
              </a:rPr>
              <a:t>N</a:t>
            </a:r>
            <a:r>
              <a:rPr lang="vi-VN" sz="2400" b="1"/>
              <a:t> và bảng </a:t>
            </a:r>
            <a:r>
              <a:rPr lang="vi-VN" sz="2400" b="1">
                <a:solidFill>
                  <a:srgbClr val="CC3300"/>
                </a:solidFill>
              </a:rPr>
              <a:t>M</a:t>
            </a:r>
            <a:r>
              <a:rPr lang="en-US" sz="2400" b="1">
                <a:solidFill>
                  <a:srgbClr val="CC3300"/>
                </a:solidFill>
              </a:rPr>
              <a:t>A</a:t>
            </a:r>
            <a:r>
              <a:rPr lang="vi-VN" sz="2400" b="1">
                <a:solidFill>
                  <a:srgbClr val="CC3300"/>
                </a:solidFill>
              </a:rPr>
              <a:t>T</a:t>
            </a:r>
            <a:r>
              <a:rPr lang="en-US" sz="2400" b="1">
                <a:solidFill>
                  <a:srgbClr val="CC3300"/>
                </a:solidFill>
              </a:rPr>
              <a:t>_</a:t>
            </a:r>
            <a:r>
              <a:rPr lang="vi-VN" sz="2400" b="1">
                <a:solidFill>
                  <a:srgbClr val="CC3300"/>
                </a:solidFill>
              </a:rPr>
              <a:t>H</a:t>
            </a:r>
            <a:r>
              <a:rPr lang="en-US" sz="2400" b="1">
                <a:solidFill>
                  <a:srgbClr val="CC3300"/>
                </a:solidFill>
              </a:rPr>
              <a:t>A</a:t>
            </a:r>
            <a:r>
              <a:rPr lang="vi-VN" sz="2400" b="1">
                <a:solidFill>
                  <a:srgbClr val="CC3300"/>
                </a:solidFill>
              </a:rPr>
              <a:t>NG</a:t>
            </a:r>
            <a:endParaRPr lang="vi-VN" sz="2400" b="1">
              <a:solidFill>
                <a:srgbClr val="CC3300"/>
              </a:solidFill>
            </a:endParaRPr>
          </a:p>
          <a:p>
            <a:pPr>
              <a:spcBef>
                <a:spcPct val="50000"/>
              </a:spcBef>
              <a:buFont typeface="Wingdings" panose="05000000000000000000" pitchFamily="2" charset="2"/>
              <a:buNone/>
            </a:pPr>
            <a:endParaRPr lang="en-US" sz="2400" b="1">
              <a:solidFill>
                <a:srgbClr val="CC3300"/>
              </a:solidFill>
            </a:endParaRPr>
          </a:p>
        </p:txBody>
      </p:sp>
      <p:graphicFrame>
        <p:nvGraphicFramePr>
          <p:cNvPr id="13" name="Object 387"/>
          <p:cNvGraphicFramePr>
            <a:graphicFrameLocks noChangeAspect="1"/>
          </p:cNvGraphicFramePr>
          <p:nvPr/>
        </p:nvGraphicFramePr>
        <p:xfrm>
          <a:off x="1219200" y="2514600"/>
          <a:ext cx="6824663" cy="2833688"/>
        </p:xfrm>
        <a:graphic>
          <a:graphicData uri="http://schemas.openxmlformats.org/presentationml/2006/ole">
            <mc:AlternateContent xmlns:mc="http://schemas.openxmlformats.org/markup-compatibility/2006">
              <mc:Choice xmlns:v="urn:schemas-microsoft-com:vml" Requires="v">
                <p:oleObj spid="_x0000_s3641" name="Bitmap Image" r:id="rId8" imgW="5114925" imgH="2124075" progId="PBrush">
                  <p:embed/>
                </p:oleObj>
              </mc:Choice>
              <mc:Fallback>
                <p:oleObj name="Bitmap Image" r:id="rId8" imgW="5114925" imgH="2124075" progId="PBrush">
                  <p:embed/>
                  <p:pic>
                    <p:nvPicPr>
                      <p:cNvPr id="0" name="Object 38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2514600"/>
                        <a:ext cx="6824663" cy="283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29"/>
          <p:cNvSpPr txBox="1">
            <a:spLocks noChangeArrowheads="1"/>
          </p:cNvSpPr>
          <p:nvPr/>
        </p:nvSpPr>
        <p:spPr bwMode="auto">
          <a:xfrm>
            <a:off x="762000" y="5638800"/>
            <a:ext cx="8229600" cy="461963"/>
          </a:xfrm>
          <a:prstGeom prst="rect">
            <a:avLst/>
          </a:prstGeom>
        </p:spPr>
        <p:style>
          <a:lnRef idx="1">
            <a:schemeClr val="dk1"/>
          </a:lnRef>
          <a:fillRef idx="2">
            <a:schemeClr val="dk1"/>
          </a:fillRef>
          <a:effectRef idx="1">
            <a:schemeClr val="dk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defRPr/>
            </a:pPr>
            <a:r>
              <a:rPr lang="en-US" sz="2200" b="1" i="1">
                <a:latin typeface=".VnSouthern" pitchFamily="34" charset="0"/>
                <a:sym typeface="Wingdings" panose="05000000000000000000" pitchFamily="2" charset="2"/>
              </a:rPr>
              <a:t>B5:</a:t>
            </a:r>
            <a:r>
              <a:rPr lang="vi-VN" sz="2400" b="1" i="1"/>
              <a:t> Nháy nút        và chọn Yes để lưu liên kết. </a:t>
            </a:r>
            <a:endParaRPr lang="en-US" sz="2200" b="1" i="1">
              <a:latin typeface=".VnSouthern" pitchFamily="34" charset="0"/>
            </a:endParaRPr>
          </a:p>
        </p:txBody>
      </p:sp>
      <p:graphicFrame>
        <p:nvGraphicFramePr>
          <p:cNvPr id="15" name="Object 388"/>
          <p:cNvGraphicFramePr>
            <a:graphicFrameLocks noChangeAspect="1"/>
          </p:cNvGraphicFramePr>
          <p:nvPr/>
        </p:nvGraphicFramePr>
        <p:xfrm>
          <a:off x="2971800" y="5715000"/>
          <a:ext cx="341313" cy="381000"/>
        </p:xfrm>
        <a:graphic>
          <a:graphicData uri="http://schemas.openxmlformats.org/presentationml/2006/ole">
            <mc:AlternateContent xmlns:mc="http://schemas.openxmlformats.org/markup-compatibility/2006">
              <mc:Choice xmlns:v="urn:schemas-microsoft-com:vml" Requires="v">
                <p:oleObj spid="_x0000_s3642" name="Bitmap Image" r:id="rId10" imgW="171450" imgH="190500" progId="PBrush">
                  <p:embed/>
                </p:oleObj>
              </mc:Choice>
              <mc:Fallback>
                <p:oleObj name="Bitmap Image" r:id="rId10" imgW="171450" imgH="190500" progId="PBrush">
                  <p:embed/>
                  <p:pic>
                    <p:nvPicPr>
                      <p:cNvPr id="0" name="Object 3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5715000"/>
                        <a:ext cx="3413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389"/>
          <p:cNvGraphicFramePr>
            <a:graphicFrameLocks noChangeAspect="1"/>
          </p:cNvGraphicFramePr>
          <p:nvPr/>
        </p:nvGraphicFramePr>
        <p:xfrm>
          <a:off x="6096000" y="3429000"/>
          <a:ext cx="647700" cy="200025"/>
        </p:xfrm>
        <a:graphic>
          <a:graphicData uri="http://schemas.openxmlformats.org/presentationml/2006/ole">
            <mc:AlternateContent xmlns:mc="http://schemas.openxmlformats.org/markup-compatibility/2006">
              <mc:Choice xmlns:v="urn:schemas-microsoft-com:vml" Requires="v">
                <p:oleObj spid="_x0000_s3643" name="Bitmap Image" r:id="rId12" imgW="495300" imgH="152400" progId="PBrush">
                  <p:embed/>
                </p:oleObj>
              </mc:Choice>
              <mc:Fallback>
                <p:oleObj name="Bitmap Image" r:id="rId12" imgW="495300" imgH="152400" progId="PBrush">
                  <p:embed/>
                  <p:pic>
                    <p:nvPicPr>
                      <p:cNvPr id="0" name="Object 38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3429000"/>
                        <a:ext cx="647700" cy="200025"/>
                      </a:xfrm>
                      <a:prstGeom prst="rect">
                        <a:avLst/>
                      </a:prstGeom>
                      <a:noFill/>
                      <a:ln w="9525">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grpSp>
        <p:nvGrpSpPr>
          <p:cNvPr id="3468" name="Group 17"/>
          <p:cNvGrpSpPr/>
          <p:nvPr/>
        </p:nvGrpSpPr>
        <p:grpSpPr bwMode="auto">
          <a:xfrm>
            <a:off x="-33338" y="0"/>
            <a:ext cx="9177338" cy="685800"/>
            <a:chOff x="-32759" y="-1"/>
            <a:chExt cx="9176759" cy="685801"/>
          </a:xfrm>
        </p:grpSpPr>
        <p:sp>
          <p:nvSpPr>
            <p:cNvPr id="19" name="Rectangle 18"/>
            <p:cNvSpPr/>
            <p:nvPr/>
          </p:nvSpPr>
          <p:spPr>
            <a:xfrm>
              <a:off x="0" y="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20" name="Rectangle 19"/>
            <p:cNvSpPr/>
            <p:nvPr/>
          </p:nvSpPr>
          <p:spPr bwMode="auto">
            <a:xfrm rot="5400000">
              <a:off x="210094" y="-174592"/>
              <a:ext cx="652463" cy="1061970"/>
            </a:xfrm>
            <a:prstGeom prst="rect">
              <a:avLst/>
            </a:pr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 Box 125"/>
            <p:cNvSpPr txBox="1">
              <a:spLocks noChangeArrowheads="1"/>
            </p:cNvSpPr>
            <p:nvPr/>
          </p:nvSpPr>
          <p:spPr bwMode="auto">
            <a:xfrm>
              <a:off x="838724" y="30162"/>
              <a:ext cx="8152886" cy="57943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3200" b="1">
                  <a:effectLst>
                    <a:outerShdw blurRad="38100" dist="38100" dir="2700000" algn="tl">
                      <a:srgbClr val="000000">
                        <a:alpha val="43137"/>
                      </a:srgbClr>
                    </a:outerShdw>
                  </a:effectLst>
                  <a:latin typeface="Times New Roman" panose="02020603050405020304" pitchFamily="18" charset="0"/>
                </a:rPr>
                <a:t>  BÀI 7.  LIÊN KẾT GIỮA CÁC BẢNG</a:t>
              </a:r>
              <a:endParaRPr lang="en-US" sz="3200">
                <a:effectLst>
                  <a:outerShdw blurRad="38100" dist="38100" dir="2700000" algn="tl">
                    <a:srgbClr val="000000">
                      <a:alpha val="43137"/>
                    </a:srgbClr>
                  </a:outerShdw>
                </a:effectLst>
                <a:latin typeface=".VnClarendonH" pitchFamily="34" charset="0"/>
              </a:endParaRPr>
            </a:p>
          </p:txBody>
        </p:sp>
        <p:sp>
          <p:nvSpPr>
            <p:cNvPr id="22" name="Pentagon 27"/>
            <p:cNvSpPr/>
            <p:nvPr/>
          </p:nvSpPr>
          <p:spPr bwMode="auto">
            <a:xfrm flipV="1">
              <a:off x="-32759" y="-1"/>
              <a:ext cx="1557240" cy="685801"/>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ustDataLst>
      <p:tags r:id="rId14"/>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par>
                          <p:cTn id="10" fill="hold">
                            <p:stCondLst>
                              <p:cond delay="3359"/>
                            </p:stCondLst>
                            <p:childTnLst>
                              <p:par>
                                <p:cTn id="11" presetID="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3359"/>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359"/>
                            </p:stCondLst>
                            <p:childTnLst>
                              <p:par>
                                <p:cTn id="17" presetID="49" presetClass="path" presetSubtype="0" accel="50000" decel="50000" fill="hold" nodeType="afterEffect">
                                  <p:stCondLst>
                                    <p:cond delay="0"/>
                                  </p:stCondLst>
                                  <p:childTnLst>
                                    <p:animMotion origin="layout" path="M -2.5E-6 4.9316E-6 L 0.18594 0.04428 " pathEditMode="relative" rAng="0" ptsTypes="AA">
                                      <p:cBhvr>
                                        <p:cTn id="18" dur="2000" fill="hold"/>
                                        <p:tgtEl>
                                          <p:spTgt spid="8"/>
                                        </p:tgtEl>
                                        <p:attrNameLst>
                                          <p:attrName>ppt_x</p:attrName>
                                          <p:attrName>ppt_y</p:attrName>
                                        </p:attrNameLst>
                                      </p:cBhvr>
                                      <p:rCtr x="928800" y="220300"/>
                                    </p:animMotion>
                                  </p:childTnLst>
                                </p:cTn>
                              </p:par>
                            </p:childTnLst>
                          </p:cTn>
                        </p:par>
                        <p:par>
                          <p:cTn id="19" fill="hold">
                            <p:stCondLst>
                              <p:cond delay="5359"/>
                            </p:stCondLst>
                            <p:childTnLst>
                              <p:par>
                                <p:cTn id="20" presetID="1" presetClass="exit" presetSubtype="0" fill="hold" nodeType="afterEffect">
                                  <p:stCondLst>
                                    <p:cond delay="0"/>
                                  </p:stCondLst>
                                  <p:childTnLst>
                                    <p:set>
                                      <p:cBhvr>
                                        <p:cTn id="21" dur="1" fill="hold">
                                          <p:stCondLst>
                                            <p:cond delay="0"/>
                                          </p:stCondLst>
                                        </p:cTn>
                                        <p:tgtEl>
                                          <p:spTgt spid="8"/>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par>
                          <p:cTn id="31" fill="hold">
                            <p:stCondLst>
                              <p:cond delay="500"/>
                            </p:stCondLst>
                            <p:childTnLst>
                              <p:par>
                                <p:cTn id="32" presetID="1" presetClass="exit" presetSubtype="0" fill="hold" nodeType="afterEffect">
                                  <p:stCondLst>
                                    <p:cond delay="0"/>
                                  </p:stCondLst>
                                  <p:childTnLst>
                                    <p:set>
                                      <p:cBhvr>
                                        <p:cTn id="33" dur="1" fill="hold">
                                          <p:stCondLst>
                                            <p:cond delay="0"/>
                                          </p:stCondLst>
                                        </p:cTn>
                                        <p:tgtEl>
                                          <p:spTgt spid="9"/>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par>
                          <p:cTn id="45" fill="hold">
                            <p:stCondLst>
                              <p:cond delay="0"/>
                            </p:stCondLst>
                            <p:childTnLst>
                              <p:par>
                                <p:cTn id="46" presetID="56" presetClass="path" presetSubtype="0" accel="50000" decel="50000" fill="hold" nodeType="afterEffect">
                                  <p:stCondLst>
                                    <p:cond delay="0"/>
                                  </p:stCondLst>
                                  <p:childTnLst>
                                    <p:animMotion origin="layout" path="M -3.33333E-6 -3.33333E-6 L -0.21875 0.05209 " pathEditMode="relative" rAng="0" ptsTypes="AA">
                                      <p:cBhvr>
                                        <p:cTn id="47" dur="2000" fill="hold"/>
                                        <p:tgtEl>
                                          <p:spTgt spid="16"/>
                                        </p:tgtEl>
                                        <p:attrNameLst>
                                          <p:attrName>ppt_x</p:attrName>
                                          <p:attrName>ppt_y</p:attrName>
                                        </p:attrNameLst>
                                      </p:cBhvr>
                                      <p:rCtr x="-1093800" y="259300"/>
                                    </p:animMotion>
                                  </p:childTnLst>
                                </p:cTn>
                              </p:par>
                            </p:childTnLst>
                          </p:cTn>
                        </p:par>
                        <p:par>
                          <p:cTn id="48" fill="hold">
                            <p:stCondLst>
                              <p:cond delay="2000"/>
                            </p:stCondLst>
                            <p:childTnLst>
                              <p:par>
                                <p:cTn id="49" presetID="1" presetClass="exit" presetSubtype="0" fill="hold" nodeType="afterEffect">
                                  <p:stCondLst>
                                    <p:cond delay="0"/>
                                  </p:stCondLst>
                                  <p:childTnLst>
                                    <p:set>
                                      <p:cBhvr>
                                        <p:cTn id="50" dur="1" fill="hold">
                                          <p:stCondLst>
                                            <p:cond delay="0"/>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1"/>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8" presetClass="entr" presetSubtype="6"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strips(downRight)">
                                      <p:cBhvr>
                                        <p:cTn id="63" dur="500"/>
                                        <p:tgtEl>
                                          <p:spTgt spid="15"/>
                                        </p:tgtEl>
                                      </p:cBhvr>
                                    </p:animEffect>
                                  </p:childTnLst>
                                </p:cTn>
                              </p:par>
                              <p:par>
                                <p:cTn id="64" presetID="18" presetClass="entr" presetSubtype="6" fill="hold" grpId="0" nodeType="withEffect">
                                  <p:stCondLst>
                                    <p:cond delay="0"/>
                                  </p:stCondLst>
                                  <p:iterate type="lt">
                                    <p:tmPct val="0"/>
                                  </p:iterate>
                                  <p:childTnLst>
                                    <p:set>
                                      <p:cBhvr>
                                        <p:cTn id="65" dur="1" fill="hold">
                                          <p:stCondLst>
                                            <p:cond delay="0"/>
                                          </p:stCondLst>
                                        </p:cTn>
                                        <p:tgtEl>
                                          <p:spTgt spid="14"/>
                                        </p:tgtEl>
                                        <p:attrNameLst>
                                          <p:attrName>style.visibility</p:attrName>
                                        </p:attrNameLst>
                                      </p:cBhvr>
                                      <p:to>
                                        <p:strVal val="visible"/>
                                      </p:to>
                                    </p:set>
                                    <p:animEffect transition="in" filter="strips(downRigh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0" grpId="1" animBg="1"/>
      <p:bldP spid="12" grpId="0"/>
      <p:bldP spid="12" grpId="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32"/>
          <p:cNvGraphicFramePr>
            <a:graphicFrameLocks noChangeAspect="1"/>
          </p:cNvGraphicFramePr>
          <p:nvPr/>
        </p:nvGraphicFramePr>
        <p:xfrm>
          <a:off x="1524000" y="3376613"/>
          <a:ext cx="5715000" cy="2828925"/>
        </p:xfrm>
        <a:graphic>
          <a:graphicData uri="http://schemas.openxmlformats.org/presentationml/2006/ole">
            <mc:AlternateContent xmlns:mc="http://schemas.openxmlformats.org/markup-compatibility/2006">
              <mc:Choice xmlns:v="urn:schemas-microsoft-com:vml" Requires="v">
                <p:oleObj spid="_x0000_s4294" name="Bitmap Image" r:id="rId1" imgW="3810000" imgH="1885950" progId="PBrush">
                  <p:embed/>
                </p:oleObj>
              </mc:Choice>
              <mc:Fallback>
                <p:oleObj name="Bitmap Image" r:id="rId1" imgW="3810000" imgH="1885950" progId="PBrush">
                  <p:embed/>
                  <p:pic>
                    <p:nvPicPr>
                      <p:cNvPr id="0" name="Object 1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76613"/>
                        <a:ext cx="57150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9" name="Object 133"/>
          <p:cNvGraphicFramePr>
            <a:graphicFrameLocks noChangeAspect="1"/>
          </p:cNvGraphicFramePr>
          <p:nvPr/>
        </p:nvGraphicFramePr>
        <p:xfrm>
          <a:off x="1447800" y="1693863"/>
          <a:ext cx="5638800" cy="1049337"/>
        </p:xfrm>
        <a:graphic>
          <a:graphicData uri="http://schemas.openxmlformats.org/presentationml/2006/ole">
            <mc:AlternateContent xmlns:mc="http://schemas.openxmlformats.org/markup-compatibility/2006">
              <mc:Choice xmlns:v="urn:schemas-microsoft-com:vml" Requires="v">
                <p:oleObj spid="_x0000_s4295" name="Bitmap Image" r:id="rId3" imgW="3686175" imgH="685800" progId="PBrush">
                  <p:embed/>
                </p:oleObj>
              </mc:Choice>
              <mc:Fallback>
                <p:oleObj name="Bitmap Image" r:id="rId3" imgW="3686175" imgH="685800" progId="PBrush">
                  <p:embed/>
                  <p:pic>
                    <p:nvPicPr>
                      <p:cNvPr id="0" name="Object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93863"/>
                        <a:ext cx="5638800" cy="1049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30" name="Text Box 9"/>
          <p:cNvSpPr txBox="1">
            <a:spLocks noChangeArrowheads="1"/>
          </p:cNvSpPr>
          <p:nvPr/>
        </p:nvSpPr>
        <p:spPr bwMode="auto">
          <a:xfrm>
            <a:off x="1219200" y="914400"/>
            <a:ext cx="65532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9905" indent="-50990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sz="2400"/>
              <a:t>XEM BẢNG </a:t>
            </a:r>
            <a:r>
              <a:rPr lang="en-US" sz="2400">
                <a:solidFill>
                  <a:srgbClr val="C00000"/>
                </a:solidFill>
              </a:rPr>
              <a:t>KHACH_HANG </a:t>
            </a:r>
            <a:r>
              <a:rPr lang="en-US" sz="2400"/>
              <a:t>SAU KHI LIÊN KẾT: </a:t>
            </a:r>
            <a:endParaRPr lang="en-US" sz="2400"/>
          </a:p>
          <a:p>
            <a:pPr algn="ctr">
              <a:spcBef>
                <a:spcPct val="50000"/>
              </a:spcBef>
              <a:buFont typeface="Wingdings" panose="05000000000000000000" pitchFamily="2" charset="2"/>
              <a:buNone/>
            </a:pPr>
            <a:endParaRPr lang="en-US" sz="2400">
              <a:solidFill>
                <a:srgbClr val="0000FF"/>
              </a:solidFill>
              <a:latin typeface=".VnHelvetInsH"/>
              <a:sym typeface="Wingdings" panose="05000000000000000000" pitchFamily="2" charset="2"/>
            </a:endParaRPr>
          </a:p>
        </p:txBody>
      </p:sp>
      <p:sp>
        <p:nvSpPr>
          <p:cNvPr id="8" name="Oval 10"/>
          <p:cNvSpPr>
            <a:spLocks noChangeArrowheads="1"/>
          </p:cNvSpPr>
          <p:nvPr/>
        </p:nvSpPr>
        <p:spPr bwMode="auto">
          <a:xfrm>
            <a:off x="1600200" y="1905000"/>
            <a:ext cx="381000" cy="304800"/>
          </a:xfrm>
          <a:prstGeom prst="ellipse">
            <a:avLst/>
          </a:prstGeom>
          <a:noFill/>
          <a:ln w="28575">
            <a:solidFill>
              <a:srgbClr val="FF3300"/>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232" name="Group 9"/>
          <p:cNvGrpSpPr/>
          <p:nvPr/>
        </p:nvGrpSpPr>
        <p:grpSpPr bwMode="auto">
          <a:xfrm>
            <a:off x="-33338" y="0"/>
            <a:ext cx="9177338" cy="685800"/>
            <a:chOff x="-32759" y="-1"/>
            <a:chExt cx="9176759" cy="685801"/>
          </a:xfrm>
        </p:grpSpPr>
        <p:sp>
          <p:nvSpPr>
            <p:cNvPr id="11" name="Rectangle 10"/>
            <p:cNvSpPr/>
            <p:nvPr/>
          </p:nvSpPr>
          <p:spPr>
            <a:xfrm>
              <a:off x="0" y="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2" name="Rectangle 11"/>
            <p:cNvSpPr/>
            <p:nvPr/>
          </p:nvSpPr>
          <p:spPr bwMode="auto">
            <a:xfrm rot="5400000">
              <a:off x="210094" y="-174592"/>
              <a:ext cx="652463" cy="1061970"/>
            </a:xfrm>
            <a:prstGeom prst="rect">
              <a:avLst/>
            </a:pr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Box 125"/>
            <p:cNvSpPr txBox="1">
              <a:spLocks noChangeArrowheads="1"/>
            </p:cNvSpPr>
            <p:nvPr/>
          </p:nvSpPr>
          <p:spPr bwMode="auto">
            <a:xfrm>
              <a:off x="838724" y="30162"/>
              <a:ext cx="8152886" cy="57943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3200" b="1">
                  <a:effectLst>
                    <a:outerShdw blurRad="38100" dist="38100" dir="2700000" algn="tl">
                      <a:srgbClr val="000000">
                        <a:alpha val="43137"/>
                      </a:srgbClr>
                    </a:outerShdw>
                  </a:effectLst>
                  <a:latin typeface="Times New Roman" panose="02020603050405020304" pitchFamily="18" charset="0"/>
                </a:rPr>
                <a:t>  BÀI 7.  LIÊN KẾT GIỮA CÁC BẢNG</a:t>
              </a:r>
              <a:endParaRPr lang="en-US" sz="3200">
                <a:effectLst>
                  <a:outerShdw blurRad="38100" dist="38100" dir="2700000" algn="tl">
                    <a:srgbClr val="000000">
                      <a:alpha val="43137"/>
                    </a:srgbClr>
                  </a:outerShdw>
                </a:effectLst>
                <a:latin typeface=".VnClarendonH" pitchFamily="34" charset="0"/>
              </a:endParaRPr>
            </a:p>
          </p:txBody>
        </p:sp>
        <p:sp>
          <p:nvSpPr>
            <p:cNvPr id="14" name="Pentagon 27"/>
            <p:cNvSpPr/>
            <p:nvPr/>
          </p:nvSpPr>
          <p:spPr bwMode="auto">
            <a:xfrm flipV="1">
              <a:off x="-32759" y="-1"/>
              <a:ext cx="1557240" cy="685801"/>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ustDataLst>
      <p:tags r:id="rId5"/>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endParaRPr lang="en-US" smtClean="0"/>
          </a:p>
        </p:txBody>
      </p:sp>
      <p:pic>
        <p:nvPicPr>
          <p:cNvPr id="4" name="lienketbang.wmv">
            <a:hlinkClick r:id="" action="ppaction://media"/>
          </p:cNvPr>
          <p:cNvPicPr>
            <a:picLocks noGrp="1" noChangeAspect="1"/>
          </p:cNvPicPr>
          <p:nvPr>
            <p:ph idx="1"/>
            <a:videoFile r:link="rId1"/>
            <p:extLst>
              <p:ext uri="{DAA4B4D4-6D71-4841-9C94-3DE7FCFB9230}">
                <p14:media xmlns:p14="http://schemas.microsoft.com/office/powerpoint/2010/main" r:embed="rId2"/>
              </p:ext>
            </p:extLst>
          </p:nvPr>
        </p:nvPicPr>
        <p:blipFill>
          <a:blip r:embed="rId3"/>
          <a:stretch>
            <a:fillRect/>
          </a:stretch>
        </p:blipFill>
        <p:spPr>
          <a:xfrm>
            <a:off x="712" y="35607"/>
            <a:ext cx="9193066" cy="6060393"/>
          </a:xfrm>
        </p:spPr>
      </p:pic>
      <p:sp>
        <p:nvSpPr>
          <p:cNvPr id="5" name="Rectangle 4">
            <a:hlinkClick r:id="rId4" action="ppaction://hlinkfile"/>
          </p:cNvPr>
          <p:cNvSpPr/>
          <p:nvPr/>
        </p:nvSpPr>
        <p:spPr>
          <a:xfrm>
            <a:off x="10682" y="6406497"/>
            <a:ext cx="274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5"/>
    </p:custData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6"/>
          <p:cNvSpPr txBox="1">
            <a:spLocks noChangeArrowheads="1"/>
          </p:cNvSpPr>
          <p:nvPr/>
        </p:nvSpPr>
        <p:spPr bwMode="auto">
          <a:xfrm>
            <a:off x="609600" y="914400"/>
            <a:ext cx="6553200" cy="461963"/>
          </a:xfrm>
          <a:prstGeom prst="rect">
            <a:avLst/>
          </a:prstGeom>
          <a:noFill/>
          <a:ln w="9525">
            <a:noFill/>
            <a:miter lim="800000"/>
          </a:ln>
        </p:spPr>
        <p:txBody>
          <a:bodyPr>
            <a:spAutoFit/>
          </a:bodyPr>
          <a:lstStyle/>
          <a:p>
            <a:pPr marL="509905" indent="-509905">
              <a:spcBef>
                <a:spcPct val="50000"/>
              </a:spcBef>
              <a:buClr>
                <a:srgbClr val="FF3300"/>
              </a:buClr>
              <a:buFont typeface="Wingdings" panose="05000000000000000000" pitchFamily="2" charset="2"/>
              <a:buChar char="v"/>
              <a:defRPr/>
            </a:pPr>
            <a:r>
              <a:rPr lang="en-US" sz="2400" b="1">
                <a:solidFill>
                  <a:schemeClr val="accent6">
                    <a:lumMod val="75000"/>
                  </a:schemeClr>
                </a:solidFill>
                <a:latin typeface="Arial" panose="020B0604020202020204" pitchFamily="34" charset="0"/>
              </a:rPr>
              <a:t>XOÁ LIÊN KẾT GIỮA CÁC BẢNG </a:t>
            </a:r>
            <a:endParaRPr lang="en-US" sz="2400" b="1">
              <a:solidFill>
                <a:schemeClr val="accent6">
                  <a:lumMod val="75000"/>
                </a:schemeClr>
              </a:solidFill>
              <a:latin typeface="Arial" panose="020B0604020202020204" pitchFamily="34" charset="0"/>
            </a:endParaRPr>
          </a:p>
        </p:txBody>
      </p:sp>
      <p:graphicFrame>
        <p:nvGraphicFramePr>
          <p:cNvPr id="6" name="Object 132"/>
          <p:cNvGraphicFramePr>
            <a:graphicFrameLocks noChangeAspect="1"/>
          </p:cNvGraphicFramePr>
          <p:nvPr/>
        </p:nvGraphicFramePr>
        <p:xfrm>
          <a:off x="1524000" y="1676400"/>
          <a:ext cx="6653213" cy="2759075"/>
        </p:xfrm>
        <a:graphic>
          <a:graphicData uri="http://schemas.openxmlformats.org/presentationml/2006/ole">
            <mc:AlternateContent xmlns:mc="http://schemas.openxmlformats.org/markup-compatibility/2006">
              <mc:Choice xmlns:v="urn:schemas-microsoft-com:vml" Requires="v">
                <p:oleObj spid="_x0000_s5320" name="Bitmap Image" r:id="rId1" imgW="5076825" imgH="2105025" progId="PBrush">
                  <p:embed/>
                </p:oleObj>
              </mc:Choice>
              <mc:Fallback>
                <p:oleObj name="Bitmap Image" r:id="rId1" imgW="5076825" imgH="2105025" progId="PBrush">
                  <p:embed/>
                  <p:pic>
                    <p:nvPicPr>
                      <p:cNvPr id="0" name="Object 1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653213"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8"/>
          <p:cNvSpPr txBox="1">
            <a:spLocks noChangeArrowheads="1"/>
          </p:cNvSpPr>
          <p:nvPr/>
        </p:nvSpPr>
        <p:spPr bwMode="auto">
          <a:xfrm>
            <a:off x="762000" y="4846638"/>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None/>
            </a:pPr>
            <a:r>
              <a:rPr lang="en-US" sz="2400" b="1" i="1">
                <a:latin typeface=".VnSouthern"/>
                <a:sym typeface="Wingdings" panose="05000000000000000000" pitchFamily="2" charset="2"/>
              </a:rPr>
              <a:t>B1:</a:t>
            </a:r>
            <a:r>
              <a:rPr lang="vi-VN" sz="2400" b="1" i="1"/>
              <a:t> Nháy chuột vào đường liên kết</a:t>
            </a:r>
            <a:endParaRPr lang="en-US" sz="2400" b="1" i="1">
              <a:latin typeface=".VnSouthern"/>
            </a:endParaRPr>
          </a:p>
        </p:txBody>
      </p:sp>
      <p:sp>
        <p:nvSpPr>
          <p:cNvPr id="8" name="AutoShape 9"/>
          <p:cNvSpPr>
            <a:spLocks noChangeArrowheads="1"/>
          </p:cNvSpPr>
          <p:nvPr/>
        </p:nvSpPr>
        <p:spPr bwMode="auto">
          <a:xfrm>
            <a:off x="5638800" y="2362200"/>
            <a:ext cx="228600" cy="533400"/>
          </a:xfrm>
          <a:prstGeom prst="downArrow">
            <a:avLst>
              <a:gd name="adj1" fmla="val 50000"/>
              <a:gd name="adj2" fmla="val 58333"/>
            </a:avLst>
          </a:prstGeom>
          <a:solidFill>
            <a:srgbClr val="FF3300"/>
          </a:solidFill>
          <a:ln w="9525">
            <a:solidFill>
              <a:schemeClr val="tx1"/>
            </a:solidFill>
            <a:miter lim="800000"/>
          </a:ln>
        </p:spPr>
        <p:txBody>
          <a:bodyPr vert="eaVert" wrap="none" anchor="ctr"/>
          <a:lstStyle/>
          <a:p>
            <a:endParaRPr lang="en-US"/>
          </a:p>
        </p:txBody>
      </p:sp>
      <p:sp>
        <p:nvSpPr>
          <p:cNvPr id="9" name="Text Box 10"/>
          <p:cNvSpPr txBox="1">
            <a:spLocks noChangeArrowheads="1"/>
          </p:cNvSpPr>
          <p:nvPr/>
        </p:nvSpPr>
        <p:spPr bwMode="auto">
          <a:xfrm>
            <a:off x="762000" y="54102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8175" indent="-6381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400" b="1" i="1">
                <a:latin typeface=".VnSouthern"/>
                <a:sym typeface="Wingdings" panose="05000000000000000000" pitchFamily="2" charset="2"/>
              </a:rPr>
              <a:t>B2:</a:t>
            </a:r>
            <a:r>
              <a:rPr lang="en-US" sz="2400" b="1" i="1"/>
              <a:t>Nhấn phím Delete hoặc nháy chuột phải chọn Delete rồi chọn Yes</a:t>
            </a:r>
            <a:endParaRPr lang="en-US" sz="2400" b="1" i="1"/>
          </a:p>
        </p:txBody>
      </p:sp>
      <p:graphicFrame>
        <p:nvGraphicFramePr>
          <p:cNvPr id="10" name="Object 133"/>
          <p:cNvGraphicFramePr>
            <a:graphicFrameLocks noChangeAspect="1"/>
          </p:cNvGraphicFramePr>
          <p:nvPr/>
        </p:nvGraphicFramePr>
        <p:xfrm>
          <a:off x="1600200" y="1752600"/>
          <a:ext cx="6553200" cy="2724150"/>
        </p:xfrm>
        <a:graphic>
          <a:graphicData uri="http://schemas.openxmlformats.org/presentationml/2006/ole">
            <mc:AlternateContent xmlns:mc="http://schemas.openxmlformats.org/markup-compatibility/2006">
              <mc:Choice xmlns:v="urn:schemas-microsoft-com:vml" Requires="v">
                <p:oleObj spid="_x0000_s5321" name="Bitmap Image" r:id="rId3" imgW="5086350" imgH="2114550" progId="PBrush">
                  <p:embed/>
                </p:oleObj>
              </mc:Choice>
              <mc:Fallback>
                <p:oleObj name="Bitmap Image" r:id="rId3" imgW="5086350" imgH="2114550" progId="PBrush">
                  <p:embed/>
                  <p:pic>
                    <p:nvPicPr>
                      <p:cNvPr id="0" name="Object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752600"/>
                        <a:ext cx="65532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258" name="Group 11"/>
          <p:cNvGrpSpPr/>
          <p:nvPr/>
        </p:nvGrpSpPr>
        <p:grpSpPr bwMode="auto">
          <a:xfrm>
            <a:off x="-33338" y="0"/>
            <a:ext cx="9177338" cy="685800"/>
            <a:chOff x="-32759" y="-1"/>
            <a:chExt cx="9176759" cy="685801"/>
          </a:xfrm>
        </p:grpSpPr>
        <p:sp>
          <p:nvSpPr>
            <p:cNvPr id="13" name="Rectangle 12"/>
            <p:cNvSpPr/>
            <p:nvPr/>
          </p:nvSpPr>
          <p:spPr>
            <a:xfrm>
              <a:off x="0" y="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4" name="Rectangle 13"/>
            <p:cNvSpPr/>
            <p:nvPr/>
          </p:nvSpPr>
          <p:spPr bwMode="auto">
            <a:xfrm rot="5400000">
              <a:off x="210094" y="-174592"/>
              <a:ext cx="652463" cy="1061970"/>
            </a:xfrm>
            <a:prstGeom prst="rect">
              <a:avLst/>
            </a:pr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 Box 125"/>
            <p:cNvSpPr txBox="1">
              <a:spLocks noChangeArrowheads="1"/>
            </p:cNvSpPr>
            <p:nvPr/>
          </p:nvSpPr>
          <p:spPr bwMode="auto">
            <a:xfrm>
              <a:off x="838724" y="30162"/>
              <a:ext cx="8152886" cy="57943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3200" b="1">
                  <a:effectLst>
                    <a:outerShdw blurRad="38100" dist="38100" dir="2700000" algn="tl">
                      <a:srgbClr val="000000">
                        <a:alpha val="43137"/>
                      </a:srgbClr>
                    </a:outerShdw>
                  </a:effectLst>
                  <a:latin typeface="Times New Roman" panose="02020603050405020304" pitchFamily="18" charset="0"/>
                </a:rPr>
                <a:t>  BÀI 7.  LIÊN KẾT GIỮA CÁC BẢNG</a:t>
              </a:r>
              <a:endParaRPr lang="en-US" sz="3200">
                <a:effectLst>
                  <a:outerShdw blurRad="38100" dist="38100" dir="2700000" algn="tl">
                    <a:srgbClr val="000000">
                      <a:alpha val="43137"/>
                    </a:srgbClr>
                  </a:outerShdw>
                </a:effectLst>
                <a:latin typeface=".VnClarendonH" pitchFamily="34" charset="0"/>
              </a:endParaRPr>
            </a:p>
          </p:txBody>
        </p:sp>
        <p:sp>
          <p:nvSpPr>
            <p:cNvPr id="16" name="Pentagon 27"/>
            <p:cNvSpPr/>
            <p:nvPr/>
          </p:nvSpPr>
          <p:spPr bwMode="auto">
            <a:xfrm flipV="1">
              <a:off x="-32759" y="-1"/>
              <a:ext cx="1557240" cy="685801"/>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ustDataLst>
      <p:tags r:id="rId5"/>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iterate type="lt">
                                    <p:tmPct val="0"/>
                                  </p:iterate>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500"/>
                                        <p:tgtEl>
                                          <p:spTgt spid="7"/>
                                        </p:tgtEl>
                                      </p:cBhvr>
                                    </p:animEffect>
                                  </p:childTnLst>
                                </p:cTn>
                              </p:par>
                            </p:childTnLst>
                          </p:cTn>
                        </p:par>
                        <p:par>
                          <p:cTn id="12" fill="hold">
                            <p:stCondLst>
                              <p:cond delay="500"/>
                            </p:stCondLst>
                            <p:childTnLst>
                              <p:par>
                                <p:cTn id="13" presetID="18" presetClass="entr" presetSubtype="12" repeatCount="2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9"/>
                                        </p:tgtEl>
                                        <p:attrNameLst>
                                          <p:attrName>style.visibility</p:attrName>
                                        </p:attrNameLst>
                                      </p:cBhvr>
                                      <p:to>
                                        <p:strVal val="visible"/>
                                      </p:to>
                                    </p:set>
                                    <p:anim calcmode="discrete" valueType="clr">
                                      <p:cBhvr override="childStyle">
                                        <p:cTn id="20"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
                                        </p:tgtEl>
                                        <p:attrNameLst>
                                          <p:attrName>fillcolor</p:attrName>
                                        </p:attrNameLst>
                                      </p:cBhvr>
                                      <p:tavLst>
                                        <p:tav tm="0">
                                          <p:val>
                                            <p:clrVal>
                                              <a:schemeClr val="accent2"/>
                                            </p:clrVal>
                                          </p:val>
                                        </p:tav>
                                        <p:tav tm="50000">
                                          <p:val>
                                            <p:clrVal>
                                              <a:schemeClr val="hlink"/>
                                            </p:clrVal>
                                          </p:val>
                                        </p:tav>
                                      </p:tavLst>
                                    </p:anim>
                                    <p:set>
                                      <p:cBhvr>
                                        <p:cTn id="22" dur="80"/>
                                        <p:tgtEl>
                                          <p:spTgt spid="9"/>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endParaRPr lang="en-US" smtClean="0"/>
          </a:p>
        </p:txBody>
      </p:sp>
      <p:sp>
        <p:nvSpPr>
          <p:cNvPr id="2" name="Rectangle 1">
            <a:hlinkClick r:id="rId1" action="ppaction://hlinkfile"/>
          </p:cNvPr>
          <p:cNvSpPr/>
          <p:nvPr/>
        </p:nvSpPr>
        <p:spPr>
          <a:xfrm>
            <a:off x="6324600" y="6406497"/>
            <a:ext cx="2819400" cy="451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TRẮC NGHIỆM</a:t>
            </a:r>
            <a:endParaRPr lang="en-US" sz="2400" b="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xoa_lkb.wmv">
            <a:hlinkClick r:id="" action="ppaction://media"/>
          </p:cNvPr>
          <p:cNvPicPr>
            <a:picLocks noGrp="1" noChangeAspect="1"/>
          </p:cNvPicPr>
          <p:nvPr>
            <p:ph idx="1"/>
            <a:videoFile r:link="rId2"/>
            <p:extLst>
              <p:ext uri="{DAA4B4D4-6D71-4841-9C94-3DE7FCFB9230}">
                <p14:media xmlns:p14="http://schemas.microsoft.com/office/powerpoint/2010/main" r:embed="rId3"/>
              </p:ext>
            </p:extLst>
          </p:nvPr>
        </p:nvPicPr>
        <p:blipFill>
          <a:blip r:embed="rId4"/>
          <a:stretch>
            <a:fillRect/>
          </a:stretch>
        </p:blipFill>
        <p:spPr>
          <a:xfrm>
            <a:off x="1" y="-76200"/>
            <a:ext cx="9144000" cy="6202363"/>
          </a:xfrm>
        </p:spPr>
      </p:pic>
      <p:sp>
        <p:nvSpPr>
          <p:cNvPr id="7" name="Rectangle 6">
            <a:hlinkClick r:id="rId5" action="ppaction://hlinkfile"/>
          </p:cNvPr>
          <p:cNvSpPr/>
          <p:nvPr/>
        </p:nvSpPr>
        <p:spPr>
          <a:xfrm>
            <a:off x="10682" y="6406497"/>
            <a:ext cx="3342118"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BÀI TẬP ỨNG DỤNG</a:t>
            </a:r>
            <a:endParaRPr lang="en-US" sz="2400" b="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angle 5">
            <a:hlinkClick r:id="rId6" action="ppaction://hlinkfile"/>
          </p:cNvPr>
          <p:cNvSpPr/>
          <p:nvPr/>
        </p:nvSpPr>
        <p:spPr>
          <a:xfrm>
            <a:off x="3276600" y="6400800"/>
            <a:ext cx="762000" cy="4572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a:t>
            </a:r>
            <a:endParaRPr lang="en-US" sz="2400" b="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Rectangle 7">
            <a:hlinkClick r:id="rId7" action="ppaction://hlinkfile"/>
          </p:cNvPr>
          <p:cNvSpPr/>
          <p:nvPr/>
        </p:nvSpPr>
        <p:spPr>
          <a:xfrm>
            <a:off x="4114800" y="6400800"/>
            <a:ext cx="762000" cy="4572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a:t>
            </a:r>
            <a:endParaRPr lang="en-US" sz="2400" b="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ustDataLst>
      <p:tags r:id="rId8"/>
    </p:custData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a:t>KIỂM TRA 1 TIẾT (</a:t>
            </a:r>
            <a:r>
              <a:rPr lang="vi-VN" altLang="en-US" sz="2800"/>
              <a:t>CHÉP </a:t>
            </a:r>
            <a:r>
              <a:rPr lang="vi-VN" altLang="en-US" sz="2800"/>
              <a:t>ĐỀ)</a:t>
            </a:r>
            <a:endParaRPr lang="vi-VN" altLang="en-US" sz="2800"/>
          </a:p>
        </p:txBody>
      </p:sp>
      <p:sp>
        <p:nvSpPr>
          <p:cNvPr id="3" name="Content Placeholder 2"/>
          <p:cNvSpPr>
            <a:spLocks noGrp="1"/>
          </p:cNvSpPr>
          <p:nvPr>
            <p:ph idx="1"/>
          </p:nvPr>
        </p:nvSpPr>
        <p:spPr/>
        <p:txBody>
          <a:bodyPr/>
          <a:p>
            <a:pPr marL="0" indent="0" algn="r">
              <a:buNone/>
            </a:pPr>
            <a:r>
              <a:rPr lang="vi-VN" altLang="en-US" b="1">
                <a:latin typeface="Times New Roman" panose="02020603050405020304" pitchFamily="18" charset="0"/>
                <a:cs typeface="Times New Roman" panose="02020603050405020304" pitchFamily="18" charset="0"/>
              </a:rPr>
              <a:t>Lớp 12A1</a:t>
            </a:r>
            <a:endParaRPr lang="vi-VN" altLang="en-US">
              <a:latin typeface="Times New Roman" panose="02020603050405020304" pitchFamily="18" charset="0"/>
              <a:cs typeface="Times New Roman" panose="02020603050405020304" pitchFamily="18" charset="0"/>
            </a:endParaRPr>
          </a:p>
          <a:p>
            <a:pPr marL="0" indent="0">
              <a:buNone/>
            </a:pPr>
            <a:r>
              <a:rPr lang="vi-VN" altLang="en-US">
                <a:latin typeface="Times New Roman" panose="02020603050405020304" pitchFamily="18" charset="0"/>
                <a:cs typeface="Times New Roman" panose="02020603050405020304" pitchFamily="18" charset="0"/>
              </a:rPr>
              <a:t>CÂU 1: NÊU KHÁI NIỆM LIÊN KẾT </a:t>
            </a:r>
            <a:r>
              <a:rPr lang="vi-VN" altLang="en-US">
                <a:latin typeface="Times New Roman" panose="02020603050405020304" pitchFamily="18" charset="0"/>
                <a:cs typeface="Times New Roman" panose="02020603050405020304" pitchFamily="18" charset="0"/>
              </a:rPr>
              <a:t>BẢNG?</a:t>
            </a:r>
            <a:endParaRPr lang="vi-VN" altLang="en-US">
              <a:latin typeface="Times New Roman" panose="02020603050405020304" pitchFamily="18" charset="0"/>
              <a:cs typeface="Times New Roman" panose="02020603050405020304" pitchFamily="18" charset="0"/>
            </a:endParaRPr>
          </a:p>
          <a:p>
            <a:pPr marL="0" indent="0">
              <a:buNone/>
            </a:pPr>
            <a:r>
              <a:rPr lang="vi-VN" altLang="en-US">
                <a:latin typeface="Times New Roman" panose="02020603050405020304" pitchFamily="18" charset="0"/>
                <a:cs typeface="Times New Roman" panose="02020603050405020304" pitchFamily="18" charset="0"/>
              </a:rPr>
              <a:t>CÂU 2: EM HÃY GIẢI THÍCH VÌ SAO PHẢI LIÊN KẾT BẢNG? ĐIỀU KIỆN ĐỂ LIÊN KẾT BẢNG LÀ </a:t>
            </a:r>
            <a:r>
              <a:rPr lang="vi-VN" altLang="en-US">
                <a:latin typeface="Times New Roman" panose="02020603050405020304" pitchFamily="18" charset="0"/>
                <a:cs typeface="Times New Roman" panose="02020603050405020304" pitchFamily="18" charset="0"/>
              </a:rPr>
              <a:t>GÌ? CHO VÍ </a:t>
            </a:r>
            <a:r>
              <a:rPr lang="vi-VN" altLang="en-US">
                <a:latin typeface="Times New Roman" panose="02020603050405020304" pitchFamily="18" charset="0"/>
                <a:cs typeface="Times New Roman" panose="02020603050405020304" pitchFamily="18" charset="0"/>
              </a:rPr>
              <a:t>DỤ?</a:t>
            </a:r>
            <a:endParaRPr lang="vi-VN" altLang="en-US">
              <a:latin typeface="Times New Roman" panose="02020603050405020304" pitchFamily="18" charset="0"/>
              <a:cs typeface="Times New Roman" panose="02020603050405020304" pitchFamily="18" charset="0"/>
            </a:endParaRPr>
          </a:p>
          <a:p>
            <a:pPr marL="0" indent="0">
              <a:buNone/>
            </a:pPr>
            <a:r>
              <a:rPr lang="vi-VN" altLang="en-US">
                <a:latin typeface="Times New Roman" panose="02020603050405020304" pitchFamily="18" charset="0"/>
                <a:cs typeface="Times New Roman" panose="02020603050405020304" pitchFamily="18" charset="0"/>
              </a:rPr>
              <a:t>CÂU 3: VẼ HÌNH 49 TRANG </a:t>
            </a:r>
            <a:r>
              <a:rPr lang="vi-VN" altLang="en-US">
                <a:latin typeface="Times New Roman" panose="02020603050405020304" pitchFamily="18" charset="0"/>
                <a:cs typeface="Times New Roman" panose="02020603050405020304" pitchFamily="18" charset="0"/>
              </a:rPr>
              <a:t>60.</a:t>
            </a:r>
            <a:endParaRPr lang="vi-VN"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8" descr="thuthuatphanmem.vn(21).jpg"/>
          <p:cNvPicPr>
            <a:picLocks noGrp="1" noChangeAspect="1"/>
          </p:cNvPicPr>
          <p:nvPr isPhoto="1"/>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Text Box 125"/>
          <p:cNvSpPr txBox="1">
            <a:spLocks noChangeArrowheads="1"/>
          </p:cNvSpPr>
          <p:nvPr/>
        </p:nvSpPr>
        <p:spPr bwMode="auto">
          <a:xfrm>
            <a:off x="838200" y="258763"/>
            <a:ext cx="815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3200" b="1">
                <a:latin typeface="Times New Roman" panose="02020603050405020304" pitchFamily="18" charset="0"/>
              </a:rPr>
              <a:t>  BÀI 7. LIÊN KẾT GIỮA CÁC BẢNG</a:t>
            </a:r>
            <a:endParaRPr lang="en-US" sz="3200">
              <a:latin typeface=".VnClarendonH"/>
            </a:endParaRPr>
          </a:p>
        </p:txBody>
      </p:sp>
      <p:sp>
        <p:nvSpPr>
          <p:cNvPr id="15364" name="Text Box 24"/>
          <p:cNvSpPr txBox="1">
            <a:spLocks noChangeArrowheads="1"/>
          </p:cNvSpPr>
          <p:nvPr/>
        </p:nvSpPr>
        <p:spPr bwMode="auto">
          <a:xfrm>
            <a:off x="1219200" y="1976438"/>
            <a:ext cx="2286000" cy="461962"/>
          </a:xfrm>
          <a:prstGeom prst="rect">
            <a:avLst/>
          </a:prstGeom>
          <a:noFill/>
          <a:ln w="9525">
            <a:noFill/>
            <a:miter lim="800000"/>
          </a:ln>
        </p:spPr>
        <p:txBody>
          <a:bodyPr>
            <a:spAutoFit/>
          </a:bodyPr>
          <a:lstStyle/>
          <a:p>
            <a:pPr>
              <a:spcBef>
                <a:spcPct val="50000"/>
              </a:spcBef>
              <a:defRPr/>
            </a:pPr>
            <a:r>
              <a:rPr lang="en-US" sz="2400" b="1">
                <a:solidFill>
                  <a:schemeClr val="accent6">
                    <a:lumMod val="75000"/>
                  </a:schemeClr>
                </a:solidFill>
                <a:latin typeface=".VnHelvetInsH" pitchFamily="34" charset="0"/>
              </a:rPr>
              <a:t>1. </a:t>
            </a:r>
            <a:r>
              <a:rPr lang="en-US" sz="2400" b="1">
                <a:solidFill>
                  <a:schemeClr val="accent6">
                    <a:lumMod val="75000"/>
                  </a:schemeClr>
                </a:solidFill>
                <a:latin typeface="Arial" panose="020B0604020202020204" pitchFamily="34" charset="0"/>
              </a:rPr>
              <a:t>KHÁI NIỆM </a:t>
            </a:r>
            <a:endParaRPr lang="en-US" sz="2400" b="1">
              <a:solidFill>
                <a:schemeClr val="accent6">
                  <a:lumMod val="75000"/>
                </a:schemeClr>
              </a:solidFill>
              <a:latin typeface=".VnHelvetInsH" pitchFamily="34" charset="0"/>
            </a:endParaRPr>
          </a:p>
        </p:txBody>
      </p:sp>
      <p:sp>
        <p:nvSpPr>
          <p:cNvPr id="73732" name="Text Box 25"/>
          <p:cNvSpPr txBox="1">
            <a:spLocks noChangeArrowheads="1"/>
          </p:cNvSpPr>
          <p:nvPr/>
        </p:nvSpPr>
        <p:spPr bwMode="auto">
          <a:xfrm>
            <a:off x="2895600" y="1395413"/>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ct val="50000"/>
              </a:spcBef>
              <a:buFont typeface="Wingdings" panose="05000000000000000000" pitchFamily="2" charset="2"/>
              <a:buNone/>
            </a:pPr>
            <a:r>
              <a:rPr lang="en-US" sz="2000" b="1">
                <a:latin typeface=".VnSouthern"/>
                <a:sym typeface="Wingdings" panose="05000000000000000000" pitchFamily="2" charset="2"/>
              </a:rPr>
              <a:t>     </a:t>
            </a:r>
            <a:endParaRPr lang="en-US" sz="2000" b="1">
              <a:latin typeface=".VnSouthern"/>
            </a:endParaRPr>
          </a:p>
        </p:txBody>
      </p:sp>
      <p:sp>
        <p:nvSpPr>
          <p:cNvPr id="15366" name="Text Box 26"/>
          <p:cNvSpPr txBox="1">
            <a:spLocks noChangeArrowheads="1"/>
          </p:cNvSpPr>
          <p:nvPr/>
        </p:nvSpPr>
        <p:spPr bwMode="auto">
          <a:xfrm>
            <a:off x="1219200" y="2667000"/>
            <a:ext cx="7924800" cy="457200"/>
          </a:xfrm>
          <a:prstGeom prst="rect">
            <a:avLst/>
          </a:prstGeom>
          <a:noFill/>
          <a:ln w="9525">
            <a:noFill/>
            <a:miter lim="800000"/>
          </a:ln>
        </p:spPr>
        <p:txBody>
          <a:bodyPr>
            <a:spAutoFit/>
          </a:bodyPr>
          <a:lstStyle/>
          <a:p>
            <a:pPr>
              <a:spcBef>
                <a:spcPct val="50000"/>
              </a:spcBef>
              <a:defRPr/>
            </a:pPr>
            <a:r>
              <a:rPr lang="en-US" sz="2400" b="1">
                <a:solidFill>
                  <a:schemeClr val="accent6">
                    <a:lumMod val="75000"/>
                  </a:schemeClr>
                </a:solidFill>
                <a:latin typeface=".VnHelvetInsH" pitchFamily="34" charset="0"/>
              </a:rPr>
              <a:t>2. </a:t>
            </a:r>
            <a:r>
              <a:rPr lang="en-US" sz="2400" b="1">
                <a:solidFill>
                  <a:schemeClr val="accent6">
                    <a:lumMod val="75000"/>
                  </a:schemeClr>
                </a:solidFill>
                <a:latin typeface="Arial" panose="020B0604020202020204" pitchFamily="34" charset="0"/>
              </a:rPr>
              <a:t>KỸ THUẬT TẠO LIÊN KẾT GIỮA CÁC BẢNG</a:t>
            </a:r>
            <a:endParaRPr lang="en-US" sz="2400" b="1">
              <a:solidFill>
                <a:schemeClr val="accent6">
                  <a:lumMod val="75000"/>
                </a:schemeClr>
              </a:solidFill>
              <a:latin typeface=".VnHelvetInsH" pitchFamily="34" charset="0"/>
            </a:endParaRPr>
          </a:p>
        </p:txBody>
      </p:sp>
      <p:sp>
        <p:nvSpPr>
          <p:cNvPr id="10" name="Rectangle 9"/>
          <p:cNvSpPr/>
          <p:nvPr/>
        </p:nvSpPr>
        <p:spPr>
          <a:xfrm>
            <a:off x="2438400" y="838200"/>
            <a:ext cx="4495799" cy="923330"/>
          </a:xfrm>
          <a:prstGeom prst="rect">
            <a:avLst/>
          </a:prstGeom>
          <a:noFill/>
        </p:spPr>
        <p:txBody>
          <a:bodyPr>
            <a:spAutoFit/>
            <a:scene3d>
              <a:camera prst="perspectiveRight"/>
              <a:lightRig rig="threePt" dir="t"/>
            </a:scene3d>
            <a:sp3d extrusionH="57150">
              <a:bevelT w="38100" h="38100" prst="angle"/>
            </a:sp3d>
          </a:bodyPr>
          <a:lstStyle/>
          <a:p>
            <a:pPr>
              <a:defRPr/>
            </a:pPr>
            <a:r>
              <a:rPr lang="en-US" sz="5400" b="1">
                <a:ln w="12700">
                  <a:solidFill>
                    <a:srgbClr val="FFC000"/>
                  </a:solidFill>
                  <a:prstDash val="solid"/>
                </a:ln>
                <a:solidFill>
                  <a:srgbClr val="698CD1"/>
                </a:solidFill>
                <a:effectLst>
                  <a:glow rad="101600">
                    <a:schemeClr val="accent5">
                      <a:satMod val="175000"/>
                      <a:alpha val="40000"/>
                    </a:schemeClr>
                  </a:glow>
                  <a:outerShdw blurRad="41275" dist="20320" dir="1800000" algn="tl" rotWithShape="0">
                    <a:srgbClr val="000000">
                      <a:alpha val="40000"/>
                    </a:srgbClr>
                  </a:outerShdw>
                  <a:reflection blurRad="6350" stA="60000" endA="900" endPos="60000" dist="29997" dir="5400000" sy="-100000" algn="bl" rotWithShape="0"/>
                </a:effectLst>
                <a:latin typeface="Arial" panose="020B0604020202020204" pitchFamily="34" charset="0"/>
              </a:rPr>
              <a:t>GHI NHỚ</a:t>
            </a:r>
            <a:endParaRPr lang="en-US" sz="5400" b="1">
              <a:ln w="12700">
                <a:solidFill>
                  <a:srgbClr val="FFC000"/>
                </a:solidFill>
                <a:prstDash val="solid"/>
              </a:ln>
              <a:solidFill>
                <a:srgbClr val="698CD1"/>
              </a:solidFill>
              <a:effectLst>
                <a:glow rad="101600">
                  <a:schemeClr val="accent5">
                    <a:satMod val="175000"/>
                    <a:alpha val="40000"/>
                  </a:schemeClr>
                </a:glow>
                <a:outerShdw blurRad="41275" dist="20320" dir="1800000" algn="tl" rotWithShape="0">
                  <a:srgbClr val="000000">
                    <a:alpha val="40000"/>
                  </a:srgbClr>
                </a:outerShdw>
                <a:reflection blurRad="6350" stA="60000" endA="900" endPos="60000" dist="29997" dir="5400000" sy="-100000" algn="bl" rotWithShape="0"/>
              </a:effectLst>
              <a:latin typeface="Arial" panose="020B0604020202020204" pitchFamily="34" charset="0"/>
            </a:endParaRPr>
          </a:p>
        </p:txBody>
      </p:sp>
      <p:sp>
        <p:nvSpPr>
          <p:cNvPr id="11" name="Rectangle 19"/>
          <p:cNvSpPr>
            <a:spLocks noChangeArrowheads="1"/>
          </p:cNvSpPr>
          <p:nvPr/>
        </p:nvSpPr>
        <p:spPr bwMode="auto">
          <a:xfrm>
            <a:off x="3505200" y="1944688"/>
            <a:ext cx="525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000" b="1"/>
              <a:t>Liên kết được tạo giữa các bảng cho phép tổng hợp dữ liệu từ nhiều bảng. </a:t>
            </a:r>
            <a:endParaRPr lang="en-US" sz="2000"/>
          </a:p>
        </p:txBody>
      </p:sp>
      <p:sp>
        <p:nvSpPr>
          <p:cNvPr id="12" name="Text Box 34"/>
          <p:cNvSpPr txBox="1">
            <a:spLocks noChangeArrowheads="1"/>
          </p:cNvSpPr>
          <p:nvPr/>
        </p:nvSpPr>
        <p:spPr bwMode="auto">
          <a:xfrm>
            <a:off x="1447800" y="3059113"/>
            <a:ext cx="632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vi-VN" b="1" i="1"/>
              <a:t>B1: Xác định trường để xác lập liên kết</a:t>
            </a:r>
            <a:endParaRPr lang="en-US" b="1" i="1">
              <a:latin typeface=".VnSouthern"/>
            </a:endParaRPr>
          </a:p>
        </p:txBody>
      </p:sp>
      <p:sp>
        <p:nvSpPr>
          <p:cNvPr id="13" name="Text Box 38"/>
          <p:cNvSpPr txBox="1">
            <a:spLocks noChangeArrowheads="1"/>
          </p:cNvSpPr>
          <p:nvPr/>
        </p:nvSpPr>
        <p:spPr bwMode="auto">
          <a:xfrm>
            <a:off x="1447800" y="3429000"/>
            <a:ext cx="6705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2300" indent="-6223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20000"/>
              </a:lnSpc>
              <a:spcBef>
                <a:spcPct val="50000"/>
              </a:spcBef>
            </a:pPr>
            <a:r>
              <a:rPr lang="vi-VN" b="1" i="1"/>
              <a:t>B2:  </a:t>
            </a:r>
            <a:r>
              <a:rPr lang="vi-VN" b="1" i="1" smtClean="0"/>
              <a:t>Chọn </a:t>
            </a:r>
            <a:r>
              <a:rPr lang="vi-VN" b="1" i="1"/>
              <a:t>Tools </a:t>
            </a:r>
            <a:r>
              <a:rPr lang="vi-VN" b="1" i="1">
                <a:sym typeface="Symbol" panose="05050102010706020507" pitchFamily="18" charset="2"/>
              </a:rPr>
              <a:t> Relationships</a:t>
            </a:r>
            <a:r>
              <a:rPr lang="en-US" b="1" i="1">
                <a:sym typeface="Symbol" panose="05050102010706020507" pitchFamily="18" charset="2"/>
              </a:rPr>
              <a:t>.</a:t>
            </a:r>
            <a:endParaRPr lang="en-US" b="1" i="1">
              <a:latin typeface=".VnSouthern"/>
              <a:sym typeface="Symbol" panose="05050102010706020507" pitchFamily="18" charset="2"/>
            </a:endParaRPr>
          </a:p>
        </p:txBody>
      </p:sp>
      <p:sp>
        <p:nvSpPr>
          <p:cNvPr id="14" name="Text Box 35"/>
          <p:cNvSpPr txBox="1">
            <a:spLocks noChangeArrowheads="1"/>
          </p:cNvSpPr>
          <p:nvPr/>
        </p:nvSpPr>
        <p:spPr bwMode="auto">
          <a:xfrm>
            <a:off x="1447800" y="3886200"/>
            <a:ext cx="7696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3880" indent="-56388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20000"/>
              </a:lnSpc>
              <a:spcBef>
                <a:spcPct val="50000"/>
              </a:spcBef>
            </a:pPr>
            <a:r>
              <a:rPr lang="en-US" b="1" i="1"/>
              <a:t>B3: Trong Show Table chọn tên các bảng cần liên kết rồi nháy Add.</a:t>
            </a:r>
            <a:endParaRPr lang="en-US" b="1">
              <a:latin typeface=".VnSouthern"/>
            </a:endParaRPr>
          </a:p>
        </p:txBody>
      </p:sp>
      <p:sp>
        <p:nvSpPr>
          <p:cNvPr id="15" name="Text Box 18"/>
          <p:cNvSpPr txBox="1">
            <a:spLocks noChangeArrowheads="1"/>
          </p:cNvSpPr>
          <p:nvPr/>
        </p:nvSpPr>
        <p:spPr bwMode="auto">
          <a:xfrm>
            <a:off x="1409700" y="4343400"/>
            <a:ext cx="746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vi-VN" b="1" i="1"/>
              <a:t>B4: Kéo trường liên kết ở bảng này và thả vào trường tương ứng ở bảng kia.</a:t>
            </a:r>
            <a:r>
              <a:rPr lang="pt-BR" b="1" i="1"/>
              <a:t> Create.</a:t>
            </a:r>
            <a:endParaRPr lang="vi-VN" b="1" i="1"/>
          </a:p>
        </p:txBody>
      </p:sp>
      <p:grpSp>
        <p:nvGrpSpPr>
          <p:cNvPr id="2" name="Group 18"/>
          <p:cNvGrpSpPr/>
          <p:nvPr/>
        </p:nvGrpSpPr>
        <p:grpSpPr bwMode="auto">
          <a:xfrm>
            <a:off x="1447800" y="5003800"/>
            <a:ext cx="7086600" cy="406400"/>
            <a:chOff x="2324100" y="5181600"/>
            <a:chExt cx="7086600" cy="406528"/>
          </a:xfrm>
        </p:grpSpPr>
        <p:sp>
          <p:nvSpPr>
            <p:cNvPr id="73743" name="Text Box 29"/>
            <p:cNvSpPr txBox="1">
              <a:spLocks noChangeArrowheads="1"/>
            </p:cNvSpPr>
            <p:nvPr/>
          </p:nvSpPr>
          <p:spPr bwMode="auto">
            <a:xfrm>
              <a:off x="2324100" y="5181600"/>
              <a:ext cx="708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vi-VN" b="1" i="1"/>
                <a:t>B5: Nháy nút</a:t>
              </a:r>
              <a:r>
                <a:rPr lang="en-US" b="1" i="1"/>
                <a:t>   </a:t>
              </a:r>
              <a:r>
                <a:rPr lang="vi-VN" b="1" i="1"/>
                <a:t> </a:t>
              </a:r>
              <a:r>
                <a:rPr lang="en-US" b="1" i="1"/>
                <a:t>   </a:t>
              </a:r>
              <a:r>
                <a:rPr lang="vi-VN" b="1" i="1">
                  <a:sym typeface="Wingdings" panose="05000000000000000000" pitchFamily="2" charset="2"/>
                </a:rPr>
                <a:t>và chọn Yes để lưu liên kết.</a:t>
              </a:r>
              <a:endParaRPr lang="en-US" b="1" i="1">
                <a:latin typeface=".VnSouthern"/>
              </a:endParaRPr>
            </a:p>
          </p:txBody>
        </p:sp>
        <p:pic>
          <p:nvPicPr>
            <p:cNvPr id="737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787" y="5207128"/>
              <a:ext cx="341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Box 6"/>
          <p:cNvSpPr txBox="1">
            <a:spLocks noChangeArrowheads="1"/>
          </p:cNvSpPr>
          <p:nvPr/>
        </p:nvSpPr>
        <p:spPr bwMode="auto">
          <a:xfrm>
            <a:off x="1463675" y="5410200"/>
            <a:ext cx="6553200" cy="400050"/>
          </a:xfrm>
          <a:prstGeom prst="rect">
            <a:avLst/>
          </a:prstGeom>
          <a:noFill/>
          <a:ln w="9525">
            <a:noFill/>
            <a:miter lim="800000"/>
          </a:ln>
        </p:spPr>
        <p:txBody>
          <a:bodyPr>
            <a:spAutoFit/>
          </a:bodyPr>
          <a:lstStyle/>
          <a:p>
            <a:pPr marL="509905" indent="-509905">
              <a:spcBef>
                <a:spcPct val="50000"/>
              </a:spcBef>
              <a:buClr>
                <a:srgbClr val="FF3300"/>
              </a:buClr>
              <a:buFont typeface="Wingdings" panose="05000000000000000000" pitchFamily="2" charset="2"/>
              <a:buChar char="v"/>
              <a:defRPr/>
            </a:pPr>
            <a:r>
              <a:rPr lang="en-US" sz="2000" b="1">
                <a:solidFill>
                  <a:schemeClr val="accent6">
                    <a:lumMod val="75000"/>
                  </a:schemeClr>
                </a:solidFill>
                <a:latin typeface="Arial" panose="020B0604020202020204" pitchFamily="34" charset="0"/>
              </a:rPr>
              <a:t>XOÁ LIÊN KẾT GIỮA CÁC BẢNG </a:t>
            </a:r>
            <a:endParaRPr lang="en-US" sz="2000" b="1">
              <a:solidFill>
                <a:schemeClr val="accent6">
                  <a:lumMod val="75000"/>
                </a:schemeClr>
              </a:solidFill>
              <a:latin typeface="Arial" panose="020B0604020202020204" pitchFamily="34" charset="0"/>
            </a:endParaRPr>
          </a:p>
        </p:txBody>
      </p:sp>
      <p:sp>
        <p:nvSpPr>
          <p:cNvPr id="17" name="Text Box 8"/>
          <p:cNvSpPr txBox="1">
            <a:spLocks noChangeArrowheads="1"/>
          </p:cNvSpPr>
          <p:nvPr/>
        </p:nvSpPr>
        <p:spPr bwMode="auto">
          <a:xfrm>
            <a:off x="1524000" y="5795963"/>
            <a:ext cx="685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vi-VN" b="1" i="1"/>
              <a:t>Nháy chuột vào đường liên kết</a:t>
            </a:r>
            <a:r>
              <a:rPr lang="en-US" b="1" i="1"/>
              <a:t>, nhấn phím Delete hoặc nháy chuột phải chọn Delete →Yes. </a:t>
            </a:r>
            <a:endParaRPr lang="en-US" b="1" i="1">
              <a:latin typeface=".VnSouthern"/>
            </a:endParaRPr>
          </a:p>
        </p:txBody>
      </p:sp>
    </p:spTree>
    <p:custDataLst>
      <p:tags r:id="rId3"/>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500"/>
                                        <p:tgtEl>
                                          <p:spTgt spid="15"/>
                                        </p:tgtEl>
                                      </p:cBhvr>
                                    </p:animEffect>
                                  </p:childTnLst>
                                </p:cTn>
                              </p:par>
                              <p:par>
                                <p:cTn id="19" presetID="4"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iterate type="lt">
                                    <p:tmPct val="0"/>
                                  </p:iterate>
                                  <p:childTnLst>
                                    <p:set>
                                      <p:cBhvr>
                                        <p:cTn id="28" dur="1" fill="hold">
                                          <p:stCondLst>
                                            <p:cond delay="0"/>
                                          </p:stCondLst>
                                        </p:cTn>
                                        <p:tgtEl>
                                          <p:spTgt spid="17"/>
                                        </p:tgtEl>
                                        <p:attrNameLst>
                                          <p:attrName>style.visibility</p:attrName>
                                        </p:attrNameLst>
                                      </p:cBhvr>
                                      <p:to>
                                        <p:strVal val="visible"/>
                                      </p:to>
                                    </p:set>
                                    <p:animEffect transition="in" filter="strips(downRigh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7"/>
          <p:cNvGrpSpPr/>
          <p:nvPr/>
        </p:nvGrpSpPr>
        <p:grpSpPr bwMode="auto">
          <a:xfrm>
            <a:off x="-109538" y="914400"/>
            <a:ext cx="9177338" cy="685800"/>
            <a:chOff x="-32759" y="-1"/>
            <a:chExt cx="9176759" cy="685801"/>
          </a:xfrm>
        </p:grpSpPr>
        <p:sp>
          <p:nvSpPr>
            <p:cNvPr id="9" name="Rectangle 8"/>
            <p:cNvSpPr/>
            <p:nvPr/>
          </p:nvSpPr>
          <p:spPr>
            <a:xfrm>
              <a:off x="0" y="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0" name="Rectangle 9"/>
            <p:cNvSpPr/>
            <p:nvPr/>
          </p:nvSpPr>
          <p:spPr bwMode="auto">
            <a:xfrm rot="5400000">
              <a:off x="210094" y="-174592"/>
              <a:ext cx="652463" cy="1061970"/>
            </a:xfrm>
            <a:prstGeom prst="rect">
              <a:avLst/>
            </a:pr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Box 125"/>
            <p:cNvSpPr txBox="1">
              <a:spLocks noChangeArrowheads="1"/>
            </p:cNvSpPr>
            <p:nvPr/>
          </p:nvSpPr>
          <p:spPr bwMode="auto">
            <a:xfrm>
              <a:off x="838724" y="30162"/>
              <a:ext cx="8152886" cy="57943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3200">
                <a:effectLst>
                  <a:outerShdw blurRad="38100" dist="38100" dir="2700000" algn="tl">
                    <a:srgbClr val="000000">
                      <a:alpha val="43137"/>
                    </a:srgbClr>
                  </a:outerShdw>
                </a:effectLst>
                <a:latin typeface=".VnClarendonH" pitchFamily="34" charset="0"/>
              </a:endParaRPr>
            </a:p>
          </p:txBody>
        </p:sp>
        <p:sp>
          <p:nvSpPr>
            <p:cNvPr id="12" name="Pentagon 27"/>
            <p:cNvSpPr/>
            <p:nvPr/>
          </p:nvSpPr>
          <p:spPr bwMode="auto">
            <a:xfrm flipV="1">
              <a:off x="-32759" y="-1"/>
              <a:ext cx="1557240" cy="685801"/>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 Box 27"/>
          <p:cNvSpPr txBox="1">
            <a:spLocks noChangeArrowheads="1"/>
          </p:cNvSpPr>
          <p:nvPr/>
        </p:nvSpPr>
        <p:spPr bwMode="auto">
          <a:xfrm>
            <a:off x="304800" y="1676400"/>
            <a:ext cx="8763000" cy="902970"/>
          </a:xfrm>
          <a:prstGeom prst="rect">
            <a:avLst/>
          </a:prstGeom>
          <a:noFill/>
          <a:ln w="9525">
            <a:noFill/>
            <a:miter lim="800000"/>
          </a:ln>
        </p:spPr>
        <p:txBody>
          <a:bodyPr>
            <a:spAutoFit/>
          </a:bodyPr>
          <a:lstStyle/>
          <a:p>
            <a:pPr indent="408305" algn="just">
              <a:lnSpc>
                <a:spcPct val="120000"/>
              </a:lnSpc>
              <a:spcBef>
                <a:spcPct val="50000"/>
              </a:spcBef>
              <a:defRPr/>
            </a:pPr>
            <a:r>
              <a:rPr lang="vi-VN" sz="2200" b="1">
                <a:solidFill>
                  <a:schemeClr val="tx1">
                    <a:lumMod val="95000"/>
                    <a:lumOff val="5000"/>
                  </a:schemeClr>
                </a:solidFill>
                <a:latin typeface="+mn-lt"/>
              </a:rPr>
              <a:t>Một công t</a:t>
            </a:r>
            <a:r>
              <a:rPr lang="vi-VN" sz="2200" b="1">
                <a:solidFill>
                  <a:schemeClr val="tx1">
                    <a:lumMod val="95000"/>
                    <a:lumOff val="5000"/>
                  </a:schemeClr>
                </a:solidFill>
                <a:latin typeface="+mn-lt"/>
              </a:rPr>
              <a:t>y bán văn phòng phẩm thường xuyên nhận đơn đặt hàng từ khách hàng. </a:t>
            </a:r>
            <a:endParaRPr lang="en-US" sz="2200" b="1">
              <a:solidFill>
                <a:schemeClr val="tx1">
                  <a:lumMod val="95000"/>
                  <a:lumOff val="5000"/>
                </a:schemeClr>
              </a:solidFill>
              <a:latin typeface="+mn-lt"/>
            </a:endParaRPr>
          </a:p>
        </p:txBody>
      </p:sp>
      <p:sp>
        <p:nvSpPr>
          <p:cNvPr id="34819" name="Text Box 26"/>
          <p:cNvSpPr txBox="1">
            <a:spLocks noChangeArrowheads="1"/>
          </p:cNvSpPr>
          <p:nvPr/>
        </p:nvSpPr>
        <p:spPr bwMode="auto">
          <a:xfrm>
            <a:off x="2209800" y="993775"/>
            <a:ext cx="6019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9905" indent="-50990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None/>
            </a:pPr>
            <a:r>
              <a:rPr lang="en-US" sz="3000" b="1">
                <a:latin typeface="Times New Roman" panose="02020603050405020304" pitchFamily="18" charset="0"/>
                <a:cs typeface="Times New Roman" panose="02020603050405020304" pitchFamily="18" charset="0"/>
              </a:rPr>
              <a:t> BÀI TOÁN ĐẶT VẤN</a:t>
            </a:r>
            <a:r>
              <a:rPr lang="en-US" sz="3000" b="1">
                <a:latin typeface="Times New Roman" panose="02020603050405020304" pitchFamily="18" charset="0"/>
                <a:cs typeface="Times New Roman" panose="02020603050405020304" pitchFamily="18" charset="0"/>
                <a:sym typeface="Wingdings" panose="05000000000000000000" pitchFamily="2" charset="2"/>
              </a:rPr>
              <a:t> </a:t>
            </a:r>
            <a:r>
              <a:rPr lang="en-US" sz="3000" b="1">
                <a:latin typeface="Times New Roman" panose="02020603050405020304" pitchFamily="18" charset="0"/>
                <a:cs typeface="Times New Roman" panose="02020603050405020304" pitchFamily="18" charset="0"/>
              </a:rPr>
              <a:t>ĐỀ </a:t>
            </a:r>
            <a:endParaRPr lang="en-US" sz="3000" b="1">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34820"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219200" y="2819400"/>
            <a:ext cx="571976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125"/>
          <p:cNvSpPr txBox="1">
            <a:spLocks noChangeArrowheads="1"/>
          </p:cNvSpPr>
          <p:nvPr/>
        </p:nvSpPr>
        <p:spPr bwMode="auto">
          <a:xfrm>
            <a:off x="0" y="-73"/>
            <a:ext cx="9144000" cy="710343"/>
          </a:xfrm>
          <a:prstGeom prst="rect">
            <a:avLst/>
          </a:prstGeom>
          <a:gradFill>
            <a:gsLst>
              <a:gs pos="0">
                <a:srgbClr val="9EE256"/>
              </a:gs>
              <a:gs pos="100000">
                <a:srgbClr val="52762D"/>
              </a:gs>
            </a:gsLst>
            <a:lin scaled="0"/>
          </a:gra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4000" b="1">
                <a:solidFill>
                  <a:srgbClr val="C00000"/>
                </a:solidFill>
                <a:latin typeface="Times New Roman" panose="02020603050405020304" pitchFamily="18" charset="0"/>
              </a:rPr>
              <a:t>BÀI 7.  LIÊN KẾT GIỮA CÁC BẢNG</a:t>
            </a:r>
            <a:endParaRPr lang="en-US" sz="4000">
              <a:solidFill>
                <a:srgbClr val="C00000"/>
              </a:solidFill>
              <a:latin typeface=".VnClarendonH"/>
            </a:endParaRPr>
          </a:p>
        </p:txBody>
      </p:sp>
    </p:spTree>
    <p:custDataLst>
      <p:tags r:id="rId2"/>
    </p:custData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7"/>
          <p:cNvSpPr txBox="1">
            <a:spLocks noChangeArrowheads="1"/>
          </p:cNvSpPr>
          <p:nvPr/>
        </p:nvSpPr>
        <p:spPr bwMode="auto">
          <a:xfrm>
            <a:off x="381000" y="990600"/>
            <a:ext cx="8763000" cy="1885950"/>
          </a:xfrm>
          <a:prstGeom prst="rect">
            <a:avLst/>
          </a:prstGeom>
          <a:noFill/>
          <a:ln w="9525">
            <a:noFill/>
            <a:miter lim="800000"/>
          </a:ln>
        </p:spPr>
        <p:txBody>
          <a:bodyPr>
            <a:spAutoFit/>
          </a:bodyPr>
          <a:lstStyle/>
          <a:p>
            <a:pPr indent="408305" algn="just">
              <a:lnSpc>
                <a:spcPct val="120000"/>
              </a:lnSpc>
              <a:spcBef>
                <a:spcPct val="50000"/>
              </a:spcBef>
              <a:defRPr/>
            </a:pPr>
            <a:r>
              <a:rPr lang="vi-VN" sz="2200" b="1">
                <a:solidFill>
                  <a:schemeClr val="tx1">
                    <a:lumMod val="95000"/>
                    <a:lumOff val="5000"/>
                  </a:schemeClr>
                </a:solidFill>
                <a:latin typeface="+mn-lt"/>
              </a:rPr>
              <a:t>Một công ti bán văn phòng phẩm thường xuyên nhận đơn đặt hàng từ khách hàng. Để thống kê và phân tích các đơn đặt hàng công ti lập CSDL cấu trúc như sau: </a:t>
            </a:r>
            <a:endParaRPr lang="vi-VN" sz="2200" b="1">
              <a:solidFill>
                <a:schemeClr val="tx1">
                  <a:lumMod val="95000"/>
                  <a:lumOff val="5000"/>
                </a:schemeClr>
              </a:solidFill>
              <a:latin typeface="+mn-lt"/>
            </a:endParaRPr>
          </a:p>
          <a:p>
            <a:pPr indent="408305" algn="just">
              <a:lnSpc>
                <a:spcPct val="120000"/>
              </a:lnSpc>
              <a:spcBef>
                <a:spcPct val="50000"/>
              </a:spcBef>
              <a:buFont typeface="Wingdings" panose="05000000000000000000" pitchFamily="2" charset="2"/>
              <a:buNone/>
              <a:defRPr/>
            </a:pPr>
            <a:endParaRPr lang="en-US" sz="2200" b="1">
              <a:solidFill>
                <a:schemeClr val="tx1">
                  <a:lumMod val="95000"/>
                  <a:lumOff val="5000"/>
                </a:schemeClr>
              </a:solidFill>
              <a:latin typeface="+mn-lt"/>
            </a:endParaRPr>
          </a:p>
        </p:txBody>
      </p:sp>
      <p:graphicFrame>
        <p:nvGraphicFramePr>
          <p:cNvPr id="8" name="Group 120"/>
          <p:cNvGraphicFramePr>
            <a:graphicFrameLocks noGrp="1"/>
          </p:cNvGraphicFramePr>
          <p:nvPr/>
        </p:nvGraphicFramePr>
        <p:xfrm>
          <a:off x="609600" y="2362200"/>
          <a:ext cx="8229600" cy="3902193"/>
        </p:xfrm>
        <a:graphic>
          <a:graphicData uri="http://schemas.openxmlformats.org/drawingml/2006/table">
            <a:tbl>
              <a:tblPr/>
              <a:tblGrid>
                <a:gridCol w="2438400"/>
                <a:gridCol w="3581400"/>
                <a:gridCol w="2209800"/>
              </a:tblGrid>
              <a:tr h="380911">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vi-VN" sz="1800" b="1" kern="1200" baseline="0" smtClean="0">
                          <a:solidFill>
                            <a:schemeClr val="tx1"/>
                          </a:solidFill>
                          <a:latin typeface="+mj-lt"/>
                          <a:ea typeface="+mn-ea"/>
                          <a:cs typeface="+mn-cs"/>
                        </a:rPr>
                        <a:t>Tên trường</a:t>
                      </a:r>
                      <a:endParaRPr lang="vi-VN" sz="1800" b="1" kern="1200" baseline="0" smtClean="0">
                        <a:solidFill>
                          <a:schemeClr val="tx1"/>
                        </a:solidFill>
                        <a:latin typeface="+mj-lt"/>
                        <a:ea typeface="+mn-ea"/>
                        <a:cs typeface="+mn-cs"/>
                      </a:endParaRP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b="1" kern="1200" baseline="0" err="1" smtClean="0">
                          <a:solidFill>
                            <a:schemeClr val="tx1"/>
                          </a:solidFill>
                          <a:latin typeface="+mj-lt"/>
                          <a:ea typeface="+mn-ea"/>
                          <a:cs typeface="+mn-cs"/>
                        </a:rPr>
                        <a:t>Mô</a:t>
                      </a:r>
                      <a:r>
                        <a:rPr lang="en-US" sz="1800" b="1" kern="1200" baseline="0" smtClean="0">
                          <a:solidFill>
                            <a:schemeClr val="tx1"/>
                          </a:solidFill>
                          <a:latin typeface="+mj-lt"/>
                          <a:ea typeface="+mn-ea"/>
                          <a:cs typeface="+mn-cs"/>
                        </a:rPr>
                        <a:t> </a:t>
                      </a:r>
                      <a:r>
                        <a:rPr lang="en-US" sz="1800" b="1" kern="1200" baseline="0" err="1" smtClean="0">
                          <a:solidFill>
                            <a:schemeClr val="tx1"/>
                          </a:solidFill>
                          <a:latin typeface="+mj-lt"/>
                          <a:ea typeface="+mn-ea"/>
                          <a:cs typeface="+mn-cs"/>
                        </a:rPr>
                        <a:t>tả</a:t>
                      </a:r>
                      <a:endParaRPr lang="en-US" sz="1800" b="1" kern="1200" baseline="0" smtClean="0">
                        <a:solidFill>
                          <a:schemeClr val="tx1"/>
                        </a:solidFill>
                        <a:latin typeface="+mj-lt"/>
                        <a:ea typeface="+mn-ea"/>
                        <a:cs typeface="+mn-cs"/>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b="1" kern="1200" baseline="0" err="1" smtClean="0">
                          <a:solidFill>
                            <a:schemeClr val="tx1"/>
                          </a:solidFill>
                          <a:latin typeface="+mn-lt"/>
                          <a:ea typeface="+mn-ea"/>
                          <a:cs typeface="+mn-cs"/>
                        </a:rPr>
                        <a:t>Khoá</a:t>
                      </a:r>
                      <a:r>
                        <a:rPr lang="en-US" sz="1800" b="1" kern="1200" baseline="0" smtClean="0">
                          <a:solidFill>
                            <a:schemeClr val="tx1"/>
                          </a:solidFill>
                          <a:latin typeface="+mn-lt"/>
                          <a:ea typeface="+mn-ea"/>
                          <a:cs typeface="+mn-cs"/>
                        </a:rPr>
                        <a:t> </a:t>
                      </a:r>
                      <a:r>
                        <a:rPr lang="en-US" sz="1800" b="1" kern="1200" baseline="0" err="1" smtClean="0">
                          <a:solidFill>
                            <a:schemeClr val="tx1"/>
                          </a:solidFill>
                          <a:latin typeface="+mn-lt"/>
                          <a:ea typeface="+mn-ea"/>
                          <a:cs typeface="+mn-cs"/>
                        </a:rPr>
                        <a:t>chính</a:t>
                      </a:r>
                      <a:endParaRPr lang="en-US" sz="1800" b="1" kern="1200" baseline="0" smtClean="0">
                        <a:solidFill>
                          <a:schemeClr val="tx1"/>
                        </a:solidFill>
                        <a:latin typeface="+mn-lt"/>
                        <a:ea typeface="+mn-ea"/>
                        <a:cs typeface="+mn-cs"/>
                      </a:endParaRP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6572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err="1" smtClean="0">
                          <a:ln>
                            <a:noFill/>
                          </a:ln>
                          <a:solidFill>
                            <a:schemeClr val="tx1"/>
                          </a:solidFill>
                          <a:effectLst/>
                          <a:latin typeface="Arial" panose="020B0604020202020204" pitchFamily="34" charset="0"/>
                          <a:cs typeface="Arial" panose="020B0604020202020204" pitchFamily="34" charset="0"/>
                        </a:rPr>
                        <a:t>So_don</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vi-VN" sz="1800" kern="1200" baseline="0" smtClean="0">
                          <a:solidFill>
                            <a:schemeClr val="tx1"/>
                          </a:solidFill>
                          <a:latin typeface="Arial" panose="020B0604020202020204" pitchFamily="34" charset="0"/>
                          <a:ea typeface="+mn-ea"/>
                          <a:cs typeface="Arial" panose="020B0604020202020204" pitchFamily="34" charset="0"/>
                        </a:rPr>
                        <a:t>Số hiệu đơn đặt hàng</a:t>
                      </a:r>
                      <a:endParaRPr lang="vi-VN" sz="1800" kern="1200" baseline="0" smtClean="0">
                        <a:solidFill>
                          <a:schemeClr val="tx1"/>
                        </a:solidFill>
                        <a:latin typeface="Arial" panose="020B0604020202020204" pitchFamily="34" charset="0"/>
                        <a:ea typeface="+mn-ea"/>
                        <a:cs typeface="Arial" panose="020B0604020202020204"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chemeClr val="tx1"/>
                        </a:solidFill>
                        <a:effectLst/>
                        <a:latin typeface=".VnSouthern" pitchFamily="34" charset="0"/>
                      </a:endParaRP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err="1" smtClean="0">
                          <a:ln>
                            <a:noFill/>
                          </a:ln>
                          <a:solidFill>
                            <a:schemeClr val="tx1"/>
                          </a:solidFill>
                          <a:effectLst/>
                          <a:latin typeface="Arial" panose="020B0604020202020204" pitchFamily="34" charset="0"/>
                          <a:cs typeface="Arial" panose="020B0604020202020204" pitchFamily="34" charset="0"/>
                        </a:rPr>
                        <a:t>Ma_khach_hang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kern="1200" baseline="0" err="1" smtClean="0">
                          <a:solidFill>
                            <a:schemeClr val="tx1"/>
                          </a:solidFill>
                          <a:latin typeface="Arial" panose="020B0604020202020204" pitchFamily="34" charset="0"/>
                          <a:ea typeface="+mn-ea"/>
                          <a:cs typeface="Arial" panose="020B0604020202020204" pitchFamily="34" charset="0"/>
                        </a:rPr>
                        <a:t>Mã</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khách</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hàng</a:t>
                      </a:r>
                      <a:endParaRPr lang="en-US" sz="1800" kern="1200" baseline="0" smtClean="0">
                        <a:solidFill>
                          <a:schemeClr val="tx1"/>
                        </a:solidFill>
                        <a:latin typeface="Arial" panose="020B0604020202020204" pitchFamily="34" charset="0"/>
                        <a:ea typeface="+mn-ea"/>
                        <a:cs typeface="Arial" panose="020B0604020202020204"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chemeClr val="tx1"/>
                        </a:solidFill>
                        <a:effectLst/>
                        <a:latin typeface=".VnSouthern" pitchFamily="34" charset="0"/>
                      </a:endParaRP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err="1" smtClean="0">
                          <a:ln>
                            <a:noFill/>
                          </a:ln>
                          <a:solidFill>
                            <a:schemeClr val="tx1"/>
                          </a:solidFill>
                          <a:effectLst/>
                          <a:latin typeface="Arial" panose="020B0604020202020204" pitchFamily="34" charset="0"/>
                          <a:cs typeface="Arial" panose="020B0604020202020204" pitchFamily="34" charset="0"/>
                        </a:rPr>
                        <a:t>Ten_khach_hang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kern="1200" baseline="0" err="1" smtClean="0">
                          <a:solidFill>
                            <a:schemeClr val="tx1"/>
                          </a:solidFill>
                          <a:latin typeface="Arial" panose="020B0604020202020204" pitchFamily="34" charset="0"/>
                          <a:ea typeface="+mn-ea"/>
                          <a:cs typeface="Arial" panose="020B0604020202020204" pitchFamily="34" charset="0"/>
                        </a:rPr>
                        <a:t>Tên</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khách</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hàng</a:t>
                      </a:r>
                      <a:endParaRPr lang="en-US" sz="1800" kern="1200" baseline="0" smtClean="0">
                        <a:solidFill>
                          <a:schemeClr val="tx1"/>
                        </a:solidFill>
                        <a:latin typeface="Arial" panose="020B0604020202020204" pitchFamily="34" charset="0"/>
                        <a:ea typeface="+mn-ea"/>
                        <a:cs typeface="Arial" panose="020B0604020202020204"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chemeClr val="tx1"/>
                        </a:solidFill>
                        <a:effectLst/>
                        <a:latin typeface=".VnSouthern" pitchFamily="34" charset="0"/>
                      </a:endParaRP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14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err="1" smtClean="0">
                          <a:ln>
                            <a:noFill/>
                          </a:ln>
                          <a:solidFill>
                            <a:schemeClr val="tx1"/>
                          </a:solidFill>
                          <a:effectLst/>
                          <a:latin typeface="Arial" panose="020B0604020202020204" pitchFamily="34" charset="0"/>
                          <a:cs typeface="Arial" panose="020B0604020202020204" pitchFamily="34" charset="0"/>
                        </a:rPr>
                        <a:t>Ma_hang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kern="1200" baseline="0" err="1" smtClean="0">
                          <a:solidFill>
                            <a:schemeClr val="tx1"/>
                          </a:solidFill>
                          <a:latin typeface="Arial" panose="020B0604020202020204" pitchFamily="34" charset="0"/>
                          <a:ea typeface="+mn-ea"/>
                          <a:cs typeface="Arial" panose="020B0604020202020204" pitchFamily="34" charset="0"/>
                        </a:rPr>
                        <a:t>Mã</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mặt</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hàng</a:t>
                      </a:r>
                      <a:endParaRPr lang="en-US" sz="1800" kern="1200" baseline="0" smtClean="0">
                        <a:solidFill>
                          <a:schemeClr val="tx1"/>
                        </a:solidFill>
                        <a:latin typeface="Arial" panose="020B0604020202020204" pitchFamily="34" charset="0"/>
                        <a:ea typeface="+mn-ea"/>
                        <a:cs typeface="Arial" panose="020B0604020202020204"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chemeClr val="tx1"/>
                        </a:solidFill>
                        <a:effectLst/>
                        <a:latin typeface=".VnSouthern" pitchFamily="34" charset="0"/>
                      </a:endParaRP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094">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So_luong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vi-VN" sz="1800" kern="1200" baseline="0" smtClean="0">
                          <a:solidFill>
                            <a:schemeClr val="tx1"/>
                          </a:solidFill>
                          <a:latin typeface="Arial" panose="020B0604020202020204" pitchFamily="34" charset="0"/>
                          <a:ea typeface="+mn-ea"/>
                          <a:cs typeface="Arial" panose="020B0604020202020204" pitchFamily="34" charset="0"/>
                        </a:rPr>
                        <a:t>Số lượng</a:t>
                      </a:r>
                      <a:endParaRPr lang="vi-VN" sz="1800" kern="1200" baseline="0" smtClean="0">
                        <a:solidFill>
                          <a:schemeClr val="tx1"/>
                        </a:solidFill>
                        <a:latin typeface="Arial" panose="020B0604020202020204" pitchFamily="34" charset="0"/>
                        <a:ea typeface="+mn-ea"/>
                        <a:cs typeface="Arial" panose="020B0604020202020204"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chemeClr val="tx1"/>
                        </a:solidFill>
                        <a:effectLst/>
                        <a:latin typeface=".VnSouthern" pitchFamily="34" charset="0"/>
                      </a:endParaRP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Ten_hang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kern="1200" baseline="0" err="1" smtClean="0">
                          <a:solidFill>
                            <a:schemeClr val="tx1"/>
                          </a:solidFill>
                          <a:latin typeface="Arial" panose="020B0604020202020204" pitchFamily="34" charset="0"/>
                          <a:ea typeface="+mn-ea"/>
                          <a:cs typeface="Arial" panose="020B0604020202020204" pitchFamily="34" charset="0"/>
                        </a:rPr>
                        <a:t>Tên</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mặt</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hàng</a:t>
                      </a:r>
                      <a:endParaRPr lang="en-US" sz="1800" kern="1200" baseline="0" smtClean="0">
                        <a:solidFill>
                          <a:schemeClr val="tx1"/>
                        </a:solidFill>
                        <a:latin typeface="Arial" panose="020B0604020202020204" pitchFamily="34" charset="0"/>
                        <a:ea typeface="+mn-ea"/>
                        <a:cs typeface="Arial" panose="020B0604020202020204"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chemeClr val="tx1"/>
                        </a:solidFill>
                        <a:effectLst/>
                        <a:latin typeface=".VnSouthern" pitchFamily="34" charset="0"/>
                      </a:endParaRP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Dia_chi</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kern="1200" baseline="0" err="1" smtClean="0">
                          <a:solidFill>
                            <a:schemeClr val="tx1"/>
                          </a:solidFill>
                          <a:latin typeface="Arial" panose="020B0604020202020204" pitchFamily="34" charset="0"/>
                          <a:ea typeface="+mn-ea"/>
                          <a:cs typeface="Arial" panose="020B0604020202020204" pitchFamily="34" charset="0"/>
                        </a:rPr>
                        <a:t>Địa</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chỉ</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khách</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hàng</a:t>
                      </a:r>
                      <a:endParaRPr lang="en-US" sz="1800" kern="1200" baseline="0" smtClean="0">
                        <a:solidFill>
                          <a:schemeClr val="tx1"/>
                        </a:solidFill>
                        <a:latin typeface="Arial" panose="020B0604020202020204" pitchFamily="34" charset="0"/>
                        <a:ea typeface="+mn-ea"/>
                        <a:cs typeface="Arial" panose="020B0604020202020204"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chemeClr val="tx1"/>
                        </a:solidFill>
                        <a:effectLst/>
                        <a:latin typeface=".VnSouthern" pitchFamily="34" charset="0"/>
                      </a:endParaRP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60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Ngay_giao</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kern="1200" baseline="0" err="1" smtClean="0">
                          <a:solidFill>
                            <a:schemeClr val="tx1"/>
                          </a:solidFill>
                          <a:latin typeface="Arial" panose="020B0604020202020204" pitchFamily="34" charset="0"/>
                          <a:ea typeface="+mn-ea"/>
                          <a:cs typeface="Arial" panose="020B0604020202020204" pitchFamily="34" charset="0"/>
                        </a:rPr>
                        <a:t>Ngày</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giao</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hàng</a:t>
                      </a:r>
                      <a:endParaRPr lang="en-US" sz="1800" kern="1200" baseline="0" smtClean="0">
                        <a:solidFill>
                          <a:schemeClr val="tx1"/>
                        </a:solidFill>
                        <a:latin typeface="Arial" panose="020B0604020202020204" pitchFamily="34" charset="0"/>
                        <a:ea typeface="+mn-ea"/>
                        <a:cs typeface="Arial" panose="020B0604020202020204"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chemeClr val="tx1"/>
                        </a:solidFill>
                        <a:effectLst/>
                        <a:latin typeface=".VnSouthern" pitchFamily="34" charset="0"/>
                      </a:endParaRP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2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Don_gia</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vi-VN" sz="1800" kern="1200" baseline="0" smtClean="0">
                          <a:solidFill>
                            <a:schemeClr val="tx1"/>
                          </a:solidFill>
                          <a:latin typeface="Arial" panose="020B0604020202020204" pitchFamily="34" charset="0"/>
                          <a:ea typeface="+mn-ea"/>
                          <a:cs typeface="Arial" panose="020B0604020202020204" pitchFamily="34" charset="0"/>
                        </a:rPr>
                        <a:t>Đơn giá (VNĐ)</a:t>
                      </a:r>
                      <a:endParaRPr lang="vi-VN" sz="1800" kern="1200" baseline="0" smtClean="0">
                        <a:solidFill>
                          <a:schemeClr val="tx1"/>
                        </a:solidFill>
                        <a:latin typeface="Arial" panose="020B0604020202020204" pitchFamily="34" charset="0"/>
                        <a:ea typeface="+mn-ea"/>
                        <a:cs typeface="Arial" panose="020B0604020202020204"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chemeClr val="tx1"/>
                        </a:solidFill>
                        <a:effectLst/>
                        <a:latin typeface=".VnSouthern" pitchFamily="34" charset="0"/>
                      </a:endParaRP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 name="Object 61"/>
          <p:cNvGraphicFramePr>
            <a:graphicFrameLocks noChangeAspect="1"/>
          </p:cNvGraphicFramePr>
          <p:nvPr/>
        </p:nvGraphicFramePr>
        <p:xfrm>
          <a:off x="6934200" y="2743200"/>
          <a:ext cx="355600" cy="381000"/>
        </p:xfrm>
        <a:graphic>
          <a:graphicData uri="http://schemas.openxmlformats.org/presentationml/2006/ole">
            <mc:AlternateContent xmlns:mc="http://schemas.openxmlformats.org/markup-compatibility/2006">
              <mc:Choice xmlns:v="urn:schemas-microsoft-com:vml" Requires="v">
                <p:oleObj spid="_x0000_s30864" name="Bitmap Image" r:id="rId1" imgW="266700" imgH="285750" progId="PBrush">
                  <p:embed/>
                </p:oleObj>
              </mc:Choice>
              <mc:Fallback>
                <p:oleObj name="Bitmap Image" r:id="rId1" imgW="266700" imgH="285750" progId="PBrush">
                  <p:embed/>
                  <p:pic>
                    <p:nvPicPr>
                      <p:cNvPr id="0" name="Object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743200"/>
                        <a:ext cx="35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0" y="1"/>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2" name="Rectangle 11"/>
          <p:cNvSpPr/>
          <p:nvPr/>
        </p:nvSpPr>
        <p:spPr bwMode="auto">
          <a:xfrm rot="5400000">
            <a:off x="209551" y="-174625"/>
            <a:ext cx="652462" cy="1062037"/>
          </a:xfrm>
          <a:prstGeom prst="rect">
            <a:avLst/>
          </a:pr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Box 125"/>
          <p:cNvSpPr txBox="1">
            <a:spLocks noChangeArrowheads="1"/>
          </p:cNvSpPr>
          <p:nvPr/>
        </p:nvSpPr>
        <p:spPr bwMode="auto">
          <a:xfrm>
            <a:off x="838200" y="30163"/>
            <a:ext cx="8153400" cy="579437"/>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3200">
              <a:effectLst>
                <a:outerShdw blurRad="38100" dist="38100" dir="2700000" algn="tl">
                  <a:srgbClr val="000000">
                    <a:alpha val="43137"/>
                  </a:srgbClr>
                </a:outerShdw>
              </a:effectLst>
              <a:latin typeface=".VnClarendonH" pitchFamily="34" charset="0"/>
            </a:endParaRPr>
          </a:p>
        </p:txBody>
      </p:sp>
      <p:sp>
        <p:nvSpPr>
          <p:cNvPr id="14" name="Pentagon 27"/>
          <p:cNvSpPr/>
          <p:nvPr/>
        </p:nvSpPr>
        <p:spPr bwMode="auto">
          <a:xfrm flipV="1">
            <a:off x="-33338" y="0"/>
            <a:ext cx="1557338" cy="6858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35" name="Text Box 26"/>
          <p:cNvSpPr txBox="1">
            <a:spLocks noChangeArrowheads="1"/>
          </p:cNvSpPr>
          <p:nvPr/>
        </p:nvSpPr>
        <p:spPr bwMode="auto">
          <a:xfrm>
            <a:off x="2362200" y="161925"/>
            <a:ext cx="6019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9905" indent="-50990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None/>
            </a:pPr>
            <a:r>
              <a:rPr lang="en-US" sz="3000" b="1">
                <a:latin typeface="Times New Roman" panose="02020603050405020304" pitchFamily="18" charset="0"/>
                <a:cs typeface="Times New Roman" panose="02020603050405020304" pitchFamily="18" charset="0"/>
              </a:rPr>
              <a:t> BÀI TOÁN ĐẶT VẤN</a:t>
            </a:r>
            <a:r>
              <a:rPr lang="en-US" sz="3000" b="1">
                <a:latin typeface="Times New Roman" panose="02020603050405020304" pitchFamily="18" charset="0"/>
                <a:cs typeface="Times New Roman" panose="02020603050405020304" pitchFamily="18" charset="0"/>
                <a:sym typeface="Wingdings" panose="05000000000000000000" pitchFamily="2" charset="2"/>
              </a:rPr>
              <a:t> </a:t>
            </a:r>
            <a:r>
              <a:rPr lang="en-US" sz="3000" b="1">
                <a:latin typeface="Times New Roman" panose="02020603050405020304" pitchFamily="18" charset="0"/>
                <a:cs typeface="Times New Roman" panose="02020603050405020304" pitchFamily="18" charset="0"/>
              </a:rPr>
              <a:t>ĐỀ </a:t>
            </a:r>
            <a:endParaRPr lang="en-US" sz="3000" b="1">
              <a:latin typeface="Times New Roman" panose="02020603050405020304" pitchFamily="18" charset="0"/>
              <a:cs typeface="Times New Roman" panose="02020603050405020304" pitchFamily="18" charset="0"/>
              <a:sym typeface="Wingdings" panose="05000000000000000000" pitchFamily="2" charset="2"/>
            </a:endParaRPr>
          </a:p>
        </p:txBody>
      </p:sp>
    </p:spTree>
    <p:custDataLst>
      <p:tags r:id="rId3"/>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800" y="533400"/>
            <a:ext cx="82661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67"/>
          <p:cNvSpPr>
            <a:spLocks noChangeShapeType="1"/>
          </p:cNvSpPr>
          <p:nvPr/>
        </p:nvSpPr>
        <p:spPr bwMode="auto">
          <a:xfrm>
            <a:off x="6324600" y="2667000"/>
            <a:ext cx="228600" cy="0"/>
          </a:xfrm>
          <a:prstGeom prst="line">
            <a:avLst/>
          </a:prstGeom>
          <a:noFill/>
          <a:ln w="28575">
            <a:solidFill>
              <a:srgbClr val="FF3300"/>
            </a:solidFill>
            <a:round/>
          </a:ln>
          <a:extLst>
            <a:ext uri="{909E8E84-426E-40DD-AFC4-6F175D3DCCD1}">
              <a14:hiddenFill xmlns:a14="http://schemas.microsoft.com/office/drawing/2010/main">
                <a:noFill/>
              </a14:hiddenFill>
            </a:ext>
          </a:extLst>
        </p:spPr>
        <p:txBody>
          <a:bodyPr/>
          <a:lstStyle/>
          <a:p>
            <a:endParaRPr lang="en-US"/>
          </a:p>
        </p:txBody>
      </p:sp>
      <p:sp>
        <p:nvSpPr>
          <p:cNvPr id="12" name="Line 67"/>
          <p:cNvSpPr>
            <a:spLocks noChangeShapeType="1"/>
          </p:cNvSpPr>
          <p:nvPr/>
        </p:nvSpPr>
        <p:spPr bwMode="auto">
          <a:xfrm>
            <a:off x="6324600" y="2895600"/>
            <a:ext cx="228600" cy="0"/>
          </a:xfrm>
          <a:prstGeom prst="line">
            <a:avLst/>
          </a:prstGeom>
          <a:noFill/>
          <a:ln w="28575">
            <a:solidFill>
              <a:srgbClr val="FF3300"/>
            </a:solidFill>
            <a:round/>
          </a:ln>
          <a:extLst>
            <a:ext uri="{909E8E84-426E-40DD-AFC4-6F175D3DCCD1}">
              <a14:hiddenFill xmlns:a14="http://schemas.microsoft.com/office/drawing/2010/main">
                <a:noFill/>
              </a14:hiddenFill>
            </a:ext>
          </a:extLst>
        </p:spPr>
        <p:txBody>
          <a:bodyPr/>
          <a:lstStyle/>
          <a:p>
            <a:endParaRPr lang="en-US"/>
          </a:p>
        </p:txBody>
      </p:sp>
      <p:sp>
        <p:nvSpPr>
          <p:cNvPr id="16" name="Text Box 28"/>
          <p:cNvSpPr txBox="1">
            <a:spLocks noChangeArrowheads="1"/>
          </p:cNvSpPr>
          <p:nvPr/>
        </p:nvSpPr>
        <p:spPr bwMode="auto">
          <a:xfrm>
            <a:off x="1295400" y="3513138"/>
            <a:ext cx="74676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vi-VN" sz="2400" b="1"/>
              <a:t>Khi tạo ra 1 bảng tổng hợp, ta gặp phải nhược </a:t>
            </a:r>
            <a:r>
              <a:rPr lang="vi-VN" sz="2400" b="1"/>
              <a:t>điểm ?</a:t>
            </a:r>
            <a:endParaRPr lang="vi-VN" sz="2400" b="1"/>
          </a:p>
        </p:txBody>
      </p:sp>
      <p:sp>
        <p:nvSpPr>
          <p:cNvPr id="17" name="Text Box 29"/>
          <p:cNvSpPr txBox="1">
            <a:spLocks noChangeArrowheads="1"/>
          </p:cNvSpPr>
          <p:nvPr/>
        </p:nvSpPr>
        <p:spPr bwMode="auto">
          <a:xfrm>
            <a:off x="457200" y="3603625"/>
            <a:ext cx="609600" cy="519113"/>
          </a:xfrm>
          <a:prstGeom prst="rect">
            <a:avLst/>
          </a:prstGeom>
          <a:gradFill rotWithShape="0">
            <a:gsLst>
              <a:gs pos="0">
                <a:schemeClr val="bg1"/>
              </a:gs>
              <a:gs pos="100000">
                <a:schemeClr val="bg1">
                  <a:lumMod val="65000"/>
                </a:schemeClr>
              </a:gs>
            </a:gsLst>
            <a:path path="shape">
              <a:fillToRect l="50000" t="50000" r="50000" b="50000"/>
            </a:path>
          </a:gra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sz="2800">
                <a:latin typeface=".VnTifani HeavyH"/>
              </a:rPr>
              <a:t>?</a:t>
            </a:r>
            <a:endParaRPr lang="en-US" sz="2800">
              <a:latin typeface=".VnTifani HeavyH"/>
            </a:endParaRPr>
          </a:p>
        </p:txBody>
      </p:sp>
      <p:sp>
        <p:nvSpPr>
          <p:cNvPr id="18" name="Text Box 30"/>
          <p:cNvSpPr txBox="1">
            <a:spLocks noChangeArrowheads="1"/>
          </p:cNvSpPr>
          <p:nvPr/>
        </p:nvSpPr>
        <p:spPr bwMode="auto">
          <a:xfrm>
            <a:off x="1752600" y="4262438"/>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4305" indent="-142430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None/>
            </a:pPr>
            <a:r>
              <a:rPr lang="en-US" sz="2200" b="1">
                <a:solidFill>
                  <a:srgbClr val="FF3300"/>
                </a:solidFill>
                <a:latin typeface=".VnSouthern"/>
                <a:sym typeface="Wingdings" panose="05000000000000000000" pitchFamily="2" charset="2"/>
              </a:rPr>
              <a:t></a:t>
            </a:r>
            <a:r>
              <a:rPr lang="vi-VN" sz="2400" b="1"/>
              <a:t> Dư thừa dữ liệu</a:t>
            </a:r>
            <a:endParaRPr lang="en-US" sz="2200" b="1">
              <a:latin typeface=".VnSouthern"/>
            </a:endParaRPr>
          </a:p>
        </p:txBody>
      </p:sp>
      <p:sp>
        <p:nvSpPr>
          <p:cNvPr id="19" name="Text Box 39"/>
          <p:cNvSpPr txBox="1">
            <a:spLocks noChangeArrowheads="1"/>
          </p:cNvSpPr>
          <p:nvPr/>
        </p:nvSpPr>
        <p:spPr bwMode="auto">
          <a:xfrm>
            <a:off x="1752600" y="4719638"/>
            <a:ext cx="708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4305" indent="-142430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200" b="1">
                <a:solidFill>
                  <a:srgbClr val="FF3300"/>
                </a:solidFill>
                <a:latin typeface=".VnSouthern"/>
                <a:sym typeface="Wingdings" panose="05000000000000000000" pitchFamily="2" charset="2"/>
              </a:rPr>
              <a:t></a:t>
            </a:r>
            <a:r>
              <a:rPr lang="vi-VN" sz="2400" b="1"/>
              <a:t>Không đảm bảo sự nhất quán về mặt dữ liệu</a:t>
            </a:r>
            <a:endParaRPr lang="vi-VN" sz="2400" b="1"/>
          </a:p>
        </p:txBody>
      </p:sp>
      <p:sp>
        <p:nvSpPr>
          <p:cNvPr id="20" name="Rectangle 41"/>
          <p:cNvSpPr>
            <a:spLocks noChangeArrowheads="1"/>
          </p:cNvSpPr>
          <p:nvPr/>
        </p:nvSpPr>
        <p:spPr bwMode="auto">
          <a:xfrm>
            <a:off x="1219200" y="5494338"/>
            <a:ext cx="7696200" cy="830262"/>
          </a:xfrm>
          <a:prstGeom prst="rect">
            <a:avLst/>
          </a:prstGeom>
          <a:solidFill>
            <a:schemeClr val="bg1"/>
          </a:solidFill>
          <a:ln w="9525">
            <a:noFill/>
            <a:miter lim="800000"/>
          </a:ln>
          <a:effectLst/>
        </p:spPr>
        <p:txBody>
          <a:bodyPr>
            <a:spAutoFit/>
          </a:bodyPr>
          <a:lstStyle/>
          <a:p>
            <a:pPr algn="just" fontAlgn="auto">
              <a:spcBef>
                <a:spcPts val="0"/>
              </a:spcBef>
              <a:spcAft>
                <a:spcPts val="0"/>
              </a:spcAft>
              <a:defRPr/>
            </a:pPr>
            <a:r>
              <a:rPr lang="vi-VN" sz="2400" b="1">
                <a:solidFill>
                  <a:srgbClr val="FF0000"/>
                </a:solidFill>
                <a:latin typeface="+mn-lt"/>
              </a:rPr>
              <a:t>Để khắc phục những nhược điểm trên nên sử dụng cách lập CSDL thứ hai như sau:</a:t>
            </a:r>
            <a:endParaRPr lang="vi-VN" sz="2400" b="1">
              <a:solidFill>
                <a:srgbClr val="FF0000"/>
              </a:solidFill>
              <a:latin typeface="+mn-lt"/>
            </a:endParaRPr>
          </a:p>
        </p:txBody>
      </p:sp>
      <p:grpSp>
        <p:nvGrpSpPr>
          <p:cNvPr id="2" name="Group 28"/>
          <p:cNvGrpSpPr/>
          <p:nvPr/>
        </p:nvGrpSpPr>
        <p:grpSpPr bwMode="auto">
          <a:xfrm>
            <a:off x="2133600" y="2057400"/>
            <a:ext cx="304800" cy="762000"/>
            <a:chOff x="2133600" y="2057400"/>
            <a:chExt cx="305544" cy="762000"/>
          </a:xfrm>
        </p:grpSpPr>
        <p:grpSp>
          <p:nvGrpSpPr>
            <p:cNvPr id="38924" name="Group 26"/>
            <p:cNvGrpSpPr/>
            <p:nvPr/>
          </p:nvGrpSpPr>
          <p:grpSpPr bwMode="auto">
            <a:xfrm>
              <a:off x="2133600" y="2514600"/>
              <a:ext cx="305544" cy="304800"/>
              <a:chOff x="2209800" y="2514600"/>
              <a:chExt cx="305544" cy="304800"/>
            </a:xfrm>
          </p:grpSpPr>
          <p:sp>
            <p:nvSpPr>
              <p:cNvPr id="38928" name="Line 63"/>
              <p:cNvSpPr>
                <a:spLocks noChangeShapeType="1"/>
              </p:cNvSpPr>
              <p:nvPr/>
            </p:nvSpPr>
            <p:spPr bwMode="auto">
              <a:xfrm flipH="1">
                <a:off x="2209800" y="2514600"/>
                <a:ext cx="305544" cy="0"/>
              </a:xfrm>
              <a:prstGeom prst="line">
                <a:avLst/>
              </a:prstGeom>
              <a:noFill/>
              <a:ln w="19050">
                <a:solidFill>
                  <a:srgbClr val="FF3300"/>
                </a:solidFill>
                <a:round/>
                <a:head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9" name="Line 64"/>
              <p:cNvSpPr>
                <a:spLocks noChangeShapeType="1"/>
              </p:cNvSpPr>
              <p:nvPr/>
            </p:nvSpPr>
            <p:spPr bwMode="auto">
              <a:xfrm>
                <a:off x="2209800" y="2514600"/>
                <a:ext cx="0" cy="304676"/>
              </a:xfrm>
              <a:prstGeom prst="line">
                <a:avLst/>
              </a:prstGeom>
              <a:noFill/>
              <a:ln w="19050">
                <a:solidFill>
                  <a:srgbClr val="FF3300"/>
                </a:solidFill>
                <a:round/>
              </a:ln>
              <a:extLst>
                <a:ext uri="{909E8E84-426E-40DD-AFC4-6F175D3DCCD1}">
                  <a14:hiddenFill xmlns:a14="http://schemas.microsoft.com/office/drawing/2010/main">
                    <a:noFill/>
                  </a14:hiddenFill>
                </a:ext>
              </a:extLst>
            </p:spPr>
            <p:txBody>
              <a:bodyPr/>
              <a:lstStyle/>
              <a:p>
                <a:endParaRPr lang="en-US"/>
              </a:p>
            </p:txBody>
          </p:sp>
          <p:sp>
            <p:nvSpPr>
              <p:cNvPr id="38930" name="Line 65"/>
              <p:cNvSpPr>
                <a:spLocks noChangeShapeType="1"/>
              </p:cNvSpPr>
              <p:nvPr/>
            </p:nvSpPr>
            <p:spPr bwMode="auto">
              <a:xfrm flipH="1">
                <a:off x="2209800" y="2819400"/>
                <a:ext cx="305544" cy="0"/>
              </a:xfrm>
              <a:prstGeom prst="line">
                <a:avLst/>
              </a:prstGeom>
              <a:noFill/>
              <a:ln w="19050">
                <a:solidFill>
                  <a:srgbClr val="FF3300"/>
                </a:solidFill>
                <a:round/>
                <a:head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8925" name="Group 27"/>
            <p:cNvGrpSpPr/>
            <p:nvPr/>
          </p:nvGrpSpPr>
          <p:grpSpPr bwMode="auto">
            <a:xfrm>
              <a:off x="2133600" y="2057400"/>
              <a:ext cx="304800" cy="457200"/>
              <a:chOff x="2209800" y="2057400"/>
              <a:chExt cx="304800" cy="457200"/>
            </a:xfrm>
          </p:grpSpPr>
          <p:cxnSp>
            <p:nvCxnSpPr>
              <p:cNvPr id="30" name="Straight Connector 29"/>
              <p:cNvCxnSpPr/>
              <p:nvPr/>
            </p:nvCxnSpPr>
            <p:spPr bwMode="auto">
              <a:xfrm rot="5400000" flipH="1" flipV="1">
                <a:off x="1981996" y="2285204"/>
                <a:ext cx="457200" cy="1592"/>
              </a:xfrm>
              <a:prstGeom prst="line">
                <a:avLst/>
              </a:prstGeom>
              <a:ln w="190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a:off x="2209800" y="2057400"/>
                <a:ext cx="305544"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34" name="Line 67"/>
          <p:cNvSpPr>
            <a:spLocks noChangeShapeType="1"/>
          </p:cNvSpPr>
          <p:nvPr/>
        </p:nvSpPr>
        <p:spPr bwMode="auto">
          <a:xfrm>
            <a:off x="6324600" y="2133600"/>
            <a:ext cx="228600" cy="0"/>
          </a:xfrm>
          <a:prstGeom prst="line">
            <a:avLst/>
          </a:prstGeom>
          <a:noFill/>
          <a:ln w="28575">
            <a:solidFill>
              <a:srgbClr val="FF3300"/>
            </a:solidFill>
            <a:round/>
          </a:ln>
          <a:extLst>
            <a:ext uri="{909E8E84-426E-40DD-AFC4-6F175D3DCCD1}">
              <a14:hiddenFill xmlns:a14="http://schemas.microsoft.com/office/drawing/2010/main">
                <a:noFill/>
              </a14:hiddenFill>
            </a:ext>
          </a:extLst>
        </p:spPr>
        <p:txBody>
          <a:bodyPr/>
          <a:lstStyle/>
          <a:p>
            <a:endParaRPr lang="en-US"/>
          </a:p>
        </p:txBody>
      </p:sp>
      <p:sp>
        <p:nvSpPr>
          <p:cNvPr id="3" name="Right Arrow 2"/>
          <p:cNvSpPr/>
          <p:nvPr/>
        </p:nvSpPr>
        <p:spPr>
          <a:xfrm>
            <a:off x="152400" y="5494338"/>
            <a:ext cx="914400" cy="83820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Righ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par>
                          <p:cTn id="17" fill="hold">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strips(downRight)">
                                      <p:cBhvr>
                                        <p:cTn id="20" dur="500"/>
                                        <p:tgtEl>
                                          <p:spTgt spid="34"/>
                                        </p:tgtEl>
                                      </p:cBhvr>
                                    </p:animEffect>
                                  </p:childTnLst>
                                </p:cTn>
                              </p:par>
                            </p:childTnLst>
                          </p:cTn>
                        </p:par>
                        <p:par>
                          <p:cTn id="21" fill="hold">
                            <p:stCondLst>
                              <p:cond delay="1000"/>
                            </p:stCondLst>
                            <p:childTnLst>
                              <p:par>
                                <p:cTn id="22" presetID="18" presetClass="entr" presetSubtype="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Right)">
                                      <p:cBhvr>
                                        <p:cTn id="24" dur="500"/>
                                        <p:tgtEl>
                                          <p:spTgt spid="11"/>
                                        </p:tgtEl>
                                      </p:cBhvr>
                                    </p:animEffect>
                                  </p:childTnLst>
                                </p:cTn>
                              </p:par>
                            </p:childTnLst>
                          </p:cTn>
                        </p:par>
                        <p:par>
                          <p:cTn id="25" fill="hold">
                            <p:stCondLst>
                              <p:cond delay="1500"/>
                            </p:stCondLst>
                            <p:childTnLst>
                              <p:par>
                                <p:cTn id="26" presetID="18" presetClass="entr" presetSubtype="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Righ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par>
                          <p:cTn id="41" fill="hold">
                            <p:stCondLst>
                              <p:cond delay="0"/>
                            </p:stCondLst>
                            <p:childTnLst>
                              <p:par>
                                <p:cTn id="42" presetID="3" presetClass="entr" presetSubtype="10"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p:bldP spid="17" grpId="0" animBg="1"/>
      <p:bldP spid="18" grpId="0"/>
      <p:bldP spid="34"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31"/>
          <p:cNvGraphicFramePr>
            <a:graphicFrameLocks noGrp="1"/>
          </p:cNvGraphicFramePr>
          <p:nvPr/>
        </p:nvGraphicFramePr>
        <p:xfrm>
          <a:off x="1981200" y="1056640"/>
          <a:ext cx="6934200" cy="1481139"/>
        </p:xfrm>
        <a:graphic>
          <a:graphicData uri="http://schemas.openxmlformats.org/drawingml/2006/table">
            <a:tbl>
              <a:tblPr/>
              <a:tblGrid>
                <a:gridCol w="2133600"/>
                <a:gridCol w="3133725"/>
                <a:gridCol w="1666875"/>
              </a:tblGrid>
              <a:tr h="365804">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vi-VN" sz="1800" b="1" kern="1200" baseline="0" smtClean="0">
                          <a:solidFill>
                            <a:schemeClr val="tx1"/>
                          </a:solidFill>
                          <a:latin typeface="+mn-lt"/>
                          <a:ea typeface="+mn-ea"/>
                          <a:cs typeface="+mn-cs"/>
                        </a:rPr>
                        <a:t>Tên trường</a:t>
                      </a:r>
                      <a:endParaRPr lang="vi-VN" sz="1800" b="1" kern="1200" baseline="0" smtClean="0">
                        <a:solidFill>
                          <a:schemeClr val="tx1"/>
                        </a:solidFill>
                        <a:latin typeface="+mn-lt"/>
                        <a:ea typeface="+mn-ea"/>
                        <a:cs typeface="+mn-cs"/>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b="1" kern="1200" baseline="0" err="1" smtClean="0">
                          <a:solidFill>
                            <a:schemeClr val="tx1"/>
                          </a:solidFill>
                          <a:latin typeface="+mn-lt"/>
                          <a:ea typeface="+mn-ea"/>
                          <a:cs typeface="+mn-cs"/>
                        </a:rPr>
                        <a:t>Mô</a:t>
                      </a:r>
                      <a:r>
                        <a:rPr lang="en-US" sz="1800" b="1" kern="1200" baseline="0" smtClean="0">
                          <a:solidFill>
                            <a:schemeClr val="tx1"/>
                          </a:solidFill>
                          <a:latin typeface="+mn-lt"/>
                          <a:ea typeface="+mn-ea"/>
                          <a:cs typeface="+mn-cs"/>
                        </a:rPr>
                        <a:t> </a:t>
                      </a:r>
                      <a:r>
                        <a:rPr lang="en-US" sz="1800" b="1" kern="1200" baseline="0" err="1" smtClean="0">
                          <a:solidFill>
                            <a:schemeClr val="tx1"/>
                          </a:solidFill>
                          <a:latin typeface="+mn-lt"/>
                          <a:ea typeface="+mn-ea"/>
                          <a:cs typeface="+mn-cs"/>
                        </a:rPr>
                        <a:t>tả</a:t>
                      </a:r>
                      <a:endParaRPr lang="en-US" sz="1800" b="1" kern="1200" baseline="0" smtClean="0">
                        <a:solidFill>
                          <a:schemeClr val="tx1"/>
                        </a:solidFill>
                        <a:latin typeface="+mn-lt"/>
                        <a:ea typeface="+mn-ea"/>
                        <a:cs typeface="+mn-cs"/>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b="1" kern="1200" baseline="0" err="1" smtClean="0">
                          <a:solidFill>
                            <a:schemeClr val="tx1"/>
                          </a:solidFill>
                          <a:latin typeface="+mn-lt"/>
                          <a:ea typeface="+mn-ea"/>
                          <a:cs typeface="+mn-cs"/>
                        </a:rPr>
                        <a:t>Khoá</a:t>
                      </a:r>
                      <a:r>
                        <a:rPr lang="en-US" sz="1800" b="1" kern="1200" baseline="0" smtClean="0">
                          <a:solidFill>
                            <a:schemeClr val="tx1"/>
                          </a:solidFill>
                          <a:latin typeface="+mn-lt"/>
                          <a:ea typeface="+mn-ea"/>
                          <a:cs typeface="+mn-cs"/>
                        </a:rPr>
                        <a:t> </a:t>
                      </a:r>
                      <a:r>
                        <a:rPr lang="en-US" sz="1800" b="1" kern="1200" baseline="0" err="1" smtClean="0">
                          <a:solidFill>
                            <a:schemeClr val="tx1"/>
                          </a:solidFill>
                          <a:latin typeface="+mn-lt"/>
                          <a:ea typeface="+mn-ea"/>
                          <a:cs typeface="+mn-cs"/>
                        </a:rPr>
                        <a:t>chính</a:t>
                      </a:r>
                      <a:endParaRPr lang="en-US" sz="1800" b="1" kern="1200" baseline="0" smtClean="0">
                        <a:solidFill>
                          <a:schemeClr val="tx1"/>
                        </a:solidFill>
                        <a:latin typeface="+mn-lt"/>
                        <a:ea typeface="+mn-ea"/>
                        <a:cs typeface="+mn-cs"/>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365804">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err="1" smtClean="0">
                          <a:ln>
                            <a:noFill/>
                          </a:ln>
                          <a:solidFill>
                            <a:schemeClr val="tx1"/>
                          </a:solidFill>
                          <a:effectLst/>
                          <a:latin typeface="Arial" panose="020B0604020202020204" pitchFamily="34" charset="0"/>
                          <a:cs typeface="Arial" panose="020B0604020202020204" pitchFamily="34" charset="0"/>
                        </a:rPr>
                        <a:t>Ma_khach_hang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kern="1200" baseline="0" err="1" smtClean="0">
                          <a:solidFill>
                            <a:schemeClr val="tx1"/>
                          </a:solidFill>
                          <a:latin typeface="Arial" panose="020B0604020202020204" pitchFamily="34" charset="0"/>
                          <a:ea typeface="+mn-ea"/>
                          <a:cs typeface="Arial" panose="020B0604020202020204" pitchFamily="34" charset="0"/>
                        </a:rPr>
                        <a:t>Mã</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khách</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hàng</a:t>
                      </a:r>
                      <a:endParaRPr lang="en-US" sz="1800" kern="1200" baseline="0" smtClean="0">
                        <a:solidFill>
                          <a:schemeClr val="tx1"/>
                        </a:solidFill>
                        <a:latin typeface="Arial" panose="020B0604020202020204" pitchFamily="34" charset="0"/>
                        <a:ea typeface="+mn-ea"/>
                        <a:cs typeface="Arial" panose="020B0604020202020204"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rgbClr val="FF0000"/>
                        </a:solidFill>
                        <a:effectLst/>
                        <a:latin typeface=".VnSouthern" pitchFamily="34"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72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err="1" smtClean="0">
                          <a:ln>
                            <a:noFill/>
                          </a:ln>
                          <a:solidFill>
                            <a:schemeClr val="tx1"/>
                          </a:solidFill>
                          <a:effectLst/>
                          <a:latin typeface="Arial" panose="020B0604020202020204" pitchFamily="34" charset="0"/>
                          <a:cs typeface="Arial" panose="020B0604020202020204" pitchFamily="34" charset="0"/>
                        </a:rPr>
                        <a:t>Ten_khach_hang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kern="1200" baseline="0" err="1" smtClean="0">
                          <a:solidFill>
                            <a:schemeClr val="tx1"/>
                          </a:solidFill>
                          <a:latin typeface="Arial" panose="020B0604020202020204" pitchFamily="34" charset="0"/>
                          <a:ea typeface="+mn-ea"/>
                          <a:cs typeface="Arial" panose="020B0604020202020204" pitchFamily="34" charset="0"/>
                        </a:rPr>
                        <a:t>Tên</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khách</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hàng</a:t>
                      </a:r>
                      <a:endParaRPr lang="en-US" sz="1800" kern="1200" baseline="0" smtClean="0">
                        <a:solidFill>
                          <a:schemeClr val="tx1"/>
                        </a:solidFill>
                        <a:latin typeface="Arial" panose="020B0604020202020204" pitchFamily="34" charset="0"/>
                        <a:ea typeface="+mn-ea"/>
                        <a:cs typeface="Arial" panose="020B0604020202020204"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rgbClr val="FF0000"/>
                        </a:solidFill>
                        <a:effectLst/>
                        <a:latin typeface=".VnSouthern" pitchFamily="34"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04">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err="1" smtClean="0">
                          <a:ln>
                            <a:noFill/>
                          </a:ln>
                          <a:solidFill>
                            <a:schemeClr val="tx1"/>
                          </a:solidFill>
                          <a:effectLst/>
                          <a:latin typeface="Arial" panose="020B0604020202020204" pitchFamily="34" charset="0"/>
                          <a:cs typeface="Arial" panose="020B0604020202020204" pitchFamily="34" charset="0"/>
                        </a:rPr>
                        <a:t>Dia_chi</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kern="1200" baseline="0" err="1" smtClean="0">
                          <a:solidFill>
                            <a:schemeClr val="tx1"/>
                          </a:solidFill>
                          <a:latin typeface="Arial" panose="020B0604020202020204" pitchFamily="34" charset="0"/>
                          <a:ea typeface="+mn-ea"/>
                          <a:cs typeface="Arial" panose="020B0604020202020204" pitchFamily="34" charset="0"/>
                        </a:rPr>
                        <a:t>Địa</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chỉ</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khách</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hàng</a:t>
                      </a:r>
                      <a:endParaRPr lang="en-US" sz="1800" kern="1200" baseline="0" smtClean="0">
                        <a:solidFill>
                          <a:schemeClr val="tx1"/>
                        </a:solidFill>
                        <a:latin typeface="Arial" panose="020B0604020202020204" pitchFamily="34" charset="0"/>
                        <a:ea typeface="+mn-ea"/>
                        <a:cs typeface="Arial" panose="020B0604020202020204"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rgbClr val="FF0000"/>
                        </a:solidFill>
                        <a:effectLst/>
                        <a:latin typeface=".VnSouthern" pitchFamily="34"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Group 330"/>
          <p:cNvGraphicFramePr>
            <a:graphicFrameLocks noGrp="1"/>
          </p:cNvGraphicFramePr>
          <p:nvPr/>
        </p:nvGraphicFramePr>
        <p:xfrm>
          <a:off x="1981200" y="2764790"/>
          <a:ext cx="6934200" cy="1463676"/>
        </p:xfrm>
        <a:graphic>
          <a:graphicData uri="http://schemas.openxmlformats.org/drawingml/2006/table">
            <a:tbl>
              <a:tblPr/>
              <a:tblGrid>
                <a:gridCol w="2133600"/>
                <a:gridCol w="3133725"/>
                <a:gridCol w="1666875"/>
              </a:tblGrid>
              <a:tr h="365919">
                <a:tc>
                  <a:txBody>
                    <a:bodyPr/>
                    <a:lstStyle/>
                    <a:p>
                      <a:pPr algn="ctr" rtl="0"/>
                      <a:r>
                        <a:rPr lang="vi-VN" sz="1800" b="1" kern="1200" baseline="0" smtClean="0">
                          <a:solidFill>
                            <a:schemeClr val="tx1"/>
                          </a:solidFill>
                          <a:latin typeface="+mn-lt"/>
                          <a:ea typeface="+mn-ea"/>
                          <a:cs typeface="+mn-cs"/>
                        </a:rPr>
                        <a:t>Tên trường</a:t>
                      </a:r>
                      <a:endParaRPr lang="vi-VN" sz="1800" b="1" kern="1200" baseline="0" smtClean="0">
                        <a:solidFill>
                          <a:schemeClr val="tx1"/>
                        </a:solidFill>
                        <a:latin typeface="+mn-lt"/>
                        <a:ea typeface="+mn-ea"/>
                        <a:cs typeface="+mn-cs"/>
                      </a:endParaRP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algn="ctr" rtl="0"/>
                      <a:r>
                        <a:rPr lang="en-US" sz="1800" b="1" kern="1200" baseline="0" err="1" smtClean="0">
                          <a:solidFill>
                            <a:schemeClr val="tx1"/>
                          </a:solidFill>
                          <a:latin typeface="+mn-lt"/>
                          <a:ea typeface="+mn-ea"/>
                          <a:cs typeface="+mn-cs"/>
                        </a:rPr>
                        <a:t>Mô</a:t>
                      </a:r>
                      <a:r>
                        <a:rPr lang="en-US" sz="1800" b="1" kern="1200" baseline="0" smtClean="0">
                          <a:solidFill>
                            <a:schemeClr val="tx1"/>
                          </a:solidFill>
                          <a:latin typeface="+mn-lt"/>
                          <a:ea typeface="+mn-ea"/>
                          <a:cs typeface="+mn-cs"/>
                        </a:rPr>
                        <a:t> </a:t>
                      </a:r>
                      <a:r>
                        <a:rPr lang="en-US" sz="1800" b="1" kern="1200" baseline="0" err="1" smtClean="0">
                          <a:solidFill>
                            <a:schemeClr val="tx1"/>
                          </a:solidFill>
                          <a:latin typeface="+mn-lt"/>
                          <a:ea typeface="+mn-ea"/>
                          <a:cs typeface="+mn-cs"/>
                        </a:rPr>
                        <a:t>tả</a:t>
                      </a:r>
                      <a:endParaRPr lang="en-US" sz="1800" b="1" kern="1200" baseline="0" smtClean="0">
                        <a:solidFill>
                          <a:schemeClr val="tx1"/>
                        </a:solidFill>
                        <a:latin typeface="+mn-lt"/>
                        <a:ea typeface="+mn-ea"/>
                        <a:cs typeface="+mn-cs"/>
                      </a:endParaRPr>
                    </a:p>
                  </a:txBody>
                  <a:tcPr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algn="ctr" rtl="0"/>
                      <a:r>
                        <a:rPr lang="en-US" sz="1800" b="1" kern="1200" baseline="0" err="1" smtClean="0">
                          <a:solidFill>
                            <a:schemeClr val="tx1"/>
                          </a:solidFill>
                          <a:latin typeface="+mn-lt"/>
                          <a:ea typeface="+mn-ea"/>
                          <a:cs typeface="+mn-cs"/>
                        </a:rPr>
                        <a:t>Khoá</a:t>
                      </a:r>
                      <a:r>
                        <a:rPr lang="en-US" sz="1800" b="1" kern="1200" baseline="0" smtClean="0">
                          <a:solidFill>
                            <a:schemeClr val="tx1"/>
                          </a:solidFill>
                          <a:latin typeface="+mn-lt"/>
                          <a:ea typeface="+mn-ea"/>
                          <a:cs typeface="+mn-cs"/>
                        </a:rPr>
                        <a:t> </a:t>
                      </a:r>
                      <a:r>
                        <a:rPr lang="en-US" sz="1800" b="1" kern="1200" baseline="0" err="1" smtClean="0">
                          <a:solidFill>
                            <a:schemeClr val="tx1"/>
                          </a:solidFill>
                          <a:latin typeface="+mn-lt"/>
                          <a:ea typeface="+mn-ea"/>
                          <a:cs typeface="+mn-cs"/>
                        </a:rPr>
                        <a:t>chính</a:t>
                      </a:r>
                      <a:endParaRPr lang="en-US" sz="1800" b="1" kern="1200" baseline="0" smtClean="0">
                        <a:solidFill>
                          <a:schemeClr val="tx1"/>
                        </a:solidFill>
                        <a:latin typeface="+mn-lt"/>
                        <a:ea typeface="+mn-ea"/>
                        <a:cs typeface="+mn-cs"/>
                      </a:endParaRPr>
                    </a:p>
                  </a:txBody>
                  <a:tcPr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6591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Ma_hang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kern="1200" baseline="0" err="1" smtClean="0">
                          <a:solidFill>
                            <a:schemeClr val="tx1"/>
                          </a:solidFill>
                          <a:latin typeface="Arial" panose="020B0604020202020204" pitchFamily="34" charset="0"/>
                          <a:ea typeface="+mn-ea"/>
                          <a:cs typeface="Arial" panose="020B0604020202020204" pitchFamily="34" charset="0"/>
                        </a:rPr>
                        <a:t>Mã</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mặt</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hàng</a:t>
                      </a:r>
                      <a:endParaRPr lang="en-US" sz="1800" kern="1200" baseline="0" smtClean="0">
                        <a:solidFill>
                          <a:schemeClr val="tx1"/>
                        </a:solidFill>
                        <a:latin typeface="Arial" panose="020B0604020202020204" pitchFamily="34" charset="0"/>
                        <a:ea typeface="+mn-ea"/>
                        <a:cs typeface="Arial" panose="020B0604020202020204" pitchFamily="34" charset="0"/>
                      </a:endParaRPr>
                    </a:p>
                  </a:txBody>
                  <a:tcPr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rgbClr val="FF0000"/>
                        </a:solidFill>
                        <a:effectLst/>
                        <a:latin typeface=".VnSouthern" pitchFamily="34" charset="0"/>
                      </a:endParaRPr>
                    </a:p>
                  </a:txBody>
                  <a:tcPr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91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err="1" smtClean="0">
                          <a:ln>
                            <a:noFill/>
                          </a:ln>
                          <a:solidFill>
                            <a:schemeClr val="tx1"/>
                          </a:solidFill>
                          <a:effectLst/>
                          <a:latin typeface="Arial" panose="020B0604020202020204" pitchFamily="34" charset="0"/>
                          <a:cs typeface="Arial" panose="020B0604020202020204" pitchFamily="34" charset="0"/>
                        </a:rPr>
                        <a:t>Ten_hang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kern="1200" baseline="0" err="1" smtClean="0">
                          <a:solidFill>
                            <a:schemeClr val="tx1"/>
                          </a:solidFill>
                          <a:latin typeface="Arial" panose="020B0604020202020204" pitchFamily="34" charset="0"/>
                          <a:ea typeface="+mn-ea"/>
                          <a:cs typeface="Arial" panose="020B0604020202020204" pitchFamily="34" charset="0"/>
                        </a:rPr>
                        <a:t>Tên</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mặt</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hàng</a:t>
                      </a:r>
                      <a:endParaRPr lang="en-US" sz="1800" kern="1200" baseline="0" smtClean="0">
                        <a:solidFill>
                          <a:schemeClr val="tx1"/>
                        </a:solidFill>
                        <a:latin typeface="Arial" panose="020B0604020202020204" pitchFamily="34" charset="0"/>
                        <a:ea typeface="+mn-ea"/>
                        <a:cs typeface="Arial" panose="020B0604020202020204" pitchFamily="34" charset="0"/>
                      </a:endParaRPr>
                    </a:p>
                  </a:txBody>
                  <a:tcPr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rgbClr val="FF0000"/>
                        </a:solidFill>
                        <a:effectLst/>
                        <a:latin typeface=".VnSouthern" pitchFamily="34" charset="0"/>
                      </a:endParaRPr>
                    </a:p>
                  </a:txBody>
                  <a:tcPr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91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err="1" smtClean="0">
                          <a:ln>
                            <a:noFill/>
                          </a:ln>
                          <a:solidFill>
                            <a:schemeClr val="tx1"/>
                          </a:solidFill>
                          <a:effectLst/>
                          <a:latin typeface="Arial" panose="020B0604020202020204" pitchFamily="34" charset="0"/>
                          <a:cs typeface="Arial" panose="020B0604020202020204" pitchFamily="34" charset="0"/>
                        </a:rPr>
                        <a:t>Don_gia</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vi-VN" sz="1800" kern="1200" baseline="0" smtClean="0">
                          <a:solidFill>
                            <a:schemeClr val="tx1"/>
                          </a:solidFill>
                          <a:latin typeface="Arial" panose="020B0604020202020204" pitchFamily="34" charset="0"/>
                          <a:ea typeface="+mn-ea"/>
                          <a:cs typeface="Arial" panose="020B0604020202020204" pitchFamily="34" charset="0"/>
                        </a:rPr>
                        <a:t>Đơn giá (VNĐ)</a:t>
                      </a:r>
                      <a:endParaRPr lang="vi-VN" sz="1800" kern="1200" baseline="0" smtClean="0">
                        <a:solidFill>
                          <a:schemeClr val="tx1"/>
                        </a:solidFill>
                        <a:latin typeface="Arial" panose="020B0604020202020204" pitchFamily="34" charset="0"/>
                        <a:ea typeface="+mn-ea"/>
                        <a:cs typeface="Arial" panose="020B0604020202020204" pitchFamily="34" charset="0"/>
                      </a:endParaRPr>
                    </a:p>
                  </a:txBody>
                  <a:tcPr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rgbClr val="FF0000"/>
                        </a:solidFill>
                        <a:effectLst/>
                        <a:latin typeface=".VnSouthern" pitchFamily="34" charset="0"/>
                      </a:endParaRPr>
                    </a:p>
                  </a:txBody>
                  <a:tcPr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 name="Group 329"/>
          <p:cNvGraphicFramePr>
            <a:graphicFrameLocks noGrp="1"/>
          </p:cNvGraphicFramePr>
          <p:nvPr/>
        </p:nvGraphicFramePr>
        <p:xfrm>
          <a:off x="2057400" y="4431665"/>
          <a:ext cx="6781799" cy="2219326"/>
        </p:xfrm>
        <a:graphic>
          <a:graphicData uri="http://schemas.openxmlformats.org/drawingml/2006/table">
            <a:tbl>
              <a:tblPr/>
              <a:tblGrid>
                <a:gridCol w="2009271"/>
                <a:gridCol w="3142288"/>
                <a:gridCol w="1630240"/>
              </a:tblGrid>
              <a:tr h="365823">
                <a:tc>
                  <a:txBody>
                    <a:bodyPr/>
                    <a:lstStyle/>
                    <a:p>
                      <a:pPr algn="ctr" rtl="0"/>
                      <a:r>
                        <a:rPr lang="vi-VN" sz="1800" b="1" kern="1200" baseline="0" smtClean="0">
                          <a:solidFill>
                            <a:schemeClr val="tx1"/>
                          </a:solidFill>
                          <a:latin typeface="+mn-lt"/>
                          <a:ea typeface="+mn-ea"/>
                          <a:cs typeface="+mn-cs"/>
                        </a:rPr>
                        <a:t>Tên trường</a:t>
                      </a:r>
                      <a:endParaRPr lang="vi-VN" sz="1800" b="1" kern="1200" baseline="0" smtClean="0">
                        <a:solidFill>
                          <a:schemeClr val="tx1"/>
                        </a:solidFill>
                        <a:latin typeface="+mn-lt"/>
                        <a:ea typeface="+mn-ea"/>
                        <a:cs typeface="+mn-cs"/>
                      </a:endParaRPr>
                    </a:p>
                  </a:txBody>
                  <a:tcPr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ctr" rtl="0"/>
                      <a:r>
                        <a:rPr lang="en-US" sz="1800" b="1" kern="1200" baseline="0" err="1" smtClean="0">
                          <a:solidFill>
                            <a:schemeClr val="tx1"/>
                          </a:solidFill>
                          <a:latin typeface="+mn-lt"/>
                          <a:ea typeface="+mn-ea"/>
                          <a:cs typeface="+mn-cs"/>
                        </a:rPr>
                        <a:t>Mô</a:t>
                      </a:r>
                      <a:r>
                        <a:rPr lang="en-US" sz="1800" b="1" kern="1200" baseline="0" smtClean="0">
                          <a:solidFill>
                            <a:schemeClr val="tx1"/>
                          </a:solidFill>
                          <a:latin typeface="+mn-lt"/>
                          <a:ea typeface="+mn-ea"/>
                          <a:cs typeface="+mn-cs"/>
                        </a:rPr>
                        <a:t> </a:t>
                      </a:r>
                      <a:r>
                        <a:rPr lang="en-US" sz="1800" b="1" kern="1200" baseline="0" err="1" smtClean="0">
                          <a:solidFill>
                            <a:schemeClr val="tx1"/>
                          </a:solidFill>
                          <a:latin typeface="+mn-lt"/>
                          <a:ea typeface="+mn-ea"/>
                          <a:cs typeface="+mn-cs"/>
                        </a:rPr>
                        <a:t>tả</a:t>
                      </a:r>
                      <a:endParaRPr lang="en-US" sz="1800" b="1" kern="1200" baseline="0" smtClean="0">
                        <a:solidFill>
                          <a:schemeClr val="tx1"/>
                        </a:solidFill>
                        <a:latin typeface="+mn-lt"/>
                        <a:ea typeface="+mn-ea"/>
                        <a:cs typeface="+mn-cs"/>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ctr" rtl="0"/>
                      <a:r>
                        <a:rPr lang="en-US" sz="1800" b="1" kern="1200" baseline="0" err="1" smtClean="0">
                          <a:solidFill>
                            <a:schemeClr val="tx1"/>
                          </a:solidFill>
                          <a:latin typeface="+mn-lt"/>
                          <a:ea typeface="+mn-ea"/>
                          <a:cs typeface="+mn-cs"/>
                        </a:rPr>
                        <a:t>Khoá</a:t>
                      </a:r>
                      <a:r>
                        <a:rPr lang="en-US" sz="1800" b="1" kern="1200" baseline="0" smtClean="0">
                          <a:solidFill>
                            <a:schemeClr val="tx1"/>
                          </a:solidFill>
                          <a:latin typeface="+mn-lt"/>
                          <a:ea typeface="+mn-ea"/>
                          <a:cs typeface="+mn-cs"/>
                        </a:rPr>
                        <a:t> </a:t>
                      </a:r>
                      <a:r>
                        <a:rPr lang="en-US" sz="1800" b="1" kern="1200" baseline="0" err="1" smtClean="0">
                          <a:solidFill>
                            <a:schemeClr val="tx1"/>
                          </a:solidFill>
                          <a:latin typeface="+mn-lt"/>
                          <a:ea typeface="+mn-ea"/>
                          <a:cs typeface="+mn-cs"/>
                        </a:rPr>
                        <a:t>chính</a:t>
                      </a:r>
                      <a:endParaRPr lang="en-US" sz="1800" b="1" kern="1200" baseline="0" smtClean="0">
                        <a:solidFill>
                          <a:schemeClr val="tx1"/>
                        </a:solidFill>
                        <a:latin typeface="+mn-lt"/>
                        <a:ea typeface="+mn-ea"/>
                        <a:cs typeface="+mn-cs"/>
                      </a:endParaRP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6582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err="1" smtClean="0">
                          <a:ln>
                            <a:noFill/>
                          </a:ln>
                          <a:solidFill>
                            <a:schemeClr val="tx1"/>
                          </a:solidFill>
                          <a:effectLst/>
                          <a:latin typeface="Arial" panose="020B0604020202020204" pitchFamily="34" charset="0"/>
                          <a:cs typeface="Arial" panose="020B0604020202020204" pitchFamily="34" charset="0"/>
                        </a:rPr>
                        <a:t>So_don</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vi-VN" sz="1800" kern="1200" baseline="0" smtClean="0">
                          <a:solidFill>
                            <a:schemeClr val="tx1"/>
                          </a:solidFill>
                          <a:latin typeface="Arial" panose="020B0604020202020204" pitchFamily="34" charset="0"/>
                          <a:ea typeface="+mn-ea"/>
                          <a:cs typeface="Arial" panose="020B0604020202020204" pitchFamily="34" charset="0"/>
                        </a:rPr>
                        <a:t>Số hiệu đơn đặt hàng</a:t>
                      </a:r>
                      <a:endParaRPr lang="vi-VN" sz="1800" kern="1200" baseline="0" smtClean="0">
                        <a:solidFill>
                          <a:schemeClr val="tx1"/>
                        </a:solidFill>
                        <a:latin typeface="Arial" panose="020B0604020202020204" pitchFamily="34" charset="0"/>
                        <a:ea typeface="+mn-ea"/>
                        <a:cs typeface="Arial" panose="020B0604020202020204"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rgbClr val="FF0000"/>
                        </a:solidFill>
                        <a:effectLst/>
                        <a:latin typeface=".VnSouthern" pitchFamily="34" charset="0"/>
                      </a:endParaRP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err="1" smtClean="0">
                          <a:ln>
                            <a:noFill/>
                          </a:ln>
                          <a:solidFill>
                            <a:schemeClr val="tx1"/>
                          </a:solidFill>
                          <a:effectLst/>
                          <a:latin typeface="Arial" panose="020B0604020202020204" pitchFamily="34" charset="0"/>
                          <a:cs typeface="Arial" panose="020B0604020202020204" pitchFamily="34" charset="0"/>
                        </a:rPr>
                        <a:t>Ma_khach_hang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kern="1200" baseline="0" err="1" smtClean="0">
                          <a:solidFill>
                            <a:schemeClr val="tx1"/>
                          </a:solidFill>
                          <a:latin typeface="Arial" panose="020B0604020202020204" pitchFamily="34" charset="0"/>
                          <a:ea typeface="+mn-ea"/>
                          <a:cs typeface="Arial" panose="020B0604020202020204" pitchFamily="34" charset="0"/>
                        </a:rPr>
                        <a:t>Mã</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khách</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hàng</a:t>
                      </a:r>
                      <a:endParaRPr lang="en-US" sz="1800" kern="1200" baseline="0" smtClean="0">
                        <a:solidFill>
                          <a:schemeClr val="tx1"/>
                        </a:solidFill>
                        <a:latin typeface="Arial" panose="020B0604020202020204" pitchFamily="34" charset="0"/>
                        <a:ea typeface="+mn-ea"/>
                        <a:cs typeface="Arial" panose="020B0604020202020204"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rgbClr val="FF0000"/>
                        </a:solidFill>
                        <a:effectLst/>
                        <a:latin typeface=".VnSouthern" pitchFamily="34" charset="0"/>
                      </a:endParaRP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Ma_hang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kern="1200" baseline="0" err="1" smtClean="0">
                          <a:solidFill>
                            <a:schemeClr val="tx1"/>
                          </a:solidFill>
                          <a:latin typeface="Arial" panose="020B0604020202020204" pitchFamily="34" charset="0"/>
                          <a:ea typeface="+mn-ea"/>
                          <a:cs typeface="Arial" panose="020B0604020202020204" pitchFamily="34" charset="0"/>
                        </a:rPr>
                        <a:t>Mã</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mặt</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hàng</a:t>
                      </a:r>
                      <a:endParaRPr lang="en-US" sz="1800" kern="1200" baseline="0" smtClean="0">
                        <a:solidFill>
                          <a:schemeClr val="tx1"/>
                        </a:solidFill>
                        <a:latin typeface="Arial" panose="020B0604020202020204" pitchFamily="34" charset="0"/>
                        <a:ea typeface="+mn-ea"/>
                        <a:cs typeface="Arial" panose="020B0604020202020204"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rgbClr val="FF0000"/>
                        </a:solidFill>
                        <a:effectLst/>
                        <a:latin typeface=".VnSouthern" pitchFamily="34" charset="0"/>
                      </a:endParaRP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2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So_luong</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vi-VN" sz="1800" kern="1200" baseline="0" smtClean="0">
                          <a:solidFill>
                            <a:schemeClr val="tx1"/>
                          </a:solidFill>
                          <a:latin typeface="Arial" panose="020B0604020202020204" pitchFamily="34" charset="0"/>
                          <a:ea typeface="+mn-ea"/>
                          <a:cs typeface="Arial" panose="020B0604020202020204" pitchFamily="34" charset="0"/>
                        </a:rPr>
                        <a:t>Số lượng</a:t>
                      </a:r>
                      <a:endParaRPr lang="vi-VN" sz="1800" kern="1200" baseline="0" smtClean="0">
                        <a:solidFill>
                          <a:schemeClr val="tx1"/>
                        </a:solidFill>
                        <a:latin typeface="Arial" panose="020B0604020202020204" pitchFamily="34" charset="0"/>
                        <a:ea typeface="+mn-ea"/>
                        <a:cs typeface="Arial" panose="020B0604020202020204"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rgbClr val="FF0000"/>
                        </a:solidFill>
                        <a:effectLst/>
                        <a:latin typeface=".VnSouthern" pitchFamily="34" charset="0"/>
                      </a:endParaRP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211">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1800" b="0" i="0" u="none" strike="noStrike" cap="none" normalizeH="0" baseline="0" err="1" smtClean="0">
                          <a:ln>
                            <a:noFill/>
                          </a:ln>
                          <a:solidFill>
                            <a:schemeClr val="tx1"/>
                          </a:solidFill>
                          <a:effectLst/>
                          <a:latin typeface="Arial" panose="020B0604020202020204" pitchFamily="34" charset="0"/>
                          <a:cs typeface="Arial" panose="020B0604020202020204" pitchFamily="34" charset="0"/>
                        </a:rPr>
                        <a:t>Ngay_giao</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defRPr/>
                      </a:pPr>
                      <a:r>
                        <a:rPr lang="en-US" sz="1800" kern="1200" baseline="0" err="1" smtClean="0">
                          <a:solidFill>
                            <a:schemeClr val="tx1"/>
                          </a:solidFill>
                          <a:latin typeface="Arial" panose="020B0604020202020204" pitchFamily="34" charset="0"/>
                          <a:ea typeface="+mn-ea"/>
                          <a:cs typeface="Arial" panose="020B0604020202020204" pitchFamily="34" charset="0"/>
                        </a:rPr>
                        <a:t>Ngày</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giao</a:t>
                      </a:r>
                      <a:r>
                        <a:rPr lang="en-US" sz="1800" kern="1200" baseline="0" smtClean="0">
                          <a:solidFill>
                            <a:schemeClr val="tx1"/>
                          </a:solidFill>
                          <a:latin typeface="Arial" panose="020B0604020202020204" pitchFamily="34" charset="0"/>
                          <a:ea typeface="+mn-ea"/>
                          <a:cs typeface="Arial" panose="020B0604020202020204" pitchFamily="34" charset="0"/>
                        </a:rPr>
                        <a:t> </a:t>
                      </a:r>
                      <a:r>
                        <a:rPr lang="en-US" sz="1800" kern="1200" baseline="0" err="1" smtClean="0">
                          <a:solidFill>
                            <a:schemeClr val="tx1"/>
                          </a:solidFill>
                          <a:latin typeface="Arial" panose="020B0604020202020204" pitchFamily="34" charset="0"/>
                          <a:ea typeface="+mn-ea"/>
                          <a:cs typeface="Arial" panose="020B0604020202020204" pitchFamily="34" charset="0"/>
                        </a:rPr>
                        <a:t>hàng</a:t>
                      </a:r>
                      <a:endParaRPr lang="en-US" sz="1800" kern="1200" baseline="0" smtClean="0">
                        <a:solidFill>
                          <a:schemeClr val="tx1"/>
                        </a:solidFill>
                        <a:latin typeface="Arial" panose="020B0604020202020204" pitchFamily="34" charset="0"/>
                        <a:ea typeface="+mn-ea"/>
                        <a:cs typeface="Arial" panose="020B0604020202020204" pitchFamily="34" charset="0"/>
                      </a:endParaRP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endParaRPr kumimoji="0" lang="en-US" sz="1800" b="0" i="0" u="none" strike="noStrike" cap="none" normalizeH="0" baseline="0" smtClean="0">
                        <a:ln>
                          <a:noFill/>
                        </a:ln>
                        <a:solidFill>
                          <a:srgbClr val="FF0000"/>
                        </a:solidFill>
                        <a:effectLst/>
                        <a:latin typeface=".VnSouthern" pitchFamily="34" charset="0"/>
                      </a:endParaRP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 Box 30"/>
          <p:cNvSpPr txBox="1">
            <a:spLocks noChangeArrowheads="1"/>
          </p:cNvSpPr>
          <p:nvPr/>
        </p:nvSpPr>
        <p:spPr bwMode="auto">
          <a:xfrm>
            <a:off x="0" y="1377315"/>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2300" indent="-6223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None/>
            </a:pPr>
            <a:r>
              <a:rPr lang="en-US" sz="2000" b="1">
                <a:solidFill>
                  <a:srgbClr val="3333FF"/>
                </a:solidFill>
                <a:latin typeface=".VnHelvetInsH"/>
              </a:rPr>
              <a:t>Khach_hang</a:t>
            </a:r>
            <a:endParaRPr lang="en-US" sz="2000" b="1">
              <a:solidFill>
                <a:srgbClr val="3333FF"/>
              </a:solidFill>
              <a:latin typeface=".VnHelvetInsH"/>
            </a:endParaRPr>
          </a:p>
        </p:txBody>
      </p:sp>
      <p:sp>
        <p:nvSpPr>
          <p:cNvPr id="10" name="Text Box 31"/>
          <p:cNvSpPr txBox="1">
            <a:spLocks noChangeArrowheads="1"/>
          </p:cNvSpPr>
          <p:nvPr/>
        </p:nvSpPr>
        <p:spPr bwMode="auto">
          <a:xfrm>
            <a:off x="76200" y="3053715"/>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2300" indent="-6223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None/>
            </a:pPr>
            <a:r>
              <a:rPr lang="en-US" sz="2000" b="1">
                <a:solidFill>
                  <a:srgbClr val="3333FF"/>
                </a:solidFill>
                <a:latin typeface=".VnHelvetInsH"/>
              </a:rPr>
              <a:t>Mat_hang</a:t>
            </a:r>
            <a:endParaRPr lang="en-US" sz="2000" b="1">
              <a:solidFill>
                <a:srgbClr val="3333FF"/>
              </a:solidFill>
              <a:latin typeface=".VnHelvetInsH"/>
            </a:endParaRPr>
          </a:p>
        </p:txBody>
      </p:sp>
      <p:sp>
        <p:nvSpPr>
          <p:cNvPr id="11" name="Text Box 32"/>
          <p:cNvSpPr txBox="1">
            <a:spLocks noChangeArrowheads="1"/>
          </p:cNvSpPr>
          <p:nvPr/>
        </p:nvSpPr>
        <p:spPr bwMode="auto">
          <a:xfrm>
            <a:off x="76200" y="5181283"/>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2300" indent="-6223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None/>
            </a:pPr>
            <a:r>
              <a:rPr lang="en-US" sz="2000" b="1">
                <a:solidFill>
                  <a:srgbClr val="3333FF"/>
                </a:solidFill>
                <a:latin typeface=".VnHelvetInsH"/>
              </a:rPr>
              <a:t>Hoa_don</a:t>
            </a:r>
            <a:endParaRPr lang="en-US" sz="2000" b="1">
              <a:solidFill>
                <a:srgbClr val="3333FF"/>
              </a:solidFill>
              <a:latin typeface=".VnHelvetInsH"/>
            </a:endParaRPr>
          </a:p>
        </p:txBody>
      </p:sp>
      <p:pic>
        <p:nvPicPr>
          <p:cNvPr id="41038" name="Picture 8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91400" y="1400810"/>
            <a:ext cx="35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9" name="Picture 8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91400" y="3153410"/>
            <a:ext cx="35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0" name="Picture 8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15200" y="4753610"/>
            <a:ext cx="35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41"/>
          <p:cNvSpPr>
            <a:spLocks noChangeArrowheads="1"/>
          </p:cNvSpPr>
          <p:nvPr/>
        </p:nvSpPr>
        <p:spPr bwMode="auto">
          <a:xfrm>
            <a:off x="203200" y="-317"/>
            <a:ext cx="7696200" cy="829945"/>
          </a:xfrm>
          <a:prstGeom prst="rect">
            <a:avLst/>
          </a:prstGeom>
          <a:solidFill>
            <a:schemeClr val="bg1"/>
          </a:solidFill>
          <a:ln w="9525">
            <a:noFill/>
            <a:miter lim="800000"/>
          </a:ln>
          <a:effectLst/>
        </p:spPr>
        <p:txBody>
          <a:bodyPr>
            <a:spAutoFit/>
          </a:bodyPr>
          <a:p>
            <a:pPr algn="just" fontAlgn="auto">
              <a:spcBef>
                <a:spcPts val="0"/>
              </a:spcBef>
              <a:spcAft>
                <a:spcPts val="0"/>
              </a:spcAft>
              <a:defRPr/>
            </a:pPr>
            <a:r>
              <a:rPr lang="vi-VN" sz="2400" b="1">
                <a:solidFill>
                  <a:srgbClr val="FF0000"/>
                </a:solidFill>
                <a:latin typeface="+mn-lt"/>
              </a:rPr>
              <a:t>cách 2: tạo ra 3 bảng độc lập, mỗi bảng lưu thông tin </a:t>
            </a:r>
            <a:r>
              <a:rPr lang="vi-VN" sz="2400" b="1">
                <a:solidFill>
                  <a:srgbClr val="FF0000"/>
                </a:solidFill>
                <a:latin typeface="+mn-lt"/>
              </a:rPr>
              <a:t>riêng:</a:t>
            </a:r>
            <a:endParaRPr lang="vi-VN" sz="2400" b="1">
              <a:solidFill>
                <a:srgbClr val="FF0000"/>
              </a:solidFill>
              <a:latin typeface="+mn-lt"/>
            </a:endParaRPr>
          </a:p>
        </p:txBody>
      </p:sp>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5400"/>
            <a:ext cx="37052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7463"/>
            <a:ext cx="3076575" cy="180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3"/>
          <p:cNvSpPr>
            <a:spLocks noChangeArrowheads="1"/>
          </p:cNvSpPr>
          <p:nvPr/>
        </p:nvSpPr>
        <p:spPr bwMode="auto">
          <a:xfrm>
            <a:off x="228600" y="4572000"/>
            <a:ext cx="8915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pPr>
            <a:r>
              <a:rPr lang="vi-VN" sz="2300" b="1"/>
              <a:t>Cách thứ hai khắc phục được nhược điểm của cách thứ nhất</a:t>
            </a:r>
            <a:endParaRPr lang="en-US" sz="2300" b="1">
              <a:solidFill>
                <a:srgbClr val="CC3300"/>
              </a:solidFill>
              <a:latin typeface=".VnSouthern"/>
              <a:sym typeface="Wingdings" panose="05000000000000000000" pitchFamily="2" charset="2"/>
            </a:endParaRP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1828800"/>
            <a:ext cx="45529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4"/>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3"/>
          <p:cNvSpPr>
            <a:spLocks noChangeArrowheads="1"/>
          </p:cNvSpPr>
          <p:nvPr/>
        </p:nvSpPr>
        <p:spPr bwMode="auto">
          <a:xfrm>
            <a:off x="166688" y="4648200"/>
            <a:ext cx="83820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pPr>
            <a:r>
              <a:rPr lang="vi-VN" sz="2300" b="1"/>
              <a:t>Để có được thông tin tổng hợp thì cần lấy thông tin từ 3 bảng trên </a:t>
            </a:r>
            <a:r>
              <a:rPr lang="vi-VN" sz="2300" b="1">
                <a:sym typeface="Wingdings" panose="05000000000000000000" pitchFamily="2" charset="2"/>
              </a:rPr>
              <a:t> </a:t>
            </a:r>
            <a:r>
              <a:rPr lang="vi-VN" sz="2300" b="1">
                <a:solidFill>
                  <a:srgbClr val="FF0000"/>
                </a:solidFill>
                <a:sym typeface="Wingdings" panose="05000000000000000000" pitchFamily="2" charset="2"/>
              </a:rPr>
              <a:t>cần liên kết </a:t>
            </a:r>
            <a:r>
              <a:rPr lang="vi-VN" sz="2300" b="1">
                <a:sym typeface="Wingdings" panose="05000000000000000000" pitchFamily="2" charset="2"/>
              </a:rPr>
              <a:t>giữa các bảng.</a:t>
            </a:r>
            <a:endParaRPr lang="vi-VN" sz="2300" b="1">
              <a:sym typeface="Wingdings" panose="05000000000000000000" pitchFamily="2" charset="2"/>
            </a:endParaRPr>
          </a:p>
          <a:p>
            <a:pPr algn="just">
              <a:lnSpc>
                <a:spcPct val="120000"/>
              </a:lnSpc>
            </a:pPr>
            <a:endParaRPr lang="en-US" sz="2300" b="1">
              <a:solidFill>
                <a:srgbClr val="CC3300"/>
              </a:solidFill>
              <a:latin typeface=".VnSouthern"/>
              <a:sym typeface="Wingdings" panose="05000000000000000000" pitchFamily="2" charset="2"/>
            </a:endParaRPr>
          </a:p>
        </p:txBody>
      </p:sp>
      <p:pic>
        <p:nvPicPr>
          <p:cNvPr id="3277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4295775"/>
            <a:ext cx="49434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37052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463"/>
            <a:ext cx="3076575" cy="180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792288"/>
            <a:ext cx="45529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786313"/>
            <a:ext cx="600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538" y="4805363"/>
            <a:ext cx="61118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4776788"/>
            <a:ext cx="7810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4748213"/>
            <a:ext cx="5334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2225" y="4757738"/>
            <a:ext cx="19526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0"/>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strips(downLeft)">
                                      <p:cBhvr>
                                        <p:cTn id="7" dur="5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0" presetClass="path" presetSubtype="0" accel="50000" decel="50000" fill="hold" nodeType="withEffect">
                                  <p:stCondLst>
                                    <p:cond delay="0"/>
                                  </p:stCondLst>
                                  <p:childTnLst>
                                    <p:animMotion origin="layout" path="M 0.00503 -0.34975 C 0.00469 -0.32847 0.00573 -0.291 0.0033 -0.2718 C 0.00312 -0.26764 0.00278 -0.26393 0.00226 -0.26 C 0.00173 -0.24867 0.00087 -0.23733 1.66667E-6 -0.22646 C -0.00087 -0.21374 -0.00104 -0.20055 -0.00174 -0.18783 C -0.00243 -0.1381 -0.00226 -0.16354 -0.00174 -0.07448 C -0.00156 -0.06615 -0.00122 -0.05297 0.00035 -0.0458 C 0.00104 -0.03863 0.00017 -0.04649 0.00173 -0.03516 C 0.00208 -0.03169 0.00156 -0.03238 0.00226 -0.03238 L 1.66667E-6 -3.12977E-6 " pathEditMode="relative" rAng="0" ptsTypes="ffffffffAA">
                                      <p:cBhvr>
                                        <p:cTn id="13" dur="2000" fill="hold"/>
                                        <p:tgtEl>
                                          <p:spTgt spid="3"/>
                                        </p:tgtEl>
                                        <p:attrNameLst>
                                          <p:attrName>ppt_x</p:attrName>
                                          <p:attrName>ppt_y</p:attrName>
                                        </p:attrNameLst>
                                      </p:cBhvr>
                                      <p:rCtr x="-34700" y="1748800"/>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2772"/>
                                        </p:tgtEl>
                                        <p:attrNameLst>
                                          <p:attrName>style.visibility</p:attrName>
                                        </p:attrNameLst>
                                      </p:cBhvr>
                                      <p:to>
                                        <p:strVal val="visible"/>
                                      </p:to>
                                    </p:set>
                                  </p:childTnLst>
                                </p:cTn>
                              </p:par>
                              <p:par>
                                <p:cTn id="18" presetID="0" presetClass="path" presetSubtype="0" accel="50000" decel="50000" fill="hold" nodeType="withEffect">
                                  <p:stCondLst>
                                    <p:cond delay="0"/>
                                  </p:stCondLst>
                                  <p:childTnLst>
                                    <p:animMotion origin="layout" path="M -0.13698 -0.62804 C -0.13125 -0.61601 -0.13542 -0.62295 -0.12344 -0.60953 C -0.11927 -0.60444 -0.11615 -0.59797 -0.11215 -0.59242 C -0.10608 -0.58455 -0.09896 -0.57761 -0.09271 -0.56998 C -0.08125 -0.55564 -0.06979 -0.54037 -0.0592 -0.52533 C -0.03281 -0.48855 -0.06615 -0.53736 -0.04271 -0.50613 C -0.03646 -0.49781 -0.03056 -0.48855 -0.02483 -0.47976 C -0.01458 -0.46519 -0.00278 -0.45131 0.00365 -0.43257 C 0.00469 -0.42679 0.00573 -0.42378 0.00729 -0.41846 C 0.00955 -0.39741 0.01094 -0.36827 0.00295 -0.34768 C 0.00191 -0.3338 -0.00017 -0.32316 -0.00399 -0.3102 C -0.00504 -0.30627 -0.00521 -0.30165 -0.0066 -0.29725 C -0.01076 -0.28152 -0.0151 -0.26556 -0.02031 -0.25052 C -0.02101 -0.24497 -0.0217 -0.24081 -0.02309 -0.23572 C -0.02517 -0.20657 -0.02483 -0.17766 -0.02188 -0.14851 C -0.02135 -0.13394 -0.01979 -0.12399 -0.01754 -0.11104 C -0.01736 -0.10479 -0.01736 -0.09878 -0.01684 -0.09276 C -0.01667 -0.08976 -0.01528 -0.08212 -0.01528 -0.08189 C -0.01441 -0.07125 -0.01181 -0.06107 -0.01076 -0.04997 C -0.00955 -0.03678 -0.01181 -0.04187 -0.00816 -0.03516 C -0.0066 -0.02684 -0.00504 -0.01874 -0.00226 -0.01041 C -0.00122 -0.00208 -0.00208 -0.00532 -0.00052 2.9077E-6 " pathEditMode="relative" rAng="0" ptsTypes="fffffffffffffffffffffA">
                                      <p:cBhvr>
                                        <p:cTn id="19" dur="2000" fill="hold"/>
                                        <p:tgtEl>
                                          <p:spTgt spid="32772"/>
                                        </p:tgtEl>
                                        <p:attrNameLst>
                                          <p:attrName>ppt_x</p:attrName>
                                          <p:attrName>ppt_y</p:attrName>
                                        </p:attrNameLst>
                                      </p:cBhvr>
                                      <p:rCtr x="739600" y="3139000"/>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0" presetClass="path" presetSubtype="0" accel="50000" decel="50000" fill="hold" nodeType="withEffect">
                                  <p:stCondLst>
                                    <p:cond delay="0"/>
                                  </p:stCondLst>
                                  <p:childTnLst>
                                    <p:animMotion origin="layout" path="M 0.26563 -0.63775 C 0.26372 -0.62619 0.25973 -0.60722 0.25278 -0.59958 C 0.24862 -0.59519 0.24896 -0.59611 0.24619 -0.58964 C 0.23316 -0.5598 0.21459 -0.53227 0.1974 -0.50729 C 0.19219 -0.49989 0.18785 -0.4948 0.18351 -0.48577 C 0.18126 -0.47467 0.16997 -0.46287 0.16407 -0.45316 C 0.14671 -0.42355 0.13316 -0.38978 0.11424 -0.36225 C 0.11251 -0.35485 0.10469 -0.34282 0.1007 -0.33657 C 0.09844 -0.32825 0.09167 -0.32269 0.08785 -0.31529 C 0.08403 -0.30766 0.08247 -0.30002 0.079 -0.29262 C 0.07674 -0.28753 0.07413 -0.28267 0.07118 -0.27828 C 0.07032 -0.27712 0.06928 -0.27574 0.06823 -0.27412 C 0.06528 -0.26833 0.06494 -0.26348 0.06146 -0.25862 C 0.05834 -0.24844 0.05261 -0.23872 0.04775 -0.22993 C 0.04532 -0.22531 0.03993 -0.21582 0.03993 -0.21559 C 0.03715 -0.20426 0.03143 -0.19315 0.02639 -0.18321 C 0.025 -0.17719 0.02553 -0.17858 0.0224 -0.17187 C 0.02066 -0.16794 0.01667 -0.16031 0.01667 -0.16007 C 0.01528 -0.15198 0.01337 -0.14689 0.0106 -0.13926 C 0.0085 -0.12584 0.00763 -0.12838 0.00572 -0.10942 C 0.00538 -0.0849 0.00572 -0.06014 0.00487 -0.03539 C 0.00468 -0.03169 5E-6 -0.00833 5E-6 8.32755E-7 " pathEditMode="relative" rAng="0" ptsTypes="fffffffffffffffffffffA">
                                      <p:cBhvr>
                                        <p:cTn id="25" dur="2000" fill="hold"/>
                                        <p:tgtEl>
                                          <p:spTgt spid="8"/>
                                        </p:tgtEl>
                                        <p:attrNameLst>
                                          <p:attrName>ppt_x</p:attrName>
                                          <p:attrName>ppt_y</p:attrName>
                                        </p:attrNameLst>
                                      </p:cBhvr>
                                      <p:rCtr x="-1328100" y="3187600"/>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0" presetClass="path" presetSubtype="0" accel="50000" decel="50000" fill="hold" nodeType="withEffect">
                                  <p:stCondLst>
                                    <p:cond delay="0"/>
                                  </p:stCondLst>
                                  <p:childTnLst>
                                    <p:animMotion origin="layout" path="M -0.11406 -0.33865 C -0.10885 -0.3331 -0.10573 -0.32523 -0.10052 -0.31806 C -0.08924 -0.30187 -0.07934 -0.28475 -0.06927 -0.26694 C -0.0658 -0.26046 -0.06129 -0.25538 -0.05747 -0.24913 C -0.05486 -0.24497 -0.04965 -0.23502 -0.04965 -0.23479 C -0.04896 -0.23247 -0.04879 -0.22877 -0.04757 -0.22646 C -0.04549 -0.22091 -0.03993 -0.21235 -0.03993 -0.21189 C -0.0375 -0.19477 -0.04097 -0.2142 -0.03611 -0.20171 C -0.02691 -0.17904 -0.04028 -0.20402 -0.03108 -0.18783 C -0.02865 -0.17649 -0.02361 -0.15822 -0.0184 -0.14874 C -0.01649 -0.14041 -0.01146 -0.12607 -0.01146 -0.1256 C -0.01042 -0.1182 -0.00799 -0.1145 -0.0066 -0.10687 C -0.00417 -0.09414 -0.0007 -0.06962 0.00035 -0.05598 C 0.00069 -0.05066 0.00104 -0.04534 0.00139 -0.03978 C 0.00191 -0.03192 0.00365 -0.01503 0.00365 -0.0148 C 0.00312 -0.00786 0.00365 0.00023 0.00243 0.00764 C 0.00191 0.01111 0.00191 0.00185 0.00139 -0.00115 C -0.00087 -0.01179 -0.0007 -0.0074 -0.0007 -0.00485 " pathEditMode="relative" rAng="0" ptsTypes="fffffffffffffffffA">
                                      <p:cBhvr>
                                        <p:cTn id="31" dur="2000" fill="hold"/>
                                        <p:tgtEl>
                                          <p:spTgt spid="7"/>
                                        </p:tgtEl>
                                        <p:attrNameLst>
                                          <p:attrName>ppt_x</p:attrName>
                                          <p:attrName>ppt_y</p:attrName>
                                        </p:attrNameLst>
                                      </p:cBhvr>
                                      <p:rCtr x="588500" y="1748800"/>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2773"/>
                                        </p:tgtEl>
                                        <p:attrNameLst>
                                          <p:attrName>style.visibility</p:attrName>
                                        </p:attrNameLst>
                                      </p:cBhvr>
                                      <p:to>
                                        <p:strVal val="visible"/>
                                      </p:to>
                                    </p:set>
                                  </p:childTnLst>
                                </p:cTn>
                              </p:par>
                              <p:par>
                                <p:cTn id="36" presetID="0" presetClass="path" presetSubtype="0" accel="50000" decel="50000" fill="hold" nodeType="withEffect">
                                  <p:stCondLst>
                                    <p:cond delay="0"/>
                                  </p:stCondLst>
                                  <p:childTnLst>
                                    <p:animMotion origin="layout" path="M 0.22153 -0.63012 C 0.22448 -0.61439 0.22031 -0.60305 0.21597 -0.58941 C 0.20573 -0.55772 0.19531 -0.52556 0.18437 -0.49433 C 0.17239 -0.45964 0.1651 -0.42031 0.15382 -0.38469 C 0.14791 -0.36641 0.1408 -0.34837 0.13437 -0.33056 C 0.1283 -0.3146 0.12326 -0.29679 0.11666 -0.28106 C 0.10538 -0.25376 0.09219 -0.22878 0.08055 -0.20194 C 0.07187 -0.18228 0.06423 -0.16193 0.05451 -0.14342 C 0.04791 -0.13139 0.04444 -0.1152 0.03611 -0.10548 C 0.0335 -0.08998 0.03732 -0.10733 0.03229 -0.09646 C 0.03125 -0.09438 0.03142 -0.0916 0.03038 -0.08952 C 0.02882 -0.08628 0.02604 -0.0842 0.02482 -0.0805 C 0.02153 -0.06986 0.02378 -0.07634 0.01666 -0.06153 C 0.01528 -0.05853 0.0151 -0.05482 0.01389 -0.05135 C 0.01302 -0.04927 0.01198 -0.04742 0.01094 -0.04557 C 0.01041 -0.04303 0.01007 -0.04025 0.0092 -0.03817 C 0.00816 -0.03516 0.00538 -0.02938 0.00538 -0.02915 C 0.00416 -0.02313 0.00208 -0.01781 0.00069 -0.0118 C 2.5E-6 -0.00116 2.5E-6 -0.00509 2.5E-6 1.02012E-6 " pathEditMode="relative" rAng="0" ptsTypes="ffffffffffffffffffA">
                                      <p:cBhvr>
                                        <p:cTn id="37" dur="2000" fill="hold"/>
                                        <p:tgtEl>
                                          <p:spTgt spid="32773"/>
                                        </p:tgtEl>
                                        <p:attrNameLst>
                                          <p:attrName>ppt_x</p:attrName>
                                          <p:attrName>ppt_y</p:attrName>
                                        </p:attrNameLst>
                                      </p:cBhvr>
                                      <p:rCtr x="-1093800" y="3150600"/>
                                    </p:animMotion>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32771"/>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2772"/>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8"/>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277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linds(horizont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831;p32"/>
          <p:cNvGrpSpPr/>
          <p:nvPr/>
        </p:nvGrpSpPr>
        <p:grpSpPr>
          <a:xfrm>
            <a:off x="-96810" y="3555146"/>
            <a:ext cx="4821801" cy="1551965"/>
            <a:chOff x="4860575" y="633850"/>
            <a:chExt cx="3351925" cy="938825"/>
          </a:xfrm>
        </p:grpSpPr>
        <p:sp>
          <p:nvSpPr>
            <p:cNvPr id="18"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marL="0" lvl="0" indent="0" algn="ctr" rtl="0">
                <a:spcBef>
                  <a:spcPts val="0"/>
                </a:spcBef>
                <a:spcAft>
                  <a:spcPts val="0"/>
                </a:spcAft>
                <a:buClr>
                  <a:schemeClr val="dk1"/>
                </a:buClr>
                <a:buSzPts val="1100"/>
                <a:buFont typeface="Arial" panose="020B0604020202020204"/>
                <a:buNone/>
              </a:pPr>
              <a:endParaRPr sz="1200">
                <a:solidFill>
                  <a:srgbClr val="FFFFFF"/>
                </a:solidFill>
                <a:latin typeface="Roboto"/>
                <a:ea typeface="Roboto"/>
                <a:cs typeface="Roboto"/>
                <a:sym typeface="Roboto"/>
              </a:endParaRPr>
            </a:p>
          </p:txBody>
        </p:sp>
        <p:sp>
          <p:nvSpPr>
            <p:cNvPr id="19"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a:latin typeface="Fira Sans Extra Condensed Medium"/>
                  <a:ea typeface="Fira Sans Extra Condensed Medium"/>
                  <a:cs typeface="Fira Sans Extra Condensed Medium"/>
                  <a:sym typeface="Fira Sans Extra Condensed Medium"/>
                </a:rPr>
                <a:t>01</a:t>
              </a:r>
              <a:endParaRPr sz="2500">
                <a:latin typeface="Fira Sans Extra Condensed Medium"/>
                <a:ea typeface="Fira Sans Extra Condensed Medium"/>
                <a:cs typeface="Fira Sans Extra Condensed Medium"/>
                <a:sym typeface="Fira Sans Extra Condensed Medium"/>
              </a:endParaRPr>
            </a:p>
          </p:txBody>
        </p:sp>
      </p:grpSp>
      <p:pic>
        <p:nvPicPr>
          <p:cNvPr id="2" name="Picture 1"/>
          <p:cNvPicPr>
            <a:picLocks noChangeAspect="1"/>
          </p:cNvPicPr>
          <p:nvPr/>
        </p:nvPicPr>
        <p:blipFill rotWithShape="1">
          <a:blip r:embed="rId1">
            <a:extLst>
              <a:ext uri="{28A0092B-C50C-407E-A947-70E740481C1C}">
                <a14:useLocalDpi xmlns:a14="http://schemas.microsoft.com/office/drawing/2010/main" val="0"/>
              </a:ext>
            </a:extLst>
          </a:blip>
          <a:srcRect l="8334" t="7037" r="5832" b="38148"/>
          <a:stretch>
            <a:fillRect/>
          </a:stretch>
        </p:blipFill>
        <p:spPr>
          <a:xfrm>
            <a:off x="800691" y="60619"/>
            <a:ext cx="7848600" cy="2819400"/>
          </a:xfrm>
          <a:prstGeom prst="rect">
            <a:avLst/>
          </a:prstGeom>
        </p:spPr>
      </p:pic>
      <p:sp>
        <p:nvSpPr>
          <p:cNvPr id="47106" name="Text Box 125"/>
          <p:cNvSpPr txBox="1">
            <a:spLocks noChangeArrowheads="1"/>
          </p:cNvSpPr>
          <p:nvPr/>
        </p:nvSpPr>
        <p:spPr bwMode="auto">
          <a:xfrm>
            <a:off x="0" y="2847267"/>
            <a:ext cx="9144000" cy="710343"/>
          </a:xfrm>
          <a:prstGeom prst="rect">
            <a:avLst/>
          </a:prstGeom>
          <a:solidFill>
            <a:schemeClr val="tx1"/>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4000" b="1">
                <a:solidFill>
                  <a:srgbClr val="C00000"/>
                </a:solidFill>
                <a:latin typeface="Times New Roman" panose="02020603050405020304" pitchFamily="18" charset="0"/>
              </a:rPr>
              <a:t>BÀI 7.  LIÊN KẾT GIỮA CÁC BẢNG</a:t>
            </a:r>
            <a:endParaRPr lang="en-US" sz="4000">
              <a:solidFill>
                <a:srgbClr val="C00000"/>
              </a:solidFill>
              <a:latin typeface=".VnClarendonH"/>
            </a:endParaRPr>
          </a:p>
        </p:txBody>
      </p:sp>
      <p:grpSp>
        <p:nvGrpSpPr>
          <p:cNvPr id="47107" name="Group 8"/>
          <p:cNvGrpSpPr/>
          <p:nvPr/>
        </p:nvGrpSpPr>
        <p:grpSpPr bwMode="auto">
          <a:xfrm>
            <a:off x="0" y="6553200"/>
            <a:ext cx="9144000" cy="304800"/>
            <a:chOff x="39595" y="6477000"/>
            <a:chExt cx="9170146" cy="381000"/>
          </a:xfrm>
        </p:grpSpPr>
        <p:sp>
          <p:nvSpPr>
            <p:cNvPr id="10" name="Rectangle 9"/>
            <p:cNvSpPr/>
            <p:nvPr/>
          </p:nvSpPr>
          <p:spPr bwMode="auto">
            <a:xfrm rot="5400000">
              <a:off x="4434168" y="2082427"/>
              <a:ext cx="381000" cy="9170146"/>
            </a:xfrm>
            <a:prstGeom prst="rect">
              <a:avLst/>
            </a:pr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8534716" y="6477000"/>
              <a:ext cx="675025" cy="381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Pentagon 27"/>
            <p:cNvSpPr/>
            <p:nvPr/>
          </p:nvSpPr>
          <p:spPr bwMode="auto">
            <a:xfrm flipH="1" flipV="1">
              <a:off x="7695712" y="6477000"/>
              <a:ext cx="1448756" cy="3810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Text Box 31"/>
          <p:cNvSpPr txBox="1">
            <a:spLocks noChangeArrowheads="1"/>
          </p:cNvSpPr>
          <p:nvPr/>
        </p:nvSpPr>
        <p:spPr bwMode="auto">
          <a:xfrm>
            <a:off x="1629229" y="4013356"/>
            <a:ext cx="2895600" cy="523875"/>
          </a:xfrm>
          <a:prstGeom prst="rect">
            <a:avLst/>
          </a:prstGeom>
          <a:noFill/>
          <a:ln w="9525">
            <a:noFill/>
            <a:miter lim="800000"/>
          </a:ln>
        </p:spPr>
        <p:txBody>
          <a:bodyPr>
            <a:spAutoFit/>
          </a:bodyPr>
          <a:lstStyle/>
          <a:p>
            <a:pPr>
              <a:spcBef>
                <a:spcPct val="50000"/>
              </a:spcBef>
              <a:defRPr/>
            </a:pPr>
            <a:r>
              <a:rPr lang="en-US" sz="2800" b="1" smtClean="0">
                <a:latin typeface="Arial" panose="020B0604020202020204" pitchFamily="34" charset="0"/>
              </a:rPr>
              <a:t>KHÁI </a:t>
            </a:r>
            <a:r>
              <a:rPr lang="en-US" sz="2800" b="1">
                <a:latin typeface="Arial" panose="020B0604020202020204" pitchFamily="34" charset="0"/>
              </a:rPr>
              <a:t>NIỆM:</a:t>
            </a:r>
            <a:endParaRPr lang="en-US" sz="2800" b="1">
              <a:latin typeface=".VnHelvetInsH" pitchFamily="34" charset="0"/>
            </a:endParaRPr>
          </a:p>
        </p:txBody>
      </p:sp>
      <p:grpSp>
        <p:nvGrpSpPr>
          <p:cNvPr id="30" name="Google Shape;837;p32"/>
          <p:cNvGrpSpPr/>
          <p:nvPr/>
        </p:nvGrpSpPr>
        <p:grpSpPr>
          <a:xfrm>
            <a:off x="1738846" y="4951935"/>
            <a:ext cx="6484317" cy="1647213"/>
            <a:chOff x="4859375" y="1605400"/>
            <a:chExt cx="3351925" cy="938525"/>
          </a:xfrm>
        </p:grpSpPr>
        <p:sp>
          <p:nvSpPr>
            <p:cNvPr id="31"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marL="0" lvl="0" indent="0" algn="ctr" rtl="0">
                <a:spcBef>
                  <a:spcPts val="0"/>
                </a:spcBef>
                <a:spcAft>
                  <a:spcPts val="0"/>
                </a:spcAft>
                <a:buClr>
                  <a:schemeClr val="dk1"/>
                </a:buClr>
                <a:buSzPts val="1100"/>
                <a:buFont typeface="Arial" panose="020B0604020202020204"/>
                <a:buNone/>
              </a:pPr>
              <a:endParaRPr>
                <a:solidFill>
                  <a:srgbClr val="FFFFFF"/>
                </a:solidFill>
              </a:endParaRPr>
            </a:p>
          </p:txBody>
        </p:sp>
        <p:sp>
          <p:nvSpPr>
            <p:cNvPr id="32"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842;p32"/>
            <p:cNvSpPr/>
            <p:nvPr/>
          </p:nvSpPr>
          <p:spPr>
            <a:xfrm>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a:latin typeface="Fira Sans Extra Condensed Medium"/>
                  <a:ea typeface="Fira Sans Extra Condensed Medium"/>
                  <a:cs typeface="Fira Sans Extra Condensed Medium"/>
                  <a:sym typeface="Fira Sans Extra Condensed Medium"/>
                </a:rPr>
                <a:t>02</a:t>
              </a:r>
              <a:endParaRPr sz="2500">
                <a:latin typeface="Fira Sans Extra Condensed Medium"/>
                <a:ea typeface="Fira Sans Extra Condensed Medium"/>
                <a:cs typeface="Fira Sans Extra Condensed Medium"/>
                <a:sym typeface="Fira Sans Extra Condensed Medium"/>
              </a:endParaRPr>
            </a:p>
          </p:txBody>
        </p:sp>
      </p:grpSp>
      <p:sp>
        <p:nvSpPr>
          <p:cNvPr id="14" name="Text Box 33"/>
          <p:cNvSpPr txBox="1">
            <a:spLocks noChangeArrowheads="1"/>
          </p:cNvSpPr>
          <p:nvPr/>
        </p:nvSpPr>
        <p:spPr bwMode="auto">
          <a:xfrm>
            <a:off x="1989249" y="5383435"/>
            <a:ext cx="5050707" cy="954107"/>
          </a:xfrm>
          <a:prstGeom prst="rect">
            <a:avLst/>
          </a:prstGeom>
          <a:noFill/>
          <a:ln w="9525">
            <a:noFill/>
            <a:miter lim="800000"/>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800" b="1" smtClean="0"/>
              <a:t>KỸ </a:t>
            </a:r>
            <a:r>
              <a:rPr lang="en-US" sz="2800" b="1"/>
              <a:t>THUẬT TẠO LIÊN KẾT GIỮA CÁC BẢNG:</a:t>
            </a:r>
            <a:endParaRPr lang="en-US" sz="2800" b="1"/>
          </a:p>
        </p:txBody>
      </p:sp>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ags/tag1.xml><?xml version="1.0" encoding="utf-8"?>
<p:tagLst xmlns:p="http://schemas.openxmlformats.org/presentationml/2006/main">
  <p:tag name="ISPRING_SLIDE_ID" val="{FCD426B5-44EC-4237-A529-1DFF6BCD86D8}"/>
  <p:tag name="GENSWF_ADVANCE_TIME" val="6.001"/>
  <p:tag name="TIMING" val="|0.001|2|2"/>
  <p:tag name="ISPRING_CUSTOM_TIMING_USED" val="1"/>
</p:tagLst>
</file>

<file path=ppt/tags/tag10.xml><?xml version="1.0" encoding="utf-8"?>
<p:tagLst xmlns:p="http://schemas.openxmlformats.org/presentationml/2006/main">
  <p:tag name="ISPRING_SLIDE_ID" val="{92E16DEA-6140-4E27-B9C4-B856C9BA9E43}"/>
  <p:tag name="GENSWF_ADVANCE_TIME" val="3.001"/>
  <p:tag name="TIMING" val="|0.001|0.5|0.5|0.5|0.5|0.5"/>
  <p:tag name="ISPRING_CUSTOM_TIMING_USED" val="1"/>
</p:tagLst>
</file>

<file path=ppt/tags/tag11.xml><?xml version="1.0" encoding="utf-8"?>
<p:tagLst xmlns:p="http://schemas.openxmlformats.org/presentationml/2006/main">
  <p:tag name="ISPRING_SLIDE_ID" val="{16F94CAC-5F3F-4339-BEE2-FC71636D431E}"/>
  <p:tag name="GENSWF_ADVANCE_TIME" val="5"/>
  <p:tag name="TIMING" val=""/>
  <p:tag name="ISPRING_CUSTOM_TIMING_USED" val="1"/>
</p:tagLst>
</file>

<file path=ppt/tags/tag12.xml><?xml version="1.0" encoding="utf-8"?>
<p:tagLst xmlns:p="http://schemas.openxmlformats.org/presentationml/2006/main">
  <p:tag name="ISPRING_SLIDE_ID" val="{6BAC9004-DEA5-429A-B5E6-EDE5468860FE}"/>
  <p:tag name="GENSWF_ADVANCE_TIME" val="2.473"/>
  <p:tag name="TIMING" val="|0.001|0.5|0.472|0.5|0.5"/>
  <p:tag name="ISPRING_CUSTOM_TIMING_USED" val="1"/>
</p:tagLst>
</file>

<file path=ppt/tags/tag13.xml><?xml version="1.0" encoding="utf-8"?>
<p:tagLst xmlns:p="http://schemas.openxmlformats.org/presentationml/2006/main">
  <p:tag name="ISPRING_SLIDE_ID" val="{46A1E64A-1D4E-4E2E-849B-A45016104C3D}"/>
  <p:tag name="GENSWF_ADVANCE_TIME" val="1.003"/>
  <p:tag name="TIMING" val="|0.5|0.501"/>
  <p:tag name="ISPRING_CUSTOM_TIMING_USED" val="1"/>
</p:tagLst>
</file>

<file path=ppt/tags/tag14.xml><?xml version="1.0" encoding="utf-8"?>
<p:tagLst xmlns:p="http://schemas.openxmlformats.org/presentationml/2006/main">
  <p:tag name="ISPRING_SLIDE_ID" val="{EAC63BA7-CF67-4711-8B32-5A80281573AA}"/>
  <p:tag name="GENSWF_ADVANCE_TIME" val="8.783"/>
  <p:tag name="TIMING" val="|0.001|2.827|0.501|2.003|0.001"/>
  <p:tag name="ISPRING_CUSTOM_TIMING_USED" val="1"/>
</p:tagLst>
</file>

<file path=ppt/tags/tag15.xml><?xml version="1.0" encoding="utf-8"?>
<p:tagLst xmlns:p="http://schemas.openxmlformats.org/presentationml/2006/main">
  <p:tag name="ISPRING_SLIDE_ID" val="{9C426E72-0162-4F73-BE06-52D10E3CEF28}"/>
  <p:tag name="GENSWF_ADVANCE_TIME" val="0.502"/>
  <p:tag name="TIMING" val="|0.001"/>
  <p:tag name="ISPRING_CUSTOM_TIMING_USED" val="1"/>
</p:tagLst>
</file>

<file path=ppt/tags/tag16.xml><?xml version="1.0" encoding="utf-8"?>
<p:tagLst xmlns:p="http://schemas.openxmlformats.org/presentationml/2006/main">
  <p:tag name="ISPRING_SLIDE_ID" val="{BCFB9C6B-4D36-4477-8BAA-95F6B96A4617}"/>
  <p:tag name="GENSWF_ADVANCE_TIME" val="5"/>
  <p:tag name="TIMING" val=""/>
  <p:tag name="ISPRING_CUSTOM_TIMING_USED" val="1"/>
</p:tagLst>
</file>

<file path=ppt/tags/tag17.xml><?xml version="1.0" encoding="utf-8"?>
<p:tagLst xmlns:p="http://schemas.openxmlformats.org/presentationml/2006/main">
  <p:tag name="ISPRING_SLIDE_ID" val="{410DECF9-F5BF-4453-8233-1C04A2DC4ACE}"/>
  <p:tag name="GENSWF_ADVANCE_TIME" val="4.333"/>
  <p:tag name="TIMING" val="|0.001|3.65|0.68"/>
  <p:tag name="ISPRING_CUSTOM_TIMING_USED" val="1"/>
</p:tagLst>
</file>

<file path=ppt/tags/tag18.xml><?xml version="1.0" encoding="utf-8"?>
<p:tagLst xmlns:p="http://schemas.openxmlformats.org/presentationml/2006/main">
  <p:tag name="ISPRING_SLIDE_ID" val="{64A4D468-7936-4531-B56C-7A0BED84BFAE}"/>
  <p:tag name="GENSWF_ADVANCE_TIME" val="5"/>
  <p:tag name="TIMING" val=""/>
  <p:tag name="ISPRING_CUSTOM_TIMING_USED" val="1"/>
</p:tagLst>
</file>

<file path=ppt/tags/tag19.xml><?xml version="1.0" encoding="utf-8"?>
<p:tagLst xmlns:p="http://schemas.openxmlformats.org/presentationml/2006/main">
  <p:tag name="ISPRING_SLIDE_ID" val="{147AFB3F-A22B-4559-812E-31E91BC75EFB}"/>
  <p:tag name="GENSWF_ADVANCE_TIME" val="1.001"/>
  <p:tag name="TIMING" val="|0.001|0.5"/>
  <p:tag name="ISPRING_CUSTOM_TIMING_USED" val="1"/>
</p:tagLst>
</file>

<file path=ppt/tags/tag2.xml><?xml version="1.0" encoding="utf-8"?>
<p:tagLst xmlns:p="http://schemas.openxmlformats.org/presentationml/2006/main">
  <p:tag name="ISPRING_SLIDE_ID" val="{65D4791D-47D8-411A-8EF1-5CC3D669DEC7}"/>
  <p:tag name="GENSWF_ADVANCE_TIME" val="5"/>
  <p:tag name="TIMING" val=""/>
  <p:tag name="ISPRING_CUSTOM_TIMING_USED" val="1"/>
</p:tagLst>
</file>

<file path=ppt/tags/tag20.xml><?xml version="1.0" encoding="utf-8"?>
<p:tagLst xmlns:p="http://schemas.openxmlformats.org/presentationml/2006/main">
  <p:tag name="MMPROD_NEXTUNIQUEID" val="10010"/>
  <p:tag name="MMPROD_UIDATA" val="&lt;database version=&quot;7.0&quot;&gt;&lt;object type=&quot;1&quot; unique_id=&quot;10001&quot;&gt;&lt;object type=&quot;2&quot; unique_id=&quot;10114&quot;&gt;&lt;object type=&quot;3&quot; unique_id=&quot;10115&quot;&gt;&lt;property id=&quot;20148&quot; value=&quot;5&quot;/&gt;&lt;property id=&quot;20300&quot; value=&quot;Slide 5&quot;/&gt;&lt;property id=&quot;20307&quot; value=&quot;256&quot;/&gt;&lt;/object&gt;&lt;object type=&quot;3&quot; unique_id=&quot;10116&quot;&gt;&lt;property id=&quot;20148&quot; value=&quot;5&quot;/&gt;&lt;property id=&quot;20300&quot; value=&quot;Slide 1&quot;/&gt;&lt;property id=&quot;20307&quot; value=&quot;257&quot;/&gt;&lt;/object&gt;&lt;object type=&quot;3&quot; unique_id=&quot;10117&quot;&gt;&lt;property id=&quot;20148&quot; value=&quot;5&quot;/&gt;&lt;property id=&quot;20300&quot; value=&quot;Slide 2&quot;/&gt;&lt;property id=&quot;20307&quot; value=&quot;258&quot;/&gt;&lt;/object&gt;&lt;object type=&quot;3&quot; unique_id=&quot;10233&quot;&gt;&lt;property id=&quot;20148&quot; value=&quot;5&quot;/&gt;&lt;property id=&quot;20300&quot; value=&quot;Slide 6&quot;/&gt;&lt;property id=&quot;20307&quot; value=&quot;259&quot;/&gt;&lt;/object&gt;&lt;object type=&quot;3&quot; unique_id=&quot;10234&quot;&gt;&lt;property id=&quot;20148&quot; value=&quot;5&quot;/&gt;&lt;property id=&quot;20300&quot; value=&quot;Slide 17&quot;/&gt;&lt;property id=&quot;20307&quot; value=&quot;260&quot;/&gt;&lt;/object&gt;&lt;object type=&quot;3&quot; unique_id=&quot;10235&quot;&gt;&lt;property id=&quot;20148&quot; value=&quot;5&quot;/&gt;&lt;property id=&quot;20300&quot; value=&quot;Slide 3&quot;/&gt;&lt;property id=&quot;20307&quot; value=&quot;261&quot;/&gt;&lt;/object&gt;&lt;object type=&quot;3&quot; unique_id=&quot;10310&quot;&gt;&lt;property id=&quot;20148&quot; value=&quot;5&quot;/&gt;&lt;property id=&quot;20300&quot; value=&quot;Slide 4&quot;/&gt;&lt;property id=&quot;20307&quot; value=&quot;263&quot;/&gt;&lt;/object&gt;&lt;object type=&quot;3&quot; unique_id=&quot;10482&quot;&gt;&lt;property id=&quot;20148&quot; value=&quot;5&quot;/&gt;&lt;property id=&quot;20300&quot; value=&quot;Slide 8&quot;/&gt;&lt;property id=&quot;20307&quot; value=&quot;264&quot;/&gt;&lt;/object&gt;&lt;object type=&quot;3&quot; unique_id=&quot;10483&quot;&gt;&lt;property id=&quot;20148&quot; value=&quot;5&quot;/&gt;&lt;property id=&quot;20300&quot; value=&quot;Slide 9&quot;/&gt;&lt;property id=&quot;20307&quot; value=&quot;265&quot;/&gt;&lt;/object&gt;&lt;object type=&quot;3&quot; unique_id=&quot;10484&quot;&gt;&lt;property id=&quot;20148&quot; value=&quot;5&quot;/&gt;&lt;property id=&quot;20300&quot; value=&quot;Slide 10&quot;/&gt;&lt;property id=&quot;20307&quot; value=&quot;268&quot;/&gt;&lt;/object&gt;&lt;object type=&quot;3&quot; unique_id=&quot;10485&quot;&gt;&lt;property id=&quot;20148&quot; value=&quot;5&quot;/&gt;&lt;property id=&quot;20300&quot; value=&quot;Slide 12&quot;/&gt;&lt;property id=&quot;20307&quot; value=&quot;266&quot;/&gt;&lt;/object&gt;&lt;object type=&quot;3&quot; unique_id=&quot;10486&quot;&gt;&lt;property id=&quot;20148&quot; value=&quot;5&quot;/&gt;&lt;property id=&quot;20300&quot; value=&quot;Slide 14&quot;/&gt;&lt;property id=&quot;20307&quot; value=&quot;267&quot;/&gt;&lt;/object&gt;&lt;object type=&quot;3&quot; unique_id=&quot;10487&quot;&gt;&lt;property id=&quot;20148&quot; value=&quot;5&quot;/&gt;&lt;property id=&quot;20300&quot; value=&quot;Slide 15&quot;/&gt;&lt;property id=&quot;20307&quot; value=&quot;269&quot;/&gt;&lt;/object&gt;&lt;object type=&quot;3&quot; unique_id=&quot;10488&quot;&gt;&lt;property id=&quot;20148&quot; value=&quot;5&quot;/&gt;&lt;property id=&quot;20300&quot; value=&quot;Slide 16&quot;/&gt;&lt;property id=&quot;20307&quot; value=&quot;270&quot;/&gt;&lt;/object&gt;&lt;object type=&quot;3&quot; unique_id=&quot;10522&quot;&gt;&lt;property id=&quot;20148&quot; value=&quot;5&quot;/&gt;&lt;property id=&quot;20300&quot; value=&quot;Slide 11&quot;/&gt;&lt;property id=&quot;20307&quot; value=&quot;271&quot;/&gt;&lt;/object&gt;&lt;object type=&quot;3&quot; unique_id=&quot;10523&quot;&gt;&lt;property id=&quot;20148&quot; value=&quot;5&quot;/&gt;&lt;property id=&quot;20300&quot; value=&quot;Slide 13&quot;/&gt;&lt;property id=&quot;20307&quot; value=&quot;272&quot;/&gt;&lt;/object&gt;&lt;object type=&quot;3&quot; unique_id=&quot;10615&quot;&gt;&lt;property id=&quot;20148&quot; value=&quot;5&quot;/&gt;&lt;property id=&quot;20300&quot; value=&quot;Slide 7&quot;/&gt;&lt;property id=&quot;20307&quot; value=&quot;274&quot;/&gt;&lt;/object&gt;&lt;/object&gt;&lt;object type=&quot;8&quot; unique_id=&quot;10132&quot;&gt;&lt;/object&gt;&lt;/object&gt;&lt;/database&gt;"/>
  <p:tag name="SECTOMILLISECCONVERTED" val="1"/>
  <p:tag name="ISPRING_UUID" val="{38F20776-8D64-40C5-A6FD-1ED966E2D59F}"/>
  <p:tag name="ISPRING_RESOURCE_FOLDER" val="D:\hoi giang\bai 7 lk bang\lkb2\"/>
  <p:tag name="ISPRING_PRESENTATION_PATH" val="D:\hoi giang\bai 7 lk bang\lkb2.pptx"/>
  <p:tag name="ISPRING_PRESENTATION_INFO" val="&lt;?xml version=&quot;1.0&quot; encoding=&quot;UTF-8&quot; standalone=&quot;no&quot; ?&gt;&#10;&lt;presentation&gt;&#10;&#10;  &lt;slides&gt;&#10;    &lt;slide duration=&quot;6001&quot; id=&quot;{FCD426B5-44EC-4237-A529-1DFF6BCD86D8}&quot; pptId=&quot;275&quot; transitionDuration=&quot;0&quot;/&gt;&#10;    &lt;slide duration=&quot;5000&quot; id=&quot;{65D4791D-47D8-411A-8EF1-5CC3D669DEC7}&quot; pptId=&quot;257&quot; transitionDuration=&quot;0&quot;/&gt;&#10;    &lt;slide duration=&quot;1001&quot; id=&quot;{2F6D6D96-6A8A-4378-B41A-8DCD5CB1846B}&quot; pptId=&quot;276&quot; transitionDuration=&quot;0&quot;/&gt;&#10;    &lt;slide duration=&quot;4003&quot; id=&quot;{0AF835DE-6BFF-4103-B557-34F2F6A0DDF2}&quot; pptId=&quot;258&quot; transitionDuration=&quot;0&quot;/&gt;&#10;    &lt;slide duration=&quot;500&quot; id=&quot;{D46BF3F3-541A-4C93-8E32-BC66599590F8}&quot; pptId=&quot;261&quot; transitionDuration=&quot;0&quot;/&gt;&#10;    &lt;slide duration=&quot;501&quot; id=&quot;{83047E77-C611-4E2F-B4DA-0FCBF354A1C2}&quot; pptId=&quot;263&quot; transitionDuration=&quot;0&quot;/&gt;&#10;    &lt;slide duration=&quot;5000&quot; id=&quot;{7A26303C-48EB-418F-A2E8-B73D7E2E38D3}&quot; pptId=&quot;256&quot; transitionDuration=&quot;0&quot;/&gt;&#10;    &lt;slide duration=&quot;801&quot; id=&quot;{B67D21E6-1014-4E24-ACC5-16F19916C2C9}&quot; pptId=&quot;259&quot; transitionDuration=&quot;0&quot;/&gt;&#10;    &lt;slide duration=&quot;3001&quot; id=&quot;{92E16DEA-6140-4E27-B9C4-B856C9BA9E43}&quot; pptId=&quot;279&quot; transitionDuration=&quot;0&quot;/&gt;&#10;    &lt;slide duration=&quot;5000&quot; id=&quot;{16F94CAC-5F3F-4339-BEE2-FC71636D431E}&quot; pptId=&quot;278&quot; transitionDuration=&quot;0&quot;/&gt;&#10;    &lt;slide duration=&quot;2473&quot; id=&quot;{6BAC9004-DEA5-429A-B5E6-EDE5468860FE}&quot; pptId=&quot;274&quot; transitionDuration=&quot;0&quot;/&gt;&#10;    &lt;slide duration=&quot;1003&quot; id=&quot;{46A1E64A-1D4E-4E2E-849B-A45016104C3D}&quot; pptId=&quot;264&quot; transitionDuration=&quot;0&quot;/&gt;&#10;    &lt;slide duration=&quot;8783&quot; id=&quot;{EAC63BA7-CF67-4711-8B32-5A80281573AA}&quot; pptId=&quot;265&quot; transitionDuration=&quot;0&quot;/&gt;&#10;    &lt;slide duration=&quot;502&quot; id=&quot;{9C426E72-0162-4F73-BE06-52D10E3CEF28}&quot; pptId=&quot;268&quot; transitionDuration=&quot;0&quot;/&gt;&#10;    &lt;slide duration=&quot;5000&quot; id=&quot;{BCFB9C6B-4D36-4477-8BAA-95F6B96A4617}&quot; pptId=&quot;271&quot; transitionDuration=&quot;0&quot;/&gt;&#10;    &lt;slide duration=&quot;4333&quot; id=&quot;{410DECF9-F5BF-4453-8233-1C04A2DC4ACE}&quot; pptId=&quot;266&quot; transitionDuration=&quot;0&quot;/&gt;&#10;    &lt;slide duration=&quot;5000&quot; id=&quot;{64A4D468-7936-4531-B56C-7A0BED84BFAE}&quot; pptId=&quot;272&quot; transitionDuration=&quot;0&quot;/&gt;&#10;    &lt;slide duration=&quot;11155&quot; id=&quot;{952B79A7-17A7-467E-89D8-639E15121D6A}&quot; pptId=&quot;277&quot; transitionDuration=&quot;0&quot;/&gt;&#10;    &lt;slide duration=&quot;1001&quot; id=&quot;{147AFB3F-A22B-4559-812E-31E91BC75EFB}&quot; pptId=&quot;267&quot; transitionDuration=&quot;0&quot;/&gt;&#10;  &lt;/slides&gt;&#10;&#10;  &lt;narration&gt;&#10;    &lt;videoTracks&gt;&#10;      &lt;videoTrack duration=&quot;11196&quot; muted=&quot;false&quot; slideId=&quot;{952B79A7-17A7-467E-89D8-639E15121D6A}&quot; startTime=&quot;0&quot; stepIndex=&quot;0&quot; volume=&quot;1&quot;&gt;&#10;        &lt;file modifyTime=&quot;2016-10-18T14:54:53&quot; size=&quot;28055188&quot;&gt;&#10;          &lt;path full=&quot;D:\hoi giang\bai 7 lk bang\lkb2\video\Tue Oct 18 21-54-41 2016.mkv&quot; relative=&quot;lkb2\video\Tue Oct 18 21-54-41 2016.mkv&quot; resource=&quot;Tue Oct 18 21-54-41 2016.mkv&quot;/&gt;&#10;        &lt;/file&gt;&#10;        &lt;trim end=&quot;41&quot; start=&quot;0&quot;/&gt;&#10;        &lt;video height=&quot;480&quot; width=&quot;640&quot;/&gt;&#10;        &lt;audio channels=&quot;2&quot; sampleRate=&quot;44100&quot;/&gt;&#10;      &lt;/videoTrack&gt;&#10;    &lt;/videoTracks&gt;&#10;  &lt;/narration&gt;&#10;&#10;&lt;/presentation&gt;&#10;"/>
  <p:tag name="ISPRING_RESOURCE_PATHS_HASH_2" val="bae69a81a881d1a46a3c380ffcd874be7f6793"/>
  <p:tag name="ISPRING_SCORM_RATE_SLIDES" val="0"/>
  <p:tag name="ISPRING_SCORM_PASSING_SCORE" val="80.000000"/>
  <p:tag name="ISPRING_ULTRA_SCORM_COURSE_ID" val="6EBB4A17-95DA-4C48-90E4-7CE1F274CDCB"/>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D:\hoi giang\bai 7 lk bang\W"/>
  <p:tag name="ISPRING_PRESENTATION_TITLE" val="lkb2"/>
</p:tagLst>
</file>

<file path=ppt/tags/tag3.xml><?xml version="1.0" encoding="utf-8"?>
<p:tagLst xmlns:p="http://schemas.openxmlformats.org/presentationml/2006/main">
  <p:tag name="ISPRING_SLIDE_ID" val="{2F6D6D96-6A8A-4378-B41A-8DCD5CB1846B}"/>
  <p:tag name="GENSWF_ADVANCE_TIME" val="1.001"/>
  <p:tag name="TIMING" val="|0.001"/>
  <p:tag name="ISPRING_CUSTOM_TIMING_USED" val="1"/>
</p:tagLst>
</file>

<file path=ppt/tags/tag4.xml><?xml version="1.0" encoding="utf-8"?>
<p:tagLst xmlns:p="http://schemas.openxmlformats.org/presentationml/2006/main">
  <p:tag name="ISPRING_SLIDE_ID" val="{0AF835DE-6BFF-4103-B557-34F2F6A0DDF2}"/>
  <p:tag name="GENSWF_ADVANCE_TIME" val="4.003"/>
  <p:tag name="TIMING" val="|0.001|1|2|0.001|0.001"/>
  <p:tag name="ISPRING_CUSTOM_TIMING_USED" val="1"/>
</p:tagLst>
</file>

<file path=ppt/tags/tag5.xml><?xml version="1.0" encoding="utf-8"?>
<p:tagLst xmlns:p="http://schemas.openxmlformats.org/presentationml/2006/main">
  <p:tag name="ISPRING_SLIDE_ID" val="{D46BF3F3-541A-4C93-8E32-BC66599590F8}"/>
  <p:tag name="GENSWF_ADVANCE_TIME" val="0.5"/>
  <p:tag name="TIMING" val=""/>
  <p:tag name="ISPRING_CUSTOM_TIMING_USED" val="1"/>
</p:tagLst>
</file>

<file path=ppt/tags/tag6.xml><?xml version="1.0" encoding="utf-8"?>
<p:tagLst xmlns:p="http://schemas.openxmlformats.org/presentationml/2006/main">
  <p:tag name="ISPRING_SLIDE_ID" val="{83047E77-C611-4E2F-B4DA-0FCBF354A1C2}"/>
  <p:tag name="GENSWF_ADVANCE_TIME" val="0.501"/>
  <p:tag name="TIMING" val="|0.001"/>
  <p:tag name="ISPRING_CUSTOM_TIMING_USED" val="1"/>
</p:tagLst>
</file>

<file path=ppt/tags/tag7.xml><?xml version="1.0" encoding="utf-8"?>
<p:tagLst xmlns:p="http://schemas.openxmlformats.org/presentationml/2006/main">
  <p:tag name="ISPRING_SLIDE_ID" val="{83047E77-C611-4E2F-B4DA-0FCBF354A1C2}"/>
  <p:tag name="GENSWF_ADVANCE_TIME" val="0.501"/>
  <p:tag name="TIMING" val="|0.001"/>
  <p:tag name="ISPRING_CUSTOM_TIMING_USED" val="1"/>
</p:tagLst>
</file>

<file path=ppt/tags/tag8.xml><?xml version="1.0" encoding="utf-8"?>
<p:tagLst xmlns:p="http://schemas.openxmlformats.org/presentationml/2006/main">
  <p:tag name="ISPRING_SLIDE_ID" val="{7A26303C-48EB-418F-A2E8-B73D7E2E38D3}"/>
  <p:tag name="GENSWF_ADVANCE_TIME" val="5"/>
  <p:tag name="TIMING" val=""/>
  <p:tag name="ISPRING_CUSTOM_TIMING_USED" val="1"/>
</p:tagLst>
</file>

<file path=ppt/tags/tag9.xml><?xml version="1.0" encoding="utf-8"?>
<p:tagLst xmlns:p="http://schemas.openxmlformats.org/presentationml/2006/main">
  <p:tag name="ISPRING_SLIDE_ID" val="{B67D21E6-1014-4E24-ACC5-16F19916C2C9}"/>
  <p:tag name="GENSWF_ADVANCE_TIME" val="0.801"/>
  <p:tag name="TIMING" val="|0.001"/>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3939</Words>
  <Application>WPS Presentation</Application>
  <PresentationFormat>On-screen Show (4:3)</PresentationFormat>
  <Paragraphs>293</Paragraphs>
  <Slides>20</Slides>
  <Notes>19</Notes>
  <HiddenSlides>0</HiddenSlides>
  <MMClips>2</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14</vt:i4>
      </vt:variant>
      <vt:variant>
        <vt:lpstr>幻灯片标题</vt:lpstr>
      </vt:variant>
      <vt:variant>
        <vt:i4>20</vt:i4>
      </vt:variant>
    </vt:vector>
  </HeadingPairs>
  <TitlesOfParts>
    <vt:vector size="55" baseType="lpstr">
      <vt:lpstr>Arial</vt:lpstr>
      <vt:lpstr>SimSun</vt:lpstr>
      <vt:lpstr>Wingdings</vt:lpstr>
      <vt:lpstr>Calibri</vt:lpstr>
      <vt:lpstr>.VnClarendonH</vt:lpstr>
      <vt:lpstr>Times New Roman</vt:lpstr>
      <vt:lpstr>.VnClarendonH</vt:lpstr>
      <vt:lpstr>Segoe Print</vt:lpstr>
      <vt:lpstr>.VnSouthern</vt:lpstr>
      <vt:lpstr>.VnTifani HeavyH</vt:lpstr>
      <vt:lpstr>.VnSouthern</vt:lpstr>
      <vt:lpstr>.VnHelvetInsH</vt:lpstr>
      <vt:lpstr>Arial</vt:lpstr>
      <vt:lpstr>Roboto</vt:lpstr>
      <vt:lpstr>Fira Sans Extra Condensed Medium</vt:lpstr>
      <vt:lpstr>.VnHelvetInsH</vt:lpstr>
      <vt:lpstr>Symbol</vt:lpstr>
      <vt:lpstr>Tahoma</vt:lpstr>
      <vt:lpstr>Microsoft YaHei</vt:lpstr>
      <vt:lpstr>Arial Unicode MS</vt:lpstr>
      <vt:lpstr>Office Theme</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1.Nêu khái niệm biểu mẫu.</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lkb2</dc:title>
  <dc:creator>hiền bồ câu</dc:creator>
  <cp:lastModifiedBy>ASUS</cp:lastModifiedBy>
  <cp:revision>159</cp:revision>
  <dcterms:created xsi:type="dcterms:W3CDTF">2012-08-31T09:55:00Z</dcterms:created>
  <dcterms:modified xsi:type="dcterms:W3CDTF">2022-02-18T13:10:55Z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5A4517745734479FBF889C2CF454E987</vt:lpwstr>
  </property>
  <property fmtid="{D5CDD505-2E9C-101B-9397-08002B2CF9AE}" pid="3" name="KSOProductBuildVer">
    <vt:lpwstr>1033-11.2.0.10463</vt:lpwstr>
  </property>
</Properties>
</file>