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mv" ContentType="video/x-ms-wmv"/>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75" r:id="rId3"/>
    <p:sldId id="301" r:id="rId5"/>
    <p:sldId id="257" r:id="rId6"/>
    <p:sldId id="276" r:id="rId7"/>
    <p:sldId id="258" r:id="rId8"/>
    <p:sldId id="261" r:id="rId9"/>
    <p:sldId id="283" r:id="rId10"/>
    <p:sldId id="285" r:id="rId11"/>
    <p:sldId id="289" r:id="rId12"/>
    <p:sldId id="287" r:id="rId13"/>
    <p:sldId id="279" r:id="rId14"/>
    <p:sldId id="278" r:id="rId15"/>
    <p:sldId id="274" r:id="rId16"/>
    <p:sldId id="264" r:id="rId17"/>
    <p:sldId id="265" r:id="rId18"/>
    <p:sldId id="268" r:id="rId19"/>
    <p:sldId id="271" r:id="rId20"/>
    <p:sldId id="266" r:id="rId21"/>
    <p:sldId id="272" r:id="rId22"/>
    <p:sldId id="267" r:id="rId23"/>
  </p:sldIdLst>
  <p:sldSz cx="9144000" cy="6858000" type="screen4x3"/>
  <p:notesSz cx="6858000" cy="9144000"/>
  <p:custDataLst>
    <p:tags r:id="rId27"/>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6FF"/>
    <a:srgbClr val="FFFF00"/>
    <a:srgbClr val="00FFFF"/>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7" autoAdjust="0"/>
    <p:restoredTop sz="94728" autoAdjust="0"/>
  </p:normalViewPr>
  <p:slideViewPr>
    <p:cSldViewPr>
      <p:cViewPr varScale="1">
        <p:scale>
          <a:sx n="66" d="100"/>
          <a:sy n="66" d="100"/>
        </p:scale>
        <p:origin x="1422"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7" Type="http://schemas.openxmlformats.org/officeDocument/2006/relationships/tags" Target="tags/tag20.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s>
</file>

<file path=ppt/drawings/_rels/vmlDrawing3.vml.rels><?xml version="1.0" encoding="UTF-8" standalone="yes"?>
<Relationships xmlns="http://schemas.openxmlformats.org/package/2006/relationships"><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image" Target="../media/image18.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image" Target="../media/image28.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image" Target="../media/image3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E2D8FC7C-2E3E-4AF1-BE4D-90CACF31E922}" type="datetimeFigureOut">
              <a:rPr lang="en-US"/>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endParaRPr lang="en-US" noProof="0" smtClean="0"/>
          </a:p>
          <a:p>
            <a:pPr lvl="1"/>
            <a:r>
              <a:rPr lang="en-US" noProof="0" smtClean="0"/>
              <a:t>Second level</a:t>
            </a:r>
            <a:endParaRPr lang="en-US" noProof="0" smtClean="0"/>
          </a:p>
          <a:p>
            <a:pPr lvl="2"/>
            <a:r>
              <a:rPr lang="en-US" noProof="0" smtClean="0"/>
              <a:t>Third level</a:t>
            </a:r>
            <a:endParaRPr lang="en-US" noProof="0" smtClean="0"/>
          </a:p>
          <a:p>
            <a:pPr lvl="3"/>
            <a:r>
              <a:rPr lang="en-US" noProof="0" smtClean="0"/>
              <a:t>Fourth level</a:t>
            </a:r>
            <a:endParaRPr lang="en-US" noProof="0" smtClean="0"/>
          </a:p>
          <a:p>
            <a:pPr lvl="4"/>
            <a:r>
              <a:rPr lang="en-US" noProof="0" smtClean="0"/>
              <a:t>Fifth level</a:t>
            </a:r>
            <a:endParaRPr lang="en-US"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anose="020B0604020202020204" pitchFamily="34" charset="0"/>
              </a:defRPr>
            </a:lvl1pPr>
          </a:lstStyle>
          <a:p>
            <a:pPr>
              <a:defRPr/>
            </a:pPr>
            <a:fld id="{21533424-CFD7-42D2-90F5-5134183C75BE}" type="slidenum">
              <a:rPr lang="en-US"/>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smtClean="0"/>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EFA5EEF9-DC2B-4F2E-91B2-E0BD6550D42C}" type="slidenum">
              <a:rPr lang="en-US" smtClean="0"/>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22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smtClean="0"/>
          </a:p>
        </p:txBody>
      </p:sp>
      <p:sp>
        <p:nvSpPr>
          <p:cNvPr id="522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917B7BAE-1F8D-4D2D-BCE2-A2BB04A08CE3}" type="slidenum">
              <a:rPr lang="en-US" smtClean="0"/>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42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smtClean="0"/>
          </a:p>
        </p:txBody>
      </p:sp>
      <p:sp>
        <p:nvSpPr>
          <p:cNvPr id="542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32A2E714-4213-4630-BBF8-1F664075F583}" type="slidenum">
              <a:rPr lang="en-US" smtClean="0"/>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63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en-US" smtClean="0"/>
          </a:p>
        </p:txBody>
      </p:sp>
      <p:sp>
        <p:nvSpPr>
          <p:cNvPr id="563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7D87AC24-2B90-4B2F-9CC7-EFE3B211737E}" type="slidenum">
              <a:rPr lang="en-US" smtClean="0"/>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93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smtClean="0"/>
          </a:p>
        </p:txBody>
      </p:sp>
      <p:sp>
        <p:nvSpPr>
          <p:cNvPr id="593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76441F73-E28C-43DA-9E76-3F0C10168310}" type="slidenum">
              <a:rPr lang="en-US" smtClean="0"/>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624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smtClean="0"/>
          </a:p>
        </p:txBody>
      </p:sp>
      <p:sp>
        <p:nvSpPr>
          <p:cNvPr id="624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E7877824-1230-4F42-8DDA-1C4C798566E1}" type="slidenum">
              <a:rPr lang="en-US" smtClean="0"/>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655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smtClean="0"/>
          </a:p>
        </p:txBody>
      </p:sp>
      <p:sp>
        <p:nvSpPr>
          <p:cNvPr id="655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B2EEBBF8-7F24-4397-A5E7-333117A5BE71}" type="slidenum">
              <a:rPr lang="en-US" smtClean="0"/>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675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smtClean="0"/>
          </a:p>
        </p:txBody>
      </p:sp>
      <p:sp>
        <p:nvSpPr>
          <p:cNvPr id="675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11A4BD56-0F45-4404-889A-14468804160F}" type="slidenum">
              <a:rPr lang="en-US" smtClean="0"/>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706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smtClean="0"/>
          </a:p>
        </p:txBody>
      </p:sp>
      <p:sp>
        <p:nvSpPr>
          <p:cNvPr id="706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4B8FFC5F-5DBC-422E-9407-05858CE2F28E}" type="slidenum">
              <a:rPr lang="en-US" smtClean="0"/>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727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smtClean="0"/>
          </a:p>
        </p:txBody>
      </p:sp>
      <p:sp>
        <p:nvSpPr>
          <p:cNvPr id="727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C2C42184-3E12-4023-9F7A-0E8BE2949B00}" type="slidenum">
              <a:rPr lang="en-US" smtClean="0"/>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747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smtClean="0"/>
          </a:p>
        </p:txBody>
      </p:sp>
      <p:sp>
        <p:nvSpPr>
          <p:cNvPr id="747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A77CE98D-C388-4657-B881-2A047627D775}" type="slidenum">
              <a:rPr lang="en-US" smtClean="0"/>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smtClean="0"/>
          </a:p>
        </p:txBody>
      </p:sp>
      <p:sp>
        <p:nvSpPr>
          <p:cNvPr id="358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054D8360-EC92-40BC-A2A7-25FF698C700A}" type="slidenum">
              <a:rPr lang="en-US" smtClean="0"/>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smtClean="0"/>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96E8D30A-2B88-4570-BC26-AB919999C52E}" type="slidenum">
              <a:rPr lang="en-US" smtClean="0"/>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smtClean="0"/>
          </a:p>
        </p:txBody>
      </p:sp>
      <p:sp>
        <p:nvSpPr>
          <p:cNvPr id="399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78535C34-6A85-40D1-9E37-3338CC7B3A72}" type="slidenum">
              <a:rPr lang="en-US" smtClean="0"/>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19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smtClean="0"/>
          </a:p>
        </p:txBody>
      </p:sp>
      <p:sp>
        <p:nvSpPr>
          <p:cNvPr id="419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7934FFEE-B8C1-4848-BA5B-D2846C4ADC48}" type="slidenum">
              <a:rPr lang="en-US" smtClean="0"/>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40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smtClean="0"/>
          </a:p>
        </p:txBody>
      </p:sp>
      <p:sp>
        <p:nvSpPr>
          <p:cNvPr id="440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1135C647-5404-4428-8197-97DEE72FA59B}" type="slidenum">
              <a:rPr lang="en-US" smtClean="0"/>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60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smtClean="0"/>
          </a:p>
        </p:txBody>
      </p:sp>
      <p:sp>
        <p:nvSpPr>
          <p:cNvPr id="460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1009A837-037F-4548-B0BC-C301257D3C0D}" type="slidenum">
              <a:rPr lang="en-US" smtClean="0"/>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81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smtClean="0"/>
          </a:p>
        </p:txBody>
      </p:sp>
      <p:sp>
        <p:nvSpPr>
          <p:cNvPr id="481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3AA666FF-CC7B-4A51-9FD1-033D505F1649}" type="slidenum">
              <a:rPr lang="en-US" smtClean="0"/>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en-US" smtClean="0"/>
          </a:p>
        </p:txBody>
      </p:sp>
      <p:sp>
        <p:nvSpPr>
          <p:cNvPr id="76804"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a:fld id="{AA61358D-75BA-48C6-9B05-33F3817EAD84}" type="slidenum">
              <a:rPr lang="en-US" sz="1200"/>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5E646CA7-42A6-4F70-B44B-D46130583C47}" type="datetimeFigureOut">
              <a:rPr lang="en-US"/>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72F9950-9EC8-4E0B-8352-DC6D42E17AC3}" type="slidenum">
              <a:rPr lang="en-US"/>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B21FAFC-DA9A-463B-AF06-BBA78793600C}" type="datetimeFigureOut">
              <a:rPr lang="en-US"/>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939BDE6-5B14-43D0-850A-6DC81D7235B1}" type="slidenum">
              <a:rPr lang="en-US"/>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43FFC88-A230-456E-9A6C-ADDD8B977BAF}" type="datetimeFigureOut">
              <a:rPr lang="en-US"/>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7EF832C-7703-4D65-B0F0-C57FC0DF4984}" type="slidenum">
              <a:rPr lang="en-US"/>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DC9C895-CDEC-4DFB-9EBF-484F992D6321}" type="datetimeFigureOut">
              <a:rPr lang="en-US"/>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03043CD-A8EB-441C-8E2B-469B995735B8}" type="slidenum">
              <a:rPr lang="en-US"/>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lvl1pPr>
              <a:defRPr/>
            </a:lvl1pPr>
          </a:lstStyle>
          <a:p>
            <a:pPr>
              <a:defRPr/>
            </a:pPr>
            <a:fld id="{4A7C1F46-29EA-406C-807E-DC6C7C9BE8C3}" type="datetimeFigureOut">
              <a:rPr lang="en-US"/>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104109B-9C50-4533-9067-EE33A836A0EA}" type="slidenum">
              <a:rPr lang="en-US"/>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F7F5894-5328-491A-A2E6-B29D794BF188}" type="datetimeFigureOut">
              <a:rPr lang="en-US"/>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F34C604-DBB9-41D9-82D2-C219947BF71C}" type="slidenum">
              <a:rPr lang="en-US"/>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121C056-0321-4866-B555-AEB415E74884}" type="datetimeFigureOut">
              <a:rPr lang="en-US"/>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83AA3CC-53D3-4414-AC8A-C5CB7A108C76}" type="slidenum">
              <a:rPr lang="en-US"/>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91108E9-04E5-4C52-AFE1-392C69D15CB1}" type="datetimeFigureOut">
              <a:rPr lang="en-US"/>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442784C-5F28-4221-B6BB-8E60E53FD862}" type="slidenum">
              <a:rPr lang="en-US"/>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821A460-5FAE-40DE-A27D-007F2BE74B7F}" type="datetimeFigureOut">
              <a:rPr lang="en-US"/>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7B21955-7247-47D8-99C1-B332852FFE1D}" type="slidenum">
              <a:rPr lang="en-US"/>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3"/>
          <p:cNvSpPr>
            <a:spLocks noGrp="1"/>
          </p:cNvSpPr>
          <p:nvPr>
            <p:ph type="dt" sz="half" idx="10"/>
          </p:nvPr>
        </p:nvSpPr>
        <p:spPr/>
        <p:txBody>
          <a:bodyPr/>
          <a:lstStyle>
            <a:lvl1pPr>
              <a:defRPr/>
            </a:lvl1pPr>
          </a:lstStyle>
          <a:p>
            <a:pPr>
              <a:defRPr/>
            </a:pPr>
            <a:fld id="{94FB65B8-2BE2-4DE1-AE2B-1630CEEA1422}" type="datetimeFigureOut">
              <a:rPr lang="en-US"/>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C774C7F-FC3F-4DAC-9DC6-E1142FC69D97}" type="slidenum">
              <a:rPr lang="en-US"/>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3"/>
          <p:cNvSpPr>
            <a:spLocks noGrp="1"/>
          </p:cNvSpPr>
          <p:nvPr>
            <p:ph type="dt" sz="half" idx="10"/>
          </p:nvPr>
        </p:nvSpPr>
        <p:spPr/>
        <p:txBody>
          <a:bodyPr/>
          <a:lstStyle>
            <a:lvl1pPr>
              <a:defRPr/>
            </a:lvl1pPr>
          </a:lstStyle>
          <a:p>
            <a:pPr>
              <a:defRPr/>
            </a:pPr>
            <a:fld id="{034B666E-152B-49F9-8526-229AE48872FB}" type="datetimeFigureOut">
              <a:rPr lang="en-US"/>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729D9C4-AEE3-4D27-89CB-569E407A7A7B}" type="slidenum">
              <a:rPr lang="en-US"/>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smtClean="0"/>
              <a:t>Click to edit Master title style</a:t>
            </a:r>
            <a:endParaRPr 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496851EB-FD28-4044-81AA-0C87DE975CF7}" type="datetimeFigureOut">
              <a:rPr lang="en-US"/>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040BECF4-5039-45C0-BFCF-D99981F418C2}" type="slidenum">
              <a:rPr lang="en-US"/>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2.xml"/><Relationship Id="rId3" Type="http://schemas.openxmlformats.org/officeDocument/2006/relationships/tags" Target="../tags/tag10.xml"/><Relationship Id="rId2" Type="http://schemas.openxmlformats.org/officeDocument/2006/relationships/image" Target="../media/image17.png"/><Relationship Id="rId1"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3.xml"/><Relationship Id="rId7" Type="http://schemas.openxmlformats.org/officeDocument/2006/relationships/image" Target="../media/image21.png"/><Relationship Id="rId6" Type="http://schemas.openxmlformats.org/officeDocument/2006/relationships/image" Target="../media/image20.png"/><Relationship Id="rId5" Type="http://schemas.openxmlformats.org/officeDocument/2006/relationships/oleObject" Target="../embeddings/oleObject4.bin"/><Relationship Id="rId4" Type="http://schemas.openxmlformats.org/officeDocument/2006/relationships/image" Target="../media/image19.png"/><Relationship Id="rId3" Type="http://schemas.openxmlformats.org/officeDocument/2006/relationships/oleObject" Target="../embeddings/oleObject3.bin"/><Relationship Id="rId2" Type="http://schemas.openxmlformats.org/officeDocument/2006/relationships/image" Target="../media/image18.png"/><Relationship Id="rId11" Type="http://schemas.openxmlformats.org/officeDocument/2006/relationships/notesSlide" Target="../notesSlides/notesSlide13.xml"/><Relationship Id="rId10" Type="http://schemas.openxmlformats.org/officeDocument/2006/relationships/vmlDrawing" Target="../drawings/vmlDrawing2.vml"/><Relationship Id="rId1"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9" Type="http://schemas.openxmlformats.org/officeDocument/2006/relationships/image" Target="../media/image25.png"/><Relationship Id="rId8" Type="http://schemas.openxmlformats.org/officeDocument/2006/relationships/oleObject" Target="../embeddings/oleObject8.bin"/><Relationship Id="rId7" Type="http://schemas.openxmlformats.org/officeDocument/2006/relationships/image" Target="../media/image24.png"/><Relationship Id="rId6" Type="http://schemas.openxmlformats.org/officeDocument/2006/relationships/oleObject" Target="../embeddings/oleObject7.bin"/><Relationship Id="rId5" Type="http://schemas.openxmlformats.org/officeDocument/2006/relationships/image" Target="../media/image23.png"/><Relationship Id="rId4" Type="http://schemas.openxmlformats.org/officeDocument/2006/relationships/image" Target="../media/image22.png"/><Relationship Id="rId3" Type="http://schemas.openxmlformats.org/officeDocument/2006/relationships/oleObject" Target="../embeddings/oleObject6.bin"/><Relationship Id="rId2" Type="http://schemas.openxmlformats.org/officeDocument/2006/relationships/image" Target="../media/image18.png"/><Relationship Id="rId17" Type="http://schemas.openxmlformats.org/officeDocument/2006/relationships/notesSlide" Target="../notesSlides/notesSlide14.xml"/><Relationship Id="rId16" Type="http://schemas.openxmlformats.org/officeDocument/2006/relationships/vmlDrawing" Target="../drawings/vmlDrawing3.vml"/><Relationship Id="rId15" Type="http://schemas.openxmlformats.org/officeDocument/2006/relationships/slideLayout" Target="../slideLayouts/slideLayout2.xml"/><Relationship Id="rId14" Type="http://schemas.openxmlformats.org/officeDocument/2006/relationships/tags" Target="../tags/tag14.xml"/><Relationship Id="rId13" Type="http://schemas.openxmlformats.org/officeDocument/2006/relationships/image" Target="../media/image27.png"/><Relationship Id="rId12" Type="http://schemas.openxmlformats.org/officeDocument/2006/relationships/oleObject" Target="../embeddings/oleObject10.bin"/><Relationship Id="rId11" Type="http://schemas.openxmlformats.org/officeDocument/2006/relationships/image" Target="../media/image26.png"/><Relationship Id="rId10" Type="http://schemas.openxmlformats.org/officeDocument/2006/relationships/oleObject" Target="../embeddings/oleObject9.bin"/><Relationship Id="rId1" Type="http://schemas.openxmlformats.org/officeDocument/2006/relationships/oleObject" Target="../embeddings/oleObject5.bin"/></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5.xml"/><Relationship Id="rId7" Type="http://schemas.openxmlformats.org/officeDocument/2006/relationships/vmlDrawing" Target="../drawings/vmlDrawing4.vml"/><Relationship Id="rId6" Type="http://schemas.openxmlformats.org/officeDocument/2006/relationships/slideLayout" Target="../slideLayouts/slideLayout2.xml"/><Relationship Id="rId5" Type="http://schemas.openxmlformats.org/officeDocument/2006/relationships/tags" Target="../tags/tag15.xml"/><Relationship Id="rId4" Type="http://schemas.openxmlformats.org/officeDocument/2006/relationships/image" Target="../media/image29.png"/><Relationship Id="rId3" Type="http://schemas.openxmlformats.org/officeDocument/2006/relationships/oleObject" Target="../embeddings/oleObject12.bin"/><Relationship Id="rId2" Type="http://schemas.openxmlformats.org/officeDocument/2006/relationships/image" Target="../media/image28.png"/><Relationship Id="rId1" Type="http://schemas.openxmlformats.org/officeDocument/2006/relationships/oleObject" Target="../embeddings/oleObject11.bin"/></Relationships>
</file>

<file path=ppt/slides/_rels/slide17.xml.rels><?xml version="1.0" encoding="UTF-8" standalone="yes"?>
<Relationships xmlns="http://schemas.openxmlformats.org/package/2006/relationships"><Relationship Id="rId7" Type="http://schemas.openxmlformats.org/officeDocument/2006/relationships/notesSlide" Target="../notesSlides/notesSlide16.xml"/><Relationship Id="rId6" Type="http://schemas.openxmlformats.org/officeDocument/2006/relationships/slideLayout" Target="../slideLayouts/slideLayout2.xml"/><Relationship Id="rId5" Type="http://schemas.openxmlformats.org/officeDocument/2006/relationships/tags" Target="../tags/tag16.xml"/><Relationship Id="rId4" Type="http://schemas.openxmlformats.org/officeDocument/2006/relationships/hyperlink" Target="file:///C:\Users\it's%20me\Desktop\btlt" TargetMode="External"/><Relationship Id="rId3" Type="http://schemas.openxmlformats.org/officeDocument/2006/relationships/image" Target="../media/image30.png"/><Relationship Id="rId2" Type="http://schemas.microsoft.com/office/2007/relationships/media" Target="../media/media1.wmv"/><Relationship Id="rId1" Type="http://schemas.openxmlformats.org/officeDocument/2006/relationships/video" Target="../media/media1.wmv"/></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17.xml"/><Relationship Id="rId7" Type="http://schemas.openxmlformats.org/officeDocument/2006/relationships/vmlDrawing" Target="../drawings/vmlDrawing5.v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image" Target="../media/image32.png"/><Relationship Id="rId3" Type="http://schemas.openxmlformats.org/officeDocument/2006/relationships/oleObject" Target="../embeddings/oleObject14.bin"/><Relationship Id="rId2" Type="http://schemas.openxmlformats.org/officeDocument/2006/relationships/image" Target="../media/image31.png"/><Relationship Id="rId1" Type="http://schemas.openxmlformats.org/officeDocument/2006/relationships/oleObject" Target="../embeddings/oleObject13.bin"/></Relationships>
</file>

<file path=ppt/slides/_rels/slide19.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8.xml"/><Relationship Id="rId7" Type="http://schemas.openxmlformats.org/officeDocument/2006/relationships/hyperlink" Target="KD24H_%20.mdb" TargetMode="External"/><Relationship Id="rId6" Type="http://schemas.openxmlformats.org/officeDocument/2006/relationships/hyperlink" Target="KINH_DOANH.mdb" TargetMode="External"/><Relationship Id="rId5" Type="http://schemas.openxmlformats.org/officeDocument/2006/relationships/hyperlink" Target="file:///C:\Users\it's%20me\Desktop\btlt" TargetMode="External"/><Relationship Id="rId4" Type="http://schemas.openxmlformats.org/officeDocument/2006/relationships/image" Target="../media/image33.png"/><Relationship Id="rId3" Type="http://schemas.microsoft.com/office/2007/relationships/media" Target="../media/media2.wmv"/><Relationship Id="rId2" Type="http://schemas.openxmlformats.org/officeDocument/2006/relationships/video" Target="../media/media2.wmv"/><Relationship Id="rId10" Type="http://schemas.openxmlformats.org/officeDocument/2006/relationships/notesSlide" Target="../notesSlides/notesSlide18.xml"/><Relationship Id="rId1" Type="http://schemas.openxmlformats.org/officeDocument/2006/relationships/hyperlink" Target="B&#192;I_7_LI&#202;N_K&#7870;T_B&#7842;NG.ex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2.xml"/><Relationship Id="rId3" Type="http://schemas.openxmlformats.org/officeDocument/2006/relationships/tags" Target="../tags/tag19.xml"/><Relationship Id="rId2" Type="http://schemas.openxmlformats.org/officeDocument/2006/relationships/image" Target="../media/image16.png"/><Relationship Id="rId1" Type="http://schemas.openxmlformats.org/officeDocument/2006/relationships/image" Target="../media/image34.jpe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vmlDrawing" Target="../drawings/vmlDrawing1.vml"/><Relationship Id="rId4" Type="http://schemas.openxmlformats.org/officeDocument/2006/relationships/slideLayout" Target="../slideLayouts/slideLayout2.xml"/><Relationship Id="rId3" Type="http://schemas.openxmlformats.org/officeDocument/2006/relationships/tags" Target="../tags/tag3.xml"/><Relationship Id="rId2" Type="http://schemas.openxmlformats.org/officeDocument/2006/relationships/image" Target="../media/image3.png"/><Relationship Id="rId1"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6.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13.png"/><Relationship Id="rId7" Type="http://schemas.openxmlformats.org/officeDocument/2006/relationships/image" Target="../media/image12.png"/><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2" Type="http://schemas.openxmlformats.org/officeDocument/2006/relationships/notesSlide" Target="../notesSlides/notesSlide7.xml"/><Relationship Id="rId11" Type="http://schemas.openxmlformats.org/officeDocument/2006/relationships/slideLayout" Target="../slideLayouts/slideLayout2.xml"/><Relationship Id="rId10" Type="http://schemas.openxmlformats.org/officeDocument/2006/relationships/tags" Target="../tags/tag7.xm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xml"/><Relationship Id="rId2" Type="http://schemas.openxmlformats.org/officeDocument/2006/relationships/tags" Target="../tags/tag8.xml"/><Relationship Id="rId1"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69" name="Group 8"/>
          <p:cNvGrpSpPr/>
          <p:nvPr/>
        </p:nvGrpSpPr>
        <p:grpSpPr bwMode="auto">
          <a:xfrm>
            <a:off x="-33338" y="0"/>
            <a:ext cx="9177338" cy="685800"/>
            <a:chOff x="-32759" y="-1"/>
            <a:chExt cx="9176759" cy="685801"/>
          </a:xfrm>
        </p:grpSpPr>
        <p:sp>
          <p:nvSpPr>
            <p:cNvPr id="10" name="Rectangle 9"/>
            <p:cNvSpPr/>
            <p:nvPr/>
          </p:nvSpPr>
          <p:spPr>
            <a:xfrm>
              <a:off x="0" y="0"/>
              <a:ext cx="9144000" cy="685800"/>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US"/>
            </a:p>
          </p:txBody>
        </p:sp>
        <p:sp>
          <p:nvSpPr>
            <p:cNvPr id="11" name="Rectangle 10"/>
            <p:cNvSpPr/>
            <p:nvPr/>
          </p:nvSpPr>
          <p:spPr bwMode="auto">
            <a:xfrm rot="5400000">
              <a:off x="210094" y="-174592"/>
              <a:ext cx="652463" cy="1061970"/>
            </a:xfrm>
            <a:prstGeom prst="rect">
              <a:avLst/>
            </a:pr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Text Box 125"/>
            <p:cNvSpPr txBox="1">
              <a:spLocks noChangeArrowheads="1"/>
            </p:cNvSpPr>
            <p:nvPr/>
          </p:nvSpPr>
          <p:spPr bwMode="auto">
            <a:xfrm>
              <a:off x="838724" y="30162"/>
              <a:ext cx="8152886" cy="579438"/>
            </a:xfrm>
            <a:prstGeom prst="rect">
              <a:avLst/>
            </a:prstGeom>
            <a:no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sz="3200">
                <a:effectLst>
                  <a:outerShdw blurRad="38100" dist="38100" dir="2700000" algn="tl">
                    <a:srgbClr val="000000">
                      <a:alpha val="43137"/>
                    </a:srgbClr>
                  </a:outerShdw>
                </a:effectLst>
                <a:latin typeface=".VnClarendonH" pitchFamily="34" charset="0"/>
              </a:endParaRPr>
            </a:p>
          </p:txBody>
        </p:sp>
        <p:sp>
          <p:nvSpPr>
            <p:cNvPr id="13" name="Pentagon 27"/>
            <p:cNvSpPr/>
            <p:nvPr/>
          </p:nvSpPr>
          <p:spPr bwMode="auto">
            <a:xfrm flipV="1">
              <a:off x="-32759" y="-1"/>
              <a:ext cx="1557240" cy="685801"/>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1" fmla="*/ 0 w 1887538"/>
                <a:gd name="connsiteY0-2" fmla="*/ 0 h 990600"/>
                <a:gd name="connsiteX1-3" fmla="*/ 807244 w 1887538"/>
                <a:gd name="connsiteY1-4" fmla="*/ 794 h 990600"/>
                <a:gd name="connsiteX2-5" fmla="*/ 1392238 w 1887538"/>
                <a:gd name="connsiteY2-6" fmla="*/ 0 h 990600"/>
                <a:gd name="connsiteX3-7" fmla="*/ 1887538 w 1887538"/>
                <a:gd name="connsiteY3-8" fmla="*/ 495300 h 990600"/>
                <a:gd name="connsiteX4-9" fmla="*/ 1392238 w 1887538"/>
                <a:gd name="connsiteY4-10" fmla="*/ 990600 h 990600"/>
                <a:gd name="connsiteX5-11" fmla="*/ 0 w 1887538"/>
                <a:gd name="connsiteY5-12" fmla="*/ 990600 h 990600"/>
                <a:gd name="connsiteX6" fmla="*/ 0 w 1887538"/>
                <a:gd name="connsiteY6" fmla="*/ 0 h 990600"/>
                <a:gd name="connsiteX0-13" fmla="*/ 0 w 1887538"/>
                <a:gd name="connsiteY0-14" fmla="*/ 990600 h 990600"/>
                <a:gd name="connsiteX1-15" fmla="*/ 807244 w 1887538"/>
                <a:gd name="connsiteY1-16" fmla="*/ 794 h 990600"/>
                <a:gd name="connsiteX2-17" fmla="*/ 1392238 w 1887538"/>
                <a:gd name="connsiteY2-18" fmla="*/ 0 h 990600"/>
                <a:gd name="connsiteX3-19" fmla="*/ 1887538 w 1887538"/>
                <a:gd name="connsiteY3-20" fmla="*/ 495300 h 990600"/>
                <a:gd name="connsiteX4-21" fmla="*/ 1392238 w 1887538"/>
                <a:gd name="connsiteY4-22" fmla="*/ 990600 h 990600"/>
                <a:gd name="connsiteX5-23" fmla="*/ 0 w 1887538"/>
                <a:gd name="connsiteY5-24" fmla="*/ 990600 h 990600"/>
                <a:gd name="connsiteX0-25" fmla="*/ 0 w 1894682"/>
                <a:gd name="connsiteY0-26" fmla="*/ 992982 h 992982"/>
                <a:gd name="connsiteX1-27" fmla="*/ 814388 w 1894682"/>
                <a:gd name="connsiteY1-28" fmla="*/ 794 h 992982"/>
                <a:gd name="connsiteX2-29" fmla="*/ 1399382 w 1894682"/>
                <a:gd name="connsiteY2-30" fmla="*/ 0 h 992982"/>
                <a:gd name="connsiteX3-31" fmla="*/ 1894682 w 1894682"/>
                <a:gd name="connsiteY3-32" fmla="*/ 495300 h 992982"/>
                <a:gd name="connsiteX4-33" fmla="*/ 1399382 w 1894682"/>
                <a:gd name="connsiteY4-34" fmla="*/ 990600 h 992982"/>
                <a:gd name="connsiteX5-35" fmla="*/ 0 w 1894682"/>
                <a:gd name="connsiteY5-36" fmla="*/ 992982 h 992982"/>
                <a:gd name="connsiteX0-37" fmla="*/ 0 w 1889920"/>
                <a:gd name="connsiteY0-38" fmla="*/ 990601 h 990601"/>
                <a:gd name="connsiteX1-39" fmla="*/ 809626 w 1889920"/>
                <a:gd name="connsiteY1-40" fmla="*/ 794 h 990601"/>
                <a:gd name="connsiteX2-41" fmla="*/ 1394620 w 1889920"/>
                <a:gd name="connsiteY2-42" fmla="*/ 0 h 990601"/>
                <a:gd name="connsiteX3-43" fmla="*/ 1889920 w 1889920"/>
                <a:gd name="connsiteY3-44" fmla="*/ 495300 h 990601"/>
                <a:gd name="connsiteX4-45" fmla="*/ 1394620 w 1889920"/>
                <a:gd name="connsiteY4-46" fmla="*/ 990600 h 990601"/>
                <a:gd name="connsiteX5-47" fmla="*/ 0 w 1889920"/>
                <a:gd name="connsiteY5-48" fmla="*/ 990601 h 990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chemeClr val="accent4">
                <a:lumMod val="20000"/>
                <a:lumOff val="80000"/>
              </a:schemeClr>
            </a:solidFill>
            <a:ln w="3175">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29698" name="Rectangle 2"/>
          <p:cNvSpPr>
            <a:spLocks noGrp="1"/>
          </p:cNvSpPr>
          <p:nvPr>
            <p:ph type="ctrTitle"/>
          </p:nvPr>
        </p:nvSpPr>
        <p:spPr>
          <a:xfrm>
            <a:off x="228600" y="762000"/>
            <a:ext cx="8229600" cy="685800"/>
          </a:xfrm>
        </p:spPr>
        <p:txBody>
          <a:bodyPr/>
          <a:lstStyle/>
          <a:p>
            <a:pPr algn="l"/>
            <a:r>
              <a:rPr lang="en-US" sz="2800" smtClean="0">
                <a:latin typeface="Arial" panose="020B0604020202020204" pitchFamily="34" charset="0"/>
                <a:cs typeface="Arial" panose="020B0604020202020204" pitchFamily="34" charset="0"/>
              </a:rPr>
              <a:t>1.Nêu </a:t>
            </a:r>
            <a:r>
              <a:rPr lang="en-US" sz="2800" smtClean="0">
                <a:solidFill>
                  <a:srgbClr val="CC3300"/>
                </a:solidFill>
                <a:latin typeface="Arial" panose="020B0604020202020204" pitchFamily="34" charset="0"/>
                <a:cs typeface="Arial" panose="020B0604020202020204" pitchFamily="34" charset="0"/>
              </a:rPr>
              <a:t>khái niệm</a:t>
            </a:r>
            <a:r>
              <a:rPr lang="en-US" sz="2800" smtClean="0">
                <a:latin typeface="Arial" panose="020B0604020202020204" pitchFamily="34" charset="0"/>
                <a:cs typeface="Arial" panose="020B0604020202020204" pitchFamily="34" charset="0"/>
              </a:rPr>
              <a:t> biểu mẫu.</a:t>
            </a:r>
            <a:endParaRPr lang="en-US" sz="2800" smtClean="0">
              <a:latin typeface="Arial" panose="020B0604020202020204" pitchFamily="34" charset="0"/>
              <a:cs typeface="Arial" panose="020B0604020202020204" pitchFamily="34" charset="0"/>
            </a:endParaRPr>
          </a:p>
        </p:txBody>
      </p:sp>
      <p:sp>
        <p:nvSpPr>
          <p:cNvPr id="32771" name="Text Box 26"/>
          <p:cNvSpPr txBox="1">
            <a:spLocks noChangeArrowheads="1"/>
          </p:cNvSpPr>
          <p:nvPr/>
        </p:nvSpPr>
        <p:spPr bwMode="auto">
          <a:xfrm>
            <a:off x="1676400" y="55563"/>
            <a:ext cx="58674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09905" indent="-50990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buFont typeface="Wingdings" panose="05000000000000000000" pitchFamily="2" charset="2"/>
              <a:buNone/>
            </a:pPr>
            <a:r>
              <a:rPr lang="en-US" sz="3000" b="1">
                <a:latin typeface="Times New Roman" panose="02020603050405020304" pitchFamily="18" charset="0"/>
                <a:cs typeface="Times New Roman" panose="02020603050405020304" pitchFamily="18" charset="0"/>
              </a:rPr>
              <a:t> KIỂM TRA BÀI CŨ</a:t>
            </a:r>
            <a:endParaRPr lang="en-US" sz="3000" b="1">
              <a:latin typeface="Times New Roman" panose="02020603050405020304" pitchFamily="18" charset="0"/>
              <a:cs typeface="Times New Roman" panose="02020603050405020304" pitchFamily="18" charset="0"/>
              <a:sym typeface="Wingdings" panose="05000000000000000000" pitchFamily="2" charset="2"/>
            </a:endParaRPr>
          </a:p>
        </p:txBody>
      </p:sp>
      <p:pic>
        <p:nvPicPr>
          <p:cNvPr id="29703" name="Picture 7"/>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024188" y="2667000"/>
            <a:ext cx="4291012" cy="364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txBox="1"/>
          <p:nvPr/>
        </p:nvSpPr>
        <p:spPr bwMode="auto">
          <a:xfrm>
            <a:off x="381000" y="1447800"/>
            <a:ext cx="84582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r>
              <a:rPr lang="en-US" sz="2800">
                <a:cs typeface="Arial" panose="020B0604020202020204" pitchFamily="34" charset="0"/>
              </a:rPr>
              <a:t>2. Sử dụng CSDL QuanLi_HS,</a:t>
            </a:r>
            <a:r>
              <a:rPr lang="en-US" sz="2800">
                <a:solidFill>
                  <a:srgbClr val="C00000"/>
                </a:solidFill>
                <a:cs typeface="Arial" panose="020B0604020202020204" pitchFamily="34" charset="0"/>
              </a:rPr>
              <a:t>t</a:t>
            </a:r>
            <a:r>
              <a:rPr lang="en-US" sz="2800">
                <a:solidFill>
                  <a:srgbClr val="CC3300"/>
                </a:solidFill>
                <a:cs typeface="Arial" panose="020B0604020202020204" pitchFamily="34" charset="0"/>
              </a:rPr>
              <a:t>ạo biểu mẫu</a:t>
            </a:r>
            <a:r>
              <a:rPr lang="en-US" sz="2800">
                <a:cs typeface="Arial" panose="020B0604020202020204" pitchFamily="34" charset="0"/>
              </a:rPr>
              <a:t> để hiển thị và cập nhật dữ liệu cho bảng HOCSINH theo mẫu sau:</a:t>
            </a:r>
            <a:endParaRPr lang="en-US" sz="2800">
              <a:cs typeface="Arial" panose="020B0604020202020204" pitchFamily="34" charset="0"/>
            </a:endParaRPr>
          </a:p>
        </p:txBody>
      </p:sp>
    </p:spTree>
    <p:custDataLst>
      <p:tags r:id="rId2"/>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circle(in)">
                                      <p:cBhvr>
                                        <p:cTn id="7" dur="2000"/>
                                        <p:tgtEl>
                                          <p:spTgt spid="2969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9703"/>
                                        </p:tgtEl>
                                        <p:attrNameLst>
                                          <p:attrName>style.visibility</p:attrName>
                                        </p:attrNameLst>
                                      </p:cBhvr>
                                      <p:to>
                                        <p:strVal val="visible"/>
                                      </p:to>
                                    </p:set>
                                    <p:animEffect transition="in" filter="circle(in)">
                                      <p:cBhvr>
                                        <p:cTn id="17" dur="2000"/>
                                        <p:tgtEl>
                                          <p:spTgt spid="297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Text Box 31"/>
          <p:cNvSpPr txBox="1">
            <a:spLocks noChangeArrowheads="1"/>
          </p:cNvSpPr>
          <p:nvPr/>
        </p:nvSpPr>
        <p:spPr bwMode="auto">
          <a:xfrm>
            <a:off x="76200" y="990600"/>
            <a:ext cx="2895600" cy="523875"/>
          </a:xfrm>
          <a:prstGeom prst="rect">
            <a:avLst/>
          </a:prstGeom>
          <a:noFill/>
          <a:ln w="9525">
            <a:noFill/>
            <a:miter lim="800000"/>
          </a:ln>
        </p:spPr>
        <p:txBody>
          <a:bodyPr>
            <a:spAutoFit/>
          </a:bodyPr>
          <a:lstStyle/>
          <a:p>
            <a:pPr>
              <a:spcBef>
                <a:spcPct val="50000"/>
              </a:spcBef>
              <a:defRPr/>
            </a:pPr>
            <a:r>
              <a:rPr lang="en-US" sz="2800" b="1">
                <a:solidFill>
                  <a:schemeClr val="accent6">
                    <a:lumMod val="75000"/>
                  </a:schemeClr>
                </a:solidFill>
                <a:latin typeface=".VnHelvetInsH" pitchFamily="34" charset="0"/>
              </a:rPr>
              <a:t>1. </a:t>
            </a:r>
            <a:r>
              <a:rPr lang="en-US" sz="2800" b="1">
                <a:solidFill>
                  <a:schemeClr val="accent6">
                    <a:lumMod val="75000"/>
                  </a:schemeClr>
                </a:solidFill>
                <a:latin typeface="Arial" panose="020B0604020202020204" pitchFamily="34" charset="0"/>
              </a:rPr>
              <a:t>KHÁI NIỆM:</a:t>
            </a:r>
            <a:endParaRPr lang="en-US" sz="2800" b="1">
              <a:solidFill>
                <a:schemeClr val="accent6">
                  <a:lumMod val="75000"/>
                </a:schemeClr>
              </a:solidFill>
              <a:latin typeface=".VnHelvetInsH" pitchFamily="34" charset="0"/>
            </a:endParaRPr>
          </a:p>
        </p:txBody>
      </p:sp>
      <p:grpSp>
        <p:nvGrpSpPr>
          <p:cNvPr id="75780" name="Group 7"/>
          <p:cNvGrpSpPr/>
          <p:nvPr/>
        </p:nvGrpSpPr>
        <p:grpSpPr bwMode="auto">
          <a:xfrm>
            <a:off x="-33338" y="0"/>
            <a:ext cx="9177338" cy="685800"/>
            <a:chOff x="-32759" y="-1"/>
            <a:chExt cx="9176759" cy="685801"/>
          </a:xfrm>
        </p:grpSpPr>
        <p:sp>
          <p:nvSpPr>
            <p:cNvPr id="9" name="Rectangle 8"/>
            <p:cNvSpPr/>
            <p:nvPr/>
          </p:nvSpPr>
          <p:spPr>
            <a:xfrm>
              <a:off x="0" y="0"/>
              <a:ext cx="9144000" cy="685800"/>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US"/>
            </a:p>
          </p:txBody>
        </p:sp>
        <p:sp>
          <p:nvSpPr>
            <p:cNvPr id="10" name="Rectangle 9"/>
            <p:cNvSpPr/>
            <p:nvPr/>
          </p:nvSpPr>
          <p:spPr bwMode="auto">
            <a:xfrm rot="5400000">
              <a:off x="210094" y="-174592"/>
              <a:ext cx="652463" cy="1061970"/>
            </a:xfrm>
            <a:prstGeom prst="rect">
              <a:avLst/>
            </a:pr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Text Box 125"/>
            <p:cNvSpPr txBox="1">
              <a:spLocks noChangeArrowheads="1"/>
            </p:cNvSpPr>
            <p:nvPr/>
          </p:nvSpPr>
          <p:spPr bwMode="auto">
            <a:xfrm>
              <a:off x="838724" y="30162"/>
              <a:ext cx="8152886" cy="579438"/>
            </a:xfrm>
            <a:prstGeom prst="rect">
              <a:avLst/>
            </a:prstGeom>
            <a:no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en-US" sz="3200" b="1">
                  <a:effectLst>
                    <a:outerShdw blurRad="38100" dist="38100" dir="2700000" algn="tl">
                      <a:srgbClr val="000000">
                        <a:alpha val="43137"/>
                      </a:srgbClr>
                    </a:outerShdw>
                  </a:effectLst>
                  <a:latin typeface="Times New Roman" panose="02020603050405020304" pitchFamily="18" charset="0"/>
                </a:rPr>
                <a:t>  BÀI 7.  LIÊN KẾT GIỮA CÁC BẢNG</a:t>
              </a:r>
              <a:endParaRPr lang="en-US" sz="3200">
                <a:effectLst>
                  <a:outerShdw blurRad="38100" dist="38100" dir="2700000" algn="tl">
                    <a:srgbClr val="000000">
                      <a:alpha val="43137"/>
                    </a:srgbClr>
                  </a:outerShdw>
                </a:effectLst>
                <a:latin typeface=".VnClarendonH" pitchFamily="34" charset="0"/>
              </a:endParaRPr>
            </a:p>
          </p:txBody>
        </p:sp>
        <p:sp>
          <p:nvSpPr>
            <p:cNvPr id="12" name="Pentagon 27"/>
            <p:cNvSpPr/>
            <p:nvPr/>
          </p:nvSpPr>
          <p:spPr bwMode="auto">
            <a:xfrm flipV="1">
              <a:off x="-32759" y="-1"/>
              <a:ext cx="1557240" cy="685801"/>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1" fmla="*/ 0 w 1887538"/>
                <a:gd name="connsiteY0-2" fmla="*/ 0 h 990600"/>
                <a:gd name="connsiteX1-3" fmla="*/ 807244 w 1887538"/>
                <a:gd name="connsiteY1-4" fmla="*/ 794 h 990600"/>
                <a:gd name="connsiteX2-5" fmla="*/ 1392238 w 1887538"/>
                <a:gd name="connsiteY2-6" fmla="*/ 0 h 990600"/>
                <a:gd name="connsiteX3-7" fmla="*/ 1887538 w 1887538"/>
                <a:gd name="connsiteY3-8" fmla="*/ 495300 h 990600"/>
                <a:gd name="connsiteX4-9" fmla="*/ 1392238 w 1887538"/>
                <a:gd name="connsiteY4-10" fmla="*/ 990600 h 990600"/>
                <a:gd name="connsiteX5-11" fmla="*/ 0 w 1887538"/>
                <a:gd name="connsiteY5-12" fmla="*/ 990600 h 990600"/>
                <a:gd name="connsiteX6" fmla="*/ 0 w 1887538"/>
                <a:gd name="connsiteY6" fmla="*/ 0 h 990600"/>
                <a:gd name="connsiteX0-13" fmla="*/ 0 w 1887538"/>
                <a:gd name="connsiteY0-14" fmla="*/ 990600 h 990600"/>
                <a:gd name="connsiteX1-15" fmla="*/ 807244 w 1887538"/>
                <a:gd name="connsiteY1-16" fmla="*/ 794 h 990600"/>
                <a:gd name="connsiteX2-17" fmla="*/ 1392238 w 1887538"/>
                <a:gd name="connsiteY2-18" fmla="*/ 0 h 990600"/>
                <a:gd name="connsiteX3-19" fmla="*/ 1887538 w 1887538"/>
                <a:gd name="connsiteY3-20" fmla="*/ 495300 h 990600"/>
                <a:gd name="connsiteX4-21" fmla="*/ 1392238 w 1887538"/>
                <a:gd name="connsiteY4-22" fmla="*/ 990600 h 990600"/>
                <a:gd name="connsiteX5-23" fmla="*/ 0 w 1887538"/>
                <a:gd name="connsiteY5-24" fmla="*/ 990600 h 990600"/>
                <a:gd name="connsiteX0-25" fmla="*/ 0 w 1894682"/>
                <a:gd name="connsiteY0-26" fmla="*/ 992982 h 992982"/>
                <a:gd name="connsiteX1-27" fmla="*/ 814388 w 1894682"/>
                <a:gd name="connsiteY1-28" fmla="*/ 794 h 992982"/>
                <a:gd name="connsiteX2-29" fmla="*/ 1399382 w 1894682"/>
                <a:gd name="connsiteY2-30" fmla="*/ 0 h 992982"/>
                <a:gd name="connsiteX3-31" fmla="*/ 1894682 w 1894682"/>
                <a:gd name="connsiteY3-32" fmla="*/ 495300 h 992982"/>
                <a:gd name="connsiteX4-33" fmla="*/ 1399382 w 1894682"/>
                <a:gd name="connsiteY4-34" fmla="*/ 990600 h 992982"/>
                <a:gd name="connsiteX5-35" fmla="*/ 0 w 1894682"/>
                <a:gd name="connsiteY5-36" fmla="*/ 992982 h 992982"/>
                <a:gd name="connsiteX0-37" fmla="*/ 0 w 1889920"/>
                <a:gd name="connsiteY0-38" fmla="*/ 990601 h 990601"/>
                <a:gd name="connsiteX1-39" fmla="*/ 809626 w 1889920"/>
                <a:gd name="connsiteY1-40" fmla="*/ 794 h 990601"/>
                <a:gd name="connsiteX2-41" fmla="*/ 1394620 w 1889920"/>
                <a:gd name="connsiteY2-42" fmla="*/ 0 h 990601"/>
                <a:gd name="connsiteX3-43" fmla="*/ 1889920 w 1889920"/>
                <a:gd name="connsiteY3-44" fmla="*/ 495300 h 990601"/>
                <a:gd name="connsiteX4-45" fmla="*/ 1394620 w 1889920"/>
                <a:gd name="connsiteY4-46" fmla="*/ 990600 h 990601"/>
                <a:gd name="connsiteX5-47" fmla="*/ 0 w 1889920"/>
                <a:gd name="connsiteY5-48" fmla="*/ 990601 h 990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chemeClr val="accent4">
                <a:lumMod val="20000"/>
                <a:lumOff val="80000"/>
              </a:schemeClr>
            </a:solidFill>
            <a:ln w="3175">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7" name="Text Box 33"/>
          <p:cNvSpPr txBox="1">
            <a:spLocks noChangeArrowheads="1"/>
          </p:cNvSpPr>
          <p:nvPr/>
        </p:nvSpPr>
        <p:spPr bwMode="auto">
          <a:xfrm>
            <a:off x="76200" y="2514600"/>
            <a:ext cx="8534400" cy="519113"/>
          </a:xfrm>
          <a:prstGeom prst="rect">
            <a:avLst/>
          </a:prstGeom>
          <a:noFill/>
          <a:ln w="9525">
            <a:noFill/>
            <a:miter lim="800000"/>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sz="2800" b="1">
                <a:solidFill>
                  <a:srgbClr val="E46C0A"/>
                </a:solidFill>
              </a:rPr>
              <a:t>2. KỸ THUẬT TẠO LIÊN KẾT GIỮA CÁC BẢNG:</a:t>
            </a:r>
            <a:endParaRPr lang="en-US" sz="2800" b="1">
              <a:solidFill>
                <a:srgbClr val="E46C0A"/>
              </a:solidFill>
            </a:endParaRPr>
          </a:p>
        </p:txBody>
      </p:sp>
      <p:sp>
        <p:nvSpPr>
          <p:cNvPr id="6" name="Text Box 32"/>
          <p:cNvSpPr txBox="1">
            <a:spLocks noChangeArrowheads="1"/>
          </p:cNvSpPr>
          <p:nvPr/>
        </p:nvSpPr>
        <p:spPr bwMode="auto">
          <a:xfrm>
            <a:off x="762000" y="1524000"/>
            <a:ext cx="800100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a:spcBef>
                <a:spcPct val="50000"/>
              </a:spcBef>
            </a:pPr>
            <a:r>
              <a:rPr lang="vi-VN" sz="2600" b="1"/>
              <a:t>Liên kết được tạo giữa các bảng cho phép tổng hợp dữ liệu từ nhiều bảng.       </a:t>
            </a:r>
            <a:endParaRPr lang="en-US" sz="2600" b="1">
              <a:latin typeface=".VnSouthern"/>
            </a:endParaRPr>
          </a:p>
        </p:txBody>
      </p:sp>
    </p:spTree>
    <p:custDataLst>
      <p:tags r:id="rId1"/>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strips(downLeft)">
                                      <p:cBhvr>
                                        <p:cTn id="7" dur="500"/>
                                        <p:tgtEl>
                                          <p:spTgt spid="1126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xit" presetSubtype="12" fill="hold" nodeType="clickEffect">
                                  <p:stCondLst>
                                    <p:cond delay="0"/>
                                  </p:stCondLst>
                                  <p:childTnLst>
                                    <p:animEffect transition="out" filter="strips(downLeft)">
                                      <p:cBhvr>
                                        <p:cTn id="16" dur="500"/>
                                        <p:tgtEl>
                                          <p:spTgt spid="6">
                                            <p:txEl>
                                              <p:pRg st="0" end="0"/>
                                            </p:txEl>
                                          </p:spTgt>
                                        </p:tgtEl>
                                      </p:cBhvr>
                                    </p:animEffect>
                                    <p:set>
                                      <p:cBhvr>
                                        <p:cTn id="17" dur="1" fill="hold">
                                          <p:stCondLst>
                                            <p:cond delay="499"/>
                                          </p:stCondLst>
                                        </p:cTn>
                                        <p:tgtEl>
                                          <p:spTgt spid="6">
                                            <p:txEl>
                                              <p:pRg st="0" end="0"/>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3"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par>
                                <p:cTn id="23" presetID="64" presetClass="path" presetSubtype="0" accel="50000" decel="50000" fill="hold" grpId="1" nodeType="withEffect">
                                  <p:stCondLst>
                                    <p:cond delay="0"/>
                                  </p:stCondLst>
                                  <p:childTnLst>
                                    <p:animMotion origin="layout" path="M 0 -6.35838E-7 L 0 -0.13757 " pathEditMode="relative" rAng="0" ptsTypes="AA">
                                      <p:cBhvr>
                                        <p:cTn id="24" dur="2000" fill="hold"/>
                                        <p:tgtEl>
                                          <p:spTgt spid="7"/>
                                        </p:tgtEl>
                                        <p:attrNameLst>
                                          <p:attrName>ppt_x</p:attrName>
                                          <p:attrName>ppt_y</p:attrName>
                                        </p:attrNameLst>
                                      </p:cBhvr>
                                      <p:rCtr x="0" y="-689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p:bldP spid="7" grpId="1"/>
      <p:bldP spid="7" grpId="3"/>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Text Box 31"/>
          <p:cNvSpPr txBox="1">
            <a:spLocks noChangeArrowheads="1"/>
          </p:cNvSpPr>
          <p:nvPr/>
        </p:nvSpPr>
        <p:spPr bwMode="auto">
          <a:xfrm>
            <a:off x="76200" y="990600"/>
            <a:ext cx="2895600" cy="523875"/>
          </a:xfrm>
          <a:prstGeom prst="rect">
            <a:avLst/>
          </a:prstGeom>
          <a:noFill/>
          <a:ln w="9525">
            <a:noFill/>
            <a:miter lim="800000"/>
          </a:ln>
        </p:spPr>
        <p:txBody>
          <a:bodyPr>
            <a:spAutoFit/>
          </a:bodyPr>
          <a:lstStyle/>
          <a:p>
            <a:pPr>
              <a:spcBef>
                <a:spcPct val="50000"/>
              </a:spcBef>
              <a:defRPr/>
            </a:pPr>
            <a:r>
              <a:rPr lang="en-US" sz="2800" b="1">
                <a:solidFill>
                  <a:schemeClr val="accent6">
                    <a:lumMod val="75000"/>
                  </a:schemeClr>
                </a:solidFill>
                <a:latin typeface=".VnHelvetInsH" pitchFamily="34" charset="0"/>
              </a:rPr>
              <a:t>1. </a:t>
            </a:r>
            <a:r>
              <a:rPr lang="en-US" sz="2800" b="1">
                <a:solidFill>
                  <a:schemeClr val="accent6">
                    <a:lumMod val="75000"/>
                  </a:schemeClr>
                </a:solidFill>
                <a:latin typeface="Arial" panose="020B0604020202020204" pitchFamily="34" charset="0"/>
              </a:rPr>
              <a:t>KHÁI NIỆM:</a:t>
            </a:r>
            <a:endParaRPr lang="en-US" sz="2800" b="1">
              <a:solidFill>
                <a:schemeClr val="accent6">
                  <a:lumMod val="75000"/>
                </a:schemeClr>
              </a:solidFill>
              <a:latin typeface=".VnHelvetInsH" pitchFamily="34" charset="0"/>
            </a:endParaRPr>
          </a:p>
        </p:txBody>
      </p:sp>
      <p:sp>
        <p:nvSpPr>
          <p:cNvPr id="19" name="Text Box 34"/>
          <p:cNvSpPr txBox="1">
            <a:spLocks noChangeArrowheads="1"/>
          </p:cNvSpPr>
          <p:nvPr/>
        </p:nvSpPr>
        <p:spPr bwMode="auto">
          <a:xfrm>
            <a:off x="838200" y="2133600"/>
            <a:ext cx="6324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vi-VN" sz="2400" b="1" i="1"/>
              <a:t>B1: Xác định trường để xác lập liên kết</a:t>
            </a:r>
            <a:r>
              <a:rPr lang="en-US" sz="2400" b="1" i="1"/>
              <a:t>.</a:t>
            </a:r>
            <a:endParaRPr lang="en-US" sz="2400" b="1" i="1">
              <a:latin typeface=".VnSouthern"/>
            </a:endParaRPr>
          </a:p>
        </p:txBody>
      </p:sp>
      <p:sp>
        <p:nvSpPr>
          <p:cNvPr id="21" name="Text Box 35"/>
          <p:cNvSpPr txBox="1">
            <a:spLocks noChangeArrowheads="1"/>
          </p:cNvSpPr>
          <p:nvPr/>
        </p:nvSpPr>
        <p:spPr bwMode="auto">
          <a:xfrm>
            <a:off x="803275" y="3744913"/>
            <a:ext cx="7696200"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63880" indent="-56388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nSpc>
                <a:spcPct val="120000"/>
              </a:lnSpc>
              <a:spcBef>
                <a:spcPct val="50000"/>
              </a:spcBef>
            </a:pPr>
            <a:r>
              <a:rPr lang="en-US" sz="2400" b="1" i="1"/>
              <a:t>B3: Trong Show Table chọn tên các bảng cần liên kết rồi nháy Add.</a:t>
            </a:r>
            <a:endParaRPr lang="en-US" sz="2400" b="1">
              <a:latin typeface=".VnSouthern"/>
            </a:endParaRPr>
          </a:p>
        </p:txBody>
      </p:sp>
      <p:sp>
        <p:nvSpPr>
          <p:cNvPr id="22" name="Text Box 18"/>
          <p:cNvSpPr txBox="1">
            <a:spLocks noChangeArrowheads="1"/>
          </p:cNvSpPr>
          <p:nvPr/>
        </p:nvSpPr>
        <p:spPr bwMode="auto">
          <a:xfrm>
            <a:off x="838200" y="4807803"/>
            <a:ext cx="8305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vi-VN" sz="2400" b="1" i="1"/>
              <a:t>B4: </a:t>
            </a:r>
            <a:r>
              <a:rPr lang="en-US" sz="2400" b="1" i="1" smtClean="0"/>
              <a:t>K</a:t>
            </a:r>
            <a:r>
              <a:rPr lang="vi-VN" sz="2400" b="1" i="1" smtClean="0"/>
              <a:t>éo </a:t>
            </a:r>
            <a:r>
              <a:rPr lang="vi-VN" sz="2400" b="1" i="1"/>
              <a:t>trường liên kết ở bảng này và thả vào trường tương ứng ở bảng kia.</a:t>
            </a:r>
            <a:r>
              <a:rPr lang="pt-BR" sz="2400"/>
              <a:t> </a:t>
            </a:r>
            <a:r>
              <a:rPr lang="pt-BR" sz="2400" b="1" i="1" smtClean="0"/>
              <a:t>Create.</a:t>
            </a:r>
            <a:endParaRPr lang="en-US" sz="2400" b="1" i="1">
              <a:latin typeface=".VnSouthern"/>
            </a:endParaRPr>
          </a:p>
        </p:txBody>
      </p:sp>
      <p:grpSp>
        <p:nvGrpSpPr>
          <p:cNvPr id="2" name="Group 18"/>
          <p:cNvGrpSpPr/>
          <p:nvPr/>
        </p:nvGrpSpPr>
        <p:grpSpPr bwMode="auto">
          <a:xfrm>
            <a:off x="762000" y="6015038"/>
            <a:ext cx="7467600" cy="461962"/>
            <a:chOff x="2133600" y="5715000"/>
            <a:chExt cx="7086600" cy="461665"/>
          </a:xfrm>
        </p:grpSpPr>
        <p:sp>
          <p:nvSpPr>
            <p:cNvPr id="51215" name="Text Box 29"/>
            <p:cNvSpPr txBox="1">
              <a:spLocks noChangeArrowheads="1"/>
            </p:cNvSpPr>
            <p:nvPr/>
          </p:nvSpPr>
          <p:spPr bwMode="auto">
            <a:xfrm>
              <a:off x="2133600" y="5715000"/>
              <a:ext cx="7086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vi-VN" sz="2400" b="1" i="1"/>
                <a:t>B5: Nháy nút</a:t>
              </a:r>
              <a:r>
                <a:rPr lang="en-US" sz="2400" b="1" i="1"/>
                <a:t>   </a:t>
              </a:r>
              <a:r>
                <a:rPr lang="vi-VN" sz="2400" b="1" i="1"/>
                <a:t> </a:t>
              </a:r>
              <a:r>
                <a:rPr lang="en-US" sz="2400" b="1" i="1"/>
                <a:t>   </a:t>
              </a:r>
              <a:r>
                <a:rPr lang="vi-VN" sz="2400" b="1" i="1">
                  <a:sym typeface="Wingdings" panose="05000000000000000000" pitchFamily="2" charset="2"/>
                </a:rPr>
                <a:t>và chọn Yes để lưu liên kết.</a:t>
              </a:r>
              <a:endParaRPr lang="en-US" sz="2400" b="1" i="1">
                <a:latin typeface=".VnSouthern"/>
              </a:endParaRPr>
            </a:p>
          </p:txBody>
        </p:sp>
        <p:pic>
          <p:nvPicPr>
            <p:cNvPr id="51216" name="Picture 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094584" y="5755332"/>
              <a:ext cx="34131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1208" name="Group 8"/>
          <p:cNvGrpSpPr/>
          <p:nvPr/>
        </p:nvGrpSpPr>
        <p:grpSpPr bwMode="auto">
          <a:xfrm>
            <a:off x="-33338" y="0"/>
            <a:ext cx="9177338" cy="685800"/>
            <a:chOff x="-32759" y="-1"/>
            <a:chExt cx="9176759" cy="685801"/>
          </a:xfrm>
        </p:grpSpPr>
        <p:sp>
          <p:nvSpPr>
            <p:cNvPr id="3" name="Rectangle 2"/>
            <p:cNvSpPr/>
            <p:nvPr/>
          </p:nvSpPr>
          <p:spPr>
            <a:xfrm>
              <a:off x="0" y="0"/>
              <a:ext cx="9144000" cy="685800"/>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US"/>
            </a:p>
          </p:txBody>
        </p:sp>
        <p:sp>
          <p:nvSpPr>
            <p:cNvPr id="56" name="Rectangle 55"/>
            <p:cNvSpPr/>
            <p:nvPr/>
          </p:nvSpPr>
          <p:spPr bwMode="auto">
            <a:xfrm rot="5400000">
              <a:off x="210094" y="-174592"/>
              <a:ext cx="652463" cy="1061970"/>
            </a:xfrm>
            <a:prstGeom prst="rect">
              <a:avLst/>
            </a:pr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291" name="Text Box 125"/>
            <p:cNvSpPr txBox="1">
              <a:spLocks noChangeArrowheads="1"/>
            </p:cNvSpPr>
            <p:nvPr/>
          </p:nvSpPr>
          <p:spPr bwMode="auto">
            <a:xfrm>
              <a:off x="838724" y="30162"/>
              <a:ext cx="8152886" cy="579438"/>
            </a:xfrm>
            <a:prstGeom prst="rect">
              <a:avLst/>
            </a:prstGeom>
            <a:no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en-US" sz="3200" b="1">
                  <a:effectLst>
                    <a:outerShdw blurRad="38100" dist="38100" dir="2700000" algn="tl">
                      <a:srgbClr val="000000">
                        <a:alpha val="43137"/>
                      </a:srgbClr>
                    </a:outerShdw>
                  </a:effectLst>
                  <a:latin typeface="Times New Roman" panose="02020603050405020304" pitchFamily="18" charset="0"/>
                </a:rPr>
                <a:t>  BÀI 7.  LIÊN KẾT GIỮA CÁC BẢNG</a:t>
              </a:r>
              <a:endParaRPr lang="en-US" sz="3200">
                <a:effectLst>
                  <a:outerShdw blurRad="38100" dist="38100" dir="2700000" algn="tl">
                    <a:srgbClr val="000000">
                      <a:alpha val="43137"/>
                    </a:srgbClr>
                  </a:outerShdw>
                </a:effectLst>
                <a:latin typeface=".VnClarendonH" pitchFamily="34" charset="0"/>
              </a:endParaRPr>
            </a:p>
          </p:txBody>
        </p:sp>
        <p:sp>
          <p:nvSpPr>
            <p:cNvPr id="55" name="Pentagon 27"/>
            <p:cNvSpPr/>
            <p:nvPr/>
          </p:nvSpPr>
          <p:spPr bwMode="auto">
            <a:xfrm flipV="1">
              <a:off x="-32759" y="-1"/>
              <a:ext cx="1557240" cy="685801"/>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1" fmla="*/ 0 w 1887538"/>
                <a:gd name="connsiteY0-2" fmla="*/ 0 h 990600"/>
                <a:gd name="connsiteX1-3" fmla="*/ 807244 w 1887538"/>
                <a:gd name="connsiteY1-4" fmla="*/ 794 h 990600"/>
                <a:gd name="connsiteX2-5" fmla="*/ 1392238 w 1887538"/>
                <a:gd name="connsiteY2-6" fmla="*/ 0 h 990600"/>
                <a:gd name="connsiteX3-7" fmla="*/ 1887538 w 1887538"/>
                <a:gd name="connsiteY3-8" fmla="*/ 495300 h 990600"/>
                <a:gd name="connsiteX4-9" fmla="*/ 1392238 w 1887538"/>
                <a:gd name="connsiteY4-10" fmla="*/ 990600 h 990600"/>
                <a:gd name="connsiteX5-11" fmla="*/ 0 w 1887538"/>
                <a:gd name="connsiteY5-12" fmla="*/ 990600 h 990600"/>
                <a:gd name="connsiteX6" fmla="*/ 0 w 1887538"/>
                <a:gd name="connsiteY6" fmla="*/ 0 h 990600"/>
                <a:gd name="connsiteX0-13" fmla="*/ 0 w 1887538"/>
                <a:gd name="connsiteY0-14" fmla="*/ 990600 h 990600"/>
                <a:gd name="connsiteX1-15" fmla="*/ 807244 w 1887538"/>
                <a:gd name="connsiteY1-16" fmla="*/ 794 h 990600"/>
                <a:gd name="connsiteX2-17" fmla="*/ 1392238 w 1887538"/>
                <a:gd name="connsiteY2-18" fmla="*/ 0 h 990600"/>
                <a:gd name="connsiteX3-19" fmla="*/ 1887538 w 1887538"/>
                <a:gd name="connsiteY3-20" fmla="*/ 495300 h 990600"/>
                <a:gd name="connsiteX4-21" fmla="*/ 1392238 w 1887538"/>
                <a:gd name="connsiteY4-22" fmla="*/ 990600 h 990600"/>
                <a:gd name="connsiteX5-23" fmla="*/ 0 w 1887538"/>
                <a:gd name="connsiteY5-24" fmla="*/ 990600 h 990600"/>
                <a:gd name="connsiteX0-25" fmla="*/ 0 w 1894682"/>
                <a:gd name="connsiteY0-26" fmla="*/ 992982 h 992982"/>
                <a:gd name="connsiteX1-27" fmla="*/ 814388 w 1894682"/>
                <a:gd name="connsiteY1-28" fmla="*/ 794 h 992982"/>
                <a:gd name="connsiteX2-29" fmla="*/ 1399382 w 1894682"/>
                <a:gd name="connsiteY2-30" fmla="*/ 0 h 992982"/>
                <a:gd name="connsiteX3-31" fmla="*/ 1894682 w 1894682"/>
                <a:gd name="connsiteY3-32" fmla="*/ 495300 h 992982"/>
                <a:gd name="connsiteX4-33" fmla="*/ 1399382 w 1894682"/>
                <a:gd name="connsiteY4-34" fmla="*/ 990600 h 992982"/>
                <a:gd name="connsiteX5-35" fmla="*/ 0 w 1894682"/>
                <a:gd name="connsiteY5-36" fmla="*/ 992982 h 992982"/>
                <a:gd name="connsiteX0-37" fmla="*/ 0 w 1889920"/>
                <a:gd name="connsiteY0-38" fmla="*/ 990601 h 990601"/>
                <a:gd name="connsiteX1-39" fmla="*/ 809626 w 1889920"/>
                <a:gd name="connsiteY1-40" fmla="*/ 794 h 990601"/>
                <a:gd name="connsiteX2-41" fmla="*/ 1394620 w 1889920"/>
                <a:gd name="connsiteY2-42" fmla="*/ 0 h 990601"/>
                <a:gd name="connsiteX3-43" fmla="*/ 1889920 w 1889920"/>
                <a:gd name="connsiteY3-44" fmla="*/ 495300 h 990601"/>
                <a:gd name="connsiteX4-45" fmla="*/ 1394620 w 1889920"/>
                <a:gd name="connsiteY4-46" fmla="*/ 990600 h 990601"/>
                <a:gd name="connsiteX5-47" fmla="*/ 0 w 1889920"/>
                <a:gd name="connsiteY5-48" fmla="*/ 990601 h 990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chemeClr val="accent4">
                <a:lumMod val="20000"/>
                <a:lumOff val="80000"/>
              </a:schemeClr>
            </a:solidFill>
            <a:ln w="3175">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9" name="Text Box 33"/>
          <p:cNvSpPr txBox="1">
            <a:spLocks noChangeArrowheads="1"/>
          </p:cNvSpPr>
          <p:nvPr/>
        </p:nvSpPr>
        <p:spPr bwMode="auto">
          <a:xfrm>
            <a:off x="76200" y="1552575"/>
            <a:ext cx="8534400" cy="519113"/>
          </a:xfrm>
          <a:prstGeom prst="rect">
            <a:avLst/>
          </a:prstGeom>
          <a:noFill/>
          <a:ln w="9525">
            <a:noFill/>
            <a:miter lim="800000"/>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sz="2800" b="1">
                <a:solidFill>
                  <a:srgbClr val="E46C0A"/>
                </a:solidFill>
              </a:rPr>
              <a:t>2. KỸ THUẬT TẠO LIÊN KẾT GIỮA CÁC </a:t>
            </a:r>
            <a:r>
              <a:rPr lang="en-US" sz="2800" b="1" smtClean="0">
                <a:solidFill>
                  <a:srgbClr val="E46C0A"/>
                </a:solidFill>
              </a:rPr>
              <a:t>BẢNG:</a:t>
            </a:r>
            <a:endParaRPr lang="en-US" sz="2800" b="1">
              <a:solidFill>
                <a:srgbClr val="E46C0A"/>
              </a:solidFill>
            </a:endParaRPr>
          </a:p>
        </p:txBody>
      </p:sp>
      <p:grpSp>
        <p:nvGrpSpPr>
          <p:cNvPr id="51221" name="Group 21"/>
          <p:cNvGrpSpPr/>
          <p:nvPr/>
        </p:nvGrpSpPr>
        <p:grpSpPr bwMode="auto">
          <a:xfrm>
            <a:off x="817563" y="2754316"/>
            <a:ext cx="8001000" cy="979488"/>
            <a:chOff x="515" y="1735"/>
            <a:chExt cx="5040" cy="617"/>
          </a:xfrm>
        </p:grpSpPr>
        <p:sp>
          <p:nvSpPr>
            <p:cNvPr id="20" name="Text Box 38"/>
            <p:cNvSpPr txBox="1">
              <a:spLocks noChangeArrowheads="1"/>
            </p:cNvSpPr>
            <p:nvPr/>
          </p:nvSpPr>
          <p:spPr bwMode="auto">
            <a:xfrm>
              <a:off x="515" y="1735"/>
              <a:ext cx="5040" cy="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22300" indent="-6223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nSpc>
                  <a:spcPct val="120000"/>
                </a:lnSpc>
                <a:spcBef>
                  <a:spcPct val="50000"/>
                </a:spcBef>
              </a:pPr>
              <a:r>
                <a:rPr lang="vi-VN" sz="2400" b="1" i="1"/>
                <a:t>B2:  </a:t>
              </a:r>
              <a:r>
                <a:rPr lang="vi-VN" sz="2400" b="1" i="1" smtClean="0"/>
                <a:t>Chọn </a:t>
              </a:r>
              <a:r>
                <a:rPr lang="vi-VN" sz="2400" b="1" i="1"/>
                <a:t>Tools </a:t>
              </a:r>
              <a:r>
                <a:rPr lang="vi-VN" sz="2400" b="1" i="1">
                  <a:sym typeface="Symbol" panose="05050102010706020507" pitchFamily="18" charset="2"/>
                </a:rPr>
                <a:t> Relationships </a:t>
              </a:r>
              <a:r>
                <a:rPr lang="en-US" sz="2400" b="1" i="1">
                  <a:sym typeface="Symbol" panose="05050102010706020507" pitchFamily="18" charset="2"/>
                </a:rPr>
                <a:t>hoặc nháy       </a:t>
              </a:r>
              <a:r>
                <a:rPr lang="vi-VN" sz="2400" b="1" i="1">
                  <a:sym typeface="Symbol" panose="05050102010706020507" pitchFamily="18" charset="2"/>
                </a:rPr>
                <a:t>để mở cửa sổ Relationships.</a:t>
              </a:r>
              <a:endParaRPr lang="en-US" sz="2400" b="1" i="1">
                <a:latin typeface=".VnSouthern"/>
                <a:sym typeface="Symbol" panose="05050102010706020507" pitchFamily="18" charset="2"/>
              </a:endParaRPr>
            </a:p>
          </p:txBody>
        </p:sp>
        <p:pic>
          <p:nvPicPr>
            <p:cNvPr id="51220" name="Picture 20" descr="btre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6" y="1770"/>
              <a:ext cx="288" cy="221"/>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3"/>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ox(i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1221"/>
                                        </p:tgtEl>
                                        <p:attrNameLst>
                                          <p:attrName>style.visibility</p:attrName>
                                        </p:attrNameLst>
                                      </p:cBhvr>
                                      <p:to>
                                        <p:strVal val="visible"/>
                                      </p:to>
                                    </p:set>
                                    <p:animEffect transition="in" filter="box(in)">
                                      <p:cBhvr>
                                        <p:cTn id="12" dur="500"/>
                                        <p:tgtEl>
                                          <p:spTgt spid="51221"/>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ox(in)">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ox(in)">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ox(in)">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nvSpPr>
        <p:spPr bwMode="auto">
          <a:xfrm>
            <a:off x="76200" y="2209800"/>
            <a:ext cx="8382000" cy="2209800"/>
          </a:xfrm>
          <a:prstGeom prst="rect">
            <a:avLst/>
          </a:prstGeom>
          <a:noFill/>
          <a:ln>
            <a:noFill/>
          </a:ln>
          <a:effectLst/>
        </p:spPr>
        <p:txBody>
          <a:bodyPr anchor="ctr"/>
          <a:lstStyle/>
          <a:p>
            <a:pPr algn="ctr"/>
            <a:r>
              <a:rPr lang="en-US" altLang="en-US" sz="3200" b="1" i="1" u="sng">
                <a:latin typeface="Times New Roman" panose="02020603050405020304" pitchFamily="18" charset="0"/>
              </a:rPr>
              <a:t>Ví </a:t>
            </a:r>
            <a:r>
              <a:rPr lang="en-US" altLang="en-US" sz="3600" b="1" i="1" u="sng">
                <a:latin typeface="Times New Roman" panose="02020603050405020304" pitchFamily="18" charset="0"/>
              </a:rPr>
              <a:t>dụ</a:t>
            </a:r>
            <a:r>
              <a:rPr lang="en-US" altLang="en-US" sz="3200" b="1" i="1" u="sng">
                <a:latin typeface="Times New Roman" panose="02020603050405020304" pitchFamily="18" charset="0"/>
              </a:rPr>
              <a:t>:</a:t>
            </a:r>
            <a:br>
              <a:rPr lang="en-US" altLang="en-US" sz="2800" b="1" i="1">
                <a:latin typeface="Times New Roman" panose="02020603050405020304" pitchFamily="18" charset="0"/>
              </a:rPr>
            </a:br>
            <a:br>
              <a:rPr lang="en-US" altLang="en-US" sz="2800" b="1" i="1">
                <a:latin typeface="Times New Roman" panose="02020603050405020304" pitchFamily="18" charset="0"/>
              </a:rPr>
            </a:br>
            <a:r>
              <a:rPr lang="en-US" altLang="en-US" sz="3200" i="1">
                <a:effectLst>
                  <a:outerShdw blurRad="38100" dist="38100" dir="2700000" algn="tl">
                    <a:srgbClr val="C0C0C0"/>
                  </a:outerShdw>
                </a:effectLst>
                <a:latin typeface="Times New Roman" panose="02020603050405020304" pitchFamily="18" charset="0"/>
              </a:rPr>
              <a:t>Tạo liên kết cho CSDL KINH_DOANH.</a:t>
            </a:r>
            <a:endParaRPr lang="en-US" altLang="en-US" sz="3200" i="1">
              <a:effectLst>
                <a:outerShdw blurRad="38100" dist="38100" dir="2700000" algn="tl">
                  <a:srgbClr val="C0C0C0"/>
                </a:outerShdw>
              </a:effectLst>
              <a:latin typeface="Times New Roman" panose="02020603050405020304" pitchFamily="18" charset="0"/>
            </a:endParaRPr>
          </a:p>
        </p:txBody>
      </p:sp>
      <p:sp>
        <p:nvSpPr>
          <p:cNvPr id="8" name="Text Box 31"/>
          <p:cNvSpPr txBox="1">
            <a:spLocks noChangeArrowheads="1"/>
          </p:cNvSpPr>
          <p:nvPr/>
        </p:nvSpPr>
        <p:spPr bwMode="auto">
          <a:xfrm>
            <a:off x="76200" y="990600"/>
            <a:ext cx="2895600" cy="523875"/>
          </a:xfrm>
          <a:prstGeom prst="rect">
            <a:avLst/>
          </a:prstGeom>
          <a:noFill/>
          <a:ln w="9525">
            <a:noFill/>
            <a:miter lim="800000"/>
          </a:ln>
        </p:spPr>
        <p:txBody>
          <a:bodyPr>
            <a:spAutoFit/>
          </a:bodyPr>
          <a:lstStyle/>
          <a:p>
            <a:pPr>
              <a:spcBef>
                <a:spcPct val="50000"/>
              </a:spcBef>
              <a:defRPr/>
            </a:pPr>
            <a:r>
              <a:rPr lang="en-US" sz="2800" b="1">
                <a:solidFill>
                  <a:schemeClr val="accent6">
                    <a:lumMod val="75000"/>
                  </a:schemeClr>
                </a:solidFill>
                <a:latin typeface=".VnHelvetInsH" pitchFamily="34" charset="0"/>
              </a:rPr>
              <a:t>1. </a:t>
            </a:r>
            <a:r>
              <a:rPr lang="en-US" sz="2800" b="1">
                <a:solidFill>
                  <a:schemeClr val="accent6">
                    <a:lumMod val="75000"/>
                  </a:schemeClr>
                </a:solidFill>
                <a:latin typeface="Arial" panose="020B0604020202020204" pitchFamily="34" charset="0"/>
              </a:rPr>
              <a:t>KHÁI NIỆM:</a:t>
            </a:r>
            <a:endParaRPr lang="en-US" sz="2800" b="1">
              <a:solidFill>
                <a:schemeClr val="accent6">
                  <a:lumMod val="75000"/>
                </a:schemeClr>
              </a:solidFill>
              <a:latin typeface=".VnHelvetInsH" pitchFamily="34" charset="0"/>
            </a:endParaRPr>
          </a:p>
        </p:txBody>
      </p:sp>
      <p:sp>
        <p:nvSpPr>
          <p:cNvPr id="9" name="Text Box 33"/>
          <p:cNvSpPr txBox="1">
            <a:spLocks noChangeArrowheads="1"/>
          </p:cNvSpPr>
          <p:nvPr/>
        </p:nvSpPr>
        <p:spPr bwMode="auto">
          <a:xfrm>
            <a:off x="76200" y="1552575"/>
            <a:ext cx="8534400" cy="519113"/>
          </a:xfrm>
          <a:prstGeom prst="rect">
            <a:avLst/>
          </a:prstGeom>
          <a:noFill/>
          <a:ln w="9525">
            <a:noFill/>
            <a:miter lim="800000"/>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sz="2800" b="1">
                <a:solidFill>
                  <a:srgbClr val="E46C0A"/>
                </a:solidFill>
              </a:rPr>
              <a:t>2. KỸ THUẬT TẠO LIÊN KẾT GIỮA CÁC BẢNG</a:t>
            </a:r>
            <a:endParaRPr lang="en-US" sz="2800" b="1">
              <a:solidFill>
                <a:srgbClr val="E46C0A"/>
              </a:solidFill>
            </a:endParaRPr>
          </a:p>
        </p:txBody>
      </p:sp>
      <p:grpSp>
        <p:nvGrpSpPr>
          <p:cNvPr id="53252" name="Group 6"/>
          <p:cNvGrpSpPr/>
          <p:nvPr/>
        </p:nvGrpSpPr>
        <p:grpSpPr bwMode="auto">
          <a:xfrm>
            <a:off x="-33338" y="0"/>
            <a:ext cx="9177338" cy="685800"/>
            <a:chOff x="-32759" y="-1"/>
            <a:chExt cx="9176759" cy="685801"/>
          </a:xfrm>
        </p:grpSpPr>
        <p:sp>
          <p:nvSpPr>
            <p:cNvPr id="10" name="Rectangle 9"/>
            <p:cNvSpPr/>
            <p:nvPr/>
          </p:nvSpPr>
          <p:spPr>
            <a:xfrm>
              <a:off x="0" y="0"/>
              <a:ext cx="9144000" cy="685800"/>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US"/>
            </a:p>
          </p:txBody>
        </p:sp>
        <p:sp>
          <p:nvSpPr>
            <p:cNvPr id="11" name="Rectangle 10"/>
            <p:cNvSpPr/>
            <p:nvPr/>
          </p:nvSpPr>
          <p:spPr bwMode="auto">
            <a:xfrm rot="5400000">
              <a:off x="210094" y="-174592"/>
              <a:ext cx="652463" cy="1061970"/>
            </a:xfrm>
            <a:prstGeom prst="rect">
              <a:avLst/>
            </a:pr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Text Box 125"/>
            <p:cNvSpPr txBox="1">
              <a:spLocks noChangeArrowheads="1"/>
            </p:cNvSpPr>
            <p:nvPr/>
          </p:nvSpPr>
          <p:spPr bwMode="auto">
            <a:xfrm>
              <a:off x="838724" y="30162"/>
              <a:ext cx="8152886" cy="579438"/>
            </a:xfrm>
            <a:prstGeom prst="rect">
              <a:avLst/>
            </a:prstGeom>
            <a:no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en-US" sz="3200" b="1">
                  <a:effectLst>
                    <a:outerShdw blurRad="38100" dist="38100" dir="2700000" algn="tl">
                      <a:srgbClr val="000000">
                        <a:alpha val="43137"/>
                      </a:srgbClr>
                    </a:outerShdw>
                  </a:effectLst>
                  <a:latin typeface="Times New Roman" panose="02020603050405020304" pitchFamily="18" charset="0"/>
                </a:rPr>
                <a:t>  BÀI 7.  LIÊN KẾT GIỮA CÁC BẢNG</a:t>
              </a:r>
              <a:endParaRPr lang="en-US" sz="3200">
                <a:effectLst>
                  <a:outerShdw blurRad="38100" dist="38100" dir="2700000" algn="tl">
                    <a:srgbClr val="000000">
                      <a:alpha val="43137"/>
                    </a:srgbClr>
                  </a:outerShdw>
                </a:effectLst>
                <a:latin typeface=".VnClarendonH" pitchFamily="34" charset="0"/>
              </a:endParaRPr>
            </a:p>
          </p:txBody>
        </p:sp>
        <p:sp>
          <p:nvSpPr>
            <p:cNvPr id="13" name="Pentagon 27"/>
            <p:cNvSpPr/>
            <p:nvPr/>
          </p:nvSpPr>
          <p:spPr bwMode="auto">
            <a:xfrm flipV="1">
              <a:off x="-32759" y="-1"/>
              <a:ext cx="1557240" cy="685801"/>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1" fmla="*/ 0 w 1887538"/>
                <a:gd name="connsiteY0-2" fmla="*/ 0 h 990600"/>
                <a:gd name="connsiteX1-3" fmla="*/ 807244 w 1887538"/>
                <a:gd name="connsiteY1-4" fmla="*/ 794 h 990600"/>
                <a:gd name="connsiteX2-5" fmla="*/ 1392238 w 1887538"/>
                <a:gd name="connsiteY2-6" fmla="*/ 0 h 990600"/>
                <a:gd name="connsiteX3-7" fmla="*/ 1887538 w 1887538"/>
                <a:gd name="connsiteY3-8" fmla="*/ 495300 h 990600"/>
                <a:gd name="connsiteX4-9" fmla="*/ 1392238 w 1887538"/>
                <a:gd name="connsiteY4-10" fmla="*/ 990600 h 990600"/>
                <a:gd name="connsiteX5-11" fmla="*/ 0 w 1887538"/>
                <a:gd name="connsiteY5-12" fmla="*/ 990600 h 990600"/>
                <a:gd name="connsiteX6" fmla="*/ 0 w 1887538"/>
                <a:gd name="connsiteY6" fmla="*/ 0 h 990600"/>
                <a:gd name="connsiteX0-13" fmla="*/ 0 w 1887538"/>
                <a:gd name="connsiteY0-14" fmla="*/ 990600 h 990600"/>
                <a:gd name="connsiteX1-15" fmla="*/ 807244 w 1887538"/>
                <a:gd name="connsiteY1-16" fmla="*/ 794 h 990600"/>
                <a:gd name="connsiteX2-17" fmla="*/ 1392238 w 1887538"/>
                <a:gd name="connsiteY2-18" fmla="*/ 0 h 990600"/>
                <a:gd name="connsiteX3-19" fmla="*/ 1887538 w 1887538"/>
                <a:gd name="connsiteY3-20" fmla="*/ 495300 h 990600"/>
                <a:gd name="connsiteX4-21" fmla="*/ 1392238 w 1887538"/>
                <a:gd name="connsiteY4-22" fmla="*/ 990600 h 990600"/>
                <a:gd name="connsiteX5-23" fmla="*/ 0 w 1887538"/>
                <a:gd name="connsiteY5-24" fmla="*/ 990600 h 990600"/>
                <a:gd name="connsiteX0-25" fmla="*/ 0 w 1894682"/>
                <a:gd name="connsiteY0-26" fmla="*/ 992982 h 992982"/>
                <a:gd name="connsiteX1-27" fmla="*/ 814388 w 1894682"/>
                <a:gd name="connsiteY1-28" fmla="*/ 794 h 992982"/>
                <a:gd name="connsiteX2-29" fmla="*/ 1399382 w 1894682"/>
                <a:gd name="connsiteY2-30" fmla="*/ 0 h 992982"/>
                <a:gd name="connsiteX3-31" fmla="*/ 1894682 w 1894682"/>
                <a:gd name="connsiteY3-32" fmla="*/ 495300 h 992982"/>
                <a:gd name="connsiteX4-33" fmla="*/ 1399382 w 1894682"/>
                <a:gd name="connsiteY4-34" fmla="*/ 990600 h 992982"/>
                <a:gd name="connsiteX5-35" fmla="*/ 0 w 1894682"/>
                <a:gd name="connsiteY5-36" fmla="*/ 992982 h 992982"/>
                <a:gd name="connsiteX0-37" fmla="*/ 0 w 1889920"/>
                <a:gd name="connsiteY0-38" fmla="*/ 990601 h 990601"/>
                <a:gd name="connsiteX1-39" fmla="*/ 809626 w 1889920"/>
                <a:gd name="connsiteY1-40" fmla="*/ 794 h 990601"/>
                <a:gd name="connsiteX2-41" fmla="*/ 1394620 w 1889920"/>
                <a:gd name="connsiteY2-42" fmla="*/ 0 h 990601"/>
                <a:gd name="connsiteX3-43" fmla="*/ 1889920 w 1889920"/>
                <a:gd name="connsiteY3-44" fmla="*/ 495300 h 990601"/>
                <a:gd name="connsiteX4-45" fmla="*/ 1394620 w 1889920"/>
                <a:gd name="connsiteY4-46" fmla="*/ 990600 h 990601"/>
                <a:gd name="connsiteX5-47" fmla="*/ 0 w 1889920"/>
                <a:gd name="connsiteY5-48" fmla="*/ 990601 h 990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chemeClr val="accent4">
                <a:lumMod val="20000"/>
                <a:lumOff val="80000"/>
              </a:schemeClr>
            </a:solidFill>
            <a:ln w="3175">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Tree>
    <p:custDataLst>
      <p:tags r:id="rId1"/>
    </p:custData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354" name="Group 58"/>
          <p:cNvGraphicFramePr>
            <a:graphicFrameLocks noGrp="1"/>
          </p:cNvGraphicFramePr>
          <p:nvPr/>
        </p:nvGraphicFramePr>
        <p:xfrm>
          <a:off x="533400" y="2936875"/>
          <a:ext cx="2133600" cy="1481485"/>
        </p:xfrm>
        <a:graphic>
          <a:graphicData uri="http://schemas.openxmlformats.org/drawingml/2006/table">
            <a:tbl>
              <a:tblPr/>
              <a:tblGrid>
                <a:gridCol w="2133600"/>
              </a:tblGrid>
              <a:tr h="365125">
                <a:tc>
                  <a:txBody>
                    <a:bodyPr/>
                    <a:lstStyle/>
                    <a:p>
                      <a:pPr marL="622300" marR="0" lvl="0" indent="-622300" algn="ctr" defTabSz="914400" rtl="0" eaLnBrk="1" fontAlgn="base" latinLnBrk="0" hangingPunct="1">
                        <a:lnSpc>
                          <a:spcPct val="100000"/>
                        </a:lnSpc>
                        <a:spcBef>
                          <a:spcPct val="50000"/>
                        </a:spcBef>
                        <a:spcAft>
                          <a:spcPct val="0"/>
                        </a:spcAft>
                        <a:buClrTx/>
                        <a:buSzTx/>
                        <a:buFont typeface="Wingdings" panose="05000000000000000000" pitchFamily="2" charset="2"/>
                        <a:buNone/>
                      </a:pPr>
                      <a:r>
                        <a:rPr kumimoji="0" lang="en-US" sz="1800" b="1" i="0" u="none" strike="noStrike" cap="none" normalizeH="0" baseline="0" smtClean="0">
                          <a:ln>
                            <a:noFill/>
                          </a:ln>
                          <a:solidFill>
                            <a:schemeClr val="tx1"/>
                          </a:solidFill>
                          <a:effectLst/>
                          <a:latin typeface=".VnHelvetInsH"/>
                        </a:rPr>
                        <a:t>Khach_hang</a:t>
                      </a:r>
                      <a:endParaRPr kumimoji="0" lang="en-US" sz="1800" b="1" i="0" u="none" strike="noStrike" cap="none" normalizeH="0" baseline="0" smtClean="0">
                        <a:ln>
                          <a:noFill/>
                        </a:ln>
                        <a:solidFill>
                          <a:schemeClr val="tx1"/>
                        </a:solidFill>
                        <a:effectLst/>
                        <a:latin typeface=".VnHelvetInsH"/>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r>
              <a:tr h="365125">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Ma_khach_hang</a:t>
                      </a:r>
                      <a:endParaRPr kumimoji="0" lang="en-US" sz="1800" b="1"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4175">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Ten_khach_hang</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125">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Dia_chi</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55355" name="Group 59"/>
          <p:cNvGraphicFramePr>
            <a:graphicFrameLocks noGrp="1"/>
          </p:cNvGraphicFramePr>
          <p:nvPr/>
        </p:nvGraphicFramePr>
        <p:xfrm>
          <a:off x="5562600" y="2936875"/>
          <a:ext cx="2133600" cy="1466852"/>
        </p:xfrm>
        <a:graphic>
          <a:graphicData uri="http://schemas.openxmlformats.org/drawingml/2006/table">
            <a:tbl>
              <a:tblPr/>
              <a:tblGrid>
                <a:gridCol w="2133600"/>
              </a:tblGrid>
              <a:tr h="366713">
                <a:tc>
                  <a:txBody>
                    <a:bodyPr/>
                    <a:lstStyle/>
                    <a:p>
                      <a:pPr marL="622300" marR="0" lvl="0" indent="-622300" algn="ctr" defTabSz="914400" rtl="0" eaLnBrk="1" fontAlgn="base" latinLnBrk="0" hangingPunct="1">
                        <a:lnSpc>
                          <a:spcPct val="100000"/>
                        </a:lnSpc>
                        <a:spcBef>
                          <a:spcPct val="50000"/>
                        </a:spcBef>
                        <a:spcAft>
                          <a:spcPct val="0"/>
                        </a:spcAft>
                        <a:buClrTx/>
                        <a:buSzTx/>
                        <a:buFont typeface="Wingdings" panose="05000000000000000000" pitchFamily="2" charset="2"/>
                        <a:buNone/>
                      </a:pPr>
                      <a:r>
                        <a:rPr kumimoji="0" lang="en-US" sz="1800" b="1" i="0" u="none" strike="noStrike" cap="none" normalizeH="0" baseline="0" smtClean="0">
                          <a:ln>
                            <a:noFill/>
                          </a:ln>
                          <a:solidFill>
                            <a:schemeClr val="tx1"/>
                          </a:solidFill>
                          <a:effectLst/>
                          <a:latin typeface=".VnHelvetInsH"/>
                        </a:rPr>
                        <a:t>Mat_hang</a:t>
                      </a:r>
                      <a:endParaRPr kumimoji="0" lang="en-US" sz="1800" b="1" i="0" u="none" strike="noStrike" cap="none" normalizeH="0" baseline="0" smtClean="0">
                        <a:ln>
                          <a:noFill/>
                        </a:ln>
                        <a:solidFill>
                          <a:schemeClr val="tx1"/>
                        </a:solidFill>
                        <a:effectLst/>
                        <a:latin typeface=".VnHelvetInsH"/>
                      </a:endParaRPr>
                    </a:p>
                  </a:txBody>
                  <a:tcPr marT="45740" marB="4574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75000"/>
                      </a:schemeClr>
                    </a:solidFill>
                  </a:tcPr>
                </a:tc>
              </a:tr>
              <a:tr h="366713">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Ma_hang</a:t>
                      </a:r>
                      <a:endParaRPr kumimoji="0" lang="en-US" sz="1800" b="1"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40" marB="4574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6713">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Ten_hang</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40" marB="4574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6713">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Don_gia</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40" marB="4574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55366" name="Group 70"/>
          <p:cNvGraphicFramePr>
            <a:graphicFrameLocks noGrp="1"/>
          </p:cNvGraphicFramePr>
          <p:nvPr/>
        </p:nvGraphicFramePr>
        <p:xfrm>
          <a:off x="3200400" y="2784475"/>
          <a:ext cx="1941513" cy="2396985"/>
        </p:xfrm>
        <a:graphic>
          <a:graphicData uri="http://schemas.openxmlformats.org/drawingml/2006/table">
            <a:tbl>
              <a:tblPr/>
              <a:tblGrid>
                <a:gridCol w="1941513"/>
              </a:tblGrid>
              <a:tr h="365125">
                <a:tc>
                  <a:txBody>
                    <a:bodyPr/>
                    <a:lstStyle/>
                    <a:p>
                      <a:pPr marL="622300" marR="0" lvl="0" indent="-622300" algn="ctr" defTabSz="914400" rtl="0" eaLnBrk="1" fontAlgn="base" latinLnBrk="0" hangingPunct="1">
                        <a:lnSpc>
                          <a:spcPct val="100000"/>
                        </a:lnSpc>
                        <a:spcBef>
                          <a:spcPct val="50000"/>
                        </a:spcBef>
                        <a:spcAft>
                          <a:spcPct val="0"/>
                        </a:spcAft>
                        <a:buClrTx/>
                        <a:buSzTx/>
                        <a:buFont typeface="Wingdings" panose="05000000000000000000" pitchFamily="2" charset="2"/>
                        <a:buNone/>
                      </a:pPr>
                      <a:r>
                        <a:rPr kumimoji="0" lang="en-US" sz="1800" b="1" i="0" u="none" strike="noStrike" cap="none" normalizeH="0" baseline="0" smtClean="0">
                          <a:ln>
                            <a:noFill/>
                          </a:ln>
                          <a:solidFill>
                            <a:schemeClr val="tx1"/>
                          </a:solidFill>
                          <a:effectLst/>
                          <a:latin typeface=".VnHelvetInsH"/>
                        </a:rPr>
                        <a:t>Hoa_don</a:t>
                      </a:r>
                      <a:endParaRPr kumimoji="0" lang="en-US" sz="1800" b="1" i="0" u="none" strike="noStrike" cap="none" normalizeH="0" baseline="0" smtClean="0">
                        <a:ln>
                          <a:noFill/>
                        </a:ln>
                        <a:solidFill>
                          <a:schemeClr val="tx1"/>
                        </a:solidFill>
                        <a:effectLst/>
                        <a:latin typeface=".VnHelvetInsH"/>
                      </a:endParaRPr>
                    </a:p>
                  </a:txBody>
                  <a:tcPr marL="91439" marR="91439" marT="45706" marB="45706"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1">
                        <a:lumMod val="50000"/>
                        <a:lumOff val="50000"/>
                      </a:schemeClr>
                    </a:solidFill>
                  </a:tcPr>
                </a:tc>
              </a:tr>
              <a:tr h="365125">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So_don</a:t>
                      </a:r>
                      <a:endParaRPr kumimoji="0" lang="en-US" sz="1800" b="1"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1439" marR="91439" marT="45706" marB="45706"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365125">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Ma_khach_hang</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1439" marR="91439" marT="45706" marB="45706"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365125">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Ma_hang</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1439" marR="91439" marT="45706" marB="45706"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365125">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So_luong</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1439" marR="91439" marT="45706" marB="45706"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568325">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Ngay_giao</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91439" marR="91439" marT="45706" marB="45706"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 name="Text Box 33"/>
          <p:cNvSpPr txBox="1">
            <a:spLocks noChangeArrowheads="1"/>
          </p:cNvSpPr>
          <p:nvPr/>
        </p:nvSpPr>
        <p:spPr bwMode="auto">
          <a:xfrm>
            <a:off x="762000" y="914400"/>
            <a:ext cx="8763000" cy="519113"/>
          </a:xfrm>
          <a:prstGeom prst="rect">
            <a:avLst/>
          </a:prstGeom>
          <a:noFill/>
          <a:ln w="9525">
            <a:noFill/>
            <a:miter lim="800000"/>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sz="2800" b="1">
                <a:solidFill>
                  <a:srgbClr val="E46C0A"/>
                </a:solidFill>
                <a:cs typeface="Arial" panose="020B0604020202020204" pitchFamily="34" charset="0"/>
              </a:rPr>
              <a:t>2. KỸ THUẬT TẠO LIÊN KẾT GIỮA CÁC BẢNG</a:t>
            </a:r>
            <a:endParaRPr lang="en-US" sz="2800" b="1">
              <a:solidFill>
                <a:srgbClr val="E46C0A"/>
              </a:solidFill>
              <a:cs typeface="Arial" panose="020B0604020202020204" pitchFamily="34" charset="0"/>
            </a:endParaRPr>
          </a:p>
        </p:txBody>
      </p:sp>
      <p:sp>
        <p:nvSpPr>
          <p:cNvPr id="18" name="Text Box 34"/>
          <p:cNvSpPr txBox="1">
            <a:spLocks noChangeArrowheads="1"/>
          </p:cNvSpPr>
          <p:nvPr/>
        </p:nvSpPr>
        <p:spPr bwMode="auto">
          <a:xfrm>
            <a:off x="457200" y="1676400"/>
            <a:ext cx="8686800" cy="461963"/>
          </a:xfrm>
          <a:prstGeom prst="rect">
            <a:avLst/>
          </a:prstGeom>
        </p:spPr>
        <p:style>
          <a:lnRef idx="1">
            <a:schemeClr val="dk1"/>
          </a:lnRef>
          <a:fillRef idx="2">
            <a:schemeClr val="dk1"/>
          </a:fillRef>
          <a:effectRef idx="1">
            <a:schemeClr val="dk1"/>
          </a:effectRef>
          <a:fontRef idx="minor">
            <a:schemeClr val="dk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defRPr/>
            </a:pPr>
            <a:r>
              <a:rPr lang="en-US" sz="2200" b="1" i="1">
                <a:latin typeface=".VnSouthern" pitchFamily="34" charset="0"/>
                <a:sym typeface="Wingdings" panose="05000000000000000000" pitchFamily="2" charset="2"/>
              </a:rPr>
              <a:t>B1:</a:t>
            </a:r>
            <a:r>
              <a:rPr lang="vi-VN" sz="2400" b="1" i="1"/>
              <a:t>Xác định trường để xác lập liên kết </a:t>
            </a:r>
            <a:endParaRPr lang="vi-VN" sz="2400" b="1" i="1"/>
          </a:p>
        </p:txBody>
      </p:sp>
      <p:sp>
        <p:nvSpPr>
          <p:cNvPr id="19" name="Rectangle 45"/>
          <p:cNvSpPr>
            <a:spLocks noChangeArrowheads="1"/>
          </p:cNvSpPr>
          <p:nvPr/>
        </p:nvSpPr>
        <p:spPr bwMode="auto">
          <a:xfrm>
            <a:off x="533400" y="3314700"/>
            <a:ext cx="2133600" cy="342900"/>
          </a:xfrm>
          <a:prstGeom prst="rect">
            <a:avLst/>
          </a:prstGeom>
          <a:noFill/>
          <a:ln w="38100">
            <a:solidFill>
              <a:srgbClr val="00B0F0"/>
            </a:solidFill>
            <a:miter lim="800000"/>
          </a:ln>
          <a:extLst>
            <a:ext uri="{909E8E84-426E-40DD-AFC4-6F175D3DCCD1}">
              <a14:hiddenFill xmlns:a14="http://schemas.microsoft.com/office/drawing/2010/main">
                <a:solidFill>
                  <a:srgbClr val="FFFFFF"/>
                </a:solidFill>
              </a14:hiddenFill>
            </a:ext>
          </a:extLst>
        </p:spPr>
        <p:txBody>
          <a:bodyPr wrap="none" anchor="ctr"/>
          <a:lstStyle/>
          <a:p>
            <a:endParaRPr lang="en-US">
              <a:solidFill>
                <a:srgbClr val="00B0F0"/>
              </a:solidFill>
            </a:endParaRPr>
          </a:p>
        </p:txBody>
      </p:sp>
      <p:sp>
        <p:nvSpPr>
          <p:cNvPr id="20" name="Rectangle 45"/>
          <p:cNvSpPr>
            <a:spLocks noChangeArrowheads="1"/>
          </p:cNvSpPr>
          <p:nvPr/>
        </p:nvSpPr>
        <p:spPr bwMode="auto">
          <a:xfrm>
            <a:off x="3200400" y="3505200"/>
            <a:ext cx="1905000" cy="342900"/>
          </a:xfrm>
          <a:prstGeom prst="rect">
            <a:avLst/>
          </a:prstGeom>
          <a:noFill/>
          <a:ln w="38100">
            <a:solidFill>
              <a:srgbClr val="00B0F0"/>
            </a:solidFill>
            <a:miter lim="800000"/>
          </a:ln>
          <a:extLst>
            <a:ext uri="{909E8E84-426E-40DD-AFC4-6F175D3DCCD1}">
              <a14:hiddenFill xmlns:a14="http://schemas.microsoft.com/office/drawing/2010/main">
                <a:solidFill>
                  <a:srgbClr val="FFFFFF"/>
                </a:solidFill>
              </a14:hiddenFill>
            </a:ext>
          </a:extLst>
        </p:spPr>
        <p:txBody>
          <a:bodyPr wrap="none" anchor="ctr"/>
          <a:lstStyle/>
          <a:p>
            <a:endParaRPr lang="en-US">
              <a:solidFill>
                <a:srgbClr val="00B0F0"/>
              </a:solidFill>
            </a:endParaRPr>
          </a:p>
        </p:txBody>
      </p:sp>
      <p:sp>
        <p:nvSpPr>
          <p:cNvPr id="21" name="Rectangle 45"/>
          <p:cNvSpPr>
            <a:spLocks noChangeArrowheads="1"/>
          </p:cNvSpPr>
          <p:nvPr/>
        </p:nvSpPr>
        <p:spPr bwMode="auto">
          <a:xfrm>
            <a:off x="3200400" y="3924300"/>
            <a:ext cx="1905000" cy="342900"/>
          </a:xfrm>
          <a:prstGeom prst="rect">
            <a:avLst/>
          </a:prstGeom>
          <a:noFill/>
          <a:ln w="38100">
            <a:solidFill>
              <a:srgbClr val="FF0000"/>
            </a:solidFill>
            <a:miter lim="800000"/>
          </a:ln>
          <a:extLst>
            <a:ext uri="{909E8E84-426E-40DD-AFC4-6F175D3DCCD1}">
              <a14:hiddenFill xmlns:a14="http://schemas.microsoft.com/office/drawing/2010/main">
                <a:solidFill>
                  <a:srgbClr val="FFFFFF"/>
                </a:solidFill>
              </a14:hiddenFill>
            </a:ext>
          </a:extLst>
        </p:spPr>
        <p:txBody>
          <a:bodyPr wrap="none" anchor="ctr"/>
          <a:lstStyle/>
          <a:p>
            <a:endParaRPr lang="en-US">
              <a:solidFill>
                <a:srgbClr val="00B0F0"/>
              </a:solidFill>
            </a:endParaRPr>
          </a:p>
        </p:txBody>
      </p:sp>
      <p:sp>
        <p:nvSpPr>
          <p:cNvPr id="22" name="Rectangle 45"/>
          <p:cNvSpPr>
            <a:spLocks noChangeArrowheads="1"/>
          </p:cNvSpPr>
          <p:nvPr/>
        </p:nvSpPr>
        <p:spPr bwMode="auto">
          <a:xfrm>
            <a:off x="5562600" y="3276600"/>
            <a:ext cx="2133600" cy="381000"/>
          </a:xfrm>
          <a:prstGeom prst="rect">
            <a:avLst/>
          </a:prstGeom>
          <a:noFill/>
          <a:ln w="38100">
            <a:solidFill>
              <a:srgbClr val="FF0000"/>
            </a:solidFill>
            <a:miter lim="800000"/>
          </a:ln>
          <a:extLst>
            <a:ext uri="{909E8E84-426E-40DD-AFC4-6F175D3DCCD1}">
              <a14:hiddenFill xmlns:a14="http://schemas.microsoft.com/office/drawing/2010/main">
                <a:solidFill>
                  <a:srgbClr val="FFFFFF"/>
                </a:solidFill>
              </a14:hiddenFill>
            </a:ext>
          </a:extLst>
        </p:spPr>
        <p:txBody>
          <a:bodyPr wrap="none" anchor="ctr"/>
          <a:lstStyle/>
          <a:p>
            <a:endParaRPr lang="en-US">
              <a:solidFill>
                <a:srgbClr val="00B0F0"/>
              </a:solidFill>
            </a:endParaRPr>
          </a:p>
        </p:txBody>
      </p:sp>
      <p:grpSp>
        <p:nvGrpSpPr>
          <p:cNvPr id="55343" name="Group 14"/>
          <p:cNvGrpSpPr/>
          <p:nvPr/>
        </p:nvGrpSpPr>
        <p:grpSpPr bwMode="auto">
          <a:xfrm>
            <a:off x="-33338" y="0"/>
            <a:ext cx="9177338" cy="685800"/>
            <a:chOff x="-32759" y="-1"/>
            <a:chExt cx="9176759" cy="685801"/>
          </a:xfrm>
        </p:grpSpPr>
        <p:sp>
          <p:nvSpPr>
            <p:cNvPr id="16" name="Rectangle 15"/>
            <p:cNvSpPr/>
            <p:nvPr/>
          </p:nvSpPr>
          <p:spPr>
            <a:xfrm>
              <a:off x="0" y="0"/>
              <a:ext cx="9144000" cy="685800"/>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US"/>
            </a:p>
          </p:txBody>
        </p:sp>
        <p:sp>
          <p:nvSpPr>
            <p:cNvPr id="23" name="Rectangle 22"/>
            <p:cNvSpPr/>
            <p:nvPr/>
          </p:nvSpPr>
          <p:spPr bwMode="auto">
            <a:xfrm rot="5400000">
              <a:off x="210094" y="-174592"/>
              <a:ext cx="652463" cy="1061970"/>
            </a:xfrm>
            <a:prstGeom prst="rect">
              <a:avLst/>
            </a:pr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Text Box 125"/>
            <p:cNvSpPr txBox="1">
              <a:spLocks noChangeArrowheads="1"/>
            </p:cNvSpPr>
            <p:nvPr/>
          </p:nvSpPr>
          <p:spPr bwMode="auto">
            <a:xfrm>
              <a:off x="838724" y="30162"/>
              <a:ext cx="8152886" cy="579438"/>
            </a:xfrm>
            <a:prstGeom prst="rect">
              <a:avLst/>
            </a:prstGeom>
            <a:no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en-US" sz="3200" b="1">
                  <a:effectLst>
                    <a:outerShdw blurRad="38100" dist="38100" dir="2700000" algn="tl">
                      <a:srgbClr val="000000">
                        <a:alpha val="43137"/>
                      </a:srgbClr>
                    </a:outerShdw>
                  </a:effectLst>
                  <a:latin typeface="Times New Roman" panose="02020603050405020304" pitchFamily="18" charset="0"/>
                </a:rPr>
                <a:t>  BÀI 7.  LIÊN KẾT GIỮA CÁC BẢNG</a:t>
              </a:r>
              <a:endParaRPr lang="en-US" sz="3200">
                <a:effectLst>
                  <a:outerShdw blurRad="38100" dist="38100" dir="2700000" algn="tl">
                    <a:srgbClr val="000000">
                      <a:alpha val="43137"/>
                    </a:srgbClr>
                  </a:outerShdw>
                </a:effectLst>
                <a:latin typeface=".VnClarendonH" pitchFamily="34" charset="0"/>
              </a:endParaRPr>
            </a:p>
          </p:txBody>
        </p:sp>
        <p:sp>
          <p:nvSpPr>
            <p:cNvPr id="25" name="Pentagon 27"/>
            <p:cNvSpPr/>
            <p:nvPr/>
          </p:nvSpPr>
          <p:spPr bwMode="auto">
            <a:xfrm flipV="1">
              <a:off x="-32759" y="-1"/>
              <a:ext cx="1557240" cy="685801"/>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1" fmla="*/ 0 w 1887538"/>
                <a:gd name="connsiteY0-2" fmla="*/ 0 h 990600"/>
                <a:gd name="connsiteX1-3" fmla="*/ 807244 w 1887538"/>
                <a:gd name="connsiteY1-4" fmla="*/ 794 h 990600"/>
                <a:gd name="connsiteX2-5" fmla="*/ 1392238 w 1887538"/>
                <a:gd name="connsiteY2-6" fmla="*/ 0 h 990600"/>
                <a:gd name="connsiteX3-7" fmla="*/ 1887538 w 1887538"/>
                <a:gd name="connsiteY3-8" fmla="*/ 495300 h 990600"/>
                <a:gd name="connsiteX4-9" fmla="*/ 1392238 w 1887538"/>
                <a:gd name="connsiteY4-10" fmla="*/ 990600 h 990600"/>
                <a:gd name="connsiteX5-11" fmla="*/ 0 w 1887538"/>
                <a:gd name="connsiteY5-12" fmla="*/ 990600 h 990600"/>
                <a:gd name="connsiteX6" fmla="*/ 0 w 1887538"/>
                <a:gd name="connsiteY6" fmla="*/ 0 h 990600"/>
                <a:gd name="connsiteX0-13" fmla="*/ 0 w 1887538"/>
                <a:gd name="connsiteY0-14" fmla="*/ 990600 h 990600"/>
                <a:gd name="connsiteX1-15" fmla="*/ 807244 w 1887538"/>
                <a:gd name="connsiteY1-16" fmla="*/ 794 h 990600"/>
                <a:gd name="connsiteX2-17" fmla="*/ 1392238 w 1887538"/>
                <a:gd name="connsiteY2-18" fmla="*/ 0 h 990600"/>
                <a:gd name="connsiteX3-19" fmla="*/ 1887538 w 1887538"/>
                <a:gd name="connsiteY3-20" fmla="*/ 495300 h 990600"/>
                <a:gd name="connsiteX4-21" fmla="*/ 1392238 w 1887538"/>
                <a:gd name="connsiteY4-22" fmla="*/ 990600 h 990600"/>
                <a:gd name="connsiteX5-23" fmla="*/ 0 w 1887538"/>
                <a:gd name="connsiteY5-24" fmla="*/ 990600 h 990600"/>
                <a:gd name="connsiteX0-25" fmla="*/ 0 w 1894682"/>
                <a:gd name="connsiteY0-26" fmla="*/ 992982 h 992982"/>
                <a:gd name="connsiteX1-27" fmla="*/ 814388 w 1894682"/>
                <a:gd name="connsiteY1-28" fmla="*/ 794 h 992982"/>
                <a:gd name="connsiteX2-29" fmla="*/ 1399382 w 1894682"/>
                <a:gd name="connsiteY2-30" fmla="*/ 0 h 992982"/>
                <a:gd name="connsiteX3-31" fmla="*/ 1894682 w 1894682"/>
                <a:gd name="connsiteY3-32" fmla="*/ 495300 h 992982"/>
                <a:gd name="connsiteX4-33" fmla="*/ 1399382 w 1894682"/>
                <a:gd name="connsiteY4-34" fmla="*/ 990600 h 992982"/>
                <a:gd name="connsiteX5-35" fmla="*/ 0 w 1894682"/>
                <a:gd name="connsiteY5-36" fmla="*/ 992982 h 992982"/>
                <a:gd name="connsiteX0-37" fmla="*/ 0 w 1889920"/>
                <a:gd name="connsiteY0-38" fmla="*/ 990601 h 990601"/>
                <a:gd name="connsiteX1-39" fmla="*/ 809626 w 1889920"/>
                <a:gd name="connsiteY1-40" fmla="*/ 794 h 990601"/>
                <a:gd name="connsiteX2-41" fmla="*/ 1394620 w 1889920"/>
                <a:gd name="connsiteY2-42" fmla="*/ 0 h 990601"/>
                <a:gd name="connsiteX3-43" fmla="*/ 1889920 w 1889920"/>
                <a:gd name="connsiteY3-44" fmla="*/ 495300 h 990601"/>
                <a:gd name="connsiteX4-45" fmla="*/ 1394620 w 1889920"/>
                <a:gd name="connsiteY4-46" fmla="*/ 990600 h 990601"/>
                <a:gd name="connsiteX5-47" fmla="*/ 0 w 1889920"/>
                <a:gd name="connsiteY5-48" fmla="*/ 990601 h 990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chemeClr val="accent4">
                <a:lumMod val="20000"/>
                <a:lumOff val="80000"/>
              </a:schemeClr>
            </a:solidFill>
            <a:ln w="3175">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Tree>
    <p:custDataLst>
      <p:tags r:id="rId1"/>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75"/>
                                  </p:iterate>
                                  <p:childTnLst>
                                    <p:set>
                                      <p:cBhvr>
                                        <p:cTn id="6" dur="1" fill="hold">
                                          <p:stCondLst>
                                            <p:cond delay="74"/>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55354"/>
                                        </p:tgtEl>
                                        <p:attrNameLst>
                                          <p:attrName>style.visibility</p:attrName>
                                        </p:attrNameLst>
                                      </p:cBhvr>
                                      <p:to>
                                        <p:strVal val="visible"/>
                                      </p:to>
                                    </p:set>
                                    <p:animEffect transition="in" filter="blinds(horizontal)">
                                      <p:cBhvr>
                                        <p:cTn id="11" dur="500"/>
                                        <p:tgtEl>
                                          <p:spTgt spid="55354"/>
                                        </p:tgtEl>
                                      </p:cBhvr>
                                    </p:animEffect>
                                  </p:childTnLst>
                                </p:cTn>
                              </p:par>
                            </p:childTnLst>
                          </p:cTn>
                        </p:par>
                        <p:par>
                          <p:cTn id="12" fill="hold">
                            <p:stCondLst>
                              <p:cond delay="500"/>
                            </p:stCondLst>
                            <p:childTnLst>
                              <p:par>
                                <p:cTn id="13" presetID="3" presetClass="entr" presetSubtype="10" fill="hold" nodeType="afterEffect">
                                  <p:stCondLst>
                                    <p:cond delay="0"/>
                                  </p:stCondLst>
                                  <p:childTnLst>
                                    <p:set>
                                      <p:cBhvr>
                                        <p:cTn id="14" dur="1" fill="hold">
                                          <p:stCondLst>
                                            <p:cond delay="0"/>
                                          </p:stCondLst>
                                        </p:cTn>
                                        <p:tgtEl>
                                          <p:spTgt spid="55366"/>
                                        </p:tgtEl>
                                        <p:attrNameLst>
                                          <p:attrName>style.visibility</p:attrName>
                                        </p:attrNameLst>
                                      </p:cBhvr>
                                      <p:to>
                                        <p:strVal val="visible"/>
                                      </p:to>
                                    </p:set>
                                    <p:animEffect transition="in" filter="blinds(horizontal)">
                                      <p:cBhvr>
                                        <p:cTn id="15" dur="500"/>
                                        <p:tgtEl>
                                          <p:spTgt spid="55366"/>
                                        </p:tgtEl>
                                      </p:cBhvr>
                                    </p:animEffect>
                                  </p:childTnLst>
                                </p:cTn>
                              </p:par>
                            </p:childTnLst>
                          </p:cTn>
                        </p:par>
                        <p:par>
                          <p:cTn id="16" fill="hold">
                            <p:stCondLst>
                              <p:cond delay="1000"/>
                            </p:stCondLst>
                            <p:childTnLst>
                              <p:par>
                                <p:cTn id="17" presetID="3" presetClass="entr" presetSubtype="10" fill="hold" nodeType="afterEffect">
                                  <p:stCondLst>
                                    <p:cond delay="0"/>
                                  </p:stCondLst>
                                  <p:childTnLst>
                                    <p:set>
                                      <p:cBhvr>
                                        <p:cTn id="18" dur="1" fill="hold">
                                          <p:stCondLst>
                                            <p:cond delay="0"/>
                                          </p:stCondLst>
                                        </p:cTn>
                                        <p:tgtEl>
                                          <p:spTgt spid="55355"/>
                                        </p:tgtEl>
                                        <p:attrNameLst>
                                          <p:attrName>style.visibility</p:attrName>
                                        </p:attrNameLst>
                                      </p:cBhvr>
                                      <p:to>
                                        <p:strVal val="visible"/>
                                      </p:to>
                                    </p:set>
                                    <p:animEffect transition="in" filter="blinds(horizontal)">
                                      <p:cBhvr>
                                        <p:cTn id="19" dur="500"/>
                                        <p:tgtEl>
                                          <p:spTgt spid="5535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6"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strips(downRight)">
                                      <p:cBhvr>
                                        <p:cTn id="24" dur="500"/>
                                        <p:tgtEl>
                                          <p:spTgt spid="19"/>
                                        </p:tgtEl>
                                      </p:cBhvr>
                                    </p:animEffect>
                                  </p:childTnLst>
                                </p:cTn>
                              </p:par>
                            </p:childTnLst>
                          </p:cTn>
                        </p:par>
                        <p:par>
                          <p:cTn id="25" fill="hold">
                            <p:stCondLst>
                              <p:cond delay="500"/>
                            </p:stCondLst>
                            <p:childTnLst>
                              <p:par>
                                <p:cTn id="26" presetID="18" presetClass="entr" presetSubtype="6" fill="hold" grpId="0" nodeType="after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strips(downRight)">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strips(downRight)">
                                      <p:cBhvr>
                                        <p:cTn id="33" dur="500"/>
                                        <p:tgtEl>
                                          <p:spTgt spid="21"/>
                                        </p:tgtEl>
                                      </p:cBhvr>
                                    </p:animEffect>
                                  </p:childTnLst>
                                </p:cTn>
                              </p:par>
                            </p:childTnLst>
                          </p:cTn>
                        </p:par>
                        <p:par>
                          <p:cTn id="34" fill="hold">
                            <p:stCondLst>
                              <p:cond delay="500"/>
                            </p:stCondLst>
                            <p:childTnLst>
                              <p:par>
                                <p:cTn id="35" presetID="18" presetClass="entr" presetSubtype="6" fill="hold" grpId="0" nodeType="after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strips(downRight)">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autoUpdateAnimBg="0"/>
      <p:bldP spid="19" grpId="0" animBg="1" autoUpdateAnimBg="0"/>
      <p:bldP spid="20" grpId="0" animBg="1" autoUpdateAnimBg="0"/>
      <p:bldP spid="21" grpId="0" animBg="1" autoUpdateAnimBg="0"/>
      <p:bldP spid="22"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198"/>
          <p:cNvGraphicFramePr>
            <a:graphicFrameLocks noChangeAspect="1"/>
          </p:cNvGraphicFramePr>
          <p:nvPr/>
        </p:nvGraphicFramePr>
        <p:xfrm>
          <a:off x="3876675" y="3186113"/>
          <a:ext cx="5114925" cy="1828800"/>
        </p:xfrm>
        <a:graphic>
          <a:graphicData uri="http://schemas.openxmlformats.org/presentationml/2006/ole">
            <mc:AlternateContent xmlns:mc="http://schemas.openxmlformats.org/markup-compatibility/2006">
              <mc:Choice xmlns:v="urn:schemas-microsoft-com:vml" Requires="v">
                <p:oleObj spid="_x0000_s2345" name="Bitmap Image" r:id="rId1" imgW="5114925" imgH="2124075" progId="PBrush">
                  <p:embed/>
                </p:oleObj>
              </mc:Choice>
              <mc:Fallback>
                <p:oleObj name="Bitmap Image" r:id="rId1" imgW="5114925" imgH="2124075" progId="PBrush">
                  <p:embed/>
                  <p:pic>
                    <p:nvPicPr>
                      <p:cNvPr id="0" name="Object 19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6675" y="3186113"/>
                        <a:ext cx="5114925"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44"/>
          <p:cNvGrpSpPr/>
          <p:nvPr/>
        </p:nvGrpSpPr>
        <p:grpSpPr bwMode="auto">
          <a:xfrm>
            <a:off x="609600" y="2036763"/>
            <a:ext cx="8534400" cy="985837"/>
            <a:chOff x="192" y="1148"/>
            <a:chExt cx="5528" cy="621"/>
          </a:xfrm>
        </p:grpSpPr>
        <p:sp>
          <p:nvSpPr>
            <p:cNvPr id="2062" name="Text Box 35"/>
            <p:cNvSpPr txBox="1">
              <a:spLocks noChangeArrowheads="1"/>
            </p:cNvSpPr>
            <p:nvPr/>
          </p:nvSpPr>
          <p:spPr bwMode="auto">
            <a:xfrm>
              <a:off x="192" y="1152"/>
              <a:ext cx="5528" cy="617"/>
            </a:xfrm>
            <a:prstGeom prst="rect">
              <a:avLst/>
            </a:prstGeom>
          </p:spPr>
          <p:style>
            <a:lnRef idx="1">
              <a:schemeClr val="dk1"/>
            </a:lnRef>
            <a:fillRef idx="2">
              <a:schemeClr val="dk1"/>
            </a:fillRef>
            <a:effectRef idx="1">
              <a:schemeClr val="dk1"/>
            </a:effectRef>
            <a:fontRef idx="minor">
              <a:schemeClr val="dk1"/>
            </a:fontRef>
          </p:style>
          <p:txBody>
            <a:bodyPr>
              <a:spAutoFit/>
            </a:bodyPr>
            <a:lstStyle>
              <a:lvl1pPr marL="563880" indent="-56388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20000"/>
                </a:lnSpc>
                <a:spcBef>
                  <a:spcPct val="50000"/>
                </a:spcBef>
                <a:buFont typeface="Wingdings" panose="05000000000000000000" pitchFamily="2" charset="2"/>
                <a:buNone/>
                <a:defRPr/>
              </a:pPr>
              <a:r>
                <a:rPr lang="en-US" sz="2200" b="1" i="1">
                  <a:latin typeface=".VnSouthern" pitchFamily="34" charset="0"/>
                  <a:sym typeface="Wingdings" panose="05000000000000000000" pitchFamily="2" charset="2"/>
                </a:rPr>
                <a:t>B3:</a:t>
              </a:r>
              <a:r>
                <a:rPr lang="en-US" sz="2400" b="1" i="1"/>
                <a:t> </a:t>
              </a:r>
              <a:r>
                <a:rPr lang="en-US" sz="2400" b="1" i="1" err="1"/>
                <a:t>Nháy</a:t>
              </a:r>
              <a:r>
                <a:rPr lang="en-US" sz="2400" b="1" i="1"/>
                <a:t> </a:t>
              </a:r>
              <a:r>
                <a:rPr lang="en-US" sz="2400" b="1" i="1" err="1"/>
                <a:t>nút</a:t>
              </a:r>
              <a:r>
                <a:rPr lang="en-US" sz="2400" b="1" i="1"/>
                <a:t>          </a:t>
              </a:r>
              <a:r>
                <a:rPr lang="en-US" sz="2400" b="1" i="1" err="1"/>
                <a:t>hoặc</a:t>
              </a:r>
              <a:r>
                <a:rPr lang="en-US" sz="2400" b="1" i="1"/>
                <a:t> </a:t>
              </a:r>
              <a:r>
                <a:rPr lang="en-US" sz="2400" b="1" i="1" err="1"/>
                <a:t>nháy</a:t>
              </a:r>
              <a:r>
                <a:rPr lang="en-US" sz="2400" b="1" i="1"/>
                <a:t> </a:t>
              </a:r>
              <a:r>
                <a:rPr lang="en-US" sz="2400" b="1" i="1" err="1"/>
                <a:t>nút</a:t>
              </a:r>
              <a:r>
                <a:rPr lang="en-US" sz="2400" b="1" i="1"/>
                <a:t> </a:t>
              </a:r>
              <a:r>
                <a:rPr lang="en-US" sz="2400" b="1" i="1" err="1"/>
                <a:t>phải</a:t>
              </a:r>
              <a:r>
                <a:rPr lang="en-US" sz="2400" b="1" i="1"/>
                <a:t> </a:t>
              </a:r>
              <a:r>
                <a:rPr lang="en-US" sz="2400" b="1" i="1" err="1"/>
                <a:t>chuột</a:t>
              </a:r>
              <a:r>
                <a:rPr lang="en-US" sz="2400" b="1" i="1"/>
                <a:t> </a:t>
              </a:r>
              <a:r>
                <a:rPr lang="en-US" sz="2400" b="1" i="1" err="1"/>
                <a:t>vào</a:t>
              </a:r>
              <a:r>
                <a:rPr lang="en-US" sz="2400" b="1" i="1"/>
                <a:t> </a:t>
              </a:r>
              <a:r>
                <a:rPr lang="en-US" sz="2400" b="1" i="1" err="1"/>
                <a:t>vùng</a:t>
              </a:r>
              <a:r>
                <a:rPr lang="en-US" sz="2400" b="1" i="1"/>
                <a:t> </a:t>
              </a:r>
              <a:r>
                <a:rPr lang="en-US" sz="2400" b="1" i="1" err="1"/>
                <a:t>trống</a:t>
              </a:r>
              <a:r>
                <a:rPr lang="en-US" sz="2400" b="1" i="1"/>
                <a:t> </a:t>
              </a:r>
              <a:r>
                <a:rPr lang="en-US" sz="2400" b="1" i="1" err="1"/>
                <a:t>của</a:t>
              </a:r>
              <a:r>
                <a:rPr lang="en-US" sz="2400" b="1" i="1"/>
                <a:t> </a:t>
              </a:r>
              <a:r>
                <a:rPr lang="en-US" sz="2400" b="1" i="1" err="1"/>
                <a:t>sổ</a:t>
              </a:r>
              <a:r>
                <a:rPr lang="en-US" sz="2400" b="1" i="1"/>
                <a:t> Relationships </a:t>
              </a:r>
              <a:r>
                <a:rPr lang="en-US" sz="2400" b="1" i="1" err="1"/>
                <a:t>chọn</a:t>
              </a:r>
              <a:r>
                <a:rPr lang="en-US" sz="2400" b="1" i="1"/>
                <a:t> Show Table</a:t>
              </a:r>
              <a:endParaRPr lang="en-US" sz="2200" b="1" i="1">
                <a:latin typeface=".VnSouthern" pitchFamily="34" charset="0"/>
                <a:sym typeface="Symbol" panose="05050102010706020507" pitchFamily="18" charset="2"/>
              </a:endParaRPr>
            </a:p>
          </p:txBody>
        </p:sp>
        <p:graphicFrame>
          <p:nvGraphicFramePr>
            <p:cNvPr id="2247" name="Object 199"/>
            <p:cNvGraphicFramePr>
              <a:graphicFrameLocks noChangeAspect="1"/>
            </p:cNvGraphicFramePr>
            <p:nvPr/>
          </p:nvGraphicFramePr>
          <p:xfrm>
            <a:off x="1632" y="1148"/>
            <a:ext cx="288" cy="244"/>
          </p:xfrm>
          <a:graphic>
            <a:graphicData uri="http://schemas.openxmlformats.org/presentationml/2006/ole">
              <mc:AlternateContent xmlns:mc="http://schemas.openxmlformats.org/markup-compatibility/2006">
                <mc:Choice xmlns:v="urn:schemas-microsoft-com:vml" Requires="v">
                  <p:oleObj spid="_x0000_s2346" name="Bitmap Image" r:id="rId3" imgW="285750" imgH="247650" progId="PBrush">
                    <p:embed/>
                  </p:oleObj>
                </mc:Choice>
                <mc:Fallback>
                  <p:oleObj name="Bitmap Image" r:id="rId3" imgW="285750" imgH="247650" progId="PBrush">
                    <p:embed/>
                    <p:pic>
                      <p:nvPicPr>
                        <p:cNvPr id="0" name="Object 19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2" y="1148"/>
                          <a:ext cx="288" cy="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2263" name="Group 215"/>
          <p:cNvGrpSpPr/>
          <p:nvPr/>
        </p:nvGrpSpPr>
        <p:grpSpPr bwMode="auto">
          <a:xfrm>
            <a:off x="609600" y="919163"/>
            <a:ext cx="8534400" cy="904875"/>
            <a:chOff x="384" y="579"/>
            <a:chExt cx="5376" cy="570"/>
          </a:xfrm>
        </p:grpSpPr>
        <p:sp>
          <p:nvSpPr>
            <p:cNvPr id="2061" name="Text Box 38"/>
            <p:cNvSpPr txBox="1">
              <a:spLocks noChangeArrowheads="1"/>
            </p:cNvSpPr>
            <p:nvPr/>
          </p:nvSpPr>
          <p:spPr bwMode="auto">
            <a:xfrm>
              <a:off x="384" y="579"/>
              <a:ext cx="5376" cy="570"/>
            </a:xfrm>
            <a:prstGeom prst="rect">
              <a:avLst/>
            </a:prstGeom>
          </p:spPr>
          <p:style>
            <a:lnRef idx="1">
              <a:schemeClr val="dk1"/>
            </a:lnRef>
            <a:fillRef idx="2">
              <a:schemeClr val="dk1"/>
            </a:fillRef>
            <a:effectRef idx="1">
              <a:schemeClr val="dk1"/>
            </a:effectRef>
            <a:fontRef idx="minor">
              <a:schemeClr val="dk1"/>
            </a:fontRef>
          </p:style>
          <p:txBody>
            <a:bodyPr>
              <a:spAutoFit/>
            </a:bodyPr>
            <a:lstStyle>
              <a:lvl1pPr marL="622300" indent="-6223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20000"/>
                </a:lnSpc>
                <a:spcBef>
                  <a:spcPct val="50000"/>
                </a:spcBef>
                <a:buFont typeface="Wingdings" panose="05000000000000000000" pitchFamily="2" charset="2"/>
                <a:buNone/>
                <a:defRPr/>
              </a:pPr>
              <a:r>
                <a:rPr lang="en-US" sz="2200" b="1" i="1">
                  <a:latin typeface=".VnSouthern" pitchFamily="34" charset="0"/>
                  <a:sym typeface="Wingdings" panose="05000000000000000000" pitchFamily="2" charset="2"/>
                </a:rPr>
                <a:t>B2:</a:t>
              </a:r>
              <a:r>
                <a:rPr lang="vi-VN" sz="2200" b="1" i="1"/>
                <a:t> Mở CSDL Kinh doanh. Nháy nút       hoặc chọn Tools </a:t>
              </a:r>
              <a:r>
                <a:rPr lang="vi-VN" sz="2200" b="1" i="1">
                  <a:sym typeface="Symbol" panose="05050102010706020507" pitchFamily="18" charset="2"/>
                </a:rPr>
                <a:t> Relationships để mở cửa sổ Relationships.</a:t>
              </a:r>
              <a:endParaRPr lang="en-US" sz="2200" b="1" i="1">
                <a:latin typeface=".VnSouthern" pitchFamily="34" charset="0"/>
                <a:sym typeface="Symbol" panose="05050102010706020507" pitchFamily="18" charset="2"/>
              </a:endParaRPr>
            </a:p>
          </p:txBody>
        </p:sp>
        <p:graphicFrame>
          <p:nvGraphicFramePr>
            <p:cNvPr id="2248" name="Object 200"/>
            <p:cNvGraphicFramePr>
              <a:graphicFrameLocks noChangeAspect="1"/>
            </p:cNvGraphicFramePr>
            <p:nvPr/>
          </p:nvGraphicFramePr>
          <p:xfrm>
            <a:off x="3504" y="624"/>
            <a:ext cx="298" cy="246"/>
          </p:xfrm>
          <a:graphic>
            <a:graphicData uri="http://schemas.openxmlformats.org/presentationml/2006/ole">
              <mc:AlternateContent xmlns:mc="http://schemas.openxmlformats.org/markup-compatibility/2006">
                <mc:Choice xmlns:v="urn:schemas-microsoft-com:vml" Requires="v">
                  <p:oleObj spid="_x0000_s2347" name="Bitmap Image" r:id="rId5" imgW="257175" imgH="219075" progId="PBrush">
                    <p:embed/>
                  </p:oleObj>
                </mc:Choice>
                <mc:Fallback>
                  <p:oleObj name="Bitmap Image" r:id="rId5" imgW="257175" imgH="219075" progId="PBrush">
                    <p:embed/>
                    <p:pic>
                      <p:nvPicPr>
                        <p:cNvPr id="0" name="Object 20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4" y="624"/>
                          <a:ext cx="298" cy="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pic>
        <p:nvPicPr>
          <p:cNvPr id="12" name="Picture 4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3109913"/>
            <a:ext cx="3362325"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41"/>
          <p:cNvSpPr txBox="1">
            <a:spLocks noChangeArrowheads="1"/>
          </p:cNvSpPr>
          <p:nvPr/>
        </p:nvSpPr>
        <p:spPr bwMode="auto">
          <a:xfrm>
            <a:off x="838200" y="5922510"/>
            <a:ext cx="79248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63880" indent="-56388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buFont typeface="Wingdings" panose="05000000000000000000" pitchFamily="2" charset="2"/>
              <a:buNone/>
            </a:pPr>
            <a:r>
              <a:rPr lang="en-US" sz="2600" b="1">
                <a:solidFill>
                  <a:srgbClr val="FF3300"/>
                </a:solidFill>
                <a:cs typeface="Arial" panose="020B0604020202020204" pitchFamily="34" charset="0"/>
                <a:sym typeface="Wingdings" panose="05000000000000000000" pitchFamily="2" charset="2"/>
              </a:rPr>
              <a:t></a:t>
            </a:r>
            <a:r>
              <a:rPr lang="en-US" sz="2600" b="1">
                <a:cs typeface="Arial" panose="020B0604020202020204" pitchFamily="34" charset="0"/>
              </a:rPr>
              <a:t> Chọn tên các bảng cần liên kết rồi nháy </a:t>
            </a:r>
            <a:r>
              <a:rPr lang="en-US" sz="2600" b="1">
                <a:solidFill>
                  <a:srgbClr val="C00000"/>
                </a:solidFill>
                <a:cs typeface="Arial" panose="020B0604020202020204" pitchFamily="34" charset="0"/>
              </a:rPr>
              <a:t>Add</a:t>
            </a:r>
            <a:endParaRPr lang="en-US" sz="2600" b="1">
              <a:solidFill>
                <a:srgbClr val="C00000"/>
              </a:solidFill>
              <a:cs typeface="Arial" panose="020B0604020202020204" pitchFamily="34" charset="0"/>
            </a:endParaRPr>
          </a:p>
        </p:txBody>
      </p:sp>
      <p:grpSp>
        <p:nvGrpSpPr>
          <p:cNvPr id="2253" name="Group 14"/>
          <p:cNvGrpSpPr/>
          <p:nvPr/>
        </p:nvGrpSpPr>
        <p:grpSpPr bwMode="auto">
          <a:xfrm>
            <a:off x="-33338" y="0"/>
            <a:ext cx="9177338" cy="685800"/>
            <a:chOff x="-32759" y="-1"/>
            <a:chExt cx="9176759" cy="685801"/>
          </a:xfrm>
        </p:grpSpPr>
        <p:sp>
          <p:nvSpPr>
            <p:cNvPr id="16" name="Rectangle 15"/>
            <p:cNvSpPr/>
            <p:nvPr/>
          </p:nvSpPr>
          <p:spPr>
            <a:xfrm>
              <a:off x="0" y="0"/>
              <a:ext cx="9144000" cy="685800"/>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US"/>
            </a:p>
          </p:txBody>
        </p:sp>
        <p:sp>
          <p:nvSpPr>
            <p:cNvPr id="17" name="Rectangle 16"/>
            <p:cNvSpPr/>
            <p:nvPr/>
          </p:nvSpPr>
          <p:spPr bwMode="auto">
            <a:xfrm rot="5400000">
              <a:off x="210094" y="-174592"/>
              <a:ext cx="652463" cy="1061970"/>
            </a:xfrm>
            <a:prstGeom prst="rect">
              <a:avLst/>
            </a:pr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Text Box 125"/>
            <p:cNvSpPr txBox="1">
              <a:spLocks noChangeArrowheads="1"/>
            </p:cNvSpPr>
            <p:nvPr/>
          </p:nvSpPr>
          <p:spPr bwMode="auto">
            <a:xfrm>
              <a:off x="838724" y="30162"/>
              <a:ext cx="8152886" cy="579438"/>
            </a:xfrm>
            <a:prstGeom prst="rect">
              <a:avLst/>
            </a:prstGeom>
            <a:no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en-US" sz="3200" b="1">
                  <a:effectLst>
                    <a:outerShdw blurRad="38100" dist="38100" dir="2700000" algn="tl">
                      <a:srgbClr val="000000">
                        <a:alpha val="43137"/>
                      </a:srgbClr>
                    </a:outerShdw>
                  </a:effectLst>
                  <a:latin typeface="Times New Roman" panose="02020603050405020304" pitchFamily="18" charset="0"/>
                </a:rPr>
                <a:t>  BÀI 7.  LIÊN KẾT GIỮA CÁC BẢNG</a:t>
              </a:r>
              <a:endParaRPr lang="en-US" sz="3200">
                <a:effectLst>
                  <a:outerShdw blurRad="38100" dist="38100" dir="2700000" algn="tl">
                    <a:srgbClr val="000000">
                      <a:alpha val="43137"/>
                    </a:srgbClr>
                  </a:outerShdw>
                </a:effectLst>
                <a:latin typeface=".VnClarendonH" pitchFamily="34" charset="0"/>
              </a:endParaRPr>
            </a:p>
          </p:txBody>
        </p:sp>
        <p:sp>
          <p:nvSpPr>
            <p:cNvPr id="19" name="Pentagon 27"/>
            <p:cNvSpPr/>
            <p:nvPr/>
          </p:nvSpPr>
          <p:spPr bwMode="auto">
            <a:xfrm flipV="1">
              <a:off x="-32759" y="-1"/>
              <a:ext cx="1557240" cy="685801"/>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1" fmla="*/ 0 w 1887538"/>
                <a:gd name="connsiteY0-2" fmla="*/ 0 h 990600"/>
                <a:gd name="connsiteX1-3" fmla="*/ 807244 w 1887538"/>
                <a:gd name="connsiteY1-4" fmla="*/ 794 h 990600"/>
                <a:gd name="connsiteX2-5" fmla="*/ 1392238 w 1887538"/>
                <a:gd name="connsiteY2-6" fmla="*/ 0 h 990600"/>
                <a:gd name="connsiteX3-7" fmla="*/ 1887538 w 1887538"/>
                <a:gd name="connsiteY3-8" fmla="*/ 495300 h 990600"/>
                <a:gd name="connsiteX4-9" fmla="*/ 1392238 w 1887538"/>
                <a:gd name="connsiteY4-10" fmla="*/ 990600 h 990600"/>
                <a:gd name="connsiteX5-11" fmla="*/ 0 w 1887538"/>
                <a:gd name="connsiteY5-12" fmla="*/ 990600 h 990600"/>
                <a:gd name="connsiteX6" fmla="*/ 0 w 1887538"/>
                <a:gd name="connsiteY6" fmla="*/ 0 h 990600"/>
                <a:gd name="connsiteX0-13" fmla="*/ 0 w 1887538"/>
                <a:gd name="connsiteY0-14" fmla="*/ 990600 h 990600"/>
                <a:gd name="connsiteX1-15" fmla="*/ 807244 w 1887538"/>
                <a:gd name="connsiteY1-16" fmla="*/ 794 h 990600"/>
                <a:gd name="connsiteX2-17" fmla="*/ 1392238 w 1887538"/>
                <a:gd name="connsiteY2-18" fmla="*/ 0 h 990600"/>
                <a:gd name="connsiteX3-19" fmla="*/ 1887538 w 1887538"/>
                <a:gd name="connsiteY3-20" fmla="*/ 495300 h 990600"/>
                <a:gd name="connsiteX4-21" fmla="*/ 1392238 w 1887538"/>
                <a:gd name="connsiteY4-22" fmla="*/ 990600 h 990600"/>
                <a:gd name="connsiteX5-23" fmla="*/ 0 w 1887538"/>
                <a:gd name="connsiteY5-24" fmla="*/ 990600 h 990600"/>
                <a:gd name="connsiteX0-25" fmla="*/ 0 w 1894682"/>
                <a:gd name="connsiteY0-26" fmla="*/ 992982 h 992982"/>
                <a:gd name="connsiteX1-27" fmla="*/ 814388 w 1894682"/>
                <a:gd name="connsiteY1-28" fmla="*/ 794 h 992982"/>
                <a:gd name="connsiteX2-29" fmla="*/ 1399382 w 1894682"/>
                <a:gd name="connsiteY2-30" fmla="*/ 0 h 992982"/>
                <a:gd name="connsiteX3-31" fmla="*/ 1894682 w 1894682"/>
                <a:gd name="connsiteY3-32" fmla="*/ 495300 h 992982"/>
                <a:gd name="connsiteX4-33" fmla="*/ 1399382 w 1894682"/>
                <a:gd name="connsiteY4-34" fmla="*/ 990600 h 992982"/>
                <a:gd name="connsiteX5-35" fmla="*/ 0 w 1894682"/>
                <a:gd name="connsiteY5-36" fmla="*/ 992982 h 992982"/>
                <a:gd name="connsiteX0-37" fmla="*/ 0 w 1889920"/>
                <a:gd name="connsiteY0-38" fmla="*/ 990601 h 990601"/>
                <a:gd name="connsiteX1-39" fmla="*/ 809626 w 1889920"/>
                <a:gd name="connsiteY1-40" fmla="*/ 794 h 990601"/>
                <a:gd name="connsiteX2-41" fmla="*/ 1394620 w 1889920"/>
                <a:gd name="connsiteY2-42" fmla="*/ 0 h 990601"/>
                <a:gd name="connsiteX3-43" fmla="*/ 1889920 w 1889920"/>
                <a:gd name="connsiteY3-44" fmla="*/ 495300 h 990601"/>
                <a:gd name="connsiteX4-45" fmla="*/ 1394620 w 1889920"/>
                <a:gd name="connsiteY4-46" fmla="*/ 990600 h 990601"/>
                <a:gd name="connsiteX5-47" fmla="*/ 0 w 1889920"/>
                <a:gd name="connsiteY5-48" fmla="*/ 990601 h 990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chemeClr val="accent4">
                <a:lumMod val="20000"/>
                <a:lumOff val="80000"/>
              </a:schemeClr>
            </a:solidFill>
            <a:ln w="3175">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Tree>
    <p:custDataLst>
      <p:tags r:id="rId8"/>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Right)">
                                      <p:cBhvr>
                                        <p:cTn id="7" dur="500"/>
                                        <p:tgtEl>
                                          <p:spTgt spid="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 name="Text Box 18"/>
          <p:cNvSpPr txBox="1">
            <a:spLocks noChangeArrowheads="1"/>
          </p:cNvSpPr>
          <p:nvPr/>
        </p:nvSpPr>
        <p:spPr bwMode="auto">
          <a:xfrm>
            <a:off x="762000" y="833438"/>
            <a:ext cx="8382000" cy="461962"/>
          </a:xfrm>
          <a:prstGeom prst="rect">
            <a:avLst/>
          </a:prstGeom>
        </p:spPr>
        <p:style>
          <a:lnRef idx="1">
            <a:schemeClr val="dk1"/>
          </a:lnRef>
          <a:fillRef idx="2">
            <a:schemeClr val="dk1"/>
          </a:fillRef>
          <a:effectRef idx="1">
            <a:schemeClr val="dk1"/>
          </a:effectRef>
          <a:fontRef idx="minor">
            <a:schemeClr val="dk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defRPr/>
            </a:pPr>
            <a:r>
              <a:rPr lang="en-US" sz="2200" b="1" i="1">
                <a:latin typeface=".VnSouthern" pitchFamily="34" charset="0"/>
                <a:sym typeface="Wingdings" panose="05000000000000000000" pitchFamily="2" charset="2"/>
              </a:rPr>
              <a:t>B4:</a:t>
            </a:r>
            <a:r>
              <a:rPr lang="en-US" sz="2400" b="1" i="1"/>
              <a:t>Thiết </a:t>
            </a:r>
            <a:r>
              <a:rPr lang="en-US" sz="2400" b="1" i="1" err="1"/>
              <a:t>lập</a:t>
            </a:r>
            <a:r>
              <a:rPr lang="en-US" sz="2400" b="1" i="1"/>
              <a:t> </a:t>
            </a:r>
            <a:r>
              <a:rPr lang="en-US" sz="2400" b="1" i="1" err="1"/>
              <a:t>mối</a:t>
            </a:r>
            <a:r>
              <a:rPr lang="en-US" sz="2400" b="1" i="1"/>
              <a:t> </a:t>
            </a:r>
            <a:r>
              <a:rPr lang="en-US" sz="2400" b="1" i="1" err="1"/>
              <a:t>liên</a:t>
            </a:r>
            <a:r>
              <a:rPr lang="en-US" sz="2400" b="1" i="1"/>
              <a:t> </a:t>
            </a:r>
            <a:r>
              <a:rPr lang="en-US" sz="2400" b="1" i="1" err="1"/>
              <a:t>kết</a:t>
            </a:r>
            <a:r>
              <a:rPr lang="en-US" sz="2400" b="1" i="1"/>
              <a:t> </a:t>
            </a:r>
            <a:r>
              <a:rPr lang="en-US" sz="2400" b="1" i="1" err="1"/>
              <a:t>giữa</a:t>
            </a:r>
            <a:r>
              <a:rPr lang="en-US" sz="2400" b="1" i="1"/>
              <a:t> </a:t>
            </a:r>
            <a:r>
              <a:rPr lang="en-US" sz="2400" b="1" i="1" err="1"/>
              <a:t>các</a:t>
            </a:r>
            <a:r>
              <a:rPr lang="en-US" sz="2400" b="1" i="1"/>
              <a:t> </a:t>
            </a:r>
            <a:r>
              <a:rPr lang="en-US" sz="2400" b="1" i="1" err="1"/>
              <a:t>bảng</a:t>
            </a:r>
            <a:endParaRPr lang="en-US" sz="2200" b="1" i="1">
              <a:latin typeface=".VnSouthern" pitchFamily="34" charset="0"/>
            </a:endParaRPr>
          </a:p>
        </p:txBody>
      </p:sp>
      <p:sp>
        <p:nvSpPr>
          <p:cNvPr id="6" name="Text Box 19"/>
          <p:cNvSpPr txBox="1">
            <a:spLocks noChangeArrowheads="1"/>
          </p:cNvSpPr>
          <p:nvPr/>
        </p:nvSpPr>
        <p:spPr bwMode="auto">
          <a:xfrm>
            <a:off x="762000" y="1304925"/>
            <a:ext cx="815340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1155" indent="-35115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nSpc>
                <a:spcPct val="120000"/>
              </a:lnSpc>
              <a:spcBef>
                <a:spcPct val="50000"/>
              </a:spcBef>
              <a:buFont typeface="Wingdings" panose="05000000000000000000" pitchFamily="2" charset="2"/>
              <a:buNone/>
            </a:pPr>
            <a:r>
              <a:rPr lang="en-US" sz="2200" b="1">
                <a:solidFill>
                  <a:srgbClr val="3333FF"/>
                </a:solidFill>
                <a:latin typeface=".VnSouthern"/>
                <a:sym typeface="Wingdings" panose="05000000000000000000" pitchFamily="2" charset="2"/>
              </a:rPr>
              <a:t></a:t>
            </a:r>
            <a:r>
              <a:rPr lang="vi-VN" sz="2200" b="1"/>
              <a:t> Kéo trường liên kết ở bảng </a:t>
            </a:r>
            <a:r>
              <a:rPr lang="vi-VN" sz="2200" b="1">
                <a:solidFill>
                  <a:srgbClr val="C00000"/>
                </a:solidFill>
              </a:rPr>
              <a:t>KH</a:t>
            </a:r>
            <a:r>
              <a:rPr lang="en-US" sz="2200" b="1">
                <a:solidFill>
                  <a:srgbClr val="C00000"/>
                </a:solidFill>
              </a:rPr>
              <a:t>A</a:t>
            </a:r>
            <a:r>
              <a:rPr lang="vi-VN" sz="2200" b="1">
                <a:solidFill>
                  <a:srgbClr val="C00000"/>
                </a:solidFill>
              </a:rPr>
              <a:t>CH</a:t>
            </a:r>
            <a:r>
              <a:rPr lang="en-US" sz="2200" b="1">
                <a:solidFill>
                  <a:srgbClr val="C00000"/>
                </a:solidFill>
              </a:rPr>
              <a:t>_</a:t>
            </a:r>
            <a:r>
              <a:rPr lang="vi-VN" sz="2200" b="1">
                <a:solidFill>
                  <a:srgbClr val="C00000"/>
                </a:solidFill>
              </a:rPr>
              <a:t>H</a:t>
            </a:r>
            <a:r>
              <a:rPr lang="en-US" sz="2200" b="1">
                <a:solidFill>
                  <a:srgbClr val="C00000"/>
                </a:solidFill>
              </a:rPr>
              <a:t>A</a:t>
            </a:r>
            <a:r>
              <a:rPr lang="vi-VN" sz="2200" b="1">
                <a:solidFill>
                  <a:srgbClr val="C00000"/>
                </a:solidFill>
              </a:rPr>
              <a:t>NG </a:t>
            </a:r>
            <a:r>
              <a:rPr lang="vi-VN" sz="2200" b="1"/>
              <a:t>và thả vào trường tương ứng ở bảng </a:t>
            </a:r>
            <a:r>
              <a:rPr lang="vi-VN" sz="2200" b="1">
                <a:solidFill>
                  <a:srgbClr val="C00000"/>
                </a:solidFill>
              </a:rPr>
              <a:t>HO</a:t>
            </a:r>
            <a:r>
              <a:rPr lang="en-US" sz="2200" b="1">
                <a:solidFill>
                  <a:srgbClr val="C00000"/>
                </a:solidFill>
              </a:rPr>
              <a:t>A_</a:t>
            </a:r>
            <a:r>
              <a:rPr lang="vi-VN" sz="2200" b="1">
                <a:solidFill>
                  <a:srgbClr val="C00000"/>
                </a:solidFill>
              </a:rPr>
              <a:t>ĐƠN</a:t>
            </a:r>
            <a:r>
              <a:rPr lang="vi-VN" sz="2200" b="1"/>
              <a:t>.</a:t>
            </a:r>
            <a:endParaRPr lang="en-US" sz="2200" b="1">
              <a:solidFill>
                <a:srgbClr val="3333FF"/>
              </a:solidFill>
              <a:latin typeface=".VnSouthern"/>
            </a:endParaRPr>
          </a:p>
        </p:txBody>
      </p:sp>
      <p:graphicFrame>
        <p:nvGraphicFramePr>
          <p:cNvPr id="7" name="Object 384"/>
          <p:cNvGraphicFramePr>
            <a:graphicFrameLocks noChangeAspect="1"/>
          </p:cNvGraphicFramePr>
          <p:nvPr/>
        </p:nvGraphicFramePr>
        <p:xfrm>
          <a:off x="1600200" y="2438400"/>
          <a:ext cx="5638800" cy="2428875"/>
        </p:xfrm>
        <a:graphic>
          <a:graphicData uri="http://schemas.openxmlformats.org/presentationml/2006/ole">
            <mc:AlternateContent xmlns:mc="http://schemas.openxmlformats.org/markup-compatibility/2006">
              <mc:Choice xmlns:v="urn:schemas-microsoft-com:vml" Requires="v">
                <p:oleObj spid="_x0000_s3638" name="Bitmap Image" r:id="rId1" imgW="5114925" imgH="2124075" progId="PBrush">
                  <p:embed/>
                </p:oleObj>
              </mc:Choice>
              <mc:Fallback>
                <p:oleObj name="Bitmap Image" r:id="rId1" imgW="5114925" imgH="2124075" progId="PBrush">
                  <p:embed/>
                  <p:pic>
                    <p:nvPicPr>
                      <p:cNvPr id="0" name="Object 38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438400"/>
                        <a:ext cx="5638800"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 name="Object 385"/>
          <p:cNvGraphicFramePr>
            <a:graphicFrameLocks noChangeAspect="1"/>
          </p:cNvGraphicFramePr>
          <p:nvPr/>
        </p:nvGraphicFramePr>
        <p:xfrm>
          <a:off x="2209800" y="3200400"/>
          <a:ext cx="866775" cy="157163"/>
        </p:xfrm>
        <a:graphic>
          <a:graphicData uri="http://schemas.openxmlformats.org/presentationml/2006/ole">
            <mc:AlternateContent xmlns:mc="http://schemas.openxmlformats.org/markup-compatibility/2006">
              <mc:Choice xmlns:v="urn:schemas-microsoft-com:vml" Requires="v">
                <p:oleObj spid="_x0000_s3639" name="Bitmap Image" r:id="rId3" imgW="790575" imgH="142875" progId="PBrush">
                  <p:embed/>
                </p:oleObj>
              </mc:Choice>
              <mc:Fallback>
                <p:oleObj name="Bitmap Image" r:id="rId3" imgW="790575" imgH="142875" progId="PBrush">
                  <p:embed/>
                  <p:pic>
                    <p:nvPicPr>
                      <p:cNvPr id="0" name="Object 38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3200400"/>
                        <a:ext cx="866775" cy="157163"/>
                      </a:xfrm>
                      <a:prstGeom prst="rect">
                        <a:avLst/>
                      </a:prstGeom>
                      <a:noFill/>
                      <a:ln w="9525">
                        <a:solidFill>
                          <a:schemeClr val="tx1"/>
                        </a:solidFill>
                        <a:miter lim="800000"/>
                        <a:headEnd/>
                        <a:tailEnd/>
                      </a:ln>
                      <a:effectLst>
                        <a:outerShdw dist="107763" dir="2700000" algn="ctr" rotWithShape="0">
                          <a:schemeClr val="bg2">
                            <a:alpha val="50000"/>
                          </a:schemeClr>
                        </a:outerShdw>
                      </a:effectLst>
                      <a:extLst>
                        <a:ext uri="{909E8E84-426E-40DD-AFC4-6F175D3DCCD1}">
                          <a14:hiddenFill xmlns:a14="http://schemas.microsoft.com/office/drawing/2010/main">
                            <a:solidFill>
                              <a:schemeClr val="accent1"/>
                            </a:solidFill>
                          </a14:hiddenFill>
                        </a:ext>
                      </a:extLst>
                    </p:spPr>
                  </p:pic>
                </p:oleObj>
              </mc:Fallback>
            </mc:AlternateContent>
          </a:graphicData>
        </a:graphic>
      </p:graphicFrame>
      <p:pic>
        <p:nvPicPr>
          <p:cNvPr id="9" name="Picture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2362200"/>
            <a:ext cx="4572000" cy="318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Oval 25"/>
          <p:cNvSpPr>
            <a:spLocks noChangeArrowheads="1"/>
          </p:cNvSpPr>
          <p:nvPr/>
        </p:nvSpPr>
        <p:spPr bwMode="auto">
          <a:xfrm>
            <a:off x="5181600" y="2819400"/>
            <a:ext cx="1143000" cy="304800"/>
          </a:xfrm>
          <a:prstGeom prst="ellipse">
            <a:avLst/>
          </a:prstGeom>
          <a:noFill/>
          <a:ln w="28575">
            <a:solidFill>
              <a:srgbClr val="FF3300"/>
            </a:solidFill>
            <a:rou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aphicFrame>
        <p:nvGraphicFramePr>
          <p:cNvPr id="11" name="Object 386"/>
          <p:cNvGraphicFramePr>
            <a:graphicFrameLocks noChangeAspect="1"/>
          </p:cNvGraphicFramePr>
          <p:nvPr/>
        </p:nvGraphicFramePr>
        <p:xfrm>
          <a:off x="990600" y="2286000"/>
          <a:ext cx="6934200" cy="2860675"/>
        </p:xfrm>
        <a:graphic>
          <a:graphicData uri="http://schemas.openxmlformats.org/presentationml/2006/ole">
            <mc:AlternateContent xmlns:mc="http://schemas.openxmlformats.org/markup-compatibility/2006">
              <mc:Choice xmlns:v="urn:schemas-microsoft-com:vml" Requires="v">
                <p:oleObj spid="_x0000_s3640" name="Bitmap Image" r:id="rId6" imgW="5124450" imgH="2114550" progId="PBrush">
                  <p:embed/>
                </p:oleObj>
              </mc:Choice>
              <mc:Fallback>
                <p:oleObj name="Bitmap Image" r:id="rId6" imgW="5124450" imgH="2114550" progId="PBrush">
                  <p:embed/>
                  <p:pic>
                    <p:nvPicPr>
                      <p:cNvPr id="0" name="Object 38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0600" y="2286000"/>
                        <a:ext cx="6934200" cy="286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Text Box 27"/>
          <p:cNvSpPr txBox="1">
            <a:spLocks noChangeArrowheads="1"/>
          </p:cNvSpPr>
          <p:nvPr/>
        </p:nvSpPr>
        <p:spPr bwMode="auto">
          <a:xfrm>
            <a:off x="381000" y="5638800"/>
            <a:ext cx="8382000"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63880" indent="-56388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sz="2400" b="1">
                <a:solidFill>
                  <a:srgbClr val="3333FF"/>
                </a:solidFill>
                <a:latin typeface=".VnSouthern"/>
                <a:sym typeface="Wingdings" panose="05000000000000000000" pitchFamily="2" charset="2"/>
              </a:rPr>
              <a:t></a:t>
            </a:r>
            <a:r>
              <a:rPr lang="vi-VN" sz="2400" b="1"/>
              <a:t>Tương tự thiết lập liên kết bảng </a:t>
            </a:r>
            <a:r>
              <a:rPr lang="vi-VN" sz="2400" b="1">
                <a:solidFill>
                  <a:srgbClr val="CC3300"/>
                </a:solidFill>
              </a:rPr>
              <a:t>HO</a:t>
            </a:r>
            <a:r>
              <a:rPr lang="en-US" sz="2400" b="1">
                <a:solidFill>
                  <a:srgbClr val="CC3300"/>
                </a:solidFill>
              </a:rPr>
              <a:t>A_DO</a:t>
            </a:r>
            <a:r>
              <a:rPr lang="vi-VN" sz="2400" b="1">
                <a:solidFill>
                  <a:srgbClr val="CC3300"/>
                </a:solidFill>
              </a:rPr>
              <a:t>N</a:t>
            </a:r>
            <a:r>
              <a:rPr lang="vi-VN" sz="2400" b="1"/>
              <a:t> và bảng </a:t>
            </a:r>
            <a:r>
              <a:rPr lang="vi-VN" sz="2400" b="1">
                <a:solidFill>
                  <a:srgbClr val="CC3300"/>
                </a:solidFill>
              </a:rPr>
              <a:t>M</a:t>
            </a:r>
            <a:r>
              <a:rPr lang="en-US" sz="2400" b="1">
                <a:solidFill>
                  <a:srgbClr val="CC3300"/>
                </a:solidFill>
              </a:rPr>
              <a:t>A</a:t>
            </a:r>
            <a:r>
              <a:rPr lang="vi-VN" sz="2400" b="1">
                <a:solidFill>
                  <a:srgbClr val="CC3300"/>
                </a:solidFill>
              </a:rPr>
              <a:t>T</a:t>
            </a:r>
            <a:r>
              <a:rPr lang="en-US" sz="2400" b="1">
                <a:solidFill>
                  <a:srgbClr val="CC3300"/>
                </a:solidFill>
              </a:rPr>
              <a:t>_</a:t>
            </a:r>
            <a:r>
              <a:rPr lang="vi-VN" sz="2400" b="1">
                <a:solidFill>
                  <a:srgbClr val="CC3300"/>
                </a:solidFill>
              </a:rPr>
              <a:t>H</a:t>
            </a:r>
            <a:r>
              <a:rPr lang="en-US" sz="2400" b="1">
                <a:solidFill>
                  <a:srgbClr val="CC3300"/>
                </a:solidFill>
              </a:rPr>
              <a:t>A</a:t>
            </a:r>
            <a:r>
              <a:rPr lang="vi-VN" sz="2400" b="1">
                <a:solidFill>
                  <a:srgbClr val="CC3300"/>
                </a:solidFill>
              </a:rPr>
              <a:t>NG</a:t>
            </a:r>
            <a:endParaRPr lang="vi-VN" sz="2400" b="1">
              <a:solidFill>
                <a:srgbClr val="CC3300"/>
              </a:solidFill>
            </a:endParaRPr>
          </a:p>
          <a:p>
            <a:pPr>
              <a:spcBef>
                <a:spcPct val="50000"/>
              </a:spcBef>
              <a:buFont typeface="Wingdings" panose="05000000000000000000" pitchFamily="2" charset="2"/>
              <a:buNone/>
            </a:pPr>
            <a:endParaRPr lang="en-US" sz="2400" b="1">
              <a:solidFill>
                <a:srgbClr val="CC3300"/>
              </a:solidFill>
            </a:endParaRPr>
          </a:p>
        </p:txBody>
      </p:sp>
      <p:graphicFrame>
        <p:nvGraphicFramePr>
          <p:cNvPr id="13" name="Object 387"/>
          <p:cNvGraphicFramePr>
            <a:graphicFrameLocks noChangeAspect="1"/>
          </p:cNvGraphicFramePr>
          <p:nvPr/>
        </p:nvGraphicFramePr>
        <p:xfrm>
          <a:off x="1219200" y="2514600"/>
          <a:ext cx="6824663" cy="2833688"/>
        </p:xfrm>
        <a:graphic>
          <a:graphicData uri="http://schemas.openxmlformats.org/presentationml/2006/ole">
            <mc:AlternateContent xmlns:mc="http://schemas.openxmlformats.org/markup-compatibility/2006">
              <mc:Choice xmlns:v="urn:schemas-microsoft-com:vml" Requires="v">
                <p:oleObj spid="_x0000_s3641" name="Bitmap Image" r:id="rId8" imgW="5114925" imgH="2124075" progId="PBrush">
                  <p:embed/>
                </p:oleObj>
              </mc:Choice>
              <mc:Fallback>
                <p:oleObj name="Bitmap Image" r:id="rId8" imgW="5114925" imgH="2124075" progId="PBrush">
                  <p:embed/>
                  <p:pic>
                    <p:nvPicPr>
                      <p:cNvPr id="0" name="Object 38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19200" y="2514600"/>
                        <a:ext cx="6824663" cy="283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Text Box 29"/>
          <p:cNvSpPr txBox="1">
            <a:spLocks noChangeArrowheads="1"/>
          </p:cNvSpPr>
          <p:nvPr/>
        </p:nvSpPr>
        <p:spPr bwMode="auto">
          <a:xfrm>
            <a:off x="762000" y="5638800"/>
            <a:ext cx="8229600" cy="461963"/>
          </a:xfrm>
          <a:prstGeom prst="rect">
            <a:avLst/>
          </a:prstGeom>
        </p:spPr>
        <p:style>
          <a:lnRef idx="1">
            <a:schemeClr val="dk1"/>
          </a:lnRef>
          <a:fillRef idx="2">
            <a:schemeClr val="dk1"/>
          </a:fillRef>
          <a:effectRef idx="1">
            <a:schemeClr val="dk1"/>
          </a:effectRef>
          <a:fontRef idx="minor">
            <a:schemeClr val="dk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Wingdings" panose="05000000000000000000" pitchFamily="2" charset="2"/>
              <a:buNone/>
              <a:defRPr/>
            </a:pPr>
            <a:r>
              <a:rPr lang="en-US" sz="2200" b="1" i="1">
                <a:latin typeface=".VnSouthern" pitchFamily="34" charset="0"/>
                <a:sym typeface="Wingdings" panose="05000000000000000000" pitchFamily="2" charset="2"/>
              </a:rPr>
              <a:t>B5:</a:t>
            </a:r>
            <a:r>
              <a:rPr lang="vi-VN" sz="2400" b="1" i="1"/>
              <a:t> Nháy nút        và chọn Yes để lưu liên kết. </a:t>
            </a:r>
            <a:endParaRPr lang="en-US" sz="2200" b="1" i="1">
              <a:latin typeface=".VnSouthern" pitchFamily="34" charset="0"/>
            </a:endParaRPr>
          </a:p>
        </p:txBody>
      </p:sp>
      <p:graphicFrame>
        <p:nvGraphicFramePr>
          <p:cNvPr id="15" name="Object 388"/>
          <p:cNvGraphicFramePr>
            <a:graphicFrameLocks noChangeAspect="1"/>
          </p:cNvGraphicFramePr>
          <p:nvPr/>
        </p:nvGraphicFramePr>
        <p:xfrm>
          <a:off x="2971800" y="5715000"/>
          <a:ext cx="341313" cy="381000"/>
        </p:xfrm>
        <a:graphic>
          <a:graphicData uri="http://schemas.openxmlformats.org/presentationml/2006/ole">
            <mc:AlternateContent xmlns:mc="http://schemas.openxmlformats.org/markup-compatibility/2006">
              <mc:Choice xmlns:v="urn:schemas-microsoft-com:vml" Requires="v">
                <p:oleObj spid="_x0000_s3642" name="Bitmap Image" r:id="rId10" imgW="171450" imgH="190500" progId="PBrush">
                  <p:embed/>
                </p:oleObj>
              </mc:Choice>
              <mc:Fallback>
                <p:oleObj name="Bitmap Image" r:id="rId10" imgW="171450" imgH="190500" progId="PBrush">
                  <p:embed/>
                  <p:pic>
                    <p:nvPicPr>
                      <p:cNvPr id="0" name="Object 38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71800" y="5715000"/>
                        <a:ext cx="34131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 name="Object 389"/>
          <p:cNvGraphicFramePr>
            <a:graphicFrameLocks noChangeAspect="1"/>
          </p:cNvGraphicFramePr>
          <p:nvPr/>
        </p:nvGraphicFramePr>
        <p:xfrm>
          <a:off x="6096000" y="3429000"/>
          <a:ext cx="647700" cy="200025"/>
        </p:xfrm>
        <a:graphic>
          <a:graphicData uri="http://schemas.openxmlformats.org/presentationml/2006/ole">
            <mc:AlternateContent xmlns:mc="http://schemas.openxmlformats.org/markup-compatibility/2006">
              <mc:Choice xmlns:v="urn:schemas-microsoft-com:vml" Requires="v">
                <p:oleObj spid="_x0000_s3643" name="Bitmap Image" r:id="rId12" imgW="495300" imgH="152400" progId="PBrush">
                  <p:embed/>
                </p:oleObj>
              </mc:Choice>
              <mc:Fallback>
                <p:oleObj name="Bitmap Image" r:id="rId12" imgW="495300" imgH="152400" progId="PBrush">
                  <p:embed/>
                  <p:pic>
                    <p:nvPicPr>
                      <p:cNvPr id="0" name="Object 38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096000" y="3429000"/>
                        <a:ext cx="647700" cy="200025"/>
                      </a:xfrm>
                      <a:prstGeom prst="rect">
                        <a:avLst/>
                      </a:prstGeom>
                      <a:noFill/>
                      <a:ln w="9525">
                        <a:solidFill>
                          <a:schemeClr val="tx1"/>
                        </a:solidFill>
                        <a:miter lim="800000"/>
                        <a:headEnd/>
                        <a:tailEnd/>
                      </a:ln>
                      <a:effectLst>
                        <a:outerShdw dist="107763" dir="2700000" algn="ctr" rotWithShape="0">
                          <a:schemeClr val="bg2">
                            <a:alpha val="50000"/>
                          </a:schemeClr>
                        </a:outerShdw>
                      </a:effectLst>
                      <a:extLst>
                        <a:ext uri="{909E8E84-426E-40DD-AFC4-6F175D3DCCD1}">
                          <a14:hiddenFill xmlns:a14="http://schemas.microsoft.com/office/drawing/2010/main">
                            <a:solidFill>
                              <a:schemeClr val="accent1"/>
                            </a:solidFill>
                          </a14:hiddenFill>
                        </a:ext>
                      </a:extLst>
                    </p:spPr>
                  </p:pic>
                </p:oleObj>
              </mc:Fallback>
            </mc:AlternateContent>
          </a:graphicData>
        </a:graphic>
      </p:graphicFrame>
      <p:grpSp>
        <p:nvGrpSpPr>
          <p:cNvPr id="3468" name="Group 17"/>
          <p:cNvGrpSpPr/>
          <p:nvPr/>
        </p:nvGrpSpPr>
        <p:grpSpPr bwMode="auto">
          <a:xfrm>
            <a:off x="-33338" y="0"/>
            <a:ext cx="9177338" cy="685800"/>
            <a:chOff x="-32759" y="-1"/>
            <a:chExt cx="9176759" cy="685801"/>
          </a:xfrm>
        </p:grpSpPr>
        <p:sp>
          <p:nvSpPr>
            <p:cNvPr id="19" name="Rectangle 18"/>
            <p:cNvSpPr/>
            <p:nvPr/>
          </p:nvSpPr>
          <p:spPr>
            <a:xfrm>
              <a:off x="0" y="0"/>
              <a:ext cx="9144000" cy="685800"/>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US"/>
            </a:p>
          </p:txBody>
        </p:sp>
        <p:sp>
          <p:nvSpPr>
            <p:cNvPr id="20" name="Rectangle 19"/>
            <p:cNvSpPr/>
            <p:nvPr/>
          </p:nvSpPr>
          <p:spPr bwMode="auto">
            <a:xfrm rot="5400000">
              <a:off x="210094" y="-174592"/>
              <a:ext cx="652463" cy="1061970"/>
            </a:xfrm>
            <a:prstGeom prst="rect">
              <a:avLst/>
            </a:pr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Text Box 125"/>
            <p:cNvSpPr txBox="1">
              <a:spLocks noChangeArrowheads="1"/>
            </p:cNvSpPr>
            <p:nvPr/>
          </p:nvSpPr>
          <p:spPr bwMode="auto">
            <a:xfrm>
              <a:off x="838724" y="30162"/>
              <a:ext cx="8152886" cy="579438"/>
            </a:xfrm>
            <a:prstGeom prst="rect">
              <a:avLst/>
            </a:prstGeom>
            <a:no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en-US" sz="3200" b="1">
                  <a:effectLst>
                    <a:outerShdw blurRad="38100" dist="38100" dir="2700000" algn="tl">
                      <a:srgbClr val="000000">
                        <a:alpha val="43137"/>
                      </a:srgbClr>
                    </a:outerShdw>
                  </a:effectLst>
                  <a:latin typeface="Times New Roman" panose="02020603050405020304" pitchFamily="18" charset="0"/>
                </a:rPr>
                <a:t>  BÀI 7.  LIÊN KẾT GIỮA CÁC BẢNG</a:t>
              </a:r>
              <a:endParaRPr lang="en-US" sz="3200">
                <a:effectLst>
                  <a:outerShdw blurRad="38100" dist="38100" dir="2700000" algn="tl">
                    <a:srgbClr val="000000">
                      <a:alpha val="43137"/>
                    </a:srgbClr>
                  </a:outerShdw>
                </a:effectLst>
                <a:latin typeface=".VnClarendonH" pitchFamily="34" charset="0"/>
              </a:endParaRPr>
            </a:p>
          </p:txBody>
        </p:sp>
        <p:sp>
          <p:nvSpPr>
            <p:cNvPr id="22" name="Pentagon 27"/>
            <p:cNvSpPr/>
            <p:nvPr/>
          </p:nvSpPr>
          <p:spPr bwMode="auto">
            <a:xfrm flipV="1">
              <a:off x="-32759" y="-1"/>
              <a:ext cx="1557240" cy="685801"/>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1" fmla="*/ 0 w 1887538"/>
                <a:gd name="connsiteY0-2" fmla="*/ 0 h 990600"/>
                <a:gd name="connsiteX1-3" fmla="*/ 807244 w 1887538"/>
                <a:gd name="connsiteY1-4" fmla="*/ 794 h 990600"/>
                <a:gd name="connsiteX2-5" fmla="*/ 1392238 w 1887538"/>
                <a:gd name="connsiteY2-6" fmla="*/ 0 h 990600"/>
                <a:gd name="connsiteX3-7" fmla="*/ 1887538 w 1887538"/>
                <a:gd name="connsiteY3-8" fmla="*/ 495300 h 990600"/>
                <a:gd name="connsiteX4-9" fmla="*/ 1392238 w 1887538"/>
                <a:gd name="connsiteY4-10" fmla="*/ 990600 h 990600"/>
                <a:gd name="connsiteX5-11" fmla="*/ 0 w 1887538"/>
                <a:gd name="connsiteY5-12" fmla="*/ 990600 h 990600"/>
                <a:gd name="connsiteX6" fmla="*/ 0 w 1887538"/>
                <a:gd name="connsiteY6" fmla="*/ 0 h 990600"/>
                <a:gd name="connsiteX0-13" fmla="*/ 0 w 1887538"/>
                <a:gd name="connsiteY0-14" fmla="*/ 990600 h 990600"/>
                <a:gd name="connsiteX1-15" fmla="*/ 807244 w 1887538"/>
                <a:gd name="connsiteY1-16" fmla="*/ 794 h 990600"/>
                <a:gd name="connsiteX2-17" fmla="*/ 1392238 w 1887538"/>
                <a:gd name="connsiteY2-18" fmla="*/ 0 h 990600"/>
                <a:gd name="connsiteX3-19" fmla="*/ 1887538 w 1887538"/>
                <a:gd name="connsiteY3-20" fmla="*/ 495300 h 990600"/>
                <a:gd name="connsiteX4-21" fmla="*/ 1392238 w 1887538"/>
                <a:gd name="connsiteY4-22" fmla="*/ 990600 h 990600"/>
                <a:gd name="connsiteX5-23" fmla="*/ 0 w 1887538"/>
                <a:gd name="connsiteY5-24" fmla="*/ 990600 h 990600"/>
                <a:gd name="connsiteX0-25" fmla="*/ 0 w 1894682"/>
                <a:gd name="connsiteY0-26" fmla="*/ 992982 h 992982"/>
                <a:gd name="connsiteX1-27" fmla="*/ 814388 w 1894682"/>
                <a:gd name="connsiteY1-28" fmla="*/ 794 h 992982"/>
                <a:gd name="connsiteX2-29" fmla="*/ 1399382 w 1894682"/>
                <a:gd name="connsiteY2-30" fmla="*/ 0 h 992982"/>
                <a:gd name="connsiteX3-31" fmla="*/ 1894682 w 1894682"/>
                <a:gd name="connsiteY3-32" fmla="*/ 495300 h 992982"/>
                <a:gd name="connsiteX4-33" fmla="*/ 1399382 w 1894682"/>
                <a:gd name="connsiteY4-34" fmla="*/ 990600 h 992982"/>
                <a:gd name="connsiteX5-35" fmla="*/ 0 w 1894682"/>
                <a:gd name="connsiteY5-36" fmla="*/ 992982 h 992982"/>
                <a:gd name="connsiteX0-37" fmla="*/ 0 w 1889920"/>
                <a:gd name="connsiteY0-38" fmla="*/ 990601 h 990601"/>
                <a:gd name="connsiteX1-39" fmla="*/ 809626 w 1889920"/>
                <a:gd name="connsiteY1-40" fmla="*/ 794 h 990601"/>
                <a:gd name="connsiteX2-41" fmla="*/ 1394620 w 1889920"/>
                <a:gd name="connsiteY2-42" fmla="*/ 0 h 990601"/>
                <a:gd name="connsiteX3-43" fmla="*/ 1889920 w 1889920"/>
                <a:gd name="connsiteY3-44" fmla="*/ 495300 h 990601"/>
                <a:gd name="connsiteX4-45" fmla="*/ 1394620 w 1889920"/>
                <a:gd name="connsiteY4-46" fmla="*/ 990600 h 990601"/>
                <a:gd name="connsiteX5-47" fmla="*/ 0 w 1889920"/>
                <a:gd name="connsiteY5-48" fmla="*/ 990601 h 990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chemeClr val="accent4">
                <a:lumMod val="20000"/>
                <a:lumOff val="80000"/>
              </a:schemeClr>
            </a:solidFill>
            <a:ln w="3175">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Tree>
    <p:custDataLst>
      <p:tags r:id="rId14"/>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anim calcmode="discrete" valueType="clr">
                                      <p:cBhvr override="childStyle">
                                        <p:cTn id="7"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6"/>
                                        </p:tgtEl>
                                        <p:attrNameLst>
                                          <p:attrName>fillcolor</p:attrName>
                                        </p:attrNameLst>
                                      </p:cBhvr>
                                      <p:tavLst>
                                        <p:tav tm="0">
                                          <p:val>
                                            <p:clrVal>
                                              <a:schemeClr val="accent2"/>
                                            </p:clrVal>
                                          </p:val>
                                        </p:tav>
                                        <p:tav tm="50000">
                                          <p:val>
                                            <p:clrVal>
                                              <a:schemeClr val="hlink"/>
                                            </p:clrVal>
                                          </p:val>
                                        </p:tav>
                                      </p:tavLst>
                                    </p:anim>
                                    <p:set>
                                      <p:cBhvr>
                                        <p:cTn id="9" dur="80"/>
                                        <p:tgtEl>
                                          <p:spTgt spid="6"/>
                                        </p:tgtEl>
                                        <p:attrNameLst>
                                          <p:attrName>fill.type</p:attrName>
                                        </p:attrNameLst>
                                      </p:cBhvr>
                                      <p:to>
                                        <p:strVal val="solid"/>
                                      </p:to>
                                    </p:set>
                                  </p:childTnLst>
                                </p:cTn>
                              </p:par>
                            </p:childTnLst>
                          </p:cTn>
                        </p:par>
                        <p:par>
                          <p:cTn id="10" fill="hold">
                            <p:stCondLst>
                              <p:cond delay="3359"/>
                            </p:stCondLst>
                            <p:childTnLst>
                              <p:par>
                                <p:cTn id="11" presetID="1"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3359"/>
                            </p:stCondLst>
                            <p:childTnLst>
                              <p:par>
                                <p:cTn id="14" presetID="1"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par>
                          <p:cTn id="16" fill="hold">
                            <p:stCondLst>
                              <p:cond delay="3359"/>
                            </p:stCondLst>
                            <p:childTnLst>
                              <p:par>
                                <p:cTn id="17" presetID="49" presetClass="path" presetSubtype="0" accel="50000" decel="50000" fill="hold" nodeType="afterEffect">
                                  <p:stCondLst>
                                    <p:cond delay="0"/>
                                  </p:stCondLst>
                                  <p:childTnLst>
                                    <p:animMotion origin="layout" path="M -2.5E-6 4.9316E-6 L 0.18594 0.04428 " pathEditMode="relative" rAng="0" ptsTypes="AA">
                                      <p:cBhvr>
                                        <p:cTn id="18" dur="2000" fill="hold"/>
                                        <p:tgtEl>
                                          <p:spTgt spid="8"/>
                                        </p:tgtEl>
                                        <p:attrNameLst>
                                          <p:attrName>ppt_x</p:attrName>
                                          <p:attrName>ppt_y</p:attrName>
                                        </p:attrNameLst>
                                      </p:cBhvr>
                                      <p:rCtr x="928800" y="220300"/>
                                    </p:animMotion>
                                  </p:childTnLst>
                                </p:cTn>
                              </p:par>
                            </p:childTnLst>
                          </p:cTn>
                        </p:par>
                        <p:par>
                          <p:cTn id="19" fill="hold">
                            <p:stCondLst>
                              <p:cond delay="5359"/>
                            </p:stCondLst>
                            <p:childTnLst>
                              <p:par>
                                <p:cTn id="20" presetID="1" presetClass="exit" presetSubtype="0" fill="hold" nodeType="afterEffect">
                                  <p:stCondLst>
                                    <p:cond delay="0"/>
                                  </p:stCondLst>
                                  <p:childTnLst>
                                    <p:set>
                                      <p:cBhvr>
                                        <p:cTn id="21" dur="1" fill="hold">
                                          <p:stCondLst>
                                            <p:cond delay="0"/>
                                          </p:stCondLst>
                                        </p:cTn>
                                        <p:tgtEl>
                                          <p:spTgt spid="8"/>
                                        </p:tgtEl>
                                        <p:attrNameLst>
                                          <p:attrName>style.visibility</p:attrName>
                                        </p:attrNameLst>
                                      </p:cBhvr>
                                      <p:to>
                                        <p:strVal val="hidden"/>
                                      </p:to>
                                    </p:set>
                                  </p:childTnLst>
                                </p:cTn>
                              </p:par>
                              <p:par>
                                <p:cTn id="22" presetID="1" presetClass="exit" presetSubtype="0" fill="hold" nodeType="withEffect">
                                  <p:stCondLst>
                                    <p:cond delay="0"/>
                                  </p:stCondLst>
                                  <p:childTnLst>
                                    <p:set>
                                      <p:cBhvr>
                                        <p:cTn id="23" dur="1" fill="hold">
                                          <p:stCondLst>
                                            <p:cond delay="0"/>
                                          </p:stCondLst>
                                        </p:cTn>
                                        <p:tgtEl>
                                          <p:spTgt spid="7"/>
                                        </p:tgtEl>
                                        <p:attrNameLst>
                                          <p:attrName>style.visibility</p:attrName>
                                        </p:attrNameLst>
                                      </p:cBhvr>
                                      <p:to>
                                        <p:strVal val="hidden"/>
                                      </p:to>
                                    </p:set>
                                  </p:childTnLst>
                                </p:cTn>
                              </p:par>
                              <p:par>
                                <p:cTn id="24" presetID="1"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8" presetClass="entr" presetSubtype="12"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strips(downLeft)">
                                      <p:cBhvr>
                                        <p:cTn id="30" dur="500"/>
                                        <p:tgtEl>
                                          <p:spTgt spid="10"/>
                                        </p:tgtEl>
                                      </p:cBhvr>
                                    </p:animEffect>
                                  </p:childTnLst>
                                </p:cTn>
                              </p:par>
                            </p:childTnLst>
                          </p:cTn>
                        </p:par>
                        <p:par>
                          <p:cTn id="31" fill="hold">
                            <p:stCondLst>
                              <p:cond delay="500"/>
                            </p:stCondLst>
                            <p:childTnLst>
                              <p:par>
                                <p:cTn id="32" presetID="1" presetClass="exit" presetSubtype="0" fill="hold" nodeType="afterEffect">
                                  <p:stCondLst>
                                    <p:cond delay="0"/>
                                  </p:stCondLst>
                                  <p:childTnLst>
                                    <p:set>
                                      <p:cBhvr>
                                        <p:cTn id="33" dur="1" fill="hold">
                                          <p:stCondLst>
                                            <p:cond delay="0"/>
                                          </p:stCondLst>
                                        </p:cTn>
                                        <p:tgtEl>
                                          <p:spTgt spid="9"/>
                                        </p:tgtEl>
                                        <p:attrNameLst>
                                          <p:attrName>style.visibility</p:attrName>
                                        </p:attrNameLst>
                                      </p:cBhvr>
                                      <p:to>
                                        <p:strVal val="hidden"/>
                                      </p:to>
                                    </p:set>
                                  </p:childTnLst>
                                </p:cTn>
                              </p:par>
                              <p:par>
                                <p:cTn id="34" presetID="1" presetClass="exit" presetSubtype="0" fill="hold" grpId="1" nodeType="withEffect">
                                  <p:stCondLst>
                                    <p:cond delay="0"/>
                                  </p:stCondLst>
                                  <p:childTnLst>
                                    <p:set>
                                      <p:cBhvr>
                                        <p:cTn id="35" dur="1" fill="hold">
                                          <p:stCondLst>
                                            <p:cond delay="0"/>
                                          </p:stCondLst>
                                        </p:cTn>
                                        <p:tgtEl>
                                          <p:spTgt spid="10"/>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11"/>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childTnLst>
                                </p:cTn>
                              </p:par>
                            </p:childTnLst>
                          </p:cTn>
                        </p:par>
                        <p:par>
                          <p:cTn id="42" fill="hold">
                            <p:stCondLst>
                              <p:cond delay="0"/>
                            </p:stCondLst>
                            <p:childTnLst>
                              <p:par>
                                <p:cTn id="43" presetID="1" presetClass="entr" presetSubtype="0" fill="hold" nodeType="afterEffect">
                                  <p:stCondLst>
                                    <p:cond delay="0"/>
                                  </p:stCondLst>
                                  <p:childTnLst>
                                    <p:set>
                                      <p:cBhvr>
                                        <p:cTn id="44" dur="1" fill="hold">
                                          <p:stCondLst>
                                            <p:cond delay="0"/>
                                          </p:stCondLst>
                                        </p:cTn>
                                        <p:tgtEl>
                                          <p:spTgt spid="16"/>
                                        </p:tgtEl>
                                        <p:attrNameLst>
                                          <p:attrName>style.visibility</p:attrName>
                                        </p:attrNameLst>
                                      </p:cBhvr>
                                      <p:to>
                                        <p:strVal val="visible"/>
                                      </p:to>
                                    </p:set>
                                  </p:childTnLst>
                                </p:cTn>
                              </p:par>
                            </p:childTnLst>
                          </p:cTn>
                        </p:par>
                        <p:par>
                          <p:cTn id="45" fill="hold">
                            <p:stCondLst>
                              <p:cond delay="0"/>
                            </p:stCondLst>
                            <p:childTnLst>
                              <p:par>
                                <p:cTn id="46" presetID="56" presetClass="path" presetSubtype="0" accel="50000" decel="50000" fill="hold" nodeType="afterEffect">
                                  <p:stCondLst>
                                    <p:cond delay="0"/>
                                  </p:stCondLst>
                                  <p:childTnLst>
                                    <p:animMotion origin="layout" path="M -3.33333E-6 -3.33333E-6 L -0.21875 0.05209 " pathEditMode="relative" rAng="0" ptsTypes="AA">
                                      <p:cBhvr>
                                        <p:cTn id="47" dur="2000" fill="hold"/>
                                        <p:tgtEl>
                                          <p:spTgt spid="16"/>
                                        </p:tgtEl>
                                        <p:attrNameLst>
                                          <p:attrName>ppt_x</p:attrName>
                                          <p:attrName>ppt_y</p:attrName>
                                        </p:attrNameLst>
                                      </p:cBhvr>
                                      <p:rCtr x="-1093800" y="259300"/>
                                    </p:animMotion>
                                  </p:childTnLst>
                                </p:cTn>
                              </p:par>
                            </p:childTnLst>
                          </p:cTn>
                        </p:par>
                        <p:par>
                          <p:cTn id="48" fill="hold">
                            <p:stCondLst>
                              <p:cond delay="2000"/>
                            </p:stCondLst>
                            <p:childTnLst>
                              <p:par>
                                <p:cTn id="49" presetID="1" presetClass="exit" presetSubtype="0" fill="hold" nodeType="afterEffect">
                                  <p:stCondLst>
                                    <p:cond delay="0"/>
                                  </p:stCondLst>
                                  <p:childTnLst>
                                    <p:set>
                                      <p:cBhvr>
                                        <p:cTn id="50" dur="1" fill="hold">
                                          <p:stCondLst>
                                            <p:cond delay="0"/>
                                          </p:stCondLst>
                                        </p:cTn>
                                        <p:tgtEl>
                                          <p:spTgt spid="16"/>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nodeType="clickEffect">
                                  <p:stCondLst>
                                    <p:cond delay="0"/>
                                  </p:stCondLst>
                                  <p:childTnLst>
                                    <p:set>
                                      <p:cBhvr>
                                        <p:cTn id="54" dur="1" fill="hold">
                                          <p:stCondLst>
                                            <p:cond delay="0"/>
                                          </p:stCondLst>
                                        </p:cTn>
                                        <p:tgtEl>
                                          <p:spTgt spid="11"/>
                                        </p:tgtEl>
                                        <p:attrNameLst>
                                          <p:attrName>style.visibility</p:attrName>
                                        </p:attrNameLst>
                                      </p:cBhvr>
                                      <p:to>
                                        <p:strVal val="hidden"/>
                                      </p:to>
                                    </p:set>
                                  </p:childTnLst>
                                </p:cTn>
                              </p:par>
                              <p:par>
                                <p:cTn id="55" presetID="1" presetClass="entr" presetSubtype="0" fill="hold" nodeType="withEffect">
                                  <p:stCondLst>
                                    <p:cond delay="0"/>
                                  </p:stCondLst>
                                  <p:childTnLst>
                                    <p:set>
                                      <p:cBhvr>
                                        <p:cTn id="56" dur="1" fill="hold">
                                          <p:stCondLst>
                                            <p:cond delay="0"/>
                                          </p:stCondLst>
                                        </p:cTn>
                                        <p:tgtEl>
                                          <p:spTgt spid="13"/>
                                        </p:tgtEl>
                                        <p:attrNameLst>
                                          <p:attrName>style.visibility</p:attrName>
                                        </p:attrNameLst>
                                      </p:cBhvr>
                                      <p:to>
                                        <p:strVal val="visible"/>
                                      </p:to>
                                    </p:set>
                                  </p:childTnLst>
                                </p:cTn>
                              </p:par>
                              <p:par>
                                <p:cTn id="57" presetID="1" presetClass="exit" presetSubtype="0" fill="hold" grpId="1" nodeType="withEffect">
                                  <p:stCondLst>
                                    <p:cond delay="0"/>
                                  </p:stCondLst>
                                  <p:childTnLst>
                                    <p:set>
                                      <p:cBhvr>
                                        <p:cTn id="58" dur="1" fill="hold">
                                          <p:stCondLst>
                                            <p:cond delay="0"/>
                                          </p:stCondLst>
                                        </p:cTn>
                                        <p:tgtEl>
                                          <p:spTgt spid="12"/>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strips(downRight)">
                                      <p:cBhvr>
                                        <p:cTn id="63" dur="500"/>
                                        <p:tgtEl>
                                          <p:spTgt spid="15"/>
                                        </p:tgtEl>
                                      </p:cBhvr>
                                    </p:animEffect>
                                  </p:childTnLst>
                                </p:cTn>
                              </p:par>
                              <p:par>
                                <p:cTn id="64" presetID="18" presetClass="entr" presetSubtype="6" fill="hold" grpId="0" nodeType="withEffect">
                                  <p:stCondLst>
                                    <p:cond delay="0"/>
                                  </p:stCondLst>
                                  <p:iterate type="lt">
                                    <p:tmPct val="0"/>
                                  </p:iterate>
                                  <p:childTnLst>
                                    <p:set>
                                      <p:cBhvr>
                                        <p:cTn id="65" dur="1" fill="hold">
                                          <p:stCondLst>
                                            <p:cond delay="0"/>
                                          </p:stCondLst>
                                        </p:cTn>
                                        <p:tgtEl>
                                          <p:spTgt spid="14"/>
                                        </p:tgtEl>
                                        <p:attrNameLst>
                                          <p:attrName>style.visibility</p:attrName>
                                        </p:attrNameLst>
                                      </p:cBhvr>
                                      <p:to>
                                        <p:strVal val="visible"/>
                                      </p:to>
                                    </p:set>
                                    <p:animEffect transition="in" filter="strips(downRight)">
                                      <p:cBhvr>
                                        <p:cTn id="6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P spid="10" grpId="1" animBg="1"/>
      <p:bldP spid="12" grpId="0"/>
      <p:bldP spid="12" grpId="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132"/>
          <p:cNvGraphicFramePr>
            <a:graphicFrameLocks noChangeAspect="1"/>
          </p:cNvGraphicFramePr>
          <p:nvPr/>
        </p:nvGraphicFramePr>
        <p:xfrm>
          <a:off x="1524000" y="3376613"/>
          <a:ext cx="5715000" cy="2828925"/>
        </p:xfrm>
        <a:graphic>
          <a:graphicData uri="http://schemas.openxmlformats.org/presentationml/2006/ole">
            <mc:AlternateContent xmlns:mc="http://schemas.openxmlformats.org/markup-compatibility/2006">
              <mc:Choice xmlns:v="urn:schemas-microsoft-com:vml" Requires="v">
                <p:oleObj spid="_x0000_s4294" name="Bitmap Image" r:id="rId1" imgW="3810000" imgH="1885950" progId="PBrush">
                  <p:embed/>
                </p:oleObj>
              </mc:Choice>
              <mc:Fallback>
                <p:oleObj name="Bitmap Image" r:id="rId1" imgW="3810000" imgH="1885950" progId="PBrush">
                  <p:embed/>
                  <p:pic>
                    <p:nvPicPr>
                      <p:cNvPr id="0" name="Object 1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376613"/>
                        <a:ext cx="5715000" cy="282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229" name="Object 133"/>
          <p:cNvGraphicFramePr>
            <a:graphicFrameLocks noChangeAspect="1"/>
          </p:cNvGraphicFramePr>
          <p:nvPr/>
        </p:nvGraphicFramePr>
        <p:xfrm>
          <a:off x="1447800" y="1693863"/>
          <a:ext cx="5638800" cy="1049337"/>
        </p:xfrm>
        <a:graphic>
          <a:graphicData uri="http://schemas.openxmlformats.org/presentationml/2006/ole">
            <mc:AlternateContent xmlns:mc="http://schemas.openxmlformats.org/markup-compatibility/2006">
              <mc:Choice xmlns:v="urn:schemas-microsoft-com:vml" Requires="v">
                <p:oleObj spid="_x0000_s4295" name="Bitmap Image" r:id="rId3" imgW="3686175" imgH="685800" progId="PBrush">
                  <p:embed/>
                </p:oleObj>
              </mc:Choice>
              <mc:Fallback>
                <p:oleObj name="Bitmap Image" r:id="rId3" imgW="3686175" imgH="685800" progId="PBrush">
                  <p:embed/>
                  <p:pic>
                    <p:nvPicPr>
                      <p:cNvPr id="0" name="Object 1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1693863"/>
                        <a:ext cx="5638800" cy="10493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230" name="Text Box 9"/>
          <p:cNvSpPr txBox="1">
            <a:spLocks noChangeArrowheads="1"/>
          </p:cNvSpPr>
          <p:nvPr/>
        </p:nvSpPr>
        <p:spPr bwMode="auto">
          <a:xfrm>
            <a:off x="1219200" y="914400"/>
            <a:ext cx="6553200"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09905" indent="-50990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en-US" sz="2400"/>
              <a:t>XEM BẢNG </a:t>
            </a:r>
            <a:r>
              <a:rPr lang="en-US" sz="2400">
                <a:solidFill>
                  <a:srgbClr val="C00000"/>
                </a:solidFill>
              </a:rPr>
              <a:t>KHACH_HANG </a:t>
            </a:r>
            <a:r>
              <a:rPr lang="en-US" sz="2400"/>
              <a:t>SAU KHI LIÊN KẾT: </a:t>
            </a:r>
            <a:endParaRPr lang="en-US" sz="2400"/>
          </a:p>
          <a:p>
            <a:pPr algn="ctr">
              <a:spcBef>
                <a:spcPct val="50000"/>
              </a:spcBef>
              <a:buFont typeface="Wingdings" panose="05000000000000000000" pitchFamily="2" charset="2"/>
              <a:buNone/>
            </a:pPr>
            <a:endParaRPr lang="en-US" sz="2400">
              <a:solidFill>
                <a:srgbClr val="0000FF"/>
              </a:solidFill>
              <a:latin typeface=".VnHelvetInsH"/>
              <a:sym typeface="Wingdings" panose="05000000000000000000" pitchFamily="2" charset="2"/>
            </a:endParaRPr>
          </a:p>
        </p:txBody>
      </p:sp>
      <p:sp>
        <p:nvSpPr>
          <p:cNvPr id="8" name="Oval 10"/>
          <p:cNvSpPr>
            <a:spLocks noChangeArrowheads="1"/>
          </p:cNvSpPr>
          <p:nvPr/>
        </p:nvSpPr>
        <p:spPr bwMode="auto">
          <a:xfrm>
            <a:off x="1600200" y="1905000"/>
            <a:ext cx="381000" cy="304800"/>
          </a:xfrm>
          <a:prstGeom prst="ellipse">
            <a:avLst/>
          </a:prstGeom>
          <a:noFill/>
          <a:ln w="28575">
            <a:solidFill>
              <a:srgbClr val="FF3300"/>
            </a:solidFill>
            <a:rou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4232" name="Group 9"/>
          <p:cNvGrpSpPr/>
          <p:nvPr/>
        </p:nvGrpSpPr>
        <p:grpSpPr bwMode="auto">
          <a:xfrm>
            <a:off x="-33338" y="0"/>
            <a:ext cx="9177338" cy="685800"/>
            <a:chOff x="-32759" y="-1"/>
            <a:chExt cx="9176759" cy="685801"/>
          </a:xfrm>
        </p:grpSpPr>
        <p:sp>
          <p:nvSpPr>
            <p:cNvPr id="11" name="Rectangle 10"/>
            <p:cNvSpPr/>
            <p:nvPr/>
          </p:nvSpPr>
          <p:spPr>
            <a:xfrm>
              <a:off x="0" y="0"/>
              <a:ext cx="9144000" cy="685800"/>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US"/>
            </a:p>
          </p:txBody>
        </p:sp>
        <p:sp>
          <p:nvSpPr>
            <p:cNvPr id="12" name="Rectangle 11"/>
            <p:cNvSpPr/>
            <p:nvPr/>
          </p:nvSpPr>
          <p:spPr bwMode="auto">
            <a:xfrm rot="5400000">
              <a:off x="210094" y="-174592"/>
              <a:ext cx="652463" cy="1061970"/>
            </a:xfrm>
            <a:prstGeom prst="rect">
              <a:avLst/>
            </a:pr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Text Box 125"/>
            <p:cNvSpPr txBox="1">
              <a:spLocks noChangeArrowheads="1"/>
            </p:cNvSpPr>
            <p:nvPr/>
          </p:nvSpPr>
          <p:spPr bwMode="auto">
            <a:xfrm>
              <a:off x="838724" y="30162"/>
              <a:ext cx="8152886" cy="579438"/>
            </a:xfrm>
            <a:prstGeom prst="rect">
              <a:avLst/>
            </a:prstGeom>
            <a:no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en-US" sz="3200" b="1">
                  <a:effectLst>
                    <a:outerShdw blurRad="38100" dist="38100" dir="2700000" algn="tl">
                      <a:srgbClr val="000000">
                        <a:alpha val="43137"/>
                      </a:srgbClr>
                    </a:outerShdw>
                  </a:effectLst>
                  <a:latin typeface="Times New Roman" panose="02020603050405020304" pitchFamily="18" charset="0"/>
                </a:rPr>
                <a:t>  BÀI 7.  LIÊN KẾT GIỮA CÁC BẢNG</a:t>
              </a:r>
              <a:endParaRPr lang="en-US" sz="3200">
                <a:effectLst>
                  <a:outerShdw blurRad="38100" dist="38100" dir="2700000" algn="tl">
                    <a:srgbClr val="000000">
                      <a:alpha val="43137"/>
                    </a:srgbClr>
                  </a:outerShdw>
                </a:effectLst>
                <a:latin typeface=".VnClarendonH" pitchFamily="34" charset="0"/>
              </a:endParaRPr>
            </a:p>
          </p:txBody>
        </p:sp>
        <p:sp>
          <p:nvSpPr>
            <p:cNvPr id="14" name="Pentagon 27"/>
            <p:cNvSpPr/>
            <p:nvPr/>
          </p:nvSpPr>
          <p:spPr bwMode="auto">
            <a:xfrm flipV="1">
              <a:off x="-32759" y="-1"/>
              <a:ext cx="1557240" cy="685801"/>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1" fmla="*/ 0 w 1887538"/>
                <a:gd name="connsiteY0-2" fmla="*/ 0 h 990600"/>
                <a:gd name="connsiteX1-3" fmla="*/ 807244 w 1887538"/>
                <a:gd name="connsiteY1-4" fmla="*/ 794 h 990600"/>
                <a:gd name="connsiteX2-5" fmla="*/ 1392238 w 1887538"/>
                <a:gd name="connsiteY2-6" fmla="*/ 0 h 990600"/>
                <a:gd name="connsiteX3-7" fmla="*/ 1887538 w 1887538"/>
                <a:gd name="connsiteY3-8" fmla="*/ 495300 h 990600"/>
                <a:gd name="connsiteX4-9" fmla="*/ 1392238 w 1887538"/>
                <a:gd name="connsiteY4-10" fmla="*/ 990600 h 990600"/>
                <a:gd name="connsiteX5-11" fmla="*/ 0 w 1887538"/>
                <a:gd name="connsiteY5-12" fmla="*/ 990600 h 990600"/>
                <a:gd name="connsiteX6" fmla="*/ 0 w 1887538"/>
                <a:gd name="connsiteY6" fmla="*/ 0 h 990600"/>
                <a:gd name="connsiteX0-13" fmla="*/ 0 w 1887538"/>
                <a:gd name="connsiteY0-14" fmla="*/ 990600 h 990600"/>
                <a:gd name="connsiteX1-15" fmla="*/ 807244 w 1887538"/>
                <a:gd name="connsiteY1-16" fmla="*/ 794 h 990600"/>
                <a:gd name="connsiteX2-17" fmla="*/ 1392238 w 1887538"/>
                <a:gd name="connsiteY2-18" fmla="*/ 0 h 990600"/>
                <a:gd name="connsiteX3-19" fmla="*/ 1887538 w 1887538"/>
                <a:gd name="connsiteY3-20" fmla="*/ 495300 h 990600"/>
                <a:gd name="connsiteX4-21" fmla="*/ 1392238 w 1887538"/>
                <a:gd name="connsiteY4-22" fmla="*/ 990600 h 990600"/>
                <a:gd name="connsiteX5-23" fmla="*/ 0 w 1887538"/>
                <a:gd name="connsiteY5-24" fmla="*/ 990600 h 990600"/>
                <a:gd name="connsiteX0-25" fmla="*/ 0 w 1894682"/>
                <a:gd name="connsiteY0-26" fmla="*/ 992982 h 992982"/>
                <a:gd name="connsiteX1-27" fmla="*/ 814388 w 1894682"/>
                <a:gd name="connsiteY1-28" fmla="*/ 794 h 992982"/>
                <a:gd name="connsiteX2-29" fmla="*/ 1399382 w 1894682"/>
                <a:gd name="connsiteY2-30" fmla="*/ 0 h 992982"/>
                <a:gd name="connsiteX3-31" fmla="*/ 1894682 w 1894682"/>
                <a:gd name="connsiteY3-32" fmla="*/ 495300 h 992982"/>
                <a:gd name="connsiteX4-33" fmla="*/ 1399382 w 1894682"/>
                <a:gd name="connsiteY4-34" fmla="*/ 990600 h 992982"/>
                <a:gd name="connsiteX5-35" fmla="*/ 0 w 1894682"/>
                <a:gd name="connsiteY5-36" fmla="*/ 992982 h 992982"/>
                <a:gd name="connsiteX0-37" fmla="*/ 0 w 1889920"/>
                <a:gd name="connsiteY0-38" fmla="*/ 990601 h 990601"/>
                <a:gd name="connsiteX1-39" fmla="*/ 809626 w 1889920"/>
                <a:gd name="connsiteY1-40" fmla="*/ 794 h 990601"/>
                <a:gd name="connsiteX2-41" fmla="*/ 1394620 w 1889920"/>
                <a:gd name="connsiteY2-42" fmla="*/ 0 h 990601"/>
                <a:gd name="connsiteX3-43" fmla="*/ 1889920 w 1889920"/>
                <a:gd name="connsiteY3-44" fmla="*/ 495300 h 990601"/>
                <a:gd name="connsiteX4-45" fmla="*/ 1394620 w 1889920"/>
                <a:gd name="connsiteY4-46" fmla="*/ 990600 h 990601"/>
                <a:gd name="connsiteX5-47" fmla="*/ 0 w 1889920"/>
                <a:gd name="connsiteY5-48" fmla="*/ 990601 h 990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chemeClr val="accent4">
                <a:lumMod val="20000"/>
                <a:lumOff val="80000"/>
              </a:schemeClr>
            </a:solidFill>
            <a:ln w="3175">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Tree>
    <p:custDataLst>
      <p:tags r:id="rId5"/>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p:txBody>
          <a:bodyPr/>
          <a:lstStyle/>
          <a:p>
            <a:endParaRPr lang="en-US" smtClean="0"/>
          </a:p>
        </p:txBody>
      </p:sp>
      <p:pic>
        <p:nvPicPr>
          <p:cNvPr id="4" name="lienketbang.wmv">
            <a:hlinkClick r:id="" action="ppaction://media"/>
          </p:cNvPr>
          <p:cNvPicPr>
            <a:picLocks noGrp="1" noChangeAspect="1"/>
          </p:cNvPicPr>
          <p:nvPr>
            <p:ph idx="1"/>
            <a:videoFile r:link="rId1"/>
            <p:extLst>
              <p:ext uri="{DAA4B4D4-6D71-4841-9C94-3DE7FCFB9230}">
                <p14:media xmlns:p14="http://schemas.microsoft.com/office/powerpoint/2010/main" r:embed="rId2"/>
              </p:ext>
            </p:extLst>
          </p:nvPr>
        </p:nvPicPr>
        <p:blipFill>
          <a:blip r:embed="rId3"/>
          <a:stretch>
            <a:fillRect/>
          </a:stretch>
        </p:blipFill>
        <p:spPr>
          <a:xfrm>
            <a:off x="712" y="35607"/>
            <a:ext cx="9193066" cy="6060393"/>
          </a:xfrm>
        </p:spPr>
      </p:pic>
      <p:sp>
        <p:nvSpPr>
          <p:cNvPr id="5" name="Rectangle 4">
            <a:hlinkClick r:id="rId4" action="ppaction://hlinkfile"/>
          </p:cNvPr>
          <p:cNvSpPr/>
          <p:nvPr/>
        </p:nvSpPr>
        <p:spPr>
          <a:xfrm>
            <a:off x="10682" y="6406497"/>
            <a:ext cx="2743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5"/>
    </p:custDataLst>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7" name="Text Box 6"/>
          <p:cNvSpPr txBox="1">
            <a:spLocks noChangeArrowheads="1"/>
          </p:cNvSpPr>
          <p:nvPr/>
        </p:nvSpPr>
        <p:spPr bwMode="auto">
          <a:xfrm>
            <a:off x="609600" y="914400"/>
            <a:ext cx="6553200" cy="461963"/>
          </a:xfrm>
          <a:prstGeom prst="rect">
            <a:avLst/>
          </a:prstGeom>
          <a:noFill/>
          <a:ln w="9525">
            <a:noFill/>
            <a:miter lim="800000"/>
          </a:ln>
        </p:spPr>
        <p:txBody>
          <a:bodyPr>
            <a:spAutoFit/>
          </a:bodyPr>
          <a:lstStyle/>
          <a:p>
            <a:pPr marL="509905" indent="-509905">
              <a:spcBef>
                <a:spcPct val="50000"/>
              </a:spcBef>
              <a:buClr>
                <a:srgbClr val="FF3300"/>
              </a:buClr>
              <a:buFont typeface="Wingdings" panose="05000000000000000000" pitchFamily="2" charset="2"/>
              <a:buChar char="v"/>
              <a:defRPr/>
            </a:pPr>
            <a:r>
              <a:rPr lang="en-US" sz="2400" b="1">
                <a:solidFill>
                  <a:schemeClr val="accent6">
                    <a:lumMod val="75000"/>
                  </a:schemeClr>
                </a:solidFill>
                <a:latin typeface="Arial" panose="020B0604020202020204" pitchFamily="34" charset="0"/>
              </a:rPr>
              <a:t>XOÁ LIÊN KẾT GIỮA CÁC BẢNG </a:t>
            </a:r>
            <a:endParaRPr lang="en-US" sz="2400" b="1">
              <a:solidFill>
                <a:schemeClr val="accent6">
                  <a:lumMod val="75000"/>
                </a:schemeClr>
              </a:solidFill>
              <a:latin typeface="Arial" panose="020B0604020202020204" pitchFamily="34" charset="0"/>
            </a:endParaRPr>
          </a:p>
        </p:txBody>
      </p:sp>
      <p:graphicFrame>
        <p:nvGraphicFramePr>
          <p:cNvPr id="6" name="Object 132"/>
          <p:cNvGraphicFramePr>
            <a:graphicFrameLocks noChangeAspect="1"/>
          </p:cNvGraphicFramePr>
          <p:nvPr/>
        </p:nvGraphicFramePr>
        <p:xfrm>
          <a:off x="1524000" y="1676400"/>
          <a:ext cx="6653213" cy="2759075"/>
        </p:xfrm>
        <a:graphic>
          <a:graphicData uri="http://schemas.openxmlformats.org/presentationml/2006/ole">
            <mc:AlternateContent xmlns:mc="http://schemas.openxmlformats.org/markup-compatibility/2006">
              <mc:Choice xmlns:v="urn:schemas-microsoft-com:vml" Requires="v">
                <p:oleObj spid="_x0000_s5320" name="Bitmap Image" r:id="rId1" imgW="5076825" imgH="2105025" progId="PBrush">
                  <p:embed/>
                </p:oleObj>
              </mc:Choice>
              <mc:Fallback>
                <p:oleObj name="Bitmap Image" r:id="rId1" imgW="5076825" imgH="2105025" progId="PBrush">
                  <p:embed/>
                  <p:pic>
                    <p:nvPicPr>
                      <p:cNvPr id="0" name="Object 1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676400"/>
                        <a:ext cx="6653213" cy="275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Text Box 8"/>
          <p:cNvSpPr txBox="1">
            <a:spLocks noChangeArrowheads="1"/>
          </p:cNvSpPr>
          <p:nvPr/>
        </p:nvSpPr>
        <p:spPr bwMode="auto">
          <a:xfrm>
            <a:off x="762000" y="4846638"/>
            <a:ext cx="632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buFont typeface="Wingdings" panose="05000000000000000000" pitchFamily="2" charset="2"/>
              <a:buNone/>
            </a:pPr>
            <a:r>
              <a:rPr lang="en-US" sz="2400" b="1" i="1">
                <a:latin typeface=".VnSouthern"/>
                <a:sym typeface="Wingdings" panose="05000000000000000000" pitchFamily="2" charset="2"/>
              </a:rPr>
              <a:t>B1:</a:t>
            </a:r>
            <a:r>
              <a:rPr lang="vi-VN" sz="2400" b="1" i="1"/>
              <a:t> Nháy chuột vào đường liên kết</a:t>
            </a:r>
            <a:endParaRPr lang="en-US" sz="2400" b="1" i="1">
              <a:latin typeface=".VnSouthern"/>
            </a:endParaRPr>
          </a:p>
        </p:txBody>
      </p:sp>
      <p:sp>
        <p:nvSpPr>
          <p:cNvPr id="8" name="AutoShape 9"/>
          <p:cNvSpPr>
            <a:spLocks noChangeArrowheads="1"/>
          </p:cNvSpPr>
          <p:nvPr/>
        </p:nvSpPr>
        <p:spPr bwMode="auto">
          <a:xfrm>
            <a:off x="5638800" y="2362200"/>
            <a:ext cx="228600" cy="533400"/>
          </a:xfrm>
          <a:prstGeom prst="downArrow">
            <a:avLst>
              <a:gd name="adj1" fmla="val 50000"/>
              <a:gd name="adj2" fmla="val 58333"/>
            </a:avLst>
          </a:prstGeom>
          <a:solidFill>
            <a:srgbClr val="FF3300"/>
          </a:solidFill>
          <a:ln w="9525">
            <a:solidFill>
              <a:schemeClr val="tx1"/>
            </a:solidFill>
            <a:miter lim="800000"/>
          </a:ln>
        </p:spPr>
        <p:txBody>
          <a:bodyPr vert="eaVert" wrap="none" anchor="ctr"/>
          <a:lstStyle/>
          <a:p>
            <a:endParaRPr lang="en-US"/>
          </a:p>
        </p:txBody>
      </p:sp>
      <p:sp>
        <p:nvSpPr>
          <p:cNvPr id="9" name="Text Box 10"/>
          <p:cNvSpPr txBox="1">
            <a:spLocks noChangeArrowheads="1"/>
          </p:cNvSpPr>
          <p:nvPr/>
        </p:nvSpPr>
        <p:spPr bwMode="auto">
          <a:xfrm>
            <a:off x="762000" y="5410200"/>
            <a:ext cx="8382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38175" indent="-63817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sz="2400" b="1" i="1">
                <a:latin typeface=".VnSouthern"/>
                <a:sym typeface="Wingdings" panose="05000000000000000000" pitchFamily="2" charset="2"/>
              </a:rPr>
              <a:t>B2:</a:t>
            </a:r>
            <a:r>
              <a:rPr lang="en-US" sz="2400" b="1" i="1"/>
              <a:t>Nhấn phím Delete hoặc nháy chuột phải chọn Delete rồi chọn Yes</a:t>
            </a:r>
            <a:endParaRPr lang="en-US" sz="2400" b="1" i="1"/>
          </a:p>
        </p:txBody>
      </p:sp>
      <p:graphicFrame>
        <p:nvGraphicFramePr>
          <p:cNvPr id="10" name="Object 133"/>
          <p:cNvGraphicFramePr>
            <a:graphicFrameLocks noChangeAspect="1"/>
          </p:cNvGraphicFramePr>
          <p:nvPr/>
        </p:nvGraphicFramePr>
        <p:xfrm>
          <a:off x="1600200" y="1752600"/>
          <a:ext cx="6553200" cy="2724150"/>
        </p:xfrm>
        <a:graphic>
          <a:graphicData uri="http://schemas.openxmlformats.org/presentationml/2006/ole">
            <mc:AlternateContent xmlns:mc="http://schemas.openxmlformats.org/markup-compatibility/2006">
              <mc:Choice xmlns:v="urn:schemas-microsoft-com:vml" Requires="v">
                <p:oleObj spid="_x0000_s5321" name="Bitmap Image" r:id="rId3" imgW="5086350" imgH="2114550" progId="PBrush">
                  <p:embed/>
                </p:oleObj>
              </mc:Choice>
              <mc:Fallback>
                <p:oleObj name="Bitmap Image" r:id="rId3" imgW="5086350" imgH="2114550" progId="PBrush">
                  <p:embed/>
                  <p:pic>
                    <p:nvPicPr>
                      <p:cNvPr id="0" name="Object 1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1752600"/>
                        <a:ext cx="6553200" cy="272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5258" name="Group 11"/>
          <p:cNvGrpSpPr/>
          <p:nvPr/>
        </p:nvGrpSpPr>
        <p:grpSpPr bwMode="auto">
          <a:xfrm>
            <a:off x="-33338" y="0"/>
            <a:ext cx="9177338" cy="685800"/>
            <a:chOff x="-32759" y="-1"/>
            <a:chExt cx="9176759" cy="685801"/>
          </a:xfrm>
        </p:grpSpPr>
        <p:sp>
          <p:nvSpPr>
            <p:cNvPr id="13" name="Rectangle 12"/>
            <p:cNvSpPr/>
            <p:nvPr/>
          </p:nvSpPr>
          <p:spPr>
            <a:xfrm>
              <a:off x="0" y="0"/>
              <a:ext cx="9144000" cy="685800"/>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US"/>
            </a:p>
          </p:txBody>
        </p:sp>
        <p:sp>
          <p:nvSpPr>
            <p:cNvPr id="14" name="Rectangle 13"/>
            <p:cNvSpPr/>
            <p:nvPr/>
          </p:nvSpPr>
          <p:spPr bwMode="auto">
            <a:xfrm rot="5400000">
              <a:off x="210094" y="-174592"/>
              <a:ext cx="652463" cy="1061970"/>
            </a:xfrm>
            <a:prstGeom prst="rect">
              <a:avLst/>
            </a:pr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Text Box 125"/>
            <p:cNvSpPr txBox="1">
              <a:spLocks noChangeArrowheads="1"/>
            </p:cNvSpPr>
            <p:nvPr/>
          </p:nvSpPr>
          <p:spPr bwMode="auto">
            <a:xfrm>
              <a:off x="838724" y="30162"/>
              <a:ext cx="8152886" cy="579438"/>
            </a:xfrm>
            <a:prstGeom prst="rect">
              <a:avLst/>
            </a:prstGeom>
            <a:no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en-US" sz="3200" b="1">
                  <a:effectLst>
                    <a:outerShdw blurRad="38100" dist="38100" dir="2700000" algn="tl">
                      <a:srgbClr val="000000">
                        <a:alpha val="43137"/>
                      </a:srgbClr>
                    </a:outerShdw>
                  </a:effectLst>
                  <a:latin typeface="Times New Roman" panose="02020603050405020304" pitchFamily="18" charset="0"/>
                </a:rPr>
                <a:t>  BÀI 7.  LIÊN KẾT GIỮA CÁC BẢNG</a:t>
              </a:r>
              <a:endParaRPr lang="en-US" sz="3200">
                <a:effectLst>
                  <a:outerShdw blurRad="38100" dist="38100" dir="2700000" algn="tl">
                    <a:srgbClr val="000000">
                      <a:alpha val="43137"/>
                    </a:srgbClr>
                  </a:outerShdw>
                </a:effectLst>
                <a:latin typeface=".VnClarendonH" pitchFamily="34" charset="0"/>
              </a:endParaRPr>
            </a:p>
          </p:txBody>
        </p:sp>
        <p:sp>
          <p:nvSpPr>
            <p:cNvPr id="16" name="Pentagon 27"/>
            <p:cNvSpPr/>
            <p:nvPr/>
          </p:nvSpPr>
          <p:spPr bwMode="auto">
            <a:xfrm flipV="1">
              <a:off x="-32759" y="-1"/>
              <a:ext cx="1557240" cy="685801"/>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1" fmla="*/ 0 w 1887538"/>
                <a:gd name="connsiteY0-2" fmla="*/ 0 h 990600"/>
                <a:gd name="connsiteX1-3" fmla="*/ 807244 w 1887538"/>
                <a:gd name="connsiteY1-4" fmla="*/ 794 h 990600"/>
                <a:gd name="connsiteX2-5" fmla="*/ 1392238 w 1887538"/>
                <a:gd name="connsiteY2-6" fmla="*/ 0 h 990600"/>
                <a:gd name="connsiteX3-7" fmla="*/ 1887538 w 1887538"/>
                <a:gd name="connsiteY3-8" fmla="*/ 495300 h 990600"/>
                <a:gd name="connsiteX4-9" fmla="*/ 1392238 w 1887538"/>
                <a:gd name="connsiteY4-10" fmla="*/ 990600 h 990600"/>
                <a:gd name="connsiteX5-11" fmla="*/ 0 w 1887538"/>
                <a:gd name="connsiteY5-12" fmla="*/ 990600 h 990600"/>
                <a:gd name="connsiteX6" fmla="*/ 0 w 1887538"/>
                <a:gd name="connsiteY6" fmla="*/ 0 h 990600"/>
                <a:gd name="connsiteX0-13" fmla="*/ 0 w 1887538"/>
                <a:gd name="connsiteY0-14" fmla="*/ 990600 h 990600"/>
                <a:gd name="connsiteX1-15" fmla="*/ 807244 w 1887538"/>
                <a:gd name="connsiteY1-16" fmla="*/ 794 h 990600"/>
                <a:gd name="connsiteX2-17" fmla="*/ 1392238 w 1887538"/>
                <a:gd name="connsiteY2-18" fmla="*/ 0 h 990600"/>
                <a:gd name="connsiteX3-19" fmla="*/ 1887538 w 1887538"/>
                <a:gd name="connsiteY3-20" fmla="*/ 495300 h 990600"/>
                <a:gd name="connsiteX4-21" fmla="*/ 1392238 w 1887538"/>
                <a:gd name="connsiteY4-22" fmla="*/ 990600 h 990600"/>
                <a:gd name="connsiteX5-23" fmla="*/ 0 w 1887538"/>
                <a:gd name="connsiteY5-24" fmla="*/ 990600 h 990600"/>
                <a:gd name="connsiteX0-25" fmla="*/ 0 w 1894682"/>
                <a:gd name="connsiteY0-26" fmla="*/ 992982 h 992982"/>
                <a:gd name="connsiteX1-27" fmla="*/ 814388 w 1894682"/>
                <a:gd name="connsiteY1-28" fmla="*/ 794 h 992982"/>
                <a:gd name="connsiteX2-29" fmla="*/ 1399382 w 1894682"/>
                <a:gd name="connsiteY2-30" fmla="*/ 0 h 992982"/>
                <a:gd name="connsiteX3-31" fmla="*/ 1894682 w 1894682"/>
                <a:gd name="connsiteY3-32" fmla="*/ 495300 h 992982"/>
                <a:gd name="connsiteX4-33" fmla="*/ 1399382 w 1894682"/>
                <a:gd name="connsiteY4-34" fmla="*/ 990600 h 992982"/>
                <a:gd name="connsiteX5-35" fmla="*/ 0 w 1894682"/>
                <a:gd name="connsiteY5-36" fmla="*/ 992982 h 992982"/>
                <a:gd name="connsiteX0-37" fmla="*/ 0 w 1889920"/>
                <a:gd name="connsiteY0-38" fmla="*/ 990601 h 990601"/>
                <a:gd name="connsiteX1-39" fmla="*/ 809626 w 1889920"/>
                <a:gd name="connsiteY1-40" fmla="*/ 794 h 990601"/>
                <a:gd name="connsiteX2-41" fmla="*/ 1394620 w 1889920"/>
                <a:gd name="connsiteY2-42" fmla="*/ 0 h 990601"/>
                <a:gd name="connsiteX3-43" fmla="*/ 1889920 w 1889920"/>
                <a:gd name="connsiteY3-44" fmla="*/ 495300 h 990601"/>
                <a:gd name="connsiteX4-45" fmla="*/ 1394620 w 1889920"/>
                <a:gd name="connsiteY4-46" fmla="*/ 990600 h 990601"/>
                <a:gd name="connsiteX5-47" fmla="*/ 0 w 1889920"/>
                <a:gd name="connsiteY5-48" fmla="*/ 990601 h 990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chemeClr val="accent4">
                <a:lumMod val="20000"/>
                <a:lumOff val="80000"/>
              </a:schemeClr>
            </a:solidFill>
            <a:ln w="3175">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Tree>
    <p:custDataLst>
      <p:tags r:id="rId5"/>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8" presetClass="entr" presetSubtype="6" fill="hold" grpId="0" nodeType="clickEffect">
                                  <p:stCondLst>
                                    <p:cond delay="0"/>
                                  </p:stCondLst>
                                  <p:iterate type="lt">
                                    <p:tmPct val="0"/>
                                  </p:iterate>
                                  <p:childTnLst>
                                    <p:set>
                                      <p:cBhvr>
                                        <p:cTn id="10" dur="1" fill="hold">
                                          <p:stCondLst>
                                            <p:cond delay="0"/>
                                          </p:stCondLst>
                                        </p:cTn>
                                        <p:tgtEl>
                                          <p:spTgt spid="7"/>
                                        </p:tgtEl>
                                        <p:attrNameLst>
                                          <p:attrName>style.visibility</p:attrName>
                                        </p:attrNameLst>
                                      </p:cBhvr>
                                      <p:to>
                                        <p:strVal val="visible"/>
                                      </p:to>
                                    </p:set>
                                    <p:animEffect transition="in" filter="strips(downRight)">
                                      <p:cBhvr>
                                        <p:cTn id="11" dur="500"/>
                                        <p:tgtEl>
                                          <p:spTgt spid="7"/>
                                        </p:tgtEl>
                                      </p:cBhvr>
                                    </p:animEffect>
                                  </p:childTnLst>
                                </p:cTn>
                              </p:par>
                            </p:childTnLst>
                          </p:cTn>
                        </p:par>
                        <p:par>
                          <p:cTn id="12" fill="hold">
                            <p:stCondLst>
                              <p:cond delay="500"/>
                            </p:stCondLst>
                            <p:childTnLst>
                              <p:par>
                                <p:cTn id="13" presetID="18" presetClass="entr" presetSubtype="12" repeatCount="200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strips(downLeft)">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9"/>
                                        </p:tgtEl>
                                        <p:attrNameLst>
                                          <p:attrName>style.visibility</p:attrName>
                                        </p:attrNameLst>
                                      </p:cBhvr>
                                      <p:to>
                                        <p:strVal val="visible"/>
                                      </p:to>
                                    </p:set>
                                    <p:anim calcmode="discrete" valueType="clr">
                                      <p:cBhvr override="childStyle">
                                        <p:cTn id="20"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9"/>
                                        </p:tgtEl>
                                        <p:attrNameLst>
                                          <p:attrName>fillcolor</p:attrName>
                                        </p:attrNameLst>
                                      </p:cBhvr>
                                      <p:tavLst>
                                        <p:tav tm="0">
                                          <p:val>
                                            <p:clrVal>
                                              <a:schemeClr val="accent2"/>
                                            </p:clrVal>
                                          </p:val>
                                        </p:tav>
                                        <p:tav tm="50000">
                                          <p:val>
                                            <p:clrVal>
                                              <a:schemeClr val="hlink"/>
                                            </p:clrVal>
                                          </p:val>
                                        </p:tav>
                                      </p:tavLst>
                                    </p:anim>
                                    <p:set>
                                      <p:cBhvr>
                                        <p:cTn id="22" dur="80"/>
                                        <p:tgtEl>
                                          <p:spTgt spid="9"/>
                                        </p:tgtEl>
                                        <p:attrNameLst>
                                          <p:attrName>fill.type</p:attrName>
                                        </p:attrNameLst>
                                      </p:cBhvr>
                                      <p:to>
                                        <p:strVal val="solid"/>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6"/>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8"/>
                                        </p:tgtEl>
                                        <p:attrNameLst>
                                          <p:attrName>style.visibility</p:attrName>
                                        </p:attrNameLst>
                                      </p:cBhvr>
                                      <p:to>
                                        <p:strVal val="hidden"/>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p:txBody>
          <a:bodyPr/>
          <a:lstStyle/>
          <a:p>
            <a:endParaRPr lang="en-US" smtClean="0"/>
          </a:p>
        </p:txBody>
      </p:sp>
      <p:sp>
        <p:nvSpPr>
          <p:cNvPr id="2" name="Rectangle 1">
            <a:hlinkClick r:id="rId1" action="ppaction://hlinkfile"/>
          </p:cNvPr>
          <p:cNvSpPr/>
          <p:nvPr/>
        </p:nvSpPr>
        <p:spPr>
          <a:xfrm>
            <a:off x="6324600" y="6406497"/>
            <a:ext cx="2819400" cy="4515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TRẮC NGHIỆM</a:t>
            </a:r>
            <a:endParaRPr lang="en-US" sz="2400" b="1">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5" name="xoa_lkb.wmv">
            <a:hlinkClick r:id="" action="ppaction://media"/>
          </p:cNvPr>
          <p:cNvPicPr>
            <a:picLocks noGrp="1" noChangeAspect="1"/>
          </p:cNvPicPr>
          <p:nvPr>
            <p:ph idx="1"/>
            <a:videoFile r:link="rId2"/>
            <p:extLst>
              <p:ext uri="{DAA4B4D4-6D71-4841-9C94-3DE7FCFB9230}">
                <p14:media xmlns:p14="http://schemas.microsoft.com/office/powerpoint/2010/main" r:embed="rId3"/>
              </p:ext>
            </p:extLst>
          </p:nvPr>
        </p:nvPicPr>
        <p:blipFill>
          <a:blip r:embed="rId4"/>
          <a:stretch>
            <a:fillRect/>
          </a:stretch>
        </p:blipFill>
        <p:spPr>
          <a:xfrm>
            <a:off x="1" y="-76200"/>
            <a:ext cx="9144000" cy="6202363"/>
          </a:xfrm>
        </p:spPr>
      </p:pic>
      <p:sp>
        <p:nvSpPr>
          <p:cNvPr id="7" name="Rectangle 6">
            <a:hlinkClick r:id="rId5" action="ppaction://hlinkfile"/>
          </p:cNvPr>
          <p:cNvSpPr/>
          <p:nvPr/>
        </p:nvSpPr>
        <p:spPr>
          <a:xfrm>
            <a:off x="10682" y="6406497"/>
            <a:ext cx="3342118"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BÀI TẬP ỨNG DỤNG</a:t>
            </a:r>
            <a:endParaRPr lang="en-US" sz="2400" b="1">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6" name="Rectangle 5">
            <a:hlinkClick r:id="rId6" action="ppaction://hlinkfile"/>
          </p:cNvPr>
          <p:cNvSpPr/>
          <p:nvPr/>
        </p:nvSpPr>
        <p:spPr>
          <a:xfrm>
            <a:off x="3276600" y="6400800"/>
            <a:ext cx="762000" cy="457200"/>
          </a:xfrm>
          <a:prstGeom prst="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1</a:t>
            </a:r>
            <a:endParaRPr lang="en-US" sz="2400" b="1">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8" name="Rectangle 7">
            <a:hlinkClick r:id="rId7" action="ppaction://hlinkfile"/>
          </p:cNvPr>
          <p:cNvSpPr/>
          <p:nvPr/>
        </p:nvSpPr>
        <p:spPr>
          <a:xfrm>
            <a:off x="4114800" y="6400800"/>
            <a:ext cx="762000" cy="457200"/>
          </a:xfrm>
          <a:prstGeom prst="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2</a:t>
            </a:r>
            <a:endParaRPr lang="en-US" sz="2400" b="1">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custDataLst>
      <p:tags r:id="rId8"/>
    </p:custDataLst>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vi-VN" altLang="en-US"/>
              <a:t>KIỂM TRA 1 TIẾT (</a:t>
            </a:r>
            <a:r>
              <a:rPr lang="vi-VN" altLang="en-US" sz="2800"/>
              <a:t>CHÉP </a:t>
            </a:r>
            <a:r>
              <a:rPr lang="vi-VN" altLang="en-US" sz="2800"/>
              <a:t>ĐỀ)</a:t>
            </a:r>
            <a:endParaRPr lang="vi-VN" altLang="en-US" sz="2800"/>
          </a:p>
        </p:txBody>
      </p:sp>
      <p:sp>
        <p:nvSpPr>
          <p:cNvPr id="3" name="Content Placeholder 2"/>
          <p:cNvSpPr>
            <a:spLocks noGrp="1"/>
          </p:cNvSpPr>
          <p:nvPr>
            <p:ph idx="1"/>
          </p:nvPr>
        </p:nvSpPr>
        <p:spPr/>
        <p:txBody>
          <a:bodyPr/>
          <a:p>
            <a:pPr marL="0" indent="0" algn="r">
              <a:buNone/>
            </a:pPr>
            <a:r>
              <a:rPr lang="vi-VN" altLang="en-US" b="1">
                <a:latin typeface="Times New Roman" panose="02020603050405020304" pitchFamily="18" charset="0"/>
                <a:cs typeface="Times New Roman" panose="02020603050405020304" pitchFamily="18" charset="0"/>
              </a:rPr>
              <a:t>Lớp 12A1</a:t>
            </a:r>
            <a:endParaRPr lang="vi-VN" altLang="en-US">
              <a:latin typeface="Times New Roman" panose="02020603050405020304" pitchFamily="18" charset="0"/>
              <a:cs typeface="Times New Roman" panose="02020603050405020304" pitchFamily="18" charset="0"/>
            </a:endParaRPr>
          </a:p>
          <a:p>
            <a:pPr marL="0" indent="0">
              <a:buNone/>
            </a:pPr>
            <a:r>
              <a:rPr lang="vi-VN" altLang="en-US">
                <a:latin typeface="Times New Roman" panose="02020603050405020304" pitchFamily="18" charset="0"/>
                <a:cs typeface="Times New Roman" panose="02020603050405020304" pitchFamily="18" charset="0"/>
              </a:rPr>
              <a:t>CÂU 1: NÊU KHÁI NIỆM LIÊN KẾT </a:t>
            </a:r>
            <a:r>
              <a:rPr lang="vi-VN" altLang="en-US">
                <a:latin typeface="Times New Roman" panose="02020603050405020304" pitchFamily="18" charset="0"/>
                <a:cs typeface="Times New Roman" panose="02020603050405020304" pitchFamily="18" charset="0"/>
              </a:rPr>
              <a:t>BẢNG?</a:t>
            </a:r>
            <a:endParaRPr lang="vi-VN" altLang="en-US">
              <a:latin typeface="Times New Roman" panose="02020603050405020304" pitchFamily="18" charset="0"/>
              <a:cs typeface="Times New Roman" panose="02020603050405020304" pitchFamily="18" charset="0"/>
            </a:endParaRPr>
          </a:p>
          <a:p>
            <a:pPr marL="0" indent="0">
              <a:buNone/>
            </a:pPr>
            <a:r>
              <a:rPr lang="vi-VN" altLang="en-US">
                <a:latin typeface="Times New Roman" panose="02020603050405020304" pitchFamily="18" charset="0"/>
                <a:cs typeface="Times New Roman" panose="02020603050405020304" pitchFamily="18" charset="0"/>
              </a:rPr>
              <a:t>CÂU 2: EM HÃY GIẢI THÍCH VÌ SAO PHẢI LIÊN KẾT BẢNG? ĐIỀU KIỆN ĐỂ LIÊN KẾT BẢNG LÀ </a:t>
            </a:r>
            <a:r>
              <a:rPr lang="vi-VN" altLang="en-US">
                <a:latin typeface="Times New Roman" panose="02020603050405020304" pitchFamily="18" charset="0"/>
                <a:cs typeface="Times New Roman" panose="02020603050405020304" pitchFamily="18" charset="0"/>
              </a:rPr>
              <a:t>GÌ? CHO VÍ </a:t>
            </a:r>
            <a:r>
              <a:rPr lang="vi-VN" altLang="en-US">
                <a:latin typeface="Times New Roman" panose="02020603050405020304" pitchFamily="18" charset="0"/>
                <a:cs typeface="Times New Roman" panose="02020603050405020304" pitchFamily="18" charset="0"/>
              </a:rPr>
              <a:t>DỤ?</a:t>
            </a:r>
            <a:endParaRPr lang="vi-VN" altLang="en-US">
              <a:latin typeface="Times New Roman" panose="02020603050405020304" pitchFamily="18" charset="0"/>
              <a:cs typeface="Times New Roman" panose="02020603050405020304" pitchFamily="18" charset="0"/>
            </a:endParaRPr>
          </a:p>
          <a:p>
            <a:pPr marL="0" indent="0">
              <a:buNone/>
            </a:pPr>
            <a:r>
              <a:rPr lang="vi-VN" altLang="en-US">
                <a:latin typeface="Times New Roman" panose="02020603050405020304" pitchFamily="18" charset="0"/>
                <a:cs typeface="Times New Roman" panose="02020603050405020304" pitchFamily="18" charset="0"/>
              </a:rPr>
              <a:t>CÂU 3: VẼ HÌNH 49 TRANG </a:t>
            </a:r>
            <a:r>
              <a:rPr lang="vi-VN" altLang="en-US">
                <a:latin typeface="Times New Roman" panose="02020603050405020304" pitchFamily="18" charset="0"/>
                <a:cs typeface="Times New Roman" panose="02020603050405020304" pitchFamily="18" charset="0"/>
              </a:rPr>
              <a:t>60.</a:t>
            </a:r>
            <a:endParaRPr lang="vi-VN" alt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9" name="Picture 18" descr="thuthuatphanmem.vn(21).jpg"/>
          <p:cNvPicPr>
            <a:picLocks noGrp="1" noChangeAspect="1"/>
          </p:cNvPicPr>
          <p:nvPr isPhoto="1"/>
        </p:nvPicPr>
        <p:blipFill>
          <a:blip r:embed="rId1">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0" name="Text Box 125"/>
          <p:cNvSpPr txBox="1">
            <a:spLocks noChangeArrowheads="1"/>
          </p:cNvSpPr>
          <p:nvPr/>
        </p:nvSpPr>
        <p:spPr bwMode="auto">
          <a:xfrm>
            <a:off x="838200" y="258763"/>
            <a:ext cx="81534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US" sz="3200" b="1">
                <a:latin typeface="Times New Roman" panose="02020603050405020304" pitchFamily="18" charset="0"/>
              </a:rPr>
              <a:t>  BÀI 7. LIÊN KẾT GIỮA CÁC BẢNG</a:t>
            </a:r>
            <a:endParaRPr lang="en-US" sz="3200">
              <a:latin typeface=".VnClarendonH"/>
            </a:endParaRPr>
          </a:p>
        </p:txBody>
      </p:sp>
      <p:sp>
        <p:nvSpPr>
          <p:cNvPr id="15364" name="Text Box 24"/>
          <p:cNvSpPr txBox="1">
            <a:spLocks noChangeArrowheads="1"/>
          </p:cNvSpPr>
          <p:nvPr/>
        </p:nvSpPr>
        <p:spPr bwMode="auto">
          <a:xfrm>
            <a:off x="1219200" y="1976438"/>
            <a:ext cx="2286000" cy="461962"/>
          </a:xfrm>
          <a:prstGeom prst="rect">
            <a:avLst/>
          </a:prstGeom>
          <a:noFill/>
          <a:ln w="9525">
            <a:noFill/>
            <a:miter lim="800000"/>
          </a:ln>
        </p:spPr>
        <p:txBody>
          <a:bodyPr>
            <a:spAutoFit/>
          </a:bodyPr>
          <a:lstStyle/>
          <a:p>
            <a:pPr>
              <a:spcBef>
                <a:spcPct val="50000"/>
              </a:spcBef>
              <a:defRPr/>
            </a:pPr>
            <a:r>
              <a:rPr lang="en-US" sz="2400" b="1">
                <a:solidFill>
                  <a:schemeClr val="accent6">
                    <a:lumMod val="75000"/>
                  </a:schemeClr>
                </a:solidFill>
                <a:latin typeface=".VnHelvetInsH" pitchFamily="34" charset="0"/>
              </a:rPr>
              <a:t>1. </a:t>
            </a:r>
            <a:r>
              <a:rPr lang="en-US" sz="2400" b="1">
                <a:solidFill>
                  <a:schemeClr val="accent6">
                    <a:lumMod val="75000"/>
                  </a:schemeClr>
                </a:solidFill>
                <a:latin typeface="Arial" panose="020B0604020202020204" pitchFamily="34" charset="0"/>
              </a:rPr>
              <a:t>KHÁI NIỆM </a:t>
            </a:r>
            <a:endParaRPr lang="en-US" sz="2400" b="1">
              <a:solidFill>
                <a:schemeClr val="accent6">
                  <a:lumMod val="75000"/>
                </a:schemeClr>
              </a:solidFill>
              <a:latin typeface=".VnHelvetInsH" pitchFamily="34" charset="0"/>
            </a:endParaRPr>
          </a:p>
        </p:txBody>
      </p:sp>
      <p:sp>
        <p:nvSpPr>
          <p:cNvPr id="73732" name="Text Box 25"/>
          <p:cNvSpPr txBox="1">
            <a:spLocks noChangeArrowheads="1"/>
          </p:cNvSpPr>
          <p:nvPr/>
        </p:nvSpPr>
        <p:spPr bwMode="auto">
          <a:xfrm>
            <a:off x="2895600" y="1395413"/>
            <a:ext cx="4953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a:spcBef>
                <a:spcPct val="50000"/>
              </a:spcBef>
              <a:buFont typeface="Wingdings" panose="05000000000000000000" pitchFamily="2" charset="2"/>
              <a:buNone/>
            </a:pPr>
            <a:r>
              <a:rPr lang="en-US" sz="2000" b="1">
                <a:latin typeface=".VnSouthern"/>
                <a:sym typeface="Wingdings" panose="05000000000000000000" pitchFamily="2" charset="2"/>
              </a:rPr>
              <a:t>     </a:t>
            </a:r>
            <a:endParaRPr lang="en-US" sz="2000" b="1">
              <a:latin typeface=".VnSouthern"/>
            </a:endParaRPr>
          </a:p>
        </p:txBody>
      </p:sp>
      <p:sp>
        <p:nvSpPr>
          <p:cNvPr id="15366" name="Text Box 26"/>
          <p:cNvSpPr txBox="1">
            <a:spLocks noChangeArrowheads="1"/>
          </p:cNvSpPr>
          <p:nvPr/>
        </p:nvSpPr>
        <p:spPr bwMode="auto">
          <a:xfrm>
            <a:off x="1219200" y="2667000"/>
            <a:ext cx="7924800" cy="457200"/>
          </a:xfrm>
          <a:prstGeom prst="rect">
            <a:avLst/>
          </a:prstGeom>
          <a:noFill/>
          <a:ln w="9525">
            <a:noFill/>
            <a:miter lim="800000"/>
          </a:ln>
        </p:spPr>
        <p:txBody>
          <a:bodyPr>
            <a:spAutoFit/>
          </a:bodyPr>
          <a:lstStyle/>
          <a:p>
            <a:pPr>
              <a:spcBef>
                <a:spcPct val="50000"/>
              </a:spcBef>
              <a:defRPr/>
            </a:pPr>
            <a:r>
              <a:rPr lang="en-US" sz="2400" b="1">
                <a:solidFill>
                  <a:schemeClr val="accent6">
                    <a:lumMod val="75000"/>
                  </a:schemeClr>
                </a:solidFill>
                <a:latin typeface=".VnHelvetInsH" pitchFamily="34" charset="0"/>
              </a:rPr>
              <a:t>2. </a:t>
            </a:r>
            <a:r>
              <a:rPr lang="en-US" sz="2400" b="1">
                <a:solidFill>
                  <a:schemeClr val="accent6">
                    <a:lumMod val="75000"/>
                  </a:schemeClr>
                </a:solidFill>
                <a:latin typeface="Arial" panose="020B0604020202020204" pitchFamily="34" charset="0"/>
              </a:rPr>
              <a:t>KỸ THUẬT TẠO LIÊN KẾT GIỮA CÁC BẢNG</a:t>
            </a:r>
            <a:endParaRPr lang="en-US" sz="2400" b="1">
              <a:solidFill>
                <a:schemeClr val="accent6">
                  <a:lumMod val="75000"/>
                </a:schemeClr>
              </a:solidFill>
              <a:latin typeface=".VnHelvetInsH" pitchFamily="34" charset="0"/>
            </a:endParaRPr>
          </a:p>
        </p:txBody>
      </p:sp>
      <p:sp>
        <p:nvSpPr>
          <p:cNvPr id="10" name="Rectangle 9"/>
          <p:cNvSpPr/>
          <p:nvPr/>
        </p:nvSpPr>
        <p:spPr>
          <a:xfrm>
            <a:off x="2438400" y="838200"/>
            <a:ext cx="4495799" cy="923330"/>
          </a:xfrm>
          <a:prstGeom prst="rect">
            <a:avLst/>
          </a:prstGeom>
          <a:noFill/>
        </p:spPr>
        <p:txBody>
          <a:bodyPr>
            <a:spAutoFit/>
            <a:scene3d>
              <a:camera prst="perspectiveRight"/>
              <a:lightRig rig="threePt" dir="t"/>
            </a:scene3d>
            <a:sp3d extrusionH="57150">
              <a:bevelT w="38100" h="38100" prst="angle"/>
            </a:sp3d>
          </a:bodyPr>
          <a:lstStyle/>
          <a:p>
            <a:pPr>
              <a:defRPr/>
            </a:pPr>
            <a:r>
              <a:rPr lang="en-US" sz="5400" b="1">
                <a:ln w="12700">
                  <a:solidFill>
                    <a:srgbClr val="FFC000"/>
                  </a:solidFill>
                  <a:prstDash val="solid"/>
                </a:ln>
                <a:solidFill>
                  <a:srgbClr val="698CD1"/>
                </a:solidFill>
                <a:effectLst>
                  <a:glow rad="101600">
                    <a:schemeClr val="accent5">
                      <a:satMod val="175000"/>
                      <a:alpha val="40000"/>
                    </a:schemeClr>
                  </a:glow>
                  <a:outerShdw blurRad="41275" dist="20320" dir="1800000" algn="tl" rotWithShape="0">
                    <a:srgbClr val="000000">
                      <a:alpha val="40000"/>
                    </a:srgbClr>
                  </a:outerShdw>
                  <a:reflection blurRad="6350" stA="60000" endA="900" endPos="60000" dist="29997" dir="5400000" sy="-100000" algn="bl" rotWithShape="0"/>
                </a:effectLst>
                <a:latin typeface="Arial" panose="020B0604020202020204" pitchFamily="34" charset="0"/>
              </a:rPr>
              <a:t>GHI NHỚ</a:t>
            </a:r>
            <a:endParaRPr lang="en-US" sz="5400" b="1">
              <a:ln w="12700">
                <a:solidFill>
                  <a:srgbClr val="FFC000"/>
                </a:solidFill>
                <a:prstDash val="solid"/>
              </a:ln>
              <a:solidFill>
                <a:srgbClr val="698CD1"/>
              </a:solidFill>
              <a:effectLst>
                <a:glow rad="101600">
                  <a:schemeClr val="accent5">
                    <a:satMod val="175000"/>
                    <a:alpha val="40000"/>
                  </a:schemeClr>
                </a:glow>
                <a:outerShdw blurRad="41275" dist="20320" dir="1800000" algn="tl" rotWithShape="0">
                  <a:srgbClr val="000000">
                    <a:alpha val="40000"/>
                  </a:srgbClr>
                </a:outerShdw>
                <a:reflection blurRad="6350" stA="60000" endA="900" endPos="60000" dist="29997" dir="5400000" sy="-100000" algn="bl" rotWithShape="0"/>
              </a:effectLst>
              <a:latin typeface="Arial" panose="020B0604020202020204" pitchFamily="34" charset="0"/>
            </a:endParaRPr>
          </a:p>
        </p:txBody>
      </p:sp>
      <p:sp>
        <p:nvSpPr>
          <p:cNvPr id="11" name="Rectangle 19"/>
          <p:cNvSpPr>
            <a:spLocks noChangeArrowheads="1"/>
          </p:cNvSpPr>
          <p:nvPr/>
        </p:nvSpPr>
        <p:spPr bwMode="auto">
          <a:xfrm>
            <a:off x="3505200" y="1944688"/>
            <a:ext cx="5257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vi-VN" sz="2000" b="1"/>
              <a:t>Liên kết được tạo giữa các bảng cho phép tổng hợp dữ liệu từ nhiều bảng. </a:t>
            </a:r>
            <a:endParaRPr lang="en-US" sz="2000"/>
          </a:p>
        </p:txBody>
      </p:sp>
      <p:sp>
        <p:nvSpPr>
          <p:cNvPr id="12" name="Text Box 34"/>
          <p:cNvSpPr txBox="1">
            <a:spLocks noChangeArrowheads="1"/>
          </p:cNvSpPr>
          <p:nvPr/>
        </p:nvSpPr>
        <p:spPr bwMode="auto">
          <a:xfrm>
            <a:off x="1447800" y="3059113"/>
            <a:ext cx="6324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vi-VN" b="1" i="1"/>
              <a:t>B1: Xác định trường để xác lập liên kết</a:t>
            </a:r>
            <a:endParaRPr lang="en-US" b="1" i="1">
              <a:latin typeface=".VnSouthern"/>
            </a:endParaRPr>
          </a:p>
        </p:txBody>
      </p:sp>
      <p:sp>
        <p:nvSpPr>
          <p:cNvPr id="13" name="Text Box 38"/>
          <p:cNvSpPr txBox="1">
            <a:spLocks noChangeArrowheads="1"/>
          </p:cNvSpPr>
          <p:nvPr/>
        </p:nvSpPr>
        <p:spPr bwMode="auto">
          <a:xfrm>
            <a:off x="1447800" y="3429000"/>
            <a:ext cx="67056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22300" indent="-6223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nSpc>
                <a:spcPct val="120000"/>
              </a:lnSpc>
              <a:spcBef>
                <a:spcPct val="50000"/>
              </a:spcBef>
            </a:pPr>
            <a:r>
              <a:rPr lang="vi-VN" b="1" i="1"/>
              <a:t>B2:  </a:t>
            </a:r>
            <a:r>
              <a:rPr lang="vi-VN" b="1" i="1" smtClean="0"/>
              <a:t>Chọn </a:t>
            </a:r>
            <a:r>
              <a:rPr lang="vi-VN" b="1" i="1"/>
              <a:t>Tools </a:t>
            </a:r>
            <a:r>
              <a:rPr lang="vi-VN" b="1" i="1">
                <a:sym typeface="Symbol" panose="05050102010706020507" pitchFamily="18" charset="2"/>
              </a:rPr>
              <a:t> Relationships</a:t>
            </a:r>
            <a:r>
              <a:rPr lang="en-US" b="1" i="1">
                <a:sym typeface="Symbol" panose="05050102010706020507" pitchFamily="18" charset="2"/>
              </a:rPr>
              <a:t>.</a:t>
            </a:r>
            <a:endParaRPr lang="en-US" b="1" i="1">
              <a:latin typeface=".VnSouthern"/>
              <a:sym typeface="Symbol" panose="05050102010706020507" pitchFamily="18" charset="2"/>
            </a:endParaRPr>
          </a:p>
        </p:txBody>
      </p:sp>
      <p:sp>
        <p:nvSpPr>
          <p:cNvPr id="14" name="Text Box 35"/>
          <p:cNvSpPr txBox="1">
            <a:spLocks noChangeArrowheads="1"/>
          </p:cNvSpPr>
          <p:nvPr/>
        </p:nvSpPr>
        <p:spPr bwMode="auto">
          <a:xfrm>
            <a:off x="1447800" y="3886200"/>
            <a:ext cx="76962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63880" indent="-56388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nSpc>
                <a:spcPct val="120000"/>
              </a:lnSpc>
              <a:spcBef>
                <a:spcPct val="50000"/>
              </a:spcBef>
            </a:pPr>
            <a:r>
              <a:rPr lang="en-US" b="1" i="1"/>
              <a:t>B3: Trong Show Table chọn tên các bảng cần liên kết rồi nháy Add.</a:t>
            </a:r>
            <a:endParaRPr lang="en-US" b="1">
              <a:latin typeface=".VnSouthern"/>
            </a:endParaRPr>
          </a:p>
        </p:txBody>
      </p:sp>
      <p:sp>
        <p:nvSpPr>
          <p:cNvPr id="15" name="Text Box 18"/>
          <p:cNvSpPr txBox="1">
            <a:spLocks noChangeArrowheads="1"/>
          </p:cNvSpPr>
          <p:nvPr/>
        </p:nvSpPr>
        <p:spPr bwMode="auto">
          <a:xfrm>
            <a:off x="1409700" y="4343400"/>
            <a:ext cx="7467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vi-VN" b="1" i="1"/>
              <a:t>B4: Kéo trường liên kết ở bảng này và thả vào trường tương ứng ở bảng kia.</a:t>
            </a:r>
            <a:r>
              <a:rPr lang="pt-BR" b="1" i="1"/>
              <a:t> Create.</a:t>
            </a:r>
            <a:endParaRPr lang="vi-VN" b="1" i="1"/>
          </a:p>
        </p:txBody>
      </p:sp>
      <p:grpSp>
        <p:nvGrpSpPr>
          <p:cNvPr id="2" name="Group 18"/>
          <p:cNvGrpSpPr/>
          <p:nvPr/>
        </p:nvGrpSpPr>
        <p:grpSpPr bwMode="auto">
          <a:xfrm>
            <a:off x="1447800" y="5003800"/>
            <a:ext cx="7086600" cy="406400"/>
            <a:chOff x="2324100" y="5181600"/>
            <a:chExt cx="7086600" cy="406528"/>
          </a:xfrm>
        </p:grpSpPr>
        <p:sp>
          <p:nvSpPr>
            <p:cNvPr id="73743" name="Text Box 29"/>
            <p:cNvSpPr txBox="1">
              <a:spLocks noChangeArrowheads="1"/>
            </p:cNvSpPr>
            <p:nvPr/>
          </p:nvSpPr>
          <p:spPr bwMode="auto">
            <a:xfrm>
              <a:off x="2324100" y="5181600"/>
              <a:ext cx="7086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vi-VN" b="1" i="1"/>
                <a:t>B5: Nháy nút</a:t>
              </a:r>
              <a:r>
                <a:rPr lang="en-US" b="1" i="1"/>
                <a:t>   </a:t>
              </a:r>
              <a:r>
                <a:rPr lang="vi-VN" b="1" i="1"/>
                <a:t> </a:t>
              </a:r>
              <a:r>
                <a:rPr lang="en-US" b="1" i="1"/>
                <a:t>   </a:t>
              </a:r>
              <a:r>
                <a:rPr lang="vi-VN" b="1" i="1">
                  <a:sym typeface="Wingdings" panose="05000000000000000000" pitchFamily="2" charset="2"/>
                </a:rPr>
                <a:t>và chọn Yes để lưu liên kết.</a:t>
              </a:r>
              <a:endParaRPr lang="en-US" b="1" i="1">
                <a:latin typeface=".VnSouthern"/>
              </a:endParaRPr>
            </a:p>
          </p:txBody>
        </p:sp>
        <p:pic>
          <p:nvPicPr>
            <p:cNvPr id="737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7787" y="5207128"/>
              <a:ext cx="34131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Text Box 6"/>
          <p:cNvSpPr txBox="1">
            <a:spLocks noChangeArrowheads="1"/>
          </p:cNvSpPr>
          <p:nvPr/>
        </p:nvSpPr>
        <p:spPr bwMode="auto">
          <a:xfrm>
            <a:off x="1463675" y="5410200"/>
            <a:ext cx="6553200" cy="400050"/>
          </a:xfrm>
          <a:prstGeom prst="rect">
            <a:avLst/>
          </a:prstGeom>
          <a:noFill/>
          <a:ln w="9525">
            <a:noFill/>
            <a:miter lim="800000"/>
          </a:ln>
        </p:spPr>
        <p:txBody>
          <a:bodyPr>
            <a:spAutoFit/>
          </a:bodyPr>
          <a:lstStyle/>
          <a:p>
            <a:pPr marL="509905" indent="-509905">
              <a:spcBef>
                <a:spcPct val="50000"/>
              </a:spcBef>
              <a:buClr>
                <a:srgbClr val="FF3300"/>
              </a:buClr>
              <a:buFont typeface="Wingdings" panose="05000000000000000000" pitchFamily="2" charset="2"/>
              <a:buChar char="v"/>
              <a:defRPr/>
            </a:pPr>
            <a:r>
              <a:rPr lang="en-US" sz="2000" b="1">
                <a:solidFill>
                  <a:schemeClr val="accent6">
                    <a:lumMod val="75000"/>
                  </a:schemeClr>
                </a:solidFill>
                <a:latin typeface="Arial" panose="020B0604020202020204" pitchFamily="34" charset="0"/>
              </a:rPr>
              <a:t>XOÁ LIÊN KẾT GIỮA CÁC BẢNG </a:t>
            </a:r>
            <a:endParaRPr lang="en-US" sz="2000" b="1">
              <a:solidFill>
                <a:schemeClr val="accent6">
                  <a:lumMod val="75000"/>
                </a:schemeClr>
              </a:solidFill>
              <a:latin typeface="Arial" panose="020B0604020202020204" pitchFamily="34" charset="0"/>
            </a:endParaRPr>
          </a:p>
        </p:txBody>
      </p:sp>
      <p:sp>
        <p:nvSpPr>
          <p:cNvPr id="17" name="Text Box 8"/>
          <p:cNvSpPr txBox="1">
            <a:spLocks noChangeArrowheads="1"/>
          </p:cNvSpPr>
          <p:nvPr/>
        </p:nvSpPr>
        <p:spPr bwMode="auto">
          <a:xfrm>
            <a:off x="1524000" y="5795963"/>
            <a:ext cx="6858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vi-VN" b="1" i="1"/>
              <a:t>Nháy chuột vào đường liên kết</a:t>
            </a:r>
            <a:r>
              <a:rPr lang="en-US" b="1" i="1"/>
              <a:t>, nhấn phím Delete hoặc nháy chuột phải chọn Delete →Yes. </a:t>
            </a:r>
            <a:endParaRPr lang="en-US" b="1" i="1">
              <a:latin typeface=".VnSouthern"/>
            </a:endParaRPr>
          </a:p>
        </p:txBody>
      </p:sp>
    </p:spTree>
    <p:custDataLst>
      <p:tags r:id="rId3"/>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ox(in)">
                                      <p:cBhvr>
                                        <p:cTn id="12" dur="500"/>
                                        <p:tgtEl>
                                          <p:spTgt spid="13"/>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ox(in)">
                                      <p:cBhvr>
                                        <p:cTn id="15" dur="500"/>
                                        <p:tgtEl>
                                          <p:spTgt spid="14"/>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ox(in)">
                                      <p:cBhvr>
                                        <p:cTn id="18" dur="500"/>
                                        <p:tgtEl>
                                          <p:spTgt spid="15"/>
                                        </p:tgtEl>
                                      </p:cBhvr>
                                    </p:animEffect>
                                  </p:childTnLst>
                                </p:cTn>
                              </p:par>
                              <p:par>
                                <p:cTn id="19" presetID="4" presetClass="entr" presetSubtype="16"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ox(in)">
                                      <p:cBhvr>
                                        <p:cTn id="21" dur="500"/>
                                        <p:tgtEl>
                                          <p:spTgt spid="2"/>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ox(in)">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8" presetClass="entr" presetSubtype="6" fill="hold" grpId="0" nodeType="clickEffect">
                                  <p:stCondLst>
                                    <p:cond delay="0"/>
                                  </p:stCondLst>
                                  <p:iterate type="lt">
                                    <p:tmPct val="0"/>
                                  </p:iterate>
                                  <p:childTnLst>
                                    <p:set>
                                      <p:cBhvr>
                                        <p:cTn id="28" dur="1" fill="hold">
                                          <p:stCondLst>
                                            <p:cond delay="0"/>
                                          </p:stCondLst>
                                        </p:cTn>
                                        <p:tgtEl>
                                          <p:spTgt spid="17"/>
                                        </p:tgtEl>
                                        <p:attrNameLst>
                                          <p:attrName>style.visibility</p:attrName>
                                        </p:attrNameLst>
                                      </p:cBhvr>
                                      <p:to>
                                        <p:strVal val="visible"/>
                                      </p:to>
                                    </p:set>
                                    <p:animEffect transition="in" filter="strips(downRight)">
                                      <p:cBhvr>
                                        <p:cTn id="2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7" name="Group 7"/>
          <p:cNvGrpSpPr/>
          <p:nvPr/>
        </p:nvGrpSpPr>
        <p:grpSpPr bwMode="auto">
          <a:xfrm>
            <a:off x="-109538" y="914400"/>
            <a:ext cx="9177338" cy="685800"/>
            <a:chOff x="-32759" y="-1"/>
            <a:chExt cx="9176759" cy="685801"/>
          </a:xfrm>
        </p:grpSpPr>
        <p:sp>
          <p:nvSpPr>
            <p:cNvPr id="9" name="Rectangle 8"/>
            <p:cNvSpPr/>
            <p:nvPr/>
          </p:nvSpPr>
          <p:spPr>
            <a:xfrm>
              <a:off x="0" y="0"/>
              <a:ext cx="9144000" cy="685800"/>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US"/>
            </a:p>
          </p:txBody>
        </p:sp>
        <p:sp>
          <p:nvSpPr>
            <p:cNvPr id="10" name="Rectangle 9"/>
            <p:cNvSpPr/>
            <p:nvPr/>
          </p:nvSpPr>
          <p:spPr bwMode="auto">
            <a:xfrm rot="5400000">
              <a:off x="210094" y="-174592"/>
              <a:ext cx="652463" cy="1061970"/>
            </a:xfrm>
            <a:prstGeom prst="rect">
              <a:avLst/>
            </a:pr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Text Box 125"/>
            <p:cNvSpPr txBox="1">
              <a:spLocks noChangeArrowheads="1"/>
            </p:cNvSpPr>
            <p:nvPr/>
          </p:nvSpPr>
          <p:spPr bwMode="auto">
            <a:xfrm>
              <a:off x="838724" y="30162"/>
              <a:ext cx="8152886" cy="579438"/>
            </a:xfrm>
            <a:prstGeom prst="rect">
              <a:avLst/>
            </a:prstGeom>
            <a:no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sz="3200">
                <a:effectLst>
                  <a:outerShdw blurRad="38100" dist="38100" dir="2700000" algn="tl">
                    <a:srgbClr val="000000">
                      <a:alpha val="43137"/>
                    </a:srgbClr>
                  </a:outerShdw>
                </a:effectLst>
                <a:latin typeface=".VnClarendonH" pitchFamily="34" charset="0"/>
              </a:endParaRPr>
            </a:p>
          </p:txBody>
        </p:sp>
        <p:sp>
          <p:nvSpPr>
            <p:cNvPr id="12" name="Pentagon 27"/>
            <p:cNvSpPr/>
            <p:nvPr/>
          </p:nvSpPr>
          <p:spPr bwMode="auto">
            <a:xfrm flipV="1">
              <a:off x="-32759" y="-1"/>
              <a:ext cx="1557240" cy="685801"/>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1" fmla="*/ 0 w 1887538"/>
                <a:gd name="connsiteY0-2" fmla="*/ 0 h 990600"/>
                <a:gd name="connsiteX1-3" fmla="*/ 807244 w 1887538"/>
                <a:gd name="connsiteY1-4" fmla="*/ 794 h 990600"/>
                <a:gd name="connsiteX2-5" fmla="*/ 1392238 w 1887538"/>
                <a:gd name="connsiteY2-6" fmla="*/ 0 h 990600"/>
                <a:gd name="connsiteX3-7" fmla="*/ 1887538 w 1887538"/>
                <a:gd name="connsiteY3-8" fmla="*/ 495300 h 990600"/>
                <a:gd name="connsiteX4-9" fmla="*/ 1392238 w 1887538"/>
                <a:gd name="connsiteY4-10" fmla="*/ 990600 h 990600"/>
                <a:gd name="connsiteX5-11" fmla="*/ 0 w 1887538"/>
                <a:gd name="connsiteY5-12" fmla="*/ 990600 h 990600"/>
                <a:gd name="connsiteX6" fmla="*/ 0 w 1887538"/>
                <a:gd name="connsiteY6" fmla="*/ 0 h 990600"/>
                <a:gd name="connsiteX0-13" fmla="*/ 0 w 1887538"/>
                <a:gd name="connsiteY0-14" fmla="*/ 990600 h 990600"/>
                <a:gd name="connsiteX1-15" fmla="*/ 807244 w 1887538"/>
                <a:gd name="connsiteY1-16" fmla="*/ 794 h 990600"/>
                <a:gd name="connsiteX2-17" fmla="*/ 1392238 w 1887538"/>
                <a:gd name="connsiteY2-18" fmla="*/ 0 h 990600"/>
                <a:gd name="connsiteX3-19" fmla="*/ 1887538 w 1887538"/>
                <a:gd name="connsiteY3-20" fmla="*/ 495300 h 990600"/>
                <a:gd name="connsiteX4-21" fmla="*/ 1392238 w 1887538"/>
                <a:gd name="connsiteY4-22" fmla="*/ 990600 h 990600"/>
                <a:gd name="connsiteX5-23" fmla="*/ 0 w 1887538"/>
                <a:gd name="connsiteY5-24" fmla="*/ 990600 h 990600"/>
                <a:gd name="connsiteX0-25" fmla="*/ 0 w 1894682"/>
                <a:gd name="connsiteY0-26" fmla="*/ 992982 h 992982"/>
                <a:gd name="connsiteX1-27" fmla="*/ 814388 w 1894682"/>
                <a:gd name="connsiteY1-28" fmla="*/ 794 h 992982"/>
                <a:gd name="connsiteX2-29" fmla="*/ 1399382 w 1894682"/>
                <a:gd name="connsiteY2-30" fmla="*/ 0 h 992982"/>
                <a:gd name="connsiteX3-31" fmla="*/ 1894682 w 1894682"/>
                <a:gd name="connsiteY3-32" fmla="*/ 495300 h 992982"/>
                <a:gd name="connsiteX4-33" fmla="*/ 1399382 w 1894682"/>
                <a:gd name="connsiteY4-34" fmla="*/ 990600 h 992982"/>
                <a:gd name="connsiteX5-35" fmla="*/ 0 w 1894682"/>
                <a:gd name="connsiteY5-36" fmla="*/ 992982 h 992982"/>
                <a:gd name="connsiteX0-37" fmla="*/ 0 w 1889920"/>
                <a:gd name="connsiteY0-38" fmla="*/ 990601 h 990601"/>
                <a:gd name="connsiteX1-39" fmla="*/ 809626 w 1889920"/>
                <a:gd name="connsiteY1-40" fmla="*/ 794 h 990601"/>
                <a:gd name="connsiteX2-41" fmla="*/ 1394620 w 1889920"/>
                <a:gd name="connsiteY2-42" fmla="*/ 0 h 990601"/>
                <a:gd name="connsiteX3-43" fmla="*/ 1889920 w 1889920"/>
                <a:gd name="connsiteY3-44" fmla="*/ 495300 h 990601"/>
                <a:gd name="connsiteX4-45" fmla="*/ 1394620 w 1889920"/>
                <a:gd name="connsiteY4-46" fmla="*/ 990600 h 990601"/>
                <a:gd name="connsiteX5-47" fmla="*/ 0 w 1889920"/>
                <a:gd name="connsiteY5-48" fmla="*/ 990601 h 990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chemeClr val="accent4">
                <a:lumMod val="20000"/>
                <a:lumOff val="80000"/>
              </a:schemeClr>
            </a:solidFill>
            <a:ln w="3175">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6" name="Text Box 27"/>
          <p:cNvSpPr txBox="1">
            <a:spLocks noChangeArrowheads="1"/>
          </p:cNvSpPr>
          <p:nvPr/>
        </p:nvSpPr>
        <p:spPr bwMode="auto">
          <a:xfrm>
            <a:off x="304800" y="1676400"/>
            <a:ext cx="8763000" cy="902970"/>
          </a:xfrm>
          <a:prstGeom prst="rect">
            <a:avLst/>
          </a:prstGeom>
          <a:noFill/>
          <a:ln w="9525">
            <a:noFill/>
            <a:miter lim="800000"/>
          </a:ln>
        </p:spPr>
        <p:txBody>
          <a:bodyPr>
            <a:spAutoFit/>
          </a:bodyPr>
          <a:lstStyle/>
          <a:p>
            <a:pPr indent="408305" algn="just">
              <a:lnSpc>
                <a:spcPct val="120000"/>
              </a:lnSpc>
              <a:spcBef>
                <a:spcPct val="50000"/>
              </a:spcBef>
              <a:defRPr/>
            </a:pPr>
            <a:r>
              <a:rPr lang="vi-VN" sz="2200" b="1">
                <a:solidFill>
                  <a:schemeClr val="tx1">
                    <a:lumMod val="95000"/>
                    <a:lumOff val="5000"/>
                  </a:schemeClr>
                </a:solidFill>
                <a:latin typeface="+mn-lt"/>
              </a:rPr>
              <a:t>Một công t</a:t>
            </a:r>
            <a:r>
              <a:rPr lang="vi-VN" sz="2200" b="1">
                <a:solidFill>
                  <a:schemeClr val="tx1">
                    <a:lumMod val="95000"/>
                    <a:lumOff val="5000"/>
                  </a:schemeClr>
                </a:solidFill>
                <a:latin typeface="+mn-lt"/>
              </a:rPr>
              <a:t>y bán văn phòng phẩm thường xuyên nhận đơn đặt hàng từ khách hàng. </a:t>
            </a:r>
            <a:endParaRPr lang="en-US" sz="2200" b="1">
              <a:solidFill>
                <a:schemeClr val="tx1">
                  <a:lumMod val="95000"/>
                  <a:lumOff val="5000"/>
                </a:schemeClr>
              </a:solidFill>
              <a:latin typeface="+mn-lt"/>
            </a:endParaRPr>
          </a:p>
        </p:txBody>
      </p:sp>
      <p:sp>
        <p:nvSpPr>
          <p:cNvPr id="34819" name="Text Box 26"/>
          <p:cNvSpPr txBox="1">
            <a:spLocks noChangeArrowheads="1"/>
          </p:cNvSpPr>
          <p:nvPr/>
        </p:nvSpPr>
        <p:spPr bwMode="auto">
          <a:xfrm>
            <a:off x="2209800" y="993775"/>
            <a:ext cx="60198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09905" indent="-50990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buFont typeface="Wingdings" panose="05000000000000000000" pitchFamily="2" charset="2"/>
              <a:buNone/>
            </a:pPr>
            <a:r>
              <a:rPr lang="en-US" sz="3000" b="1">
                <a:latin typeface="Times New Roman" panose="02020603050405020304" pitchFamily="18" charset="0"/>
                <a:cs typeface="Times New Roman" panose="02020603050405020304" pitchFamily="18" charset="0"/>
              </a:rPr>
              <a:t> BÀI TOÁN ĐẶT VẤN</a:t>
            </a:r>
            <a:r>
              <a:rPr lang="en-US" sz="3000" b="1">
                <a:latin typeface="Times New Roman" panose="02020603050405020304" pitchFamily="18" charset="0"/>
                <a:cs typeface="Times New Roman" panose="02020603050405020304" pitchFamily="18" charset="0"/>
                <a:sym typeface="Wingdings" panose="05000000000000000000" pitchFamily="2" charset="2"/>
              </a:rPr>
              <a:t> </a:t>
            </a:r>
            <a:r>
              <a:rPr lang="en-US" sz="3000" b="1">
                <a:latin typeface="Times New Roman" panose="02020603050405020304" pitchFamily="18" charset="0"/>
                <a:cs typeface="Times New Roman" panose="02020603050405020304" pitchFamily="18" charset="0"/>
              </a:rPr>
              <a:t>ĐỀ </a:t>
            </a:r>
            <a:endParaRPr lang="en-US" sz="3000" b="1">
              <a:latin typeface="Times New Roman" panose="02020603050405020304" pitchFamily="18" charset="0"/>
              <a:cs typeface="Times New Roman" panose="02020603050405020304" pitchFamily="18" charset="0"/>
              <a:sym typeface="Wingdings" panose="05000000000000000000" pitchFamily="2" charset="2"/>
            </a:endParaRPr>
          </a:p>
        </p:txBody>
      </p:sp>
      <p:pic>
        <p:nvPicPr>
          <p:cNvPr id="34820"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219200" y="2819400"/>
            <a:ext cx="5719763" cy="387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6" name="Text Box 125"/>
          <p:cNvSpPr txBox="1">
            <a:spLocks noChangeArrowheads="1"/>
          </p:cNvSpPr>
          <p:nvPr/>
        </p:nvSpPr>
        <p:spPr bwMode="auto">
          <a:xfrm>
            <a:off x="0" y="-73"/>
            <a:ext cx="9144000" cy="710343"/>
          </a:xfrm>
          <a:prstGeom prst="rect">
            <a:avLst/>
          </a:prstGeom>
          <a:gradFill>
            <a:gsLst>
              <a:gs pos="0">
                <a:srgbClr val="9EE256"/>
              </a:gs>
              <a:gs pos="100000">
                <a:srgbClr val="52762D"/>
              </a:gs>
            </a:gsLst>
            <a:lin scaled="0"/>
          </a:gra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US" sz="4000" b="1">
                <a:solidFill>
                  <a:srgbClr val="C00000"/>
                </a:solidFill>
                <a:latin typeface="Times New Roman" panose="02020603050405020304" pitchFamily="18" charset="0"/>
              </a:rPr>
              <a:t>BÀI 7.  LIÊN KẾT GIỮA CÁC BẢNG</a:t>
            </a:r>
            <a:endParaRPr lang="en-US" sz="4000">
              <a:solidFill>
                <a:srgbClr val="C00000"/>
              </a:solidFill>
              <a:latin typeface=".VnClarendonH"/>
            </a:endParaRPr>
          </a:p>
        </p:txBody>
      </p:sp>
    </p:spTree>
    <p:custDataLst>
      <p:tags r:id="rId2"/>
    </p:custData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7"/>
          <p:cNvSpPr txBox="1">
            <a:spLocks noChangeArrowheads="1"/>
          </p:cNvSpPr>
          <p:nvPr/>
        </p:nvSpPr>
        <p:spPr bwMode="auto">
          <a:xfrm>
            <a:off x="381000" y="990600"/>
            <a:ext cx="8763000" cy="1885950"/>
          </a:xfrm>
          <a:prstGeom prst="rect">
            <a:avLst/>
          </a:prstGeom>
          <a:noFill/>
          <a:ln w="9525">
            <a:noFill/>
            <a:miter lim="800000"/>
          </a:ln>
        </p:spPr>
        <p:txBody>
          <a:bodyPr>
            <a:spAutoFit/>
          </a:bodyPr>
          <a:lstStyle/>
          <a:p>
            <a:pPr indent="408305" algn="just">
              <a:lnSpc>
                <a:spcPct val="120000"/>
              </a:lnSpc>
              <a:spcBef>
                <a:spcPct val="50000"/>
              </a:spcBef>
              <a:defRPr/>
            </a:pPr>
            <a:r>
              <a:rPr lang="vi-VN" sz="2200" b="1">
                <a:solidFill>
                  <a:schemeClr val="tx1">
                    <a:lumMod val="95000"/>
                    <a:lumOff val="5000"/>
                  </a:schemeClr>
                </a:solidFill>
                <a:latin typeface="+mn-lt"/>
              </a:rPr>
              <a:t>Một công ti bán văn phòng phẩm thường xuyên nhận đơn đặt hàng từ khách hàng. Để thống kê và phân tích các đơn đặt hàng công ti lập CSDL cấu trúc như sau: </a:t>
            </a:r>
            <a:endParaRPr lang="vi-VN" sz="2200" b="1">
              <a:solidFill>
                <a:schemeClr val="tx1">
                  <a:lumMod val="95000"/>
                  <a:lumOff val="5000"/>
                </a:schemeClr>
              </a:solidFill>
              <a:latin typeface="+mn-lt"/>
            </a:endParaRPr>
          </a:p>
          <a:p>
            <a:pPr indent="408305" algn="just">
              <a:lnSpc>
                <a:spcPct val="120000"/>
              </a:lnSpc>
              <a:spcBef>
                <a:spcPct val="50000"/>
              </a:spcBef>
              <a:buFont typeface="Wingdings" panose="05000000000000000000" pitchFamily="2" charset="2"/>
              <a:buNone/>
              <a:defRPr/>
            </a:pPr>
            <a:endParaRPr lang="en-US" sz="2200" b="1">
              <a:solidFill>
                <a:schemeClr val="tx1">
                  <a:lumMod val="95000"/>
                  <a:lumOff val="5000"/>
                </a:schemeClr>
              </a:solidFill>
              <a:latin typeface="+mn-lt"/>
            </a:endParaRPr>
          </a:p>
        </p:txBody>
      </p:sp>
      <p:graphicFrame>
        <p:nvGraphicFramePr>
          <p:cNvPr id="8" name="Group 120"/>
          <p:cNvGraphicFramePr>
            <a:graphicFrameLocks noGrp="1"/>
          </p:cNvGraphicFramePr>
          <p:nvPr/>
        </p:nvGraphicFramePr>
        <p:xfrm>
          <a:off x="609600" y="2362200"/>
          <a:ext cx="8229600" cy="3902193"/>
        </p:xfrm>
        <a:graphic>
          <a:graphicData uri="http://schemas.openxmlformats.org/drawingml/2006/table">
            <a:tbl>
              <a:tblPr/>
              <a:tblGrid>
                <a:gridCol w="2438400"/>
                <a:gridCol w="3581400"/>
                <a:gridCol w="2209800"/>
              </a:tblGrid>
              <a:tr h="380911">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vi-VN" sz="1800" b="1" kern="1200" baseline="0" smtClean="0">
                          <a:solidFill>
                            <a:schemeClr val="tx1"/>
                          </a:solidFill>
                          <a:latin typeface="+mj-lt"/>
                          <a:ea typeface="+mn-ea"/>
                          <a:cs typeface="+mn-cs"/>
                        </a:rPr>
                        <a:t>Tên trường</a:t>
                      </a:r>
                      <a:endParaRPr lang="vi-VN" sz="1800" b="1" kern="1200" baseline="0" smtClean="0">
                        <a:solidFill>
                          <a:schemeClr val="tx1"/>
                        </a:solidFill>
                        <a:latin typeface="+mj-lt"/>
                        <a:ea typeface="+mn-ea"/>
                        <a:cs typeface="+mn-cs"/>
                      </a:endParaRP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en-US" sz="1800" b="1" kern="1200" baseline="0" err="1" smtClean="0">
                          <a:solidFill>
                            <a:schemeClr val="tx1"/>
                          </a:solidFill>
                          <a:latin typeface="+mj-lt"/>
                          <a:ea typeface="+mn-ea"/>
                          <a:cs typeface="+mn-cs"/>
                        </a:rPr>
                        <a:t>Mô</a:t>
                      </a:r>
                      <a:r>
                        <a:rPr lang="en-US" sz="1800" b="1" kern="1200" baseline="0" smtClean="0">
                          <a:solidFill>
                            <a:schemeClr val="tx1"/>
                          </a:solidFill>
                          <a:latin typeface="+mj-lt"/>
                          <a:ea typeface="+mn-ea"/>
                          <a:cs typeface="+mn-cs"/>
                        </a:rPr>
                        <a:t> </a:t>
                      </a:r>
                      <a:r>
                        <a:rPr lang="en-US" sz="1800" b="1" kern="1200" baseline="0" err="1" smtClean="0">
                          <a:solidFill>
                            <a:schemeClr val="tx1"/>
                          </a:solidFill>
                          <a:latin typeface="+mj-lt"/>
                          <a:ea typeface="+mn-ea"/>
                          <a:cs typeface="+mn-cs"/>
                        </a:rPr>
                        <a:t>tả</a:t>
                      </a:r>
                      <a:endParaRPr lang="en-US" sz="1800" b="1" kern="1200" baseline="0" smtClean="0">
                        <a:solidFill>
                          <a:schemeClr val="tx1"/>
                        </a:solidFill>
                        <a:latin typeface="+mj-lt"/>
                        <a:ea typeface="+mn-ea"/>
                        <a:cs typeface="+mn-cs"/>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en-US" sz="1800" b="1" kern="1200" baseline="0" err="1" smtClean="0">
                          <a:solidFill>
                            <a:schemeClr val="tx1"/>
                          </a:solidFill>
                          <a:latin typeface="+mn-lt"/>
                          <a:ea typeface="+mn-ea"/>
                          <a:cs typeface="+mn-cs"/>
                        </a:rPr>
                        <a:t>Khoá</a:t>
                      </a:r>
                      <a:r>
                        <a:rPr lang="en-US" sz="1800" b="1" kern="1200" baseline="0" smtClean="0">
                          <a:solidFill>
                            <a:schemeClr val="tx1"/>
                          </a:solidFill>
                          <a:latin typeface="+mn-lt"/>
                          <a:ea typeface="+mn-ea"/>
                          <a:cs typeface="+mn-cs"/>
                        </a:rPr>
                        <a:t> </a:t>
                      </a:r>
                      <a:r>
                        <a:rPr lang="en-US" sz="1800" b="1" kern="1200" baseline="0" err="1" smtClean="0">
                          <a:solidFill>
                            <a:schemeClr val="tx1"/>
                          </a:solidFill>
                          <a:latin typeface="+mn-lt"/>
                          <a:ea typeface="+mn-ea"/>
                          <a:cs typeface="+mn-cs"/>
                        </a:rPr>
                        <a:t>chính</a:t>
                      </a:r>
                      <a:endParaRPr lang="en-US" sz="1800" b="1" kern="1200" baseline="0" smtClean="0">
                        <a:solidFill>
                          <a:schemeClr val="tx1"/>
                        </a:solidFill>
                        <a:latin typeface="+mn-lt"/>
                        <a:ea typeface="+mn-ea"/>
                        <a:cs typeface="+mn-cs"/>
                      </a:endParaRPr>
                    </a:p>
                  </a:txBody>
                  <a:tcPr marT="45710" marB="4571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r>
              <a:tr h="36572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err="1" smtClean="0">
                          <a:ln>
                            <a:noFill/>
                          </a:ln>
                          <a:solidFill>
                            <a:schemeClr val="tx1"/>
                          </a:solidFill>
                          <a:effectLst/>
                          <a:latin typeface="Arial" panose="020B0604020202020204" pitchFamily="34" charset="0"/>
                          <a:cs typeface="Arial" panose="020B0604020202020204" pitchFamily="34" charset="0"/>
                        </a:rPr>
                        <a:t>So_don</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vi-VN" sz="1800" kern="1200" baseline="0" smtClean="0">
                          <a:solidFill>
                            <a:schemeClr val="tx1"/>
                          </a:solidFill>
                          <a:latin typeface="Arial" panose="020B0604020202020204" pitchFamily="34" charset="0"/>
                          <a:ea typeface="+mn-ea"/>
                          <a:cs typeface="Arial" panose="020B0604020202020204" pitchFamily="34" charset="0"/>
                        </a:rPr>
                        <a:t>Số hiệu đơn đặt hàng</a:t>
                      </a:r>
                      <a:endParaRPr lang="vi-VN" sz="1800" kern="1200" baseline="0" smtClean="0">
                        <a:solidFill>
                          <a:schemeClr val="tx1"/>
                        </a:solidFill>
                        <a:latin typeface="Arial" panose="020B0604020202020204" pitchFamily="34" charset="0"/>
                        <a:ea typeface="+mn-ea"/>
                        <a:cs typeface="Arial" panose="020B0604020202020204" pitchFamily="34" charset="0"/>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chemeClr val="tx1"/>
                        </a:solidFill>
                        <a:effectLst/>
                        <a:latin typeface=".VnSouthern" pitchFamily="34" charset="0"/>
                      </a:endParaRPr>
                    </a:p>
                  </a:txBody>
                  <a:tcPr marT="45710" marB="4571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72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err="1" smtClean="0">
                          <a:ln>
                            <a:noFill/>
                          </a:ln>
                          <a:solidFill>
                            <a:schemeClr val="tx1"/>
                          </a:solidFill>
                          <a:effectLst/>
                          <a:latin typeface="Arial" panose="020B0604020202020204" pitchFamily="34" charset="0"/>
                          <a:cs typeface="Arial" panose="020B0604020202020204" pitchFamily="34" charset="0"/>
                        </a:rPr>
                        <a:t>Ma_khach_hang</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en-US" sz="1800" kern="1200" baseline="0" err="1" smtClean="0">
                          <a:solidFill>
                            <a:schemeClr val="tx1"/>
                          </a:solidFill>
                          <a:latin typeface="Arial" panose="020B0604020202020204" pitchFamily="34" charset="0"/>
                          <a:ea typeface="+mn-ea"/>
                          <a:cs typeface="Arial" panose="020B0604020202020204" pitchFamily="34" charset="0"/>
                        </a:rPr>
                        <a:t>Mã</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khách</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hàng</a:t>
                      </a:r>
                      <a:endParaRPr lang="en-US" sz="1800" kern="1200" baseline="0" smtClean="0">
                        <a:solidFill>
                          <a:schemeClr val="tx1"/>
                        </a:solidFill>
                        <a:latin typeface="Arial" panose="020B0604020202020204" pitchFamily="34" charset="0"/>
                        <a:ea typeface="+mn-ea"/>
                        <a:cs typeface="Arial" panose="020B0604020202020204" pitchFamily="34" charset="0"/>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chemeClr val="tx1"/>
                        </a:solidFill>
                        <a:effectLst/>
                        <a:latin typeface=".VnSouthern" pitchFamily="34" charset="0"/>
                      </a:endParaRPr>
                    </a:p>
                  </a:txBody>
                  <a:tcPr marT="45710" marB="4571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72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err="1" smtClean="0">
                          <a:ln>
                            <a:noFill/>
                          </a:ln>
                          <a:solidFill>
                            <a:schemeClr val="tx1"/>
                          </a:solidFill>
                          <a:effectLst/>
                          <a:latin typeface="Arial" panose="020B0604020202020204" pitchFamily="34" charset="0"/>
                          <a:cs typeface="Arial" panose="020B0604020202020204" pitchFamily="34" charset="0"/>
                        </a:rPr>
                        <a:t>Ten_khach_hang</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en-US" sz="1800" kern="1200" baseline="0" err="1" smtClean="0">
                          <a:solidFill>
                            <a:schemeClr val="tx1"/>
                          </a:solidFill>
                          <a:latin typeface="Arial" panose="020B0604020202020204" pitchFamily="34" charset="0"/>
                          <a:ea typeface="+mn-ea"/>
                          <a:cs typeface="Arial" panose="020B0604020202020204" pitchFamily="34" charset="0"/>
                        </a:rPr>
                        <a:t>Tên</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khách</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hàng</a:t>
                      </a:r>
                      <a:endParaRPr lang="en-US" sz="1800" kern="1200" baseline="0" smtClean="0">
                        <a:solidFill>
                          <a:schemeClr val="tx1"/>
                        </a:solidFill>
                        <a:latin typeface="Arial" panose="020B0604020202020204" pitchFamily="34" charset="0"/>
                        <a:ea typeface="+mn-ea"/>
                        <a:cs typeface="Arial" panose="020B0604020202020204" pitchFamily="34" charset="0"/>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chemeClr val="tx1"/>
                        </a:solidFill>
                        <a:effectLst/>
                        <a:latin typeface=".VnSouthern" pitchFamily="34" charset="0"/>
                      </a:endParaRPr>
                    </a:p>
                  </a:txBody>
                  <a:tcPr marT="45710" marB="4571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614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err="1" smtClean="0">
                          <a:ln>
                            <a:noFill/>
                          </a:ln>
                          <a:solidFill>
                            <a:schemeClr val="tx1"/>
                          </a:solidFill>
                          <a:effectLst/>
                          <a:latin typeface="Arial" panose="020B0604020202020204" pitchFamily="34" charset="0"/>
                          <a:cs typeface="Arial" panose="020B0604020202020204" pitchFamily="34" charset="0"/>
                        </a:rPr>
                        <a:t>Ma_hang</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en-US" sz="1800" kern="1200" baseline="0" err="1" smtClean="0">
                          <a:solidFill>
                            <a:schemeClr val="tx1"/>
                          </a:solidFill>
                          <a:latin typeface="Arial" panose="020B0604020202020204" pitchFamily="34" charset="0"/>
                          <a:ea typeface="+mn-ea"/>
                          <a:cs typeface="Arial" panose="020B0604020202020204" pitchFamily="34" charset="0"/>
                        </a:rPr>
                        <a:t>Mã</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mặt</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hàng</a:t>
                      </a:r>
                      <a:endParaRPr lang="en-US" sz="1800" kern="1200" baseline="0" smtClean="0">
                        <a:solidFill>
                          <a:schemeClr val="tx1"/>
                        </a:solidFill>
                        <a:latin typeface="Arial" panose="020B0604020202020204" pitchFamily="34" charset="0"/>
                        <a:ea typeface="+mn-ea"/>
                        <a:cs typeface="Arial" panose="020B0604020202020204" pitchFamily="34" charset="0"/>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chemeClr val="tx1"/>
                        </a:solidFill>
                        <a:effectLst/>
                        <a:latin typeface=".VnSouthern" pitchFamily="34" charset="0"/>
                      </a:endParaRPr>
                    </a:p>
                  </a:txBody>
                  <a:tcPr marT="45710" marB="4571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094">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So_luong</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vi-VN" sz="1800" kern="1200" baseline="0" smtClean="0">
                          <a:solidFill>
                            <a:schemeClr val="tx1"/>
                          </a:solidFill>
                          <a:latin typeface="Arial" panose="020B0604020202020204" pitchFamily="34" charset="0"/>
                          <a:ea typeface="+mn-ea"/>
                          <a:cs typeface="Arial" panose="020B0604020202020204" pitchFamily="34" charset="0"/>
                        </a:rPr>
                        <a:t>Số lượng</a:t>
                      </a:r>
                      <a:endParaRPr lang="vi-VN" sz="1800" kern="1200" baseline="0" smtClean="0">
                        <a:solidFill>
                          <a:schemeClr val="tx1"/>
                        </a:solidFill>
                        <a:latin typeface="Arial" panose="020B0604020202020204" pitchFamily="34" charset="0"/>
                        <a:ea typeface="+mn-ea"/>
                        <a:cs typeface="Arial" panose="020B0604020202020204" pitchFamily="34" charset="0"/>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chemeClr val="tx1"/>
                        </a:solidFill>
                        <a:effectLst/>
                        <a:latin typeface=".VnSouthern" pitchFamily="34" charset="0"/>
                      </a:endParaRPr>
                    </a:p>
                  </a:txBody>
                  <a:tcPr marT="45710" marB="4571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72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Ten_hang</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en-US" sz="1800" kern="1200" baseline="0" err="1" smtClean="0">
                          <a:solidFill>
                            <a:schemeClr val="tx1"/>
                          </a:solidFill>
                          <a:latin typeface="Arial" panose="020B0604020202020204" pitchFamily="34" charset="0"/>
                          <a:ea typeface="+mn-ea"/>
                          <a:cs typeface="Arial" panose="020B0604020202020204" pitchFamily="34" charset="0"/>
                        </a:rPr>
                        <a:t>Tên</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mặt</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hàng</a:t>
                      </a:r>
                      <a:endParaRPr lang="en-US" sz="1800" kern="1200" baseline="0" smtClean="0">
                        <a:solidFill>
                          <a:schemeClr val="tx1"/>
                        </a:solidFill>
                        <a:latin typeface="Arial" panose="020B0604020202020204" pitchFamily="34" charset="0"/>
                        <a:ea typeface="+mn-ea"/>
                        <a:cs typeface="Arial" panose="020B0604020202020204" pitchFamily="34" charset="0"/>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chemeClr val="tx1"/>
                        </a:solidFill>
                        <a:effectLst/>
                        <a:latin typeface=".VnSouthern" pitchFamily="34" charset="0"/>
                      </a:endParaRPr>
                    </a:p>
                  </a:txBody>
                  <a:tcPr marT="45710" marB="4571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72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Dia_chi</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en-US" sz="1800" kern="1200" baseline="0" err="1" smtClean="0">
                          <a:solidFill>
                            <a:schemeClr val="tx1"/>
                          </a:solidFill>
                          <a:latin typeface="Arial" panose="020B0604020202020204" pitchFamily="34" charset="0"/>
                          <a:ea typeface="+mn-ea"/>
                          <a:cs typeface="Arial" panose="020B0604020202020204" pitchFamily="34" charset="0"/>
                        </a:rPr>
                        <a:t>Địa</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chỉ</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khách</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hàng</a:t>
                      </a:r>
                      <a:endParaRPr lang="en-US" sz="1800" kern="1200" baseline="0" smtClean="0">
                        <a:solidFill>
                          <a:schemeClr val="tx1"/>
                        </a:solidFill>
                        <a:latin typeface="Arial" panose="020B0604020202020204" pitchFamily="34" charset="0"/>
                        <a:ea typeface="+mn-ea"/>
                        <a:cs typeface="Arial" panose="020B0604020202020204" pitchFamily="34" charset="0"/>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chemeClr val="tx1"/>
                        </a:solidFill>
                        <a:effectLst/>
                        <a:latin typeface=".VnSouthern" pitchFamily="34" charset="0"/>
                      </a:endParaRPr>
                    </a:p>
                  </a:txBody>
                  <a:tcPr marT="45710" marB="4571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3608">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Ngay_giao</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en-US" sz="1800" kern="1200" baseline="0" err="1" smtClean="0">
                          <a:solidFill>
                            <a:schemeClr val="tx1"/>
                          </a:solidFill>
                          <a:latin typeface="Arial" panose="020B0604020202020204" pitchFamily="34" charset="0"/>
                          <a:ea typeface="+mn-ea"/>
                          <a:cs typeface="Arial" panose="020B0604020202020204" pitchFamily="34" charset="0"/>
                        </a:rPr>
                        <a:t>Ngày</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giao</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hàng</a:t>
                      </a:r>
                      <a:endParaRPr lang="en-US" sz="1800" kern="1200" baseline="0" smtClean="0">
                        <a:solidFill>
                          <a:schemeClr val="tx1"/>
                        </a:solidFill>
                        <a:latin typeface="Arial" panose="020B0604020202020204" pitchFamily="34" charset="0"/>
                        <a:ea typeface="+mn-ea"/>
                        <a:cs typeface="Arial" panose="020B0604020202020204" pitchFamily="34" charset="0"/>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chemeClr val="tx1"/>
                        </a:solidFill>
                        <a:effectLst/>
                        <a:latin typeface=".VnSouthern" pitchFamily="34" charset="0"/>
                      </a:endParaRPr>
                    </a:p>
                  </a:txBody>
                  <a:tcPr marT="45710" marB="4571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72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Don_gia</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10" marB="4571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vi-VN" sz="1800" kern="1200" baseline="0" smtClean="0">
                          <a:solidFill>
                            <a:schemeClr val="tx1"/>
                          </a:solidFill>
                          <a:latin typeface="Arial" panose="020B0604020202020204" pitchFamily="34" charset="0"/>
                          <a:ea typeface="+mn-ea"/>
                          <a:cs typeface="Arial" panose="020B0604020202020204" pitchFamily="34" charset="0"/>
                        </a:rPr>
                        <a:t>Đơn giá (VNĐ)</a:t>
                      </a:r>
                      <a:endParaRPr lang="vi-VN" sz="1800" kern="1200" baseline="0" smtClean="0">
                        <a:solidFill>
                          <a:schemeClr val="tx1"/>
                        </a:solidFill>
                        <a:latin typeface="Arial" panose="020B0604020202020204" pitchFamily="34" charset="0"/>
                        <a:ea typeface="+mn-ea"/>
                        <a:cs typeface="Arial" panose="020B0604020202020204" pitchFamily="34" charset="0"/>
                      </a:endParaRPr>
                    </a:p>
                  </a:txBody>
                  <a:tcPr marT="45710" marB="457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chemeClr val="tx1"/>
                        </a:solidFill>
                        <a:effectLst/>
                        <a:latin typeface=".VnSouthern" pitchFamily="34" charset="0"/>
                      </a:endParaRPr>
                    </a:p>
                  </a:txBody>
                  <a:tcPr marT="45710" marB="4571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9" name="Object 61"/>
          <p:cNvGraphicFramePr>
            <a:graphicFrameLocks noChangeAspect="1"/>
          </p:cNvGraphicFramePr>
          <p:nvPr/>
        </p:nvGraphicFramePr>
        <p:xfrm>
          <a:off x="6934200" y="2743200"/>
          <a:ext cx="355600" cy="381000"/>
        </p:xfrm>
        <a:graphic>
          <a:graphicData uri="http://schemas.openxmlformats.org/presentationml/2006/ole">
            <mc:AlternateContent xmlns:mc="http://schemas.openxmlformats.org/markup-compatibility/2006">
              <mc:Choice xmlns:v="urn:schemas-microsoft-com:vml" Requires="v">
                <p:oleObj spid="_x0000_s30864" name="Bitmap Image" r:id="rId1" imgW="266700" imgH="285750" progId="PBrush">
                  <p:embed/>
                </p:oleObj>
              </mc:Choice>
              <mc:Fallback>
                <p:oleObj name="Bitmap Image" r:id="rId1" imgW="266700" imgH="285750" progId="PBrush">
                  <p:embed/>
                  <p:pic>
                    <p:nvPicPr>
                      <p:cNvPr id="0" name="Object 6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2743200"/>
                        <a:ext cx="3556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Rectangle 10"/>
          <p:cNvSpPr/>
          <p:nvPr/>
        </p:nvSpPr>
        <p:spPr>
          <a:xfrm>
            <a:off x="0" y="1"/>
            <a:ext cx="9144000" cy="685800"/>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US"/>
          </a:p>
        </p:txBody>
      </p:sp>
      <p:sp>
        <p:nvSpPr>
          <p:cNvPr id="12" name="Rectangle 11"/>
          <p:cNvSpPr/>
          <p:nvPr/>
        </p:nvSpPr>
        <p:spPr bwMode="auto">
          <a:xfrm rot="5400000">
            <a:off x="209551" y="-174625"/>
            <a:ext cx="652462" cy="1062037"/>
          </a:xfrm>
          <a:prstGeom prst="rect">
            <a:avLst/>
          </a:pr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Text Box 125"/>
          <p:cNvSpPr txBox="1">
            <a:spLocks noChangeArrowheads="1"/>
          </p:cNvSpPr>
          <p:nvPr/>
        </p:nvSpPr>
        <p:spPr bwMode="auto">
          <a:xfrm>
            <a:off x="838200" y="30163"/>
            <a:ext cx="8153400" cy="579437"/>
          </a:xfrm>
          <a:prstGeom prst="rect">
            <a:avLst/>
          </a:prstGeom>
          <a:no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sz="3200">
              <a:effectLst>
                <a:outerShdw blurRad="38100" dist="38100" dir="2700000" algn="tl">
                  <a:srgbClr val="000000">
                    <a:alpha val="43137"/>
                  </a:srgbClr>
                </a:outerShdw>
              </a:effectLst>
              <a:latin typeface=".VnClarendonH" pitchFamily="34" charset="0"/>
            </a:endParaRPr>
          </a:p>
        </p:txBody>
      </p:sp>
      <p:sp>
        <p:nvSpPr>
          <p:cNvPr id="14" name="Pentagon 27"/>
          <p:cNvSpPr/>
          <p:nvPr/>
        </p:nvSpPr>
        <p:spPr bwMode="auto">
          <a:xfrm flipV="1">
            <a:off x="-33338" y="0"/>
            <a:ext cx="1557338" cy="685800"/>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1" fmla="*/ 0 w 1887538"/>
              <a:gd name="connsiteY0-2" fmla="*/ 0 h 990600"/>
              <a:gd name="connsiteX1-3" fmla="*/ 807244 w 1887538"/>
              <a:gd name="connsiteY1-4" fmla="*/ 794 h 990600"/>
              <a:gd name="connsiteX2-5" fmla="*/ 1392238 w 1887538"/>
              <a:gd name="connsiteY2-6" fmla="*/ 0 h 990600"/>
              <a:gd name="connsiteX3-7" fmla="*/ 1887538 w 1887538"/>
              <a:gd name="connsiteY3-8" fmla="*/ 495300 h 990600"/>
              <a:gd name="connsiteX4-9" fmla="*/ 1392238 w 1887538"/>
              <a:gd name="connsiteY4-10" fmla="*/ 990600 h 990600"/>
              <a:gd name="connsiteX5-11" fmla="*/ 0 w 1887538"/>
              <a:gd name="connsiteY5-12" fmla="*/ 990600 h 990600"/>
              <a:gd name="connsiteX6" fmla="*/ 0 w 1887538"/>
              <a:gd name="connsiteY6" fmla="*/ 0 h 990600"/>
              <a:gd name="connsiteX0-13" fmla="*/ 0 w 1887538"/>
              <a:gd name="connsiteY0-14" fmla="*/ 990600 h 990600"/>
              <a:gd name="connsiteX1-15" fmla="*/ 807244 w 1887538"/>
              <a:gd name="connsiteY1-16" fmla="*/ 794 h 990600"/>
              <a:gd name="connsiteX2-17" fmla="*/ 1392238 w 1887538"/>
              <a:gd name="connsiteY2-18" fmla="*/ 0 h 990600"/>
              <a:gd name="connsiteX3-19" fmla="*/ 1887538 w 1887538"/>
              <a:gd name="connsiteY3-20" fmla="*/ 495300 h 990600"/>
              <a:gd name="connsiteX4-21" fmla="*/ 1392238 w 1887538"/>
              <a:gd name="connsiteY4-22" fmla="*/ 990600 h 990600"/>
              <a:gd name="connsiteX5-23" fmla="*/ 0 w 1887538"/>
              <a:gd name="connsiteY5-24" fmla="*/ 990600 h 990600"/>
              <a:gd name="connsiteX0-25" fmla="*/ 0 w 1894682"/>
              <a:gd name="connsiteY0-26" fmla="*/ 992982 h 992982"/>
              <a:gd name="connsiteX1-27" fmla="*/ 814388 w 1894682"/>
              <a:gd name="connsiteY1-28" fmla="*/ 794 h 992982"/>
              <a:gd name="connsiteX2-29" fmla="*/ 1399382 w 1894682"/>
              <a:gd name="connsiteY2-30" fmla="*/ 0 h 992982"/>
              <a:gd name="connsiteX3-31" fmla="*/ 1894682 w 1894682"/>
              <a:gd name="connsiteY3-32" fmla="*/ 495300 h 992982"/>
              <a:gd name="connsiteX4-33" fmla="*/ 1399382 w 1894682"/>
              <a:gd name="connsiteY4-34" fmla="*/ 990600 h 992982"/>
              <a:gd name="connsiteX5-35" fmla="*/ 0 w 1894682"/>
              <a:gd name="connsiteY5-36" fmla="*/ 992982 h 992982"/>
              <a:gd name="connsiteX0-37" fmla="*/ 0 w 1889920"/>
              <a:gd name="connsiteY0-38" fmla="*/ 990601 h 990601"/>
              <a:gd name="connsiteX1-39" fmla="*/ 809626 w 1889920"/>
              <a:gd name="connsiteY1-40" fmla="*/ 794 h 990601"/>
              <a:gd name="connsiteX2-41" fmla="*/ 1394620 w 1889920"/>
              <a:gd name="connsiteY2-42" fmla="*/ 0 h 990601"/>
              <a:gd name="connsiteX3-43" fmla="*/ 1889920 w 1889920"/>
              <a:gd name="connsiteY3-44" fmla="*/ 495300 h 990601"/>
              <a:gd name="connsiteX4-45" fmla="*/ 1394620 w 1889920"/>
              <a:gd name="connsiteY4-46" fmla="*/ 990600 h 990601"/>
              <a:gd name="connsiteX5-47" fmla="*/ 0 w 1889920"/>
              <a:gd name="connsiteY5-48" fmla="*/ 990601 h 990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chemeClr val="accent4">
              <a:lumMod val="20000"/>
              <a:lumOff val="80000"/>
            </a:schemeClr>
          </a:solidFill>
          <a:ln w="3175">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835" name="Text Box 26"/>
          <p:cNvSpPr txBox="1">
            <a:spLocks noChangeArrowheads="1"/>
          </p:cNvSpPr>
          <p:nvPr/>
        </p:nvSpPr>
        <p:spPr bwMode="auto">
          <a:xfrm>
            <a:off x="2362200" y="161925"/>
            <a:ext cx="60198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09905" indent="-50990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buFont typeface="Wingdings" panose="05000000000000000000" pitchFamily="2" charset="2"/>
              <a:buNone/>
            </a:pPr>
            <a:r>
              <a:rPr lang="en-US" sz="3000" b="1">
                <a:latin typeface="Times New Roman" panose="02020603050405020304" pitchFamily="18" charset="0"/>
                <a:cs typeface="Times New Roman" panose="02020603050405020304" pitchFamily="18" charset="0"/>
              </a:rPr>
              <a:t> BÀI TOÁN ĐẶT VẤN</a:t>
            </a:r>
            <a:r>
              <a:rPr lang="en-US" sz="3000" b="1">
                <a:latin typeface="Times New Roman" panose="02020603050405020304" pitchFamily="18" charset="0"/>
                <a:cs typeface="Times New Roman" panose="02020603050405020304" pitchFamily="18" charset="0"/>
                <a:sym typeface="Wingdings" panose="05000000000000000000" pitchFamily="2" charset="2"/>
              </a:rPr>
              <a:t> </a:t>
            </a:r>
            <a:r>
              <a:rPr lang="en-US" sz="3000" b="1">
                <a:latin typeface="Times New Roman" panose="02020603050405020304" pitchFamily="18" charset="0"/>
                <a:cs typeface="Times New Roman" panose="02020603050405020304" pitchFamily="18" charset="0"/>
              </a:rPr>
              <a:t>ĐỀ </a:t>
            </a:r>
            <a:endParaRPr lang="en-US" sz="3000" b="1">
              <a:latin typeface="Times New Roman" panose="02020603050405020304" pitchFamily="18" charset="0"/>
              <a:cs typeface="Times New Roman" panose="02020603050405020304" pitchFamily="18" charset="0"/>
              <a:sym typeface="Wingdings" panose="05000000000000000000" pitchFamily="2" charset="2"/>
            </a:endParaRPr>
          </a:p>
        </p:txBody>
      </p:sp>
    </p:spTree>
    <p:custDataLst>
      <p:tags r:id="rId3"/>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0"/>
                                  </p:stCondLst>
                                  <p:childTnLst>
                                    <p:set>
                                      <p:cBhvr>
                                        <p:cTn id="9" dur="1" fill="hold">
                                          <p:stCondLst>
                                            <p:cond delay="499"/>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85800" y="533400"/>
            <a:ext cx="8266113"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67"/>
          <p:cNvSpPr>
            <a:spLocks noChangeShapeType="1"/>
          </p:cNvSpPr>
          <p:nvPr/>
        </p:nvSpPr>
        <p:spPr bwMode="auto">
          <a:xfrm>
            <a:off x="6324600" y="2667000"/>
            <a:ext cx="228600" cy="0"/>
          </a:xfrm>
          <a:prstGeom prst="line">
            <a:avLst/>
          </a:prstGeom>
          <a:noFill/>
          <a:ln w="28575">
            <a:solidFill>
              <a:srgbClr val="FF3300"/>
            </a:solidFill>
            <a:round/>
          </a:ln>
          <a:extLst>
            <a:ext uri="{909E8E84-426E-40DD-AFC4-6F175D3DCCD1}">
              <a14:hiddenFill xmlns:a14="http://schemas.microsoft.com/office/drawing/2010/main">
                <a:noFill/>
              </a14:hiddenFill>
            </a:ext>
          </a:extLst>
        </p:spPr>
        <p:txBody>
          <a:bodyPr/>
          <a:lstStyle/>
          <a:p>
            <a:endParaRPr lang="en-US"/>
          </a:p>
        </p:txBody>
      </p:sp>
      <p:sp>
        <p:nvSpPr>
          <p:cNvPr id="12" name="Line 67"/>
          <p:cNvSpPr>
            <a:spLocks noChangeShapeType="1"/>
          </p:cNvSpPr>
          <p:nvPr/>
        </p:nvSpPr>
        <p:spPr bwMode="auto">
          <a:xfrm>
            <a:off x="6324600" y="2895600"/>
            <a:ext cx="228600" cy="0"/>
          </a:xfrm>
          <a:prstGeom prst="line">
            <a:avLst/>
          </a:prstGeom>
          <a:noFill/>
          <a:ln w="28575">
            <a:solidFill>
              <a:srgbClr val="FF3300"/>
            </a:solidFill>
            <a:round/>
          </a:ln>
          <a:extLst>
            <a:ext uri="{909E8E84-426E-40DD-AFC4-6F175D3DCCD1}">
              <a14:hiddenFill xmlns:a14="http://schemas.microsoft.com/office/drawing/2010/main">
                <a:noFill/>
              </a14:hiddenFill>
            </a:ext>
          </a:extLst>
        </p:spPr>
        <p:txBody>
          <a:bodyPr/>
          <a:lstStyle/>
          <a:p>
            <a:endParaRPr lang="en-US"/>
          </a:p>
        </p:txBody>
      </p:sp>
      <p:sp>
        <p:nvSpPr>
          <p:cNvPr id="16" name="Text Box 28"/>
          <p:cNvSpPr txBox="1">
            <a:spLocks noChangeArrowheads="1"/>
          </p:cNvSpPr>
          <p:nvPr/>
        </p:nvSpPr>
        <p:spPr bwMode="auto">
          <a:xfrm>
            <a:off x="1295400" y="3513138"/>
            <a:ext cx="746760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vi-VN" sz="2400" b="1"/>
              <a:t>Khi tạo ra 1 bảng tổng hợp, ta gặp phải nhược </a:t>
            </a:r>
            <a:r>
              <a:rPr lang="vi-VN" sz="2400" b="1"/>
              <a:t>điểm ?</a:t>
            </a:r>
            <a:endParaRPr lang="vi-VN" sz="2400" b="1"/>
          </a:p>
        </p:txBody>
      </p:sp>
      <p:sp>
        <p:nvSpPr>
          <p:cNvPr id="17" name="Text Box 29"/>
          <p:cNvSpPr txBox="1">
            <a:spLocks noChangeArrowheads="1"/>
          </p:cNvSpPr>
          <p:nvPr/>
        </p:nvSpPr>
        <p:spPr bwMode="auto">
          <a:xfrm>
            <a:off x="457200" y="3603625"/>
            <a:ext cx="609600" cy="519113"/>
          </a:xfrm>
          <a:prstGeom prst="rect">
            <a:avLst/>
          </a:prstGeom>
          <a:gradFill rotWithShape="0">
            <a:gsLst>
              <a:gs pos="0">
                <a:schemeClr val="bg1"/>
              </a:gs>
              <a:gs pos="100000">
                <a:schemeClr val="bg1">
                  <a:lumMod val="65000"/>
                </a:schemeClr>
              </a:gs>
            </a:gsLst>
            <a:path path="shape">
              <a:fillToRect l="50000" t="50000" r="50000" b="50000"/>
            </a:path>
          </a:grad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en-US" sz="2800">
                <a:latin typeface=".VnTifani HeavyH"/>
              </a:rPr>
              <a:t>?</a:t>
            </a:r>
            <a:endParaRPr lang="en-US" sz="2800">
              <a:latin typeface=".VnTifani HeavyH"/>
            </a:endParaRPr>
          </a:p>
        </p:txBody>
      </p:sp>
      <p:sp>
        <p:nvSpPr>
          <p:cNvPr id="18" name="Text Box 30"/>
          <p:cNvSpPr txBox="1">
            <a:spLocks noChangeArrowheads="1"/>
          </p:cNvSpPr>
          <p:nvPr/>
        </p:nvSpPr>
        <p:spPr bwMode="auto">
          <a:xfrm>
            <a:off x="1752600" y="4262438"/>
            <a:ext cx="3810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424305" indent="-142430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buFont typeface="Wingdings" panose="05000000000000000000" pitchFamily="2" charset="2"/>
              <a:buNone/>
            </a:pPr>
            <a:r>
              <a:rPr lang="en-US" sz="2200" b="1">
                <a:solidFill>
                  <a:srgbClr val="FF3300"/>
                </a:solidFill>
                <a:latin typeface=".VnSouthern"/>
                <a:sym typeface="Wingdings" panose="05000000000000000000" pitchFamily="2" charset="2"/>
              </a:rPr>
              <a:t></a:t>
            </a:r>
            <a:r>
              <a:rPr lang="vi-VN" sz="2400" b="1"/>
              <a:t> Dư thừa dữ liệu</a:t>
            </a:r>
            <a:endParaRPr lang="en-US" sz="2200" b="1">
              <a:latin typeface=".VnSouthern"/>
            </a:endParaRPr>
          </a:p>
        </p:txBody>
      </p:sp>
      <p:sp>
        <p:nvSpPr>
          <p:cNvPr id="19" name="Text Box 39"/>
          <p:cNvSpPr txBox="1">
            <a:spLocks noChangeArrowheads="1"/>
          </p:cNvSpPr>
          <p:nvPr/>
        </p:nvSpPr>
        <p:spPr bwMode="auto">
          <a:xfrm>
            <a:off x="1752600" y="4719638"/>
            <a:ext cx="7086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424305" indent="-142430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sz="2200" b="1">
                <a:solidFill>
                  <a:srgbClr val="FF3300"/>
                </a:solidFill>
                <a:latin typeface=".VnSouthern"/>
                <a:sym typeface="Wingdings" panose="05000000000000000000" pitchFamily="2" charset="2"/>
              </a:rPr>
              <a:t></a:t>
            </a:r>
            <a:r>
              <a:rPr lang="vi-VN" sz="2400" b="1"/>
              <a:t>Không đảm bảo sự nhất quán về mặt dữ liệu</a:t>
            </a:r>
            <a:endParaRPr lang="vi-VN" sz="2400" b="1"/>
          </a:p>
        </p:txBody>
      </p:sp>
      <p:sp>
        <p:nvSpPr>
          <p:cNvPr id="20" name="Rectangle 41"/>
          <p:cNvSpPr>
            <a:spLocks noChangeArrowheads="1"/>
          </p:cNvSpPr>
          <p:nvPr/>
        </p:nvSpPr>
        <p:spPr bwMode="auto">
          <a:xfrm>
            <a:off x="1219200" y="5494338"/>
            <a:ext cx="7696200" cy="830262"/>
          </a:xfrm>
          <a:prstGeom prst="rect">
            <a:avLst/>
          </a:prstGeom>
          <a:solidFill>
            <a:schemeClr val="bg1"/>
          </a:solidFill>
          <a:ln w="9525">
            <a:noFill/>
            <a:miter lim="800000"/>
          </a:ln>
          <a:effectLst/>
        </p:spPr>
        <p:txBody>
          <a:bodyPr>
            <a:spAutoFit/>
          </a:bodyPr>
          <a:lstStyle/>
          <a:p>
            <a:pPr algn="just" fontAlgn="auto">
              <a:spcBef>
                <a:spcPts val="0"/>
              </a:spcBef>
              <a:spcAft>
                <a:spcPts val="0"/>
              </a:spcAft>
              <a:defRPr/>
            </a:pPr>
            <a:r>
              <a:rPr lang="vi-VN" sz="2400" b="1">
                <a:solidFill>
                  <a:srgbClr val="FF0000"/>
                </a:solidFill>
                <a:latin typeface="+mn-lt"/>
              </a:rPr>
              <a:t>Để khắc phục những nhược điểm trên nên sử dụng cách lập CSDL thứ hai như sau:</a:t>
            </a:r>
            <a:endParaRPr lang="vi-VN" sz="2400" b="1">
              <a:solidFill>
                <a:srgbClr val="FF0000"/>
              </a:solidFill>
              <a:latin typeface="+mn-lt"/>
            </a:endParaRPr>
          </a:p>
        </p:txBody>
      </p:sp>
      <p:grpSp>
        <p:nvGrpSpPr>
          <p:cNvPr id="2" name="Group 28"/>
          <p:cNvGrpSpPr/>
          <p:nvPr/>
        </p:nvGrpSpPr>
        <p:grpSpPr bwMode="auto">
          <a:xfrm>
            <a:off x="2133600" y="2057400"/>
            <a:ext cx="304800" cy="762000"/>
            <a:chOff x="2133600" y="2057400"/>
            <a:chExt cx="305544" cy="762000"/>
          </a:xfrm>
        </p:grpSpPr>
        <p:grpSp>
          <p:nvGrpSpPr>
            <p:cNvPr id="38924" name="Group 26"/>
            <p:cNvGrpSpPr/>
            <p:nvPr/>
          </p:nvGrpSpPr>
          <p:grpSpPr bwMode="auto">
            <a:xfrm>
              <a:off x="2133600" y="2514600"/>
              <a:ext cx="305544" cy="304800"/>
              <a:chOff x="2209800" y="2514600"/>
              <a:chExt cx="305544" cy="304800"/>
            </a:xfrm>
          </p:grpSpPr>
          <p:sp>
            <p:nvSpPr>
              <p:cNvPr id="38928" name="Line 63"/>
              <p:cNvSpPr>
                <a:spLocks noChangeShapeType="1"/>
              </p:cNvSpPr>
              <p:nvPr/>
            </p:nvSpPr>
            <p:spPr bwMode="auto">
              <a:xfrm flipH="1">
                <a:off x="2209800" y="2514600"/>
                <a:ext cx="305544" cy="0"/>
              </a:xfrm>
              <a:prstGeom prst="line">
                <a:avLst/>
              </a:prstGeom>
              <a:noFill/>
              <a:ln w="19050">
                <a:solidFill>
                  <a:srgbClr val="FF3300"/>
                </a:solidFill>
                <a:round/>
                <a:headEnd type="triangle" w="med" len="med"/>
              </a:ln>
              <a:extLst>
                <a:ext uri="{909E8E84-426E-40DD-AFC4-6F175D3DCCD1}">
                  <a14:hiddenFill xmlns:a14="http://schemas.microsoft.com/office/drawing/2010/main">
                    <a:noFill/>
                  </a14:hiddenFill>
                </a:ext>
              </a:extLst>
            </p:spPr>
            <p:txBody>
              <a:bodyPr/>
              <a:lstStyle/>
              <a:p>
                <a:endParaRPr lang="en-US"/>
              </a:p>
            </p:txBody>
          </p:sp>
          <p:sp>
            <p:nvSpPr>
              <p:cNvPr id="38929" name="Line 64"/>
              <p:cNvSpPr>
                <a:spLocks noChangeShapeType="1"/>
              </p:cNvSpPr>
              <p:nvPr/>
            </p:nvSpPr>
            <p:spPr bwMode="auto">
              <a:xfrm>
                <a:off x="2209800" y="2514600"/>
                <a:ext cx="0" cy="304676"/>
              </a:xfrm>
              <a:prstGeom prst="line">
                <a:avLst/>
              </a:prstGeom>
              <a:noFill/>
              <a:ln w="19050">
                <a:solidFill>
                  <a:srgbClr val="FF3300"/>
                </a:solidFill>
                <a:round/>
              </a:ln>
              <a:extLst>
                <a:ext uri="{909E8E84-426E-40DD-AFC4-6F175D3DCCD1}">
                  <a14:hiddenFill xmlns:a14="http://schemas.microsoft.com/office/drawing/2010/main">
                    <a:noFill/>
                  </a14:hiddenFill>
                </a:ext>
              </a:extLst>
            </p:spPr>
            <p:txBody>
              <a:bodyPr/>
              <a:lstStyle/>
              <a:p>
                <a:endParaRPr lang="en-US"/>
              </a:p>
            </p:txBody>
          </p:sp>
          <p:sp>
            <p:nvSpPr>
              <p:cNvPr id="38930" name="Line 65"/>
              <p:cNvSpPr>
                <a:spLocks noChangeShapeType="1"/>
              </p:cNvSpPr>
              <p:nvPr/>
            </p:nvSpPr>
            <p:spPr bwMode="auto">
              <a:xfrm flipH="1">
                <a:off x="2209800" y="2819400"/>
                <a:ext cx="305544" cy="0"/>
              </a:xfrm>
              <a:prstGeom prst="line">
                <a:avLst/>
              </a:prstGeom>
              <a:noFill/>
              <a:ln w="19050">
                <a:solidFill>
                  <a:srgbClr val="FF3300"/>
                </a:solidFill>
                <a:round/>
                <a:head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38925" name="Group 27"/>
            <p:cNvGrpSpPr/>
            <p:nvPr/>
          </p:nvGrpSpPr>
          <p:grpSpPr bwMode="auto">
            <a:xfrm>
              <a:off x="2133600" y="2057400"/>
              <a:ext cx="304800" cy="457200"/>
              <a:chOff x="2209800" y="2057400"/>
              <a:chExt cx="304800" cy="457200"/>
            </a:xfrm>
          </p:grpSpPr>
          <p:cxnSp>
            <p:nvCxnSpPr>
              <p:cNvPr id="30" name="Straight Connector 29"/>
              <p:cNvCxnSpPr/>
              <p:nvPr/>
            </p:nvCxnSpPr>
            <p:spPr bwMode="auto">
              <a:xfrm rot="5400000" flipH="1" flipV="1">
                <a:off x="1981996" y="2285204"/>
                <a:ext cx="457200" cy="1592"/>
              </a:xfrm>
              <a:prstGeom prst="line">
                <a:avLst/>
              </a:prstGeom>
              <a:ln w="19050" cmpd="sng">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bwMode="auto">
              <a:xfrm>
                <a:off x="2209800" y="2057400"/>
                <a:ext cx="305544"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sp>
        <p:nvSpPr>
          <p:cNvPr id="34" name="Line 67"/>
          <p:cNvSpPr>
            <a:spLocks noChangeShapeType="1"/>
          </p:cNvSpPr>
          <p:nvPr/>
        </p:nvSpPr>
        <p:spPr bwMode="auto">
          <a:xfrm>
            <a:off x="6324600" y="2133600"/>
            <a:ext cx="228600" cy="0"/>
          </a:xfrm>
          <a:prstGeom prst="line">
            <a:avLst/>
          </a:prstGeom>
          <a:noFill/>
          <a:ln w="28575">
            <a:solidFill>
              <a:srgbClr val="FF3300"/>
            </a:solidFill>
            <a:round/>
          </a:ln>
          <a:extLst>
            <a:ext uri="{909E8E84-426E-40DD-AFC4-6F175D3DCCD1}">
              <a14:hiddenFill xmlns:a14="http://schemas.microsoft.com/office/drawing/2010/main">
                <a:noFill/>
              </a14:hiddenFill>
            </a:ext>
          </a:extLst>
        </p:spPr>
        <p:txBody>
          <a:bodyPr/>
          <a:lstStyle/>
          <a:p>
            <a:endParaRPr lang="en-US"/>
          </a:p>
        </p:txBody>
      </p:sp>
      <p:sp>
        <p:nvSpPr>
          <p:cNvPr id="3" name="Right Arrow 2"/>
          <p:cNvSpPr/>
          <p:nvPr/>
        </p:nvSpPr>
        <p:spPr>
          <a:xfrm>
            <a:off x="152400" y="5494338"/>
            <a:ext cx="914400" cy="838200"/>
          </a:xfrm>
          <a:prstGeom prst="rightArrow">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ustDataLst>
      <p:tags r:id="rId2"/>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par>
                          <p:cTn id="8" fill="hold">
                            <p:stCondLst>
                              <p:cond delay="500"/>
                            </p:stCondLst>
                            <p:childTnLst>
                              <p:par>
                                <p:cTn id="9" presetID="18" presetClass="entr" presetSubtype="6"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strips(downRight)">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linds(horizontal)">
                                      <p:cBhvr>
                                        <p:cTn id="16" dur="500"/>
                                        <p:tgtEl>
                                          <p:spTgt spid="2"/>
                                        </p:tgtEl>
                                      </p:cBhvr>
                                    </p:animEffect>
                                  </p:childTnLst>
                                </p:cTn>
                              </p:par>
                            </p:childTnLst>
                          </p:cTn>
                        </p:par>
                        <p:par>
                          <p:cTn id="17" fill="hold">
                            <p:stCondLst>
                              <p:cond delay="500"/>
                            </p:stCondLst>
                            <p:childTnLst>
                              <p:par>
                                <p:cTn id="18" presetID="18" presetClass="entr" presetSubtype="6" fill="hold" grpId="0" nodeType="after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strips(downRight)">
                                      <p:cBhvr>
                                        <p:cTn id="20" dur="500"/>
                                        <p:tgtEl>
                                          <p:spTgt spid="34"/>
                                        </p:tgtEl>
                                      </p:cBhvr>
                                    </p:animEffect>
                                  </p:childTnLst>
                                </p:cTn>
                              </p:par>
                            </p:childTnLst>
                          </p:cTn>
                        </p:par>
                        <p:par>
                          <p:cTn id="21" fill="hold">
                            <p:stCondLst>
                              <p:cond delay="1000"/>
                            </p:stCondLst>
                            <p:childTnLst>
                              <p:par>
                                <p:cTn id="22" presetID="18" presetClass="entr" presetSubtype="6"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strips(downRight)">
                                      <p:cBhvr>
                                        <p:cTn id="24" dur="500"/>
                                        <p:tgtEl>
                                          <p:spTgt spid="11"/>
                                        </p:tgtEl>
                                      </p:cBhvr>
                                    </p:animEffect>
                                  </p:childTnLst>
                                </p:cTn>
                              </p:par>
                            </p:childTnLst>
                          </p:cTn>
                        </p:par>
                        <p:par>
                          <p:cTn id="25" fill="hold">
                            <p:stCondLst>
                              <p:cond delay="1500"/>
                            </p:stCondLst>
                            <p:childTnLst>
                              <p:par>
                                <p:cTn id="26" presetID="18" presetClass="entr" presetSubtype="6"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strips(downRight)">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childTnLst>
                                </p:cTn>
                              </p:par>
                            </p:childTnLst>
                          </p:cTn>
                        </p:par>
                        <p:par>
                          <p:cTn id="41" fill="hold">
                            <p:stCondLst>
                              <p:cond delay="0"/>
                            </p:stCondLst>
                            <p:childTnLst>
                              <p:par>
                                <p:cTn id="42" presetID="3" presetClass="entr" presetSubtype="10" fill="hold" nodeType="after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blinds(horizontal)">
                                      <p:cBhvr>
                                        <p:cTn id="4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6" grpId="0"/>
      <p:bldP spid="17" grpId="0" animBg="1"/>
      <p:bldP spid="18" grpId="0"/>
      <p:bldP spid="34"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331"/>
          <p:cNvGraphicFramePr>
            <a:graphicFrameLocks noGrp="1"/>
          </p:cNvGraphicFramePr>
          <p:nvPr/>
        </p:nvGraphicFramePr>
        <p:xfrm>
          <a:off x="1981200" y="1056640"/>
          <a:ext cx="6934200" cy="1481139"/>
        </p:xfrm>
        <a:graphic>
          <a:graphicData uri="http://schemas.openxmlformats.org/drawingml/2006/table">
            <a:tbl>
              <a:tblPr/>
              <a:tblGrid>
                <a:gridCol w="2133600"/>
                <a:gridCol w="3133725"/>
                <a:gridCol w="1666875"/>
              </a:tblGrid>
              <a:tr h="365804">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vi-VN" sz="1800" b="1" kern="1200" baseline="0" smtClean="0">
                          <a:solidFill>
                            <a:schemeClr val="tx1"/>
                          </a:solidFill>
                          <a:latin typeface="+mn-lt"/>
                          <a:ea typeface="+mn-ea"/>
                          <a:cs typeface="+mn-cs"/>
                        </a:rPr>
                        <a:t>Tên trường</a:t>
                      </a:r>
                      <a:endParaRPr lang="vi-VN" sz="1800" b="1" kern="1200" baseline="0" smtClean="0">
                        <a:solidFill>
                          <a:schemeClr val="tx1"/>
                        </a:solidFill>
                        <a:latin typeface="+mn-lt"/>
                        <a:ea typeface="+mn-ea"/>
                        <a:cs typeface="+mn-cs"/>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en-US" sz="1800" b="1" kern="1200" baseline="0" err="1" smtClean="0">
                          <a:solidFill>
                            <a:schemeClr val="tx1"/>
                          </a:solidFill>
                          <a:latin typeface="+mn-lt"/>
                          <a:ea typeface="+mn-ea"/>
                          <a:cs typeface="+mn-cs"/>
                        </a:rPr>
                        <a:t>Mô</a:t>
                      </a:r>
                      <a:r>
                        <a:rPr lang="en-US" sz="1800" b="1" kern="1200" baseline="0" smtClean="0">
                          <a:solidFill>
                            <a:schemeClr val="tx1"/>
                          </a:solidFill>
                          <a:latin typeface="+mn-lt"/>
                          <a:ea typeface="+mn-ea"/>
                          <a:cs typeface="+mn-cs"/>
                        </a:rPr>
                        <a:t> </a:t>
                      </a:r>
                      <a:r>
                        <a:rPr lang="en-US" sz="1800" b="1" kern="1200" baseline="0" err="1" smtClean="0">
                          <a:solidFill>
                            <a:schemeClr val="tx1"/>
                          </a:solidFill>
                          <a:latin typeface="+mn-lt"/>
                          <a:ea typeface="+mn-ea"/>
                          <a:cs typeface="+mn-cs"/>
                        </a:rPr>
                        <a:t>tả</a:t>
                      </a:r>
                      <a:endParaRPr lang="en-US" sz="1800" b="1" kern="1200" baseline="0" smtClean="0">
                        <a:solidFill>
                          <a:schemeClr val="tx1"/>
                        </a:solidFill>
                        <a:latin typeface="+mn-lt"/>
                        <a:ea typeface="+mn-ea"/>
                        <a:cs typeface="+mn-cs"/>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en-US" sz="1800" b="1" kern="1200" baseline="0" err="1" smtClean="0">
                          <a:solidFill>
                            <a:schemeClr val="tx1"/>
                          </a:solidFill>
                          <a:latin typeface="+mn-lt"/>
                          <a:ea typeface="+mn-ea"/>
                          <a:cs typeface="+mn-cs"/>
                        </a:rPr>
                        <a:t>Khoá</a:t>
                      </a:r>
                      <a:r>
                        <a:rPr lang="en-US" sz="1800" b="1" kern="1200" baseline="0" smtClean="0">
                          <a:solidFill>
                            <a:schemeClr val="tx1"/>
                          </a:solidFill>
                          <a:latin typeface="+mn-lt"/>
                          <a:ea typeface="+mn-ea"/>
                          <a:cs typeface="+mn-cs"/>
                        </a:rPr>
                        <a:t> </a:t>
                      </a:r>
                      <a:r>
                        <a:rPr lang="en-US" sz="1800" b="1" kern="1200" baseline="0" err="1" smtClean="0">
                          <a:solidFill>
                            <a:schemeClr val="tx1"/>
                          </a:solidFill>
                          <a:latin typeface="+mn-lt"/>
                          <a:ea typeface="+mn-ea"/>
                          <a:cs typeface="+mn-cs"/>
                        </a:rPr>
                        <a:t>chính</a:t>
                      </a:r>
                      <a:endParaRPr lang="en-US" sz="1800" b="1" kern="1200" baseline="0" smtClean="0">
                        <a:solidFill>
                          <a:schemeClr val="tx1"/>
                        </a:solidFill>
                        <a:latin typeface="+mn-lt"/>
                        <a:ea typeface="+mn-ea"/>
                        <a:cs typeface="+mn-cs"/>
                      </a:endParaRP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r>
              <a:tr h="365804">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err="1" smtClean="0">
                          <a:ln>
                            <a:noFill/>
                          </a:ln>
                          <a:solidFill>
                            <a:schemeClr val="tx1"/>
                          </a:solidFill>
                          <a:effectLst/>
                          <a:latin typeface="Arial" panose="020B0604020202020204" pitchFamily="34" charset="0"/>
                          <a:cs typeface="Arial" panose="020B0604020202020204" pitchFamily="34" charset="0"/>
                        </a:rPr>
                        <a:t>Ma_khach_hang</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en-US" sz="1800" kern="1200" baseline="0" err="1" smtClean="0">
                          <a:solidFill>
                            <a:schemeClr val="tx1"/>
                          </a:solidFill>
                          <a:latin typeface="Arial" panose="020B0604020202020204" pitchFamily="34" charset="0"/>
                          <a:ea typeface="+mn-ea"/>
                          <a:cs typeface="Arial" panose="020B0604020202020204" pitchFamily="34" charset="0"/>
                        </a:rPr>
                        <a:t>Mã</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khách</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hàng</a:t>
                      </a:r>
                      <a:endParaRPr lang="en-US" sz="1800" kern="1200" baseline="0" smtClean="0">
                        <a:solidFill>
                          <a:schemeClr val="tx1"/>
                        </a:solidFill>
                        <a:latin typeface="Arial" panose="020B0604020202020204" pitchFamily="34" charset="0"/>
                        <a:ea typeface="+mn-ea"/>
                        <a:cs typeface="Arial" panose="020B0604020202020204"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rgbClr val="FF0000"/>
                        </a:solidFill>
                        <a:effectLst/>
                        <a:latin typeface=".VnSouthern" pitchFamily="34" charset="0"/>
                      </a:endParaRP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3727">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err="1" smtClean="0">
                          <a:ln>
                            <a:noFill/>
                          </a:ln>
                          <a:solidFill>
                            <a:schemeClr val="tx1"/>
                          </a:solidFill>
                          <a:effectLst/>
                          <a:latin typeface="Arial" panose="020B0604020202020204" pitchFamily="34" charset="0"/>
                          <a:cs typeface="Arial" panose="020B0604020202020204" pitchFamily="34" charset="0"/>
                        </a:rPr>
                        <a:t>Ten_khach_hang</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en-US" sz="1800" kern="1200" baseline="0" err="1" smtClean="0">
                          <a:solidFill>
                            <a:schemeClr val="tx1"/>
                          </a:solidFill>
                          <a:latin typeface="Arial" panose="020B0604020202020204" pitchFamily="34" charset="0"/>
                          <a:ea typeface="+mn-ea"/>
                          <a:cs typeface="Arial" panose="020B0604020202020204" pitchFamily="34" charset="0"/>
                        </a:rPr>
                        <a:t>Tên</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khách</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hàng</a:t>
                      </a:r>
                      <a:endParaRPr lang="en-US" sz="1800" kern="1200" baseline="0" smtClean="0">
                        <a:solidFill>
                          <a:schemeClr val="tx1"/>
                        </a:solidFill>
                        <a:latin typeface="Arial" panose="020B0604020202020204" pitchFamily="34" charset="0"/>
                        <a:ea typeface="+mn-ea"/>
                        <a:cs typeface="Arial" panose="020B0604020202020204"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rgbClr val="FF0000"/>
                        </a:solidFill>
                        <a:effectLst/>
                        <a:latin typeface=".VnSouthern" pitchFamily="34" charset="0"/>
                      </a:endParaRP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804">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err="1" smtClean="0">
                          <a:ln>
                            <a:noFill/>
                          </a:ln>
                          <a:solidFill>
                            <a:schemeClr val="tx1"/>
                          </a:solidFill>
                          <a:effectLst/>
                          <a:latin typeface="Arial" panose="020B0604020202020204" pitchFamily="34" charset="0"/>
                          <a:cs typeface="Arial" panose="020B0604020202020204" pitchFamily="34" charset="0"/>
                        </a:rPr>
                        <a:t>Dia_chi</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en-US" sz="1800" kern="1200" baseline="0" err="1" smtClean="0">
                          <a:solidFill>
                            <a:schemeClr val="tx1"/>
                          </a:solidFill>
                          <a:latin typeface="Arial" panose="020B0604020202020204" pitchFamily="34" charset="0"/>
                          <a:ea typeface="+mn-ea"/>
                          <a:cs typeface="Arial" panose="020B0604020202020204" pitchFamily="34" charset="0"/>
                        </a:rPr>
                        <a:t>Địa</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chỉ</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khách</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hàng</a:t>
                      </a:r>
                      <a:endParaRPr lang="en-US" sz="1800" kern="1200" baseline="0" smtClean="0">
                        <a:solidFill>
                          <a:schemeClr val="tx1"/>
                        </a:solidFill>
                        <a:latin typeface="Arial" panose="020B0604020202020204" pitchFamily="34" charset="0"/>
                        <a:ea typeface="+mn-ea"/>
                        <a:cs typeface="Arial" panose="020B0604020202020204"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rgbClr val="FF0000"/>
                        </a:solidFill>
                        <a:effectLst/>
                        <a:latin typeface=".VnSouthern" pitchFamily="34" charset="0"/>
                      </a:endParaRP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7" name="Group 330"/>
          <p:cNvGraphicFramePr>
            <a:graphicFrameLocks noGrp="1"/>
          </p:cNvGraphicFramePr>
          <p:nvPr/>
        </p:nvGraphicFramePr>
        <p:xfrm>
          <a:off x="1981200" y="2764790"/>
          <a:ext cx="6934200" cy="1463676"/>
        </p:xfrm>
        <a:graphic>
          <a:graphicData uri="http://schemas.openxmlformats.org/drawingml/2006/table">
            <a:tbl>
              <a:tblPr/>
              <a:tblGrid>
                <a:gridCol w="2133600"/>
                <a:gridCol w="3133725"/>
                <a:gridCol w="1666875"/>
              </a:tblGrid>
              <a:tr h="365919">
                <a:tc>
                  <a:txBody>
                    <a:bodyPr/>
                    <a:lstStyle/>
                    <a:p>
                      <a:pPr algn="ctr" rtl="0"/>
                      <a:r>
                        <a:rPr lang="vi-VN" sz="1800" b="1" kern="1200" baseline="0" smtClean="0">
                          <a:solidFill>
                            <a:schemeClr val="tx1"/>
                          </a:solidFill>
                          <a:latin typeface="+mn-lt"/>
                          <a:ea typeface="+mn-ea"/>
                          <a:cs typeface="+mn-cs"/>
                        </a:rPr>
                        <a:t>Tên trường</a:t>
                      </a:r>
                      <a:endParaRPr lang="vi-VN" sz="1800" b="1" kern="1200" baseline="0" smtClean="0">
                        <a:solidFill>
                          <a:schemeClr val="tx1"/>
                        </a:solidFill>
                        <a:latin typeface="+mn-lt"/>
                        <a:ea typeface="+mn-ea"/>
                        <a:cs typeface="+mn-cs"/>
                      </a:endParaRPr>
                    </a:p>
                  </a:txBody>
                  <a:tcPr marT="45740" marB="4574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tc>
                  <a:txBody>
                    <a:bodyPr/>
                    <a:lstStyle/>
                    <a:p>
                      <a:pPr algn="ctr" rtl="0"/>
                      <a:r>
                        <a:rPr lang="en-US" sz="1800" b="1" kern="1200" baseline="0" err="1" smtClean="0">
                          <a:solidFill>
                            <a:schemeClr val="tx1"/>
                          </a:solidFill>
                          <a:latin typeface="+mn-lt"/>
                          <a:ea typeface="+mn-ea"/>
                          <a:cs typeface="+mn-cs"/>
                        </a:rPr>
                        <a:t>Mô</a:t>
                      </a:r>
                      <a:r>
                        <a:rPr lang="en-US" sz="1800" b="1" kern="1200" baseline="0" smtClean="0">
                          <a:solidFill>
                            <a:schemeClr val="tx1"/>
                          </a:solidFill>
                          <a:latin typeface="+mn-lt"/>
                          <a:ea typeface="+mn-ea"/>
                          <a:cs typeface="+mn-cs"/>
                        </a:rPr>
                        <a:t> </a:t>
                      </a:r>
                      <a:r>
                        <a:rPr lang="en-US" sz="1800" b="1" kern="1200" baseline="0" err="1" smtClean="0">
                          <a:solidFill>
                            <a:schemeClr val="tx1"/>
                          </a:solidFill>
                          <a:latin typeface="+mn-lt"/>
                          <a:ea typeface="+mn-ea"/>
                          <a:cs typeface="+mn-cs"/>
                        </a:rPr>
                        <a:t>tả</a:t>
                      </a:r>
                      <a:endParaRPr lang="en-US" sz="1800" b="1" kern="1200" baseline="0" smtClean="0">
                        <a:solidFill>
                          <a:schemeClr val="tx1"/>
                        </a:solidFill>
                        <a:latin typeface="+mn-lt"/>
                        <a:ea typeface="+mn-ea"/>
                        <a:cs typeface="+mn-cs"/>
                      </a:endParaRPr>
                    </a:p>
                  </a:txBody>
                  <a:tcPr marT="45740" marB="4574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tc>
                  <a:txBody>
                    <a:bodyPr/>
                    <a:lstStyle/>
                    <a:p>
                      <a:pPr algn="ctr" rtl="0"/>
                      <a:r>
                        <a:rPr lang="en-US" sz="1800" b="1" kern="1200" baseline="0" err="1" smtClean="0">
                          <a:solidFill>
                            <a:schemeClr val="tx1"/>
                          </a:solidFill>
                          <a:latin typeface="+mn-lt"/>
                          <a:ea typeface="+mn-ea"/>
                          <a:cs typeface="+mn-cs"/>
                        </a:rPr>
                        <a:t>Khoá</a:t>
                      </a:r>
                      <a:r>
                        <a:rPr lang="en-US" sz="1800" b="1" kern="1200" baseline="0" smtClean="0">
                          <a:solidFill>
                            <a:schemeClr val="tx1"/>
                          </a:solidFill>
                          <a:latin typeface="+mn-lt"/>
                          <a:ea typeface="+mn-ea"/>
                          <a:cs typeface="+mn-cs"/>
                        </a:rPr>
                        <a:t> </a:t>
                      </a:r>
                      <a:r>
                        <a:rPr lang="en-US" sz="1800" b="1" kern="1200" baseline="0" err="1" smtClean="0">
                          <a:solidFill>
                            <a:schemeClr val="tx1"/>
                          </a:solidFill>
                          <a:latin typeface="+mn-lt"/>
                          <a:ea typeface="+mn-ea"/>
                          <a:cs typeface="+mn-cs"/>
                        </a:rPr>
                        <a:t>chính</a:t>
                      </a:r>
                      <a:endParaRPr lang="en-US" sz="1800" b="1" kern="1200" baseline="0" smtClean="0">
                        <a:solidFill>
                          <a:schemeClr val="tx1"/>
                        </a:solidFill>
                        <a:latin typeface="+mn-lt"/>
                        <a:ea typeface="+mn-ea"/>
                        <a:cs typeface="+mn-cs"/>
                      </a:endParaRPr>
                    </a:p>
                  </a:txBody>
                  <a:tcPr marT="45740" marB="4574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tr>
              <a:tr h="365919">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Ma_hang</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40" marB="4574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en-US" sz="1800" kern="1200" baseline="0" err="1" smtClean="0">
                          <a:solidFill>
                            <a:schemeClr val="tx1"/>
                          </a:solidFill>
                          <a:latin typeface="Arial" panose="020B0604020202020204" pitchFamily="34" charset="0"/>
                          <a:ea typeface="+mn-ea"/>
                          <a:cs typeface="Arial" panose="020B0604020202020204" pitchFamily="34" charset="0"/>
                        </a:rPr>
                        <a:t>Mã</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mặt</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hàng</a:t>
                      </a:r>
                      <a:endParaRPr lang="en-US" sz="1800" kern="1200" baseline="0" smtClean="0">
                        <a:solidFill>
                          <a:schemeClr val="tx1"/>
                        </a:solidFill>
                        <a:latin typeface="Arial" panose="020B0604020202020204" pitchFamily="34" charset="0"/>
                        <a:ea typeface="+mn-ea"/>
                        <a:cs typeface="Arial" panose="020B0604020202020204" pitchFamily="34" charset="0"/>
                      </a:endParaRPr>
                    </a:p>
                  </a:txBody>
                  <a:tcPr marT="45740" marB="4574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rgbClr val="FF0000"/>
                        </a:solidFill>
                        <a:effectLst/>
                        <a:latin typeface=".VnSouthern" pitchFamily="34" charset="0"/>
                      </a:endParaRPr>
                    </a:p>
                  </a:txBody>
                  <a:tcPr marT="45740" marB="4574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919">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err="1" smtClean="0">
                          <a:ln>
                            <a:noFill/>
                          </a:ln>
                          <a:solidFill>
                            <a:schemeClr val="tx1"/>
                          </a:solidFill>
                          <a:effectLst/>
                          <a:latin typeface="Arial" panose="020B0604020202020204" pitchFamily="34" charset="0"/>
                          <a:cs typeface="Arial" panose="020B0604020202020204" pitchFamily="34" charset="0"/>
                        </a:rPr>
                        <a:t>Ten_hang</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40" marB="4574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en-US" sz="1800" kern="1200" baseline="0" err="1" smtClean="0">
                          <a:solidFill>
                            <a:schemeClr val="tx1"/>
                          </a:solidFill>
                          <a:latin typeface="Arial" panose="020B0604020202020204" pitchFamily="34" charset="0"/>
                          <a:ea typeface="+mn-ea"/>
                          <a:cs typeface="Arial" panose="020B0604020202020204" pitchFamily="34" charset="0"/>
                        </a:rPr>
                        <a:t>Tên</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mặt</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hàng</a:t>
                      </a:r>
                      <a:endParaRPr lang="en-US" sz="1800" kern="1200" baseline="0" smtClean="0">
                        <a:solidFill>
                          <a:schemeClr val="tx1"/>
                        </a:solidFill>
                        <a:latin typeface="Arial" panose="020B0604020202020204" pitchFamily="34" charset="0"/>
                        <a:ea typeface="+mn-ea"/>
                        <a:cs typeface="Arial" panose="020B0604020202020204" pitchFamily="34" charset="0"/>
                      </a:endParaRPr>
                    </a:p>
                  </a:txBody>
                  <a:tcPr marT="45740" marB="4574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rgbClr val="FF0000"/>
                        </a:solidFill>
                        <a:effectLst/>
                        <a:latin typeface=".VnSouthern" pitchFamily="34" charset="0"/>
                      </a:endParaRPr>
                    </a:p>
                  </a:txBody>
                  <a:tcPr marT="45740" marB="4574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919">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err="1" smtClean="0">
                          <a:ln>
                            <a:noFill/>
                          </a:ln>
                          <a:solidFill>
                            <a:schemeClr val="tx1"/>
                          </a:solidFill>
                          <a:effectLst/>
                          <a:latin typeface="Arial" panose="020B0604020202020204" pitchFamily="34" charset="0"/>
                          <a:cs typeface="Arial" panose="020B0604020202020204" pitchFamily="34" charset="0"/>
                        </a:rPr>
                        <a:t>Don_gia</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40" marB="4574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vi-VN" sz="1800" kern="1200" baseline="0" smtClean="0">
                          <a:solidFill>
                            <a:schemeClr val="tx1"/>
                          </a:solidFill>
                          <a:latin typeface="Arial" panose="020B0604020202020204" pitchFamily="34" charset="0"/>
                          <a:ea typeface="+mn-ea"/>
                          <a:cs typeface="Arial" panose="020B0604020202020204" pitchFamily="34" charset="0"/>
                        </a:rPr>
                        <a:t>Đơn giá (VNĐ)</a:t>
                      </a:r>
                      <a:endParaRPr lang="vi-VN" sz="1800" kern="1200" baseline="0" smtClean="0">
                        <a:solidFill>
                          <a:schemeClr val="tx1"/>
                        </a:solidFill>
                        <a:latin typeface="Arial" panose="020B0604020202020204" pitchFamily="34" charset="0"/>
                        <a:ea typeface="+mn-ea"/>
                        <a:cs typeface="Arial" panose="020B0604020202020204" pitchFamily="34" charset="0"/>
                      </a:endParaRPr>
                    </a:p>
                  </a:txBody>
                  <a:tcPr marT="45740" marB="4574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rgbClr val="FF0000"/>
                        </a:solidFill>
                        <a:effectLst/>
                        <a:latin typeface=".VnSouthern" pitchFamily="34" charset="0"/>
                      </a:endParaRPr>
                    </a:p>
                  </a:txBody>
                  <a:tcPr marT="45740" marB="4574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8" name="Group 329"/>
          <p:cNvGraphicFramePr>
            <a:graphicFrameLocks noGrp="1"/>
          </p:cNvGraphicFramePr>
          <p:nvPr/>
        </p:nvGraphicFramePr>
        <p:xfrm>
          <a:off x="2057400" y="4431665"/>
          <a:ext cx="6781799" cy="2219326"/>
        </p:xfrm>
        <a:graphic>
          <a:graphicData uri="http://schemas.openxmlformats.org/drawingml/2006/table">
            <a:tbl>
              <a:tblPr/>
              <a:tblGrid>
                <a:gridCol w="2009271"/>
                <a:gridCol w="3142288"/>
                <a:gridCol w="1630240"/>
              </a:tblGrid>
              <a:tr h="365823">
                <a:tc>
                  <a:txBody>
                    <a:bodyPr/>
                    <a:lstStyle/>
                    <a:p>
                      <a:pPr algn="ctr" rtl="0"/>
                      <a:r>
                        <a:rPr lang="vi-VN" sz="1800" b="1" kern="1200" baseline="0" smtClean="0">
                          <a:solidFill>
                            <a:schemeClr val="tx1"/>
                          </a:solidFill>
                          <a:latin typeface="+mn-lt"/>
                          <a:ea typeface="+mn-ea"/>
                          <a:cs typeface="+mn-cs"/>
                        </a:rPr>
                        <a:t>Tên trường</a:t>
                      </a:r>
                      <a:endParaRPr lang="vi-VN" sz="1800" b="1" kern="1200" baseline="0" smtClean="0">
                        <a:solidFill>
                          <a:schemeClr val="tx1"/>
                        </a:solidFill>
                        <a:latin typeface="+mn-lt"/>
                        <a:ea typeface="+mn-ea"/>
                        <a:cs typeface="+mn-cs"/>
                      </a:endParaRPr>
                    </a:p>
                  </a:txBody>
                  <a:tcPr marT="45728" marB="4572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algn="ctr" rtl="0"/>
                      <a:r>
                        <a:rPr lang="en-US" sz="1800" b="1" kern="1200" baseline="0" err="1" smtClean="0">
                          <a:solidFill>
                            <a:schemeClr val="tx1"/>
                          </a:solidFill>
                          <a:latin typeface="+mn-lt"/>
                          <a:ea typeface="+mn-ea"/>
                          <a:cs typeface="+mn-cs"/>
                        </a:rPr>
                        <a:t>Mô</a:t>
                      </a:r>
                      <a:r>
                        <a:rPr lang="en-US" sz="1800" b="1" kern="1200" baseline="0" smtClean="0">
                          <a:solidFill>
                            <a:schemeClr val="tx1"/>
                          </a:solidFill>
                          <a:latin typeface="+mn-lt"/>
                          <a:ea typeface="+mn-ea"/>
                          <a:cs typeface="+mn-cs"/>
                        </a:rPr>
                        <a:t> </a:t>
                      </a:r>
                      <a:r>
                        <a:rPr lang="en-US" sz="1800" b="1" kern="1200" baseline="0" err="1" smtClean="0">
                          <a:solidFill>
                            <a:schemeClr val="tx1"/>
                          </a:solidFill>
                          <a:latin typeface="+mn-lt"/>
                          <a:ea typeface="+mn-ea"/>
                          <a:cs typeface="+mn-cs"/>
                        </a:rPr>
                        <a:t>tả</a:t>
                      </a:r>
                      <a:endParaRPr lang="en-US" sz="1800" b="1" kern="1200" baseline="0" smtClean="0">
                        <a:solidFill>
                          <a:schemeClr val="tx1"/>
                        </a:solidFill>
                        <a:latin typeface="+mn-lt"/>
                        <a:ea typeface="+mn-ea"/>
                        <a:cs typeface="+mn-cs"/>
                      </a:endParaRPr>
                    </a:p>
                  </a:txBody>
                  <a:tcPr marT="45728" marB="457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algn="ctr" rtl="0"/>
                      <a:r>
                        <a:rPr lang="en-US" sz="1800" b="1" kern="1200" baseline="0" err="1" smtClean="0">
                          <a:solidFill>
                            <a:schemeClr val="tx1"/>
                          </a:solidFill>
                          <a:latin typeface="+mn-lt"/>
                          <a:ea typeface="+mn-ea"/>
                          <a:cs typeface="+mn-cs"/>
                        </a:rPr>
                        <a:t>Khoá</a:t>
                      </a:r>
                      <a:r>
                        <a:rPr lang="en-US" sz="1800" b="1" kern="1200" baseline="0" smtClean="0">
                          <a:solidFill>
                            <a:schemeClr val="tx1"/>
                          </a:solidFill>
                          <a:latin typeface="+mn-lt"/>
                          <a:ea typeface="+mn-ea"/>
                          <a:cs typeface="+mn-cs"/>
                        </a:rPr>
                        <a:t> </a:t>
                      </a:r>
                      <a:r>
                        <a:rPr lang="en-US" sz="1800" b="1" kern="1200" baseline="0" err="1" smtClean="0">
                          <a:solidFill>
                            <a:schemeClr val="tx1"/>
                          </a:solidFill>
                          <a:latin typeface="+mn-lt"/>
                          <a:ea typeface="+mn-ea"/>
                          <a:cs typeface="+mn-cs"/>
                        </a:rPr>
                        <a:t>chính</a:t>
                      </a:r>
                      <a:endParaRPr lang="en-US" sz="1800" b="1" kern="1200" baseline="0" smtClean="0">
                        <a:solidFill>
                          <a:schemeClr val="tx1"/>
                        </a:solidFill>
                        <a:latin typeface="+mn-lt"/>
                        <a:ea typeface="+mn-ea"/>
                        <a:cs typeface="+mn-cs"/>
                      </a:endParaRPr>
                    </a:p>
                  </a:txBody>
                  <a:tcPr marT="45728" marB="4572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365823">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err="1" smtClean="0">
                          <a:ln>
                            <a:noFill/>
                          </a:ln>
                          <a:solidFill>
                            <a:schemeClr val="tx1"/>
                          </a:solidFill>
                          <a:effectLst/>
                          <a:latin typeface="Arial" panose="020B0604020202020204" pitchFamily="34" charset="0"/>
                          <a:cs typeface="Arial" panose="020B0604020202020204" pitchFamily="34" charset="0"/>
                        </a:rPr>
                        <a:t>So_don</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28" marB="4572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vi-VN" sz="1800" kern="1200" baseline="0" smtClean="0">
                          <a:solidFill>
                            <a:schemeClr val="tx1"/>
                          </a:solidFill>
                          <a:latin typeface="Arial" panose="020B0604020202020204" pitchFamily="34" charset="0"/>
                          <a:ea typeface="+mn-ea"/>
                          <a:cs typeface="Arial" panose="020B0604020202020204" pitchFamily="34" charset="0"/>
                        </a:rPr>
                        <a:t>Số hiệu đơn đặt hàng</a:t>
                      </a:r>
                      <a:endParaRPr lang="vi-VN" sz="1800" kern="1200" baseline="0" smtClean="0">
                        <a:solidFill>
                          <a:schemeClr val="tx1"/>
                        </a:solidFill>
                        <a:latin typeface="Arial" panose="020B0604020202020204" pitchFamily="34" charset="0"/>
                        <a:ea typeface="+mn-ea"/>
                        <a:cs typeface="Arial" panose="020B0604020202020204" pitchFamily="34" charset="0"/>
                      </a:endParaRPr>
                    </a:p>
                  </a:txBody>
                  <a:tcPr marT="45728" marB="457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rgbClr val="FF0000"/>
                        </a:solidFill>
                        <a:effectLst/>
                        <a:latin typeface=".VnSouthern" pitchFamily="34" charset="0"/>
                      </a:endParaRPr>
                    </a:p>
                  </a:txBody>
                  <a:tcPr marT="45728" marB="4572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823">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err="1" smtClean="0">
                          <a:ln>
                            <a:noFill/>
                          </a:ln>
                          <a:solidFill>
                            <a:schemeClr val="tx1"/>
                          </a:solidFill>
                          <a:effectLst/>
                          <a:latin typeface="Arial" panose="020B0604020202020204" pitchFamily="34" charset="0"/>
                          <a:cs typeface="Arial" panose="020B0604020202020204" pitchFamily="34" charset="0"/>
                        </a:rPr>
                        <a:t>Ma_khach_hang</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28" marB="4572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en-US" sz="1800" kern="1200" baseline="0" err="1" smtClean="0">
                          <a:solidFill>
                            <a:schemeClr val="tx1"/>
                          </a:solidFill>
                          <a:latin typeface="Arial" panose="020B0604020202020204" pitchFamily="34" charset="0"/>
                          <a:ea typeface="+mn-ea"/>
                          <a:cs typeface="Arial" panose="020B0604020202020204" pitchFamily="34" charset="0"/>
                        </a:rPr>
                        <a:t>Mã</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khách</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hàng</a:t>
                      </a:r>
                      <a:endParaRPr lang="en-US" sz="1800" kern="1200" baseline="0" smtClean="0">
                        <a:solidFill>
                          <a:schemeClr val="tx1"/>
                        </a:solidFill>
                        <a:latin typeface="Arial" panose="020B0604020202020204" pitchFamily="34" charset="0"/>
                        <a:ea typeface="+mn-ea"/>
                        <a:cs typeface="Arial" panose="020B0604020202020204" pitchFamily="34" charset="0"/>
                      </a:endParaRPr>
                    </a:p>
                  </a:txBody>
                  <a:tcPr marT="45728" marB="457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rgbClr val="FF0000"/>
                        </a:solidFill>
                        <a:effectLst/>
                        <a:latin typeface=".VnSouthern" pitchFamily="34" charset="0"/>
                      </a:endParaRPr>
                    </a:p>
                  </a:txBody>
                  <a:tcPr marT="45728" marB="4572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823">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Ma_hang</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28" marB="4572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en-US" sz="1800" kern="1200" baseline="0" err="1" smtClean="0">
                          <a:solidFill>
                            <a:schemeClr val="tx1"/>
                          </a:solidFill>
                          <a:latin typeface="Arial" panose="020B0604020202020204" pitchFamily="34" charset="0"/>
                          <a:ea typeface="+mn-ea"/>
                          <a:cs typeface="Arial" panose="020B0604020202020204" pitchFamily="34" charset="0"/>
                        </a:rPr>
                        <a:t>Mã</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mặt</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hàng</a:t>
                      </a:r>
                      <a:endParaRPr lang="en-US" sz="1800" kern="1200" baseline="0" smtClean="0">
                        <a:solidFill>
                          <a:schemeClr val="tx1"/>
                        </a:solidFill>
                        <a:latin typeface="Arial" panose="020B0604020202020204" pitchFamily="34" charset="0"/>
                        <a:ea typeface="+mn-ea"/>
                        <a:cs typeface="Arial" panose="020B0604020202020204" pitchFamily="34" charset="0"/>
                      </a:endParaRPr>
                    </a:p>
                  </a:txBody>
                  <a:tcPr marT="45728" marB="457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rgbClr val="FF0000"/>
                        </a:solidFill>
                        <a:effectLst/>
                        <a:latin typeface=".VnSouthern" pitchFamily="34" charset="0"/>
                      </a:endParaRPr>
                    </a:p>
                  </a:txBody>
                  <a:tcPr marT="45728" marB="4572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823">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So_luong</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28" marB="4572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vi-VN" sz="1800" kern="1200" baseline="0" smtClean="0">
                          <a:solidFill>
                            <a:schemeClr val="tx1"/>
                          </a:solidFill>
                          <a:latin typeface="Arial" panose="020B0604020202020204" pitchFamily="34" charset="0"/>
                          <a:ea typeface="+mn-ea"/>
                          <a:cs typeface="Arial" panose="020B0604020202020204" pitchFamily="34" charset="0"/>
                        </a:rPr>
                        <a:t>Số lượng</a:t>
                      </a:r>
                      <a:endParaRPr lang="vi-VN" sz="1800" kern="1200" baseline="0" smtClean="0">
                        <a:solidFill>
                          <a:schemeClr val="tx1"/>
                        </a:solidFill>
                        <a:latin typeface="Arial" panose="020B0604020202020204" pitchFamily="34" charset="0"/>
                        <a:ea typeface="+mn-ea"/>
                        <a:cs typeface="Arial" panose="020B0604020202020204" pitchFamily="34" charset="0"/>
                      </a:endParaRPr>
                    </a:p>
                  </a:txBody>
                  <a:tcPr marT="45728" marB="457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rgbClr val="FF0000"/>
                        </a:solidFill>
                        <a:effectLst/>
                        <a:latin typeface=".VnSouthern" pitchFamily="34" charset="0"/>
                      </a:endParaRPr>
                    </a:p>
                  </a:txBody>
                  <a:tcPr marT="45728" marB="4572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0211">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r>
                        <a:rPr kumimoji="0" lang="en-US" sz="1800" b="0" i="0" u="none" strike="noStrike" cap="none" normalizeH="0" baseline="0" err="1" smtClean="0">
                          <a:ln>
                            <a:noFill/>
                          </a:ln>
                          <a:solidFill>
                            <a:schemeClr val="tx1"/>
                          </a:solidFill>
                          <a:effectLst/>
                          <a:latin typeface="Arial" panose="020B0604020202020204" pitchFamily="34" charset="0"/>
                          <a:cs typeface="Arial" panose="020B0604020202020204" pitchFamily="34" charset="0"/>
                        </a:rPr>
                        <a:t>Ngay_giao</a:t>
                      </a: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defRPr/>
                      </a:pPr>
                      <a:r>
                        <a:rPr lang="en-US" sz="1800" kern="1200" baseline="0" err="1" smtClean="0">
                          <a:solidFill>
                            <a:schemeClr val="tx1"/>
                          </a:solidFill>
                          <a:latin typeface="Arial" panose="020B0604020202020204" pitchFamily="34" charset="0"/>
                          <a:ea typeface="+mn-ea"/>
                          <a:cs typeface="Arial" panose="020B0604020202020204" pitchFamily="34" charset="0"/>
                        </a:rPr>
                        <a:t>Ngày</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giao</a:t>
                      </a:r>
                      <a:r>
                        <a:rPr lang="en-US" sz="1800" kern="1200" baseline="0" smtClean="0">
                          <a:solidFill>
                            <a:schemeClr val="tx1"/>
                          </a:solidFill>
                          <a:latin typeface="Arial" panose="020B0604020202020204" pitchFamily="34" charset="0"/>
                          <a:ea typeface="+mn-ea"/>
                          <a:cs typeface="Arial" panose="020B0604020202020204" pitchFamily="34" charset="0"/>
                        </a:rPr>
                        <a:t> </a:t>
                      </a:r>
                      <a:r>
                        <a:rPr lang="en-US" sz="1800" kern="1200" baseline="0" err="1" smtClean="0">
                          <a:solidFill>
                            <a:schemeClr val="tx1"/>
                          </a:solidFill>
                          <a:latin typeface="Arial" panose="020B0604020202020204" pitchFamily="34" charset="0"/>
                          <a:ea typeface="+mn-ea"/>
                          <a:cs typeface="Arial" panose="020B0604020202020204" pitchFamily="34" charset="0"/>
                        </a:rPr>
                        <a:t>hàng</a:t>
                      </a:r>
                      <a:endParaRPr lang="en-US" sz="1800" kern="1200" baseline="0" smtClean="0">
                        <a:solidFill>
                          <a:schemeClr val="tx1"/>
                        </a:solidFill>
                        <a:latin typeface="Arial" panose="020B0604020202020204" pitchFamily="34" charset="0"/>
                        <a:ea typeface="+mn-ea"/>
                        <a:cs typeface="Arial" panose="020B0604020202020204" pitchFamily="34" charset="0"/>
                      </a:endParaRPr>
                    </a:p>
                  </a:txBody>
                  <a:tcPr marT="45728" marB="4572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pPr>
                      <a:endParaRPr kumimoji="0" lang="en-US" sz="1800" b="0" i="0" u="none" strike="noStrike" cap="none" normalizeH="0" baseline="0" smtClean="0">
                        <a:ln>
                          <a:noFill/>
                        </a:ln>
                        <a:solidFill>
                          <a:srgbClr val="FF0000"/>
                        </a:solidFill>
                        <a:effectLst/>
                        <a:latin typeface=".VnSouthern" pitchFamily="34" charset="0"/>
                      </a:endParaRPr>
                    </a:p>
                  </a:txBody>
                  <a:tcPr marT="45728" marB="4572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 name="Text Box 30"/>
          <p:cNvSpPr txBox="1">
            <a:spLocks noChangeArrowheads="1"/>
          </p:cNvSpPr>
          <p:nvPr/>
        </p:nvSpPr>
        <p:spPr bwMode="auto">
          <a:xfrm>
            <a:off x="0" y="1377315"/>
            <a:ext cx="1828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22300" indent="-6223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buFont typeface="Wingdings" panose="05000000000000000000" pitchFamily="2" charset="2"/>
              <a:buNone/>
            </a:pPr>
            <a:r>
              <a:rPr lang="en-US" sz="2000" b="1">
                <a:solidFill>
                  <a:srgbClr val="3333FF"/>
                </a:solidFill>
                <a:latin typeface=".VnHelvetInsH"/>
              </a:rPr>
              <a:t>Khach_hang</a:t>
            </a:r>
            <a:endParaRPr lang="en-US" sz="2000" b="1">
              <a:solidFill>
                <a:srgbClr val="3333FF"/>
              </a:solidFill>
              <a:latin typeface=".VnHelvetInsH"/>
            </a:endParaRPr>
          </a:p>
        </p:txBody>
      </p:sp>
      <p:sp>
        <p:nvSpPr>
          <p:cNvPr id="10" name="Text Box 31"/>
          <p:cNvSpPr txBox="1">
            <a:spLocks noChangeArrowheads="1"/>
          </p:cNvSpPr>
          <p:nvPr/>
        </p:nvSpPr>
        <p:spPr bwMode="auto">
          <a:xfrm>
            <a:off x="76200" y="3053715"/>
            <a:ext cx="1676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22300" indent="-6223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buFont typeface="Wingdings" panose="05000000000000000000" pitchFamily="2" charset="2"/>
              <a:buNone/>
            </a:pPr>
            <a:r>
              <a:rPr lang="en-US" sz="2000" b="1">
                <a:solidFill>
                  <a:srgbClr val="3333FF"/>
                </a:solidFill>
                <a:latin typeface=".VnHelvetInsH"/>
              </a:rPr>
              <a:t>Mat_hang</a:t>
            </a:r>
            <a:endParaRPr lang="en-US" sz="2000" b="1">
              <a:solidFill>
                <a:srgbClr val="3333FF"/>
              </a:solidFill>
              <a:latin typeface=".VnHelvetInsH"/>
            </a:endParaRPr>
          </a:p>
        </p:txBody>
      </p:sp>
      <p:sp>
        <p:nvSpPr>
          <p:cNvPr id="11" name="Text Box 32"/>
          <p:cNvSpPr txBox="1">
            <a:spLocks noChangeArrowheads="1"/>
          </p:cNvSpPr>
          <p:nvPr/>
        </p:nvSpPr>
        <p:spPr bwMode="auto">
          <a:xfrm>
            <a:off x="76200" y="5181283"/>
            <a:ext cx="1676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22300" indent="-6223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buFont typeface="Wingdings" panose="05000000000000000000" pitchFamily="2" charset="2"/>
              <a:buNone/>
            </a:pPr>
            <a:r>
              <a:rPr lang="en-US" sz="2000" b="1">
                <a:solidFill>
                  <a:srgbClr val="3333FF"/>
                </a:solidFill>
                <a:latin typeface=".VnHelvetInsH"/>
              </a:rPr>
              <a:t>Hoa_don</a:t>
            </a:r>
            <a:endParaRPr lang="en-US" sz="2000" b="1">
              <a:solidFill>
                <a:srgbClr val="3333FF"/>
              </a:solidFill>
              <a:latin typeface=".VnHelvetInsH"/>
            </a:endParaRPr>
          </a:p>
        </p:txBody>
      </p:sp>
      <p:pic>
        <p:nvPicPr>
          <p:cNvPr id="41038" name="Picture 8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391400" y="1400810"/>
            <a:ext cx="355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9" name="Picture 8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391400" y="3153410"/>
            <a:ext cx="355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0" name="Picture 8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315200" y="4753610"/>
            <a:ext cx="355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41"/>
          <p:cNvSpPr>
            <a:spLocks noChangeArrowheads="1"/>
          </p:cNvSpPr>
          <p:nvPr/>
        </p:nvSpPr>
        <p:spPr bwMode="auto">
          <a:xfrm>
            <a:off x="203200" y="-317"/>
            <a:ext cx="7696200" cy="829945"/>
          </a:xfrm>
          <a:prstGeom prst="rect">
            <a:avLst/>
          </a:prstGeom>
          <a:solidFill>
            <a:schemeClr val="bg1"/>
          </a:solidFill>
          <a:ln w="9525">
            <a:noFill/>
            <a:miter lim="800000"/>
          </a:ln>
          <a:effectLst/>
        </p:spPr>
        <p:txBody>
          <a:bodyPr>
            <a:spAutoFit/>
          </a:bodyPr>
          <a:p>
            <a:pPr algn="just" fontAlgn="auto">
              <a:spcBef>
                <a:spcPts val="0"/>
              </a:spcBef>
              <a:spcAft>
                <a:spcPts val="0"/>
              </a:spcAft>
              <a:defRPr/>
            </a:pPr>
            <a:r>
              <a:rPr lang="vi-VN" sz="2400" b="1">
                <a:solidFill>
                  <a:srgbClr val="FF0000"/>
                </a:solidFill>
                <a:latin typeface="+mn-lt"/>
              </a:rPr>
              <a:t>cách 2: tạo ra 3 bảng độc lập, mỗi bảng lưu thông tin </a:t>
            </a:r>
            <a:r>
              <a:rPr lang="vi-VN" sz="2400" b="1">
                <a:solidFill>
                  <a:srgbClr val="FF0000"/>
                </a:solidFill>
                <a:latin typeface="+mn-lt"/>
              </a:rPr>
              <a:t>riêng:</a:t>
            </a:r>
            <a:endParaRPr lang="vi-VN" sz="2400" b="1">
              <a:solidFill>
                <a:srgbClr val="FF0000"/>
              </a:solidFill>
              <a:latin typeface="+mn-lt"/>
            </a:endParaRPr>
          </a:p>
        </p:txBody>
      </p:sp>
    </p:spTree>
    <p:custDataLst>
      <p:tags r:id="rId2"/>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linds(horizontal)">
                                      <p:cBhvr>
                                        <p:cTn id="13" dur="500"/>
                                        <p:tgtEl>
                                          <p:spTgt spid="11"/>
                                        </p:tgtEl>
                                      </p:cBhvr>
                                    </p:animEffect>
                                  </p:childTnLst>
                                </p:cTn>
                              </p:par>
                            </p:childTnLst>
                          </p:cTn>
                        </p:par>
                        <p:par>
                          <p:cTn id="14" fill="hold">
                            <p:stCondLst>
                              <p:cond delay="500"/>
                            </p:stCondLst>
                            <p:childTnLst>
                              <p:par>
                                <p:cTn id="15" presetID="3" presetClass="entr" presetSubtype="10"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linds(horizontal)">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25400"/>
            <a:ext cx="370522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17463"/>
            <a:ext cx="3076575" cy="1809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3"/>
          <p:cNvSpPr>
            <a:spLocks noChangeArrowheads="1"/>
          </p:cNvSpPr>
          <p:nvPr/>
        </p:nvSpPr>
        <p:spPr bwMode="auto">
          <a:xfrm>
            <a:off x="228600" y="4572000"/>
            <a:ext cx="89154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20000"/>
              </a:lnSpc>
            </a:pPr>
            <a:r>
              <a:rPr lang="vi-VN" sz="2300" b="1"/>
              <a:t>Cách thứ hai khắc phục được nhược điểm của cách thứ nhất</a:t>
            </a:r>
            <a:endParaRPr lang="en-US" sz="2300" b="1">
              <a:solidFill>
                <a:srgbClr val="CC3300"/>
              </a:solidFill>
              <a:latin typeface=".VnSouthern"/>
              <a:sym typeface="Wingdings" panose="05000000000000000000" pitchFamily="2" charset="2"/>
            </a:endParaRPr>
          </a:p>
        </p:txBody>
      </p:sp>
      <p:pic>
        <p:nvPicPr>
          <p:cNvPr id="430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5450" y="1828800"/>
            <a:ext cx="4552950"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4"/>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33"/>
          <p:cNvSpPr>
            <a:spLocks noChangeArrowheads="1"/>
          </p:cNvSpPr>
          <p:nvPr/>
        </p:nvSpPr>
        <p:spPr bwMode="auto">
          <a:xfrm>
            <a:off x="166688" y="4648200"/>
            <a:ext cx="8382000" cy="136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20000"/>
              </a:lnSpc>
            </a:pPr>
            <a:r>
              <a:rPr lang="vi-VN" sz="2300" b="1"/>
              <a:t>Để có được thông tin tổng hợp thì cần lấy thông tin từ 3 bảng trên </a:t>
            </a:r>
            <a:r>
              <a:rPr lang="vi-VN" sz="2300" b="1">
                <a:sym typeface="Wingdings" panose="05000000000000000000" pitchFamily="2" charset="2"/>
              </a:rPr>
              <a:t> </a:t>
            </a:r>
            <a:r>
              <a:rPr lang="vi-VN" sz="2300" b="1">
                <a:solidFill>
                  <a:srgbClr val="FF0000"/>
                </a:solidFill>
                <a:sym typeface="Wingdings" panose="05000000000000000000" pitchFamily="2" charset="2"/>
              </a:rPr>
              <a:t>cần liên kết </a:t>
            </a:r>
            <a:r>
              <a:rPr lang="vi-VN" sz="2300" b="1">
                <a:sym typeface="Wingdings" panose="05000000000000000000" pitchFamily="2" charset="2"/>
              </a:rPr>
              <a:t>giữa các bảng.</a:t>
            </a:r>
            <a:endParaRPr lang="vi-VN" sz="2300" b="1">
              <a:sym typeface="Wingdings" panose="05000000000000000000" pitchFamily="2" charset="2"/>
            </a:endParaRPr>
          </a:p>
          <a:p>
            <a:pPr algn="just">
              <a:lnSpc>
                <a:spcPct val="120000"/>
              </a:lnSpc>
            </a:pPr>
            <a:endParaRPr lang="en-US" sz="2300" b="1">
              <a:solidFill>
                <a:srgbClr val="CC3300"/>
              </a:solidFill>
              <a:latin typeface=".VnSouthern"/>
              <a:sym typeface="Wingdings" panose="05000000000000000000" pitchFamily="2" charset="2"/>
            </a:endParaRPr>
          </a:p>
        </p:txBody>
      </p:sp>
      <p:pic>
        <p:nvPicPr>
          <p:cNvPr id="32771"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52600" y="4295775"/>
            <a:ext cx="4943475"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5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400"/>
            <a:ext cx="370522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7463"/>
            <a:ext cx="3076575" cy="1809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1792288"/>
            <a:ext cx="4552950"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9800" y="4786313"/>
            <a:ext cx="600075"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443538" y="4805363"/>
            <a:ext cx="611187"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495800" y="4776788"/>
            <a:ext cx="781050"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057400" y="4748213"/>
            <a:ext cx="533400"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62225" y="4757738"/>
            <a:ext cx="1952625"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0"/>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2771"/>
                                        </p:tgtEl>
                                        <p:attrNameLst>
                                          <p:attrName>style.visibility</p:attrName>
                                        </p:attrNameLst>
                                      </p:cBhvr>
                                      <p:to>
                                        <p:strVal val="visible"/>
                                      </p:to>
                                    </p:set>
                                    <p:animEffect transition="in" filter="strips(downLeft)">
                                      <p:cBhvr>
                                        <p:cTn id="7" dur="500"/>
                                        <p:tgtEl>
                                          <p:spTgt spid="3277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par>
                                <p:cTn id="12" presetID="0" presetClass="path" presetSubtype="0" accel="50000" decel="50000" fill="hold" nodeType="withEffect">
                                  <p:stCondLst>
                                    <p:cond delay="0"/>
                                  </p:stCondLst>
                                  <p:childTnLst>
                                    <p:animMotion origin="layout" path="M 0.00503 -0.34975 C 0.00469 -0.32847 0.00573 -0.291 0.0033 -0.2718 C 0.00312 -0.26764 0.00278 -0.26393 0.00226 -0.26 C 0.00173 -0.24867 0.00087 -0.23733 1.66667E-6 -0.22646 C -0.00087 -0.21374 -0.00104 -0.20055 -0.00174 -0.18783 C -0.00243 -0.1381 -0.00226 -0.16354 -0.00174 -0.07448 C -0.00156 -0.06615 -0.00122 -0.05297 0.00035 -0.0458 C 0.00104 -0.03863 0.00017 -0.04649 0.00173 -0.03516 C 0.00208 -0.03169 0.00156 -0.03238 0.00226 -0.03238 L 1.66667E-6 -3.12977E-6 " pathEditMode="relative" rAng="0" ptsTypes="ffffffffAA">
                                      <p:cBhvr>
                                        <p:cTn id="13" dur="2000" fill="hold"/>
                                        <p:tgtEl>
                                          <p:spTgt spid="3"/>
                                        </p:tgtEl>
                                        <p:attrNameLst>
                                          <p:attrName>ppt_x</p:attrName>
                                          <p:attrName>ppt_y</p:attrName>
                                        </p:attrNameLst>
                                      </p:cBhvr>
                                      <p:rCtr x="-34700" y="1748800"/>
                                    </p:animMotion>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2772"/>
                                        </p:tgtEl>
                                        <p:attrNameLst>
                                          <p:attrName>style.visibility</p:attrName>
                                        </p:attrNameLst>
                                      </p:cBhvr>
                                      <p:to>
                                        <p:strVal val="visible"/>
                                      </p:to>
                                    </p:set>
                                  </p:childTnLst>
                                </p:cTn>
                              </p:par>
                              <p:par>
                                <p:cTn id="18" presetID="0" presetClass="path" presetSubtype="0" accel="50000" decel="50000" fill="hold" nodeType="withEffect">
                                  <p:stCondLst>
                                    <p:cond delay="0"/>
                                  </p:stCondLst>
                                  <p:childTnLst>
                                    <p:animMotion origin="layout" path="M -0.13698 -0.62804 C -0.13125 -0.61601 -0.13542 -0.62295 -0.12344 -0.60953 C -0.11927 -0.60444 -0.11615 -0.59797 -0.11215 -0.59242 C -0.10608 -0.58455 -0.09896 -0.57761 -0.09271 -0.56998 C -0.08125 -0.55564 -0.06979 -0.54037 -0.0592 -0.52533 C -0.03281 -0.48855 -0.06615 -0.53736 -0.04271 -0.50613 C -0.03646 -0.49781 -0.03056 -0.48855 -0.02483 -0.47976 C -0.01458 -0.46519 -0.00278 -0.45131 0.00365 -0.43257 C 0.00469 -0.42679 0.00573 -0.42378 0.00729 -0.41846 C 0.00955 -0.39741 0.01094 -0.36827 0.00295 -0.34768 C 0.00191 -0.3338 -0.00017 -0.32316 -0.00399 -0.3102 C -0.00504 -0.30627 -0.00521 -0.30165 -0.0066 -0.29725 C -0.01076 -0.28152 -0.0151 -0.26556 -0.02031 -0.25052 C -0.02101 -0.24497 -0.0217 -0.24081 -0.02309 -0.23572 C -0.02517 -0.20657 -0.02483 -0.17766 -0.02188 -0.14851 C -0.02135 -0.13394 -0.01979 -0.12399 -0.01754 -0.11104 C -0.01736 -0.10479 -0.01736 -0.09878 -0.01684 -0.09276 C -0.01667 -0.08976 -0.01528 -0.08212 -0.01528 -0.08189 C -0.01441 -0.07125 -0.01181 -0.06107 -0.01076 -0.04997 C -0.00955 -0.03678 -0.01181 -0.04187 -0.00816 -0.03516 C -0.0066 -0.02684 -0.00504 -0.01874 -0.00226 -0.01041 C -0.00122 -0.00208 -0.00208 -0.00532 -0.00052 2.9077E-6 " pathEditMode="relative" rAng="0" ptsTypes="fffffffffffffffffffffA">
                                      <p:cBhvr>
                                        <p:cTn id="19" dur="2000" fill="hold"/>
                                        <p:tgtEl>
                                          <p:spTgt spid="32772"/>
                                        </p:tgtEl>
                                        <p:attrNameLst>
                                          <p:attrName>ppt_x</p:attrName>
                                          <p:attrName>ppt_y</p:attrName>
                                        </p:attrNameLst>
                                      </p:cBhvr>
                                      <p:rCtr x="739600" y="3139000"/>
                                    </p:animMotion>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par>
                                <p:cTn id="24" presetID="0" presetClass="path" presetSubtype="0" accel="50000" decel="50000" fill="hold" nodeType="withEffect">
                                  <p:stCondLst>
                                    <p:cond delay="0"/>
                                  </p:stCondLst>
                                  <p:childTnLst>
                                    <p:animMotion origin="layout" path="M 0.26563 -0.63775 C 0.26372 -0.62619 0.25973 -0.60722 0.25278 -0.59958 C 0.24862 -0.59519 0.24896 -0.59611 0.24619 -0.58964 C 0.23316 -0.5598 0.21459 -0.53227 0.1974 -0.50729 C 0.19219 -0.49989 0.18785 -0.4948 0.18351 -0.48577 C 0.18126 -0.47467 0.16997 -0.46287 0.16407 -0.45316 C 0.14671 -0.42355 0.13316 -0.38978 0.11424 -0.36225 C 0.11251 -0.35485 0.10469 -0.34282 0.1007 -0.33657 C 0.09844 -0.32825 0.09167 -0.32269 0.08785 -0.31529 C 0.08403 -0.30766 0.08247 -0.30002 0.079 -0.29262 C 0.07674 -0.28753 0.07413 -0.28267 0.07118 -0.27828 C 0.07032 -0.27712 0.06928 -0.27574 0.06823 -0.27412 C 0.06528 -0.26833 0.06494 -0.26348 0.06146 -0.25862 C 0.05834 -0.24844 0.05261 -0.23872 0.04775 -0.22993 C 0.04532 -0.22531 0.03993 -0.21582 0.03993 -0.21559 C 0.03715 -0.20426 0.03143 -0.19315 0.02639 -0.18321 C 0.025 -0.17719 0.02553 -0.17858 0.0224 -0.17187 C 0.02066 -0.16794 0.01667 -0.16031 0.01667 -0.16007 C 0.01528 -0.15198 0.01337 -0.14689 0.0106 -0.13926 C 0.0085 -0.12584 0.00763 -0.12838 0.00572 -0.10942 C 0.00538 -0.0849 0.00572 -0.06014 0.00487 -0.03539 C 0.00468 -0.03169 5E-6 -0.00833 5E-6 8.32755E-7 " pathEditMode="relative" rAng="0" ptsTypes="fffffffffffffffffffffA">
                                      <p:cBhvr>
                                        <p:cTn id="25" dur="2000" fill="hold"/>
                                        <p:tgtEl>
                                          <p:spTgt spid="8"/>
                                        </p:tgtEl>
                                        <p:attrNameLst>
                                          <p:attrName>ppt_x</p:attrName>
                                          <p:attrName>ppt_y</p:attrName>
                                        </p:attrNameLst>
                                      </p:cBhvr>
                                      <p:rCtr x="-1328100" y="3187600"/>
                                    </p:animMotion>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childTnLst>
                                </p:cTn>
                              </p:par>
                              <p:par>
                                <p:cTn id="30" presetID="0" presetClass="path" presetSubtype="0" accel="50000" decel="50000" fill="hold" nodeType="withEffect">
                                  <p:stCondLst>
                                    <p:cond delay="0"/>
                                  </p:stCondLst>
                                  <p:childTnLst>
                                    <p:animMotion origin="layout" path="M -0.11406 -0.33865 C -0.10885 -0.3331 -0.10573 -0.32523 -0.10052 -0.31806 C -0.08924 -0.30187 -0.07934 -0.28475 -0.06927 -0.26694 C -0.0658 -0.26046 -0.06129 -0.25538 -0.05747 -0.24913 C -0.05486 -0.24497 -0.04965 -0.23502 -0.04965 -0.23479 C -0.04896 -0.23247 -0.04879 -0.22877 -0.04757 -0.22646 C -0.04549 -0.22091 -0.03993 -0.21235 -0.03993 -0.21189 C -0.0375 -0.19477 -0.04097 -0.2142 -0.03611 -0.20171 C -0.02691 -0.17904 -0.04028 -0.20402 -0.03108 -0.18783 C -0.02865 -0.17649 -0.02361 -0.15822 -0.0184 -0.14874 C -0.01649 -0.14041 -0.01146 -0.12607 -0.01146 -0.1256 C -0.01042 -0.1182 -0.00799 -0.1145 -0.0066 -0.10687 C -0.00417 -0.09414 -0.0007 -0.06962 0.00035 -0.05598 C 0.00069 -0.05066 0.00104 -0.04534 0.00139 -0.03978 C 0.00191 -0.03192 0.00365 -0.01503 0.00365 -0.0148 C 0.00312 -0.00786 0.00365 0.00023 0.00243 0.00764 C 0.00191 0.01111 0.00191 0.00185 0.00139 -0.00115 C -0.00087 -0.01179 -0.0007 -0.0074 -0.0007 -0.00485 " pathEditMode="relative" rAng="0" ptsTypes="fffffffffffffffffA">
                                      <p:cBhvr>
                                        <p:cTn id="31" dur="2000" fill="hold"/>
                                        <p:tgtEl>
                                          <p:spTgt spid="7"/>
                                        </p:tgtEl>
                                        <p:attrNameLst>
                                          <p:attrName>ppt_x</p:attrName>
                                          <p:attrName>ppt_y</p:attrName>
                                        </p:attrNameLst>
                                      </p:cBhvr>
                                      <p:rCtr x="588500" y="1748800"/>
                                    </p:animMotion>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32773"/>
                                        </p:tgtEl>
                                        <p:attrNameLst>
                                          <p:attrName>style.visibility</p:attrName>
                                        </p:attrNameLst>
                                      </p:cBhvr>
                                      <p:to>
                                        <p:strVal val="visible"/>
                                      </p:to>
                                    </p:set>
                                  </p:childTnLst>
                                </p:cTn>
                              </p:par>
                              <p:par>
                                <p:cTn id="36" presetID="0" presetClass="path" presetSubtype="0" accel="50000" decel="50000" fill="hold" nodeType="withEffect">
                                  <p:stCondLst>
                                    <p:cond delay="0"/>
                                  </p:stCondLst>
                                  <p:childTnLst>
                                    <p:animMotion origin="layout" path="M 0.22153 -0.63012 C 0.22448 -0.61439 0.22031 -0.60305 0.21597 -0.58941 C 0.20573 -0.55772 0.19531 -0.52556 0.18437 -0.49433 C 0.17239 -0.45964 0.1651 -0.42031 0.15382 -0.38469 C 0.14791 -0.36641 0.1408 -0.34837 0.13437 -0.33056 C 0.1283 -0.3146 0.12326 -0.29679 0.11666 -0.28106 C 0.10538 -0.25376 0.09219 -0.22878 0.08055 -0.20194 C 0.07187 -0.18228 0.06423 -0.16193 0.05451 -0.14342 C 0.04791 -0.13139 0.04444 -0.1152 0.03611 -0.10548 C 0.0335 -0.08998 0.03732 -0.10733 0.03229 -0.09646 C 0.03125 -0.09438 0.03142 -0.0916 0.03038 -0.08952 C 0.02882 -0.08628 0.02604 -0.0842 0.02482 -0.0805 C 0.02153 -0.06986 0.02378 -0.07634 0.01666 -0.06153 C 0.01528 -0.05853 0.0151 -0.05482 0.01389 -0.05135 C 0.01302 -0.04927 0.01198 -0.04742 0.01094 -0.04557 C 0.01041 -0.04303 0.01007 -0.04025 0.0092 -0.03817 C 0.00816 -0.03516 0.00538 -0.02938 0.00538 -0.02915 C 0.00416 -0.02313 0.00208 -0.01781 0.00069 -0.0118 C 2.5E-6 -0.00116 2.5E-6 -0.00509 2.5E-6 1.02012E-6 " pathEditMode="relative" rAng="0" ptsTypes="ffffffffffffffffffA">
                                      <p:cBhvr>
                                        <p:cTn id="37" dur="2000" fill="hold"/>
                                        <p:tgtEl>
                                          <p:spTgt spid="32773"/>
                                        </p:tgtEl>
                                        <p:attrNameLst>
                                          <p:attrName>ppt_x</p:attrName>
                                          <p:attrName>ppt_y</p:attrName>
                                        </p:attrNameLst>
                                      </p:cBhvr>
                                      <p:rCtr x="-1093800" y="3150600"/>
                                    </p:animMotion>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32771"/>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3"/>
                                        </p:tgtEl>
                                        <p:attrNameLst>
                                          <p:attrName>style.visibility</p:attrName>
                                        </p:attrNameLst>
                                      </p:cBhvr>
                                      <p:to>
                                        <p:strVal val="hidden"/>
                                      </p:to>
                                    </p:set>
                                  </p:childTnLst>
                                </p:cTn>
                              </p:par>
                              <p:par>
                                <p:cTn id="44" presetID="1" presetClass="exit" presetSubtype="0" fill="hold" nodeType="withEffect">
                                  <p:stCondLst>
                                    <p:cond delay="0"/>
                                  </p:stCondLst>
                                  <p:childTnLst>
                                    <p:set>
                                      <p:cBhvr>
                                        <p:cTn id="45" dur="1" fill="hold">
                                          <p:stCondLst>
                                            <p:cond delay="0"/>
                                          </p:stCondLst>
                                        </p:cTn>
                                        <p:tgtEl>
                                          <p:spTgt spid="32772"/>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8"/>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7"/>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32773"/>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blinds(horizontal)">
                                      <p:cBhvr>
                                        <p:cTn id="5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oogle Shape;831;p32"/>
          <p:cNvGrpSpPr/>
          <p:nvPr/>
        </p:nvGrpSpPr>
        <p:grpSpPr>
          <a:xfrm>
            <a:off x="-96810" y="3555146"/>
            <a:ext cx="4821801" cy="1551965"/>
            <a:chOff x="4860575" y="633850"/>
            <a:chExt cx="3351925" cy="938825"/>
          </a:xfrm>
        </p:grpSpPr>
        <p:sp>
          <p:nvSpPr>
            <p:cNvPr id="18" name="Google Shape;832;p32"/>
            <p:cNvSpPr/>
            <p:nvPr/>
          </p:nvSpPr>
          <p:spPr>
            <a:xfrm>
              <a:off x="5329975" y="699925"/>
              <a:ext cx="2882525" cy="806675"/>
            </a:xfrm>
            <a:custGeom>
              <a:avLst/>
              <a:gdLst/>
              <a:ahLst/>
              <a:cxnLst/>
              <a:rect l="l" t="t" r="r" b="b"/>
              <a:pathLst>
                <a:path w="115301" h="32267" extrusionOk="0">
                  <a:moveTo>
                    <a:pt x="32278" y="1"/>
                  </a:moveTo>
                  <a:cubicBezTo>
                    <a:pt x="23361" y="1"/>
                    <a:pt x="16133" y="7216"/>
                    <a:pt x="16133" y="16133"/>
                  </a:cubicBezTo>
                  <a:cubicBezTo>
                    <a:pt x="16133" y="25039"/>
                    <a:pt x="8918" y="32266"/>
                    <a:pt x="1" y="32266"/>
                  </a:cubicBezTo>
                  <a:lnTo>
                    <a:pt x="99108" y="32266"/>
                  </a:lnTo>
                  <a:cubicBezTo>
                    <a:pt x="103561" y="32266"/>
                    <a:pt x="107609" y="30469"/>
                    <a:pt x="110526" y="27540"/>
                  </a:cubicBezTo>
                  <a:cubicBezTo>
                    <a:pt x="113491" y="24575"/>
                    <a:pt x="115301" y="20467"/>
                    <a:pt x="115253" y="15931"/>
                  </a:cubicBezTo>
                  <a:cubicBezTo>
                    <a:pt x="115134" y="7025"/>
                    <a:pt x="107597" y="1"/>
                    <a:pt x="98691" y="1"/>
                  </a:cubicBezTo>
                  <a:close/>
                </a:path>
              </a:pathLst>
            </a:custGeom>
            <a:solidFill>
              <a:srgbClr val="FCBD24"/>
            </a:solidFill>
            <a:ln>
              <a:noFill/>
            </a:ln>
          </p:spPr>
          <p:txBody>
            <a:bodyPr spcFirstLastPara="1" wrap="square" lIns="731500" tIns="91425" rIns="274300" bIns="91425" anchor="ctr" anchorCtr="0">
              <a:noAutofit/>
            </a:bodyPr>
            <a:lstStyle/>
            <a:p>
              <a:pPr marL="0" lvl="0" indent="0" algn="ctr" rtl="0">
                <a:spcBef>
                  <a:spcPts val="0"/>
                </a:spcBef>
                <a:spcAft>
                  <a:spcPts val="0"/>
                </a:spcAft>
                <a:buClr>
                  <a:schemeClr val="dk1"/>
                </a:buClr>
                <a:buSzPts val="1100"/>
                <a:buFont typeface="Arial" panose="020B0604020202020204"/>
                <a:buNone/>
              </a:pPr>
              <a:endParaRPr sz="1200">
                <a:solidFill>
                  <a:srgbClr val="FFFFFF"/>
                </a:solidFill>
                <a:latin typeface="Roboto"/>
                <a:ea typeface="Roboto"/>
                <a:cs typeface="Roboto"/>
                <a:sym typeface="Roboto"/>
              </a:endParaRPr>
            </a:p>
          </p:txBody>
        </p:sp>
        <p:sp>
          <p:nvSpPr>
            <p:cNvPr id="19" name="Google Shape;833;p32"/>
            <p:cNvSpPr/>
            <p:nvPr/>
          </p:nvSpPr>
          <p:spPr>
            <a:xfrm>
              <a:off x="4860575" y="633850"/>
              <a:ext cx="469425" cy="469425"/>
            </a:xfrm>
            <a:custGeom>
              <a:avLst/>
              <a:gdLst/>
              <a:ahLst/>
              <a:cxnLst/>
              <a:rect l="l" t="t" r="r" b="b"/>
              <a:pathLst>
                <a:path w="18777" h="18777" extrusionOk="0">
                  <a:moveTo>
                    <a:pt x="18777" y="0"/>
                  </a:moveTo>
                  <a:cubicBezTo>
                    <a:pt x="8406" y="0"/>
                    <a:pt x="0" y="8406"/>
                    <a:pt x="0" y="18776"/>
                  </a:cubicBezTo>
                  <a:lnTo>
                    <a:pt x="18777" y="18776"/>
                  </a:lnTo>
                  <a:lnTo>
                    <a:pt x="18777" y="0"/>
                  </a:ln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0" name="Google Shape;834;p32"/>
            <p:cNvSpPr/>
            <p:nvPr/>
          </p:nvSpPr>
          <p:spPr>
            <a:xfrm>
              <a:off x="5329975" y="1103250"/>
              <a:ext cx="469425" cy="469425"/>
            </a:xfrm>
            <a:custGeom>
              <a:avLst/>
              <a:gdLst/>
              <a:ahLst/>
              <a:cxnLst/>
              <a:rect l="l" t="t" r="r" b="b"/>
              <a:pathLst>
                <a:path w="18777" h="18777" extrusionOk="0">
                  <a:moveTo>
                    <a:pt x="1" y="0"/>
                  </a:moveTo>
                  <a:lnTo>
                    <a:pt x="1" y="18777"/>
                  </a:lnTo>
                  <a:cubicBezTo>
                    <a:pt x="10371" y="18777"/>
                    <a:pt x="18777" y="10371"/>
                    <a:pt x="18777" y="0"/>
                  </a:cubicBezTo>
                  <a:close/>
                </a:path>
              </a:pathLst>
            </a:custGeom>
            <a:solidFill>
              <a:srgbClr val="FCB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 name="Google Shape;835;p32"/>
            <p:cNvSpPr/>
            <p:nvPr/>
          </p:nvSpPr>
          <p:spPr>
            <a:xfrm>
              <a:off x="4926650" y="699925"/>
              <a:ext cx="806675" cy="806675"/>
            </a:xfrm>
            <a:custGeom>
              <a:avLst/>
              <a:gdLst/>
              <a:ahLst/>
              <a:cxnLst/>
              <a:rect l="l" t="t" r="r" b="b"/>
              <a:pathLst>
                <a:path w="32267" h="32267" extrusionOk="0">
                  <a:moveTo>
                    <a:pt x="16134" y="1"/>
                  </a:moveTo>
                  <a:cubicBezTo>
                    <a:pt x="7216" y="1"/>
                    <a:pt x="1" y="7216"/>
                    <a:pt x="1" y="16133"/>
                  </a:cubicBezTo>
                  <a:cubicBezTo>
                    <a:pt x="1" y="25039"/>
                    <a:pt x="7216" y="32266"/>
                    <a:pt x="16134" y="32266"/>
                  </a:cubicBezTo>
                  <a:cubicBezTo>
                    <a:pt x="25051" y="32266"/>
                    <a:pt x="32266" y="25039"/>
                    <a:pt x="32266" y="16133"/>
                  </a:cubicBezTo>
                  <a:cubicBezTo>
                    <a:pt x="32266" y="7216"/>
                    <a:pt x="25051" y="1"/>
                    <a:pt x="161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9" name="Google Shape;836;p32"/>
            <p:cNvSpPr/>
            <p:nvPr/>
          </p:nvSpPr>
          <p:spPr>
            <a:xfrm>
              <a:off x="5034700" y="807975"/>
              <a:ext cx="590575" cy="590575"/>
            </a:xfrm>
            <a:custGeom>
              <a:avLst/>
              <a:gdLst/>
              <a:ahLst/>
              <a:cxnLst/>
              <a:rect l="l" t="t" r="r" b="b"/>
              <a:pathLst>
                <a:path w="23623" h="23623" extrusionOk="0">
                  <a:moveTo>
                    <a:pt x="11812" y="0"/>
                  </a:moveTo>
                  <a:cubicBezTo>
                    <a:pt x="5287" y="0"/>
                    <a:pt x="1" y="5287"/>
                    <a:pt x="1" y="11811"/>
                  </a:cubicBezTo>
                  <a:cubicBezTo>
                    <a:pt x="1" y="18336"/>
                    <a:pt x="5287" y="23622"/>
                    <a:pt x="11812" y="23622"/>
                  </a:cubicBezTo>
                  <a:cubicBezTo>
                    <a:pt x="18336" y="23622"/>
                    <a:pt x="23623" y="18336"/>
                    <a:pt x="23623" y="11811"/>
                  </a:cubicBezTo>
                  <a:cubicBezTo>
                    <a:pt x="23623" y="5287"/>
                    <a:pt x="18336" y="0"/>
                    <a:pt x="11812" y="0"/>
                  </a:cubicBezTo>
                  <a:close/>
                </a:path>
              </a:pathLst>
            </a:custGeom>
            <a:solidFill>
              <a:srgbClr val="FCBD2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500">
                  <a:latin typeface="Fira Sans Extra Condensed Medium"/>
                  <a:ea typeface="Fira Sans Extra Condensed Medium"/>
                  <a:cs typeface="Fira Sans Extra Condensed Medium"/>
                  <a:sym typeface="Fira Sans Extra Condensed Medium"/>
                </a:rPr>
                <a:t>01</a:t>
              </a:r>
              <a:endParaRPr sz="2500">
                <a:latin typeface="Fira Sans Extra Condensed Medium"/>
                <a:ea typeface="Fira Sans Extra Condensed Medium"/>
                <a:cs typeface="Fira Sans Extra Condensed Medium"/>
                <a:sym typeface="Fira Sans Extra Condensed Medium"/>
              </a:endParaRPr>
            </a:p>
          </p:txBody>
        </p:sp>
      </p:grpSp>
      <p:pic>
        <p:nvPicPr>
          <p:cNvPr id="2" name="Picture 1"/>
          <p:cNvPicPr>
            <a:picLocks noChangeAspect="1"/>
          </p:cNvPicPr>
          <p:nvPr/>
        </p:nvPicPr>
        <p:blipFill rotWithShape="1">
          <a:blip r:embed="rId1">
            <a:extLst>
              <a:ext uri="{28A0092B-C50C-407E-A947-70E740481C1C}">
                <a14:useLocalDpi xmlns:a14="http://schemas.microsoft.com/office/drawing/2010/main" val="0"/>
              </a:ext>
            </a:extLst>
          </a:blip>
          <a:srcRect l="8334" t="7037" r="5832" b="38148"/>
          <a:stretch>
            <a:fillRect/>
          </a:stretch>
        </p:blipFill>
        <p:spPr>
          <a:xfrm>
            <a:off x="800691" y="60619"/>
            <a:ext cx="7848600" cy="2819400"/>
          </a:xfrm>
          <a:prstGeom prst="rect">
            <a:avLst/>
          </a:prstGeom>
        </p:spPr>
      </p:pic>
      <p:sp>
        <p:nvSpPr>
          <p:cNvPr id="47106" name="Text Box 125"/>
          <p:cNvSpPr txBox="1">
            <a:spLocks noChangeArrowheads="1"/>
          </p:cNvSpPr>
          <p:nvPr/>
        </p:nvSpPr>
        <p:spPr bwMode="auto">
          <a:xfrm>
            <a:off x="0" y="2847267"/>
            <a:ext cx="9144000" cy="710343"/>
          </a:xfrm>
          <a:prstGeom prst="rect">
            <a:avLst/>
          </a:prstGeom>
          <a:solidFill>
            <a:schemeClr val="tx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en-US" sz="4000" b="1">
                <a:solidFill>
                  <a:srgbClr val="C00000"/>
                </a:solidFill>
                <a:latin typeface="Times New Roman" panose="02020603050405020304" pitchFamily="18" charset="0"/>
              </a:rPr>
              <a:t>BÀI 7.  LIÊN KẾT GIỮA CÁC BẢNG</a:t>
            </a:r>
            <a:endParaRPr lang="en-US" sz="4000">
              <a:solidFill>
                <a:srgbClr val="C00000"/>
              </a:solidFill>
              <a:latin typeface=".VnClarendonH"/>
            </a:endParaRPr>
          </a:p>
        </p:txBody>
      </p:sp>
      <p:grpSp>
        <p:nvGrpSpPr>
          <p:cNvPr id="47107" name="Group 8"/>
          <p:cNvGrpSpPr/>
          <p:nvPr/>
        </p:nvGrpSpPr>
        <p:grpSpPr bwMode="auto">
          <a:xfrm>
            <a:off x="0" y="6553200"/>
            <a:ext cx="9144000" cy="304800"/>
            <a:chOff x="39595" y="6477000"/>
            <a:chExt cx="9170146" cy="381000"/>
          </a:xfrm>
        </p:grpSpPr>
        <p:sp>
          <p:nvSpPr>
            <p:cNvPr id="10" name="Rectangle 9"/>
            <p:cNvSpPr/>
            <p:nvPr/>
          </p:nvSpPr>
          <p:spPr bwMode="auto">
            <a:xfrm rot="5400000">
              <a:off x="4434168" y="2082427"/>
              <a:ext cx="381000" cy="9170146"/>
            </a:xfrm>
            <a:prstGeom prst="rect">
              <a:avLst/>
            </a:pr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a:off x="8534716" y="6477000"/>
              <a:ext cx="675025" cy="381000"/>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Pentagon 27"/>
            <p:cNvSpPr/>
            <p:nvPr/>
          </p:nvSpPr>
          <p:spPr bwMode="auto">
            <a:xfrm flipH="1" flipV="1">
              <a:off x="7695712" y="6477000"/>
              <a:ext cx="1448756" cy="381000"/>
            </a:xfrm>
            <a:custGeom>
              <a:avLst/>
              <a:gdLst>
                <a:gd name="connsiteX0" fmla="*/ 0 w 1887538"/>
                <a:gd name="connsiteY0" fmla="*/ 0 h 990600"/>
                <a:gd name="connsiteX1" fmla="*/ 1392238 w 1887538"/>
                <a:gd name="connsiteY1" fmla="*/ 0 h 990600"/>
                <a:gd name="connsiteX2" fmla="*/ 1887538 w 1887538"/>
                <a:gd name="connsiteY2" fmla="*/ 495300 h 990600"/>
                <a:gd name="connsiteX3" fmla="*/ 1392238 w 1887538"/>
                <a:gd name="connsiteY3" fmla="*/ 990600 h 990600"/>
                <a:gd name="connsiteX4" fmla="*/ 0 w 1887538"/>
                <a:gd name="connsiteY4" fmla="*/ 990600 h 990600"/>
                <a:gd name="connsiteX5" fmla="*/ 0 w 1887538"/>
                <a:gd name="connsiteY5" fmla="*/ 0 h 990600"/>
                <a:gd name="connsiteX0-1" fmla="*/ 0 w 1887538"/>
                <a:gd name="connsiteY0-2" fmla="*/ 0 h 990600"/>
                <a:gd name="connsiteX1-3" fmla="*/ 807244 w 1887538"/>
                <a:gd name="connsiteY1-4" fmla="*/ 794 h 990600"/>
                <a:gd name="connsiteX2-5" fmla="*/ 1392238 w 1887538"/>
                <a:gd name="connsiteY2-6" fmla="*/ 0 h 990600"/>
                <a:gd name="connsiteX3-7" fmla="*/ 1887538 w 1887538"/>
                <a:gd name="connsiteY3-8" fmla="*/ 495300 h 990600"/>
                <a:gd name="connsiteX4-9" fmla="*/ 1392238 w 1887538"/>
                <a:gd name="connsiteY4-10" fmla="*/ 990600 h 990600"/>
                <a:gd name="connsiteX5-11" fmla="*/ 0 w 1887538"/>
                <a:gd name="connsiteY5-12" fmla="*/ 990600 h 990600"/>
                <a:gd name="connsiteX6" fmla="*/ 0 w 1887538"/>
                <a:gd name="connsiteY6" fmla="*/ 0 h 990600"/>
                <a:gd name="connsiteX0-13" fmla="*/ 0 w 1887538"/>
                <a:gd name="connsiteY0-14" fmla="*/ 990600 h 990600"/>
                <a:gd name="connsiteX1-15" fmla="*/ 807244 w 1887538"/>
                <a:gd name="connsiteY1-16" fmla="*/ 794 h 990600"/>
                <a:gd name="connsiteX2-17" fmla="*/ 1392238 w 1887538"/>
                <a:gd name="connsiteY2-18" fmla="*/ 0 h 990600"/>
                <a:gd name="connsiteX3-19" fmla="*/ 1887538 w 1887538"/>
                <a:gd name="connsiteY3-20" fmla="*/ 495300 h 990600"/>
                <a:gd name="connsiteX4-21" fmla="*/ 1392238 w 1887538"/>
                <a:gd name="connsiteY4-22" fmla="*/ 990600 h 990600"/>
                <a:gd name="connsiteX5-23" fmla="*/ 0 w 1887538"/>
                <a:gd name="connsiteY5-24" fmla="*/ 990600 h 990600"/>
                <a:gd name="connsiteX0-25" fmla="*/ 0 w 1894682"/>
                <a:gd name="connsiteY0-26" fmla="*/ 992982 h 992982"/>
                <a:gd name="connsiteX1-27" fmla="*/ 814388 w 1894682"/>
                <a:gd name="connsiteY1-28" fmla="*/ 794 h 992982"/>
                <a:gd name="connsiteX2-29" fmla="*/ 1399382 w 1894682"/>
                <a:gd name="connsiteY2-30" fmla="*/ 0 h 992982"/>
                <a:gd name="connsiteX3-31" fmla="*/ 1894682 w 1894682"/>
                <a:gd name="connsiteY3-32" fmla="*/ 495300 h 992982"/>
                <a:gd name="connsiteX4-33" fmla="*/ 1399382 w 1894682"/>
                <a:gd name="connsiteY4-34" fmla="*/ 990600 h 992982"/>
                <a:gd name="connsiteX5-35" fmla="*/ 0 w 1894682"/>
                <a:gd name="connsiteY5-36" fmla="*/ 992982 h 992982"/>
                <a:gd name="connsiteX0-37" fmla="*/ 0 w 1889920"/>
                <a:gd name="connsiteY0-38" fmla="*/ 990601 h 990601"/>
                <a:gd name="connsiteX1-39" fmla="*/ 809626 w 1889920"/>
                <a:gd name="connsiteY1-40" fmla="*/ 794 h 990601"/>
                <a:gd name="connsiteX2-41" fmla="*/ 1394620 w 1889920"/>
                <a:gd name="connsiteY2-42" fmla="*/ 0 h 990601"/>
                <a:gd name="connsiteX3-43" fmla="*/ 1889920 w 1889920"/>
                <a:gd name="connsiteY3-44" fmla="*/ 495300 h 990601"/>
                <a:gd name="connsiteX4-45" fmla="*/ 1394620 w 1889920"/>
                <a:gd name="connsiteY4-46" fmla="*/ 990600 h 990601"/>
                <a:gd name="connsiteX5-47" fmla="*/ 0 w 1889920"/>
                <a:gd name="connsiteY5-48" fmla="*/ 990601 h 990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889920" h="990601">
                  <a:moveTo>
                    <a:pt x="0" y="990601"/>
                  </a:moveTo>
                  <a:lnTo>
                    <a:pt x="809626" y="794"/>
                  </a:lnTo>
                  <a:lnTo>
                    <a:pt x="1394620" y="0"/>
                  </a:lnTo>
                  <a:lnTo>
                    <a:pt x="1889920" y="495300"/>
                  </a:lnTo>
                  <a:lnTo>
                    <a:pt x="1394620" y="990600"/>
                  </a:lnTo>
                  <a:lnTo>
                    <a:pt x="0" y="990601"/>
                  </a:lnTo>
                  <a:close/>
                </a:path>
              </a:pathLst>
            </a:custGeom>
            <a:solidFill>
              <a:schemeClr val="accent4">
                <a:lumMod val="20000"/>
                <a:lumOff val="80000"/>
              </a:schemeClr>
            </a:solidFill>
            <a:ln w="3175">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3" name="Text Box 31"/>
          <p:cNvSpPr txBox="1">
            <a:spLocks noChangeArrowheads="1"/>
          </p:cNvSpPr>
          <p:nvPr/>
        </p:nvSpPr>
        <p:spPr bwMode="auto">
          <a:xfrm>
            <a:off x="1629229" y="4013356"/>
            <a:ext cx="2895600" cy="523875"/>
          </a:xfrm>
          <a:prstGeom prst="rect">
            <a:avLst/>
          </a:prstGeom>
          <a:noFill/>
          <a:ln w="9525">
            <a:noFill/>
            <a:miter lim="800000"/>
          </a:ln>
        </p:spPr>
        <p:txBody>
          <a:bodyPr>
            <a:spAutoFit/>
          </a:bodyPr>
          <a:lstStyle/>
          <a:p>
            <a:pPr>
              <a:spcBef>
                <a:spcPct val="50000"/>
              </a:spcBef>
              <a:defRPr/>
            </a:pPr>
            <a:r>
              <a:rPr lang="en-US" sz="2800" b="1" smtClean="0">
                <a:latin typeface="Arial" panose="020B0604020202020204" pitchFamily="34" charset="0"/>
              </a:rPr>
              <a:t>KHÁI </a:t>
            </a:r>
            <a:r>
              <a:rPr lang="en-US" sz="2800" b="1">
                <a:latin typeface="Arial" panose="020B0604020202020204" pitchFamily="34" charset="0"/>
              </a:rPr>
              <a:t>NIỆM:</a:t>
            </a:r>
            <a:endParaRPr lang="en-US" sz="2800" b="1">
              <a:latin typeface=".VnHelvetInsH" pitchFamily="34" charset="0"/>
            </a:endParaRPr>
          </a:p>
        </p:txBody>
      </p:sp>
      <p:grpSp>
        <p:nvGrpSpPr>
          <p:cNvPr id="30" name="Google Shape;837;p32"/>
          <p:cNvGrpSpPr/>
          <p:nvPr/>
        </p:nvGrpSpPr>
        <p:grpSpPr>
          <a:xfrm>
            <a:off x="1738846" y="4951935"/>
            <a:ext cx="6484317" cy="1647213"/>
            <a:chOff x="4859375" y="1605400"/>
            <a:chExt cx="3351925" cy="938525"/>
          </a:xfrm>
        </p:grpSpPr>
        <p:sp>
          <p:nvSpPr>
            <p:cNvPr id="31" name="Google Shape;838;p32"/>
            <p:cNvSpPr/>
            <p:nvPr/>
          </p:nvSpPr>
          <p:spPr>
            <a:xfrm>
              <a:off x="4859375" y="1671175"/>
              <a:ext cx="2882525" cy="806975"/>
            </a:xfrm>
            <a:custGeom>
              <a:avLst/>
              <a:gdLst/>
              <a:ahLst/>
              <a:cxnLst/>
              <a:rect l="l" t="t" r="r" b="b"/>
              <a:pathLst>
                <a:path w="115301" h="32279" extrusionOk="0">
                  <a:moveTo>
                    <a:pt x="16610" y="1"/>
                  </a:moveTo>
                  <a:cubicBezTo>
                    <a:pt x="7704" y="1"/>
                    <a:pt x="167" y="7037"/>
                    <a:pt x="60" y="15931"/>
                  </a:cubicBezTo>
                  <a:cubicBezTo>
                    <a:pt x="1" y="20467"/>
                    <a:pt x="1810" y="24587"/>
                    <a:pt x="4775" y="27552"/>
                  </a:cubicBezTo>
                  <a:cubicBezTo>
                    <a:pt x="7692" y="30469"/>
                    <a:pt x="11740" y="32278"/>
                    <a:pt x="16193" y="32278"/>
                  </a:cubicBezTo>
                  <a:lnTo>
                    <a:pt x="115301" y="32278"/>
                  </a:lnTo>
                  <a:cubicBezTo>
                    <a:pt x="106395" y="32278"/>
                    <a:pt x="99168" y="25051"/>
                    <a:pt x="99168" y="16145"/>
                  </a:cubicBezTo>
                  <a:cubicBezTo>
                    <a:pt x="99168" y="7228"/>
                    <a:pt x="91941" y="1"/>
                    <a:pt x="83023" y="1"/>
                  </a:cubicBezTo>
                  <a:close/>
                </a:path>
              </a:pathLst>
            </a:custGeom>
            <a:solidFill>
              <a:srgbClr val="69E781"/>
            </a:solidFill>
            <a:ln>
              <a:noFill/>
            </a:ln>
          </p:spPr>
          <p:txBody>
            <a:bodyPr spcFirstLastPara="1" wrap="square" lIns="274300" tIns="91425" rIns="731500" bIns="91425" anchor="ctr" anchorCtr="0">
              <a:noAutofit/>
            </a:bodyPr>
            <a:lstStyle/>
            <a:p>
              <a:pPr marL="0" lvl="0" indent="0" algn="ctr" rtl="0">
                <a:spcBef>
                  <a:spcPts val="0"/>
                </a:spcBef>
                <a:spcAft>
                  <a:spcPts val="0"/>
                </a:spcAft>
                <a:buClr>
                  <a:schemeClr val="dk1"/>
                </a:buClr>
                <a:buSzPts val="1100"/>
                <a:buFont typeface="Arial" panose="020B0604020202020204"/>
                <a:buNone/>
              </a:pPr>
              <a:endParaRPr>
                <a:solidFill>
                  <a:srgbClr val="FFFFFF"/>
                </a:solidFill>
              </a:endParaRPr>
            </a:p>
          </p:txBody>
        </p:sp>
        <p:sp>
          <p:nvSpPr>
            <p:cNvPr id="32" name="Google Shape;839;p32"/>
            <p:cNvSpPr/>
            <p:nvPr/>
          </p:nvSpPr>
          <p:spPr>
            <a:xfrm>
              <a:off x="7741875" y="1605400"/>
              <a:ext cx="469425" cy="469425"/>
            </a:xfrm>
            <a:custGeom>
              <a:avLst/>
              <a:gdLst/>
              <a:ahLst/>
              <a:cxnLst/>
              <a:rect l="l" t="t" r="r" b="b"/>
              <a:pathLst>
                <a:path w="18777" h="18777" extrusionOk="0">
                  <a:moveTo>
                    <a:pt x="1" y="0"/>
                  </a:moveTo>
                  <a:lnTo>
                    <a:pt x="1" y="18776"/>
                  </a:lnTo>
                  <a:lnTo>
                    <a:pt x="18777" y="18776"/>
                  </a:lnTo>
                  <a:cubicBezTo>
                    <a:pt x="18777" y="8406"/>
                    <a:pt x="10371" y="0"/>
                    <a:pt x="1" y="0"/>
                  </a:cubicBezTo>
                  <a:close/>
                </a:path>
              </a:pathLst>
            </a:custGeom>
            <a:solidFill>
              <a:srgbClr val="69E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 name="Google Shape;840;p32"/>
            <p:cNvSpPr/>
            <p:nvPr/>
          </p:nvSpPr>
          <p:spPr>
            <a:xfrm>
              <a:off x="7272475" y="2074800"/>
              <a:ext cx="469425" cy="469125"/>
            </a:xfrm>
            <a:custGeom>
              <a:avLst/>
              <a:gdLst/>
              <a:ahLst/>
              <a:cxnLst/>
              <a:rect l="l" t="t" r="r" b="b"/>
              <a:pathLst>
                <a:path w="18777" h="18765" extrusionOk="0">
                  <a:moveTo>
                    <a:pt x="1" y="0"/>
                  </a:moveTo>
                  <a:cubicBezTo>
                    <a:pt x="1" y="10359"/>
                    <a:pt x="8407" y="18765"/>
                    <a:pt x="18777" y="18765"/>
                  </a:cubicBezTo>
                  <a:lnTo>
                    <a:pt x="18777" y="0"/>
                  </a:lnTo>
                  <a:close/>
                </a:path>
              </a:pathLst>
            </a:custGeom>
            <a:solidFill>
              <a:srgbClr val="69E7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 name="Google Shape;841;p32"/>
            <p:cNvSpPr/>
            <p:nvPr/>
          </p:nvSpPr>
          <p:spPr>
            <a:xfrm>
              <a:off x="7338550" y="1671175"/>
              <a:ext cx="806675" cy="806975"/>
            </a:xfrm>
            <a:custGeom>
              <a:avLst/>
              <a:gdLst/>
              <a:ahLst/>
              <a:cxnLst/>
              <a:rect l="l" t="t" r="r" b="b"/>
              <a:pathLst>
                <a:path w="32267" h="32279" extrusionOk="0">
                  <a:moveTo>
                    <a:pt x="16134" y="1"/>
                  </a:moveTo>
                  <a:cubicBezTo>
                    <a:pt x="7228" y="1"/>
                    <a:pt x="1" y="7228"/>
                    <a:pt x="1" y="16145"/>
                  </a:cubicBezTo>
                  <a:cubicBezTo>
                    <a:pt x="1" y="25051"/>
                    <a:pt x="7228" y="32278"/>
                    <a:pt x="16134" y="32278"/>
                  </a:cubicBezTo>
                  <a:cubicBezTo>
                    <a:pt x="25052" y="32278"/>
                    <a:pt x="32267" y="25051"/>
                    <a:pt x="32267" y="16145"/>
                  </a:cubicBezTo>
                  <a:cubicBezTo>
                    <a:pt x="32267" y="7228"/>
                    <a:pt x="25052" y="1"/>
                    <a:pt x="161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 name="Google Shape;842;p32"/>
            <p:cNvSpPr/>
            <p:nvPr/>
          </p:nvSpPr>
          <p:spPr>
            <a:xfrm>
              <a:off x="7446600" y="1779525"/>
              <a:ext cx="590575" cy="590275"/>
            </a:xfrm>
            <a:custGeom>
              <a:avLst/>
              <a:gdLst/>
              <a:ahLst/>
              <a:cxnLst/>
              <a:rect l="l" t="t" r="r" b="b"/>
              <a:pathLst>
                <a:path w="23623" h="23611" extrusionOk="0">
                  <a:moveTo>
                    <a:pt x="11812" y="0"/>
                  </a:moveTo>
                  <a:cubicBezTo>
                    <a:pt x="5287" y="0"/>
                    <a:pt x="1" y="5287"/>
                    <a:pt x="1" y="11811"/>
                  </a:cubicBezTo>
                  <a:cubicBezTo>
                    <a:pt x="1" y="18324"/>
                    <a:pt x="5287" y="23610"/>
                    <a:pt x="11812" y="23610"/>
                  </a:cubicBezTo>
                  <a:cubicBezTo>
                    <a:pt x="18336" y="23610"/>
                    <a:pt x="23623" y="18324"/>
                    <a:pt x="23623" y="11811"/>
                  </a:cubicBezTo>
                  <a:cubicBezTo>
                    <a:pt x="23623" y="5287"/>
                    <a:pt x="18336" y="0"/>
                    <a:pt x="11812" y="0"/>
                  </a:cubicBezTo>
                  <a:close/>
                </a:path>
              </a:pathLst>
            </a:custGeom>
            <a:solidFill>
              <a:srgbClr val="69E78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500">
                  <a:latin typeface="Fira Sans Extra Condensed Medium"/>
                  <a:ea typeface="Fira Sans Extra Condensed Medium"/>
                  <a:cs typeface="Fira Sans Extra Condensed Medium"/>
                  <a:sym typeface="Fira Sans Extra Condensed Medium"/>
                </a:rPr>
                <a:t>02</a:t>
              </a:r>
              <a:endParaRPr sz="2500">
                <a:latin typeface="Fira Sans Extra Condensed Medium"/>
                <a:ea typeface="Fira Sans Extra Condensed Medium"/>
                <a:cs typeface="Fira Sans Extra Condensed Medium"/>
                <a:sym typeface="Fira Sans Extra Condensed Medium"/>
              </a:endParaRPr>
            </a:p>
          </p:txBody>
        </p:sp>
      </p:grpSp>
      <p:sp>
        <p:nvSpPr>
          <p:cNvPr id="14" name="Text Box 33"/>
          <p:cNvSpPr txBox="1">
            <a:spLocks noChangeArrowheads="1"/>
          </p:cNvSpPr>
          <p:nvPr/>
        </p:nvSpPr>
        <p:spPr bwMode="auto">
          <a:xfrm>
            <a:off x="1989249" y="5383435"/>
            <a:ext cx="5050707" cy="954107"/>
          </a:xfrm>
          <a:prstGeom prst="rect">
            <a:avLst/>
          </a:prstGeom>
          <a:noFill/>
          <a:ln w="9525">
            <a:noFill/>
            <a:miter lim="800000"/>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sz="2800" b="1" smtClean="0"/>
              <a:t>KỸ </a:t>
            </a:r>
            <a:r>
              <a:rPr lang="en-US" sz="2800" b="1"/>
              <a:t>THUẬT TẠO LIÊN KẾT GIỮA CÁC BẢNG:</a:t>
            </a:r>
            <a:endParaRPr lang="en-US" sz="2800" b="1"/>
          </a:p>
        </p:txBody>
      </p:sp>
    </p:spTree>
    <p:custDataLst>
      <p:tags r:id="rId2"/>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tags/tag1.xml><?xml version="1.0" encoding="utf-8"?>
<p:tagLst xmlns:p="http://schemas.openxmlformats.org/presentationml/2006/main">
  <p:tag name="ISPRING_SLIDE_ID" val="{FCD426B5-44EC-4237-A529-1DFF6BCD86D8}"/>
  <p:tag name="GENSWF_ADVANCE_TIME" val="6.001"/>
  <p:tag name="TIMING" val="|0.001|2|2"/>
  <p:tag name="ISPRING_CUSTOM_TIMING_USED" val="1"/>
</p:tagLst>
</file>

<file path=ppt/tags/tag10.xml><?xml version="1.0" encoding="utf-8"?>
<p:tagLst xmlns:p="http://schemas.openxmlformats.org/presentationml/2006/main">
  <p:tag name="ISPRING_SLIDE_ID" val="{92E16DEA-6140-4E27-B9C4-B856C9BA9E43}"/>
  <p:tag name="GENSWF_ADVANCE_TIME" val="3.001"/>
  <p:tag name="TIMING" val="|0.001|0.5|0.5|0.5|0.5|0.5"/>
  <p:tag name="ISPRING_CUSTOM_TIMING_USED" val="1"/>
</p:tagLst>
</file>

<file path=ppt/tags/tag11.xml><?xml version="1.0" encoding="utf-8"?>
<p:tagLst xmlns:p="http://schemas.openxmlformats.org/presentationml/2006/main">
  <p:tag name="ISPRING_SLIDE_ID" val="{16F94CAC-5F3F-4339-BEE2-FC71636D431E}"/>
  <p:tag name="GENSWF_ADVANCE_TIME" val="5"/>
  <p:tag name="TIMING" val=""/>
  <p:tag name="ISPRING_CUSTOM_TIMING_USED" val="1"/>
</p:tagLst>
</file>

<file path=ppt/tags/tag12.xml><?xml version="1.0" encoding="utf-8"?>
<p:tagLst xmlns:p="http://schemas.openxmlformats.org/presentationml/2006/main">
  <p:tag name="ISPRING_SLIDE_ID" val="{6BAC9004-DEA5-429A-B5E6-EDE5468860FE}"/>
  <p:tag name="GENSWF_ADVANCE_TIME" val="2.473"/>
  <p:tag name="TIMING" val="|0.001|0.5|0.472|0.5|0.5"/>
  <p:tag name="ISPRING_CUSTOM_TIMING_USED" val="1"/>
</p:tagLst>
</file>

<file path=ppt/tags/tag13.xml><?xml version="1.0" encoding="utf-8"?>
<p:tagLst xmlns:p="http://schemas.openxmlformats.org/presentationml/2006/main">
  <p:tag name="ISPRING_SLIDE_ID" val="{46A1E64A-1D4E-4E2E-849B-A45016104C3D}"/>
  <p:tag name="GENSWF_ADVANCE_TIME" val="1.003"/>
  <p:tag name="TIMING" val="|0.5|0.501"/>
  <p:tag name="ISPRING_CUSTOM_TIMING_USED" val="1"/>
</p:tagLst>
</file>

<file path=ppt/tags/tag14.xml><?xml version="1.0" encoding="utf-8"?>
<p:tagLst xmlns:p="http://schemas.openxmlformats.org/presentationml/2006/main">
  <p:tag name="ISPRING_SLIDE_ID" val="{EAC63BA7-CF67-4711-8B32-5A80281573AA}"/>
  <p:tag name="GENSWF_ADVANCE_TIME" val="8.783"/>
  <p:tag name="TIMING" val="|0.001|2.827|0.501|2.003|0.001"/>
  <p:tag name="ISPRING_CUSTOM_TIMING_USED" val="1"/>
</p:tagLst>
</file>

<file path=ppt/tags/tag15.xml><?xml version="1.0" encoding="utf-8"?>
<p:tagLst xmlns:p="http://schemas.openxmlformats.org/presentationml/2006/main">
  <p:tag name="ISPRING_SLIDE_ID" val="{9C426E72-0162-4F73-BE06-52D10E3CEF28}"/>
  <p:tag name="GENSWF_ADVANCE_TIME" val="0.502"/>
  <p:tag name="TIMING" val="|0.001"/>
  <p:tag name="ISPRING_CUSTOM_TIMING_USED" val="1"/>
</p:tagLst>
</file>

<file path=ppt/tags/tag16.xml><?xml version="1.0" encoding="utf-8"?>
<p:tagLst xmlns:p="http://schemas.openxmlformats.org/presentationml/2006/main">
  <p:tag name="ISPRING_SLIDE_ID" val="{BCFB9C6B-4D36-4477-8BAA-95F6B96A4617}"/>
  <p:tag name="GENSWF_ADVANCE_TIME" val="5"/>
  <p:tag name="TIMING" val=""/>
  <p:tag name="ISPRING_CUSTOM_TIMING_USED" val="1"/>
</p:tagLst>
</file>

<file path=ppt/tags/tag17.xml><?xml version="1.0" encoding="utf-8"?>
<p:tagLst xmlns:p="http://schemas.openxmlformats.org/presentationml/2006/main">
  <p:tag name="ISPRING_SLIDE_ID" val="{410DECF9-F5BF-4453-8233-1C04A2DC4ACE}"/>
  <p:tag name="GENSWF_ADVANCE_TIME" val="4.333"/>
  <p:tag name="TIMING" val="|0.001|3.65|0.68"/>
  <p:tag name="ISPRING_CUSTOM_TIMING_USED" val="1"/>
</p:tagLst>
</file>

<file path=ppt/tags/tag18.xml><?xml version="1.0" encoding="utf-8"?>
<p:tagLst xmlns:p="http://schemas.openxmlformats.org/presentationml/2006/main">
  <p:tag name="ISPRING_SLIDE_ID" val="{64A4D468-7936-4531-B56C-7A0BED84BFAE}"/>
  <p:tag name="GENSWF_ADVANCE_TIME" val="5"/>
  <p:tag name="TIMING" val=""/>
  <p:tag name="ISPRING_CUSTOM_TIMING_USED" val="1"/>
</p:tagLst>
</file>

<file path=ppt/tags/tag19.xml><?xml version="1.0" encoding="utf-8"?>
<p:tagLst xmlns:p="http://schemas.openxmlformats.org/presentationml/2006/main">
  <p:tag name="ISPRING_SLIDE_ID" val="{147AFB3F-A22B-4559-812E-31E91BC75EFB}"/>
  <p:tag name="GENSWF_ADVANCE_TIME" val="1.001"/>
  <p:tag name="TIMING" val="|0.001|0.5"/>
  <p:tag name="ISPRING_CUSTOM_TIMING_USED" val="1"/>
</p:tagLst>
</file>

<file path=ppt/tags/tag2.xml><?xml version="1.0" encoding="utf-8"?>
<p:tagLst xmlns:p="http://schemas.openxmlformats.org/presentationml/2006/main">
  <p:tag name="ISPRING_SLIDE_ID" val="{65D4791D-47D8-411A-8EF1-5CC3D669DEC7}"/>
  <p:tag name="GENSWF_ADVANCE_TIME" val="5"/>
  <p:tag name="TIMING" val=""/>
  <p:tag name="ISPRING_CUSTOM_TIMING_USED" val="1"/>
</p:tagLst>
</file>

<file path=ppt/tags/tag20.xml><?xml version="1.0" encoding="utf-8"?>
<p:tagLst xmlns:p="http://schemas.openxmlformats.org/presentationml/2006/main">
  <p:tag name="MMPROD_NEXTUNIQUEID" val="10010"/>
  <p:tag name="MMPROD_UIDATA" val="&lt;database version=&quot;7.0&quot;&gt;&lt;object type=&quot;1&quot; unique_id=&quot;10001&quot;&gt;&lt;object type=&quot;2&quot; unique_id=&quot;10114&quot;&gt;&lt;object type=&quot;3&quot; unique_id=&quot;10115&quot;&gt;&lt;property id=&quot;20148&quot; value=&quot;5&quot;/&gt;&lt;property id=&quot;20300&quot; value=&quot;Slide 5&quot;/&gt;&lt;property id=&quot;20307&quot; value=&quot;256&quot;/&gt;&lt;/object&gt;&lt;object type=&quot;3&quot; unique_id=&quot;10116&quot;&gt;&lt;property id=&quot;20148&quot; value=&quot;5&quot;/&gt;&lt;property id=&quot;20300&quot; value=&quot;Slide 1&quot;/&gt;&lt;property id=&quot;20307&quot; value=&quot;257&quot;/&gt;&lt;/object&gt;&lt;object type=&quot;3&quot; unique_id=&quot;10117&quot;&gt;&lt;property id=&quot;20148&quot; value=&quot;5&quot;/&gt;&lt;property id=&quot;20300&quot; value=&quot;Slide 2&quot;/&gt;&lt;property id=&quot;20307&quot; value=&quot;258&quot;/&gt;&lt;/object&gt;&lt;object type=&quot;3&quot; unique_id=&quot;10233&quot;&gt;&lt;property id=&quot;20148&quot; value=&quot;5&quot;/&gt;&lt;property id=&quot;20300&quot; value=&quot;Slide 6&quot;/&gt;&lt;property id=&quot;20307&quot; value=&quot;259&quot;/&gt;&lt;/object&gt;&lt;object type=&quot;3&quot; unique_id=&quot;10234&quot;&gt;&lt;property id=&quot;20148&quot; value=&quot;5&quot;/&gt;&lt;property id=&quot;20300&quot; value=&quot;Slide 17&quot;/&gt;&lt;property id=&quot;20307&quot; value=&quot;260&quot;/&gt;&lt;/object&gt;&lt;object type=&quot;3&quot; unique_id=&quot;10235&quot;&gt;&lt;property id=&quot;20148&quot; value=&quot;5&quot;/&gt;&lt;property id=&quot;20300&quot; value=&quot;Slide 3&quot;/&gt;&lt;property id=&quot;20307&quot; value=&quot;261&quot;/&gt;&lt;/object&gt;&lt;object type=&quot;3&quot; unique_id=&quot;10310&quot;&gt;&lt;property id=&quot;20148&quot; value=&quot;5&quot;/&gt;&lt;property id=&quot;20300&quot; value=&quot;Slide 4&quot;/&gt;&lt;property id=&quot;20307&quot; value=&quot;263&quot;/&gt;&lt;/object&gt;&lt;object type=&quot;3&quot; unique_id=&quot;10482&quot;&gt;&lt;property id=&quot;20148&quot; value=&quot;5&quot;/&gt;&lt;property id=&quot;20300&quot; value=&quot;Slide 8&quot;/&gt;&lt;property id=&quot;20307&quot; value=&quot;264&quot;/&gt;&lt;/object&gt;&lt;object type=&quot;3&quot; unique_id=&quot;10483&quot;&gt;&lt;property id=&quot;20148&quot; value=&quot;5&quot;/&gt;&lt;property id=&quot;20300&quot; value=&quot;Slide 9&quot;/&gt;&lt;property id=&quot;20307&quot; value=&quot;265&quot;/&gt;&lt;/object&gt;&lt;object type=&quot;3&quot; unique_id=&quot;10484&quot;&gt;&lt;property id=&quot;20148&quot; value=&quot;5&quot;/&gt;&lt;property id=&quot;20300&quot; value=&quot;Slide 10&quot;/&gt;&lt;property id=&quot;20307&quot; value=&quot;268&quot;/&gt;&lt;/object&gt;&lt;object type=&quot;3&quot; unique_id=&quot;10485&quot;&gt;&lt;property id=&quot;20148&quot; value=&quot;5&quot;/&gt;&lt;property id=&quot;20300&quot; value=&quot;Slide 12&quot;/&gt;&lt;property id=&quot;20307&quot; value=&quot;266&quot;/&gt;&lt;/object&gt;&lt;object type=&quot;3&quot; unique_id=&quot;10486&quot;&gt;&lt;property id=&quot;20148&quot; value=&quot;5&quot;/&gt;&lt;property id=&quot;20300&quot; value=&quot;Slide 14&quot;/&gt;&lt;property id=&quot;20307&quot; value=&quot;267&quot;/&gt;&lt;/object&gt;&lt;object type=&quot;3&quot; unique_id=&quot;10487&quot;&gt;&lt;property id=&quot;20148&quot; value=&quot;5&quot;/&gt;&lt;property id=&quot;20300&quot; value=&quot;Slide 15&quot;/&gt;&lt;property id=&quot;20307&quot; value=&quot;269&quot;/&gt;&lt;/object&gt;&lt;object type=&quot;3&quot; unique_id=&quot;10488&quot;&gt;&lt;property id=&quot;20148&quot; value=&quot;5&quot;/&gt;&lt;property id=&quot;20300&quot; value=&quot;Slide 16&quot;/&gt;&lt;property id=&quot;20307&quot; value=&quot;270&quot;/&gt;&lt;/object&gt;&lt;object type=&quot;3&quot; unique_id=&quot;10522&quot;&gt;&lt;property id=&quot;20148&quot; value=&quot;5&quot;/&gt;&lt;property id=&quot;20300&quot; value=&quot;Slide 11&quot;/&gt;&lt;property id=&quot;20307&quot; value=&quot;271&quot;/&gt;&lt;/object&gt;&lt;object type=&quot;3&quot; unique_id=&quot;10523&quot;&gt;&lt;property id=&quot;20148&quot; value=&quot;5&quot;/&gt;&lt;property id=&quot;20300&quot; value=&quot;Slide 13&quot;/&gt;&lt;property id=&quot;20307&quot; value=&quot;272&quot;/&gt;&lt;/object&gt;&lt;object type=&quot;3&quot; unique_id=&quot;10615&quot;&gt;&lt;property id=&quot;20148&quot; value=&quot;5&quot;/&gt;&lt;property id=&quot;20300&quot; value=&quot;Slide 7&quot;/&gt;&lt;property id=&quot;20307&quot; value=&quot;274&quot;/&gt;&lt;/object&gt;&lt;/object&gt;&lt;object type=&quot;8&quot; unique_id=&quot;10132&quot;&gt;&lt;/object&gt;&lt;/object&gt;&lt;/database&gt;"/>
  <p:tag name="SECTOMILLISECCONVERTED" val="1"/>
  <p:tag name="ISPRING_UUID" val="{38F20776-8D64-40C5-A6FD-1ED966E2D59F}"/>
  <p:tag name="ISPRING_RESOURCE_FOLDER" val="D:\hoi giang\bai 7 lk bang\lkb2\"/>
  <p:tag name="ISPRING_PRESENTATION_PATH" val="D:\hoi giang\bai 7 lk bang\lkb2.pptx"/>
  <p:tag name="ISPRING_PRESENTATION_INFO" val="&lt;?xml version=&quot;1.0&quot; encoding=&quot;UTF-8&quot; standalone=&quot;no&quot; ?&gt;&#10;&lt;presentation&gt;&#10;&#10;  &lt;slides&gt;&#10;    &lt;slide duration=&quot;6001&quot; id=&quot;{FCD426B5-44EC-4237-A529-1DFF6BCD86D8}&quot; pptId=&quot;275&quot; transitionDuration=&quot;0&quot;/&gt;&#10;    &lt;slide duration=&quot;5000&quot; id=&quot;{65D4791D-47D8-411A-8EF1-5CC3D669DEC7}&quot; pptId=&quot;257&quot; transitionDuration=&quot;0&quot;/&gt;&#10;    &lt;slide duration=&quot;1001&quot; id=&quot;{2F6D6D96-6A8A-4378-B41A-8DCD5CB1846B}&quot; pptId=&quot;276&quot; transitionDuration=&quot;0&quot;/&gt;&#10;    &lt;slide duration=&quot;4003&quot; id=&quot;{0AF835DE-6BFF-4103-B557-34F2F6A0DDF2}&quot; pptId=&quot;258&quot; transitionDuration=&quot;0&quot;/&gt;&#10;    &lt;slide duration=&quot;500&quot; id=&quot;{D46BF3F3-541A-4C93-8E32-BC66599590F8}&quot; pptId=&quot;261&quot; transitionDuration=&quot;0&quot;/&gt;&#10;    &lt;slide duration=&quot;501&quot; id=&quot;{83047E77-C611-4E2F-B4DA-0FCBF354A1C2}&quot; pptId=&quot;263&quot; transitionDuration=&quot;0&quot;/&gt;&#10;    &lt;slide duration=&quot;5000&quot; id=&quot;{7A26303C-48EB-418F-A2E8-B73D7E2E38D3}&quot; pptId=&quot;256&quot; transitionDuration=&quot;0&quot;/&gt;&#10;    &lt;slide duration=&quot;801&quot; id=&quot;{B67D21E6-1014-4E24-ACC5-16F19916C2C9}&quot; pptId=&quot;259&quot; transitionDuration=&quot;0&quot;/&gt;&#10;    &lt;slide duration=&quot;3001&quot; id=&quot;{92E16DEA-6140-4E27-B9C4-B856C9BA9E43}&quot; pptId=&quot;279&quot; transitionDuration=&quot;0&quot;/&gt;&#10;    &lt;slide duration=&quot;5000&quot; id=&quot;{16F94CAC-5F3F-4339-BEE2-FC71636D431E}&quot; pptId=&quot;278&quot; transitionDuration=&quot;0&quot;/&gt;&#10;    &lt;slide duration=&quot;2473&quot; id=&quot;{6BAC9004-DEA5-429A-B5E6-EDE5468860FE}&quot; pptId=&quot;274&quot; transitionDuration=&quot;0&quot;/&gt;&#10;    &lt;slide duration=&quot;1003&quot; id=&quot;{46A1E64A-1D4E-4E2E-849B-A45016104C3D}&quot; pptId=&quot;264&quot; transitionDuration=&quot;0&quot;/&gt;&#10;    &lt;slide duration=&quot;8783&quot; id=&quot;{EAC63BA7-CF67-4711-8B32-5A80281573AA}&quot; pptId=&quot;265&quot; transitionDuration=&quot;0&quot;/&gt;&#10;    &lt;slide duration=&quot;502&quot; id=&quot;{9C426E72-0162-4F73-BE06-52D10E3CEF28}&quot; pptId=&quot;268&quot; transitionDuration=&quot;0&quot;/&gt;&#10;    &lt;slide duration=&quot;5000&quot; id=&quot;{BCFB9C6B-4D36-4477-8BAA-95F6B96A4617}&quot; pptId=&quot;271&quot; transitionDuration=&quot;0&quot;/&gt;&#10;    &lt;slide duration=&quot;4333&quot; id=&quot;{410DECF9-F5BF-4453-8233-1C04A2DC4ACE}&quot; pptId=&quot;266&quot; transitionDuration=&quot;0&quot;/&gt;&#10;    &lt;slide duration=&quot;5000&quot; id=&quot;{64A4D468-7936-4531-B56C-7A0BED84BFAE}&quot; pptId=&quot;272&quot; transitionDuration=&quot;0&quot;/&gt;&#10;    &lt;slide duration=&quot;11155&quot; id=&quot;{952B79A7-17A7-467E-89D8-639E15121D6A}&quot; pptId=&quot;277&quot; transitionDuration=&quot;0&quot;/&gt;&#10;    &lt;slide duration=&quot;1001&quot; id=&quot;{147AFB3F-A22B-4559-812E-31E91BC75EFB}&quot; pptId=&quot;267&quot; transitionDuration=&quot;0&quot;/&gt;&#10;  &lt;/slides&gt;&#10;&#10;  &lt;narration&gt;&#10;    &lt;videoTracks&gt;&#10;      &lt;videoTrack duration=&quot;11196&quot; muted=&quot;false&quot; slideId=&quot;{952B79A7-17A7-467E-89D8-639E15121D6A}&quot; startTime=&quot;0&quot; stepIndex=&quot;0&quot; volume=&quot;1&quot;&gt;&#10;        &lt;file modifyTime=&quot;2016-10-18T14:54:53&quot; size=&quot;28055188&quot;&gt;&#10;          &lt;path full=&quot;D:\hoi giang\bai 7 lk bang\lkb2\video\Tue Oct 18 21-54-41 2016.mkv&quot; relative=&quot;lkb2\video\Tue Oct 18 21-54-41 2016.mkv&quot; resource=&quot;Tue Oct 18 21-54-41 2016.mkv&quot;/&gt;&#10;        &lt;/file&gt;&#10;        &lt;trim end=&quot;41&quot; start=&quot;0&quot;/&gt;&#10;        &lt;video height=&quot;480&quot; width=&quot;640&quot;/&gt;&#10;        &lt;audio channels=&quot;2&quot; sampleRate=&quot;44100&quot;/&gt;&#10;      &lt;/videoTrack&gt;&#10;    &lt;/videoTracks&gt;&#10;  &lt;/narration&gt;&#10;&#10;&lt;/presentation&gt;&#10;"/>
  <p:tag name="ISPRING_RESOURCE_PATHS_HASH_2" val="bae69a81a881d1a46a3c380ffcd874be7f6793"/>
  <p:tag name="ISPRING_SCORM_RATE_SLIDES" val="0"/>
  <p:tag name="ISPRING_SCORM_PASSING_SCORE" val="80.000000"/>
  <p:tag name="ISPRING_ULTRA_SCORM_COURSE_ID" val="6EBB4A17-95DA-4C48-90E4-7CE1F274CDCB"/>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Repository"/>
  <p:tag name="ISPRING_OUTPUT_FOLDER" val="D:\hoi giang\bai 7 lk bang\W"/>
  <p:tag name="ISPRING_PRESENTATION_TITLE" val="lkb2"/>
</p:tagLst>
</file>

<file path=ppt/tags/tag3.xml><?xml version="1.0" encoding="utf-8"?>
<p:tagLst xmlns:p="http://schemas.openxmlformats.org/presentationml/2006/main">
  <p:tag name="ISPRING_SLIDE_ID" val="{2F6D6D96-6A8A-4378-B41A-8DCD5CB1846B}"/>
  <p:tag name="GENSWF_ADVANCE_TIME" val="1.001"/>
  <p:tag name="TIMING" val="|0.001"/>
  <p:tag name="ISPRING_CUSTOM_TIMING_USED" val="1"/>
</p:tagLst>
</file>

<file path=ppt/tags/tag4.xml><?xml version="1.0" encoding="utf-8"?>
<p:tagLst xmlns:p="http://schemas.openxmlformats.org/presentationml/2006/main">
  <p:tag name="ISPRING_SLIDE_ID" val="{0AF835DE-6BFF-4103-B557-34F2F6A0DDF2}"/>
  <p:tag name="GENSWF_ADVANCE_TIME" val="4.003"/>
  <p:tag name="TIMING" val="|0.001|1|2|0.001|0.001"/>
  <p:tag name="ISPRING_CUSTOM_TIMING_USED" val="1"/>
</p:tagLst>
</file>

<file path=ppt/tags/tag5.xml><?xml version="1.0" encoding="utf-8"?>
<p:tagLst xmlns:p="http://schemas.openxmlformats.org/presentationml/2006/main">
  <p:tag name="ISPRING_SLIDE_ID" val="{D46BF3F3-541A-4C93-8E32-BC66599590F8}"/>
  <p:tag name="GENSWF_ADVANCE_TIME" val="0.5"/>
  <p:tag name="TIMING" val=""/>
  <p:tag name="ISPRING_CUSTOM_TIMING_USED" val="1"/>
</p:tagLst>
</file>

<file path=ppt/tags/tag6.xml><?xml version="1.0" encoding="utf-8"?>
<p:tagLst xmlns:p="http://schemas.openxmlformats.org/presentationml/2006/main">
  <p:tag name="ISPRING_SLIDE_ID" val="{83047E77-C611-4E2F-B4DA-0FCBF354A1C2}"/>
  <p:tag name="GENSWF_ADVANCE_TIME" val="0.501"/>
  <p:tag name="TIMING" val="|0.001"/>
  <p:tag name="ISPRING_CUSTOM_TIMING_USED" val="1"/>
</p:tagLst>
</file>

<file path=ppt/tags/tag7.xml><?xml version="1.0" encoding="utf-8"?>
<p:tagLst xmlns:p="http://schemas.openxmlformats.org/presentationml/2006/main">
  <p:tag name="ISPRING_SLIDE_ID" val="{83047E77-C611-4E2F-B4DA-0FCBF354A1C2}"/>
  <p:tag name="GENSWF_ADVANCE_TIME" val="0.501"/>
  <p:tag name="TIMING" val="|0.001"/>
  <p:tag name="ISPRING_CUSTOM_TIMING_USED" val="1"/>
</p:tagLst>
</file>

<file path=ppt/tags/tag8.xml><?xml version="1.0" encoding="utf-8"?>
<p:tagLst xmlns:p="http://schemas.openxmlformats.org/presentationml/2006/main">
  <p:tag name="ISPRING_SLIDE_ID" val="{7A26303C-48EB-418F-A2E8-B73D7E2E38D3}"/>
  <p:tag name="GENSWF_ADVANCE_TIME" val="5"/>
  <p:tag name="TIMING" val=""/>
  <p:tag name="ISPRING_CUSTOM_TIMING_USED" val="1"/>
</p:tagLst>
</file>

<file path=ppt/tags/tag9.xml><?xml version="1.0" encoding="utf-8"?>
<p:tagLst xmlns:p="http://schemas.openxmlformats.org/presentationml/2006/main">
  <p:tag name="ISPRING_SLIDE_ID" val="{B67D21E6-1014-4E24-ACC5-16F19916C2C9}"/>
  <p:tag name="GENSWF_ADVANCE_TIME" val="0.801"/>
  <p:tag name="TIMING" val="|0.001"/>
  <p:tag name="ISPRING_CUSTOM_TIMING_US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3939</Words>
  <Application>WPS Presentation</Application>
  <PresentationFormat>On-screen Show (4:3)</PresentationFormat>
  <Paragraphs>293</Paragraphs>
  <Slides>20</Slides>
  <Notes>19</Notes>
  <HiddenSlides>0</HiddenSlides>
  <MMClips>2</MMClips>
  <ScaleCrop>false</ScaleCrop>
  <HeadingPairs>
    <vt:vector size="8" baseType="variant">
      <vt:variant>
        <vt:lpstr>已用的字体</vt:lpstr>
      </vt:variant>
      <vt:variant>
        <vt:i4>20</vt:i4>
      </vt:variant>
      <vt:variant>
        <vt:lpstr>主题</vt:lpstr>
      </vt:variant>
      <vt:variant>
        <vt:i4>1</vt:i4>
      </vt:variant>
      <vt:variant>
        <vt:lpstr>嵌入 OLE 服务器</vt:lpstr>
      </vt:variant>
      <vt:variant>
        <vt:i4>14</vt:i4>
      </vt:variant>
      <vt:variant>
        <vt:lpstr>幻灯片标题</vt:lpstr>
      </vt:variant>
      <vt:variant>
        <vt:i4>20</vt:i4>
      </vt:variant>
    </vt:vector>
  </HeadingPairs>
  <TitlesOfParts>
    <vt:vector size="55" baseType="lpstr">
      <vt:lpstr>Arial</vt:lpstr>
      <vt:lpstr>SimSun</vt:lpstr>
      <vt:lpstr>Wingdings</vt:lpstr>
      <vt:lpstr>Calibri</vt:lpstr>
      <vt:lpstr>.VnClarendonH</vt:lpstr>
      <vt:lpstr>Times New Roman</vt:lpstr>
      <vt:lpstr>.VnClarendonH</vt:lpstr>
      <vt:lpstr>Segoe Print</vt:lpstr>
      <vt:lpstr>.VnSouthern</vt:lpstr>
      <vt:lpstr>.VnTifani HeavyH</vt:lpstr>
      <vt:lpstr>.VnSouthern</vt:lpstr>
      <vt:lpstr>.VnHelvetInsH</vt:lpstr>
      <vt:lpstr>Arial</vt:lpstr>
      <vt:lpstr>Roboto</vt:lpstr>
      <vt:lpstr>Fira Sans Extra Condensed Medium</vt:lpstr>
      <vt:lpstr>.VnHelvetInsH</vt:lpstr>
      <vt:lpstr>Symbol</vt:lpstr>
      <vt:lpstr>Tahoma</vt:lpstr>
      <vt:lpstr>Microsoft YaHei</vt:lpstr>
      <vt:lpstr>Arial Unicode MS</vt:lpstr>
      <vt:lpstr>Office Theme</vt:lpstr>
      <vt:lpstr>PBrush</vt:lpstr>
      <vt:lpstr>PBrush</vt:lpstr>
      <vt:lpstr>PBrush</vt:lpstr>
      <vt:lpstr>PBrush</vt:lpstr>
      <vt:lpstr>PBrush</vt:lpstr>
      <vt:lpstr>PBrush</vt:lpstr>
      <vt:lpstr>PBrush</vt:lpstr>
      <vt:lpstr>PBrush</vt:lpstr>
      <vt:lpstr>PBrush</vt:lpstr>
      <vt:lpstr>PBrush</vt:lpstr>
      <vt:lpstr>PBrush</vt:lpstr>
      <vt:lpstr>PBrush</vt:lpstr>
      <vt:lpstr>PBrush</vt:lpstr>
      <vt:lpstr>PBrush</vt:lpstr>
      <vt:lpstr>1.Nêu khái niệm biểu mẫu.</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lkb2</dc:title>
  <dc:creator>hiền bồ câu</dc:creator>
  <cp:lastModifiedBy>ASUS</cp:lastModifiedBy>
  <cp:revision>159</cp:revision>
  <dcterms:created xsi:type="dcterms:W3CDTF">2012-08-31T09:55:00Z</dcterms:created>
  <dcterms:modified xsi:type="dcterms:W3CDTF">2022-02-18T13:10:55Z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5A4517745734479FBF889C2CF454E987</vt:lpwstr>
  </property>
  <property fmtid="{D5CDD505-2E9C-101B-9397-08002B2CF9AE}" pid="3" name="KSOProductBuildVer">
    <vt:lpwstr>1033-11.2.0.10463</vt:lpwstr>
  </property>
</Properties>
</file>