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4" r:id="rId4"/>
    <p:sldId id="257" r:id="rId5"/>
    <p:sldId id="265" r:id="rId6"/>
    <p:sldId id="258" r:id="rId7"/>
    <p:sldId id="259" r:id="rId8"/>
    <p:sldId id="266" r:id="rId9"/>
    <p:sldId id="260" r:id="rId10"/>
    <p:sldId id="261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00FF"/>
    <a:srgbClr val="00FF00"/>
    <a:srgbClr val="FFFF00"/>
    <a:srgbClr val="FF0000"/>
    <a:srgbClr val="0000FF"/>
    <a:srgbClr val="0066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143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91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00800"/>
            <a:ext cx="19050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0" y="6400800"/>
            <a:ext cx="28956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28600"/>
            <a:ext cx="18478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8600"/>
            <a:ext cx="53911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295400"/>
            <a:ext cx="35814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295400"/>
            <a:ext cx="35814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391400" cy="838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447800" y="1295400"/>
            <a:ext cx="73152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02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4013" y="6400800"/>
            <a:ext cx="2084388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5.jpeg"/><Relationship Id="rId3" Type="http://schemas.openxmlformats.org/officeDocument/2006/relationships/image" Target="../media/image24.jpe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5" name="Text Box 15"/>
          <p:cNvSpPr txBox="1"/>
          <p:nvPr/>
        </p:nvSpPr>
        <p:spPr>
          <a:xfrm>
            <a:off x="1600200" y="1524000"/>
            <a:ext cx="6819900" cy="82994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6: BIỂU MẪU</a:t>
            </a:r>
            <a:r>
              <a:rPr lang="vi-VN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vi-VN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form)</a:t>
            </a:r>
            <a:endParaRPr lang="vi-VN" altLang="en-US" sz="4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77" name="Picture 8" descr="A picture containing logo&#10;&#10;Description automatically generate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7000" y="2590800"/>
            <a:ext cx="2819400" cy="31226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2"/>
          <p:cNvSpPr txBox="1"/>
          <p:nvPr/>
        </p:nvSpPr>
        <p:spPr>
          <a:xfrm>
            <a:off x="1752600" y="166688"/>
            <a:ext cx="5791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Ghi nhớ!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322" name="Text Box 10"/>
          <p:cNvSpPr txBox="1"/>
          <p:nvPr/>
        </p:nvSpPr>
        <p:spPr>
          <a:xfrm>
            <a:off x="990600" y="1219200"/>
            <a:ext cx="8001000" cy="2443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66FF"/>
                </a:solidFill>
                <a:latin typeface="Times New Roman" panose="02020603050405020304" pitchFamily="18" charset="0"/>
              </a:rPr>
              <a:t>Qua bài học các em cần nắm được:</a:t>
            </a:r>
            <a:endParaRPr lang="en-US" altLang="en-US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66FF"/>
                </a:solidFill>
                <a:latin typeface="Times New Roman" panose="02020603050405020304" pitchFamily="18" charset="0"/>
              </a:rPr>
              <a:t>	- Khái niệm biểu mẫu;</a:t>
            </a:r>
            <a:endParaRPr lang="en-US" altLang="en-US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66FF"/>
                </a:solidFill>
                <a:latin typeface="Times New Roman" panose="02020603050405020304" pitchFamily="18" charset="0"/>
              </a:rPr>
              <a:t>	- Các bước tạo biểu mẫu;</a:t>
            </a:r>
            <a:endParaRPr lang="en-US" altLang="en-US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66FF"/>
                </a:solidFill>
                <a:latin typeface="Times New Roman" panose="02020603050405020304" pitchFamily="18" charset="0"/>
              </a:rPr>
              <a:t>	- Các chế độ làm việc với biểu mẫu…</a:t>
            </a:r>
            <a:endParaRPr lang="en-US" altLang="en-US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5" name="Text Box 3"/>
          <p:cNvSpPr txBox="1"/>
          <p:nvPr/>
        </p:nvSpPr>
        <p:spPr>
          <a:xfrm>
            <a:off x="990600" y="2651125"/>
            <a:ext cx="800100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6000" b="1" dirty="0">
                <a:solidFill>
                  <a:srgbClr val="0066FF"/>
                </a:solidFill>
                <a:latin typeface="Times New Roman" panose="02020603050405020304" pitchFamily="18" charset="0"/>
              </a:rPr>
              <a:t>Chúc các em học tốt!</a:t>
            </a:r>
            <a:endParaRPr lang="en-US" altLang="en-US" sz="6000" b="1" dirty="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47" name="AutoShape 11"/>
          <p:cNvSpPr/>
          <p:nvPr/>
        </p:nvSpPr>
        <p:spPr>
          <a:xfrm>
            <a:off x="1981200" y="914400"/>
            <a:ext cx="6477000" cy="1470025"/>
          </a:xfrm>
          <a:prstGeom prst="flowChartPunchedTape">
            <a:avLst/>
          </a:prstGeom>
          <a:solidFill>
            <a:schemeClr val="accent1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pPr algn="ctr"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NỘI DUNG BÀI HỌC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8" name="AutoShape 12"/>
          <p:cNvSpPr/>
          <p:nvPr/>
        </p:nvSpPr>
        <p:spPr>
          <a:xfrm>
            <a:off x="2286000" y="2819400"/>
            <a:ext cx="5867400" cy="914400"/>
          </a:xfrm>
          <a:prstGeom prst="flowChartTerminator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400" dirty="0">
                <a:latin typeface="Times New Roman" panose="02020603050405020304" pitchFamily="18" charset="0"/>
              </a:rPr>
              <a:t>KHÁI NIỆM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349" name="AutoShape 13"/>
          <p:cNvSpPr/>
          <p:nvPr/>
        </p:nvSpPr>
        <p:spPr>
          <a:xfrm>
            <a:off x="2209800" y="3733800"/>
            <a:ext cx="5867400" cy="990600"/>
          </a:xfrm>
          <a:prstGeom prst="flowChartTerminator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400" dirty="0">
                <a:latin typeface="Times New Roman" panose="02020603050405020304" pitchFamily="18" charset="0"/>
              </a:rPr>
              <a:t>TẠO BIỂU MẪU MỚI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350" name="AutoShape 14"/>
          <p:cNvSpPr/>
          <p:nvPr/>
        </p:nvSpPr>
        <p:spPr>
          <a:xfrm>
            <a:off x="2209800" y="4648200"/>
            <a:ext cx="5867400" cy="914400"/>
          </a:xfrm>
          <a:prstGeom prst="flowChartTerminator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sz="2400" dirty="0">
                <a:latin typeface="Times New Roman" panose="02020603050405020304" pitchFamily="18" charset="0"/>
              </a:rPr>
              <a:t>CÁC CHẾ ĐỘ LÀM VIỆC VỚI BIỂU MẪU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  <p:bldP spid="14348" grpId="0" animBg="1"/>
      <p:bldP spid="14349" grpId="0" animBg="1"/>
      <p:bldP spid="143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7" name="Text Box 5"/>
          <p:cNvSpPr txBox="1"/>
          <p:nvPr/>
        </p:nvSpPr>
        <p:spPr>
          <a:xfrm>
            <a:off x="1066800" y="161925"/>
            <a:ext cx="8153400" cy="2091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1) </a:t>
            </a:r>
            <a:r>
              <a:rPr lang="en-US" altLang="en-US" sz="20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Khái niệm</a:t>
            </a:r>
            <a:r>
              <a:rPr lang="en-US" altLang="en-US" sz="20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 :</a:t>
            </a:r>
            <a:endParaRPr lang="en-US" altLang="en-US" sz="20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0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Biểu mẫu là một loại đối tượng trong cơ sở dữ liệu Access được thiết kế để :</a:t>
            </a:r>
            <a:endParaRPr lang="en-US" altLang="en-US" sz="20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- Hiển thị dữ liệu bảng dưới dạng thuận tiện để xem, nhập và sửa dữ liệu.</a:t>
            </a:r>
            <a:endParaRPr lang="en-US" altLang="en-US" sz="20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marL="800100" lvl="1" indent="-342900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- Thực hiện các thao tác thông qua các nút lệnh</a:t>
            </a:r>
            <a:endParaRPr lang="en-US" altLang="en-US" sz="20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094" name="Picture 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1200" y="2438400"/>
            <a:ext cx="5943600" cy="411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514600"/>
            <a:ext cx="5943600" cy="403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6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514600"/>
            <a:ext cx="5715000" cy="411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charRg st="15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3077">
                                            <p:txEl>
                                              <p:charRg st="15" end="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3077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charRg st="169" end="2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3077">
                                            <p:txEl>
                                              <p:charRg st="169" end="2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1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Cho biết sự khác nhau khi hiển thị dữ liệu ở 2 dạng dưới đây?</a:t>
            </a:r>
            <a:endParaRPr lang="en-US" altLang="en-US" sz="18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1536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6400" y="3505200"/>
            <a:ext cx="6781800" cy="2938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14400"/>
            <a:ext cx="6705600" cy="2438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Text Box 4"/>
          <p:cNvSpPr txBox="1"/>
          <p:nvPr/>
        </p:nvSpPr>
        <p:spPr>
          <a:xfrm>
            <a:off x="1066800" y="838200"/>
            <a:ext cx="8077200" cy="504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50000"/>
              </a:lnSpc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Để làm việc với biểu mẫu, tại cửa sổ cơ sở dữ liệu ta chọn vào nhãn Forms</a:t>
            </a:r>
            <a:endParaRPr lang="en-US" altLang="en-US" sz="1800" b="1" i="1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7" name="Text Box 11"/>
          <p:cNvSpPr txBox="1"/>
          <p:nvPr/>
        </p:nvSpPr>
        <p:spPr>
          <a:xfrm>
            <a:off x="1447800" y="1447800"/>
            <a:ext cx="1524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Tự thiết kế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8" name="Text Box 12"/>
          <p:cNvSpPr txBox="1"/>
          <p:nvPr/>
        </p:nvSpPr>
        <p:spPr>
          <a:xfrm>
            <a:off x="2895600" y="1323975"/>
            <a:ext cx="5257800" cy="504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50000"/>
              </a:lnSpc>
            </a:pPr>
            <a:r>
              <a:rPr lang="en-US" altLang="en-US" sz="1800" i="1" dirty="0">
                <a:solidFill>
                  <a:srgbClr val="0066CC"/>
                </a:solidFill>
                <a:latin typeface="Times New Roman" panose="02020603050405020304" pitchFamily="18" charset="0"/>
              </a:rPr>
              <a:t>Nháy đúp chuột vào </a:t>
            </a:r>
            <a:r>
              <a:rPr lang="en-US" altLang="en-US" sz="1800" b="1" i="1" dirty="0">
                <a:solidFill>
                  <a:srgbClr val="0066CC"/>
                </a:solidFill>
                <a:latin typeface="Times New Roman" panose="02020603050405020304" pitchFamily="18" charset="0"/>
              </a:rPr>
              <a:t>Create form in Design View</a:t>
            </a:r>
            <a:endParaRPr lang="en-US" altLang="en-US" sz="1800" dirty="0">
              <a:latin typeface="Times New Roman" panose="02020603050405020304" pitchFamily="18" charset="0"/>
            </a:endParaRPr>
          </a:p>
        </p:txBody>
      </p:sp>
      <p:sp>
        <p:nvSpPr>
          <p:cNvPr id="4109" name="Text Box 13"/>
          <p:cNvSpPr txBox="1"/>
          <p:nvPr/>
        </p:nvSpPr>
        <p:spPr>
          <a:xfrm>
            <a:off x="1447800" y="1981200"/>
            <a:ext cx="1676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Dùng thuật sĩ</a:t>
            </a:r>
            <a:r>
              <a:rPr lang="en-US" altLang="en-US" sz="1800" dirty="0">
                <a:solidFill>
                  <a:srgbClr val="0066CC"/>
                </a:solidFill>
                <a:latin typeface="Arial" panose="020B0604020202020204" pitchFamily="34" charset="0"/>
              </a:rPr>
              <a:t> :</a:t>
            </a:r>
            <a:endParaRPr lang="en-US" altLang="en-US" sz="1800" dirty="0">
              <a:solidFill>
                <a:srgbClr val="0066CC"/>
              </a:solidFill>
              <a:latin typeface="Arial" panose="020B0604020202020204" pitchFamily="34" charset="0"/>
            </a:endParaRPr>
          </a:p>
        </p:txBody>
      </p:sp>
      <p:sp>
        <p:nvSpPr>
          <p:cNvPr id="4110" name="Text Box 14"/>
          <p:cNvSpPr txBox="1"/>
          <p:nvPr/>
        </p:nvSpPr>
        <p:spPr>
          <a:xfrm>
            <a:off x="3048000" y="1857375"/>
            <a:ext cx="5791200" cy="504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50000"/>
              </a:lnSpc>
            </a:pPr>
            <a:r>
              <a:rPr lang="en-US" altLang="en-US" sz="1800" i="1" dirty="0">
                <a:solidFill>
                  <a:srgbClr val="0066CC"/>
                </a:solidFill>
                <a:latin typeface="Times New Roman" panose="02020603050405020304" pitchFamily="18" charset="0"/>
              </a:rPr>
              <a:t>Nháy đúp chuột vào </a:t>
            </a:r>
            <a:r>
              <a:rPr lang="en-US" altLang="en-US" sz="1800" b="1" i="1" dirty="0">
                <a:solidFill>
                  <a:srgbClr val="0066CC"/>
                </a:solidFill>
                <a:latin typeface="Times New Roman" panose="02020603050405020304" pitchFamily="18" charset="0"/>
              </a:rPr>
              <a:t>Create form by using Wizard</a:t>
            </a:r>
            <a:endParaRPr lang="en-US" altLang="en-US" sz="1800" b="1" i="1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5" name="Text Box 18"/>
          <p:cNvSpPr txBox="1"/>
          <p:nvPr/>
        </p:nvSpPr>
        <p:spPr>
          <a:xfrm>
            <a:off x="1219200" y="228600"/>
            <a:ext cx="495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115" name="Text Box 19"/>
          <p:cNvSpPr txBox="1"/>
          <p:nvPr/>
        </p:nvSpPr>
        <p:spPr>
          <a:xfrm>
            <a:off x="1143000" y="228600"/>
            <a:ext cx="533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2) T</a:t>
            </a:r>
            <a:r>
              <a:rPr lang="en-US" altLang="en-US" sz="24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ạo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biểu mẫu mới :</a:t>
            </a:r>
            <a:endParaRPr lang="en-US" altLang="en-US" sz="2400" b="1" u="sng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16" name="Picture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000" y="2438400"/>
            <a:ext cx="5343525" cy="3600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18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638800" cy="39195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19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438400"/>
            <a:ext cx="5334000" cy="3657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charRg st="0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100">
                                            <p:txEl>
                                              <p:charRg st="0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08" grpId="0"/>
      <p:bldP spid="4110" grpId="0"/>
      <p:bldP spid="4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Text Box 4"/>
          <p:cNvSpPr txBox="1"/>
          <p:nvPr/>
        </p:nvSpPr>
        <p:spPr>
          <a:xfrm>
            <a:off x="762000" y="76200"/>
            <a:ext cx="8458200" cy="3346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66CC"/>
                </a:solidFill>
                <a:latin typeface="Arial" panose="020B0604020202020204" pitchFamily="34" charset="0"/>
              </a:rPr>
              <a:t>    </a:t>
            </a: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4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Tạo biểu mẫu dùng thuật sĩ</a:t>
            </a: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 :</a:t>
            </a:r>
            <a:endParaRPr lang="en-US" altLang="en-US" sz="24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Ta thực hiện theo các bước sau :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50000"/>
              </a:spcBef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Bước 1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Nháy đúp vào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Create form by using Wizard</a:t>
            </a:r>
            <a:endParaRPr lang="en-US" altLang="en-US" sz="18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50000"/>
              </a:spcBef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Bước 2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Trong hộp thoại Form Wizard, ta xác định :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2"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+ Tại ô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Tables/Queries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ta chọn bảng cần tạo biểu mẫu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	+ Tại ô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Available Fields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ta chọn các trường cần tạo trong biểu mẫu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50000"/>
              </a:spcBef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Bước 3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Nháy chuột nút lệnh next, chọn cách bố trí và kiểu cho biểu mẫu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ct val="50000"/>
              </a:spcBef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Bước 4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Nhập tên biểu mẫu, nháy nút lệnh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Finish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để kết thúc.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143" name="Picture 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0800" y="3048000"/>
            <a:ext cx="4591050" cy="3238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4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124200"/>
            <a:ext cx="4610100" cy="3457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5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3048000"/>
            <a:ext cx="5138738" cy="3276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6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048000"/>
            <a:ext cx="4114800" cy="3448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7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3048000"/>
            <a:ext cx="3876675" cy="3467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9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0800" y="3886200"/>
            <a:ext cx="4591050" cy="2571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12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3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124">
                                            <p:txEl>
                                              <p:charRg st="35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75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5124">
                                            <p:txEl>
                                              <p:charRg st="75" end="1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126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5124">
                                            <p:txEl>
                                              <p:charRg st="126" end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179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5124">
                                            <p:txEl>
                                              <p:charRg st="179" end="2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234" end="3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5124">
                                            <p:txEl>
                                              <p:charRg st="234" end="3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304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5124">
                                            <p:txEl>
                                              <p:charRg st="304" end="3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378" end="4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5124">
                                            <p:txEl>
                                              <p:charRg st="378" end="4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4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Chỉnh sửa biểu mẫu trong chế độ thiết kế</a:t>
            </a: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:</a:t>
            </a:r>
            <a:endParaRPr lang="en-US" altLang="en-US" sz="24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1447800" y="990600"/>
            <a:ext cx="7315200" cy="52578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Thay đổi nội dung các tiêu đề;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Sử dụng phông chữ tiếng việt;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Thay đổi kích thước các trường;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Di chuyển các trường…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638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2438400"/>
            <a:ext cx="6496050" cy="4038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387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3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charRg st="31" end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61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387">
                                            <p:txEl>
                                              <p:charRg st="61" end="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93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charRg st="93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8" name="Text Box 4"/>
          <p:cNvSpPr txBox="1"/>
          <p:nvPr/>
        </p:nvSpPr>
        <p:spPr>
          <a:xfrm>
            <a:off x="1066800" y="69850"/>
            <a:ext cx="8077200" cy="1765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20000"/>
              </a:lnSpc>
            </a:pP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3) </a:t>
            </a:r>
            <a:r>
              <a:rPr lang="en-US" altLang="en-US" sz="2400" b="1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 chế độ làm việc với biểu mẫu</a:t>
            </a:r>
            <a:r>
              <a:rPr lang="en-US" altLang="en-US" sz="24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 :</a:t>
            </a:r>
            <a:endParaRPr lang="en-US" altLang="en-US" sz="2400" b="1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1800" b="1" dirty="0">
                <a:solidFill>
                  <a:srgbClr val="0066CC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Chế độ biểu mẫu :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Cách 1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Nháy đúp chuột lên tên biểu mẫu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Cách 2</a:t>
            </a:r>
            <a:r>
              <a:rPr lang="en-US" altLang="en-US" sz="1800" dirty="0">
                <a:latin typeface="Times New Roman" panose="02020603050405020304" pitchFamily="18" charset="0"/>
              </a:rPr>
              <a:t>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: Chọn biểu mẫu rồi</a:t>
            </a:r>
            <a:r>
              <a:rPr lang="en-US" altLang="en-US" sz="1800" dirty="0">
                <a:latin typeface="Times New Roman" panose="02020603050405020304" pitchFamily="18" charset="0"/>
              </a:rPr>
              <a:t>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nháy nút lệnh 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Cách 3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: Nháy nút </a:t>
            </a:r>
            <a:r>
              <a:rPr lang="fr-FR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      (</a:t>
            </a:r>
            <a:r>
              <a:rPr lang="de-DE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Form View</a:t>
            </a:r>
            <a:r>
              <a:rPr lang="fr-FR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nếu đang ở chế độ thiết kế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endParaRPr dirty="0">
              <a:latin typeface="Times New Roman" panose="02020603050405020304" pitchFamily="18" charset="0"/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638800" y="1143000"/>
          <a:ext cx="6858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76250" imgH="238125" progId="Paint.Picture">
                  <p:embed/>
                </p:oleObj>
              </mc:Choice>
              <mc:Fallback>
                <p:oleObj name="" r:id="rId1" imgW="476250" imgH="238125" progId="Paint.Picture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38800" y="1143000"/>
                        <a:ext cx="685800" cy="328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10"/>
          <p:cNvSpPr/>
          <p:nvPr/>
        </p:nvSpPr>
        <p:spPr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endParaRPr dirty="0">
              <a:latin typeface="Times New Roman" panose="02020603050405020304" pitchFamily="18" charset="0"/>
            </a:endParaRPr>
          </a:p>
        </p:txBody>
      </p:sp>
      <p:pic>
        <p:nvPicPr>
          <p:cNvPr id="6160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524000"/>
            <a:ext cx="381000" cy="3317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64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2209800"/>
            <a:ext cx="7010400" cy="3905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65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1905000"/>
            <a:ext cx="6858000" cy="4038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38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6148">
                                            <p:txEl>
                                              <p:charRg st="38" end="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58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6148">
                                            <p:txEl>
                                              <p:charRg st="58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100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6148">
                                            <p:txEl>
                                              <p:charRg st="100" end="1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charRg st="143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6148">
                                            <p:txEl>
                                              <p:charRg st="143" end="2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2" name="Text Box 4"/>
          <p:cNvSpPr txBox="1"/>
          <p:nvPr/>
        </p:nvSpPr>
        <p:spPr>
          <a:xfrm>
            <a:off x="838200" y="76200"/>
            <a:ext cx="8077200" cy="1301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1800" b="1" dirty="0">
                <a:solidFill>
                  <a:srgbClr val="0066CC"/>
                </a:solidFill>
                <a:latin typeface="Times New Roman" panose="02020603050405020304" pitchFamily="18" charset="0"/>
              </a:rPr>
              <a:t>Chế độ thiết kế :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  <a:buChar char="-"/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Cách 1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:Chọn biểu mẫu rồi nháy nút lệnh</a:t>
            </a:r>
            <a:r>
              <a:rPr lang="en-US" altLang="en-US" sz="1800" dirty="0">
                <a:solidFill>
                  <a:srgbClr val="0066CC"/>
                </a:solidFill>
                <a:latin typeface="Arial" panose="020B0604020202020204" pitchFamily="34" charset="0"/>
              </a:rPr>
              <a:t>                 </a:t>
            </a:r>
            <a:endParaRPr lang="en-US" altLang="en-US" sz="1800" dirty="0">
              <a:solidFill>
                <a:srgbClr val="0066CC"/>
              </a:solidFill>
              <a:latin typeface="Arial" panose="020B0604020202020204" pitchFamily="34" charset="0"/>
            </a:endParaRP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1800" u="sng" dirty="0">
                <a:solidFill>
                  <a:srgbClr val="0066CC"/>
                </a:solidFill>
                <a:latin typeface="Times New Roman" panose="02020603050405020304" pitchFamily="18" charset="0"/>
              </a:rPr>
              <a:t>Cách 2: </a:t>
            </a:r>
            <a:r>
              <a:rPr lang="en-US" altLang="en-US" sz="1800" dirty="0">
                <a:solidFill>
                  <a:srgbClr val="0066CC"/>
                </a:solidFill>
                <a:latin typeface="Times New Roman" panose="02020603050405020304" pitchFamily="18" charset="0"/>
              </a:rPr>
              <a:t>Nháy nút        nếu đang ở chế độ biểu mẫu</a:t>
            </a:r>
            <a:endParaRPr lang="en-US" altLang="en-US" sz="1800" dirty="0">
              <a:solidFill>
                <a:srgbClr val="0066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75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15000" y="609600"/>
            <a:ext cx="838200" cy="31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2" name="Picture 14"/>
          <p:cNvPicPr>
            <a:picLocks noChangeAspect="1"/>
          </p:cNvPicPr>
          <p:nvPr/>
        </p:nvPicPr>
        <p:blipFill>
          <a:blip r:embed="rId2"/>
          <a:srcRect r="63733"/>
          <a:stretch>
            <a:fillRect/>
          </a:stretch>
        </p:blipFill>
        <p:spPr>
          <a:xfrm>
            <a:off x="3200400" y="990600"/>
            <a:ext cx="276225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3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676400"/>
            <a:ext cx="7239000" cy="449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4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1524000"/>
            <a:ext cx="7162800" cy="495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2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charRg st="23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172">
                                            <p:txEl>
                                              <p:charRg st="23" end="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charRg st="80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7172">
                                            <p:txEl>
                                              <p:charRg st="80" end="1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p_seduc_txt_stack">
  <a:themeElements>
    <a:clrScheme name="ppp_seduc_txt_stack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seduc_txt_stac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ppp_seduc_txt_stack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educ_txt_stack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txt_stack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txt_stack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txt_stac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txt_stac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educ_txt_stac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ppp_seduc_txt_stack</Template>
  <TotalTime>0</TotalTime>
  <Words>1648</Words>
  <Application>WPS Presentation</Application>
  <PresentationFormat/>
  <Paragraphs>64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ppp_seduc_txt_stack</vt:lpstr>
      <vt:lpstr>Paint.Picture</vt:lpstr>
      <vt:lpstr>PowerPoint 演示文稿</vt:lpstr>
      <vt:lpstr>PowerPoint 演示文稿</vt:lpstr>
      <vt:lpstr>PowerPoint 演示文稿</vt:lpstr>
      <vt:lpstr>Cho biết sự khác nhau khi hiển thị dữ liệu ở 2 dạng dưới đây?</vt:lpstr>
      <vt:lpstr>PowerPoint 演示文稿</vt:lpstr>
      <vt:lpstr>PowerPoint 演示文稿</vt:lpstr>
      <vt:lpstr> * Chỉnh sửa biểu mẫu trong chế độ thiết kế: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Pooh's</dc:creator>
  <cp:lastModifiedBy>ASUS</cp:lastModifiedBy>
  <cp:revision>51</cp:revision>
  <dcterms:created xsi:type="dcterms:W3CDTF">2007-09-02T09:53:00Z</dcterms:created>
  <dcterms:modified xsi:type="dcterms:W3CDTF">2023-02-02T07:37:07Z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4694E8FB58A34904B446A896BD07363E</vt:lpwstr>
  </property>
  <property fmtid="{D5CDD505-2E9C-101B-9397-08002B2CF9AE}" pid="3" name="KSOProductBuildVer">
    <vt:lpwstr>1033-11.2.0.11440</vt:lpwstr>
  </property>
</Properties>
</file>