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64" r:id="rId4"/>
    <p:sldId id="257" r:id="rId5"/>
    <p:sldId id="265" r:id="rId6"/>
    <p:sldId id="258" r:id="rId7"/>
    <p:sldId id="259" r:id="rId8"/>
    <p:sldId id="266" r:id="rId9"/>
    <p:sldId id="260" r:id="rId10"/>
    <p:sldId id="261" r:id="rId11"/>
    <p:sldId id="263" r:id="rId12"/>
    <p:sldId id="268" r:id="rId13"/>
  </p:sldIdLst>
  <p:sldSz cx="9144000" cy="6858000" type="screen4x3"/>
  <p:notesSz cx="6858000" cy="9144000"/>
  <p:defaultTextStyle>
    <a:defPPr>
      <a:defRPr lang="en-US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800" b="0" i="0" u="none" kern="1200" baseline="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800" b="0" i="0" u="none" kern="1200" baseline="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800" b="0" i="0" u="none" kern="1200" baseline="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800" b="0" i="0" u="none" kern="1200" baseline="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800" b="0" i="0" u="none" kern="1200" baseline="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800" b="0" i="0" u="none" kern="1200" baseline="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800" b="0" i="0" u="none" kern="1200" baseline="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800" b="0" i="0" u="none" kern="1200" baseline="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800" b="0" i="0" u="none" kern="1200" baseline="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CC"/>
    <a:srgbClr val="FF00FF"/>
    <a:srgbClr val="00FF00"/>
    <a:srgbClr val="FFFF00"/>
    <a:srgbClr val="FF0000"/>
    <a:srgbClr val="0000FF"/>
    <a:srgbClr val="0066FF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103" d="100"/>
          <a:sy n="103" d="100"/>
        </p:scale>
        <p:origin x="1098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1143000"/>
            <a:ext cx="7772400" cy="1143000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  <a:endParaRPr lang="en-US" altLang="en-US" noProof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191000" y="2819400"/>
            <a:ext cx="4191000" cy="12954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  <a:endParaRPr lang="en-US" altLang="en-US" noProof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400800"/>
            <a:ext cx="1905000" cy="4572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810000" y="6400800"/>
            <a:ext cx="2895600" cy="4572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400800"/>
            <a:ext cx="1905000" cy="4572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p>
            <a:pPr algn="r" eaLnBrk="1" hangingPunct="1"/>
            <a:fld id="{9A0DB2DC-4C9A-4742-B13C-FB6460FD3503}" type="slidenum">
              <a:rPr lang="en-US" altLang="en-US" dirty="0">
                <a:latin typeface="Arial" panose="020B0604020202020204" pitchFamily="34" charset="0"/>
              </a:rPr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en-US" dirty="0"/>
            </a:fld>
            <a:endParaRPr lang="en-US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15150" y="228600"/>
            <a:ext cx="1847850" cy="6019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8600"/>
            <a:ext cx="5391150" cy="6019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en-US" dirty="0"/>
            </a:fld>
            <a:endParaRPr lang="en-US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en-US" dirty="0"/>
            </a:fld>
            <a:endParaRPr lang="en-US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en-US" dirty="0"/>
            </a:fld>
            <a:endParaRPr lang="en-US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800" y="1295400"/>
            <a:ext cx="35814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1600" y="1295400"/>
            <a:ext cx="35814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en-US" dirty="0"/>
            </a:fld>
            <a:endParaRPr lang="en-US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en-US" dirty="0"/>
            </a:fld>
            <a:endParaRPr lang="en-US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en-US" dirty="0"/>
            </a:fld>
            <a:endParaRPr lang="en-US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en-US" dirty="0"/>
            </a:fld>
            <a:endParaRPr lang="en-US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en-US" dirty="0"/>
            </a:fld>
            <a:endParaRPr lang="en-US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en-US" dirty="0"/>
            </a:fld>
            <a:endParaRPr lang="en-US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1371600" y="228600"/>
            <a:ext cx="7391400" cy="8382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en-US" dirty="0"/>
              <a:t>Click to edit Master title style</a:t>
            </a:r>
            <a:endParaRPr lang="en-US" altLang="en-US" dirty="0"/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1447800" y="1295400"/>
            <a:ext cx="73152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en-US" dirty="0"/>
              <a:t>Click to edit Master text styles</a:t>
            </a:r>
            <a:endParaRPr lang="en-US" altLang="en-US" dirty="0"/>
          </a:p>
          <a:p>
            <a:pPr lvl="1"/>
            <a:r>
              <a:rPr lang="en-US" altLang="en-US" dirty="0"/>
              <a:t>Second level</a:t>
            </a:r>
            <a:endParaRPr lang="en-US" altLang="en-US" dirty="0"/>
          </a:p>
          <a:p>
            <a:pPr lvl="2"/>
            <a:r>
              <a:rPr lang="en-US" altLang="en-US" dirty="0"/>
              <a:t>Third level</a:t>
            </a:r>
            <a:endParaRPr lang="en-US" altLang="en-US" dirty="0"/>
          </a:p>
          <a:p>
            <a:pPr lvl="3"/>
            <a:r>
              <a:rPr lang="en-US" altLang="en-US" dirty="0"/>
              <a:t>Fourth level</a:t>
            </a:r>
            <a:endParaRPr lang="en-US" altLang="en-US" dirty="0"/>
          </a:p>
          <a:p>
            <a:pPr lvl="4"/>
            <a:r>
              <a:rPr lang="en-US" altLang="en-US" dirty="0"/>
              <a:t>Fifth level</a:t>
            </a:r>
            <a:endParaRPr lang="en-US" altLang="en-US" dirty="0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600200" y="6400800"/>
            <a:ext cx="1371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>
                <a:latin typeface="+mn-lt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4013" y="6400800"/>
            <a:ext cx="2084388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91400" y="6400800"/>
            <a:ext cx="1371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>
                <a:latin typeface="Arial" panose="020B0604020202020204" pitchFamily="34" charset="0"/>
              </a:defRPr>
            </a:lvl1pPr>
          </a:lstStyle>
          <a:p>
            <a:pPr lvl="0" eaLnBrk="1" hangingPunct="1"/>
            <a:fld id="{9A0DB2DC-4C9A-4742-B13C-FB6460FD3503}" type="slidenum">
              <a:rPr lang="en-US" altLang="en-US" dirty="0"/>
            </a:fld>
            <a:endParaRPr lang="en-US" altLang="en-US" dirty="0">
              <a:latin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1.v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5.jpeg"/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5" name="Text Box 15"/>
          <p:cNvSpPr txBox="1"/>
          <p:nvPr/>
        </p:nvSpPr>
        <p:spPr>
          <a:xfrm>
            <a:off x="1600200" y="1524000"/>
            <a:ext cx="6819900" cy="82994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eaLnBrk="1" hangingPunct="1"/>
            <a:r>
              <a:rPr lang="en-US" altLang="en-US" sz="4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Bài 6: BIỂU MẪU</a:t>
            </a:r>
            <a:r>
              <a:rPr lang="vi-VN" altLang="en-US" sz="4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(</a:t>
            </a:r>
            <a:r>
              <a:rPr lang="vi-VN" altLang="en-US" sz="4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form)</a:t>
            </a:r>
            <a:endParaRPr lang="vi-VN" altLang="en-US" sz="4800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077" name="Picture 8" descr="A picture containing logo&#10;&#10;Description automatically generated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67000" y="2590800"/>
            <a:ext cx="2819400" cy="31226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290" name="Text Box 2"/>
          <p:cNvSpPr txBox="1"/>
          <p:nvPr/>
        </p:nvSpPr>
        <p:spPr>
          <a:xfrm>
            <a:off x="1752600" y="166688"/>
            <a:ext cx="5791200" cy="5794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 eaLnBrk="1" hangingPunct="1">
              <a:spcBef>
                <a:spcPct val="50000"/>
              </a:spcBef>
            </a:pPr>
            <a:r>
              <a:rPr lang="en-US" altLang="en-US" sz="3200" b="1" dirty="0">
                <a:solidFill>
                  <a:srgbClr val="FF0000"/>
                </a:solidFill>
                <a:latin typeface="Arial" panose="020B0604020202020204" pitchFamily="34" charset="0"/>
              </a:rPr>
              <a:t>Ghi nhớ!</a:t>
            </a:r>
            <a:endParaRPr lang="en-US" altLang="en-US" sz="32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3322" name="Text Box 10"/>
          <p:cNvSpPr txBox="1"/>
          <p:nvPr/>
        </p:nvSpPr>
        <p:spPr>
          <a:xfrm>
            <a:off x="990600" y="1219200"/>
            <a:ext cx="8001000" cy="24431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en-US" altLang="en-US" b="1" dirty="0">
                <a:solidFill>
                  <a:srgbClr val="0066FF"/>
                </a:solidFill>
                <a:latin typeface="Times New Roman" panose="02020603050405020304" pitchFamily="18" charset="0"/>
              </a:rPr>
              <a:t>Qua bài học các em cần nắm được:</a:t>
            </a:r>
            <a:endParaRPr lang="en-US" altLang="en-US" b="1" dirty="0">
              <a:solidFill>
                <a:srgbClr val="0066FF"/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en-US" b="1" dirty="0">
                <a:solidFill>
                  <a:srgbClr val="0066FF"/>
                </a:solidFill>
                <a:latin typeface="Times New Roman" panose="02020603050405020304" pitchFamily="18" charset="0"/>
              </a:rPr>
              <a:t>	- Khái niệm biểu mẫu;</a:t>
            </a:r>
            <a:endParaRPr lang="en-US" altLang="en-US" b="1" dirty="0">
              <a:solidFill>
                <a:srgbClr val="0066FF"/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en-US" b="1" dirty="0">
                <a:solidFill>
                  <a:srgbClr val="0066FF"/>
                </a:solidFill>
                <a:latin typeface="Times New Roman" panose="02020603050405020304" pitchFamily="18" charset="0"/>
              </a:rPr>
              <a:t>	- Các bước tạo biểu mẫu;</a:t>
            </a:r>
            <a:endParaRPr lang="en-US" altLang="en-US" b="1" dirty="0">
              <a:solidFill>
                <a:srgbClr val="0066FF"/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en-US" b="1" dirty="0">
                <a:solidFill>
                  <a:srgbClr val="0066FF"/>
                </a:solidFill>
                <a:latin typeface="Times New Roman" panose="02020603050405020304" pitchFamily="18" charset="0"/>
              </a:rPr>
              <a:t>	- Các chế độ làm việc với biểu mẫu…</a:t>
            </a:r>
            <a:endParaRPr lang="en-US" altLang="en-US" b="1" dirty="0">
              <a:solidFill>
                <a:srgbClr val="0066FF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435" name="Text Box 3"/>
          <p:cNvSpPr txBox="1"/>
          <p:nvPr/>
        </p:nvSpPr>
        <p:spPr>
          <a:xfrm>
            <a:off x="990600" y="2651125"/>
            <a:ext cx="8001000" cy="10064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en-US" altLang="en-US" sz="6000" b="1" dirty="0">
                <a:solidFill>
                  <a:srgbClr val="0066FF"/>
                </a:solidFill>
                <a:latin typeface="Times New Roman" panose="02020603050405020304" pitchFamily="18" charset="0"/>
              </a:rPr>
              <a:t>Chúc các em học tốt!</a:t>
            </a:r>
            <a:endParaRPr lang="en-US" altLang="en-US" sz="6000" b="1" dirty="0">
              <a:solidFill>
                <a:srgbClr val="0066FF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47" name="AutoShape 11"/>
          <p:cNvSpPr/>
          <p:nvPr/>
        </p:nvSpPr>
        <p:spPr>
          <a:xfrm>
            <a:off x="1981200" y="914400"/>
            <a:ext cx="6477000" cy="1470025"/>
          </a:xfrm>
          <a:prstGeom prst="flowChartPunchedTape">
            <a:avLst/>
          </a:prstGeom>
          <a:solidFill>
            <a:schemeClr val="accent1"/>
          </a:solidFill>
          <a:ln w="9525" cap="flat" cmpd="sng">
            <a:solidFill>
              <a:schemeClr val="hlink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 anchorCtr="0"/>
          <a:p>
            <a:pPr algn="ctr" eaLnBrk="1" hangingPunct="1"/>
            <a:r>
              <a:rPr lang="en-US" altLang="en-US" sz="3200" dirty="0">
                <a:solidFill>
                  <a:srgbClr val="0000FF"/>
                </a:solidFill>
                <a:latin typeface="Times New Roman" panose="02020603050405020304" pitchFamily="18" charset="0"/>
              </a:rPr>
              <a:t>NỘI DUNG BÀI HỌC</a:t>
            </a:r>
            <a:endParaRPr lang="en-US" altLang="en-US" sz="3200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348" name="AutoShape 12"/>
          <p:cNvSpPr/>
          <p:nvPr/>
        </p:nvSpPr>
        <p:spPr>
          <a:xfrm>
            <a:off x="2286000" y="2819400"/>
            <a:ext cx="5867400" cy="914400"/>
          </a:xfrm>
          <a:prstGeom prst="flowChartTerminator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algn="ctr" eaLnBrk="1" hangingPunct="1"/>
            <a:r>
              <a:rPr lang="en-US" altLang="en-US" sz="2400" dirty="0">
                <a:latin typeface="Times New Roman" panose="02020603050405020304" pitchFamily="18" charset="0"/>
              </a:rPr>
              <a:t>KHÁI NIỆM </a:t>
            </a:r>
            <a:endParaRPr lang="en-US" altLang="en-US" sz="2400" dirty="0">
              <a:latin typeface="Times New Roman" panose="02020603050405020304" pitchFamily="18" charset="0"/>
            </a:endParaRPr>
          </a:p>
        </p:txBody>
      </p:sp>
      <p:sp>
        <p:nvSpPr>
          <p:cNvPr id="14349" name="AutoShape 13"/>
          <p:cNvSpPr/>
          <p:nvPr/>
        </p:nvSpPr>
        <p:spPr>
          <a:xfrm>
            <a:off x="2209800" y="3733800"/>
            <a:ext cx="5867400" cy="990600"/>
          </a:xfrm>
          <a:prstGeom prst="flowChartTerminator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algn="ctr" eaLnBrk="1" hangingPunct="1"/>
            <a:r>
              <a:rPr lang="en-US" altLang="en-US" sz="2400" dirty="0">
                <a:latin typeface="Times New Roman" panose="02020603050405020304" pitchFamily="18" charset="0"/>
              </a:rPr>
              <a:t>TẠO BIỂU MẪU MỚI</a:t>
            </a:r>
            <a:endParaRPr lang="en-US" altLang="en-US" sz="2400" dirty="0">
              <a:latin typeface="Times New Roman" panose="02020603050405020304" pitchFamily="18" charset="0"/>
            </a:endParaRPr>
          </a:p>
        </p:txBody>
      </p:sp>
      <p:sp>
        <p:nvSpPr>
          <p:cNvPr id="14350" name="AutoShape 14"/>
          <p:cNvSpPr/>
          <p:nvPr/>
        </p:nvSpPr>
        <p:spPr>
          <a:xfrm>
            <a:off x="2209800" y="4648200"/>
            <a:ext cx="5867400" cy="914400"/>
          </a:xfrm>
          <a:prstGeom prst="flowChartTerminator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algn="ctr" eaLnBrk="1" hangingPunct="1"/>
            <a:r>
              <a:rPr lang="en-US" altLang="en-US" sz="2400" dirty="0">
                <a:latin typeface="Times New Roman" panose="02020603050405020304" pitchFamily="18" charset="0"/>
              </a:rPr>
              <a:t>CÁC CHẾ ĐỘ LÀM VIỆC VỚI BIỂU MẪU</a:t>
            </a:r>
            <a:endParaRPr lang="en-US" altLang="en-US" sz="24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30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500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7" grpId="0" animBg="1"/>
      <p:bldP spid="14348" grpId="0" animBg="1"/>
      <p:bldP spid="14349" grpId="0" animBg="1"/>
      <p:bldP spid="1435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7" name="Text Box 5"/>
          <p:cNvSpPr txBox="1"/>
          <p:nvPr/>
        </p:nvSpPr>
        <p:spPr>
          <a:xfrm>
            <a:off x="1066800" y="161925"/>
            <a:ext cx="8153400" cy="20916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en-US" altLang="en-US" sz="2000" b="1" dirty="0">
                <a:solidFill>
                  <a:srgbClr val="0066CC"/>
                </a:solidFill>
                <a:latin typeface="Times New Roman" panose="02020603050405020304" pitchFamily="18" charset="0"/>
              </a:rPr>
              <a:t>1) </a:t>
            </a:r>
            <a:r>
              <a:rPr lang="en-US" altLang="en-US" sz="2000" b="1" u="sng" dirty="0">
                <a:solidFill>
                  <a:srgbClr val="0066CC"/>
                </a:solidFill>
                <a:latin typeface="Times New Roman" panose="02020603050405020304" pitchFamily="18" charset="0"/>
              </a:rPr>
              <a:t>Khái niệm</a:t>
            </a:r>
            <a:r>
              <a:rPr lang="en-US" altLang="en-US" sz="2000" b="1" dirty="0">
                <a:solidFill>
                  <a:srgbClr val="0066CC"/>
                </a:solidFill>
                <a:latin typeface="Times New Roman" panose="02020603050405020304" pitchFamily="18" charset="0"/>
              </a:rPr>
              <a:t> :</a:t>
            </a:r>
            <a:endParaRPr lang="en-US" altLang="en-US" sz="2000" b="1" dirty="0">
              <a:solidFill>
                <a:srgbClr val="0066CC"/>
              </a:solidFill>
              <a:latin typeface="Times New Roman" panose="02020603050405020304" pitchFamily="18" charset="0"/>
            </a:endParaRPr>
          </a:p>
          <a:p>
            <a:pPr marL="342900" indent="-342900" eaLnBrk="1" hangingPunct="1">
              <a:spcBef>
                <a:spcPct val="50000"/>
              </a:spcBef>
            </a:pPr>
            <a:r>
              <a:rPr lang="en-US" altLang="en-US" sz="1800" dirty="0">
                <a:solidFill>
                  <a:srgbClr val="0066CC"/>
                </a:solidFill>
                <a:latin typeface="Times New Roman" panose="02020603050405020304" pitchFamily="18" charset="0"/>
              </a:rPr>
              <a:t>   </a:t>
            </a:r>
            <a:r>
              <a:rPr lang="en-US" altLang="en-US" sz="2000" b="1" dirty="0">
                <a:solidFill>
                  <a:srgbClr val="0066CC"/>
                </a:solidFill>
                <a:latin typeface="Times New Roman" panose="02020603050405020304" pitchFamily="18" charset="0"/>
              </a:rPr>
              <a:t>Biểu mẫu là một loại đối tượng trong cơ sở dữ liệu Access được thiết kế để :</a:t>
            </a:r>
            <a:endParaRPr lang="en-US" altLang="en-US" sz="2000" b="1" dirty="0">
              <a:solidFill>
                <a:srgbClr val="0066CC"/>
              </a:solidFill>
              <a:latin typeface="Times New Roman" panose="02020603050405020304" pitchFamily="18" charset="0"/>
            </a:endParaRPr>
          </a:p>
          <a:p>
            <a:pPr marL="342900" indent="-342900" eaLnBrk="1" hangingPunct="1">
              <a:spcBef>
                <a:spcPct val="50000"/>
              </a:spcBef>
            </a:pPr>
            <a:r>
              <a:rPr lang="en-US" altLang="en-US" sz="2000" b="1" dirty="0">
                <a:solidFill>
                  <a:srgbClr val="0066CC"/>
                </a:solidFill>
                <a:latin typeface="Times New Roman" panose="02020603050405020304" pitchFamily="18" charset="0"/>
              </a:rPr>
              <a:t>- Hiển thị dữ liệu bảng dưới dạng thuận tiện để xem, nhập và sửa dữ liệu.</a:t>
            </a:r>
            <a:endParaRPr lang="en-US" altLang="en-US" sz="2000" b="1" dirty="0">
              <a:solidFill>
                <a:srgbClr val="0066CC"/>
              </a:solidFill>
              <a:latin typeface="Times New Roman" panose="02020603050405020304" pitchFamily="18" charset="0"/>
            </a:endParaRPr>
          </a:p>
          <a:p>
            <a:pPr marL="800100" lvl="1" indent="-342900" eaLnBrk="1" hangingPunct="1">
              <a:spcBef>
                <a:spcPct val="50000"/>
              </a:spcBef>
            </a:pPr>
            <a:r>
              <a:rPr lang="en-US" altLang="en-US" sz="2000" b="1" dirty="0">
                <a:solidFill>
                  <a:srgbClr val="0066CC"/>
                </a:solidFill>
                <a:latin typeface="Times New Roman" panose="02020603050405020304" pitchFamily="18" charset="0"/>
              </a:rPr>
              <a:t>- Thực hiện các thao tác thông qua các nút lệnh</a:t>
            </a:r>
            <a:endParaRPr lang="en-US" altLang="en-US" sz="2000" b="1" dirty="0">
              <a:solidFill>
                <a:srgbClr val="0066CC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094" name="Picture 2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81200" y="2438400"/>
            <a:ext cx="5943600" cy="4114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95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2514600"/>
            <a:ext cx="5943600" cy="4038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96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400" y="2514600"/>
            <a:ext cx="5715000" cy="41148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charRg st="0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3077">
                                            <p:txEl>
                                              <p:charRg st="0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charRg st="15" end="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2000"/>
                                        <p:tgtEl>
                                          <p:spTgt spid="3077">
                                            <p:txEl>
                                              <p:charRg st="15" end="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2000"/>
                                        <p:tgtEl>
                                          <p:spTgt spid="3077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5" dur="500"/>
                                        <p:tgtEl>
                                          <p:spTgt spid="30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3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4" dur="500"/>
                                        <p:tgtEl>
                                          <p:spTgt spid="30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charRg st="169" end="2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2000"/>
                                        <p:tgtEl>
                                          <p:spTgt spid="3077">
                                            <p:txEl>
                                              <p:charRg st="169" end="2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2000"/>
                                        <p:tgtEl>
                                          <p:spTgt spid="3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2" name="Rectangle 2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anchor="ctr" anchorCtr="0"/>
          <a:p>
            <a:pPr eaLnBrk="1" hangingPunct="1"/>
            <a:r>
              <a:rPr lang="en-US" altLang="en-US" sz="1800" i="1" dirty="0">
                <a:solidFill>
                  <a:srgbClr val="0000FF"/>
                </a:solidFill>
                <a:latin typeface="Times New Roman" panose="02020603050405020304" pitchFamily="18" charset="0"/>
              </a:rPr>
              <a:t>Cho biết sự khác nhau khi hiển thị dữ liệu ở 2 dạng dưới đây?</a:t>
            </a:r>
            <a:endParaRPr lang="en-US" altLang="en-US" sz="1800" i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7" name="Rectangle 3"/>
          <p:cNvSpPr>
            <a:spLocks noGrp="1"/>
          </p:cNvSpPr>
          <p:nvPr>
            <p:ph idx="1"/>
          </p:nvPr>
        </p:nvSpPr>
        <p:spPr/>
        <p:txBody>
          <a:bodyPr vert="horz" wrap="square" lIns="91440" tIns="45720" rIns="91440" bIns="45720" anchor="t" anchorCtr="0"/>
          <a:p>
            <a:pPr eaLnBrk="1" hangingPunct="1"/>
            <a:endParaRPr lang="en-US" altLang="en-US" dirty="0"/>
          </a:p>
        </p:txBody>
      </p:sp>
      <p:pic>
        <p:nvPicPr>
          <p:cNvPr id="15364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6400" y="3505200"/>
            <a:ext cx="6781800" cy="29384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5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914400"/>
            <a:ext cx="6705600" cy="24384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100" name="Text Box 4"/>
          <p:cNvSpPr txBox="1"/>
          <p:nvPr/>
        </p:nvSpPr>
        <p:spPr>
          <a:xfrm>
            <a:off x="1066800" y="838200"/>
            <a:ext cx="8077200" cy="5048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lnSpc>
                <a:spcPct val="150000"/>
              </a:lnSpc>
            </a:pPr>
            <a:r>
              <a:rPr lang="en-US" altLang="en-US" sz="1800" dirty="0">
                <a:solidFill>
                  <a:srgbClr val="0066CC"/>
                </a:solidFill>
                <a:latin typeface="Times New Roman" panose="02020603050405020304" pitchFamily="18" charset="0"/>
              </a:rPr>
              <a:t>Để làm việc với biểu mẫu, tại cửa sổ cơ sở dữ liệu ta chọn vào nhãn Forms</a:t>
            </a:r>
            <a:endParaRPr lang="en-US" altLang="en-US" sz="1800" b="1" i="1" dirty="0">
              <a:solidFill>
                <a:srgbClr val="0066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4107" name="Text Box 11"/>
          <p:cNvSpPr txBox="1"/>
          <p:nvPr/>
        </p:nvSpPr>
        <p:spPr>
          <a:xfrm>
            <a:off x="1447800" y="1447800"/>
            <a:ext cx="152400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en-US" altLang="en-US" sz="1800" u="sng" dirty="0">
                <a:solidFill>
                  <a:srgbClr val="0066CC"/>
                </a:solidFill>
                <a:latin typeface="Times New Roman" panose="02020603050405020304" pitchFamily="18" charset="0"/>
              </a:rPr>
              <a:t>Tự thiết kế </a:t>
            </a:r>
            <a:r>
              <a:rPr lang="en-US" altLang="en-US" sz="1800" dirty="0">
                <a:solidFill>
                  <a:srgbClr val="0066CC"/>
                </a:solidFill>
                <a:latin typeface="Times New Roman" panose="02020603050405020304" pitchFamily="18" charset="0"/>
              </a:rPr>
              <a:t> :</a:t>
            </a:r>
            <a:endParaRPr lang="en-US" altLang="en-US" sz="1800" dirty="0">
              <a:solidFill>
                <a:srgbClr val="0066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4108" name="Text Box 12"/>
          <p:cNvSpPr txBox="1"/>
          <p:nvPr/>
        </p:nvSpPr>
        <p:spPr>
          <a:xfrm>
            <a:off x="2895600" y="1323975"/>
            <a:ext cx="5257800" cy="5048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lnSpc>
                <a:spcPct val="150000"/>
              </a:lnSpc>
            </a:pPr>
            <a:r>
              <a:rPr lang="en-US" altLang="en-US" sz="1800" i="1" dirty="0">
                <a:solidFill>
                  <a:srgbClr val="0066CC"/>
                </a:solidFill>
                <a:latin typeface="Times New Roman" panose="02020603050405020304" pitchFamily="18" charset="0"/>
              </a:rPr>
              <a:t>Nháy đúp chuột vào </a:t>
            </a:r>
            <a:r>
              <a:rPr lang="en-US" altLang="en-US" sz="1800" b="1" i="1" dirty="0">
                <a:solidFill>
                  <a:srgbClr val="0066CC"/>
                </a:solidFill>
                <a:latin typeface="Times New Roman" panose="02020603050405020304" pitchFamily="18" charset="0"/>
              </a:rPr>
              <a:t>Create form in Design View</a:t>
            </a:r>
            <a:endParaRPr lang="en-US" altLang="en-US" sz="1800" dirty="0">
              <a:latin typeface="Times New Roman" panose="02020603050405020304" pitchFamily="18" charset="0"/>
            </a:endParaRPr>
          </a:p>
        </p:txBody>
      </p:sp>
      <p:sp>
        <p:nvSpPr>
          <p:cNvPr id="4109" name="Text Box 13"/>
          <p:cNvSpPr txBox="1"/>
          <p:nvPr/>
        </p:nvSpPr>
        <p:spPr>
          <a:xfrm>
            <a:off x="1447800" y="1981200"/>
            <a:ext cx="167640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en-US" altLang="en-US" sz="1800" u="sng" dirty="0">
                <a:solidFill>
                  <a:srgbClr val="0066CC"/>
                </a:solidFill>
                <a:latin typeface="Times New Roman" panose="02020603050405020304" pitchFamily="18" charset="0"/>
              </a:rPr>
              <a:t>Dùng thuật sĩ</a:t>
            </a:r>
            <a:r>
              <a:rPr lang="en-US" altLang="en-US" sz="1800" dirty="0">
                <a:solidFill>
                  <a:srgbClr val="0066CC"/>
                </a:solidFill>
                <a:latin typeface="Arial" panose="020B0604020202020204" pitchFamily="34" charset="0"/>
              </a:rPr>
              <a:t> :</a:t>
            </a:r>
            <a:endParaRPr lang="en-US" altLang="en-US" sz="1800" dirty="0">
              <a:solidFill>
                <a:srgbClr val="0066CC"/>
              </a:solidFill>
              <a:latin typeface="Arial" panose="020B0604020202020204" pitchFamily="34" charset="0"/>
            </a:endParaRPr>
          </a:p>
        </p:txBody>
      </p:sp>
      <p:sp>
        <p:nvSpPr>
          <p:cNvPr id="4110" name="Text Box 14"/>
          <p:cNvSpPr txBox="1"/>
          <p:nvPr/>
        </p:nvSpPr>
        <p:spPr>
          <a:xfrm>
            <a:off x="3048000" y="1857375"/>
            <a:ext cx="5791200" cy="5048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lnSpc>
                <a:spcPct val="150000"/>
              </a:lnSpc>
            </a:pPr>
            <a:r>
              <a:rPr lang="en-US" altLang="en-US" sz="1800" i="1" dirty="0">
                <a:solidFill>
                  <a:srgbClr val="0066CC"/>
                </a:solidFill>
                <a:latin typeface="Times New Roman" panose="02020603050405020304" pitchFamily="18" charset="0"/>
              </a:rPr>
              <a:t>Nháy đúp chuột vào </a:t>
            </a:r>
            <a:r>
              <a:rPr lang="en-US" altLang="en-US" sz="1800" b="1" i="1" dirty="0">
                <a:solidFill>
                  <a:srgbClr val="0066CC"/>
                </a:solidFill>
                <a:latin typeface="Times New Roman" panose="02020603050405020304" pitchFamily="18" charset="0"/>
              </a:rPr>
              <a:t>Create form by using Wizard</a:t>
            </a:r>
            <a:endParaRPr lang="en-US" altLang="en-US" sz="1800" b="1" i="1" dirty="0">
              <a:solidFill>
                <a:srgbClr val="0066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7175" name="Text Box 18"/>
          <p:cNvSpPr txBox="1"/>
          <p:nvPr/>
        </p:nvSpPr>
        <p:spPr>
          <a:xfrm>
            <a:off x="1219200" y="228600"/>
            <a:ext cx="49530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endParaRPr lang="en-US" altLang="en-US" sz="2400" dirty="0">
              <a:latin typeface="Times New Roman" panose="02020603050405020304" pitchFamily="18" charset="0"/>
            </a:endParaRPr>
          </a:p>
        </p:txBody>
      </p:sp>
      <p:sp>
        <p:nvSpPr>
          <p:cNvPr id="4115" name="Text Box 19"/>
          <p:cNvSpPr txBox="1"/>
          <p:nvPr/>
        </p:nvSpPr>
        <p:spPr>
          <a:xfrm>
            <a:off x="1143000" y="228600"/>
            <a:ext cx="53340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en-US" altLang="en-US" sz="2400" b="1" dirty="0">
                <a:solidFill>
                  <a:srgbClr val="0066CC"/>
                </a:solidFill>
                <a:latin typeface="Times New Roman" panose="02020603050405020304" pitchFamily="18" charset="0"/>
              </a:rPr>
              <a:t>2) T</a:t>
            </a:r>
            <a:r>
              <a:rPr lang="en-US" altLang="en-US" sz="2400" b="1" u="sng" dirty="0">
                <a:solidFill>
                  <a:srgbClr val="0066CC"/>
                </a:solidFill>
                <a:latin typeface="Times New Roman" panose="02020603050405020304" pitchFamily="18" charset="0"/>
              </a:rPr>
              <a:t>ạo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u="sng" dirty="0">
                <a:solidFill>
                  <a:srgbClr val="0066CC"/>
                </a:solidFill>
                <a:latin typeface="Times New Roman" panose="02020603050405020304" pitchFamily="18" charset="0"/>
              </a:rPr>
              <a:t>biểu mẫu mới :</a:t>
            </a:r>
            <a:endParaRPr lang="en-US" altLang="en-US" sz="2400" b="1" u="sng" dirty="0">
              <a:solidFill>
                <a:srgbClr val="0066CC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4116" name="Picture 2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05000" y="2438400"/>
            <a:ext cx="5343525" cy="36004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18" name="Picture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2514600"/>
            <a:ext cx="5638800" cy="39195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19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0" y="2438400"/>
            <a:ext cx="5334000" cy="36576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4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charRg st="0" end="7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2000"/>
                                        <p:tgtEl>
                                          <p:spTgt spid="4100">
                                            <p:txEl>
                                              <p:charRg st="0" end="7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4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10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8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4" dur="2000"/>
                                        <p:tgtEl>
                                          <p:spTgt spid="41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9" dur="2000"/>
                                        <p:tgtEl>
                                          <p:spTgt spid="4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3" dur="10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8" dur="1000"/>
                                        <p:tgtEl>
                                          <p:spTgt spid="4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8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1" dur="2000"/>
                                        <p:tgtEl>
                                          <p:spTgt spid="4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4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0" dur="10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7" grpId="0"/>
      <p:bldP spid="4108" grpId="0"/>
      <p:bldP spid="4110" grpId="0"/>
      <p:bldP spid="41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4" name="Text Box 4"/>
          <p:cNvSpPr txBox="1"/>
          <p:nvPr/>
        </p:nvSpPr>
        <p:spPr>
          <a:xfrm>
            <a:off x="762000" y="76200"/>
            <a:ext cx="8458200" cy="3346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en-US" altLang="en-US" sz="2000" b="1" dirty="0">
                <a:solidFill>
                  <a:srgbClr val="0066CC"/>
                </a:solidFill>
                <a:latin typeface="Arial" panose="020B0604020202020204" pitchFamily="34" charset="0"/>
              </a:rPr>
              <a:t>    </a:t>
            </a:r>
            <a:r>
              <a:rPr lang="en-US" altLang="en-US" sz="2400" b="1" dirty="0">
                <a:solidFill>
                  <a:srgbClr val="0066CC"/>
                </a:solidFill>
                <a:latin typeface="Times New Roman" panose="02020603050405020304" pitchFamily="18" charset="0"/>
              </a:rPr>
              <a:t>* </a:t>
            </a:r>
            <a:r>
              <a:rPr lang="en-US" altLang="en-US" sz="2400" b="1" u="sng" dirty="0">
                <a:solidFill>
                  <a:srgbClr val="0066CC"/>
                </a:solidFill>
                <a:latin typeface="Times New Roman" panose="02020603050405020304" pitchFamily="18" charset="0"/>
              </a:rPr>
              <a:t>Tạo biểu mẫu dùng thuật sĩ</a:t>
            </a:r>
            <a:r>
              <a:rPr lang="en-US" altLang="en-US" sz="2400" b="1" dirty="0">
                <a:solidFill>
                  <a:srgbClr val="0066CC"/>
                </a:solidFill>
                <a:latin typeface="Times New Roman" panose="02020603050405020304" pitchFamily="18" charset="0"/>
              </a:rPr>
              <a:t> :</a:t>
            </a:r>
            <a:endParaRPr lang="en-US" altLang="en-US" sz="2400" b="1" dirty="0">
              <a:solidFill>
                <a:srgbClr val="0066CC"/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en-US" sz="1800" dirty="0">
                <a:solidFill>
                  <a:srgbClr val="0066CC"/>
                </a:solidFill>
                <a:latin typeface="Arial" panose="020B0604020202020204" pitchFamily="34" charset="0"/>
              </a:rPr>
              <a:t>       </a:t>
            </a:r>
            <a:r>
              <a:rPr lang="en-US" altLang="en-US" sz="1800" dirty="0">
                <a:solidFill>
                  <a:srgbClr val="0066CC"/>
                </a:solidFill>
                <a:latin typeface="Times New Roman" panose="02020603050405020304" pitchFamily="18" charset="0"/>
              </a:rPr>
              <a:t>Ta thực hiện theo các bước sau :</a:t>
            </a:r>
            <a:endParaRPr lang="en-US" altLang="en-US" sz="1800" dirty="0">
              <a:solidFill>
                <a:srgbClr val="0066CC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50000"/>
              </a:spcBef>
              <a:buChar char="-"/>
            </a:pPr>
            <a:r>
              <a:rPr lang="en-US" altLang="en-US" sz="1800" dirty="0">
                <a:solidFill>
                  <a:srgbClr val="0066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1800" u="sng" dirty="0">
                <a:solidFill>
                  <a:srgbClr val="0066CC"/>
                </a:solidFill>
                <a:latin typeface="Times New Roman" panose="02020603050405020304" pitchFamily="18" charset="0"/>
              </a:rPr>
              <a:t>Bước 1</a:t>
            </a:r>
            <a:r>
              <a:rPr lang="en-US" altLang="en-US" sz="1800" dirty="0">
                <a:solidFill>
                  <a:srgbClr val="0066CC"/>
                </a:solidFill>
                <a:latin typeface="Times New Roman" panose="02020603050405020304" pitchFamily="18" charset="0"/>
              </a:rPr>
              <a:t> : Nháy đúp vào </a:t>
            </a:r>
            <a:r>
              <a:rPr lang="en-US" altLang="en-US" sz="1800" b="1" dirty="0">
                <a:solidFill>
                  <a:srgbClr val="0066CC"/>
                </a:solidFill>
                <a:latin typeface="Times New Roman" panose="02020603050405020304" pitchFamily="18" charset="0"/>
              </a:rPr>
              <a:t>Create form by using Wizard</a:t>
            </a:r>
            <a:endParaRPr lang="en-US" altLang="en-US" sz="1800" b="1" dirty="0">
              <a:solidFill>
                <a:srgbClr val="0066CC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50000"/>
              </a:spcBef>
              <a:buChar char="-"/>
            </a:pPr>
            <a:r>
              <a:rPr lang="en-US" altLang="en-US" sz="1800" dirty="0">
                <a:solidFill>
                  <a:srgbClr val="0066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1800" u="sng" dirty="0">
                <a:solidFill>
                  <a:srgbClr val="0066CC"/>
                </a:solidFill>
                <a:latin typeface="Times New Roman" panose="02020603050405020304" pitchFamily="18" charset="0"/>
              </a:rPr>
              <a:t>Bước 2</a:t>
            </a:r>
            <a:r>
              <a:rPr lang="en-US" altLang="en-US" sz="1800" dirty="0">
                <a:solidFill>
                  <a:srgbClr val="0066CC"/>
                </a:solidFill>
                <a:latin typeface="Times New Roman" panose="02020603050405020304" pitchFamily="18" charset="0"/>
              </a:rPr>
              <a:t> : Trong hộp thoại Form Wizard, ta xác định :</a:t>
            </a:r>
            <a:endParaRPr lang="en-US" altLang="en-US" sz="1800" dirty="0">
              <a:solidFill>
                <a:srgbClr val="0066CC"/>
              </a:solidFill>
              <a:latin typeface="Times New Roman" panose="02020603050405020304" pitchFamily="18" charset="0"/>
            </a:endParaRPr>
          </a:p>
          <a:p>
            <a:pPr lvl="2" eaLnBrk="1" hangingPunct="1">
              <a:spcBef>
                <a:spcPct val="50000"/>
              </a:spcBef>
            </a:pPr>
            <a:r>
              <a:rPr lang="en-US" altLang="en-US" sz="1800" dirty="0">
                <a:solidFill>
                  <a:srgbClr val="0066CC"/>
                </a:solidFill>
                <a:latin typeface="Times New Roman" panose="02020603050405020304" pitchFamily="18" charset="0"/>
              </a:rPr>
              <a:t>+ Tại ô </a:t>
            </a:r>
            <a:r>
              <a:rPr lang="en-US" altLang="en-US" sz="1800" b="1" dirty="0">
                <a:solidFill>
                  <a:srgbClr val="0066CC"/>
                </a:solidFill>
                <a:latin typeface="Times New Roman" panose="02020603050405020304" pitchFamily="18" charset="0"/>
              </a:rPr>
              <a:t>Tables/Queries</a:t>
            </a:r>
            <a:r>
              <a:rPr lang="en-US" altLang="en-US" sz="1800" dirty="0">
                <a:solidFill>
                  <a:srgbClr val="0066CC"/>
                </a:solidFill>
                <a:latin typeface="Times New Roman" panose="02020603050405020304" pitchFamily="18" charset="0"/>
              </a:rPr>
              <a:t> : ta chọn bảng cần tạo biểu mẫu</a:t>
            </a:r>
            <a:endParaRPr lang="en-US" altLang="en-US" sz="1800" dirty="0">
              <a:solidFill>
                <a:srgbClr val="0066CC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50000"/>
              </a:spcBef>
            </a:pPr>
            <a:r>
              <a:rPr lang="en-US" altLang="en-US" sz="1800" dirty="0">
                <a:solidFill>
                  <a:srgbClr val="0066CC"/>
                </a:solidFill>
                <a:latin typeface="Times New Roman" panose="02020603050405020304" pitchFamily="18" charset="0"/>
              </a:rPr>
              <a:t>	+ Tại ô </a:t>
            </a:r>
            <a:r>
              <a:rPr lang="en-US" altLang="en-US" sz="1800" b="1" dirty="0">
                <a:solidFill>
                  <a:srgbClr val="0066CC"/>
                </a:solidFill>
                <a:latin typeface="Times New Roman" panose="02020603050405020304" pitchFamily="18" charset="0"/>
              </a:rPr>
              <a:t>Available Fields</a:t>
            </a:r>
            <a:r>
              <a:rPr lang="en-US" altLang="en-US" sz="1800" dirty="0">
                <a:solidFill>
                  <a:srgbClr val="0066CC"/>
                </a:solidFill>
                <a:latin typeface="Times New Roman" panose="02020603050405020304" pitchFamily="18" charset="0"/>
              </a:rPr>
              <a:t> : ta chọn các trường cần tạo trong biểu mẫu</a:t>
            </a:r>
            <a:endParaRPr lang="en-US" altLang="en-US" sz="1800" dirty="0">
              <a:solidFill>
                <a:srgbClr val="0066CC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50000"/>
              </a:spcBef>
              <a:buChar char="-"/>
            </a:pPr>
            <a:r>
              <a:rPr lang="en-US" altLang="en-US" sz="1800" dirty="0">
                <a:solidFill>
                  <a:srgbClr val="0066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1800" u="sng" dirty="0">
                <a:solidFill>
                  <a:srgbClr val="0066CC"/>
                </a:solidFill>
                <a:latin typeface="Times New Roman" panose="02020603050405020304" pitchFamily="18" charset="0"/>
              </a:rPr>
              <a:t>Bước 3</a:t>
            </a:r>
            <a:r>
              <a:rPr lang="en-US" altLang="en-US" sz="1800" dirty="0">
                <a:solidFill>
                  <a:srgbClr val="0066CC"/>
                </a:solidFill>
                <a:latin typeface="Times New Roman" panose="02020603050405020304" pitchFamily="18" charset="0"/>
              </a:rPr>
              <a:t> : Nháy chuột nút lệnh next, chọn cách bố trí và kiểu cho biểu mẫu</a:t>
            </a:r>
            <a:endParaRPr lang="en-US" altLang="en-US" sz="1800" dirty="0">
              <a:solidFill>
                <a:srgbClr val="0066CC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50000"/>
              </a:spcBef>
              <a:buChar char="-"/>
            </a:pPr>
            <a:r>
              <a:rPr lang="en-US" altLang="en-US" sz="1800" dirty="0">
                <a:solidFill>
                  <a:srgbClr val="0066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1800" u="sng" dirty="0">
                <a:solidFill>
                  <a:srgbClr val="0066CC"/>
                </a:solidFill>
                <a:latin typeface="Times New Roman" panose="02020603050405020304" pitchFamily="18" charset="0"/>
              </a:rPr>
              <a:t>Bước 4</a:t>
            </a:r>
            <a:r>
              <a:rPr lang="en-US" altLang="en-US" sz="1800" dirty="0">
                <a:solidFill>
                  <a:srgbClr val="0066CC"/>
                </a:solidFill>
                <a:latin typeface="Times New Roman" panose="02020603050405020304" pitchFamily="18" charset="0"/>
              </a:rPr>
              <a:t> : Nhập tên biểu mẫu, nháy nút lệnh </a:t>
            </a:r>
            <a:r>
              <a:rPr lang="en-US" altLang="en-US" sz="1800" b="1" dirty="0">
                <a:solidFill>
                  <a:srgbClr val="0066CC"/>
                </a:solidFill>
                <a:latin typeface="Times New Roman" panose="02020603050405020304" pitchFamily="18" charset="0"/>
              </a:rPr>
              <a:t>Finish</a:t>
            </a:r>
            <a:r>
              <a:rPr lang="en-US" altLang="en-US" sz="1800" dirty="0">
                <a:solidFill>
                  <a:srgbClr val="0066CC"/>
                </a:solidFill>
                <a:latin typeface="Times New Roman" panose="02020603050405020304" pitchFamily="18" charset="0"/>
              </a:rPr>
              <a:t> để kết thúc.</a:t>
            </a:r>
            <a:endParaRPr lang="en-US" altLang="en-US" sz="1800" dirty="0">
              <a:solidFill>
                <a:srgbClr val="0066CC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5143" name="Picture 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90800" y="3048000"/>
            <a:ext cx="4591050" cy="3238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44" name="Pictur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3124200"/>
            <a:ext cx="4610100" cy="3457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45" name="Pictur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400" y="3048000"/>
            <a:ext cx="5138738" cy="3276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46" name="Picture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600" y="3048000"/>
            <a:ext cx="4114800" cy="34480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47" name="Picture 2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5400" y="3048000"/>
            <a:ext cx="3876675" cy="34671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49" name="Picture 2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90800" y="3886200"/>
            <a:ext cx="4591050" cy="25717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charRg st="0" end="3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5124">
                                            <p:txEl>
                                              <p:charRg st="0" end="3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charRg st="35" end="7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5124">
                                            <p:txEl>
                                              <p:charRg st="35" end="7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charRg st="75" end="1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1000"/>
                                        <p:tgtEl>
                                          <p:spTgt spid="5124">
                                            <p:txEl>
                                              <p:charRg st="75" end="12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51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charRg st="126" end="17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9" dur="1000"/>
                                        <p:tgtEl>
                                          <p:spTgt spid="5124">
                                            <p:txEl>
                                              <p:charRg st="126" end="17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5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charRg st="179" end="23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8" dur="1000"/>
                                        <p:tgtEl>
                                          <p:spTgt spid="5124">
                                            <p:txEl>
                                              <p:charRg st="179" end="23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charRg st="234" end="30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2" dur="1000"/>
                                        <p:tgtEl>
                                          <p:spTgt spid="5124">
                                            <p:txEl>
                                              <p:charRg st="234" end="30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6" dur="500"/>
                                        <p:tgtEl>
                                          <p:spTgt spid="51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5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charRg st="304" end="37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6" dur="1000"/>
                                        <p:tgtEl>
                                          <p:spTgt spid="5124">
                                            <p:txEl>
                                              <p:charRg st="304" end="37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3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9" dur="500"/>
                                        <p:tgtEl>
                                          <p:spTgt spid="51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00"/>
                            </p:stCondLst>
                            <p:childTnLst>
                              <p:par>
                                <p:cTn id="6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5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5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charRg st="378" end="44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3" dur="1000"/>
                                        <p:tgtEl>
                                          <p:spTgt spid="5124">
                                            <p:txEl>
                                              <p:charRg st="378" end="44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5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76" dur="500"/>
                                        <p:tgtEl>
                                          <p:spTgt spid="5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500"/>
                            </p:stCondLst>
                            <p:childTnLst>
                              <p:par>
                                <p:cTn id="79" presetID="5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80" dur="500"/>
                                        <p:tgtEl>
                                          <p:spTgt spid="51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000"/>
                            </p:stCondLst>
                            <p:childTnLst>
                              <p:par>
                                <p:cTn id="8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5" dur="500"/>
                                        <p:tgtEl>
                                          <p:spTgt spid="5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386" name="Rectangle 2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anchor="ctr" anchorCtr="0"/>
          <a:p>
            <a:pPr eaLnBrk="1" hangingPunct="1"/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>
                <a:solidFill>
                  <a:srgbClr val="0066CC"/>
                </a:solidFill>
                <a:latin typeface="Times New Roman" panose="02020603050405020304" pitchFamily="18" charset="0"/>
              </a:rPr>
              <a:t>* </a:t>
            </a:r>
            <a:r>
              <a:rPr lang="en-US" altLang="en-US" sz="2400" b="1" u="sng" dirty="0">
                <a:solidFill>
                  <a:srgbClr val="0066CC"/>
                </a:solidFill>
                <a:latin typeface="Times New Roman" panose="02020603050405020304" pitchFamily="18" charset="0"/>
              </a:rPr>
              <a:t>Chỉnh sửa biểu mẫu trong chế độ thiết kế</a:t>
            </a:r>
            <a:r>
              <a:rPr lang="en-US" altLang="en-US" sz="2400" b="1" dirty="0">
                <a:solidFill>
                  <a:srgbClr val="0066CC"/>
                </a:solidFill>
                <a:latin typeface="Times New Roman" panose="02020603050405020304" pitchFamily="18" charset="0"/>
              </a:rPr>
              <a:t>:</a:t>
            </a:r>
            <a:endParaRPr lang="en-US" altLang="en-US" sz="2400" b="1" dirty="0">
              <a:solidFill>
                <a:srgbClr val="0066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387" name="Rectangle 3"/>
          <p:cNvSpPr>
            <a:spLocks noGrp="1"/>
          </p:cNvSpPr>
          <p:nvPr>
            <p:ph idx="1"/>
          </p:nvPr>
        </p:nvSpPr>
        <p:spPr>
          <a:xfrm>
            <a:off x="1447800" y="990600"/>
            <a:ext cx="7315200" cy="5257800"/>
          </a:xfrm>
        </p:spPr>
        <p:txBody>
          <a:bodyPr vert="horz" wrap="square" lIns="91440" tIns="45720" rIns="91440" bIns="45720" anchor="t" anchorCtr="0"/>
          <a:p>
            <a:pPr eaLnBrk="1" hangingPunct="1"/>
            <a:r>
              <a:rPr lang="en-US" altLang="en-US" sz="1800" dirty="0">
                <a:solidFill>
                  <a:srgbClr val="0000FF"/>
                </a:solidFill>
                <a:latin typeface="Times New Roman" panose="02020603050405020304" pitchFamily="18" charset="0"/>
              </a:rPr>
              <a:t>Thay đổi nội dung các tiêu đề;</a:t>
            </a:r>
            <a:endParaRPr lang="en-US" altLang="en-US" sz="1800" dirty="0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 eaLnBrk="1" hangingPunct="1"/>
            <a:r>
              <a:rPr lang="en-US" altLang="en-US" sz="1800" dirty="0">
                <a:solidFill>
                  <a:srgbClr val="0000FF"/>
                </a:solidFill>
                <a:latin typeface="Times New Roman" panose="02020603050405020304" pitchFamily="18" charset="0"/>
              </a:rPr>
              <a:t>Sử dụng phông chữ tiếng việt;</a:t>
            </a:r>
            <a:endParaRPr lang="en-US" altLang="en-US" sz="1800" dirty="0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 eaLnBrk="1" hangingPunct="1"/>
            <a:r>
              <a:rPr lang="en-US" altLang="en-US" sz="1800" dirty="0">
                <a:solidFill>
                  <a:srgbClr val="0000FF"/>
                </a:solidFill>
                <a:latin typeface="Times New Roman" panose="02020603050405020304" pitchFamily="18" charset="0"/>
              </a:rPr>
              <a:t>Thay đổi kích thước các trường;</a:t>
            </a:r>
            <a:endParaRPr lang="en-US" altLang="en-US" sz="1800" dirty="0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 eaLnBrk="1" hangingPunct="1"/>
            <a:r>
              <a:rPr lang="en-US" altLang="en-US" sz="1800" dirty="0">
                <a:solidFill>
                  <a:srgbClr val="0000FF"/>
                </a:solidFill>
                <a:latin typeface="Times New Roman" panose="02020603050405020304" pitchFamily="18" charset="0"/>
              </a:rPr>
              <a:t>Di chuyển các trường…</a:t>
            </a:r>
            <a:endParaRPr lang="en-US" altLang="en-US" sz="1800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6388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00200" y="2438400"/>
            <a:ext cx="6496050" cy="40386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charRg st="0" end="3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6387">
                                            <p:txEl>
                                              <p:charRg st="0" end="3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charRg st="31" end="6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6387">
                                            <p:txEl>
                                              <p:charRg st="31" end="6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charRg st="61" end="9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6387">
                                            <p:txEl>
                                              <p:charRg st="61" end="9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charRg st="93" end="1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8" dur="1000"/>
                                        <p:tgtEl>
                                          <p:spTgt spid="16387">
                                            <p:txEl>
                                              <p:charRg st="93" end="1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8" name="Text Box 4"/>
          <p:cNvSpPr txBox="1"/>
          <p:nvPr/>
        </p:nvSpPr>
        <p:spPr>
          <a:xfrm>
            <a:off x="1066800" y="69850"/>
            <a:ext cx="8077200" cy="1765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lnSpc>
                <a:spcPct val="120000"/>
              </a:lnSpc>
            </a:pPr>
            <a:r>
              <a:rPr lang="en-US" altLang="en-US" sz="2400" b="1" dirty="0">
                <a:solidFill>
                  <a:srgbClr val="0066CC"/>
                </a:solidFill>
                <a:latin typeface="Times New Roman" panose="02020603050405020304" pitchFamily="18" charset="0"/>
              </a:rPr>
              <a:t>3) </a:t>
            </a:r>
            <a:r>
              <a:rPr lang="en-US" altLang="en-US" sz="2400" b="1" u="sng" dirty="0">
                <a:solidFill>
                  <a:srgbClr val="0066CC"/>
                </a:solidFill>
                <a:latin typeface="Times New Roman" panose="02020603050405020304" pitchFamily="18" charset="0"/>
              </a:rPr>
              <a:t>Các chế độ làm việc với biểu mẫu</a:t>
            </a:r>
            <a:r>
              <a:rPr lang="en-US" altLang="en-US" sz="2400" b="1" dirty="0">
                <a:solidFill>
                  <a:srgbClr val="0066CC"/>
                </a:solidFill>
                <a:latin typeface="Times New Roman" panose="02020603050405020304" pitchFamily="18" charset="0"/>
              </a:rPr>
              <a:t> :</a:t>
            </a:r>
            <a:endParaRPr lang="en-US" altLang="en-US" sz="2400" b="1" dirty="0">
              <a:solidFill>
                <a:srgbClr val="0066CC"/>
              </a:solidFill>
              <a:latin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en-US" altLang="en-US" sz="1800" b="1" dirty="0">
                <a:solidFill>
                  <a:srgbClr val="0066CC"/>
                </a:solidFill>
                <a:latin typeface="Arial" panose="020B0604020202020204" pitchFamily="34" charset="0"/>
              </a:rPr>
              <a:t>  </a:t>
            </a:r>
            <a:r>
              <a:rPr lang="en-US" altLang="en-US" sz="1800" b="1" dirty="0">
                <a:solidFill>
                  <a:srgbClr val="0066CC"/>
                </a:solidFill>
                <a:latin typeface="Times New Roman" panose="02020603050405020304" pitchFamily="18" charset="0"/>
              </a:rPr>
              <a:t>Chế độ biểu mẫu :</a:t>
            </a:r>
            <a:endParaRPr lang="en-US" altLang="en-US" sz="1800" dirty="0">
              <a:solidFill>
                <a:srgbClr val="0066CC"/>
              </a:solidFill>
              <a:latin typeface="Times New Roman" panose="02020603050405020304" pitchFamily="18" charset="0"/>
            </a:endParaRPr>
          </a:p>
          <a:p>
            <a:pPr lvl="1" eaLnBrk="1" hangingPunct="1">
              <a:lnSpc>
                <a:spcPct val="110000"/>
              </a:lnSpc>
              <a:buChar char="-"/>
            </a:pPr>
            <a:r>
              <a:rPr lang="en-US" altLang="en-US" sz="1800" dirty="0">
                <a:solidFill>
                  <a:srgbClr val="0066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1800" u="sng" dirty="0">
                <a:solidFill>
                  <a:srgbClr val="0066CC"/>
                </a:solidFill>
                <a:latin typeface="Times New Roman" panose="02020603050405020304" pitchFamily="18" charset="0"/>
              </a:rPr>
              <a:t>Cách 1</a:t>
            </a:r>
            <a:r>
              <a:rPr lang="en-US" altLang="en-US" sz="1800" dirty="0">
                <a:solidFill>
                  <a:srgbClr val="0066CC"/>
                </a:solidFill>
                <a:latin typeface="Times New Roman" panose="02020603050405020304" pitchFamily="18" charset="0"/>
              </a:rPr>
              <a:t> : Nháy đúp chuột lên tên biểu mẫu</a:t>
            </a:r>
            <a:endParaRPr lang="en-US" altLang="en-US" sz="1800" dirty="0">
              <a:solidFill>
                <a:srgbClr val="0066CC"/>
              </a:solidFill>
              <a:latin typeface="Times New Roman" panose="02020603050405020304" pitchFamily="18" charset="0"/>
            </a:endParaRPr>
          </a:p>
          <a:p>
            <a:pPr lvl="1" eaLnBrk="1" hangingPunct="1">
              <a:lnSpc>
                <a:spcPct val="110000"/>
              </a:lnSpc>
              <a:buChar char="-"/>
            </a:pPr>
            <a:r>
              <a:rPr lang="en-US" altLang="en-US" sz="1800" dirty="0">
                <a:solidFill>
                  <a:srgbClr val="0066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1800" u="sng" dirty="0">
                <a:solidFill>
                  <a:srgbClr val="0066CC"/>
                </a:solidFill>
                <a:latin typeface="Times New Roman" panose="02020603050405020304" pitchFamily="18" charset="0"/>
              </a:rPr>
              <a:t>Cách 2</a:t>
            </a:r>
            <a:r>
              <a:rPr lang="en-US" altLang="en-US" sz="1800" dirty="0">
                <a:latin typeface="Times New Roman" panose="02020603050405020304" pitchFamily="18" charset="0"/>
              </a:rPr>
              <a:t> </a:t>
            </a:r>
            <a:r>
              <a:rPr lang="en-US" altLang="en-US" sz="1800" dirty="0">
                <a:solidFill>
                  <a:srgbClr val="0066CC"/>
                </a:solidFill>
                <a:latin typeface="Times New Roman" panose="02020603050405020304" pitchFamily="18" charset="0"/>
              </a:rPr>
              <a:t>: Chọn biểu mẫu rồi</a:t>
            </a:r>
            <a:r>
              <a:rPr lang="en-US" altLang="en-US" sz="1800" dirty="0">
                <a:latin typeface="Times New Roman" panose="02020603050405020304" pitchFamily="18" charset="0"/>
              </a:rPr>
              <a:t> </a:t>
            </a:r>
            <a:r>
              <a:rPr lang="en-US" altLang="en-US" sz="1800" dirty="0">
                <a:solidFill>
                  <a:srgbClr val="0066CC"/>
                </a:solidFill>
                <a:latin typeface="Times New Roman" panose="02020603050405020304" pitchFamily="18" charset="0"/>
              </a:rPr>
              <a:t>nháy nút lệnh </a:t>
            </a:r>
            <a:endParaRPr lang="en-US" altLang="en-US" sz="1800" dirty="0">
              <a:solidFill>
                <a:srgbClr val="0066CC"/>
              </a:solidFill>
              <a:latin typeface="Times New Roman" panose="02020603050405020304" pitchFamily="18" charset="0"/>
            </a:endParaRPr>
          </a:p>
          <a:p>
            <a:pPr lvl="1" eaLnBrk="1" hangingPunct="1">
              <a:lnSpc>
                <a:spcPct val="110000"/>
              </a:lnSpc>
              <a:buChar char="-"/>
            </a:pPr>
            <a:r>
              <a:rPr lang="en-US" altLang="en-US" sz="1800" dirty="0">
                <a:solidFill>
                  <a:srgbClr val="0066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1800" u="sng" dirty="0">
                <a:solidFill>
                  <a:srgbClr val="0066CC"/>
                </a:solidFill>
                <a:latin typeface="Times New Roman" panose="02020603050405020304" pitchFamily="18" charset="0"/>
              </a:rPr>
              <a:t>Cách 3</a:t>
            </a:r>
            <a:r>
              <a:rPr lang="en-US" altLang="en-US" sz="1800" dirty="0">
                <a:solidFill>
                  <a:srgbClr val="0066CC"/>
                </a:solidFill>
                <a:latin typeface="Times New Roman" panose="02020603050405020304" pitchFamily="18" charset="0"/>
              </a:rPr>
              <a:t> : Nháy nút </a:t>
            </a:r>
            <a:r>
              <a:rPr lang="fr-FR" altLang="en-US" sz="1800" dirty="0">
                <a:solidFill>
                  <a:srgbClr val="0066CC"/>
                </a:solidFill>
                <a:latin typeface="Times New Roman" panose="02020603050405020304" pitchFamily="18" charset="0"/>
              </a:rPr>
              <a:t>       (</a:t>
            </a:r>
            <a:r>
              <a:rPr lang="de-DE" altLang="en-US" sz="1800" dirty="0">
                <a:solidFill>
                  <a:srgbClr val="0066CC"/>
                </a:solidFill>
                <a:latin typeface="Times New Roman" panose="02020603050405020304" pitchFamily="18" charset="0"/>
              </a:rPr>
              <a:t>Form View</a:t>
            </a:r>
            <a:r>
              <a:rPr lang="fr-FR" altLang="en-US" sz="1800" dirty="0">
                <a:solidFill>
                  <a:srgbClr val="0066CC"/>
                </a:solidFill>
                <a:latin typeface="Times New Roman" panose="02020603050405020304" pitchFamily="18" charset="0"/>
              </a:rPr>
              <a:t>) </a:t>
            </a:r>
            <a:r>
              <a:rPr lang="en-US" altLang="en-US" sz="1800" dirty="0">
                <a:solidFill>
                  <a:srgbClr val="0066CC"/>
                </a:solidFill>
                <a:latin typeface="Times New Roman" panose="02020603050405020304" pitchFamily="18" charset="0"/>
              </a:rPr>
              <a:t>nếu đang ở chế độ thiết kế</a:t>
            </a:r>
            <a:endParaRPr lang="en-US" altLang="en-US" sz="1800" dirty="0">
              <a:solidFill>
                <a:srgbClr val="0066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43" name="Rectangle 8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p>
            <a:pPr eaLnBrk="1" hangingPunct="1"/>
            <a:endParaRPr dirty="0">
              <a:latin typeface="Times New Roman" panose="02020603050405020304" pitchFamily="18" charset="0"/>
            </a:endParaRPr>
          </a:p>
        </p:txBody>
      </p:sp>
      <p:graphicFrame>
        <p:nvGraphicFramePr>
          <p:cNvPr id="6151" name="Object 7"/>
          <p:cNvGraphicFramePr>
            <a:graphicFrameLocks noChangeAspect="1"/>
          </p:cNvGraphicFramePr>
          <p:nvPr/>
        </p:nvGraphicFramePr>
        <p:xfrm>
          <a:off x="5638800" y="1143000"/>
          <a:ext cx="685800" cy="328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" r:id="rId1" imgW="476250" imgH="238125" progId="Paint.Picture">
                  <p:embed/>
                </p:oleObj>
              </mc:Choice>
              <mc:Fallback>
                <p:oleObj name="" r:id="rId1" imgW="476250" imgH="238125" progId="Paint.Picture">
                  <p:embed/>
                  <p:pic>
                    <p:nvPicPr>
                      <p:cNvPr id="0" name="Picture 3075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5638800" y="1143000"/>
                        <a:ext cx="685800" cy="328613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5" name="Rectangle 10"/>
          <p:cNvSpPr/>
          <p:nvPr/>
        </p:nvSpPr>
        <p:spPr>
          <a:xfrm>
            <a:off x="0" y="3324225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p>
            <a:pPr eaLnBrk="1" hangingPunct="1"/>
            <a:endParaRPr dirty="0">
              <a:latin typeface="Times New Roman" panose="02020603050405020304" pitchFamily="18" charset="0"/>
            </a:endParaRPr>
          </a:p>
        </p:txBody>
      </p:sp>
      <p:pic>
        <p:nvPicPr>
          <p:cNvPr id="6160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200" y="1524000"/>
            <a:ext cx="381000" cy="3317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64" name="Picture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6400" y="2209800"/>
            <a:ext cx="7010400" cy="3905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65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2600" y="1905000"/>
            <a:ext cx="6858000" cy="40386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charRg st="0" end="3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6148">
                                            <p:txEl>
                                              <p:charRg st="0" end="3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charRg st="38" end="5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1000"/>
                                        <p:tgtEl>
                                          <p:spTgt spid="6148">
                                            <p:txEl>
                                              <p:charRg st="38" end="5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charRg st="58" end="10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1000"/>
                                        <p:tgtEl>
                                          <p:spTgt spid="6148">
                                            <p:txEl>
                                              <p:charRg st="58" end="10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6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charRg st="100" end="14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1000"/>
                                        <p:tgtEl>
                                          <p:spTgt spid="6148">
                                            <p:txEl>
                                              <p:charRg st="100" end="14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charRg st="143" end="20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1000"/>
                                        <p:tgtEl>
                                          <p:spTgt spid="6148">
                                            <p:txEl>
                                              <p:charRg st="143" end="20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8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5" dur="2000"/>
                                        <p:tgtEl>
                                          <p:spTgt spid="61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6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172" name="Text Box 4"/>
          <p:cNvSpPr txBox="1"/>
          <p:nvPr/>
        </p:nvSpPr>
        <p:spPr>
          <a:xfrm>
            <a:off x="838200" y="76200"/>
            <a:ext cx="8077200" cy="13017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lnSpc>
                <a:spcPct val="120000"/>
              </a:lnSpc>
              <a:spcBef>
                <a:spcPct val="40000"/>
              </a:spcBef>
            </a:pPr>
            <a:r>
              <a:rPr lang="en-US" altLang="en-US" sz="1800" dirty="0">
                <a:solidFill>
                  <a:srgbClr val="0066CC"/>
                </a:solidFill>
                <a:latin typeface="Times New Roman" panose="02020603050405020304" pitchFamily="18" charset="0"/>
              </a:rPr>
              <a:t>     </a:t>
            </a:r>
            <a:r>
              <a:rPr lang="en-US" altLang="en-US" sz="1800" b="1" dirty="0">
                <a:solidFill>
                  <a:srgbClr val="0066CC"/>
                </a:solidFill>
                <a:latin typeface="Times New Roman" panose="02020603050405020304" pitchFamily="18" charset="0"/>
              </a:rPr>
              <a:t>Chế độ thiết kế :</a:t>
            </a:r>
            <a:endParaRPr lang="en-US" altLang="en-US" sz="1800" dirty="0">
              <a:solidFill>
                <a:srgbClr val="0066CC"/>
              </a:solidFill>
              <a:latin typeface="Times New Roman" panose="02020603050405020304" pitchFamily="18" charset="0"/>
            </a:endParaRPr>
          </a:p>
          <a:p>
            <a:pPr lvl="1" eaLnBrk="1" hangingPunct="1">
              <a:lnSpc>
                <a:spcPct val="120000"/>
              </a:lnSpc>
              <a:spcBef>
                <a:spcPct val="40000"/>
              </a:spcBef>
              <a:buChar char="-"/>
            </a:pPr>
            <a:r>
              <a:rPr lang="en-US" altLang="en-US" sz="1800" dirty="0">
                <a:solidFill>
                  <a:srgbClr val="0066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1800" u="sng" dirty="0">
                <a:solidFill>
                  <a:srgbClr val="0066CC"/>
                </a:solidFill>
                <a:latin typeface="Times New Roman" panose="02020603050405020304" pitchFamily="18" charset="0"/>
              </a:rPr>
              <a:t>Cách 1</a:t>
            </a:r>
            <a:r>
              <a:rPr lang="en-US" altLang="en-US" sz="1800" dirty="0">
                <a:solidFill>
                  <a:srgbClr val="0066CC"/>
                </a:solidFill>
                <a:latin typeface="Times New Roman" panose="02020603050405020304" pitchFamily="18" charset="0"/>
              </a:rPr>
              <a:t>:Chọn biểu mẫu rồi nháy nút lệnh</a:t>
            </a:r>
            <a:r>
              <a:rPr lang="en-US" altLang="en-US" sz="1800" dirty="0">
                <a:solidFill>
                  <a:srgbClr val="0066CC"/>
                </a:solidFill>
                <a:latin typeface="Arial" panose="020B0604020202020204" pitchFamily="34" charset="0"/>
              </a:rPr>
              <a:t>                 </a:t>
            </a:r>
            <a:endParaRPr lang="en-US" altLang="en-US" sz="1800" dirty="0">
              <a:solidFill>
                <a:srgbClr val="0066CC"/>
              </a:solidFill>
              <a:latin typeface="Arial" panose="020B0604020202020204" pitchFamily="34" charset="0"/>
            </a:endParaRPr>
          </a:p>
          <a:p>
            <a:pPr lvl="1" eaLnBrk="1" hangingPunct="1">
              <a:lnSpc>
                <a:spcPct val="120000"/>
              </a:lnSpc>
              <a:spcBef>
                <a:spcPct val="40000"/>
              </a:spcBef>
            </a:pPr>
            <a:r>
              <a:rPr lang="en-US" altLang="en-US" sz="1800" dirty="0">
                <a:solidFill>
                  <a:srgbClr val="0066CC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1800" u="sng" dirty="0">
                <a:solidFill>
                  <a:srgbClr val="0066CC"/>
                </a:solidFill>
                <a:latin typeface="Times New Roman" panose="02020603050405020304" pitchFamily="18" charset="0"/>
              </a:rPr>
              <a:t>Cách 2: </a:t>
            </a:r>
            <a:r>
              <a:rPr lang="en-US" altLang="en-US" sz="1800" dirty="0">
                <a:solidFill>
                  <a:srgbClr val="0066CC"/>
                </a:solidFill>
                <a:latin typeface="Times New Roman" panose="02020603050405020304" pitchFamily="18" charset="0"/>
              </a:rPr>
              <a:t>Nháy nút        nếu đang ở chế độ biểu mẫu</a:t>
            </a:r>
            <a:endParaRPr lang="en-US" altLang="en-US" sz="1800" dirty="0">
              <a:solidFill>
                <a:srgbClr val="0066CC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7175" name="Picture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609600"/>
            <a:ext cx="838200" cy="317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82" name="Picture 14"/>
          <p:cNvPicPr>
            <a:picLocks noChangeAspect="1"/>
          </p:cNvPicPr>
          <p:nvPr/>
        </p:nvPicPr>
        <p:blipFill>
          <a:blip r:embed="rId2"/>
          <a:srcRect r="63733"/>
          <a:stretch>
            <a:fillRect/>
          </a:stretch>
        </p:blipFill>
        <p:spPr>
          <a:xfrm>
            <a:off x="3200400" y="990600"/>
            <a:ext cx="276225" cy="304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83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0" y="1676400"/>
            <a:ext cx="7239000" cy="4495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84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7800" y="1524000"/>
            <a:ext cx="7162800" cy="4953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charRg st="0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7172">
                                            <p:txEl>
                                              <p:charRg st="0" end="2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charRg st="23" end="8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7172">
                                            <p:txEl>
                                              <p:charRg st="23" end="8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charRg st="80" end="13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1000"/>
                                        <p:tgtEl>
                                          <p:spTgt spid="7172">
                                            <p:txEl>
                                              <p:charRg st="80" end="13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3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pp_seduc_txt_stack">
  <a:themeElements>
    <a:clrScheme name="ppp_seduc_txt_stack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pp_seduc_txt_stac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ppp_seduc_txt_stack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p_seduc_txt_stack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seduc_txt_stack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seduc_txt_stack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seduc_txt_stack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seduc_txt_stack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seduc_txt_stack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ppp_seduc_txt_stack</Template>
  <TotalTime>0</TotalTime>
  <Words>1648</Words>
  <Application>WPS Presentation</Application>
  <PresentationFormat/>
  <Paragraphs>64</Paragraphs>
  <Slides>11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0" baseType="lpstr">
      <vt:lpstr>Arial</vt:lpstr>
      <vt:lpstr>SimSun</vt:lpstr>
      <vt:lpstr>Wingdings</vt:lpstr>
      <vt:lpstr>Times New Roman</vt:lpstr>
      <vt:lpstr>Microsoft YaHei</vt:lpstr>
      <vt:lpstr>Arial Unicode MS</vt:lpstr>
      <vt:lpstr>Calibri</vt:lpstr>
      <vt:lpstr>ppp_seduc_txt_stack</vt:lpstr>
      <vt:lpstr>Paint.Picture</vt:lpstr>
      <vt:lpstr>PowerPoint 演示文稿</vt:lpstr>
      <vt:lpstr>PowerPoint 演示文稿</vt:lpstr>
      <vt:lpstr>PowerPoint 演示文稿</vt:lpstr>
      <vt:lpstr>Cho biết sự khác nhau khi hiển thị dữ liệu ở 2 dạng dưới đây?</vt:lpstr>
      <vt:lpstr>PowerPoint 演示文稿</vt:lpstr>
      <vt:lpstr>PowerPoint 演示文稿</vt:lpstr>
      <vt:lpstr> * Chỉnh sửa biểu mẫu trong chế độ thiết kế: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Pooh's</dc:creator>
  <cp:lastModifiedBy>ASUS</cp:lastModifiedBy>
  <cp:revision>51</cp:revision>
  <dcterms:created xsi:type="dcterms:W3CDTF">2007-09-02T09:53:00Z</dcterms:created>
  <dcterms:modified xsi:type="dcterms:W3CDTF">2023-02-02T07:37:07Z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4694E8FB58A34904B446A896BD07363E</vt:lpwstr>
  </property>
  <property fmtid="{D5CDD505-2E9C-101B-9397-08002B2CF9AE}" pid="3" name="KSOProductBuildVer">
    <vt:lpwstr>1033-11.2.0.11440</vt:lpwstr>
  </property>
</Properties>
</file>