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3"/>
    <p:sldId id="263" r:id="rId4"/>
    <p:sldId id="262" r:id="rId5"/>
    <p:sldId id="273" r:id="rId6"/>
    <p:sldId id="280" r:id="rId7"/>
    <p:sldId id="274" r:id="rId8"/>
    <p:sldId id="275" r:id="rId9"/>
    <p:sldId id="276" r:id="rId10"/>
    <p:sldId id="277" r:id="rId11"/>
    <p:sldId id="278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299" r:id="rId31"/>
    <p:sldId id="301" r:id="rId32"/>
    <p:sldId id="302" r:id="rId33"/>
    <p:sldId id="303" r:id="rId3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ClarendonH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ClarendonH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ClarendonH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ClarendonH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ClarendonH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ClarendonH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ClarendonH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ClarendonH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Clarendon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00"/>
    <a:srgbClr val="FFCC66"/>
    <a:srgbClr val="FFCC99"/>
    <a:srgbClr val="FF9966"/>
    <a:srgbClr val="CC3300"/>
    <a:srgbClr val="FBF23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1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7"/>
          <p:cNvGrpSpPr/>
          <p:nvPr/>
        </p:nvGrpSpPr>
        <p:grpSpPr>
          <a:xfrm>
            <a:off x="-7937" y="-7937"/>
            <a:ext cx="9169400" cy="6873875"/>
            <a:chOff x="-8466" y="-8468"/>
            <a:chExt cx="9169804" cy="6874935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D5B13F-CE3F-4F75-83F1-7CF99851D23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24A0D1-97AF-4982-AC01-73451820C0D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.VnClarendonH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ClarendonH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ClarendonH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ClarendonH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Clarendon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.VnClarendonH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ClarendonH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ClarendonH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ClarendonH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Clarendon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FF96DE-BE58-46DF-A2C1-7414D7DB4008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24A0D1-97AF-4982-AC01-73451820C0D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.VnClarendonH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ClarendonH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ClarendonH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ClarendonH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Clarendon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.VnClarendonH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ClarendonH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ClarendonH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ClarendonH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Clarendon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ClarendonH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95218F-8AB5-4881-A26D-FAB75E900B5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24A0D1-97AF-4982-AC01-73451820C0D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24A0D1-97AF-4982-AC01-73451820C0D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24A0D1-97AF-4982-AC01-73451820C0D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24A0D1-97AF-4982-AC01-73451820C0D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24A0D1-97AF-4982-AC01-73451820C0D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24A0D1-97AF-4982-AC01-73451820C0D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24A0D1-97AF-4982-AC01-73451820C0D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24A0D1-97AF-4982-AC01-73451820C0D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24A0D1-97AF-4982-AC01-73451820C0D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24A0D1-97AF-4982-AC01-73451820C0D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24A0D1-97AF-4982-AC01-73451820C0D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2050" name="Group 16"/>
          <p:cNvGrpSpPr/>
          <p:nvPr/>
        </p:nvGrpSpPr>
        <p:grpSpPr>
          <a:xfrm>
            <a:off x="-7937" y="-7937"/>
            <a:ext cx="9169400" cy="687387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24A0D1-97AF-4982-AC01-73451820C0D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ClarendonH" pitchFamily="34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.png"/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" Target="slide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" Target="slide9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1.GIF"/><Relationship Id="rId3" Type="http://schemas.openxmlformats.org/officeDocument/2006/relationships/image" Target="../media/image50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2.png"/><Relationship Id="rId3" Type="http://schemas.openxmlformats.org/officeDocument/2006/relationships/image" Target="../media/image51.GIF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png"/><Relationship Id="rId3" Type="http://schemas.openxmlformats.org/officeDocument/2006/relationships/image" Target="../media/image51.GIF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1.GIF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6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1.GIF"/><Relationship Id="rId3" Type="http://schemas.openxmlformats.org/officeDocument/2006/relationships/hyperlink" Target="file:///E:\phim\ban%20sac%20anh%20hung\B&#7843;n%20s&#7855;c%20anh%20h&#249;ng%20Tap%201.flv" TargetMode="Externa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audio" Target="../media/audio1.wav"/><Relationship Id="rId3" Type="http://schemas.openxmlformats.org/officeDocument/2006/relationships/image" Target="../media/image2.GIF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27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17.xml"/><Relationship Id="rId3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2550"/>
            <a:ext cx="9144000" cy="694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7" descr="h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90600"/>
            <a:ext cx="2968625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8" descr="h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733800"/>
            <a:ext cx="2968625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42883"/>
            <a:ext cx="8705850" cy="1030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295083"/>
            <a:ext cx="1454150" cy="573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5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406400" y="762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CẬP NHẬT DỮ LIỆU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14" name="Rectangle 38"/>
          <p:cNvSpPr/>
          <p:nvPr/>
        </p:nvSpPr>
        <p:spPr>
          <a:xfrm>
            <a:off x="0" y="1223963"/>
            <a:ext cx="8077200" cy="22479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sz="2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Cập nhật dữ liệu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là thay đổi dữ liệu trong các bảng gồm: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Thêm bản ghi mới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sz="2800" dirty="0">
                <a:solidFill>
                  <a:schemeClr val="tx1"/>
                </a:solidFill>
                <a:latin typeface=".VnClarendonH" pitchFamily="3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Chỉnh sửa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Xóa bản ghi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17" name="Rectangle 41"/>
          <p:cNvSpPr/>
          <p:nvPr/>
        </p:nvSpPr>
        <p:spPr>
          <a:xfrm>
            <a:off x="76200" y="3429000"/>
            <a:ext cx="8001000" cy="13731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Có thể thực hiện việc cập nhật dữ liệu bằng nhiều cách. Tuy nhiên, chế độ hiển thị </a:t>
            </a:r>
            <a:r>
              <a:rPr sz="2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trang dữ liệu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của bảng cho một cách đơn giản để thực hiện điều này.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4" grpId="0"/>
      <p:bldP spid="246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5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469900" y="122238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CẬP NHẬT DỮ LIỆU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7413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7315200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Text Box 21"/>
          <p:cNvSpPr txBox="1"/>
          <p:nvPr/>
        </p:nvSpPr>
        <p:spPr>
          <a:xfrm>
            <a:off x="2438400" y="5486400"/>
            <a:ext cx="44196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22300" lvl="0" indent="-622300" algn="ctr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Chế độ trang dữ liệu của bảng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46100" y="122238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CẬP NHẬT DỮ LIỆU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800" name="Rectangle 8"/>
          <p:cNvSpPr/>
          <p:nvPr/>
        </p:nvSpPr>
        <p:spPr>
          <a:xfrm>
            <a:off x="622300" y="838200"/>
            <a:ext cx="38862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a) Thêm bản ghi mới</a:t>
            </a:r>
            <a:endParaRPr sz="28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4" name="Rectangle 12"/>
          <p:cNvSpPr/>
          <p:nvPr/>
        </p:nvSpPr>
        <p:spPr>
          <a:xfrm>
            <a:off x="1752600" y="2837180"/>
            <a:ext cx="5257800" cy="3667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</a:rPr>
              <a:t>Thanh công cụ trang dữ liệu bảng (Table Datasheet)</a:t>
            </a:r>
            <a:endParaRPr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5" name="Text Box 13"/>
          <p:cNvSpPr txBox="1"/>
          <p:nvPr/>
        </p:nvSpPr>
        <p:spPr>
          <a:xfrm>
            <a:off x="322263" y="3352800"/>
            <a:ext cx="678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C1: Chọn Insert </a:t>
            </a:r>
            <a:r>
              <a:rPr sz="3200" dirty="0">
                <a:solidFill>
                  <a:schemeClr val="tx1"/>
                </a:solidFill>
                <a:latin typeface=".VnClarendonH" pitchFamily="34" charset="0"/>
                <a:sym typeface="Wingdings" panose="05000000000000000000" pitchFamily="2" charset="2"/>
              </a:rPr>
              <a:t></a:t>
            </a:r>
            <a:r>
              <a:rPr sz="3200" dirty="0">
                <a:solidFill>
                  <a:schemeClr val="tx1"/>
                </a:solidFill>
                <a:latin typeface=".VnClarendonH" pitchFamily="3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New Record.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0" name="Text Box 18"/>
          <p:cNvSpPr txBox="1"/>
          <p:nvPr/>
        </p:nvSpPr>
        <p:spPr>
          <a:xfrm>
            <a:off x="304800" y="4487863"/>
            <a:ext cx="8382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C3: Nháy chuột trực tiếp vào bản ghi trống ở cuối bảng</a:t>
            </a:r>
            <a:endParaRPr sz="32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sp>
        <p:nvSpPr>
          <p:cNvPr id="33819" name="Text Box 27"/>
          <p:cNvSpPr txBox="1"/>
          <p:nvPr/>
        </p:nvSpPr>
        <p:spPr>
          <a:xfrm>
            <a:off x="381000" y="4894263"/>
            <a:ext cx="8077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.VnClarendonH" pitchFamily="34" charset="0"/>
                <a:sym typeface="Wingdings" panose="05000000000000000000" pitchFamily="2" charset="2"/>
              </a:rPr>
              <a:t></a:t>
            </a:r>
            <a:r>
              <a:rPr sz="4800" dirty="0">
                <a:solidFill>
                  <a:schemeClr val="tx1"/>
                </a:solidFill>
                <a:latin typeface=".VnClarendonH" pitchFamily="3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Nhập dữ liệu tương ứng vào mỗi trường.</a:t>
            </a:r>
            <a:endParaRPr sz="4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820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7848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21" name="Text Box 29"/>
          <p:cNvSpPr txBox="1"/>
          <p:nvPr/>
        </p:nvSpPr>
        <p:spPr>
          <a:xfrm>
            <a:off x="304800" y="3932555"/>
            <a:ext cx="6781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C2: Nháy nút 	  trên thanh công cụ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823" name="Picture 31"/>
          <p:cNvPicPr>
            <a:picLocks noChangeAspect="1"/>
          </p:cNvPicPr>
          <p:nvPr/>
        </p:nvPicPr>
        <p:blipFill>
          <a:blip r:embed="rId4"/>
          <a:srcRect l="57001" t="8667" r="38525" b="87473"/>
          <a:stretch>
            <a:fillRect/>
          </a:stretch>
        </p:blipFill>
        <p:spPr>
          <a:xfrm>
            <a:off x="2451100" y="4011930"/>
            <a:ext cx="762000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4" grpId="0"/>
      <p:bldP spid="33810" grpId="0"/>
      <p:bldP spid="33819" grpId="0"/>
      <p:bldP spid="338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08000" y="122238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CẬP NHẬT DỮ LIỆU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34821" name="Rectangle 5"/>
          <p:cNvSpPr/>
          <p:nvPr/>
        </p:nvSpPr>
        <p:spPr>
          <a:xfrm>
            <a:off x="228600" y="808038"/>
            <a:ext cx="3276600" cy="519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b) Chỉnh sửa</a:t>
            </a:r>
            <a:endParaRPr sz="2800" b="1" i="1" dirty="0">
              <a:solidFill>
                <a:schemeClr val="tx1"/>
              </a:solidFill>
              <a:latin typeface=".VnClarendonH" pitchFamily="34" charset="0"/>
            </a:endParaRPr>
          </a:p>
        </p:txBody>
      </p:sp>
      <p:pic>
        <p:nvPicPr>
          <p:cNvPr id="3482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0200"/>
            <a:ext cx="7467600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4" name="Rectangle 8"/>
          <p:cNvSpPr/>
          <p:nvPr/>
        </p:nvSpPr>
        <p:spPr>
          <a:xfrm>
            <a:off x="1752600" y="2924810"/>
            <a:ext cx="5257800" cy="3667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</a:rPr>
              <a:t>Thanh công cụ trang dữ liệu bảng (Table Datasheet)</a:t>
            </a:r>
            <a:endParaRPr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5" name="Rectangle 9"/>
          <p:cNvSpPr/>
          <p:nvPr/>
        </p:nvSpPr>
        <p:spPr>
          <a:xfrm>
            <a:off x="228600" y="3492500"/>
            <a:ext cx="78486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Chỉnh sửa giá trị một trường của một bản ghi:</a:t>
            </a:r>
            <a:endParaRPr sz="28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7" name="Rectangle 11"/>
          <p:cNvSpPr/>
          <p:nvPr/>
        </p:nvSpPr>
        <p:spPr>
          <a:xfrm>
            <a:off x="685800" y="4114800"/>
            <a:ext cx="73152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Nháy chuột vào ô chứa dữ liệu cần thay đổi.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9" name="Rectangle 13"/>
          <p:cNvSpPr/>
          <p:nvPr/>
        </p:nvSpPr>
        <p:spPr>
          <a:xfrm>
            <a:off x="533400" y="4660900"/>
            <a:ext cx="6858000" cy="5794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</a:t>
            </a:r>
            <a:r>
              <a:rPr sz="3200" dirty="0">
                <a:solidFill>
                  <a:schemeClr val="tx1"/>
                </a:solidFill>
                <a:latin typeface=".VnClarendonH" pitchFamily="3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Dùng các phím BackSpace, Delete để xóa.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0" name="Rectangle 14"/>
          <p:cNvSpPr/>
          <p:nvPr/>
        </p:nvSpPr>
        <p:spPr>
          <a:xfrm>
            <a:off x="673100" y="5270500"/>
            <a:ext cx="6781800" cy="5794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</a:t>
            </a:r>
            <a:r>
              <a:rPr sz="3200" dirty="0">
                <a:solidFill>
                  <a:schemeClr val="tx1"/>
                </a:solidFill>
                <a:latin typeface=".VnClarendonH" pitchFamily="3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Nhập dữ liệu mới.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4" grpId="0"/>
      <p:bldP spid="34825" grpId="0"/>
      <p:bldP spid="34827" grpId="0"/>
      <p:bldP spid="34829" grpId="0"/>
      <p:bldP spid="348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69900" y="122238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CẬP NHẬT DỮ LIỆU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35845" name="Rectangle 5"/>
          <p:cNvSpPr/>
          <p:nvPr/>
        </p:nvSpPr>
        <p:spPr>
          <a:xfrm>
            <a:off x="304800" y="838200"/>
            <a:ext cx="32766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c) Xóa bản ghi</a:t>
            </a:r>
            <a:endParaRPr sz="28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95400"/>
            <a:ext cx="75438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7" name="Rectangle 7"/>
          <p:cNvSpPr/>
          <p:nvPr/>
        </p:nvSpPr>
        <p:spPr>
          <a:xfrm>
            <a:off x="154940" y="2231390"/>
            <a:ext cx="87414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hanh công cụ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</a:t>
            </a:r>
            <a:r>
              <a:rPr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trang dữ liệu bảng (Table Datasheet)</a:t>
            </a:r>
            <a:endParaRPr sz="2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9" name="Text Box 9"/>
          <p:cNvSpPr txBox="1"/>
          <p:nvPr/>
        </p:nvSpPr>
        <p:spPr>
          <a:xfrm>
            <a:off x="609600" y="2630170"/>
            <a:ext cx="6781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B1: Chọn bản ghi cần xóa.</a:t>
            </a:r>
            <a:endParaRPr sz="32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sp>
        <p:nvSpPr>
          <p:cNvPr id="35850" name="Text Box 10"/>
          <p:cNvSpPr txBox="1"/>
          <p:nvPr/>
        </p:nvSpPr>
        <p:spPr>
          <a:xfrm>
            <a:off x="609600" y="3048000"/>
            <a:ext cx="81915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B2: Nháy nút 	   hoặc nhấn phím Delete hoặc chọn          	Edit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Delete.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5851" name="Picture 11"/>
          <p:cNvPicPr>
            <a:picLocks noChangeAspect="1"/>
          </p:cNvPicPr>
          <p:nvPr/>
        </p:nvPicPr>
        <p:blipFill>
          <a:blip r:embed="rId4"/>
          <a:srcRect l="60838" t="8481" r="35535" b="87425"/>
          <a:stretch>
            <a:fillRect/>
          </a:stretch>
        </p:blipFill>
        <p:spPr>
          <a:xfrm>
            <a:off x="2832100" y="3149600"/>
            <a:ext cx="685800" cy="37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3" name="Text Box 13"/>
          <p:cNvSpPr txBox="1"/>
          <p:nvPr/>
        </p:nvSpPr>
        <p:spPr>
          <a:xfrm>
            <a:off x="647700" y="38989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B3: Trong hộp thoại khẳng định xóa, chọn Yes.</a:t>
            </a:r>
            <a:endParaRPr sz="32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pic>
        <p:nvPicPr>
          <p:cNvPr id="3585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495800"/>
            <a:ext cx="5715000" cy="134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5" name="Rectangle 15"/>
          <p:cNvSpPr/>
          <p:nvPr/>
        </p:nvSpPr>
        <p:spPr>
          <a:xfrm>
            <a:off x="2057400" y="5943600"/>
            <a:ext cx="5257800" cy="3667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</a:rPr>
              <a:t>Hộp thoại khẳng định xóa</a:t>
            </a:r>
            <a:endParaRPr sz="32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pic>
        <p:nvPicPr>
          <p:cNvPr id="35856" name="Picture 16"/>
          <p:cNvPicPr>
            <a:picLocks noChangeAspect="1"/>
          </p:cNvPicPr>
          <p:nvPr/>
        </p:nvPicPr>
        <p:blipFill>
          <a:blip r:embed="rId4"/>
          <a:srcRect l="60838" t="8481" r="35535" b="87425"/>
          <a:stretch>
            <a:fillRect/>
          </a:stretch>
        </p:blipFill>
        <p:spPr>
          <a:xfrm>
            <a:off x="2819400" y="3149600"/>
            <a:ext cx="685800" cy="37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6"/>
          <p:cNvPicPr>
            <a:picLocks noChangeAspect="1"/>
          </p:cNvPicPr>
          <p:nvPr/>
        </p:nvPicPr>
        <p:blipFill>
          <a:blip r:embed="rId4"/>
          <a:srcRect l="60838" t="8481" r="35535" b="87425"/>
          <a:stretch>
            <a:fillRect/>
          </a:stretch>
        </p:blipFill>
        <p:spPr>
          <a:xfrm>
            <a:off x="2286000" y="2305050"/>
            <a:ext cx="685800" cy="374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981E-6 L 0.425 -0.1887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94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981E-6 L 0.425 -0.188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7" grpId="0"/>
      <p:bldP spid="35849" grpId="0"/>
      <p:bldP spid="35850" grpId="0"/>
      <p:bldP spid="35853" grpId="0"/>
      <p:bldP spid="358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8" name="Rectangle 4"/>
          <p:cNvSpPr/>
          <p:nvPr/>
        </p:nvSpPr>
        <p:spPr>
          <a:xfrm>
            <a:off x="-304800" y="1125538"/>
            <a:ext cx="3276600" cy="519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c) Xóa bản ghi</a:t>
            </a:r>
            <a:endParaRPr sz="28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69900" y="122238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CẬP NHẬT DỮ LIỆU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36871" name="Rectangle 7"/>
          <p:cNvSpPr/>
          <p:nvPr/>
        </p:nvSpPr>
        <p:spPr>
          <a:xfrm>
            <a:off x="152400" y="1950720"/>
            <a:ext cx="7772400" cy="14335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sz="3200" dirty="0">
                <a:solidFill>
                  <a:schemeClr val="tx1"/>
                </a:solidFill>
                <a:latin typeface=".VnClarendonH" pitchFamily="3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Xóa nhiều bản ghi cũng tương tự nhưng phải chọn nhiều bản ghi: nhấn ô đầu tiên kéo để chọn, hay nhấn giữ phím Shift.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Rectangle 1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sz="28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6934200" y="5207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61925" imgH="161925" progId="Paint.Picture">
                  <p:embed/>
                </p:oleObj>
              </mc:Choice>
              <mc:Fallback>
                <p:oleObj name="" r:id="rId3" imgW="161925" imgH="161925" progId="Paint.Pictur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4200" y="5207000"/>
                        <a:ext cx="304800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Rectangle 11"/>
          <p:cNvSpPr/>
          <p:nvPr/>
        </p:nvSpPr>
        <p:spPr>
          <a:xfrm>
            <a:off x="152400" y="3428683"/>
            <a:ext cx="7848600" cy="22272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sz="2800" dirty="0">
                <a:solidFill>
                  <a:schemeClr val="tx1"/>
                </a:solidFill>
                <a:latin typeface=".VnClarendonH" pitchFamily="3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Lưu ý</a:t>
            </a:r>
            <a:r>
              <a:rPr sz="2800" dirty="0">
                <a:solidFill>
                  <a:schemeClr val="tx1"/>
                </a:solidFill>
                <a:latin typeface=".VnClarendonH" pitchFamily="34" charset="0"/>
              </a:rPr>
              <a:t>:</a:t>
            </a:r>
            <a:endParaRPr sz="2800" dirty="0">
              <a:solidFill>
                <a:schemeClr val="tx1"/>
              </a:solidFill>
              <a:latin typeface=".VnClarendonH" pitchFamily="34" charset="0"/>
            </a:endParaRPr>
          </a:p>
          <a:p>
            <a:pPr marL="0" lvl="0" indent="0" algn="just" defTabSz="9144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Ÿ"/>
            </a:pPr>
            <a:r>
              <a:rPr sz="2800" dirty="0">
                <a:solidFill>
                  <a:schemeClr val="tx1"/>
                </a:solidFill>
                <a:latin typeface=".VnClarendonH" pitchFamily="3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Khi đã bị xóa thì bản ghi không thể khôi phục lại được</a:t>
            </a:r>
            <a:r>
              <a:rPr sz="2800" dirty="0">
                <a:solidFill>
                  <a:schemeClr val="tx1"/>
                </a:solidFill>
                <a:latin typeface=".VnClarendonH" pitchFamily="34" charset="0"/>
              </a:rPr>
              <a:t>.</a:t>
            </a:r>
            <a:endParaRPr sz="2800" dirty="0">
              <a:solidFill>
                <a:schemeClr val="tx1"/>
              </a:solidFill>
              <a:latin typeface=".VnClarendonH" pitchFamily="34" charset="0"/>
            </a:endParaRPr>
          </a:p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.VnClarendonH" pitchFamily="34" charset="0"/>
                <a:sym typeface="Wingdings" panose="05000000000000000000" pitchFamily="2" charset="2"/>
              </a:rPr>
              <a:t>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Khi đang nhập hay điều chỉnh thì ở ô đầu tiên cây bút (chưa lưu), chuyển đi nơi khác thì hiện  	(đã lưu).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1" grpId="0"/>
      <p:bldP spid="368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tt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3" descr="t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81000" y="122238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CẬP NHẬT DỮ LIỆU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37894" name="Rectangle 6"/>
          <p:cNvSpPr/>
          <p:nvPr/>
        </p:nvSpPr>
        <p:spPr>
          <a:xfrm>
            <a:off x="355600" y="838200"/>
            <a:ext cx="43053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14350" lvl="0" indent="-514350" algn="ctr" defTabSz="9144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Di chuyển trong bảng</a:t>
            </a:r>
            <a:endParaRPr sz="28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029" name="Group 141"/>
          <p:cNvGrpSpPr/>
          <p:nvPr/>
        </p:nvGrpSpPr>
        <p:grpSpPr>
          <a:xfrm>
            <a:off x="1981200" y="1828800"/>
            <a:ext cx="5324475" cy="1844675"/>
            <a:chOff x="2112" y="768"/>
            <a:chExt cx="3354" cy="1162"/>
          </a:xfrm>
        </p:grpSpPr>
        <p:grpSp>
          <p:nvGrpSpPr>
            <p:cNvPr id="22538" name="Group 126"/>
            <p:cNvGrpSpPr/>
            <p:nvPr/>
          </p:nvGrpSpPr>
          <p:grpSpPr>
            <a:xfrm>
              <a:off x="2112" y="768"/>
              <a:ext cx="3354" cy="1162"/>
              <a:chOff x="1152" y="2592"/>
              <a:chExt cx="3354" cy="1162"/>
            </a:xfrm>
          </p:grpSpPr>
          <p:sp>
            <p:nvSpPr>
              <p:cNvPr id="22541" name="Freeform 127"/>
              <p:cNvSpPr/>
              <p:nvPr/>
            </p:nvSpPr>
            <p:spPr>
              <a:xfrm>
                <a:off x="2160" y="2826"/>
                <a:ext cx="42" cy="19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pathLst>
                  <a:path w="105" h="495">
                    <a:moveTo>
                      <a:pt x="0" y="495"/>
                    </a:moveTo>
                    <a:lnTo>
                      <a:pt x="0" y="0"/>
                    </a:lnTo>
                    <a:lnTo>
                      <a:pt x="105" y="0"/>
                    </a:ln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22542" name="Group 128"/>
              <p:cNvGrpSpPr/>
              <p:nvPr/>
            </p:nvGrpSpPr>
            <p:grpSpPr>
              <a:xfrm>
                <a:off x="1152" y="2592"/>
                <a:ext cx="3354" cy="1162"/>
                <a:chOff x="1214" y="1394"/>
                <a:chExt cx="3354" cy="1162"/>
              </a:xfrm>
            </p:grpSpPr>
            <p:sp>
              <p:nvSpPr>
                <p:cNvPr id="22543" name="Rectangle 129"/>
                <p:cNvSpPr/>
                <p:nvPr/>
              </p:nvSpPr>
              <p:spPr>
                <a:xfrm>
                  <a:off x="3744" y="2112"/>
                  <a:ext cx="67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 anchorCtr="0">
                  <a:spAutoFit/>
                </a:bodyPr>
                <a:lstStyle>
                  <a:lvl1pPr marL="342900" indent="-3429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Về cuối</a:t>
                  </a:r>
                  <a:endParaRPr sz="3200" dirty="0">
                    <a:solidFill>
                      <a:schemeClr val="tx1"/>
                    </a:solidFill>
                    <a:latin typeface=".VnClarendonH" pitchFamily="34" charset="0"/>
                  </a:endParaRPr>
                </a:p>
              </p:txBody>
            </p:sp>
            <p:sp>
              <p:nvSpPr>
                <p:cNvPr id="22544" name="Rectangle 130"/>
                <p:cNvSpPr/>
                <p:nvPr/>
              </p:nvSpPr>
              <p:spPr>
                <a:xfrm>
                  <a:off x="3416" y="2226"/>
                  <a:ext cx="67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 anchorCtr="0">
                  <a:spAutoFit/>
                </a:bodyPr>
                <a:lstStyle>
                  <a:lvl1pPr marL="342900" indent="-3429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Về sau</a:t>
                  </a:r>
                  <a:endParaRPr sz="3200" dirty="0">
                    <a:solidFill>
                      <a:schemeClr val="tx1"/>
                    </a:solidFill>
                    <a:latin typeface=".VnClarendonH" pitchFamily="34" charset="0"/>
                  </a:endParaRPr>
                </a:p>
              </p:txBody>
            </p:sp>
            <p:sp>
              <p:nvSpPr>
                <p:cNvPr id="22545" name="Rectangle 131"/>
                <p:cNvSpPr/>
                <p:nvPr/>
              </p:nvSpPr>
              <p:spPr>
                <a:xfrm>
                  <a:off x="3896" y="1492"/>
                  <a:ext cx="67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 anchorCtr="0">
                  <a:spAutoFit/>
                </a:bodyPr>
                <a:lstStyle>
                  <a:lvl1pPr marL="342900" indent="-3429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Mới</a:t>
                  </a:r>
                  <a:endParaRPr sz="3200" dirty="0">
                    <a:solidFill>
                      <a:schemeClr val="tx1"/>
                    </a:solidFill>
                    <a:latin typeface=".VnClarendonH" pitchFamily="34" charset="0"/>
                  </a:endParaRPr>
                </a:p>
              </p:txBody>
            </p:sp>
            <p:sp>
              <p:nvSpPr>
                <p:cNvPr id="22546" name="Freeform 132"/>
                <p:cNvSpPr/>
                <p:nvPr/>
              </p:nvSpPr>
              <p:spPr>
                <a:xfrm>
                  <a:off x="3704" y="2020"/>
                  <a:ext cx="54" cy="1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2"/>
                    </a:cxn>
                    <a:cxn ang="0">
                      <a:pos x="9" y="32"/>
                    </a:cxn>
                  </a:cxnLst>
                  <a:pathLst>
                    <a:path w="135" h="495">
                      <a:moveTo>
                        <a:pt x="0" y="0"/>
                      </a:moveTo>
                      <a:lnTo>
                        <a:pt x="0" y="495"/>
                      </a:lnTo>
                      <a:lnTo>
                        <a:pt x="135" y="495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2547" name="Rectangle 133"/>
                <p:cNvSpPr/>
                <p:nvPr/>
              </p:nvSpPr>
              <p:spPr>
                <a:xfrm>
                  <a:off x="1934" y="2114"/>
                  <a:ext cx="672" cy="44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 anchorCtr="0">
                  <a:spAutoFit/>
                </a:bodyPr>
                <a:lstStyle>
                  <a:lvl1pPr marL="342900" indent="-3429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Vị trí mẫu tin</a:t>
                  </a:r>
                  <a:endParaRPr sz="3200" dirty="0">
                    <a:solidFill>
                      <a:schemeClr val="tx1"/>
                    </a:solidFill>
                    <a:latin typeface=".VnClarendonH" pitchFamily="34" charset="0"/>
                  </a:endParaRPr>
                </a:p>
              </p:txBody>
            </p:sp>
            <p:sp>
              <p:nvSpPr>
                <p:cNvPr id="22548" name="Freeform 134"/>
                <p:cNvSpPr/>
                <p:nvPr/>
              </p:nvSpPr>
              <p:spPr>
                <a:xfrm>
                  <a:off x="3374" y="2018"/>
                  <a:ext cx="72" cy="3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12" y="50"/>
                    </a:cxn>
                  </a:cxnLst>
                  <a:pathLst>
                    <a:path w="180" h="780">
                      <a:moveTo>
                        <a:pt x="0" y="0"/>
                      </a:moveTo>
                      <a:lnTo>
                        <a:pt x="0" y="780"/>
                      </a:lnTo>
                      <a:lnTo>
                        <a:pt x="180" y="78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2549" name="Rectangle 135"/>
                <p:cNvSpPr/>
                <p:nvPr/>
              </p:nvSpPr>
              <p:spPr>
                <a:xfrm>
                  <a:off x="2222" y="1490"/>
                  <a:ext cx="768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 anchorCtr="0">
                  <a:spAutoFit/>
                </a:bodyPr>
                <a:lstStyle>
                  <a:lvl1pPr marL="342900" indent="-3429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Về trước</a:t>
                  </a:r>
                  <a:endParaRPr sz="3200" dirty="0">
                    <a:solidFill>
                      <a:schemeClr val="tx1"/>
                    </a:solidFill>
                    <a:latin typeface=".VnClarendonH" pitchFamily="34" charset="0"/>
                  </a:endParaRPr>
                </a:p>
              </p:txBody>
            </p:sp>
            <p:sp>
              <p:nvSpPr>
                <p:cNvPr id="22550" name="Rectangle 136"/>
                <p:cNvSpPr/>
                <p:nvPr/>
              </p:nvSpPr>
              <p:spPr>
                <a:xfrm>
                  <a:off x="1214" y="1394"/>
                  <a:ext cx="67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 anchorCtr="0">
                  <a:spAutoFit/>
                </a:bodyPr>
                <a:lstStyle>
                  <a:lvl1pPr marL="342900" indent="-3429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 kern="120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Về đầu</a:t>
                  </a:r>
                  <a:endParaRPr sz="20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pic>
              <p:nvPicPr>
                <p:cNvPr id="22551" name="Picture 13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42" y="1813"/>
                  <a:ext cx="2400" cy="2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552" name="Freeform 138"/>
                <p:cNvSpPr/>
                <p:nvPr/>
              </p:nvSpPr>
              <p:spPr>
                <a:xfrm>
                  <a:off x="1838" y="1538"/>
                  <a:ext cx="84" cy="2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0"/>
                    </a:cxn>
                    <a:cxn ang="0">
                      <a:pos x="14" y="47"/>
                    </a:cxn>
                  </a:cxnLst>
                  <a:pathLst>
                    <a:path w="210" h="735">
                      <a:moveTo>
                        <a:pt x="0" y="0"/>
                      </a:moveTo>
                      <a:lnTo>
                        <a:pt x="210" y="0"/>
                      </a:lnTo>
                      <a:lnTo>
                        <a:pt x="210" y="735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sp>
          <p:nvSpPr>
            <p:cNvPr id="22539" name="Freeform 139"/>
            <p:cNvSpPr/>
            <p:nvPr/>
          </p:nvSpPr>
          <p:spPr>
            <a:xfrm>
              <a:off x="3408" y="1392"/>
              <a:ext cx="78" cy="25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40"/>
                </a:cxn>
                <a:cxn ang="0">
                  <a:pos x="0" y="40"/>
                </a:cxn>
              </a:cxnLst>
              <a:pathLst>
                <a:path w="195" h="630">
                  <a:moveTo>
                    <a:pt x="195" y="0"/>
                  </a:moveTo>
                  <a:lnTo>
                    <a:pt x="195" y="630"/>
                  </a:lnTo>
                  <a:lnTo>
                    <a:pt x="0" y="630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2540" name="Freeform 140"/>
            <p:cNvSpPr/>
            <p:nvPr/>
          </p:nvSpPr>
          <p:spPr>
            <a:xfrm>
              <a:off x="4870" y="1008"/>
              <a:ext cx="42" cy="198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0"/>
                </a:cxn>
                <a:cxn ang="0">
                  <a:pos x="7" y="0"/>
                </a:cxn>
              </a:cxnLst>
              <a:pathLst>
                <a:path w="105" h="495">
                  <a:moveTo>
                    <a:pt x="0" y="495"/>
                  </a:moveTo>
                  <a:lnTo>
                    <a:pt x="0" y="0"/>
                  </a:lnTo>
                  <a:lnTo>
                    <a:pt x="105" y="0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38030" name="Rectangle 142"/>
          <p:cNvSpPr/>
          <p:nvPr/>
        </p:nvSpPr>
        <p:spPr>
          <a:xfrm>
            <a:off x="762000" y="1358900"/>
            <a:ext cx="6019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Di chuyển bằng các nút lệnh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031" name="Rectangle 143"/>
          <p:cNvSpPr/>
          <p:nvPr/>
        </p:nvSpPr>
        <p:spPr>
          <a:xfrm>
            <a:off x="762000" y="3581400"/>
            <a:ext cx="6019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Di chuyển bằng phím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035" name="Rectangle 147"/>
          <p:cNvSpPr/>
          <p:nvPr/>
        </p:nvSpPr>
        <p:spPr>
          <a:xfrm>
            <a:off x="762000" y="4038600"/>
            <a:ext cx="7772400" cy="22875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Font typeface=".VnClarendonH" pitchFamily="34" charset="0"/>
              <a:buNone/>
            </a:pPr>
            <a:r>
              <a:rPr sz="2800" dirty="0">
                <a:solidFill>
                  <a:schemeClr val="tx1"/>
                </a:solidFill>
                <a:latin typeface=".VnClarendonH" pitchFamily="34" charset="0"/>
              </a:rPr>
              <a:t>-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Tab: di chuyển về sau.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algn="just" defTabSz="914400" eaLnBrk="1" hangingPunct="1">
              <a:spcBef>
                <a:spcPct val="0"/>
              </a:spcBef>
              <a:buClrTx/>
              <a:buFont typeface=".VnClarendonH" pitchFamily="34" charset="0"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 Shift_Tab: di chuyển về trước.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algn="just" defTabSz="914400" eaLnBrk="1" hangingPunct="1">
              <a:spcBef>
                <a:spcPct val="0"/>
              </a:spcBef>
              <a:buClrTx/>
              <a:buFont typeface=".VnClarendonH" pitchFamily="34" charset="0"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 Home/End: về đầu và cuối một bản ghi.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algn="just" defTabSz="914400" eaLnBrk="1" hangingPunct="1">
              <a:spcBef>
                <a:spcPct val="0"/>
              </a:spcBef>
              <a:buClrTx/>
              <a:buFont typeface=".VnClarendonH" pitchFamily="34" charset="0"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 Ctrl_Home: về ô đầu của bảng.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 Ctrl_End: về 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ô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cuối c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ủa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bảng.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8030" grpId="0"/>
      <p:bldP spid="38031" grpId="0"/>
      <p:bldP spid="380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122238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SẮP XẾP VÀ LỌC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38917" name="Rectangle 5"/>
          <p:cNvSpPr/>
          <p:nvPr/>
        </p:nvSpPr>
        <p:spPr>
          <a:xfrm>
            <a:off x="-457200" y="1233488"/>
            <a:ext cx="2971800" cy="519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a) Sắp xếp</a:t>
            </a:r>
            <a:endParaRPr sz="3200" b="1" i="1" dirty="0">
              <a:solidFill>
                <a:schemeClr val="tx1"/>
              </a:solidFill>
              <a:latin typeface=".VnClarendonH" pitchFamily="34" charset="0"/>
            </a:endParaRPr>
          </a:p>
        </p:txBody>
      </p:sp>
      <p:sp>
        <p:nvSpPr>
          <p:cNvPr id="38918" name="Rectangle 6"/>
          <p:cNvSpPr/>
          <p:nvPr/>
        </p:nvSpPr>
        <p:spPr>
          <a:xfrm>
            <a:off x="152400" y="1871663"/>
            <a:ext cx="7772400" cy="10064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sz="3200" dirty="0">
                <a:solidFill>
                  <a:schemeClr val="tx1"/>
                </a:solidFill>
                <a:latin typeface=".VnClarendonH" pitchFamily="3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Access có các công cụ cho phép sắp xếp các bản ghi theo thứ tự khác với thứ tự chúng được nhập.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9" name="Rectangle 7"/>
          <p:cNvSpPr/>
          <p:nvPr/>
        </p:nvSpPr>
        <p:spPr>
          <a:xfrm>
            <a:off x="165100" y="2938463"/>
            <a:ext cx="7835900" cy="30813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dirty="0">
                <a:latin typeface="Times New Roman" panose="02020603050405020304" pitchFamily="18" charset="0"/>
              </a:rPr>
              <a:t>Các bước thực hiện:</a:t>
            </a:r>
            <a:endParaRPr dirty="0">
              <a:latin typeface="Times New Roman" panose="02020603050405020304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</a:pPr>
            <a:r>
              <a:rPr sz="2000" dirty="0">
                <a:latin typeface="Times New Roman" panose="02020603050405020304" pitchFamily="18" charset="0"/>
              </a:rPr>
              <a:t>1.</a:t>
            </a:r>
            <a:r>
              <a:rPr dirty="0">
                <a:latin typeface="Times New Roman" panose="02020603050405020304" pitchFamily="18" charset="0"/>
              </a:rPr>
              <a:t> Chọn trường cần sắp xếp trong chế độ hiển thị trang dữ liệu;</a:t>
            </a:r>
            <a:endParaRPr dirty="0">
              <a:latin typeface="Times New Roman" panose="02020603050405020304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</a:pPr>
            <a:r>
              <a:rPr sz="2000" dirty="0">
                <a:latin typeface="Times New Roman" panose="02020603050405020304" pitchFamily="18" charset="0"/>
              </a:rPr>
              <a:t>2.</a:t>
            </a:r>
            <a:r>
              <a:rPr dirty="0">
                <a:latin typeface="Times New Roman" panose="02020603050405020304" pitchFamily="18" charset="0"/>
              </a:rPr>
              <a:t> Dùng các nút lệnh 	(tăng dần) hay 	(giảm dần) để sắp xếp các bản ghi của bảng dựa trên giá trị của trường được chọn;</a:t>
            </a:r>
            <a:endParaRPr dirty="0">
              <a:latin typeface="Times New Roman" panose="02020603050405020304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</a:pPr>
            <a:r>
              <a:rPr sz="2000" dirty="0">
                <a:latin typeface="Times New Roman" panose="02020603050405020304" pitchFamily="18" charset="0"/>
              </a:rPr>
              <a:t>3.</a:t>
            </a:r>
            <a:r>
              <a:rPr dirty="0">
                <a:latin typeface="Times New Roman" panose="02020603050405020304" pitchFamily="18" charset="0"/>
              </a:rPr>
              <a:t> Lưu lại kết quả sắp xếp.</a:t>
            </a:r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38920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267200"/>
            <a:ext cx="457200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1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273550"/>
            <a:ext cx="457200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393700" y="122238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SẮP XẾP VÀ LỌC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39990" name="Rectangle 54"/>
          <p:cNvSpPr/>
          <p:nvPr/>
        </p:nvSpPr>
        <p:spPr>
          <a:xfrm>
            <a:off x="152400" y="838200"/>
            <a:ext cx="2971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a) Sắp xếp</a:t>
            </a:r>
            <a:endParaRPr sz="3200" b="1" i="1" dirty="0">
              <a:solidFill>
                <a:schemeClr val="tx1"/>
              </a:solidFill>
              <a:latin typeface=".VnClarendonH" pitchFamily="34" charset="0"/>
            </a:endParaRPr>
          </a:p>
        </p:txBody>
      </p:sp>
      <p:sp>
        <p:nvSpPr>
          <p:cNvPr id="39996" name="Rectangle 60"/>
          <p:cNvSpPr/>
          <p:nvPr/>
        </p:nvSpPr>
        <p:spPr>
          <a:xfrm>
            <a:off x="152400" y="1309688"/>
            <a:ext cx="2590800" cy="519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Ví dụ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98" name="Rectangle 62"/>
          <p:cNvSpPr/>
          <p:nvPr/>
        </p:nvSpPr>
        <p:spPr>
          <a:xfrm>
            <a:off x="762000" y="1752600"/>
            <a:ext cx="7620000" cy="18002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342900" indent="-342900" eaLnBrk="1" hangingPunct="1"/>
            <a:r>
              <a:rPr dirty="0">
                <a:latin typeface="Times New Roman" panose="02020603050405020304" pitchFamily="18" charset="0"/>
                <a:sym typeface="Wingdings" panose="05000000000000000000" pitchFamily="2" charset="2"/>
              </a:rPr>
              <a:t></a:t>
            </a:r>
            <a:r>
              <a:rPr dirty="0">
                <a:latin typeface="Times New Roman" panose="02020603050405020304" pitchFamily="18" charset="0"/>
              </a:rPr>
              <a:t> Để sắp xếp các bản ghi theo tên:</a:t>
            </a:r>
            <a:endParaRPr dirty="0">
              <a:latin typeface="Times New Roman" panose="02020603050405020304" pitchFamily="18" charset="0"/>
            </a:endParaRPr>
          </a:p>
          <a:p>
            <a:pPr marL="342900" indent="-342900" eaLnBrk="1" hangingPunct="1"/>
            <a:r>
              <a:rPr sz="1800" dirty="0">
                <a:latin typeface="Times New Roman" panose="02020603050405020304" pitchFamily="18" charset="0"/>
              </a:rPr>
              <a:t>	 1.</a:t>
            </a:r>
            <a:r>
              <a:rPr dirty="0">
                <a:latin typeface="Times New Roman" panose="02020603050405020304" pitchFamily="18" charset="0"/>
              </a:rPr>
              <a:t> Chọn trường Ten;</a:t>
            </a:r>
            <a:endParaRPr dirty="0">
              <a:latin typeface="Times New Roman" panose="02020603050405020304" pitchFamily="18" charset="0"/>
            </a:endParaRPr>
          </a:p>
          <a:p>
            <a:pPr marL="342900" indent="-342900" eaLnBrk="1" hangingPunct="1"/>
            <a:r>
              <a:rPr sz="1800" dirty="0">
                <a:latin typeface="Times New Roman" panose="02020603050405020304" pitchFamily="18" charset="0"/>
              </a:rPr>
              <a:t>	 2.</a:t>
            </a:r>
            <a:r>
              <a:rPr dirty="0">
                <a:latin typeface="Times New Roman" panose="02020603050405020304" pitchFamily="18" charset="0"/>
              </a:rPr>
              <a:t> Nháy nút        . Các bản ghi sẽ được sắp xếp tên tăng dần theo bảng chữ cái.</a:t>
            </a:r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39999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654300"/>
            <a:ext cx="457200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000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683000"/>
            <a:ext cx="7467600" cy="264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001" name="Rectangle 65"/>
          <p:cNvSpPr/>
          <p:nvPr/>
        </p:nvSpPr>
        <p:spPr>
          <a:xfrm>
            <a:off x="2044700" y="6453188"/>
            <a:ext cx="5257800" cy="3667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Bảng HOC_SINH sắp xếp theo tên</a:t>
            </a:r>
            <a:endParaRPr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0" grpId="0"/>
      <p:bldP spid="39996" grpId="0"/>
      <p:bldP spid="39998" grpId="0"/>
      <p:bldP spid="400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93700" y="122238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SẮP XẾP VÀ LỌC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25605" name="Rectangle 5"/>
          <p:cNvSpPr/>
          <p:nvPr/>
        </p:nvSpPr>
        <p:spPr>
          <a:xfrm>
            <a:off x="152400" y="838200"/>
            <a:ext cx="2971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a) Sắp xếp</a:t>
            </a:r>
            <a:endParaRPr sz="3200" b="1" i="1" dirty="0">
              <a:solidFill>
                <a:schemeClr val="tx1"/>
              </a:solidFill>
              <a:latin typeface=".VnClarendonH" pitchFamily="34" charset="0"/>
            </a:endParaRPr>
          </a:p>
        </p:txBody>
      </p:sp>
      <p:sp>
        <p:nvSpPr>
          <p:cNvPr id="25606" name="Rectangle 6"/>
          <p:cNvSpPr/>
          <p:nvPr/>
        </p:nvSpPr>
        <p:spPr>
          <a:xfrm>
            <a:off x="152400" y="1309688"/>
            <a:ext cx="2590800" cy="519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Ví dụ</a:t>
            </a:r>
            <a:endParaRPr sz="32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sp>
        <p:nvSpPr>
          <p:cNvPr id="40967" name="Rectangle 7"/>
          <p:cNvSpPr/>
          <p:nvPr/>
        </p:nvSpPr>
        <p:spPr>
          <a:xfrm>
            <a:off x="762000" y="1828800"/>
            <a:ext cx="7620000" cy="18002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342900" indent="-342900" eaLnBrk="1" hangingPunct="1"/>
            <a:r>
              <a:rPr dirty="0">
                <a:latin typeface="Times New Roman" panose="02020603050405020304" pitchFamily="18" charset="0"/>
                <a:sym typeface="Wingdings" panose="05000000000000000000" pitchFamily="2" charset="2"/>
              </a:rPr>
              <a:t></a:t>
            </a:r>
            <a:r>
              <a:rPr dirty="0">
                <a:latin typeface="Times New Roman" panose="02020603050405020304" pitchFamily="18" charset="0"/>
              </a:rPr>
              <a:t> Để sắp xếp các bản ghi theo thứ tự giảm dần của ngày sinh (học sinh nhỏ tuổi hơn xếp trước):</a:t>
            </a:r>
            <a:endParaRPr dirty="0">
              <a:latin typeface="Times New Roman" panose="02020603050405020304" pitchFamily="18" charset="0"/>
            </a:endParaRPr>
          </a:p>
          <a:p>
            <a:pPr marL="342900" indent="-342900" eaLnBrk="1" hangingPunct="1"/>
            <a:r>
              <a:rPr sz="1800" dirty="0">
                <a:latin typeface="Times New Roman" panose="02020603050405020304" pitchFamily="18" charset="0"/>
              </a:rPr>
              <a:t>	1.</a:t>
            </a:r>
            <a:r>
              <a:rPr dirty="0">
                <a:latin typeface="Times New Roman" panose="02020603050405020304" pitchFamily="18" charset="0"/>
              </a:rPr>
              <a:t> Chọn trường NgSinh;</a:t>
            </a:r>
            <a:endParaRPr dirty="0">
              <a:latin typeface="Times New Roman" panose="02020603050405020304" pitchFamily="18" charset="0"/>
            </a:endParaRPr>
          </a:p>
          <a:p>
            <a:pPr marL="342900" indent="-342900" eaLnBrk="1" hangingPunct="1"/>
            <a:r>
              <a:rPr sz="1800" dirty="0">
                <a:latin typeface="Times New Roman" panose="02020603050405020304" pitchFamily="18" charset="0"/>
              </a:rPr>
              <a:t>	2.</a:t>
            </a:r>
            <a:r>
              <a:rPr dirty="0">
                <a:latin typeface="Times New Roman" panose="02020603050405020304" pitchFamily="18" charset="0"/>
              </a:rPr>
              <a:t> Nháy nút       .</a:t>
            </a:r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4096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124200"/>
            <a:ext cx="4572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81425"/>
            <a:ext cx="7467600" cy="2466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70" name="Rectangle 10"/>
          <p:cNvSpPr/>
          <p:nvPr/>
        </p:nvSpPr>
        <p:spPr>
          <a:xfrm>
            <a:off x="1917700" y="6376988"/>
            <a:ext cx="5257800" cy="3667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Bảng HOC_SINH sắp xếp theo ngày sinh</a:t>
            </a:r>
            <a:endParaRPr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11"/>
          <p:cNvSpPr txBox="1"/>
          <p:nvPr/>
        </p:nvSpPr>
        <p:spPr>
          <a:xfrm>
            <a:off x="457200" y="850900"/>
            <a:ext cx="838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8305" lvl="0" indent="-408305" algn="just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Quan sát và so sánh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6" name="Picture 16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749300" y="762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p>
            <a:pPr eaLnBrk="1" hangingPunct="1">
              <a:buNone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§5. CÁC THAO TÁC CƠ BẢN TRÊN BẢNG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8198" name="Picture 24" descr="THEM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819400"/>
            <a:ext cx="6648450" cy="284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25" descr="TH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47800"/>
            <a:ext cx="7694613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AutoShape 27"/>
          <p:cNvSpPr/>
          <p:nvPr/>
        </p:nvSpPr>
        <p:spPr>
          <a:xfrm>
            <a:off x="4114800" y="24384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sz="28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sp>
        <p:nvSpPr>
          <p:cNvPr id="9245" name="Text Box 29"/>
          <p:cNvSpPr txBox="1"/>
          <p:nvPr/>
        </p:nvSpPr>
        <p:spPr>
          <a:xfrm>
            <a:off x="2362200" y="5867400"/>
            <a:ext cx="4343400" cy="457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22300" lvl="0" indent="-622300" algn="ctr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Nhập thêm các bản ghi mới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31800" y="122238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SẮP XẾP VÀ LỌC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26629" name="Rectangle 5"/>
          <p:cNvSpPr/>
          <p:nvPr/>
        </p:nvSpPr>
        <p:spPr>
          <a:xfrm>
            <a:off x="304800" y="838200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b) Lọc</a:t>
            </a:r>
            <a:endParaRPr sz="28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Rectangle 6"/>
          <p:cNvSpPr/>
          <p:nvPr/>
        </p:nvSpPr>
        <p:spPr>
          <a:xfrm>
            <a:off x="762000" y="1446213"/>
            <a:ext cx="7772400" cy="13731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Lọc là một công cụ của hệ QTCSDL cho phép tìm ra những bản ghi thỏa mãn một số điều kiện nào đó phục vụ tìm kiếm.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1" name="Rectangle 7"/>
          <p:cNvSpPr/>
          <p:nvPr/>
        </p:nvSpPr>
        <p:spPr>
          <a:xfrm>
            <a:off x="787400" y="2819400"/>
            <a:ext cx="7772400" cy="10064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sz="3200" dirty="0">
                <a:solidFill>
                  <a:schemeClr val="tx1"/>
                </a:solidFill>
                <a:latin typeface=".VnClarendonH" pitchFamily="3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Access cho phép lọc với các nút lệnh sau trên thanh Table Datasheet.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2022" name="Group 38"/>
          <p:cNvGraphicFramePr>
            <a:graphicFrameLocks noGrp="1"/>
          </p:cNvGraphicFramePr>
          <p:nvPr/>
        </p:nvGraphicFramePr>
        <p:xfrm>
          <a:off x="685800" y="4114800"/>
          <a:ext cx="8001000" cy="2133601"/>
        </p:xfrm>
        <a:graphic>
          <a:graphicData uri="http://schemas.openxmlformats.org/drawingml/2006/table">
            <a:tbl>
              <a:tblPr/>
              <a:tblGrid>
                <a:gridCol w="762000"/>
                <a:gridCol w="7239000"/>
              </a:tblGrid>
              <a:tr h="704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Lọc theo ô dữ liệu dang chọn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Lọc theo mẫu, điều kiện trình bày dưới dạng mẫu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Lọc/Hủy bỏ lọc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008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67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9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4902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11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" y="5664200"/>
            <a:ext cx="533400" cy="477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77800" y="122238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SẮP XẾP VÀ LỌC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27653" name="Rectangle 5"/>
          <p:cNvSpPr/>
          <p:nvPr/>
        </p:nvSpPr>
        <p:spPr>
          <a:xfrm>
            <a:off x="304800" y="838200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b) Lọc</a:t>
            </a:r>
            <a:endParaRPr sz="28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Rectangle 6"/>
          <p:cNvSpPr/>
          <p:nvPr/>
        </p:nvSpPr>
        <p:spPr>
          <a:xfrm>
            <a:off x="317500" y="133985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Ví dụ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5" name="Rectangle 7"/>
          <p:cNvSpPr/>
          <p:nvPr/>
        </p:nvSpPr>
        <p:spPr>
          <a:xfrm>
            <a:off x="762000" y="1734503"/>
            <a:ext cx="8001000" cy="82994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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Lọc theo ô dữ liệu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(filter by selection)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Để tìm tất cả các bạn học sinh có tên là </a:t>
            </a:r>
            <a:r>
              <a:rPr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Hằng</a:t>
            </a:r>
            <a:endParaRPr sz="2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7" name="Rectangle 9"/>
          <p:cNvSpPr/>
          <p:nvPr/>
        </p:nvSpPr>
        <p:spPr>
          <a:xfrm>
            <a:off x="762000" y="2586038"/>
            <a:ext cx="3962400" cy="831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Chọn một ô trong cột Ten có giá  trị là “Hằng”.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4301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2641600"/>
            <a:ext cx="381000" cy="33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20" name="Rectangle 12"/>
          <p:cNvSpPr/>
          <p:nvPr/>
        </p:nvSpPr>
        <p:spPr>
          <a:xfrm>
            <a:off x="5257800" y="2566988"/>
            <a:ext cx="3581400" cy="12604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</a:rPr>
              <a:t>2.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Nháy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nút     , Access hiển thị danh sách các học sinh có tên là Hằng. 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22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924300"/>
            <a:ext cx="386715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3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" y="3568700"/>
            <a:ext cx="3784600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7" grpId="0"/>
      <p:bldP spid="430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tt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t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93700" y="122238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SẮP XẾP VÀ LỌC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ClarendonH" pitchFamily="34" charset="0"/>
              <a:ea typeface="+mn-ea"/>
              <a:cs typeface="+mn-cs"/>
            </a:endParaRPr>
          </a:p>
        </p:txBody>
      </p:sp>
      <p:sp>
        <p:nvSpPr>
          <p:cNvPr id="28677" name="Rectangle 5"/>
          <p:cNvSpPr/>
          <p:nvPr/>
        </p:nvSpPr>
        <p:spPr>
          <a:xfrm>
            <a:off x="304800" y="838200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b) Lọc</a:t>
            </a:r>
            <a:endParaRPr sz="28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Rectangle 6"/>
          <p:cNvSpPr/>
          <p:nvPr/>
        </p:nvSpPr>
        <p:spPr>
          <a:xfrm>
            <a:off x="317500" y="133985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Ví dụ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9" name="Rectangle 7"/>
          <p:cNvSpPr/>
          <p:nvPr/>
        </p:nvSpPr>
        <p:spPr>
          <a:xfrm>
            <a:off x="774700" y="1723390"/>
            <a:ext cx="8039100" cy="82994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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Lọc theo mẫu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(filter by form)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Để hiện thị danh sách các học sinh nam thuộc tổ 4: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1" name="Rectangle 9"/>
          <p:cNvSpPr/>
          <p:nvPr/>
        </p:nvSpPr>
        <p:spPr>
          <a:xfrm>
            <a:off x="827088" y="2520950"/>
            <a:ext cx="32004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Nháy nút        ;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44042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452688"/>
            <a:ext cx="381000" cy="34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4" name="Rectangle 12"/>
          <p:cNvSpPr/>
          <p:nvPr/>
        </p:nvSpPr>
        <p:spPr>
          <a:xfrm>
            <a:off x="827088" y="2844800"/>
            <a:ext cx="7923212" cy="831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</a:rPr>
              <a:t>2.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Trong hộp thoại Filter by Form, nhập điều kiện lọc: nhập “Nam” trong cột GT và nhập 4 trong cột To;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45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771900"/>
            <a:ext cx="76962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7" name="Rectangle 15"/>
          <p:cNvSpPr/>
          <p:nvPr/>
        </p:nvSpPr>
        <p:spPr>
          <a:xfrm>
            <a:off x="901700" y="4632325"/>
            <a:ext cx="56388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</a:rPr>
              <a:t>3.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Nháy nút       để thực hiện lọc.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48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800" y="4686300"/>
            <a:ext cx="381000" cy="31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9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5105400"/>
            <a:ext cx="7696200" cy="160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1" grpId="0"/>
      <p:bldP spid="44044" grpId="0"/>
      <p:bldP spid="440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96900" y="122238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TÌM KIẾM ĐƠN GIẢN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63" name="Rectangle 7"/>
          <p:cNvSpPr/>
          <p:nvPr/>
        </p:nvSpPr>
        <p:spPr>
          <a:xfrm>
            <a:off x="635000" y="1568450"/>
            <a:ext cx="7924800" cy="946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Chức năng tìm kiếm (tìm kiếm và thay thế) trong Access tương tự trong Word.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5" name="Rectangle 9"/>
          <p:cNvSpPr/>
          <p:nvPr/>
        </p:nvSpPr>
        <p:spPr>
          <a:xfrm>
            <a:off x="622300" y="2863850"/>
            <a:ext cx="8001000" cy="946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Ví dụ, để tìm cụm từ nào đó trong bảng, ta thực hiện theo một trong các cách sau: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6" name="Rectangle 10"/>
          <p:cNvSpPr/>
          <p:nvPr/>
        </p:nvSpPr>
        <p:spPr>
          <a:xfrm>
            <a:off x="685800" y="3900488"/>
            <a:ext cx="5638800" cy="519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Cách 1: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Chọn Edit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Find…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7" name="Rectangle 11"/>
          <p:cNvSpPr/>
          <p:nvPr/>
        </p:nvSpPr>
        <p:spPr>
          <a:xfrm>
            <a:off x="685800" y="4572000"/>
            <a:ext cx="5638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Cách 2: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Nháy nút     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068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648200"/>
            <a:ext cx="381000" cy="319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9" name="Rectangle 13"/>
          <p:cNvSpPr/>
          <p:nvPr/>
        </p:nvSpPr>
        <p:spPr>
          <a:xfrm>
            <a:off x="685800" y="5195888"/>
            <a:ext cx="5638800" cy="519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Cách 3: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Nhấn tổ hợp phím Ctrl+F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0" name="Rectangle 14"/>
          <p:cNvSpPr/>
          <p:nvPr/>
        </p:nvSpPr>
        <p:spPr>
          <a:xfrm>
            <a:off x="571500" y="838200"/>
            <a:ext cx="36576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a) Tìm kiếm</a:t>
            </a:r>
            <a:endParaRPr sz="28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5" grpId="0"/>
      <p:bldP spid="45066" grpId="0"/>
      <p:bldP spid="45067" grpId="0"/>
      <p:bldP spid="45069" grpId="0"/>
      <p:bldP spid="450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96900" y="122238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TÌM KIẾM ĐƠN GIẢN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7" name="Rectangle 7"/>
          <p:cNvSpPr/>
          <p:nvPr/>
        </p:nvSpPr>
        <p:spPr>
          <a:xfrm>
            <a:off x="457200" y="1066800"/>
            <a:ext cx="8153400" cy="946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Khi đó hộp thoại Find and Replace mở ra. Có thể cung cấp thêm cho việc tìm kiếm: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133600"/>
            <a:ext cx="5095875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90" name="Rectangle 10"/>
          <p:cNvSpPr/>
          <p:nvPr/>
        </p:nvSpPr>
        <p:spPr>
          <a:xfrm>
            <a:off x="762000" y="4038600"/>
            <a:ext cx="7162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Trong ô </a:t>
            </a: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Find What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gõ cụm từ  cần tìm.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1" name="Rectangle 11"/>
          <p:cNvSpPr/>
          <p:nvPr/>
        </p:nvSpPr>
        <p:spPr>
          <a:xfrm>
            <a:off x="762000" y="4572000"/>
            <a:ext cx="7162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Trong ô </a:t>
            </a: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Look In: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chọn tên bảng.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2" name="Rectangle 12"/>
          <p:cNvSpPr/>
          <p:nvPr/>
        </p:nvSpPr>
        <p:spPr>
          <a:xfrm>
            <a:off x="762000" y="5080000"/>
            <a:ext cx="7162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Trong ô </a:t>
            </a: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Match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chọn cách thức tìm kiếm.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3" name="Rectangle 13"/>
          <p:cNvSpPr/>
          <p:nvPr/>
        </p:nvSpPr>
        <p:spPr>
          <a:xfrm>
            <a:off x="762000" y="5556250"/>
            <a:ext cx="8153400" cy="946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Nháy  nút Find Next để đến vị trí tiếp theo thỏa mãn điều kiện tìm kiếm.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90" grpId="0"/>
      <p:bldP spid="46091" grpId="0"/>
      <p:bldP spid="46092" grpId="0"/>
      <p:bldP spid="460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 descr="tt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t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96900" y="122238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TÌM KIẾM ĐƠN GIẢN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49" name="Rectangle 5"/>
          <p:cNvSpPr/>
          <p:nvPr/>
        </p:nvSpPr>
        <p:spPr>
          <a:xfrm>
            <a:off x="406400" y="838200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b) Thay thế</a:t>
            </a:r>
            <a:endParaRPr sz="28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0" name="Rectangle 6"/>
          <p:cNvSpPr/>
          <p:nvPr/>
        </p:nvSpPr>
        <p:spPr>
          <a:xfrm>
            <a:off x="533400" y="1644650"/>
            <a:ext cx="8305800" cy="946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Tương tự lệnh Find nhưng phải gõ cụm từ thay thế vào ô Replace With.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11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971800"/>
            <a:ext cx="51054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3" name="Text Box 9"/>
          <p:cNvSpPr txBox="1"/>
          <p:nvPr/>
        </p:nvSpPr>
        <p:spPr>
          <a:xfrm>
            <a:off x="2514600" y="5653088"/>
            <a:ext cx="4343400" cy="3667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22300" lvl="0" indent="-622300" algn="ctr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</a:rPr>
              <a:t>Ví dụ về tìm kiếm và thay thế</a:t>
            </a:r>
            <a:endParaRPr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471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tt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3" descr="t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85800" y="122238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 IN DỮ LIỆU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3" name="Rectangle 5"/>
          <p:cNvSpPr/>
          <p:nvPr/>
        </p:nvSpPr>
        <p:spPr>
          <a:xfrm>
            <a:off x="609600" y="990600"/>
            <a:ext cx="8305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 Có thể in dữ liệu từ bảng.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8134" name="Rectangle 6"/>
          <p:cNvSpPr/>
          <p:nvPr/>
        </p:nvSpPr>
        <p:spPr>
          <a:xfrm>
            <a:off x="631825" y="1368425"/>
            <a:ext cx="74771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Thiết đặt trang in và xem trước khi in: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5" name="Rectangle 7"/>
          <p:cNvSpPr/>
          <p:nvPr/>
        </p:nvSpPr>
        <p:spPr>
          <a:xfrm>
            <a:off x="700088" y="1949450"/>
            <a:ext cx="3033712" cy="946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1.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Thiết đặt trang in: File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Page setup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137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48000"/>
            <a:ext cx="22860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8" name="Rectangle 10"/>
          <p:cNvSpPr/>
          <p:nvPr/>
        </p:nvSpPr>
        <p:spPr>
          <a:xfrm>
            <a:off x="4191000" y="1981200"/>
            <a:ext cx="4267200" cy="1220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2.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Xem trước khi in:     hoặc</a:t>
            </a:r>
            <a:r>
              <a:rPr sz="2800" dirty="0">
                <a:solidFill>
                  <a:schemeClr val="tx1"/>
                </a:solidFill>
                <a:latin typeface=".VnClarendonH" pitchFamily="3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File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Print Preview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8139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048000"/>
            <a:ext cx="4572000" cy="2700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40" name="Rectangle 12"/>
          <p:cNvSpPr/>
          <p:nvPr/>
        </p:nvSpPr>
        <p:spPr>
          <a:xfrm>
            <a:off x="4178300" y="5759450"/>
            <a:ext cx="4876800" cy="793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3.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In dữ liệu       hoặc File/Print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8141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000" y="5740400"/>
            <a:ext cx="533400" cy="44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2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75" y="2057400"/>
            <a:ext cx="390525" cy="40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/>
      <p:bldP spid="48135" grpId="0"/>
      <p:bldP spid="48138" grpId="0"/>
      <p:bldP spid="481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22238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 CỦNG CỐ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57" name="Rectangle 5"/>
          <p:cNvSpPr/>
          <p:nvPr/>
        </p:nvSpPr>
        <p:spPr>
          <a:xfrm>
            <a:off x="762000" y="1614488"/>
            <a:ext cx="8153400" cy="519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u="sng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Câu 1: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Nút lệnh        dùng để làm gì?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4915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1595438"/>
            <a:ext cx="457200" cy="423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9" name="Rectangle 7"/>
          <p:cNvSpPr/>
          <p:nvPr/>
        </p:nvSpPr>
        <p:spPr>
          <a:xfrm>
            <a:off x="1371600" y="2578100"/>
            <a:ext cx="51054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A. Xóa một bản ghi.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9160" name="Rectangle 8"/>
          <p:cNvSpPr/>
          <p:nvPr/>
        </p:nvSpPr>
        <p:spPr>
          <a:xfrm>
            <a:off x="1371600" y="3225800"/>
            <a:ext cx="53340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B. Lọc dữ liệu theo mẫu.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9161" name="Rectangle 9"/>
          <p:cNvSpPr/>
          <p:nvPr/>
        </p:nvSpPr>
        <p:spPr>
          <a:xfrm>
            <a:off x="1371600" y="3886200"/>
            <a:ext cx="60960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C. Thêm bản ghi mới.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9163" name="Rectangle 11"/>
          <p:cNvSpPr/>
          <p:nvPr/>
        </p:nvSpPr>
        <p:spPr>
          <a:xfrm>
            <a:off x="1371600" y="4483100"/>
            <a:ext cx="53340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D. Thêm trường mới.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49165" name="Picture 13" descr="36_1_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924300"/>
            <a:ext cx="476250" cy="428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9" grpId="0"/>
      <p:bldP spid="49160" grpId="0"/>
      <p:bldP spid="49161" grpId="0"/>
      <p:bldP spid="491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85800" y="122238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 CỦNG CỐ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05" name="Rectangle 5"/>
          <p:cNvSpPr/>
          <p:nvPr/>
        </p:nvSpPr>
        <p:spPr>
          <a:xfrm>
            <a:off x="762000" y="1401763"/>
            <a:ext cx="7696200" cy="946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u="sng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Câu 2: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Để thêm một bản ghi mới ta thực hiện thao tác nào sau đây?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1207" name="Rectangle 7"/>
          <p:cNvSpPr/>
          <p:nvPr/>
        </p:nvSpPr>
        <p:spPr>
          <a:xfrm>
            <a:off x="914400" y="2365375"/>
            <a:ext cx="7467600" cy="946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A.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Chọn Insert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New Record </a:t>
            </a:r>
            <a:r>
              <a:rPr sz="2800" dirty="0">
                <a:solidFill>
                  <a:schemeClr val="tx1"/>
                </a:solidFill>
                <a:latin typeface=".VnClarendonH" pitchFamily="34" charset="0"/>
                <a:sym typeface="Wingdings" panose="05000000000000000000" pitchFamily="2" charset="2"/>
              </a:rPr>
              <a:t>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nhập dữ liệu tương ứng vào mỗi trường.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1208" name="Rectangle 8"/>
          <p:cNvSpPr/>
          <p:nvPr/>
        </p:nvSpPr>
        <p:spPr>
          <a:xfrm>
            <a:off x="914400" y="3355975"/>
            <a:ext cx="7467600" cy="946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B.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Nháy nút 	       trên thanh công cụ </a:t>
            </a:r>
            <a:r>
              <a:rPr sz="2800" dirty="0">
                <a:solidFill>
                  <a:schemeClr val="tx1"/>
                </a:solidFill>
                <a:latin typeface=".VnClarendonH" pitchFamily="34" charset="0"/>
                <a:sym typeface="Wingdings" panose="05000000000000000000" pitchFamily="2" charset="2"/>
              </a:rPr>
              <a:t>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nhập dữ liệu tương ứng vào mỗi trường.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1209" name="Rectangle 9"/>
          <p:cNvSpPr/>
          <p:nvPr/>
        </p:nvSpPr>
        <p:spPr>
          <a:xfrm>
            <a:off x="914400" y="4267200"/>
            <a:ext cx="7543800" cy="946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C.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Nháy chuột trực tiếp vào bản ghi ở đầu bảng </a:t>
            </a:r>
            <a:r>
              <a:rPr sz="2800" dirty="0">
                <a:solidFill>
                  <a:schemeClr val="tx1"/>
                </a:solidFill>
                <a:latin typeface=".VnClarendonH" pitchFamily="34" charset="0"/>
                <a:sym typeface="Wingdings" panose="05000000000000000000" pitchFamily="2" charset="2"/>
              </a:rPr>
              <a:t>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nhập dữ liệu tương ứng vào mỗi trường.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1210" name="Rectangle 10"/>
          <p:cNvSpPr/>
          <p:nvPr/>
        </p:nvSpPr>
        <p:spPr>
          <a:xfrm>
            <a:off x="914400" y="5181600"/>
            <a:ext cx="53340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D. Tất cả đều đúng.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1211" name="Picture 11" descr="36_1_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38400"/>
            <a:ext cx="476250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327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7" grpId="0"/>
      <p:bldP spid="51208" grpId="0"/>
      <p:bldP spid="51209" grpId="0"/>
      <p:bldP spid="512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85800" y="122238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 CỦNG CỐ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81" name="Rectangle 5"/>
          <p:cNvSpPr/>
          <p:nvPr/>
        </p:nvSpPr>
        <p:spPr>
          <a:xfrm>
            <a:off x="762000" y="1614488"/>
            <a:ext cx="8153400" cy="519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u="sng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Câu 3: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Nút lệnh         dùng dể làm gì?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0183" name="Rectangle 7"/>
          <p:cNvSpPr/>
          <p:nvPr/>
        </p:nvSpPr>
        <p:spPr>
          <a:xfrm>
            <a:off x="1371600" y="2578100"/>
            <a:ext cx="51054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A. Lọc theo ô dữ liệu đang chọn.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0184" name="Rectangle 8"/>
          <p:cNvSpPr/>
          <p:nvPr/>
        </p:nvSpPr>
        <p:spPr>
          <a:xfrm>
            <a:off x="1371600" y="3225800"/>
            <a:ext cx="53340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B. Lọc theo mẫu.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0185" name="Rectangle 9"/>
          <p:cNvSpPr/>
          <p:nvPr/>
        </p:nvSpPr>
        <p:spPr>
          <a:xfrm>
            <a:off x="1371600" y="3886200"/>
            <a:ext cx="60960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C. Xóa trường từ bảng.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0186" name="Rectangle 10"/>
          <p:cNvSpPr/>
          <p:nvPr/>
        </p:nvSpPr>
        <p:spPr>
          <a:xfrm>
            <a:off x="1371600" y="4483100"/>
            <a:ext cx="53340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D. Thêm trường mới.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0187" name="Picture 11" descr="36_1_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67000"/>
            <a:ext cx="476250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9" name="Picture 13" descr="2010-09-20_1432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600200"/>
            <a:ext cx="533400" cy="461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3" grpId="0"/>
      <p:bldP spid="50184" grpId="0"/>
      <p:bldP spid="50185" grpId="0"/>
      <p:bldP spid="501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5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762000" y="889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p>
            <a:pPr algn="ctr" eaLnBrk="1" hangingPunct="1">
              <a:buNone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§5. CÁC THAO TÁC CƠ BẢN TRÊN BẢNG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21" name="Text Box 20"/>
          <p:cNvSpPr txBox="1"/>
          <p:nvPr/>
        </p:nvSpPr>
        <p:spPr>
          <a:xfrm>
            <a:off x="457200" y="685800"/>
            <a:ext cx="838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Quan sát và so sánh</a:t>
            </a:r>
            <a:endParaRPr sz="40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pic>
        <p:nvPicPr>
          <p:cNvPr id="9222" name="Picture 23" descr="chingsu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19200"/>
            <a:ext cx="6713538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24" descr="chinhsu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733800"/>
            <a:ext cx="6704013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AutoShape 25"/>
          <p:cNvSpPr/>
          <p:nvPr/>
        </p:nvSpPr>
        <p:spPr>
          <a:xfrm>
            <a:off x="4191000" y="33528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sz="28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sp>
        <p:nvSpPr>
          <p:cNvPr id="8219" name="Text Box 27"/>
          <p:cNvSpPr txBox="1"/>
          <p:nvPr/>
        </p:nvSpPr>
        <p:spPr>
          <a:xfrm>
            <a:off x="3048000" y="6019800"/>
            <a:ext cx="32766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22300" lvl="0" indent="-622300" algn="ctr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Chỉnh sửa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85800" y="122238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 CỦNG CỐ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29" name="Rectangle 5"/>
          <p:cNvSpPr/>
          <p:nvPr/>
        </p:nvSpPr>
        <p:spPr>
          <a:xfrm>
            <a:off x="762000" y="1387475"/>
            <a:ext cx="7772400" cy="946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u="sng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Câu 4: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Cập nhật dữ liệu cho bảng gồm những thao tác nào?</a:t>
            </a:r>
            <a:endParaRPr sz="2800" b="1" i="1" u="sng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2231" name="Rectangle 7"/>
          <p:cNvSpPr/>
          <p:nvPr/>
        </p:nvSpPr>
        <p:spPr>
          <a:xfrm>
            <a:off x="1371600" y="2578100"/>
            <a:ext cx="72390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A. Thêm/ Xóa bản ghi, lọc.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2232" name="Rectangle 8"/>
          <p:cNvSpPr/>
          <p:nvPr/>
        </p:nvSpPr>
        <p:spPr>
          <a:xfrm>
            <a:off x="1371600" y="3200400"/>
            <a:ext cx="53340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B. Lọc, thêm bản ghi, chỉnh sửa.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2233" name="Rectangle 9"/>
          <p:cNvSpPr/>
          <p:nvPr/>
        </p:nvSpPr>
        <p:spPr>
          <a:xfrm>
            <a:off x="1371600" y="3886200"/>
            <a:ext cx="60960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C. Chỉnh sửa, thêm/xóa bản ghi.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2234" name="Rectangle 10"/>
          <p:cNvSpPr/>
          <p:nvPr/>
        </p:nvSpPr>
        <p:spPr>
          <a:xfrm>
            <a:off x="1371600" y="4483100"/>
            <a:ext cx="53340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D. Tất cả đều sai.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2235" name="Picture 11" descr="36_1_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962400"/>
            <a:ext cx="476250" cy="428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1" grpId="0"/>
      <p:bldP spid="52232" grpId="0"/>
      <p:bldP spid="52233" grpId="0"/>
      <p:bldP spid="522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2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1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85800" y="122238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 CỦNG CỐ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3253" name="Rectangle 5"/>
          <p:cNvSpPr/>
          <p:nvPr/>
        </p:nvSpPr>
        <p:spPr>
          <a:xfrm>
            <a:off x="762000" y="1614488"/>
            <a:ext cx="8153400" cy="519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i="1" u="sng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Câu 5: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Các thao tác để lọc theo ô dữ liệu đang chọn:</a:t>
            </a:r>
            <a:endParaRPr sz="2800" b="1" i="1" u="sng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3255" name="Rectangle 7"/>
          <p:cNvSpPr/>
          <p:nvPr/>
        </p:nvSpPr>
        <p:spPr>
          <a:xfrm>
            <a:off x="1371600" y="2578100"/>
            <a:ext cx="69342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A. Chọn ô dữ liệu để lọc </a:t>
            </a:r>
            <a:r>
              <a:rPr sz="2800" dirty="0">
                <a:solidFill>
                  <a:schemeClr val="tx1"/>
                </a:solidFill>
                <a:latin typeface=".VnClarendonH" pitchFamily="34" charset="0"/>
                <a:sym typeface="Wingdings" panose="05000000000000000000" pitchFamily="2" charset="2"/>
              </a:rPr>
              <a:t>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nháy nút       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3256" name="Rectangle 8"/>
          <p:cNvSpPr/>
          <p:nvPr/>
        </p:nvSpPr>
        <p:spPr>
          <a:xfrm>
            <a:off x="1371600" y="3225800"/>
            <a:ext cx="6781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B. Chọn ô dữ liệu để lọc </a:t>
            </a:r>
            <a:r>
              <a:rPr sz="2800" dirty="0">
                <a:solidFill>
                  <a:schemeClr val="tx1"/>
                </a:solidFill>
                <a:latin typeface=".VnClarendonH" pitchFamily="34" charset="0"/>
                <a:sym typeface="Wingdings" panose="05000000000000000000" pitchFamily="2" charset="2"/>
              </a:rPr>
              <a:t>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nháy nút       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3257" name="Rectangle 9"/>
          <p:cNvSpPr/>
          <p:nvPr/>
        </p:nvSpPr>
        <p:spPr>
          <a:xfrm>
            <a:off x="1371600" y="3886200"/>
            <a:ext cx="70104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C. Nháy nút        nhập điều kiện lọc.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3258" name="Rectangle 10"/>
          <p:cNvSpPr/>
          <p:nvPr/>
        </p:nvSpPr>
        <p:spPr>
          <a:xfrm>
            <a:off x="1371600" y="4495800"/>
            <a:ext cx="7162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D. Chọn ô dữ liệu để lọc  nháy nút      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3259" name="Picture 11" descr="36_1_2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572000"/>
            <a:ext cx="476250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60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900" y="2540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61" name="Picture 13" descr="2010-09-20_1456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900" y="3200400"/>
            <a:ext cx="447675" cy="43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62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300" y="3835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63" name="Picture 15" descr="2010-09-20_1432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4470400"/>
            <a:ext cx="457200" cy="461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5" grpId="0"/>
      <p:bldP spid="53256" grpId="0"/>
      <p:bldP spid="53257" grpId="0"/>
      <p:bldP spid="532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Content Placeholder 55297"/>
          <p:cNvGrpSpPr>
            <a:grpSpLocks noChangeAspect="1"/>
          </p:cNvGrpSpPr>
          <p:nvPr/>
        </p:nvGrpSpPr>
        <p:grpSpPr>
          <a:xfrm>
            <a:off x="1066800" y="1676400"/>
            <a:ext cx="6858000" cy="5029200"/>
            <a:chOff x="672" y="1056"/>
            <a:chExt cx="4320" cy="3168"/>
          </a:xfrm>
        </p:grpSpPr>
        <p:sp>
          <p:nvSpPr>
            <p:cNvPr id="1027" name="AutoShape 3"/>
            <p:cNvSpPr>
              <a:spLocks noChangeAspect="1" noTextEdit="1"/>
            </p:cNvSpPr>
            <p:nvPr/>
          </p:nvSpPr>
          <p:spPr>
            <a:xfrm>
              <a:off x="672" y="1056"/>
              <a:ext cx="4320" cy="31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pic>
          <p:nvPicPr>
            <p:cNvPr id="1028" name="Picture 14" descr="num-1_t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2" y="1872"/>
              <a:ext cx="939" cy="9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9" name="Picture 12" descr="num-1_t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9" y="1872"/>
              <a:ext cx="843" cy="9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30" name="WordArt 16"/>
            <p:cNvSpPr/>
            <p:nvPr/>
          </p:nvSpPr>
          <p:spPr>
            <a:xfrm>
              <a:off x="1008" y="3168"/>
              <a:ext cx="3793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296"/>
                </a:avLst>
              </a:prstTxWarp>
              <a:normAutofit/>
            </a:bodyPr>
            <a:p>
              <a:pPr algn="ctr"/>
              <a:r>
                <a:rPr lang="en-US" sz="3200" b="1" i="1">
                  <a:ln w="38100" cap="flat" cmpd="sng">
                    <a:solidFill>
                      <a:srgbClr val="FF00FF">
                        <a:alpha val="48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effectLst>
                    <a:outerShdw dist="35921" dir="2699999" algn="ctr" rotWithShape="0">
                      <a:srgbClr val="C0C0C0">
                        <a:alpha val="80000"/>
                      </a:srgbClr>
                    </a:outerShdw>
                  </a:effectLst>
                  <a:latin typeface="Elephant" panose="02020904090505020303" charset="0"/>
                  <a:ea typeface="Elephant" panose="02020904090505020303" charset="0"/>
                </a:rPr>
                <a:t>Goodbye!</a:t>
              </a:r>
              <a:endParaRPr lang="en-US" sz="3200" b="1" i="1">
                <a:ln w="38100" cap="flat" cmpd="sng">
                  <a:solidFill>
                    <a:srgbClr val="FF00FF">
                      <a:alpha val="48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Elephant" panose="02020904090505020303" charset="0"/>
                <a:ea typeface="Elephant" panose="02020904090505020303" charset="0"/>
              </a:endParaRPr>
            </a:p>
          </p:txBody>
        </p:sp>
      </p:grpSp>
      <p:sp>
        <p:nvSpPr>
          <p:cNvPr id="1032" name="WordArt 9"/>
          <p:cNvSpPr>
            <a:spLocks noTextEdit="1"/>
          </p:cNvSpPr>
          <p:nvPr/>
        </p:nvSpPr>
        <p:spPr>
          <a:xfrm>
            <a:off x="762000" y="1066800"/>
            <a:ext cx="7696200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68"/>
              </a:avLst>
            </a:prstTxWarp>
            <a:normAutofit/>
          </a:bodyPr>
          <a:p>
            <a:pPr algn="ctr"/>
            <a:r>
              <a:rPr lang="en-US" sz="3600" b="1">
                <a:ln w="2857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Thanks for joining us! </a:t>
            </a:r>
            <a:endParaRPr lang="en-US" sz="3600" b="1"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pic>
        <p:nvPicPr>
          <p:cNvPr id="1033" name="Picture 10" descr="hu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371600"/>
            <a:ext cx="2968625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WordArt 13"/>
          <p:cNvSpPr>
            <a:spLocks noTextEdit="1"/>
          </p:cNvSpPr>
          <p:nvPr/>
        </p:nvSpPr>
        <p:spPr>
          <a:xfrm>
            <a:off x="4038600" y="3124200"/>
            <a:ext cx="62388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TopLeft">
                <a:rot lat="21300000" lon="2400000" rev="0"/>
              </a:camera>
              <a:lightRig rig="legacyFlat3" dir="t"/>
            </a:scene3d>
            <a:sp3d extrusionH="430200" prstMaterial="legacyMatte">
              <a:extrusionClr>
                <a:srgbClr val="FFFF00"/>
              </a:extrusionClr>
            </a:sp3d>
          </a:bodyPr>
          <a:p>
            <a:pPr algn="ctr"/>
            <a:r>
              <a:rPr lang="en-US" sz="6600">
                <a:gradFill rotWithShape="1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en-US" sz="6600">
              <a:gradFill rotWithShape="1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atin typeface="Arial Black" panose="020B0A04020102020204" charset="0"/>
              <a:ea typeface="Arial Black" panose="020B0A04020102020204" charset="0"/>
            </a:endParaRPr>
          </a:p>
        </p:txBody>
      </p:sp>
    </p:spTree>
  </p:cSld>
  <p:clrMapOvr>
    <a:masterClrMapping/>
  </p:clrMapOvr>
  <p:transition>
    <p:sndAc>
      <p:stSnd>
        <p:snd r:embed="rId4" name="22-good company-cuoi 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0"/>
                            </p:stCondLst>
                            <p:childTnLst>
                              <p:par>
                                <p:cTn id="4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000"/>
                            </p:stCondLst>
                            <p:childTnLst>
                              <p:par>
                                <p:cTn id="5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000"/>
                            </p:stCondLst>
                            <p:childTnLst>
                              <p:par>
                                <p:cTn id="5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000"/>
                            </p:stCondLst>
                            <p:childTnLst>
                              <p:par>
                                <p:cTn id="6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100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000"/>
                            </p:stCondLst>
                            <p:childTnLst>
                              <p:par>
                                <p:cTn id="70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5" dur="2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000"/>
                            </p:stCondLst>
                            <p:childTnLst>
                              <p:par>
                                <p:cTn id="77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000"/>
                            </p:stCondLst>
                            <p:childTnLst>
                              <p:par>
                                <p:cTn id="8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4000"/>
                            </p:stCondLst>
                            <p:childTnLst>
                              <p:par>
                                <p:cTn id="93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6" dur="1230" decel="100000"/>
                                        <p:tgtEl>
                                          <p:spTgt spid="103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7" dur="1230" decel="100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9" dur="1230" decel="100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5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148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 Box 151"/>
          <p:cNvSpPr txBox="1"/>
          <p:nvPr/>
        </p:nvSpPr>
        <p:spPr>
          <a:xfrm>
            <a:off x="457200" y="850900"/>
            <a:ext cx="838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Quan sát và so sánh</a:t>
            </a:r>
            <a:endParaRPr sz="40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sp>
        <p:nvSpPr>
          <p:cNvPr id="19608" name="Rectangle 152"/>
          <p:cNvSpPr>
            <a:spLocks noChangeArrowheads="1"/>
          </p:cNvSpPr>
          <p:nvPr/>
        </p:nvSpPr>
        <p:spPr bwMode="auto">
          <a:xfrm>
            <a:off x="254000" y="88900"/>
            <a:ext cx="828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p>
            <a:pPr algn="ctr" eaLnBrk="1" hangingPunct="1">
              <a:buNone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§5. CÁC THAO TÁC CƠ BẢN TRÊN BẢNG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246" name="Picture 153" descr="x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71600"/>
            <a:ext cx="7239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733800"/>
            <a:ext cx="72390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AutoShape 155"/>
          <p:cNvSpPr/>
          <p:nvPr/>
        </p:nvSpPr>
        <p:spPr>
          <a:xfrm>
            <a:off x="4191000" y="33528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sz="28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sp>
        <p:nvSpPr>
          <p:cNvPr id="19612" name="Text Box 156"/>
          <p:cNvSpPr txBox="1"/>
          <p:nvPr/>
        </p:nvSpPr>
        <p:spPr>
          <a:xfrm>
            <a:off x="2819400" y="6019800"/>
            <a:ext cx="3429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Xóa bản ghi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3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5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381000" y="889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p>
            <a:pPr algn="ctr" eaLnBrk="1" hangingPunct="1">
              <a:buNone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§5. CÁC THAO TÁC CƠ BẢN TRÊN BẢNG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6672" name="AutoShape 48"/>
          <p:cNvSpPr/>
          <p:nvPr/>
        </p:nvSpPr>
        <p:spPr>
          <a:xfrm>
            <a:off x="3276600" y="914400"/>
            <a:ext cx="4267200" cy="1314450"/>
          </a:xfrm>
          <a:prstGeom prst="wedgeEllipseCallout">
            <a:avLst>
              <a:gd name="adj1" fmla="val -54833"/>
              <a:gd name="adj2" fmla="val 105394"/>
            </a:avLst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Những thao tác cơ bản khi tạo xong bảng?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82" name="Rectangle 58"/>
          <p:cNvSpPr/>
          <p:nvPr/>
        </p:nvSpPr>
        <p:spPr>
          <a:xfrm>
            <a:off x="381000" y="3009900"/>
            <a:ext cx="457200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Th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êm bản ghi mới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84" name="Rectangle 60"/>
          <p:cNvSpPr/>
          <p:nvPr/>
        </p:nvSpPr>
        <p:spPr>
          <a:xfrm>
            <a:off x="304800" y="4368800"/>
            <a:ext cx="457200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X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óa bản ghi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85" name="Rectangle 61"/>
          <p:cNvSpPr/>
          <p:nvPr/>
        </p:nvSpPr>
        <p:spPr>
          <a:xfrm>
            <a:off x="304800" y="3695700"/>
            <a:ext cx="457200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Ch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ỉnh sửa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88" name="Rectangle 64"/>
          <p:cNvSpPr>
            <a:spLocks noChangeArrowheads="1"/>
          </p:cNvSpPr>
          <p:nvPr/>
        </p:nvSpPr>
        <p:spPr bwMode="auto">
          <a:xfrm>
            <a:off x="5181600" y="3763963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Cập nhật dữ liệu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95" name="AutoShape 71"/>
          <p:cNvSpPr/>
          <p:nvPr/>
        </p:nvSpPr>
        <p:spPr>
          <a:xfrm>
            <a:off x="3924300" y="3009900"/>
            <a:ext cx="571500" cy="2171700"/>
          </a:xfrm>
          <a:prstGeom prst="rightBrace">
            <a:avLst>
              <a:gd name="adj1" fmla="val 31666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sz="28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sp>
        <p:nvSpPr>
          <p:cNvPr id="26696" name="AutoShape 72"/>
          <p:cNvSpPr/>
          <p:nvPr/>
        </p:nvSpPr>
        <p:spPr>
          <a:xfrm rot="-5400000">
            <a:off x="4572000" y="38862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sz="2800" dirty="0">
              <a:solidFill>
                <a:schemeClr val="tx1"/>
              </a:solidFill>
              <a:latin typeface=".VnClarendon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tmFilter="0,0; .5, 1; 1, 1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2" grpId="0" animBg="1"/>
      <p:bldP spid="26672" grpId="1" animBg="1"/>
      <p:bldP spid="26682" grpId="0"/>
      <p:bldP spid="26684" grpId="0"/>
      <p:bldP spid="26685" grpId="0"/>
      <p:bldP spid="26688" grpId="0"/>
      <p:bldP spid="26695" grpId="0" animBg="1"/>
      <p:bldP spid="266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5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444500" y="889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p>
            <a:pPr algn="ctr" eaLnBrk="1" hangingPunct="1">
              <a:buNone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§5. CÁC THAO TÁC CƠ BẢN TRÊN BẢNG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93" name="Text Box 22"/>
          <p:cNvSpPr txBox="1"/>
          <p:nvPr/>
        </p:nvSpPr>
        <p:spPr>
          <a:xfrm>
            <a:off x="457200" y="749300"/>
            <a:ext cx="838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Quan sát và so sánh</a:t>
            </a:r>
            <a:endParaRPr sz="40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pic>
        <p:nvPicPr>
          <p:cNvPr id="1229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295400"/>
            <a:ext cx="6705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746500"/>
            <a:ext cx="672465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AutoShape 25"/>
          <p:cNvSpPr/>
          <p:nvPr/>
        </p:nvSpPr>
        <p:spPr>
          <a:xfrm>
            <a:off x="4114800" y="33528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sz="28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sp>
        <p:nvSpPr>
          <p:cNvPr id="20515" name="Text Box 35"/>
          <p:cNvSpPr txBox="1"/>
          <p:nvPr/>
        </p:nvSpPr>
        <p:spPr>
          <a:xfrm>
            <a:off x="2819400" y="6019800"/>
            <a:ext cx="3429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Sắp xếp dữ liệu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5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419100" y="889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p>
            <a:pPr algn="ctr" eaLnBrk="1" hangingPunct="1">
              <a:buNone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§5. CÁC THAO TÁC CƠ BẢN TRÊN BẢNG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317" name="Text Box 22"/>
          <p:cNvSpPr txBox="1"/>
          <p:nvPr/>
        </p:nvSpPr>
        <p:spPr>
          <a:xfrm>
            <a:off x="457200" y="685800"/>
            <a:ext cx="838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Quan sát và so sánh</a:t>
            </a:r>
            <a:endParaRPr sz="40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pic>
        <p:nvPicPr>
          <p:cNvPr id="13318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219200"/>
            <a:ext cx="672465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3657600"/>
            <a:ext cx="6715125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AutoShape 25"/>
          <p:cNvSpPr/>
          <p:nvPr/>
        </p:nvSpPr>
        <p:spPr>
          <a:xfrm>
            <a:off x="4279900" y="3340100"/>
            <a:ext cx="609600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sz="2800" dirty="0">
              <a:solidFill>
                <a:schemeClr val="tx1"/>
              </a:solidFill>
              <a:latin typeface=".VnClarendonH" pitchFamily="34" charset="0"/>
            </a:endParaRPr>
          </a:p>
        </p:txBody>
      </p:sp>
      <p:sp>
        <p:nvSpPr>
          <p:cNvPr id="21531" name="Text Box 27"/>
          <p:cNvSpPr txBox="1"/>
          <p:nvPr/>
        </p:nvSpPr>
        <p:spPr>
          <a:xfrm>
            <a:off x="3048000" y="6019800"/>
            <a:ext cx="32004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Lọc dữ liệu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5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508000" y="889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p>
            <a:pPr algn="ctr" eaLnBrk="1" hangingPunct="1">
              <a:buNone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§5. CÁC THAO TÁC CƠ BẢN TRÊN BẢNG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4341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171575"/>
            <a:ext cx="7600950" cy="439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2" name="Text Box 24"/>
          <p:cNvSpPr txBox="1"/>
          <p:nvPr/>
        </p:nvSpPr>
        <p:spPr>
          <a:xfrm>
            <a:off x="3124200" y="5943600"/>
            <a:ext cx="29718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Tìm kiếm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5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546100" y="254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p>
            <a:pPr algn="ctr" eaLnBrk="1" hangingPunct="1">
              <a:buNone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§5. CÁC THAO TÁC CƠ BẢN TRÊN BẢNG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295400" y="1320800"/>
            <a:ext cx="53213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27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419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562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705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277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849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42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993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2300" marR="0" lvl="0" indent="-6223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Nội dung bài học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23589" name="Text Box 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981200" y="2438400"/>
            <a:ext cx="3810000" cy="738188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27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419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562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705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277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849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42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993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2300" marR="0" lvl="0" indent="-6223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1. Cập nhật dữ liệu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23591" name="Text Box 3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981200" y="3057525"/>
            <a:ext cx="3810000" cy="7397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27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419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562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705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277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849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42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993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2300" marR="0" lvl="0" indent="-6223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2. Sắp xếp và lọc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23592" name="Text Box 4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81200" y="3667125"/>
            <a:ext cx="3810000" cy="7397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27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419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562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705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277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849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42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993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2300" marR="0" lvl="0" indent="-6223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3. Tìm kiếm đơn giản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23593" name="Text Box 4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981200" y="4352925"/>
            <a:ext cx="3810000" cy="7397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27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419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562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705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277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849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42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993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2300" marR="0" lvl="0" indent="-6223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4. In dữ liệu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23615" name="Text Box 6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981200" y="5038725"/>
            <a:ext cx="3810000" cy="7397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27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419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562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705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277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849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42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993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2300" marR="0" lvl="0" indent="-6223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5. Củng cố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5808</Words>
  <Application>WPS Presentation</Application>
  <PresentationFormat/>
  <Paragraphs>343</Paragraphs>
  <Slides>32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Arial</vt:lpstr>
      <vt:lpstr>SimSun</vt:lpstr>
      <vt:lpstr>Wingdings</vt:lpstr>
      <vt:lpstr>.VnClarendonH</vt:lpstr>
      <vt:lpstr>Segoe Print</vt:lpstr>
      <vt:lpstr>Trebuchet MS</vt:lpstr>
      <vt:lpstr>Wingdings 3</vt:lpstr>
      <vt:lpstr>Times New Roman</vt:lpstr>
      <vt:lpstr>Microsoft YaHei</vt:lpstr>
      <vt:lpstr>Arial Unicode MS</vt:lpstr>
      <vt:lpstr>Calibri</vt:lpstr>
      <vt:lpstr>Elephant</vt:lpstr>
      <vt:lpstr>Impact</vt:lpstr>
      <vt:lpstr>Arial Black</vt:lpstr>
      <vt:lpstr>Facet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hangduc</dc:creator>
  <cp:lastModifiedBy>ASUS</cp:lastModifiedBy>
  <cp:revision>123</cp:revision>
  <dcterms:created xsi:type="dcterms:W3CDTF">2008-02-09T19:51:00Z</dcterms:created>
  <dcterms:modified xsi:type="dcterms:W3CDTF">2023-02-08T00:41:13Z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8EF25E571838421CBEC456A834EB8117</vt:lpwstr>
  </property>
  <property fmtid="{D5CDD505-2E9C-101B-9397-08002B2CF9AE}" pid="3" name="KSOProductBuildVer">
    <vt:lpwstr>1033-11.2.0.11440</vt:lpwstr>
  </property>
</Properties>
</file>