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6" r:id="rId4"/>
    <p:sldId id="260" r:id="rId5"/>
    <p:sldId id="258" r:id="rId6"/>
    <p:sldId id="262" r:id="rId7"/>
    <p:sldId id="261" r:id="rId8"/>
    <p:sldId id="265" r:id="rId9"/>
    <p:sldId id="263" r:id="rId10"/>
    <p:sldId id="283" r:id="rId11"/>
    <p:sldId id="269" r:id="rId12"/>
    <p:sldId id="268" r:id="rId13"/>
    <p:sldId id="270" r:id="rId14"/>
    <p:sldId id="275" r:id="rId15"/>
    <p:sldId id="272" r:id="rId16"/>
    <p:sldId id="271" r:id="rId17"/>
    <p:sldId id="273" r:id="rId18"/>
    <p:sldId id="274" r:id="rId19"/>
    <p:sldId id="256" r:id="rId2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A3A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90DBB-3B55-45A5-B4E1-D832C5CE5B00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852B-4BB8-4D02-A67C-5828F082D346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2.xml"/><Relationship Id="rId1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.pn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7.jpe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slide" Target="slide12.xml"/><Relationship Id="rId3" Type="http://schemas.openxmlformats.org/officeDocument/2006/relationships/slide" Target="slide3.xml"/><Relationship Id="rId2" Type="http://schemas.openxmlformats.org/officeDocument/2006/relationships/slide" Target="slide17.xml"/><Relationship Id="rId1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.jpe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.jpe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.jpe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slide" Target="slide1.xml"/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76;p17"/>
          <p:cNvSpPr/>
          <p:nvPr/>
        </p:nvSpPr>
        <p:spPr>
          <a:xfrm>
            <a:off x="6681816" y="1014959"/>
            <a:ext cx="1055168" cy="569029"/>
          </a:xfrm>
          <a:custGeom>
            <a:avLst/>
            <a:gdLst/>
            <a:ahLst/>
            <a:cxnLst/>
            <a:rect l="l" t="t" r="r" b="b"/>
            <a:pathLst>
              <a:path w="37604" h="20279" extrusionOk="0">
                <a:moveTo>
                  <a:pt x="0" y="20279"/>
                </a:moveTo>
                <a:lnTo>
                  <a:pt x="17866" y="0"/>
                </a:lnTo>
                <a:lnTo>
                  <a:pt x="37604" y="0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Google Shape;177;p17"/>
          <p:cNvSpPr/>
          <p:nvPr/>
        </p:nvSpPr>
        <p:spPr>
          <a:xfrm>
            <a:off x="7939090" y="664013"/>
            <a:ext cx="2542753" cy="531034"/>
          </a:xfrm>
          <a:custGeom>
            <a:avLst/>
            <a:gdLst/>
            <a:ahLst/>
            <a:cxnLst/>
            <a:rect l="l" t="t" r="r" b="b"/>
            <a:pathLst>
              <a:path w="38398" h="13467" extrusionOk="0">
                <a:moveTo>
                  <a:pt x="3417" y="1"/>
                </a:moveTo>
                <a:cubicBezTo>
                  <a:pt x="1536" y="1"/>
                  <a:pt x="0" y="1537"/>
                  <a:pt x="0" y="3418"/>
                </a:cubicBezTo>
                <a:lnTo>
                  <a:pt x="0" y="10050"/>
                </a:lnTo>
                <a:cubicBezTo>
                  <a:pt x="0" y="11943"/>
                  <a:pt x="1536" y="13467"/>
                  <a:pt x="3417" y="13467"/>
                </a:cubicBezTo>
                <a:lnTo>
                  <a:pt x="34981" y="13467"/>
                </a:lnTo>
                <a:cubicBezTo>
                  <a:pt x="36862" y="13467"/>
                  <a:pt x="38398" y="11943"/>
                  <a:pt x="38398" y="10050"/>
                </a:cubicBezTo>
                <a:lnTo>
                  <a:pt x="38398" y="3418"/>
                </a:lnTo>
                <a:cubicBezTo>
                  <a:pt x="38398" y="1537"/>
                  <a:pt x="36862" y="1"/>
                  <a:pt x="3498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Bài 6: Bi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ểu 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Google Shape;178;p17"/>
          <p:cNvSpPr/>
          <p:nvPr/>
        </p:nvSpPr>
        <p:spPr>
          <a:xfrm>
            <a:off x="7728678" y="755573"/>
            <a:ext cx="239576" cy="145659"/>
          </a:xfrm>
          <a:custGeom>
            <a:avLst/>
            <a:gdLst/>
            <a:ahLst/>
            <a:cxnLst/>
            <a:rect l="l" t="t" r="r" b="b"/>
            <a:pathLst>
              <a:path w="8538" h="5191" extrusionOk="0">
                <a:moveTo>
                  <a:pt x="1873" y="1"/>
                </a:moveTo>
                <a:cubicBezTo>
                  <a:pt x="1192" y="1"/>
                  <a:pt x="683" y="192"/>
                  <a:pt x="477" y="583"/>
                </a:cubicBezTo>
                <a:cubicBezTo>
                  <a:pt x="1" y="1500"/>
                  <a:pt x="1310" y="3131"/>
                  <a:pt x="3406" y="4239"/>
                </a:cubicBezTo>
                <a:cubicBezTo>
                  <a:pt x="4586" y="4866"/>
                  <a:pt x="5769" y="5191"/>
                  <a:pt x="6661" y="5191"/>
                </a:cubicBezTo>
                <a:cubicBezTo>
                  <a:pt x="7343" y="5191"/>
                  <a:pt x="7855" y="5000"/>
                  <a:pt x="8061" y="4608"/>
                </a:cubicBezTo>
                <a:cubicBezTo>
                  <a:pt x="8537" y="3703"/>
                  <a:pt x="7228" y="2072"/>
                  <a:pt x="5144" y="964"/>
                </a:cubicBezTo>
                <a:cubicBezTo>
                  <a:pt x="3955" y="329"/>
                  <a:pt x="2766" y="1"/>
                  <a:pt x="1873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8" name="Google Shape;179;p17"/>
          <p:cNvSpPr/>
          <p:nvPr/>
        </p:nvSpPr>
        <p:spPr>
          <a:xfrm>
            <a:off x="7423329" y="699761"/>
            <a:ext cx="632108" cy="632136"/>
          </a:xfrm>
          <a:custGeom>
            <a:avLst/>
            <a:gdLst/>
            <a:ahLst/>
            <a:cxnLst/>
            <a:rect l="l" t="t" r="r" b="b"/>
            <a:pathLst>
              <a:path w="22527" h="22528" extrusionOk="0">
                <a:moveTo>
                  <a:pt x="11264" y="1"/>
                </a:moveTo>
                <a:cubicBezTo>
                  <a:pt x="5049" y="1"/>
                  <a:pt x="0" y="5049"/>
                  <a:pt x="0" y="11264"/>
                </a:cubicBezTo>
                <a:cubicBezTo>
                  <a:pt x="0" y="17467"/>
                  <a:pt x="5049" y="22527"/>
                  <a:pt x="11264" y="22527"/>
                </a:cubicBezTo>
                <a:cubicBezTo>
                  <a:pt x="17467" y="22527"/>
                  <a:pt x="22527" y="17467"/>
                  <a:pt x="22527" y="11264"/>
                </a:cubicBezTo>
                <a:cubicBezTo>
                  <a:pt x="22527" y="5049"/>
                  <a:pt x="17467" y="1"/>
                  <a:pt x="1126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04</a:t>
            </a:r>
            <a:endParaRPr sz="200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" name="Google Shape;180;p17"/>
          <p:cNvSpPr/>
          <p:nvPr/>
        </p:nvSpPr>
        <p:spPr>
          <a:xfrm>
            <a:off x="7405287" y="681719"/>
            <a:ext cx="667856" cy="667884"/>
          </a:xfrm>
          <a:custGeom>
            <a:avLst/>
            <a:gdLst/>
            <a:ahLst/>
            <a:cxnLst/>
            <a:rect l="l" t="t" r="r" b="b"/>
            <a:pathLst>
              <a:path w="23801" h="23802" extrusionOk="0">
                <a:moveTo>
                  <a:pt x="11907" y="1275"/>
                </a:moveTo>
                <a:cubicBezTo>
                  <a:pt x="17764" y="1275"/>
                  <a:pt x="22527" y="6049"/>
                  <a:pt x="22527" y="11907"/>
                </a:cubicBezTo>
                <a:cubicBezTo>
                  <a:pt x="22527" y="17765"/>
                  <a:pt x="17764" y="22539"/>
                  <a:pt x="11907" y="22539"/>
                </a:cubicBezTo>
                <a:cubicBezTo>
                  <a:pt x="6049" y="22539"/>
                  <a:pt x="1274" y="17765"/>
                  <a:pt x="1274" y="11907"/>
                </a:cubicBezTo>
                <a:cubicBezTo>
                  <a:pt x="1274" y="6049"/>
                  <a:pt x="6049" y="1275"/>
                  <a:pt x="11907" y="1275"/>
                </a:cubicBezTo>
                <a:close/>
                <a:moveTo>
                  <a:pt x="11907" y="1"/>
                </a:moveTo>
                <a:cubicBezTo>
                  <a:pt x="5346" y="1"/>
                  <a:pt x="0" y="5347"/>
                  <a:pt x="0" y="11907"/>
                </a:cubicBezTo>
                <a:cubicBezTo>
                  <a:pt x="0" y="18467"/>
                  <a:pt x="5346" y="23801"/>
                  <a:pt x="11907" y="23801"/>
                </a:cubicBezTo>
                <a:cubicBezTo>
                  <a:pt x="18467" y="23801"/>
                  <a:pt x="23801" y="18467"/>
                  <a:pt x="23801" y="11907"/>
                </a:cubicBezTo>
                <a:cubicBezTo>
                  <a:pt x="23801" y="5347"/>
                  <a:pt x="18467" y="1"/>
                  <a:pt x="11907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10" name="Google Shape;181;p17"/>
          <p:cNvSpPr/>
          <p:nvPr/>
        </p:nvSpPr>
        <p:spPr>
          <a:xfrm>
            <a:off x="7137005" y="970709"/>
            <a:ext cx="89904" cy="89904"/>
          </a:xfrm>
          <a:custGeom>
            <a:avLst/>
            <a:gdLst/>
            <a:ahLst/>
            <a:cxnLst/>
            <a:rect l="l" t="t" r="r" b="b"/>
            <a:pathLst>
              <a:path w="3204" h="3204" extrusionOk="0">
                <a:moveTo>
                  <a:pt x="1596" y="1"/>
                </a:moveTo>
                <a:cubicBezTo>
                  <a:pt x="715" y="1"/>
                  <a:pt x="1" y="727"/>
                  <a:pt x="1" y="1608"/>
                </a:cubicBezTo>
                <a:cubicBezTo>
                  <a:pt x="1" y="2489"/>
                  <a:pt x="715" y="3203"/>
                  <a:pt x="1596" y="3203"/>
                </a:cubicBezTo>
                <a:cubicBezTo>
                  <a:pt x="2477" y="3203"/>
                  <a:pt x="3203" y="2489"/>
                  <a:pt x="3203" y="1608"/>
                </a:cubicBezTo>
                <a:cubicBezTo>
                  <a:pt x="3203" y="727"/>
                  <a:pt x="2477" y="1"/>
                  <a:pt x="1596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18" name="Google Shape;189;p17"/>
          <p:cNvSpPr/>
          <p:nvPr/>
        </p:nvSpPr>
        <p:spPr>
          <a:xfrm rot="10800000" flipH="1" flipV="1">
            <a:off x="7227811" y="2512620"/>
            <a:ext cx="1090300" cy="291541"/>
          </a:xfrm>
          <a:custGeom>
            <a:avLst/>
            <a:gdLst/>
            <a:ahLst/>
            <a:cxnLst/>
            <a:rect l="l" t="t" r="r" b="b"/>
            <a:pathLst>
              <a:path w="37604" h="20279" extrusionOk="0">
                <a:moveTo>
                  <a:pt x="0" y="20279"/>
                </a:moveTo>
                <a:lnTo>
                  <a:pt x="17866" y="0"/>
                </a:lnTo>
                <a:lnTo>
                  <a:pt x="37604" y="0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" name="Google Shape;190;p17"/>
          <p:cNvSpPr/>
          <p:nvPr/>
        </p:nvSpPr>
        <p:spPr>
          <a:xfrm>
            <a:off x="8744916" y="2128627"/>
            <a:ext cx="3374302" cy="593700"/>
          </a:xfrm>
          <a:custGeom>
            <a:avLst/>
            <a:gdLst/>
            <a:ahLst/>
            <a:cxnLst/>
            <a:rect l="l" t="t" r="r" b="b"/>
            <a:pathLst>
              <a:path w="38398" h="13467" extrusionOk="0">
                <a:moveTo>
                  <a:pt x="3417" y="0"/>
                </a:moveTo>
                <a:cubicBezTo>
                  <a:pt x="1536" y="0"/>
                  <a:pt x="0" y="1536"/>
                  <a:pt x="0" y="3417"/>
                </a:cubicBezTo>
                <a:lnTo>
                  <a:pt x="0" y="10049"/>
                </a:lnTo>
                <a:cubicBezTo>
                  <a:pt x="0" y="11942"/>
                  <a:pt x="1536" y="13466"/>
                  <a:pt x="3417" y="13466"/>
                </a:cubicBezTo>
                <a:lnTo>
                  <a:pt x="34981" y="13466"/>
                </a:lnTo>
                <a:cubicBezTo>
                  <a:pt x="36862" y="13466"/>
                  <a:pt x="38398" y="11942"/>
                  <a:pt x="38398" y="10049"/>
                </a:cubicBezTo>
                <a:lnTo>
                  <a:pt x="38398" y="3417"/>
                </a:lnTo>
                <a:cubicBezTo>
                  <a:pt x="38398" y="1536"/>
                  <a:pt x="36862" y="0"/>
                  <a:pt x="3498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200" b="1" smtClean="0">
                <a:solidFill>
                  <a:srgbClr val="FFFFFF"/>
                </a:solidFill>
                <a:latin typeface="Arial" panose="020B0604020202020204" pitchFamily="34" charset="0"/>
                <a:ea typeface="Fira Sans Extra Condensed"/>
                <a:cs typeface="Arial" panose="020B0604020202020204" pitchFamily="34" charset="0"/>
                <a:sym typeface="Fira Sans Extra Condensed"/>
              </a:rPr>
              <a:t>Bài 7: Liên kết bảng</a:t>
            </a:r>
            <a:endParaRPr sz="2200" b="1">
              <a:solidFill>
                <a:srgbClr val="FFFFFF"/>
              </a:solidFill>
              <a:latin typeface="Arial" panose="020B0604020202020204" pitchFamily="34" charset="0"/>
              <a:ea typeface="Fira Sans Extra Condensed"/>
              <a:cs typeface="Arial" panose="020B0604020202020204" pitchFamily="34" charset="0"/>
              <a:sym typeface="Fira Sans Extra Condensed"/>
            </a:endParaRPr>
          </a:p>
        </p:txBody>
      </p:sp>
      <p:sp>
        <p:nvSpPr>
          <p:cNvPr id="21" name="Google Shape;192;p17"/>
          <p:cNvSpPr/>
          <p:nvPr/>
        </p:nvSpPr>
        <p:spPr>
          <a:xfrm>
            <a:off x="8487281" y="2573224"/>
            <a:ext cx="239576" cy="145687"/>
          </a:xfrm>
          <a:custGeom>
            <a:avLst/>
            <a:gdLst/>
            <a:ahLst/>
            <a:cxnLst/>
            <a:rect l="l" t="t" r="r" b="b"/>
            <a:pathLst>
              <a:path w="8538" h="5192" extrusionOk="0">
                <a:moveTo>
                  <a:pt x="1878" y="0"/>
                </a:moveTo>
                <a:cubicBezTo>
                  <a:pt x="1195" y="0"/>
                  <a:pt x="683" y="191"/>
                  <a:pt x="477" y="584"/>
                </a:cubicBezTo>
                <a:cubicBezTo>
                  <a:pt x="1" y="1488"/>
                  <a:pt x="1310" y="3131"/>
                  <a:pt x="3406" y="4239"/>
                </a:cubicBezTo>
                <a:cubicBezTo>
                  <a:pt x="4586" y="4866"/>
                  <a:pt x="5769" y="5191"/>
                  <a:pt x="6661" y="5191"/>
                </a:cubicBezTo>
                <a:cubicBezTo>
                  <a:pt x="7343" y="5191"/>
                  <a:pt x="7855" y="5000"/>
                  <a:pt x="8061" y="4608"/>
                </a:cubicBezTo>
                <a:cubicBezTo>
                  <a:pt x="8537" y="3703"/>
                  <a:pt x="7228" y="2072"/>
                  <a:pt x="5144" y="953"/>
                </a:cubicBezTo>
                <a:cubicBezTo>
                  <a:pt x="3957" y="326"/>
                  <a:pt x="2771" y="0"/>
                  <a:pt x="187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grpSp>
        <p:nvGrpSpPr>
          <p:cNvPr id="105" name="Group 104"/>
          <p:cNvGrpSpPr/>
          <p:nvPr/>
        </p:nvGrpSpPr>
        <p:grpSpPr>
          <a:xfrm>
            <a:off x="8235387" y="2130722"/>
            <a:ext cx="680775" cy="667884"/>
            <a:chOff x="7390355" y="2486062"/>
            <a:chExt cx="680775" cy="667884"/>
          </a:xfrm>
        </p:grpSpPr>
        <p:sp>
          <p:nvSpPr>
            <p:cNvPr id="22" name="Google Shape;193;p17"/>
            <p:cNvSpPr/>
            <p:nvPr/>
          </p:nvSpPr>
          <p:spPr>
            <a:xfrm>
              <a:off x="7390355" y="2517413"/>
              <a:ext cx="632108" cy="632135"/>
            </a:xfrm>
            <a:custGeom>
              <a:avLst/>
              <a:gdLst/>
              <a:ahLst/>
              <a:cxnLst/>
              <a:rect l="l" t="t" r="r" b="b"/>
              <a:pathLst>
                <a:path w="22527" h="22528" extrusionOk="0">
                  <a:moveTo>
                    <a:pt x="11264" y="1"/>
                  </a:moveTo>
                  <a:cubicBezTo>
                    <a:pt x="5049" y="1"/>
                    <a:pt x="0" y="5049"/>
                    <a:pt x="0" y="11264"/>
                  </a:cubicBezTo>
                  <a:cubicBezTo>
                    <a:pt x="0" y="17467"/>
                    <a:pt x="5049" y="22527"/>
                    <a:pt x="11264" y="22527"/>
                  </a:cubicBezTo>
                  <a:cubicBezTo>
                    <a:pt x="17467" y="22527"/>
                    <a:pt x="22527" y="17467"/>
                    <a:pt x="22527" y="11264"/>
                  </a:cubicBezTo>
                  <a:cubicBezTo>
                    <a:pt x="22527" y="5049"/>
                    <a:pt x="17467" y="1"/>
                    <a:pt x="112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000">
                  <a:solidFill>
                    <a:srgbClr val="FFFFFF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05</a:t>
              </a:r>
              <a:endParaRPr sz="200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23" name="Google Shape;194;p17"/>
            <p:cNvSpPr/>
            <p:nvPr/>
          </p:nvSpPr>
          <p:spPr>
            <a:xfrm>
              <a:off x="7403274" y="2486062"/>
              <a:ext cx="667856" cy="667884"/>
            </a:xfrm>
            <a:custGeom>
              <a:avLst/>
              <a:gdLst/>
              <a:ahLst/>
              <a:cxnLst/>
              <a:rect l="l" t="t" r="r" b="b"/>
              <a:pathLst>
                <a:path w="23801" h="23802" extrusionOk="0">
                  <a:moveTo>
                    <a:pt x="11907" y="1275"/>
                  </a:moveTo>
                  <a:cubicBezTo>
                    <a:pt x="17764" y="1275"/>
                    <a:pt x="22527" y="6037"/>
                    <a:pt x="22527" y="11907"/>
                  </a:cubicBezTo>
                  <a:cubicBezTo>
                    <a:pt x="22527" y="17765"/>
                    <a:pt x="17764" y="22527"/>
                    <a:pt x="11907" y="22527"/>
                  </a:cubicBezTo>
                  <a:cubicBezTo>
                    <a:pt x="6049" y="22527"/>
                    <a:pt x="1274" y="17765"/>
                    <a:pt x="1274" y="11907"/>
                  </a:cubicBezTo>
                  <a:cubicBezTo>
                    <a:pt x="1274" y="6037"/>
                    <a:pt x="6049" y="1275"/>
                    <a:pt x="11907" y="1275"/>
                  </a:cubicBezTo>
                  <a:close/>
                  <a:moveTo>
                    <a:pt x="11907" y="1"/>
                  </a:moveTo>
                  <a:cubicBezTo>
                    <a:pt x="5346" y="1"/>
                    <a:pt x="0" y="5347"/>
                    <a:pt x="0" y="11907"/>
                  </a:cubicBezTo>
                  <a:cubicBezTo>
                    <a:pt x="0" y="18467"/>
                    <a:pt x="5346" y="23801"/>
                    <a:pt x="11907" y="23801"/>
                  </a:cubicBezTo>
                  <a:cubicBezTo>
                    <a:pt x="18467" y="23801"/>
                    <a:pt x="23801" y="18467"/>
                    <a:pt x="23801" y="11907"/>
                  </a:cubicBezTo>
                  <a:cubicBezTo>
                    <a:pt x="23801" y="5347"/>
                    <a:pt x="18467" y="1"/>
                    <a:pt x="1190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24" name="Google Shape;195;p17"/>
          <p:cNvSpPr/>
          <p:nvPr/>
        </p:nvSpPr>
        <p:spPr>
          <a:xfrm>
            <a:off x="7700887" y="2474132"/>
            <a:ext cx="89904" cy="89904"/>
          </a:xfrm>
          <a:custGeom>
            <a:avLst/>
            <a:gdLst/>
            <a:ahLst/>
            <a:cxnLst/>
            <a:rect l="l" t="t" r="r" b="b"/>
            <a:pathLst>
              <a:path w="3204" h="3204" extrusionOk="0">
                <a:moveTo>
                  <a:pt x="1596" y="1"/>
                </a:moveTo>
                <a:cubicBezTo>
                  <a:pt x="715" y="1"/>
                  <a:pt x="1" y="715"/>
                  <a:pt x="1" y="1608"/>
                </a:cubicBezTo>
                <a:cubicBezTo>
                  <a:pt x="1" y="2489"/>
                  <a:pt x="715" y="3204"/>
                  <a:pt x="1596" y="3204"/>
                </a:cubicBezTo>
                <a:cubicBezTo>
                  <a:pt x="2477" y="3204"/>
                  <a:pt x="3203" y="2489"/>
                  <a:pt x="3203" y="1608"/>
                </a:cubicBezTo>
                <a:cubicBezTo>
                  <a:pt x="3203" y="715"/>
                  <a:pt x="2477" y="1"/>
                  <a:pt x="1596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8" name="Google Shape;199;p17"/>
          <p:cNvSpPr/>
          <p:nvPr/>
        </p:nvSpPr>
        <p:spPr>
          <a:xfrm>
            <a:off x="7817337" y="3998393"/>
            <a:ext cx="559292" cy="28"/>
          </a:xfrm>
          <a:custGeom>
            <a:avLst/>
            <a:gdLst/>
            <a:ahLst/>
            <a:cxnLst/>
            <a:rect l="l" t="t" r="r" b="b"/>
            <a:pathLst>
              <a:path w="19932" h="1" fill="none" extrusionOk="0">
                <a:moveTo>
                  <a:pt x="1" y="0"/>
                </a:moveTo>
                <a:lnTo>
                  <a:pt x="19932" y="0"/>
                </a:lnTo>
              </a:path>
            </a:pathLst>
          </a:custGeom>
          <a:noFill/>
          <a:ln w="16975" cap="flat" cmpd="sng">
            <a:solidFill>
              <a:srgbClr val="000000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9" name="Google Shape;200;p17"/>
          <p:cNvSpPr/>
          <p:nvPr/>
        </p:nvSpPr>
        <p:spPr>
          <a:xfrm>
            <a:off x="7120452" y="3557060"/>
            <a:ext cx="681830" cy="457425"/>
          </a:xfrm>
          <a:custGeom>
            <a:avLst/>
            <a:gdLst/>
            <a:ahLst/>
            <a:cxnLst/>
            <a:rect l="l" t="t" r="r" b="b"/>
            <a:pathLst>
              <a:path w="17706" h="60318" fill="none" extrusionOk="0">
                <a:moveTo>
                  <a:pt x="17705" y="60317"/>
                </a:moveTo>
                <a:lnTo>
                  <a:pt x="1" y="43030"/>
                </a:lnTo>
                <a:lnTo>
                  <a:pt x="1" y="0"/>
                </a:lnTo>
              </a:path>
            </a:pathLst>
          </a:custGeom>
          <a:noFill/>
          <a:ln w="16975" cap="flat" cmpd="sng">
            <a:solidFill>
              <a:srgbClr val="000000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0" name="Google Shape;201;p17"/>
          <p:cNvSpPr/>
          <p:nvPr/>
        </p:nvSpPr>
        <p:spPr>
          <a:xfrm>
            <a:off x="8613407" y="3631822"/>
            <a:ext cx="3382982" cy="584161"/>
          </a:xfrm>
          <a:custGeom>
            <a:avLst/>
            <a:gdLst/>
            <a:ahLst/>
            <a:cxnLst/>
            <a:rect l="l" t="t" r="r" b="b"/>
            <a:pathLst>
              <a:path w="38398" h="13467" extrusionOk="0">
                <a:moveTo>
                  <a:pt x="3417" y="1"/>
                </a:moveTo>
                <a:cubicBezTo>
                  <a:pt x="1536" y="1"/>
                  <a:pt x="0" y="1537"/>
                  <a:pt x="0" y="3418"/>
                </a:cubicBezTo>
                <a:lnTo>
                  <a:pt x="0" y="10049"/>
                </a:lnTo>
                <a:cubicBezTo>
                  <a:pt x="0" y="11943"/>
                  <a:pt x="1536" y="13467"/>
                  <a:pt x="3417" y="13467"/>
                </a:cubicBezTo>
                <a:lnTo>
                  <a:pt x="34981" y="13467"/>
                </a:lnTo>
                <a:cubicBezTo>
                  <a:pt x="36862" y="13467"/>
                  <a:pt x="38398" y="11943"/>
                  <a:pt x="38398" y="10049"/>
                </a:cubicBezTo>
                <a:lnTo>
                  <a:pt x="38398" y="3418"/>
                </a:lnTo>
                <a:cubicBezTo>
                  <a:pt x="38398" y="1537"/>
                  <a:pt x="36862" y="1"/>
                  <a:pt x="34981" y="1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Bài 8 Truy v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ấn dữ 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endParaRPr sz="2200" b="1">
              <a:solidFill>
                <a:srgbClr val="FFFFFF"/>
              </a:solidFill>
              <a:latin typeface="Arial" panose="020B0604020202020204" pitchFamily="34" charset="0"/>
              <a:ea typeface="Fira Sans Extra Condensed"/>
              <a:cs typeface="Arial" panose="020B0604020202020204" pitchFamily="34" charset="0"/>
              <a:sym typeface="Fira Sans Extra Condensed"/>
            </a:endParaRPr>
          </a:p>
        </p:txBody>
      </p:sp>
      <p:sp>
        <p:nvSpPr>
          <p:cNvPr id="31" name="Google Shape;202;p17"/>
          <p:cNvSpPr/>
          <p:nvPr/>
        </p:nvSpPr>
        <p:spPr>
          <a:xfrm>
            <a:off x="8505826" y="3698522"/>
            <a:ext cx="239576" cy="145603"/>
          </a:xfrm>
          <a:custGeom>
            <a:avLst/>
            <a:gdLst/>
            <a:ahLst/>
            <a:cxnLst/>
            <a:rect l="l" t="t" r="r" b="b"/>
            <a:pathLst>
              <a:path w="8538" h="5189" extrusionOk="0">
                <a:moveTo>
                  <a:pt x="1882" y="1"/>
                </a:moveTo>
                <a:cubicBezTo>
                  <a:pt x="1196" y="1"/>
                  <a:pt x="684" y="195"/>
                  <a:pt x="477" y="593"/>
                </a:cubicBezTo>
                <a:cubicBezTo>
                  <a:pt x="1" y="1498"/>
                  <a:pt x="1310" y="3129"/>
                  <a:pt x="3406" y="4236"/>
                </a:cubicBezTo>
                <a:cubicBezTo>
                  <a:pt x="4586" y="4863"/>
                  <a:pt x="5769" y="5189"/>
                  <a:pt x="6661" y="5189"/>
                </a:cubicBezTo>
                <a:cubicBezTo>
                  <a:pt x="7343" y="5189"/>
                  <a:pt x="7855" y="4998"/>
                  <a:pt x="8061" y="4605"/>
                </a:cubicBezTo>
                <a:cubicBezTo>
                  <a:pt x="8537" y="3700"/>
                  <a:pt x="7228" y="2069"/>
                  <a:pt x="5144" y="962"/>
                </a:cubicBezTo>
                <a:cubicBezTo>
                  <a:pt x="3959" y="329"/>
                  <a:pt x="2774" y="1"/>
                  <a:pt x="1882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2" name="Google Shape;203;p17"/>
          <p:cNvSpPr/>
          <p:nvPr/>
        </p:nvSpPr>
        <p:spPr>
          <a:xfrm>
            <a:off x="8200477" y="3642654"/>
            <a:ext cx="632108" cy="632108"/>
          </a:xfrm>
          <a:custGeom>
            <a:avLst/>
            <a:gdLst/>
            <a:ahLst/>
            <a:cxnLst/>
            <a:rect l="l" t="t" r="r" b="b"/>
            <a:pathLst>
              <a:path w="22527" h="22527" extrusionOk="0">
                <a:moveTo>
                  <a:pt x="11264" y="0"/>
                </a:moveTo>
                <a:cubicBezTo>
                  <a:pt x="5049" y="0"/>
                  <a:pt x="0" y="5049"/>
                  <a:pt x="0" y="11264"/>
                </a:cubicBezTo>
                <a:cubicBezTo>
                  <a:pt x="0" y="17479"/>
                  <a:pt x="5049" y="22527"/>
                  <a:pt x="11264" y="22527"/>
                </a:cubicBezTo>
                <a:cubicBezTo>
                  <a:pt x="17467" y="22527"/>
                  <a:pt x="22527" y="17479"/>
                  <a:pt x="22527" y="11264"/>
                </a:cubicBezTo>
                <a:cubicBezTo>
                  <a:pt x="22527" y="5049"/>
                  <a:pt x="17467" y="0"/>
                  <a:pt x="11264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06</a:t>
            </a:r>
            <a:endParaRPr sz="200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3" name="Google Shape;204;p17"/>
          <p:cNvSpPr/>
          <p:nvPr/>
        </p:nvSpPr>
        <p:spPr>
          <a:xfrm>
            <a:off x="8182435" y="3624612"/>
            <a:ext cx="667856" cy="667856"/>
          </a:xfrm>
          <a:custGeom>
            <a:avLst/>
            <a:gdLst/>
            <a:ahLst/>
            <a:cxnLst/>
            <a:rect l="l" t="t" r="r" b="b"/>
            <a:pathLst>
              <a:path w="23801" h="23801" extrusionOk="0">
                <a:moveTo>
                  <a:pt x="11907" y="1274"/>
                </a:moveTo>
                <a:cubicBezTo>
                  <a:pt x="17764" y="1274"/>
                  <a:pt x="22527" y="6049"/>
                  <a:pt x="22527" y="11907"/>
                </a:cubicBezTo>
                <a:cubicBezTo>
                  <a:pt x="22527" y="17764"/>
                  <a:pt x="17764" y="22527"/>
                  <a:pt x="11907" y="22527"/>
                </a:cubicBezTo>
                <a:cubicBezTo>
                  <a:pt x="6049" y="22527"/>
                  <a:pt x="1274" y="17764"/>
                  <a:pt x="1274" y="11907"/>
                </a:cubicBezTo>
                <a:cubicBezTo>
                  <a:pt x="1274" y="6049"/>
                  <a:pt x="6049" y="1274"/>
                  <a:pt x="11907" y="1274"/>
                </a:cubicBezTo>
                <a:close/>
                <a:moveTo>
                  <a:pt x="11907" y="0"/>
                </a:moveTo>
                <a:cubicBezTo>
                  <a:pt x="5346" y="0"/>
                  <a:pt x="0" y="5346"/>
                  <a:pt x="0" y="11907"/>
                </a:cubicBezTo>
                <a:cubicBezTo>
                  <a:pt x="0" y="18467"/>
                  <a:pt x="5346" y="23801"/>
                  <a:pt x="11907" y="23801"/>
                </a:cubicBezTo>
                <a:cubicBezTo>
                  <a:pt x="18467" y="23801"/>
                  <a:pt x="23801" y="18467"/>
                  <a:pt x="23801" y="11907"/>
                </a:cubicBezTo>
                <a:cubicBezTo>
                  <a:pt x="23801" y="5346"/>
                  <a:pt x="18467" y="0"/>
                  <a:pt x="11907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4" name="Google Shape;205;p17"/>
          <p:cNvSpPr/>
          <p:nvPr/>
        </p:nvSpPr>
        <p:spPr>
          <a:xfrm>
            <a:off x="7779033" y="3967917"/>
            <a:ext cx="89904" cy="89904"/>
          </a:xfrm>
          <a:custGeom>
            <a:avLst/>
            <a:gdLst/>
            <a:ahLst/>
            <a:cxnLst/>
            <a:rect l="l" t="t" r="r" b="b"/>
            <a:pathLst>
              <a:path w="3204" h="3204" extrusionOk="0">
                <a:moveTo>
                  <a:pt x="1608" y="1"/>
                </a:moveTo>
                <a:cubicBezTo>
                  <a:pt x="727" y="1"/>
                  <a:pt x="1" y="715"/>
                  <a:pt x="1" y="1596"/>
                </a:cubicBezTo>
                <a:cubicBezTo>
                  <a:pt x="1" y="2489"/>
                  <a:pt x="727" y="3204"/>
                  <a:pt x="1608" y="3204"/>
                </a:cubicBezTo>
                <a:cubicBezTo>
                  <a:pt x="2489" y="3204"/>
                  <a:pt x="3204" y="2489"/>
                  <a:pt x="3204" y="1596"/>
                </a:cubicBezTo>
                <a:cubicBezTo>
                  <a:pt x="3204" y="715"/>
                  <a:pt x="2489" y="1"/>
                  <a:pt x="16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2" name="Google Shape;213;p17">
            <a:hlinkClick r:id="rId1" action="ppaction://hlinksldjump"/>
          </p:cNvPr>
          <p:cNvSpPr/>
          <p:nvPr/>
        </p:nvSpPr>
        <p:spPr>
          <a:xfrm>
            <a:off x="245660" y="182485"/>
            <a:ext cx="3984775" cy="837742"/>
          </a:xfrm>
          <a:custGeom>
            <a:avLst/>
            <a:gdLst/>
            <a:ahLst/>
            <a:cxnLst/>
            <a:rect l="l" t="t" r="r" b="b"/>
            <a:pathLst>
              <a:path w="38386" h="13479" extrusionOk="0">
                <a:moveTo>
                  <a:pt x="3417" y="1"/>
                </a:moveTo>
                <a:cubicBezTo>
                  <a:pt x="1524" y="1"/>
                  <a:pt x="0" y="1537"/>
                  <a:pt x="0" y="3418"/>
                </a:cubicBezTo>
                <a:lnTo>
                  <a:pt x="0" y="10061"/>
                </a:lnTo>
                <a:cubicBezTo>
                  <a:pt x="0" y="11943"/>
                  <a:pt x="1524" y="13479"/>
                  <a:pt x="3417" y="13479"/>
                </a:cubicBezTo>
                <a:lnTo>
                  <a:pt x="34969" y="13479"/>
                </a:lnTo>
                <a:cubicBezTo>
                  <a:pt x="36862" y="13479"/>
                  <a:pt x="38386" y="11943"/>
                  <a:pt x="38386" y="10061"/>
                </a:cubicBezTo>
                <a:lnTo>
                  <a:pt x="38386" y="3418"/>
                </a:lnTo>
                <a:cubicBezTo>
                  <a:pt x="38386" y="1537"/>
                  <a:pt x="36862" y="1"/>
                  <a:pt x="3496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Bài 3. Gi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ới thiệu Microsoft 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Access</a:t>
            </a:r>
            <a:endParaRPr sz="2200">
              <a:latin typeface="Arial" panose="020B0604020202020204" pitchFamily="34" charset="0"/>
              <a:ea typeface="Fira Sans Extra Condensed"/>
              <a:cs typeface="Arial" panose="020B0604020202020204" pitchFamily="34" charset="0"/>
              <a:sym typeface="Fira Sans Extra Condensed"/>
            </a:endParaRPr>
          </a:p>
        </p:txBody>
      </p:sp>
      <p:sp>
        <p:nvSpPr>
          <p:cNvPr id="43" name="Google Shape;214;p17"/>
          <p:cNvSpPr/>
          <p:nvPr/>
        </p:nvSpPr>
        <p:spPr>
          <a:xfrm>
            <a:off x="5448996" y="1002224"/>
            <a:ext cx="28" cy="25"/>
          </a:xfrm>
          <a:custGeom>
            <a:avLst/>
            <a:gdLst/>
            <a:ahLst/>
            <a:cxnLst/>
            <a:rect l="l" t="t" r="r" b="b"/>
            <a:pathLst>
              <a:path w="1" h="1" fill="none" extrusionOk="0">
                <a:moveTo>
                  <a:pt x="1" y="0"/>
                </a:moveTo>
                <a:close/>
              </a:path>
            </a:pathLst>
          </a:custGeom>
          <a:noFill/>
          <a:ln w="16975" cap="flat" cmpd="sng">
            <a:solidFill>
              <a:srgbClr val="000000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4" name="Google Shape;215;p17"/>
          <p:cNvSpPr/>
          <p:nvPr/>
        </p:nvSpPr>
        <p:spPr>
          <a:xfrm>
            <a:off x="4393295" y="570084"/>
            <a:ext cx="558955" cy="25"/>
          </a:xfrm>
          <a:custGeom>
            <a:avLst/>
            <a:gdLst/>
            <a:ahLst/>
            <a:cxnLst/>
            <a:rect l="l" t="t" r="r" b="b"/>
            <a:pathLst>
              <a:path w="19920" h="1" fill="none" extrusionOk="0">
                <a:moveTo>
                  <a:pt x="0" y="1"/>
                </a:moveTo>
                <a:lnTo>
                  <a:pt x="19919" y="1"/>
                </a:lnTo>
              </a:path>
            </a:pathLst>
          </a:custGeom>
          <a:noFill/>
          <a:ln w="16975" cap="flat" cmpd="sng">
            <a:solidFill>
              <a:srgbClr val="000000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5" name="Google Shape;216;p17"/>
          <p:cNvSpPr/>
          <p:nvPr/>
        </p:nvSpPr>
        <p:spPr>
          <a:xfrm>
            <a:off x="4076890" y="288549"/>
            <a:ext cx="632472" cy="563096"/>
          </a:xfrm>
          <a:custGeom>
            <a:avLst/>
            <a:gdLst/>
            <a:ahLst/>
            <a:cxnLst/>
            <a:rect l="l" t="t" r="r" b="b"/>
            <a:pathLst>
              <a:path w="22540" h="22527" extrusionOk="0">
                <a:moveTo>
                  <a:pt x="11276" y="0"/>
                </a:moveTo>
                <a:cubicBezTo>
                  <a:pt x="5061" y="0"/>
                  <a:pt x="1" y="5049"/>
                  <a:pt x="1" y="11264"/>
                </a:cubicBezTo>
                <a:cubicBezTo>
                  <a:pt x="1" y="17479"/>
                  <a:pt x="5061" y="22527"/>
                  <a:pt x="11276" y="22527"/>
                </a:cubicBezTo>
                <a:cubicBezTo>
                  <a:pt x="17479" y="22527"/>
                  <a:pt x="22539" y="17479"/>
                  <a:pt x="22539" y="11264"/>
                </a:cubicBezTo>
                <a:cubicBezTo>
                  <a:pt x="22539" y="5049"/>
                  <a:pt x="17479" y="0"/>
                  <a:pt x="1127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000" smtClean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01</a:t>
            </a:r>
            <a:endParaRPr sz="200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6" name="Google Shape;217;p17"/>
          <p:cNvSpPr/>
          <p:nvPr/>
        </p:nvSpPr>
        <p:spPr>
          <a:xfrm>
            <a:off x="4059184" y="272776"/>
            <a:ext cx="667884" cy="594942"/>
          </a:xfrm>
          <a:custGeom>
            <a:avLst/>
            <a:gdLst/>
            <a:ahLst/>
            <a:cxnLst/>
            <a:rect l="l" t="t" r="r" b="b"/>
            <a:pathLst>
              <a:path w="23802" h="23801" extrusionOk="0">
                <a:moveTo>
                  <a:pt x="11907" y="1262"/>
                </a:moveTo>
                <a:cubicBezTo>
                  <a:pt x="17765" y="1262"/>
                  <a:pt x="22527" y="6037"/>
                  <a:pt x="22527" y="11895"/>
                </a:cubicBezTo>
                <a:cubicBezTo>
                  <a:pt x="22527" y="17753"/>
                  <a:pt x="17765" y="22527"/>
                  <a:pt x="11907" y="22527"/>
                </a:cubicBezTo>
                <a:cubicBezTo>
                  <a:pt x="6037" y="22527"/>
                  <a:pt x="1275" y="17753"/>
                  <a:pt x="1275" y="11895"/>
                </a:cubicBezTo>
                <a:cubicBezTo>
                  <a:pt x="1275" y="6037"/>
                  <a:pt x="6037" y="1262"/>
                  <a:pt x="11907" y="1262"/>
                </a:cubicBezTo>
                <a:close/>
                <a:moveTo>
                  <a:pt x="11907" y="0"/>
                </a:moveTo>
                <a:cubicBezTo>
                  <a:pt x="5335" y="0"/>
                  <a:pt x="1" y="5334"/>
                  <a:pt x="1" y="11895"/>
                </a:cubicBezTo>
                <a:cubicBezTo>
                  <a:pt x="1" y="18455"/>
                  <a:pt x="5335" y="23801"/>
                  <a:pt x="11907" y="23801"/>
                </a:cubicBezTo>
                <a:cubicBezTo>
                  <a:pt x="18467" y="23801"/>
                  <a:pt x="23801" y="18455"/>
                  <a:pt x="23801" y="11895"/>
                </a:cubicBezTo>
                <a:cubicBezTo>
                  <a:pt x="23801" y="5334"/>
                  <a:pt x="18467" y="0"/>
                  <a:pt x="11907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0" name="Google Shape;221;p17"/>
          <p:cNvSpPr/>
          <p:nvPr/>
        </p:nvSpPr>
        <p:spPr>
          <a:xfrm>
            <a:off x="4905783" y="530215"/>
            <a:ext cx="89876" cy="80064"/>
          </a:xfrm>
          <a:custGeom>
            <a:avLst/>
            <a:gdLst/>
            <a:ahLst/>
            <a:cxnLst/>
            <a:rect l="l" t="t" r="r" b="b"/>
            <a:pathLst>
              <a:path w="3203" h="3203" extrusionOk="0">
                <a:moveTo>
                  <a:pt x="1596" y="0"/>
                </a:moveTo>
                <a:cubicBezTo>
                  <a:pt x="715" y="0"/>
                  <a:pt x="0" y="715"/>
                  <a:pt x="0" y="1596"/>
                </a:cubicBezTo>
                <a:cubicBezTo>
                  <a:pt x="0" y="2477"/>
                  <a:pt x="715" y="3203"/>
                  <a:pt x="1596" y="3203"/>
                </a:cubicBezTo>
                <a:cubicBezTo>
                  <a:pt x="2477" y="3203"/>
                  <a:pt x="3203" y="2477"/>
                  <a:pt x="3203" y="1596"/>
                </a:cubicBezTo>
                <a:cubicBezTo>
                  <a:pt x="3203" y="715"/>
                  <a:pt x="2477" y="0"/>
                  <a:pt x="159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2" name="Google Shape;223;p17"/>
          <p:cNvSpPr/>
          <p:nvPr/>
        </p:nvSpPr>
        <p:spPr>
          <a:xfrm>
            <a:off x="4952222" y="570084"/>
            <a:ext cx="496802" cy="1508039"/>
          </a:xfrm>
          <a:custGeom>
            <a:avLst/>
            <a:gdLst/>
            <a:ahLst/>
            <a:cxnLst/>
            <a:rect l="l" t="t" r="r" b="b"/>
            <a:pathLst>
              <a:path w="17705" h="60330" fill="none" extrusionOk="0">
                <a:moveTo>
                  <a:pt x="0" y="1"/>
                </a:moveTo>
                <a:lnTo>
                  <a:pt x="17705" y="17288"/>
                </a:lnTo>
                <a:lnTo>
                  <a:pt x="17705" y="60329"/>
                </a:lnTo>
              </a:path>
            </a:pathLst>
          </a:custGeom>
          <a:noFill/>
          <a:ln w="16975" cap="flat" cmpd="sng">
            <a:solidFill>
              <a:srgbClr val="000000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" name="Google Shape;224;p17"/>
          <p:cNvSpPr/>
          <p:nvPr/>
        </p:nvSpPr>
        <p:spPr>
          <a:xfrm>
            <a:off x="5403904" y="959955"/>
            <a:ext cx="89904" cy="80089"/>
          </a:xfrm>
          <a:custGeom>
            <a:avLst/>
            <a:gdLst/>
            <a:ahLst/>
            <a:cxnLst/>
            <a:rect l="l" t="t" r="r" b="b"/>
            <a:pathLst>
              <a:path w="3204" h="3204" extrusionOk="0">
                <a:moveTo>
                  <a:pt x="1608" y="1"/>
                </a:moveTo>
                <a:cubicBezTo>
                  <a:pt x="715" y="1"/>
                  <a:pt x="0" y="715"/>
                  <a:pt x="0" y="1608"/>
                </a:cubicBezTo>
                <a:cubicBezTo>
                  <a:pt x="0" y="2489"/>
                  <a:pt x="715" y="3204"/>
                  <a:pt x="1608" y="3204"/>
                </a:cubicBezTo>
                <a:cubicBezTo>
                  <a:pt x="2489" y="3204"/>
                  <a:pt x="3203" y="2489"/>
                  <a:pt x="3203" y="1608"/>
                </a:cubicBezTo>
                <a:cubicBezTo>
                  <a:pt x="3203" y="715"/>
                  <a:pt x="2489" y="1"/>
                  <a:pt x="16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7" name="Google Shape;228;p17"/>
          <p:cNvSpPr/>
          <p:nvPr/>
        </p:nvSpPr>
        <p:spPr>
          <a:xfrm flipH="1">
            <a:off x="3733756" y="2010477"/>
            <a:ext cx="1055168" cy="569029"/>
          </a:xfrm>
          <a:custGeom>
            <a:avLst/>
            <a:gdLst/>
            <a:ahLst/>
            <a:cxnLst/>
            <a:rect l="l" t="t" r="r" b="b"/>
            <a:pathLst>
              <a:path w="37604" h="20279" extrusionOk="0">
                <a:moveTo>
                  <a:pt x="0" y="20279"/>
                </a:moveTo>
                <a:lnTo>
                  <a:pt x="17866" y="0"/>
                </a:lnTo>
                <a:lnTo>
                  <a:pt x="37604" y="0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8" name="Google Shape;229;p17">
            <a:hlinkClick r:id="rId2" action="ppaction://hlinksldjump"/>
          </p:cNvPr>
          <p:cNvSpPr/>
          <p:nvPr/>
        </p:nvSpPr>
        <p:spPr>
          <a:xfrm>
            <a:off x="530700" y="1686062"/>
            <a:ext cx="3024981" cy="667912"/>
          </a:xfrm>
          <a:custGeom>
            <a:avLst/>
            <a:gdLst/>
            <a:ahLst/>
            <a:cxnLst/>
            <a:rect l="l" t="t" r="r" b="b"/>
            <a:pathLst>
              <a:path w="38386" h="13467" extrusionOk="0">
                <a:moveTo>
                  <a:pt x="3417" y="1"/>
                </a:moveTo>
                <a:cubicBezTo>
                  <a:pt x="1524" y="1"/>
                  <a:pt x="0" y="1537"/>
                  <a:pt x="0" y="3418"/>
                </a:cubicBezTo>
                <a:lnTo>
                  <a:pt x="0" y="10050"/>
                </a:lnTo>
                <a:cubicBezTo>
                  <a:pt x="0" y="11943"/>
                  <a:pt x="1524" y="13467"/>
                  <a:pt x="3417" y="13467"/>
                </a:cubicBezTo>
                <a:lnTo>
                  <a:pt x="34969" y="13467"/>
                </a:lnTo>
                <a:cubicBezTo>
                  <a:pt x="36862" y="13467"/>
                  <a:pt x="38386" y="11943"/>
                  <a:pt x="38386" y="10050"/>
                </a:cubicBezTo>
                <a:lnTo>
                  <a:pt x="38386" y="3418"/>
                </a:lnTo>
                <a:cubicBezTo>
                  <a:pt x="38386" y="1537"/>
                  <a:pt x="36862" y="1"/>
                  <a:pt x="3496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Bài 4: C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ấu tr</a:t>
            </a:r>
            <a:r>
              <a:rPr lang="en-US" sz="2200" b="1" err="1">
                <a:latin typeface="Arial" panose="020B0604020202020204" pitchFamily="34" charset="0"/>
                <a:cs typeface="Arial" panose="020B0604020202020204" pitchFamily="34" charset="0"/>
              </a:rPr>
              <a:t>úc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Google Shape;231;p17"/>
          <p:cNvSpPr/>
          <p:nvPr/>
        </p:nvSpPr>
        <p:spPr>
          <a:xfrm>
            <a:off x="3417085" y="1695280"/>
            <a:ext cx="632472" cy="632135"/>
          </a:xfrm>
          <a:custGeom>
            <a:avLst/>
            <a:gdLst/>
            <a:ahLst/>
            <a:cxnLst/>
            <a:rect l="l" t="t" r="r" b="b"/>
            <a:pathLst>
              <a:path w="22540" h="22528" extrusionOk="0">
                <a:moveTo>
                  <a:pt x="11276" y="1"/>
                </a:moveTo>
                <a:cubicBezTo>
                  <a:pt x="5061" y="1"/>
                  <a:pt x="1" y="5049"/>
                  <a:pt x="1" y="11264"/>
                </a:cubicBezTo>
                <a:cubicBezTo>
                  <a:pt x="1" y="17467"/>
                  <a:pt x="5061" y="22527"/>
                  <a:pt x="11276" y="22527"/>
                </a:cubicBezTo>
                <a:cubicBezTo>
                  <a:pt x="17479" y="22527"/>
                  <a:pt x="22539" y="17467"/>
                  <a:pt x="22539" y="11264"/>
                </a:cubicBezTo>
                <a:cubicBezTo>
                  <a:pt x="22539" y="5049"/>
                  <a:pt x="17479" y="1"/>
                  <a:pt x="1127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02</a:t>
            </a:r>
            <a:endParaRPr sz="200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61" name="Google Shape;232;p17"/>
          <p:cNvSpPr/>
          <p:nvPr/>
        </p:nvSpPr>
        <p:spPr>
          <a:xfrm>
            <a:off x="3399379" y="1677237"/>
            <a:ext cx="667884" cy="667884"/>
          </a:xfrm>
          <a:custGeom>
            <a:avLst/>
            <a:gdLst/>
            <a:ahLst/>
            <a:cxnLst/>
            <a:rect l="l" t="t" r="r" b="b"/>
            <a:pathLst>
              <a:path w="23802" h="23802" extrusionOk="0">
                <a:moveTo>
                  <a:pt x="11907" y="1275"/>
                </a:moveTo>
                <a:cubicBezTo>
                  <a:pt x="17765" y="1275"/>
                  <a:pt x="22527" y="6049"/>
                  <a:pt x="22527" y="11907"/>
                </a:cubicBezTo>
                <a:cubicBezTo>
                  <a:pt x="22527" y="17765"/>
                  <a:pt x="17765" y="22539"/>
                  <a:pt x="11907" y="22539"/>
                </a:cubicBezTo>
                <a:cubicBezTo>
                  <a:pt x="6037" y="22539"/>
                  <a:pt x="1275" y="17765"/>
                  <a:pt x="1275" y="11907"/>
                </a:cubicBezTo>
                <a:cubicBezTo>
                  <a:pt x="1275" y="6049"/>
                  <a:pt x="6037" y="1275"/>
                  <a:pt x="11907" y="1275"/>
                </a:cubicBezTo>
                <a:close/>
                <a:moveTo>
                  <a:pt x="11907" y="1"/>
                </a:moveTo>
                <a:cubicBezTo>
                  <a:pt x="5335" y="1"/>
                  <a:pt x="1" y="5347"/>
                  <a:pt x="1" y="11907"/>
                </a:cubicBezTo>
                <a:cubicBezTo>
                  <a:pt x="1" y="18467"/>
                  <a:pt x="5335" y="23801"/>
                  <a:pt x="11907" y="23801"/>
                </a:cubicBezTo>
                <a:cubicBezTo>
                  <a:pt x="18467" y="23801"/>
                  <a:pt x="23801" y="18467"/>
                  <a:pt x="23801" y="11907"/>
                </a:cubicBezTo>
                <a:cubicBezTo>
                  <a:pt x="23801" y="5347"/>
                  <a:pt x="18467" y="1"/>
                  <a:pt x="11907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62" name="Google Shape;233;p17"/>
          <p:cNvSpPr/>
          <p:nvPr/>
        </p:nvSpPr>
        <p:spPr>
          <a:xfrm>
            <a:off x="4245977" y="1966227"/>
            <a:ext cx="89876" cy="89904"/>
          </a:xfrm>
          <a:custGeom>
            <a:avLst/>
            <a:gdLst/>
            <a:ahLst/>
            <a:cxnLst/>
            <a:rect l="l" t="t" r="r" b="b"/>
            <a:pathLst>
              <a:path w="3203" h="3204" extrusionOk="0">
                <a:moveTo>
                  <a:pt x="1596" y="1"/>
                </a:moveTo>
                <a:cubicBezTo>
                  <a:pt x="715" y="1"/>
                  <a:pt x="0" y="727"/>
                  <a:pt x="0" y="1608"/>
                </a:cubicBezTo>
                <a:cubicBezTo>
                  <a:pt x="0" y="2489"/>
                  <a:pt x="715" y="3203"/>
                  <a:pt x="1596" y="3203"/>
                </a:cubicBezTo>
                <a:cubicBezTo>
                  <a:pt x="2477" y="3203"/>
                  <a:pt x="3203" y="2489"/>
                  <a:pt x="3203" y="1608"/>
                </a:cubicBezTo>
                <a:cubicBezTo>
                  <a:pt x="3203" y="727"/>
                  <a:pt x="2477" y="1"/>
                  <a:pt x="1596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66" name="Google Shape;237;p17"/>
          <p:cNvSpPr/>
          <p:nvPr/>
        </p:nvSpPr>
        <p:spPr>
          <a:xfrm rot="10800000">
            <a:off x="3850615" y="3254384"/>
            <a:ext cx="1055168" cy="569029"/>
          </a:xfrm>
          <a:custGeom>
            <a:avLst/>
            <a:gdLst/>
            <a:ahLst/>
            <a:cxnLst/>
            <a:rect l="l" t="t" r="r" b="b"/>
            <a:pathLst>
              <a:path w="37604" h="20279" extrusionOk="0">
                <a:moveTo>
                  <a:pt x="0" y="20279"/>
                </a:moveTo>
                <a:lnTo>
                  <a:pt x="17866" y="0"/>
                </a:lnTo>
                <a:lnTo>
                  <a:pt x="37604" y="0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" name="Google Shape;238;p17"/>
          <p:cNvSpPr/>
          <p:nvPr/>
        </p:nvSpPr>
        <p:spPr>
          <a:xfrm>
            <a:off x="135263" y="3460321"/>
            <a:ext cx="3536022" cy="835398"/>
          </a:xfrm>
          <a:custGeom>
            <a:avLst/>
            <a:gdLst/>
            <a:ahLst/>
            <a:cxnLst/>
            <a:rect l="l" t="t" r="r" b="b"/>
            <a:pathLst>
              <a:path w="38386" h="13467" extrusionOk="0">
                <a:moveTo>
                  <a:pt x="3417" y="0"/>
                </a:moveTo>
                <a:cubicBezTo>
                  <a:pt x="1524" y="0"/>
                  <a:pt x="0" y="1536"/>
                  <a:pt x="0" y="3417"/>
                </a:cubicBezTo>
                <a:lnTo>
                  <a:pt x="0" y="10049"/>
                </a:lnTo>
                <a:cubicBezTo>
                  <a:pt x="0" y="11942"/>
                  <a:pt x="1524" y="13466"/>
                  <a:pt x="3417" y="13466"/>
                </a:cubicBezTo>
                <a:lnTo>
                  <a:pt x="34969" y="13466"/>
                </a:lnTo>
                <a:cubicBezTo>
                  <a:pt x="36862" y="13466"/>
                  <a:pt x="38386" y="11942"/>
                  <a:pt x="38386" y="10049"/>
                </a:cubicBezTo>
                <a:lnTo>
                  <a:pt x="38386" y="3417"/>
                </a:lnTo>
                <a:cubicBezTo>
                  <a:pt x="38386" y="1536"/>
                  <a:pt x="36862" y="0"/>
                  <a:pt x="34969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200" b="1" smtClean="0">
                <a:latin typeface="Arial" panose="020B0604020202020204" pitchFamily="34" charset="0"/>
                <a:ea typeface="Fira Sans Extra Condensed"/>
                <a:cs typeface="Arial" panose="020B0604020202020204" pitchFamily="34" charset="0"/>
                <a:sym typeface="Fira Sans Extra Condensed"/>
              </a:rPr>
              <a:t>Bài 5: Các thao tác cơ bản trên bảng</a:t>
            </a:r>
            <a:endParaRPr sz="2200" b="1">
              <a:latin typeface="Arial" panose="020B0604020202020204" pitchFamily="34" charset="0"/>
              <a:ea typeface="Fira Sans Extra Condensed"/>
              <a:cs typeface="Arial" panose="020B0604020202020204" pitchFamily="34" charset="0"/>
              <a:sym typeface="Fira Sans Extra Condensed"/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3583651" y="3494804"/>
            <a:ext cx="667884" cy="667884"/>
            <a:chOff x="2764779" y="3685875"/>
            <a:chExt cx="667884" cy="667884"/>
          </a:xfrm>
        </p:grpSpPr>
        <p:sp>
          <p:nvSpPr>
            <p:cNvPr id="68" name="Google Shape;239;p17"/>
            <p:cNvSpPr/>
            <p:nvPr/>
          </p:nvSpPr>
          <p:spPr>
            <a:xfrm>
              <a:off x="2766050" y="3712688"/>
              <a:ext cx="632472" cy="632136"/>
            </a:xfrm>
            <a:custGeom>
              <a:avLst/>
              <a:gdLst/>
              <a:ahLst/>
              <a:cxnLst/>
              <a:rect l="l" t="t" r="r" b="b"/>
              <a:pathLst>
                <a:path w="22540" h="22528" extrusionOk="0">
                  <a:moveTo>
                    <a:pt x="11276" y="1"/>
                  </a:moveTo>
                  <a:cubicBezTo>
                    <a:pt x="5061" y="1"/>
                    <a:pt x="1" y="5049"/>
                    <a:pt x="1" y="11264"/>
                  </a:cubicBezTo>
                  <a:cubicBezTo>
                    <a:pt x="1" y="17467"/>
                    <a:pt x="5061" y="22527"/>
                    <a:pt x="11276" y="22527"/>
                  </a:cubicBezTo>
                  <a:cubicBezTo>
                    <a:pt x="17479" y="22527"/>
                    <a:pt x="22539" y="17467"/>
                    <a:pt x="22539" y="11264"/>
                  </a:cubicBezTo>
                  <a:cubicBezTo>
                    <a:pt x="22539" y="5049"/>
                    <a:pt x="17479" y="1"/>
                    <a:pt x="11276" y="1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000">
                  <a:solidFill>
                    <a:srgbClr val="FFFFFF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03</a:t>
              </a:r>
              <a:endParaRPr sz="200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9" name="Google Shape;240;p17"/>
            <p:cNvSpPr/>
            <p:nvPr/>
          </p:nvSpPr>
          <p:spPr>
            <a:xfrm>
              <a:off x="2764779" y="3685875"/>
              <a:ext cx="667884" cy="667884"/>
            </a:xfrm>
            <a:custGeom>
              <a:avLst/>
              <a:gdLst/>
              <a:ahLst/>
              <a:cxnLst/>
              <a:rect l="l" t="t" r="r" b="b"/>
              <a:pathLst>
                <a:path w="23802" h="23802" extrusionOk="0">
                  <a:moveTo>
                    <a:pt x="11907" y="1275"/>
                  </a:moveTo>
                  <a:cubicBezTo>
                    <a:pt x="17765" y="1275"/>
                    <a:pt x="22527" y="6037"/>
                    <a:pt x="22527" y="11907"/>
                  </a:cubicBezTo>
                  <a:cubicBezTo>
                    <a:pt x="22527" y="17765"/>
                    <a:pt x="17765" y="22527"/>
                    <a:pt x="11907" y="22527"/>
                  </a:cubicBezTo>
                  <a:cubicBezTo>
                    <a:pt x="6037" y="22527"/>
                    <a:pt x="1275" y="17765"/>
                    <a:pt x="1275" y="11907"/>
                  </a:cubicBezTo>
                  <a:cubicBezTo>
                    <a:pt x="1275" y="6037"/>
                    <a:pt x="6037" y="1275"/>
                    <a:pt x="11907" y="1275"/>
                  </a:cubicBezTo>
                  <a:close/>
                  <a:moveTo>
                    <a:pt x="11907" y="1"/>
                  </a:moveTo>
                  <a:cubicBezTo>
                    <a:pt x="5335" y="1"/>
                    <a:pt x="1" y="5347"/>
                    <a:pt x="1" y="11907"/>
                  </a:cubicBezTo>
                  <a:cubicBezTo>
                    <a:pt x="1" y="18467"/>
                    <a:pt x="5335" y="23801"/>
                    <a:pt x="11907" y="23801"/>
                  </a:cubicBezTo>
                  <a:cubicBezTo>
                    <a:pt x="18467" y="23801"/>
                    <a:pt x="23801" y="18467"/>
                    <a:pt x="23801" y="11907"/>
                  </a:cubicBezTo>
                  <a:cubicBezTo>
                    <a:pt x="23801" y="5347"/>
                    <a:pt x="18467" y="1"/>
                    <a:pt x="1190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70" name="Google Shape;241;p17"/>
          <p:cNvSpPr/>
          <p:nvPr/>
        </p:nvSpPr>
        <p:spPr>
          <a:xfrm>
            <a:off x="4348188" y="3784560"/>
            <a:ext cx="89876" cy="89904"/>
          </a:xfrm>
          <a:custGeom>
            <a:avLst/>
            <a:gdLst/>
            <a:ahLst/>
            <a:cxnLst/>
            <a:rect l="l" t="t" r="r" b="b"/>
            <a:pathLst>
              <a:path w="3203" h="3204" extrusionOk="0">
                <a:moveTo>
                  <a:pt x="1596" y="1"/>
                </a:moveTo>
                <a:cubicBezTo>
                  <a:pt x="715" y="1"/>
                  <a:pt x="0" y="715"/>
                  <a:pt x="0" y="1608"/>
                </a:cubicBezTo>
                <a:cubicBezTo>
                  <a:pt x="0" y="2489"/>
                  <a:pt x="715" y="3204"/>
                  <a:pt x="1596" y="3204"/>
                </a:cubicBezTo>
                <a:cubicBezTo>
                  <a:pt x="2477" y="3204"/>
                  <a:pt x="3203" y="2489"/>
                  <a:pt x="3203" y="1608"/>
                </a:cubicBezTo>
                <a:cubicBezTo>
                  <a:pt x="3203" y="715"/>
                  <a:pt x="2477" y="1"/>
                  <a:pt x="1596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grpSp>
        <p:nvGrpSpPr>
          <p:cNvPr id="77" name="Google Shape;248;p17"/>
          <p:cNvGrpSpPr/>
          <p:nvPr/>
        </p:nvGrpSpPr>
        <p:grpSpPr>
          <a:xfrm>
            <a:off x="4758158" y="1312495"/>
            <a:ext cx="2692019" cy="2692102"/>
            <a:chOff x="4168675" y="2326400"/>
            <a:chExt cx="840600" cy="840625"/>
          </a:xfrm>
        </p:grpSpPr>
        <p:sp>
          <p:nvSpPr>
            <p:cNvPr id="78" name="Google Shape;249;p17"/>
            <p:cNvSpPr/>
            <p:nvPr/>
          </p:nvSpPr>
          <p:spPr>
            <a:xfrm>
              <a:off x="4188300" y="2346350"/>
              <a:ext cx="801025" cy="800725"/>
            </a:xfrm>
            <a:custGeom>
              <a:avLst/>
              <a:gdLst/>
              <a:ahLst/>
              <a:cxnLst/>
              <a:rect l="l" t="t" r="r" b="b"/>
              <a:pathLst>
                <a:path w="32041" h="32029" extrusionOk="0">
                  <a:moveTo>
                    <a:pt x="16027" y="1"/>
                  </a:moveTo>
                  <a:cubicBezTo>
                    <a:pt x="7180" y="1"/>
                    <a:pt x="1" y="7168"/>
                    <a:pt x="1" y="16014"/>
                  </a:cubicBezTo>
                  <a:cubicBezTo>
                    <a:pt x="1" y="24861"/>
                    <a:pt x="7180" y="32028"/>
                    <a:pt x="16027" y="32028"/>
                  </a:cubicBezTo>
                  <a:cubicBezTo>
                    <a:pt x="24873" y="32028"/>
                    <a:pt x="32041" y="24861"/>
                    <a:pt x="32041" y="16014"/>
                  </a:cubicBezTo>
                  <a:cubicBezTo>
                    <a:pt x="32041" y="7168"/>
                    <a:pt x="24873" y="1"/>
                    <a:pt x="160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2200" b="1">
                  <a:solidFill>
                    <a:schemeClr val="bg1"/>
                  </a:solidFill>
                </a:rPr>
                <a:t>CHƯƠNG II: HỆ QUẢN TRỊ CƠ SỞ DỮ LIỆU MS ACCESS</a:t>
              </a:r>
              <a:endParaRPr lang="en-US" sz="2200" b="1">
                <a:solidFill>
                  <a:schemeClr val="bg1"/>
                </a:solidFill>
              </a:endParaRPr>
            </a:p>
          </p:txBody>
        </p:sp>
        <p:sp>
          <p:nvSpPr>
            <p:cNvPr id="79" name="Google Shape;250;p17"/>
            <p:cNvSpPr/>
            <p:nvPr/>
          </p:nvSpPr>
          <p:spPr>
            <a:xfrm>
              <a:off x="4168675" y="2326400"/>
              <a:ext cx="840600" cy="840625"/>
            </a:xfrm>
            <a:custGeom>
              <a:avLst/>
              <a:gdLst/>
              <a:ahLst/>
              <a:cxnLst/>
              <a:rect l="l" t="t" r="r" b="b"/>
              <a:pathLst>
                <a:path w="33624" h="33625" extrusionOk="0">
                  <a:moveTo>
                    <a:pt x="16812" y="1584"/>
                  </a:moveTo>
                  <a:cubicBezTo>
                    <a:pt x="25206" y="1584"/>
                    <a:pt x="32028" y="8419"/>
                    <a:pt x="32028" y="16812"/>
                  </a:cubicBezTo>
                  <a:cubicBezTo>
                    <a:pt x="32028" y="25206"/>
                    <a:pt x="25206" y="32029"/>
                    <a:pt x="16812" y="32029"/>
                  </a:cubicBezTo>
                  <a:cubicBezTo>
                    <a:pt x="8418" y="32029"/>
                    <a:pt x="1584" y="25206"/>
                    <a:pt x="1584" y="16812"/>
                  </a:cubicBezTo>
                  <a:cubicBezTo>
                    <a:pt x="1584" y="8419"/>
                    <a:pt x="8418" y="1584"/>
                    <a:pt x="16812" y="1584"/>
                  </a:cubicBezTo>
                  <a:close/>
                  <a:moveTo>
                    <a:pt x="16812" y="1"/>
                  </a:moveTo>
                  <a:cubicBezTo>
                    <a:pt x="7537" y="1"/>
                    <a:pt x="0" y="7538"/>
                    <a:pt x="0" y="16812"/>
                  </a:cubicBezTo>
                  <a:cubicBezTo>
                    <a:pt x="0" y="26076"/>
                    <a:pt x="7537" y="33624"/>
                    <a:pt x="16812" y="33624"/>
                  </a:cubicBezTo>
                  <a:cubicBezTo>
                    <a:pt x="26075" y="33624"/>
                    <a:pt x="33623" y="26076"/>
                    <a:pt x="33623" y="16812"/>
                  </a:cubicBezTo>
                  <a:cubicBezTo>
                    <a:pt x="33623" y="7538"/>
                    <a:pt x="26075" y="1"/>
                    <a:pt x="1681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91" name="Google Shape;199;p17"/>
          <p:cNvSpPr/>
          <p:nvPr/>
        </p:nvSpPr>
        <p:spPr>
          <a:xfrm>
            <a:off x="7026034" y="5564594"/>
            <a:ext cx="559292" cy="28"/>
          </a:xfrm>
          <a:custGeom>
            <a:avLst/>
            <a:gdLst/>
            <a:ahLst/>
            <a:cxnLst/>
            <a:rect l="l" t="t" r="r" b="b"/>
            <a:pathLst>
              <a:path w="19932" h="1" fill="none" extrusionOk="0">
                <a:moveTo>
                  <a:pt x="1" y="0"/>
                </a:moveTo>
                <a:lnTo>
                  <a:pt x="19932" y="0"/>
                </a:lnTo>
              </a:path>
            </a:pathLst>
          </a:custGeom>
          <a:noFill/>
          <a:ln w="16975" cap="flat" cmpd="sng">
            <a:solidFill>
              <a:srgbClr val="000000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2" name="Google Shape;200;p17"/>
          <p:cNvSpPr/>
          <p:nvPr/>
        </p:nvSpPr>
        <p:spPr>
          <a:xfrm>
            <a:off x="6526903" y="3872099"/>
            <a:ext cx="496830" cy="1692523"/>
          </a:xfrm>
          <a:custGeom>
            <a:avLst/>
            <a:gdLst/>
            <a:ahLst/>
            <a:cxnLst/>
            <a:rect l="l" t="t" r="r" b="b"/>
            <a:pathLst>
              <a:path w="17706" h="60318" fill="none" extrusionOk="0">
                <a:moveTo>
                  <a:pt x="17705" y="60317"/>
                </a:moveTo>
                <a:lnTo>
                  <a:pt x="1" y="43030"/>
                </a:lnTo>
                <a:lnTo>
                  <a:pt x="1" y="0"/>
                </a:lnTo>
              </a:path>
            </a:pathLst>
          </a:custGeom>
          <a:noFill/>
          <a:ln w="16975" cap="flat" cmpd="sng">
            <a:solidFill>
              <a:srgbClr val="000000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3" name="Google Shape;201;p17"/>
          <p:cNvSpPr/>
          <p:nvPr/>
        </p:nvSpPr>
        <p:spPr>
          <a:xfrm>
            <a:off x="7802282" y="5207522"/>
            <a:ext cx="3984150" cy="780035"/>
          </a:xfrm>
          <a:custGeom>
            <a:avLst/>
            <a:gdLst/>
            <a:ahLst/>
            <a:cxnLst/>
            <a:rect l="l" t="t" r="r" b="b"/>
            <a:pathLst>
              <a:path w="38398" h="13467" extrusionOk="0">
                <a:moveTo>
                  <a:pt x="3417" y="1"/>
                </a:moveTo>
                <a:cubicBezTo>
                  <a:pt x="1536" y="1"/>
                  <a:pt x="0" y="1537"/>
                  <a:pt x="0" y="3418"/>
                </a:cubicBezTo>
                <a:lnTo>
                  <a:pt x="0" y="10049"/>
                </a:lnTo>
                <a:cubicBezTo>
                  <a:pt x="0" y="11943"/>
                  <a:pt x="1536" y="13467"/>
                  <a:pt x="3417" y="13467"/>
                </a:cubicBezTo>
                <a:lnTo>
                  <a:pt x="34981" y="13467"/>
                </a:lnTo>
                <a:cubicBezTo>
                  <a:pt x="36862" y="13467"/>
                  <a:pt x="38398" y="11943"/>
                  <a:pt x="38398" y="10049"/>
                </a:cubicBezTo>
                <a:lnTo>
                  <a:pt x="38398" y="3418"/>
                </a:lnTo>
                <a:cubicBezTo>
                  <a:pt x="38398" y="1537"/>
                  <a:pt x="36862" y="1"/>
                  <a:pt x="34981" y="1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Bài 9: Báo cáo và k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ết xuất b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áo </a:t>
            </a:r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endParaRPr sz="2200" b="1">
              <a:solidFill>
                <a:srgbClr val="FFFFFF"/>
              </a:solidFill>
              <a:latin typeface="Arial" panose="020B0604020202020204" pitchFamily="34" charset="0"/>
              <a:ea typeface="Fira Sans Extra Condensed"/>
              <a:cs typeface="Arial" panose="020B0604020202020204" pitchFamily="34" charset="0"/>
              <a:sym typeface="Fira Sans Extra Condensed"/>
            </a:endParaRPr>
          </a:p>
        </p:txBody>
      </p:sp>
      <p:sp>
        <p:nvSpPr>
          <p:cNvPr id="94" name="Google Shape;202;p17"/>
          <p:cNvSpPr/>
          <p:nvPr/>
        </p:nvSpPr>
        <p:spPr>
          <a:xfrm>
            <a:off x="7571268" y="5321791"/>
            <a:ext cx="239576" cy="145603"/>
          </a:xfrm>
          <a:custGeom>
            <a:avLst/>
            <a:gdLst/>
            <a:ahLst/>
            <a:cxnLst/>
            <a:rect l="l" t="t" r="r" b="b"/>
            <a:pathLst>
              <a:path w="8538" h="5189" extrusionOk="0">
                <a:moveTo>
                  <a:pt x="1882" y="1"/>
                </a:moveTo>
                <a:cubicBezTo>
                  <a:pt x="1196" y="1"/>
                  <a:pt x="684" y="195"/>
                  <a:pt x="477" y="593"/>
                </a:cubicBezTo>
                <a:cubicBezTo>
                  <a:pt x="1" y="1498"/>
                  <a:pt x="1310" y="3129"/>
                  <a:pt x="3406" y="4236"/>
                </a:cubicBezTo>
                <a:cubicBezTo>
                  <a:pt x="4586" y="4863"/>
                  <a:pt x="5769" y="5189"/>
                  <a:pt x="6661" y="5189"/>
                </a:cubicBezTo>
                <a:cubicBezTo>
                  <a:pt x="7343" y="5189"/>
                  <a:pt x="7855" y="4998"/>
                  <a:pt x="8061" y="4605"/>
                </a:cubicBezTo>
                <a:cubicBezTo>
                  <a:pt x="8537" y="3700"/>
                  <a:pt x="7228" y="2069"/>
                  <a:pt x="5144" y="962"/>
                </a:cubicBezTo>
                <a:cubicBezTo>
                  <a:pt x="3959" y="329"/>
                  <a:pt x="2774" y="1"/>
                  <a:pt x="1882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5" name="Google Shape;203;p17"/>
          <p:cNvSpPr/>
          <p:nvPr/>
        </p:nvSpPr>
        <p:spPr>
          <a:xfrm>
            <a:off x="7265919" y="5265923"/>
            <a:ext cx="632108" cy="632108"/>
          </a:xfrm>
          <a:custGeom>
            <a:avLst/>
            <a:gdLst/>
            <a:ahLst/>
            <a:cxnLst/>
            <a:rect l="l" t="t" r="r" b="b"/>
            <a:pathLst>
              <a:path w="22527" h="22527" extrusionOk="0">
                <a:moveTo>
                  <a:pt x="11264" y="0"/>
                </a:moveTo>
                <a:cubicBezTo>
                  <a:pt x="5049" y="0"/>
                  <a:pt x="0" y="5049"/>
                  <a:pt x="0" y="11264"/>
                </a:cubicBezTo>
                <a:cubicBezTo>
                  <a:pt x="0" y="17479"/>
                  <a:pt x="5049" y="22527"/>
                  <a:pt x="11264" y="22527"/>
                </a:cubicBezTo>
                <a:cubicBezTo>
                  <a:pt x="17467" y="22527"/>
                  <a:pt x="22527" y="17479"/>
                  <a:pt x="22527" y="11264"/>
                </a:cubicBezTo>
                <a:cubicBezTo>
                  <a:pt x="22527" y="5049"/>
                  <a:pt x="17467" y="0"/>
                  <a:pt x="11264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smtClean="0"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0</a:t>
            </a:r>
            <a:r>
              <a:rPr lang="vi-VN" sz="2000" smtClean="0"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7</a:t>
            </a:r>
            <a:endParaRPr sz="2000"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6" name="Google Shape;204;p17"/>
          <p:cNvSpPr/>
          <p:nvPr/>
        </p:nvSpPr>
        <p:spPr>
          <a:xfrm>
            <a:off x="7247877" y="5247881"/>
            <a:ext cx="667856" cy="667856"/>
          </a:xfrm>
          <a:custGeom>
            <a:avLst/>
            <a:gdLst/>
            <a:ahLst/>
            <a:cxnLst/>
            <a:rect l="l" t="t" r="r" b="b"/>
            <a:pathLst>
              <a:path w="23801" h="23801" extrusionOk="0">
                <a:moveTo>
                  <a:pt x="11907" y="1274"/>
                </a:moveTo>
                <a:cubicBezTo>
                  <a:pt x="17764" y="1274"/>
                  <a:pt x="22527" y="6049"/>
                  <a:pt x="22527" y="11907"/>
                </a:cubicBezTo>
                <a:cubicBezTo>
                  <a:pt x="22527" y="17764"/>
                  <a:pt x="17764" y="22527"/>
                  <a:pt x="11907" y="22527"/>
                </a:cubicBezTo>
                <a:cubicBezTo>
                  <a:pt x="6049" y="22527"/>
                  <a:pt x="1274" y="17764"/>
                  <a:pt x="1274" y="11907"/>
                </a:cubicBezTo>
                <a:cubicBezTo>
                  <a:pt x="1274" y="6049"/>
                  <a:pt x="6049" y="1274"/>
                  <a:pt x="11907" y="1274"/>
                </a:cubicBezTo>
                <a:close/>
                <a:moveTo>
                  <a:pt x="11907" y="0"/>
                </a:moveTo>
                <a:cubicBezTo>
                  <a:pt x="5346" y="0"/>
                  <a:pt x="0" y="5346"/>
                  <a:pt x="0" y="11907"/>
                </a:cubicBezTo>
                <a:cubicBezTo>
                  <a:pt x="0" y="18467"/>
                  <a:pt x="5346" y="23801"/>
                  <a:pt x="11907" y="23801"/>
                </a:cubicBezTo>
                <a:cubicBezTo>
                  <a:pt x="18467" y="23801"/>
                  <a:pt x="23801" y="18467"/>
                  <a:pt x="23801" y="11907"/>
                </a:cubicBezTo>
                <a:cubicBezTo>
                  <a:pt x="23801" y="5346"/>
                  <a:pt x="18467" y="0"/>
                  <a:pt x="11907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7" name="Google Shape;205;p17"/>
          <p:cNvSpPr/>
          <p:nvPr/>
        </p:nvSpPr>
        <p:spPr>
          <a:xfrm>
            <a:off x="6978585" y="5519810"/>
            <a:ext cx="89904" cy="89904"/>
          </a:xfrm>
          <a:custGeom>
            <a:avLst/>
            <a:gdLst/>
            <a:ahLst/>
            <a:cxnLst/>
            <a:rect l="l" t="t" r="r" b="b"/>
            <a:pathLst>
              <a:path w="3204" h="3204" extrusionOk="0">
                <a:moveTo>
                  <a:pt x="1608" y="1"/>
                </a:moveTo>
                <a:cubicBezTo>
                  <a:pt x="727" y="1"/>
                  <a:pt x="1" y="715"/>
                  <a:pt x="1" y="1596"/>
                </a:cubicBezTo>
                <a:cubicBezTo>
                  <a:pt x="1" y="2489"/>
                  <a:pt x="727" y="3204"/>
                  <a:pt x="1608" y="3204"/>
                </a:cubicBezTo>
                <a:cubicBezTo>
                  <a:pt x="2489" y="3204"/>
                  <a:pt x="3204" y="2489"/>
                  <a:pt x="3204" y="1596"/>
                </a:cubicBezTo>
                <a:cubicBezTo>
                  <a:pt x="3204" y="715"/>
                  <a:pt x="2489" y="1"/>
                  <a:pt x="16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000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8254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2901063" y="833828"/>
            <a:ext cx="394851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791178" y="1583194"/>
            <a:ext cx="6477000" cy="1106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vi-VN" altLang="en-US" sz="2200" b="1" i="0" u="none" strike="noStrike" cap="none" normalizeH="0" baseline="0" smtClean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B1:</a:t>
            </a:r>
            <a:r>
              <a:rPr kumimoji="0" lang="vi-VN" altLang="en-US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mở CSDL</a:t>
            </a:r>
            <a:endParaRPr kumimoji="0" lang="vi-VN" altLang="en-US" sz="2200" b="1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vi-VN" altLang="en-US" sz="2200" b="1" i="0" u="none" strike="noStrike" cap="none" normalizeH="0" baseline="0" smtClean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B2: </a:t>
            </a:r>
            <a:r>
              <a:rPr kumimoji="0" lang="vi-VN" altLang="en-US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 bảng Objects, chọn Tables</a:t>
            </a:r>
            <a:endParaRPr kumimoji="0" lang="en-US" altLang="vi-VN" sz="2200" b="1" i="0" u="none" strike="noStrike" cap="none" normalizeH="0" baseline="0" smtClean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B3. 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Chỉ định khoá chính 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(Primary Key)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91177" y="2691554"/>
            <a:ext cx="8918879" cy="76835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Khóa 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chính: Là chỉ ra một hay nhiều trường mà giá trị của chúng xác định duy nhất mỗi hàng trong bảng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829278" y="3530345"/>
            <a:ext cx="46482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Chọn trường làm khoá 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endParaRPr lang="vi-VN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829278" y="4104732"/>
            <a:ext cx="3352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Nháy nút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263" y="4025016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42" y="3341238"/>
            <a:ext cx="4270679" cy="252543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Oval 8"/>
          <p:cNvSpPr>
            <a:spLocks noChangeArrowheads="1"/>
          </p:cNvSpPr>
          <p:nvPr/>
        </p:nvSpPr>
        <p:spPr bwMode="auto">
          <a:xfrm>
            <a:off x="7049931" y="3465103"/>
            <a:ext cx="990600" cy="385806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1096960" y="4636354"/>
            <a:ext cx="46482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hoặc chọn Edit 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Primary </a:t>
            </a:r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Key</a:t>
            </a:r>
            <a:endParaRPr lang="vi-VN" sz="220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0" y="5837598"/>
            <a:ext cx="12262287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vi-VN" b="1" i="1" smtClean="0">
                <a:sym typeface="Wingdings" panose="05000000000000000000" pitchFamily="2" charset="2"/>
              </a:rPr>
              <a:t>Nếu </a:t>
            </a:r>
            <a:r>
              <a:rPr lang="vi-VN" b="1" i="1">
                <a:sym typeface="Wingdings" panose="05000000000000000000" pitchFamily="2" charset="2"/>
              </a:rPr>
              <a:t>không chỉ định khoá chính, Access sẽ tự động tạo một trường khoá chính có tên ID với </a:t>
            </a:r>
            <a:r>
              <a:rPr lang="vi-VN" b="1" i="1" smtClean="0">
                <a:sym typeface="Wingdings" panose="05000000000000000000" pitchFamily="2" charset="2"/>
              </a:rPr>
              <a:t>kiểu dl AutoNumber</a:t>
            </a:r>
            <a:r>
              <a:rPr lang="vi-VN" b="1" i="1">
                <a:sym typeface="Wingdings" panose="05000000000000000000" pitchFamily="2" charset="2"/>
              </a:rPr>
              <a:t>. </a:t>
            </a:r>
            <a:endParaRPr lang="vi-VN" b="1" i="1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vi-VN" b="1" i="1" smtClean="0">
                <a:sym typeface="Wingdings" panose="05000000000000000000" pitchFamily="2" charset="2"/>
              </a:rPr>
              <a:t>Access </a:t>
            </a:r>
            <a:r>
              <a:rPr lang="vi-VN" b="1" i="1">
                <a:sym typeface="Wingdings" panose="05000000000000000000" pitchFamily="2" charset="2"/>
              </a:rPr>
              <a:t>không cho phép nhập giá trị trùng hoặc để trống giá trị trong trường khoá chính</a:t>
            </a:r>
            <a:r>
              <a:rPr lang="vi-VN" b="1" i="1" smtClean="0">
                <a:sym typeface="Wingdings" panose="05000000000000000000" pitchFamily="2" charset="2"/>
              </a:rPr>
              <a:t>.</a:t>
            </a:r>
            <a:endParaRPr kumimoji="0" lang="vi-VN" altLang="vi-V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  <p:bldP spid="15" grpId="0" bldLvl="0" animBg="1"/>
      <p:bldP spid="16" grpId="0" bldLvl="0" animBg="1"/>
      <p:bldP spid="17" grpId="0" animBg="1"/>
      <p:bldP spid="18" grpId="0" bldLvl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000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2901063" y="833828"/>
            <a:ext cx="394851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1361355" y="2167060"/>
            <a:ext cx="40386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B4. 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Lưu cấu trúc 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endParaRPr lang="vi-VN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1780455" y="5418831"/>
            <a:ext cx="6477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Gõ tên bảng chọn OK hoặc nhấn Enter. 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4"/>
          <p:cNvGrpSpPr/>
          <p:nvPr/>
        </p:nvGrpSpPr>
        <p:grpSpPr bwMode="auto">
          <a:xfrm>
            <a:off x="1780455" y="2852284"/>
            <a:ext cx="7239000" cy="547688"/>
            <a:chOff x="336" y="1097"/>
            <a:chExt cx="4560" cy="345"/>
          </a:xfrm>
        </p:grpSpPr>
        <p:sp>
          <p:nvSpPr>
            <p:cNvPr id="20" name="Text Box 5"/>
            <p:cNvSpPr txBox="1">
              <a:spLocks noChangeArrowheads="1"/>
            </p:cNvSpPr>
            <p:nvPr/>
          </p:nvSpPr>
          <p:spPr bwMode="auto">
            <a:xfrm>
              <a:off x="336" y="1146"/>
              <a:ext cx="4560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vi-VN" sz="2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en-US" sz="2200" b="1">
                  <a:latin typeface="Arial" panose="020B0604020202020204" pitchFamily="34" charset="0"/>
                  <a:cs typeface="Arial" panose="020B0604020202020204" pitchFamily="34" charset="0"/>
                </a:rPr>
                <a:t>Nháy nút          hoặc chọn File </a:t>
              </a:r>
              <a:r>
                <a:rPr lang="en-US" sz="2200" b="1"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 Save</a:t>
              </a:r>
              <a:r>
                <a:rPr lang="en-US" sz="2200" b="1" smtClean="0"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.</a:t>
              </a:r>
              <a:endParaRPr lang="vi-VN" sz="22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endParaRPr>
            </a:p>
          </p:txBody>
        </p:sp>
        <p:pic>
          <p:nvPicPr>
            <p:cNvPr id="4102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4" y="1097"/>
              <a:ext cx="36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769" y="3642639"/>
            <a:ext cx="4800600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000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2901063" y="833828"/>
            <a:ext cx="56188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Thay đ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ổi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c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ủa </a:t>
            </a:r>
            <a:r>
              <a:rPr lang="vi-VN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2"/>
          <p:cNvGrpSpPr/>
          <p:nvPr/>
        </p:nvGrpSpPr>
        <p:grpSpPr bwMode="auto">
          <a:xfrm>
            <a:off x="945110" y="1680085"/>
            <a:ext cx="4194926" cy="1550121"/>
            <a:chOff x="288" y="912"/>
            <a:chExt cx="5664" cy="1152"/>
          </a:xfrm>
        </p:grpSpPr>
        <p:sp>
          <p:nvSpPr>
            <p:cNvPr id="18" name="Text Box 5"/>
            <p:cNvSpPr txBox="1">
              <a:spLocks noChangeArrowheads="1"/>
            </p:cNvSpPr>
            <p:nvPr/>
          </p:nvSpPr>
          <p:spPr bwMode="auto">
            <a:xfrm>
              <a:off x="419" y="912"/>
              <a:ext cx="553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- Thay đổi thứ tự các trường</a:t>
              </a:r>
              <a:endParaRPr kumimoji="0" lang="vi-VN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 Box 5"/>
            <p:cNvSpPr txBox="1">
              <a:spLocks noChangeArrowheads="1"/>
            </p:cNvSpPr>
            <p:nvPr/>
          </p:nvSpPr>
          <p:spPr bwMode="auto">
            <a:xfrm>
              <a:off x="405" y="1152"/>
              <a:ext cx="553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- Thêm trường</a:t>
              </a:r>
              <a:endParaRPr kumimoji="0" lang="vi-VN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 Box 5"/>
            <p:cNvSpPr txBox="1">
              <a:spLocks noChangeArrowheads="1"/>
            </p:cNvSpPr>
            <p:nvPr/>
          </p:nvSpPr>
          <p:spPr bwMode="auto">
            <a:xfrm>
              <a:off x="391" y="1388"/>
              <a:ext cx="553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- Xóa trường</a:t>
              </a:r>
              <a:endParaRPr kumimoji="0" lang="vi-VN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 Box 5"/>
            <p:cNvSpPr txBox="1">
              <a:spLocks noChangeArrowheads="1"/>
            </p:cNvSpPr>
            <p:nvPr/>
          </p:nvSpPr>
          <p:spPr bwMode="auto">
            <a:xfrm>
              <a:off x="391" y="1622"/>
              <a:ext cx="553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- Thay đổi khóa chính</a:t>
              </a:r>
              <a:endParaRPr kumimoji="0" lang="vi-VN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AutoShape 7"/>
            <p:cNvSpPr/>
            <p:nvPr/>
          </p:nvSpPr>
          <p:spPr bwMode="auto">
            <a:xfrm>
              <a:off x="288" y="912"/>
              <a:ext cx="144" cy="1152"/>
            </a:xfrm>
            <a:prstGeom prst="leftBrace">
              <a:avLst>
                <a:gd name="adj1" fmla="val 66667"/>
                <a:gd name="adj2" fmla="val 50000"/>
              </a:avLst>
            </a:prstGeom>
            <a:noFill/>
            <a:ln w="28575">
              <a:solidFill>
                <a:schemeClr val="bg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vi-VN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5134" name="Picture 14" descr="chinhsu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12" y="3191385"/>
            <a:ext cx="5105400" cy="352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Oval 17"/>
          <p:cNvSpPr>
            <a:spLocks noChangeArrowheads="1"/>
          </p:cNvSpPr>
          <p:nvPr/>
        </p:nvSpPr>
        <p:spPr bwMode="auto">
          <a:xfrm>
            <a:off x="1302251" y="3493011"/>
            <a:ext cx="9906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/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6407149" y="2003027"/>
            <a:ext cx="564776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B1: </a:t>
            </a:r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Chọn 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tên bảng cần thay đổi cấu </a:t>
            </a:r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trúc</a:t>
            </a:r>
            <a:endParaRPr lang="vi-VN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6"/>
          <p:cNvGrpSpPr/>
          <p:nvPr/>
        </p:nvGrpSpPr>
        <p:grpSpPr bwMode="auto">
          <a:xfrm>
            <a:off x="6407149" y="2459644"/>
            <a:ext cx="6096000" cy="769939"/>
            <a:chOff x="3172" y="1267"/>
            <a:chExt cx="3840" cy="485"/>
          </a:xfrm>
        </p:grpSpPr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3172" y="1267"/>
              <a:ext cx="3840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vi-VN" sz="2200" b="1" i="0" u="none" strike="noStrike" cap="none" normalizeH="0" baseline="0" smtClean="0">
                  <a:ln>
                    <a:noFill/>
                  </a:ln>
                  <a:solidFill>
                    <a:srgbClr val="FF33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B2: </a:t>
              </a:r>
              <a:r>
                <a:rPr lang="en-US" sz="2200" b="1" smtClean="0">
                  <a:latin typeface="Arial" panose="020B0604020202020204" pitchFamily="34" charset="0"/>
                  <a:cs typeface="Arial" panose="020B0604020202020204" pitchFamily="34" charset="0"/>
                </a:rPr>
                <a:t>Chọn </a:t>
              </a:r>
              <a:r>
                <a:rPr lang="en-US" sz="2200" b="1">
                  <a:latin typeface="Arial" panose="020B0604020202020204" pitchFamily="34" charset="0"/>
                  <a:cs typeface="Arial" panose="020B0604020202020204" pitchFamily="34" charset="0"/>
                </a:rPr>
                <a:t>nút          hiển thị bảng ở chế độ thiết kế</a:t>
              </a:r>
              <a:r>
                <a:rPr lang="en-US" sz="2200" b="1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vi-VN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94" t="18750" r="85156" b="77083"/>
            <a:stretch>
              <a:fillRect/>
            </a:stretch>
          </p:blipFill>
          <p:spPr bwMode="auto">
            <a:xfrm>
              <a:off x="4351" y="1288"/>
              <a:ext cx="472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3" t="28125" r="41406" b="16667"/>
          <a:stretch>
            <a:fillRect/>
          </a:stretch>
        </p:blipFill>
        <p:spPr bwMode="auto">
          <a:xfrm>
            <a:off x="595084" y="3169846"/>
            <a:ext cx="5588657" cy="3565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6407651" y="3414899"/>
            <a:ext cx="425877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B3: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Thực hiện thao </a:t>
            </a:r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endParaRPr lang="vi-VN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1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000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Rectangle 13"/>
          <p:cNvSpPr/>
          <p:nvPr/>
        </p:nvSpPr>
        <p:spPr>
          <a:xfrm>
            <a:off x="2901063" y="833828"/>
            <a:ext cx="56188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Thay đ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ổi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c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ủa </a:t>
            </a:r>
            <a:r>
              <a:rPr lang="vi-VN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09" y="1995511"/>
            <a:ext cx="7924800" cy="485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578562" y="1513822"/>
            <a:ext cx="425877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B3: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Thực hiện thao </a:t>
            </a:r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endParaRPr lang="vi-VN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66036" y="2794946"/>
          <a:ext cx="11041352" cy="3816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3772"/>
                <a:gridCol w="1069488"/>
                <a:gridCol w="5838092"/>
              </a:tblGrid>
              <a:tr h="5002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i="0" u="none" strike="noStrike" kern="120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Thao tác</a:t>
                      </a:r>
                      <a:endParaRPr lang="en-US" sz="2400" b="1" i="0" u="none" strike="noStrike" kern="1200" baseline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i="0" u="none" strike="noStrike" kern="120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Nút</a:t>
                      </a:r>
                      <a:endParaRPr lang="vi-VN"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Menu</a:t>
                      </a:r>
                      <a:endParaRPr lang="vi-VN"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964">
                <a:tc>
                  <a:txBody>
                    <a:bodyPr/>
                    <a:lstStyle/>
                    <a:p>
                      <a:pPr rtl="0"/>
                      <a:r>
                        <a:rPr lang="vi-VN" sz="2200" b="1" i="0" u="none" strike="noStrike" kern="1200" baseline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Thêm trường</a:t>
                      </a:r>
                      <a:endParaRPr lang="vi-VN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2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Insert </a:t>
                      </a:r>
                      <a:r>
                        <a:rPr lang="en-US" sz="22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2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Row</a:t>
                      </a:r>
                      <a:endParaRPr lang="en-US" sz="2200" b="1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6964">
                <a:tc>
                  <a:txBody>
                    <a:bodyPr/>
                    <a:lstStyle/>
                    <a:p>
                      <a:pPr rtl="0"/>
                      <a:r>
                        <a:rPr lang="vi-VN" sz="2200" b="1" i="0" u="none" strike="noStrike" kern="1200" baseline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Xoá trường</a:t>
                      </a:r>
                      <a:endParaRPr lang="vi-VN" sz="2200" b="1" i="0" u="none" strike="noStrike" kern="1200" baseline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2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Edit </a:t>
                      </a:r>
                      <a:r>
                        <a:rPr lang="en-US" sz="22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2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Delete Row</a:t>
                      </a:r>
                      <a:endParaRPr lang="en-US" sz="2200" b="1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00664">
                <a:tc>
                  <a:txBody>
                    <a:bodyPr/>
                    <a:lstStyle/>
                    <a:p>
                      <a:pPr rtl="0"/>
                      <a:r>
                        <a:rPr lang="vi-VN" sz="2200" b="1" i="0" u="none" strike="noStrike" kern="1200" baseline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Thay đổi thứ tự các trường </a:t>
                      </a:r>
                      <a:endParaRPr lang="vi-VN" sz="2200" b="1" i="0" u="none" strike="noStrike" kern="1200" baseline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vi-VN" sz="2200" b="1" i="0" u="none" strike="noStrike" kern="1200" baseline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1.Chọn trường, nhấn và giữ chuột</a:t>
                      </a:r>
                      <a:endParaRPr lang="vi-VN" sz="2200" b="1" i="0" u="none" strike="noStrike" kern="1200" baseline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rtl="0"/>
                      <a:r>
                        <a:rPr lang="en-US" sz="2200" b="1" i="0" u="none" strike="noStrike" kern="1200" baseline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2.Di chuyển đến vị trí mới và thả chuột.</a:t>
                      </a:r>
                      <a:endParaRPr lang="vi-VN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88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200" b="1" i="0" u="none" strike="noStrike" kern="1200" baseline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Thay đổi khoá chính</a:t>
                      </a:r>
                      <a:endParaRPr lang="vi-VN" sz="220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2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Edit </a:t>
                      </a:r>
                      <a:r>
                        <a:rPr lang="en-US" sz="22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US" sz="22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Primary Key</a:t>
                      </a:r>
                      <a:endParaRPr lang="en-US" sz="2200" b="1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vi-VN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78" y="3316211"/>
            <a:ext cx="685800" cy="56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439" y="4051895"/>
            <a:ext cx="666750" cy="54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014" y="5899231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000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2901063" y="833828"/>
            <a:ext cx="56188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Thay đ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ổi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c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ủa </a:t>
            </a:r>
            <a:r>
              <a:rPr lang="vi-VN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09284" y="3307314"/>
            <a:ext cx="8783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vi-VN" sz="2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 Thay đổi khóa chính</a:t>
            </a:r>
            <a:endParaRPr kumimoji="0" lang="vi-VN" altLang="vi-V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50" name="Picture 6" descr="dichuy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074" y="1955819"/>
            <a:ext cx="3962400" cy="206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366036" y="1797551"/>
            <a:ext cx="8783638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Thay đổi thứ tự các trường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AutoShape 7"/>
          <p:cNvSpPr/>
          <p:nvPr/>
        </p:nvSpPr>
        <p:spPr bwMode="auto">
          <a:xfrm>
            <a:off x="-1" y="1858981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bg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000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2901063" y="833828"/>
            <a:ext cx="56188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Thay đ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ổi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c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ủa </a:t>
            </a:r>
            <a:r>
              <a:rPr lang="vi-VN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2"/>
          <p:cNvGrpSpPr/>
          <p:nvPr/>
        </p:nvGrpSpPr>
        <p:grpSpPr bwMode="auto">
          <a:xfrm>
            <a:off x="209284" y="2392914"/>
            <a:ext cx="8783638" cy="976313"/>
            <a:chOff x="480" y="1200"/>
            <a:chExt cx="5533" cy="615"/>
          </a:xfrm>
        </p:grpSpPr>
        <p:sp>
          <p:nvSpPr>
            <p:cNvPr id="14" name="Text Box 5"/>
            <p:cNvSpPr txBox="1">
              <a:spLocks noChangeArrowheads="1"/>
            </p:cNvSpPr>
            <p:nvPr/>
          </p:nvSpPr>
          <p:spPr bwMode="auto">
            <a:xfrm>
              <a:off x="480" y="1200"/>
              <a:ext cx="55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</a:rPr>
                <a:t>- Thêm trường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480" y="1488"/>
              <a:ext cx="55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</a:rPr>
                <a:t>- Xóa trường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09284" y="3307314"/>
            <a:ext cx="8783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vi-VN" sz="2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 Thay đổi khóa chính</a:t>
            </a:r>
            <a:endParaRPr kumimoji="0" lang="vi-VN" altLang="vi-V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51" name="Picture 7" descr="xoathe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085" y="2392914"/>
            <a:ext cx="5791200" cy="408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val 9"/>
          <p:cNvSpPr>
            <a:spLocks noChangeArrowheads="1"/>
          </p:cNvSpPr>
          <p:nvPr/>
        </p:nvSpPr>
        <p:spPr bwMode="auto">
          <a:xfrm>
            <a:off x="5086085" y="2469114"/>
            <a:ext cx="10668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vi-VN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</a:t>
            </a:r>
            <a:endParaRPr kumimoji="0" lang="vi-VN" altLang="vi-V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Oval 10"/>
          <p:cNvSpPr>
            <a:spLocks noChangeArrowheads="1"/>
          </p:cNvSpPr>
          <p:nvPr/>
        </p:nvSpPr>
        <p:spPr bwMode="auto">
          <a:xfrm>
            <a:off x="2952485" y="5212314"/>
            <a:ext cx="18288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vi-VN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</a:t>
            </a:r>
            <a:endParaRPr kumimoji="0" lang="vi-VN" altLang="vi-V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207962" y="1858981"/>
            <a:ext cx="4233409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Thay đổi thứ tự các trường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185737" y="2239981"/>
            <a:ext cx="2258483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Thêm trường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163512" y="2614631"/>
            <a:ext cx="2234936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Xóa trường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AutoShape 7"/>
          <p:cNvSpPr/>
          <p:nvPr/>
        </p:nvSpPr>
        <p:spPr bwMode="auto">
          <a:xfrm>
            <a:off x="-1" y="1858981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bg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37" grpId="0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000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2901063" y="833828"/>
            <a:ext cx="56188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Thay đ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ổi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c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ủa </a:t>
            </a:r>
            <a:r>
              <a:rPr lang="vi-VN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2"/>
          <p:cNvGrpSpPr/>
          <p:nvPr/>
        </p:nvGrpSpPr>
        <p:grpSpPr bwMode="auto">
          <a:xfrm>
            <a:off x="209284" y="2392914"/>
            <a:ext cx="8783638" cy="976313"/>
            <a:chOff x="480" y="1200"/>
            <a:chExt cx="5533" cy="615"/>
          </a:xfrm>
        </p:grpSpPr>
        <p:sp>
          <p:nvSpPr>
            <p:cNvPr id="14" name="Text Box 5"/>
            <p:cNvSpPr txBox="1">
              <a:spLocks noChangeArrowheads="1"/>
            </p:cNvSpPr>
            <p:nvPr/>
          </p:nvSpPr>
          <p:spPr bwMode="auto">
            <a:xfrm>
              <a:off x="480" y="1200"/>
              <a:ext cx="55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</a:rPr>
                <a:t>- Thêm trường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480" y="1488"/>
              <a:ext cx="55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</a:rPr>
                <a:t>- Xóa trường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09284" y="3307314"/>
            <a:ext cx="8783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vi-VN" sz="2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 Thay đổi khóa chính</a:t>
            </a:r>
            <a:endParaRPr kumimoji="0" lang="vi-VN" altLang="vi-V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50" name="Picture 6" descr="dichuy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85" y="2011914"/>
            <a:ext cx="3962400" cy="206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xoathe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085" y="2392914"/>
            <a:ext cx="5791200" cy="408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oup 8"/>
          <p:cNvGrpSpPr/>
          <p:nvPr/>
        </p:nvGrpSpPr>
        <p:grpSpPr bwMode="auto">
          <a:xfrm>
            <a:off x="2952485" y="2469114"/>
            <a:ext cx="3200400" cy="3352800"/>
            <a:chOff x="2112" y="1344"/>
            <a:chExt cx="2016" cy="2112"/>
          </a:xfrm>
        </p:grpSpPr>
        <p:sp>
          <p:nvSpPr>
            <p:cNvPr id="24" name="Oval 9"/>
            <p:cNvSpPr>
              <a:spLocks noChangeArrowheads="1"/>
            </p:cNvSpPr>
            <p:nvPr/>
          </p:nvSpPr>
          <p:spPr bwMode="auto">
            <a:xfrm>
              <a:off x="3456" y="1344"/>
              <a:ext cx="672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Oval 10"/>
            <p:cNvSpPr>
              <a:spLocks noChangeArrowheads="1"/>
            </p:cNvSpPr>
            <p:nvPr/>
          </p:nvSpPr>
          <p:spPr bwMode="auto">
            <a:xfrm>
              <a:off x="2112" y="3072"/>
              <a:ext cx="1152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5" name="Group 2"/>
          <p:cNvGrpSpPr/>
          <p:nvPr/>
        </p:nvGrpSpPr>
        <p:grpSpPr bwMode="auto">
          <a:xfrm>
            <a:off x="-1" y="1858981"/>
            <a:ext cx="8991600" cy="1828800"/>
            <a:chOff x="288" y="912"/>
            <a:chExt cx="5664" cy="1152"/>
          </a:xfrm>
        </p:grpSpPr>
        <p:sp>
          <p:nvSpPr>
            <p:cNvPr id="36" name="Text Box 5"/>
            <p:cNvSpPr txBox="1">
              <a:spLocks noChangeArrowheads="1"/>
            </p:cNvSpPr>
            <p:nvPr/>
          </p:nvSpPr>
          <p:spPr bwMode="auto">
            <a:xfrm>
              <a:off x="419" y="912"/>
              <a:ext cx="553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- Thay đổi thứ tự các trường</a:t>
              </a:r>
              <a:endParaRPr kumimoji="0" lang="vi-VN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 Box 5"/>
            <p:cNvSpPr txBox="1">
              <a:spLocks noChangeArrowheads="1"/>
            </p:cNvSpPr>
            <p:nvPr/>
          </p:nvSpPr>
          <p:spPr bwMode="auto">
            <a:xfrm>
              <a:off x="405" y="1152"/>
              <a:ext cx="553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- Thêm trường</a:t>
              </a:r>
              <a:endParaRPr kumimoji="0" lang="vi-VN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Text Box 5"/>
            <p:cNvSpPr txBox="1">
              <a:spLocks noChangeArrowheads="1"/>
            </p:cNvSpPr>
            <p:nvPr/>
          </p:nvSpPr>
          <p:spPr bwMode="auto">
            <a:xfrm>
              <a:off x="391" y="1388"/>
              <a:ext cx="553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- Xóa trường</a:t>
              </a:r>
              <a:endParaRPr kumimoji="0" lang="vi-VN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 Box 5"/>
            <p:cNvSpPr txBox="1">
              <a:spLocks noChangeArrowheads="1"/>
            </p:cNvSpPr>
            <p:nvPr/>
          </p:nvSpPr>
          <p:spPr bwMode="auto">
            <a:xfrm>
              <a:off x="391" y="1622"/>
              <a:ext cx="553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- Thay đổi khóa chính</a:t>
              </a:r>
              <a:endParaRPr kumimoji="0" lang="vi-VN" altLang="vi-VN" sz="22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AutoShape 7"/>
            <p:cNvSpPr/>
            <p:nvPr/>
          </p:nvSpPr>
          <p:spPr bwMode="auto">
            <a:xfrm>
              <a:off x="288" y="912"/>
              <a:ext cx="144" cy="1152"/>
            </a:xfrm>
            <a:prstGeom prst="leftBrace">
              <a:avLst>
                <a:gd name="adj1" fmla="val 66667"/>
                <a:gd name="adj2" fmla="val 50000"/>
              </a:avLst>
            </a:prstGeom>
            <a:noFill/>
            <a:ln w="28575">
              <a:solidFill>
                <a:schemeClr val="bg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vi-VN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000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Rectangle 13"/>
          <p:cNvSpPr/>
          <p:nvPr/>
        </p:nvSpPr>
        <p:spPr>
          <a:xfrm>
            <a:off x="2682926" y="833828"/>
            <a:ext cx="42723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Xoá và đổi tên </a:t>
            </a:r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193" y="1643899"/>
            <a:ext cx="4985104" cy="359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366036" y="1954517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vi-VN" sz="24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B1: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Chọn tên </a:t>
            </a: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endParaRPr lang="vi-VN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4"/>
          <p:cNvGrpSpPr/>
          <p:nvPr/>
        </p:nvGrpSpPr>
        <p:grpSpPr bwMode="auto">
          <a:xfrm>
            <a:off x="365553" y="2678342"/>
            <a:ext cx="5574975" cy="1200150"/>
            <a:chOff x="52" y="1502"/>
            <a:chExt cx="3299" cy="756"/>
          </a:xfrm>
        </p:grpSpPr>
        <p:sp>
          <p:nvSpPr>
            <p:cNvPr id="16" name="Text Box 5"/>
            <p:cNvSpPr txBox="1">
              <a:spLocks noChangeArrowheads="1"/>
            </p:cNvSpPr>
            <p:nvPr/>
          </p:nvSpPr>
          <p:spPr bwMode="auto">
            <a:xfrm>
              <a:off x="52" y="1502"/>
              <a:ext cx="3299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4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B2:</a:t>
              </a:r>
              <a:r>
                <a:rPr kumimoji="0" lang="en-US" altLang="vi-VN" sz="2400" b="1" i="0" u="none" strike="noStrike" cap="none" normalizeH="0" baseline="0" smtClean="0">
                  <a:ln>
                    <a:noFill/>
                  </a:ln>
                  <a:solidFill>
                    <a:srgbClr val="FF33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kumimoji="0" lang="en-US" altLang="vi-VN" sz="2400" b="1" i="0" u="none" strike="noStrike" cap="none" normalizeH="0" baseline="0" smtClean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FF33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Xoá</a:t>
              </a:r>
              <a:r>
                <a:rPr kumimoji="0" lang="en-US" altLang="vi-VN" sz="2400" b="1" i="0" u="none" strike="noStrike" cap="none" normalizeH="0" baseline="0" smtClean="0">
                  <a:ln>
                    <a:noFill/>
                  </a:ln>
                  <a:solidFill>
                    <a:srgbClr val="FF33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b="1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Nháy nút     </a:t>
              </a:r>
              <a:r>
                <a:rPr lang="en-US" sz="2400" b="1" smtClean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hoặc chọn </a:t>
              </a:r>
              <a:r>
                <a:rPr lang="en-US" sz="2400" b="1" smtClean="0">
                  <a:latin typeface="Arial" panose="020B0604020202020204" pitchFamily="34" charset="0"/>
                  <a:cs typeface="Arial" panose="020B0604020202020204" pitchFamily="34" charset="0"/>
                </a:rPr>
                <a:t>lệnh </a:t>
              </a:r>
              <a:r>
                <a:rPr kumimoji="0" lang="en-US" altLang="vi-VN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Edit </a:t>
              </a:r>
              <a:r>
                <a:rPr kumimoji="0" lang="en-US" altLang="vi-VN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</a:t>
              </a:r>
              <a:r>
                <a:rPr kumimoji="0" lang="en-US" altLang="vi-VN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Delete</a:t>
              </a:r>
              <a:endParaRPr kumimoji="0" lang="en-US" altLang="vi-VN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3" y="1706"/>
              <a:ext cx="394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65388" y="3946601"/>
            <a:ext cx="5574975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 </a:t>
            </a:r>
            <a:r>
              <a:rPr lang="en-US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 </a:t>
            </a:r>
            <a:r>
              <a:rPr kumimoji="0" lang="en-US" altLang="vi-VN" sz="2400" b="1" i="0" u="none" strike="noStrike" cap="none" normalizeH="0" baseline="0" smtClean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Nháy 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nút chuột phải </a:t>
            </a:r>
            <a:r>
              <a:rPr kumimoji="0" lang="en-US" altLang="vi-VN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kumimoji="0" lang="en-US" altLang="vi-VN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Rename  </a:t>
            </a:r>
            <a:endParaRPr kumimoji="0" lang="en-US" altLang="vi-VN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 hoặc </a:t>
            </a:r>
            <a:r>
              <a:rPr kumimoji="0" lang="en-US" altLang="vi-VN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Edit </a:t>
            </a:r>
            <a:r>
              <a:rPr kumimoji="0" lang="en-US" altLang="vi-VN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kumimoji="0" lang="en-US" altLang="vi-VN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Rename</a:t>
            </a:r>
            <a:endParaRPr kumimoji="0" lang="en-US" altLang="vi-VN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vi-VN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vi-VN" altLang="vi-VN" sz="24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Hoặc nháy phải chuột lên tên bảng, xuất hiện thực đơn dọc: chọn Delete (xóa) hoặc Rename (đổi </a:t>
            </a:r>
            <a:r>
              <a:rPr kumimoji="0" lang="vi-VN" altLang="vi-VN" sz="24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tên)</a:t>
            </a:r>
            <a:endParaRPr kumimoji="0" lang="vi-VN" altLang="vi-VN" sz="24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9" name="Picture 7" descr="xoaba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340" y="1670684"/>
            <a:ext cx="4724400" cy="3748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8102991" y="1815744"/>
            <a:ext cx="534572" cy="42265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Rectangle 16"/>
          <p:cNvSpPr/>
          <p:nvPr/>
        </p:nvSpPr>
        <p:spPr>
          <a:xfrm>
            <a:off x="8637563" y="4785995"/>
            <a:ext cx="2180492" cy="7215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 bldLvl="0" animBg="1"/>
      <p:bldP spid="18" grpId="0" animBg="1"/>
      <p:bldP spid="18" grpId="1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671;p24"/>
          <p:cNvCxnSpPr/>
          <p:nvPr/>
        </p:nvCxnSpPr>
        <p:spPr>
          <a:xfrm>
            <a:off x="3768739" y="2396587"/>
            <a:ext cx="483303" cy="3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6" name="Google Shape;673;p24"/>
          <p:cNvSpPr/>
          <p:nvPr/>
        </p:nvSpPr>
        <p:spPr>
          <a:xfrm rot="21408085">
            <a:off x="4135141" y="1240117"/>
            <a:ext cx="2182570" cy="2743885"/>
          </a:xfrm>
          <a:custGeom>
            <a:avLst/>
            <a:gdLst/>
            <a:ahLst/>
            <a:cxnLst/>
            <a:rect l="l" t="t" r="r" b="b"/>
            <a:pathLst>
              <a:path w="68236" h="85785" extrusionOk="0">
                <a:moveTo>
                  <a:pt x="59103" y="1"/>
                </a:moveTo>
                <a:cubicBezTo>
                  <a:pt x="26433" y="239"/>
                  <a:pt x="1" y="26790"/>
                  <a:pt x="1" y="59532"/>
                </a:cubicBezTo>
                <a:cubicBezTo>
                  <a:pt x="1" y="68950"/>
                  <a:pt x="2203" y="77867"/>
                  <a:pt x="6097" y="85785"/>
                </a:cubicBezTo>
                <a:lnTo>
                  <a:pt x="15729" y="69926"/>
                </a:lnTo>
                <a:lnTo>
                  <a:pt x="35469" y="69402"/>
                </a:lnTo>
                <a:cubicBezTo>
                  <a:pt x="34219" y="66354"/>
                  <a:pt x="33517" y="63020"/>
                  <a:pt x="33517" y="59532"/>
                </a:cubicBezTo>
                <a:cubicBezTo>
                  <a:pt x="33517" y="45316"/>
                  <a:pt x="44923" y="33767"/>
                  <a:pt x="59091" y="33529"/>
                </a:cubicBezTo>
                <a:lnTo>
                  <a:pt x="68235" y="16646"/>
                </a:lnTo>
                <a:lnTo>
                  <a:pt x="59103" y="1"/>
                </a:lnTo>
                <a:close/>
              </a:path>
            </a:pathLst>
          </a:custGeom>
          <a:solidFill>
            <a:srgbClr val="4949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" name="Google Shape;672;p24"/>
          <p:cNvSpPr txBox="1"/>
          <p:nvPr/>
        </p:nvSpPr>
        <p:spPr>
          <a:xfrm>
            <a:off x="135215" y="2062450"/>
            <a:ext cx="3649858" cy="5496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1. Các khái ni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ệm ch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ính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oogle Shape;683;p24"/>
          <p:cNvGrpSpPr/>
          <p:nvPr/>
        </p:nvGrpSpPr>
        <p:grpSpPr>
          <a:xfrm>
            <a:off x="6208039" y="1164668"/>
            <a:ext cx="5778054" cy="2849406"/>
            <a:chOff x="4629798" y="1226625"/>
            <a:chExt cx="4516397" cy="2227229"/>
          </a:xfrm>
        </p:grpSpPr>
        <p:cxnSp>
          <p:nvCxnSpPr>
            <p:cNvPr id="18" name="Google Shape;684;p24"/>
            <p:cNvCxnSpPr>
              <a:stCxn id="20" idx="1"/>
            </p:cNvCxnSpPr>
            <p:nvPr/>
          </p:nvCxnSpPr>
          <p:spPr>
            <a:xfrm flipH="1">
              <a:off x="5976818" y="2284514"/>
              <a:ext cx="552598" cy="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sp>
          <p:nvSpPr>
            <p:cNvPr id="19" name="Google Shape;686;p24"/>
            <p:cNvSpPr/>
            <p:nvPr/>
          </p:nvSpPr>
          <p:spPr>
            <a:xfrm rot="-191915">
              <a:off x="4629798" y="1226625"/>
              <a:ext cx="1408332" cy="2227229"/>
            </a:xfrm>
            <a:custGeom>
              <a:avLst/>
              <a:gdLst/>
              <a:ahLst/>
              <a:cxnLst/>
              <a:rect l="l" t="t" r="r" b="b"/>
              <a:pathLst>
                <a:path w="56330" h="89084" extrusionOk="0">
                  <a:moveTo>
                    <a:pt x="179" y="1"/>
                  </a:moveTo>
                  <a:lnTo>
                    <a:pt x="9264" y="16539"/>
                  </a:lnTo>
                  <a:lnTo>
                    <a:pt x="1" y="33624"/>
                  </a:lnTo>
                  <a:cubicBezTo>
                    <a:pt x="12859" y="35196"/>
                    <a:pt x="22813" y="46149"/>
                    <a:pt x="22813" y="59437"/>
                  </a:cubicBezTo>
                  <a:cubicBezTo>
                    <a:pt x="22813" y="64223"/>
                    <a:pt x="21515" y="68700"/>
                    <a:pt x="19265" y="72557"/>
                  </a:cubicBezTo>
                  <a:lnTo>
                    <a:pt x="29147" y="88667"/>
                  </a:lnTo>
                  <a:lnTo>
                    <a:pt x="48435" y="89083"/>
                  </a:lnTo>
                  <a:cubicBezTo>
                    <a:pt x="53460" y="80356"/>
                    <a:pt x="56329" y="70236"/>
                    <a:pt x="56329" y="59437"/>
                  </a:cubicBezTo>
                  <a:cubicBezTo>
                    <a:pt x="56329" y="27695"/>
                    <a:pt x="31481" y="1763"/>
                    <a:pt x="179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" name="Google Shape;685;p24"/>
            <p:cNvSpPr txBox="1"/>
            <p:nvPr/>
          </p:nvSpPr>
          <p:spPr>
            <a:xfrm>
              <a:off x="6529417" y="2069712"/>
              <a:ext cx="2616778" cy="429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2. T</a:t>
              </a:r>
              <a:r>
                <a:rPr lang="vi-VN" sz="2400" b="1">
                  <a:latin typeface="Arial" panose="020B0604020202020204" pitchFamily="34" charset="0"/>
                  <a:cs typeface="Arial" panose="020B0604020202020204" pitchFamily="34" charset="0"/>
                </a:rPr>
                <a:t>ạo cấu tr</a:t>
              </a:r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úc b</a:t>
              </a:r>
              <a:r>
                <a:rPr lang="vi-VN" sz="2400" b="1" smtClean="0">
                  <a:latin typeface="Arial" panose="020B0604020202020204" pitchFamily="34" charset="0"/>
                  <a:cs typeface="Arial" panose="020B0604020202020204" pitchFamily="34" charset="0"/>
                </a:rPr>
                <a:t>ảng</a:t>
              </a:r>
              <a:endParaRPr lang="en-US" sz="24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oogle Shape;691;p24"/>
          <p:cNvGrpSpPr/>
          <p:nvPr/>
        </p:nvGrpSpPr>
        <p:grpSpPr>
          <a:xfrm>
            <a:off x="18930" y="3569078"/>
            <a:ext cx="7730323" cy="1800577"/>
            <a:chOff x="-179484" y="3083976"/>
            <a:chExt cx="6042380" cy="1407415"/>
          </a:xfrm>
        </p:grpSpPr>
        <p:sp>
          <p:nvSpPr>
            <p:cNvPr id="26" name="Google Shape;692;p24"/>
            <p:cNvSpPr/>
            <p:nvPr/>
          </p:nvSpPr>
          <p:spPr>
            <a:xfrm>
              <a:off x="2907625" y="3711750"/>
              <a:ext cx="1662200" cy="779641"/>
            </a:xfrm>
            <a:custGeom>
              <a:avLst/>
              <a:gdLst/>
              <a:ahLst/>
              <a:cxnLst/>
              <a:rect l="l" t="t" r="r" b="b"/>
              <a:pathLst>
                <a:path w="66488" h="30204" extrusionOk="0">
                  <a:moveTo>
                    <a:pt x="66488" y="20397"/>
                  </a:moveTo>
                  <a:lnTo>
                    <a:pt x="66488" y="30204"/>
                  </a:lnTo>
                  <a:lnTo>
                    <a:pt x="6080" y="30204"/>
                  </a:lnTo>
                  <a:lnTo>
                    <a:pt x="6080" y="0"/>
                  </a:ln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oval" w="med" len="med"/>
            </a:ln>
          </p:spPr>
        </p:sp>
        <p:sp>
          <p:nvSpPr>
            <p:cNvPr id="27" name="Google Shape;693;p24"/>
            <p:cNvSpPr/>
            <p:nvPr/>
          </p:nvSpPr>
          <p:spPr>
            <a:xfrm rot="-191915">
              <a:off x="3331449" y="3083976"/>
              <a:ext cx="2531447" cy="1160042"/>
            </a:xfrm>
            <a:custGeom>
              <a:avLst/>
              <a:gdLst/>
              <a:ahLst/>
              <a:cxnLst/>
              <a:rect l="l" t="t" r="r" b="b"/>
              <a:pathLst>
                <a:path w="101252" h="46399" extrusionOk="0">
                  <a:moveTo>
                    <a:pt x="29183" y="0"/>
                  </a:moveTo>
                  <a:lnTo>
                    <a:pt x="9704" y="524"/>
                  </a:lnTo>
                  <a:lnTo>
                    <a:pt x="0" y="16514"/>
                  </a:lnTo>
                  <a:cubicBezTo>
                    <a:pt x="10276" y="34374"/>
                    <a:pt x="29552" y="46399"/>
                    <a:pt x="51638" y="46399"/>
                  </a:cubicBezTo>
                  <a:cubicBezTo>
                    <a:pt x="72343" y="46399"/>
                    <a:pt x="90583" y="35826"/>
                    <a:pt x="101251" y="19777"/>
                  </a:cubicBezTo>
                  <a:lnTo>
                    <a:pt x="82106" y="19360"/>
                  </a:lnTo>
                  <a:lnTo>
                    <a:pt x="72057" y="2977"/>
                  </a:lnTo>
                  <a:cubicBezTo>
                    <a:pt x="67295" y="9013"/>
                    <a:pt x="59913" y="12883"/>
                    <a:pt x="51638" y="12883"/>
                  </a:cubicBezTo>
                  <a:cubicBezTo>
                    <a:pt x="42053" y="12883"/>
                    <a:pt x="33695" y="7704"/>
                    <a:pt x="29183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" name="Google Shape;694;p24"/>
            <p:cNvSpPr txBox="1"/>
            <p:nvPr/>
          </p:nvSpPr>
          <p:spPr>
            <a:xfrm>
              <a:off x="-179484" y="3663997"/>
              <a:ext cx="3540331" cy="4296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r"/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3. Thay đ</a:t>
              </a:r>
              <a:r>
                <a:rPr lang="vi-VN" sz="2400" b="1">
                  <a:latin typeface="Arial" panose="020B0604020202020204" pitchFamily="34" charset="0"/>
                  <a:cs typeface="Arial" panose="020B0604020202020204" pitchFamily="34" charset="0"/>
                </a:rPr>
                <a:t>ổi cấu tr</a:t>
              </a:r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úc c</a:t>
              </a:r>
              <a:r>
                <a:rPr lang="vi-VN" sz="2400" b="1">
                  <a:latin typeface="Arial" panose="020B0604020202020204" pitchFamily="34" charset="0"/>
                  <a:cs typeface="Arial" panose="020B0604020202020204" pitchFamily="34" charset="0"/>
                </a:rPr>
                <a:t>ủa </a:t>
              </a:r>
              <a:r>
                <a:rPr lang="vi-VN" sz="2400" b="1" smtClean="0">
                  <a:latin typeface="Arial" panose="020B0604020202020204" pitchFamily="34" charset="0"/>
                  <a:cs typeface="Arial" panose="020B0604020202020204" pitchFamily="34" charset="0"/>
                </a:rPr>
                <a:t>bảng</a:t>
              </a:r>
              <a:endParaRPr lang="en-US" sz="24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 rot="186500">
            <a:off x="4395816" y="2931607"/>
            <a:ext cx="3398292" cy="3057099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Bài 4: </a:t>
            </a:r>
            <a:endParaRPr lang="en-US" sz="22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ấu tr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2068;p38"/>
          <p:cNvSpPr/>
          <p:nvPr/>
        </p:nvSpPr>
        <p:spPr>
          <a:xfrm flipH="1" flipV="1">
            <a:off x="2928365" y="2991291"/>
            <a:ext cx="1340397" cy="916504"/>
          </a:xfrm>
          <a:custGeom>
            <a:avLst/>
            <a:gdLst/>
            <a:ahLst/>
            <a:cxnLst/>
            <a:rect l="l" t="t" r="r" b="b"/>
            <a:pathLst>
              <a:path w="42114" h="21599" extrusionOk="0">
                <a:moveTo>
                  <a:pt x="41482" y="1"/>
                </a:moveTo>
                <a:lnTo>
                  <a:pt x="20765" y="20706"/>
                </a:lnTo>
                <a:lnTo>
                  <a:pt x="8752" y="20706"/>
                </a:lnTo>
                <a:lnTo>
                  <a:pt x="632" y="12598"/>
                </a:lnTo>
                <a:lnTo>
                  <a:pt x="1" y="13217"/>
                </a:lnTo>
                <a:lnTo>
                  <a:pt x="8383" y="21599"/>
                </a:lnTo>
                <a:lnTo>
                  <a:pt x="21135" y="21599"/>
                </a:lnTo>
                <a:lnTo>
                  <a:pt x="42113" y="632"/>
                </a:lnTo>
                <a:lnTo>
                  <a:pt x="4148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cxnSp>
        <p:nvCxnSpPr>
          <p:cNvPr id="50" name="Google Shape;671;p24"/>
          <p:cNvCxnSpPr/>
          <p:nvPr/>
        </p:nvCxnSpPr>
        <p:spPr>
          <a:xfrm>
            <a:off x="4916279" y="3671671"/>
            <a:ext cx="483303" cy="3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oval" w="med" len="med"/>
            <a:tailEnd type="none" w="med" len="med"/>
          </a:ln>
        </p:spPr>
      </p:cxnSp>
      <p:grpSp>
        <p:nvGrpSpPr>
          <p:cNvPr id="21" name="Google Shape;2052;p38"/>
          <p:cNvGrpSpPr/>
          <p:nvPr/>
        </p:nvGrpSpPr>
        <p:grpSpPr>
          <a:xfrm rot="16200000">
            <a:off x="2441425" y="915485"/>
            <a:ext cx="1882676" cy="1295854"/>
            <a:chOff x="5087519" y="2142653"/>
            <a:chExt cx="1471256" cy="1047575"/>
          </a:xfrm>
        </p:grpSpPr>
        <p:sp>
          <p:nvSpPr>
            <p:cNvPr id="22" name="Google Shape;2053;p38"/>
            <p:cNvSpPr/>
            <p:nvPr/>
          </p:nvSpPr>
          <p:spPr>
            <a:xfrm>
              <a:off x="5087519" y="2142653"/>
              <a:ext cx="734141" cy="290094"/>
            </a:xfrm>
            <a:custGeom>
              <a:avLst/>
              <a:gdLst/>
              <a:ahLst/>
              <a:cxnLst/>
              <a:rect l="l" t="t" r="r" b="b"/>
              <a:pathLst>
                <a:path w="38993" h="15408" extrusionOk="0">
                  <a:moveTo>
                    <a:pt x="0" y="1"/>
                  </a:moveTo>
                  <a:lnTo>
                    <a:pt x="0" y="894"/>
                  </a:lnTo>
                  <a:lnTo>
                    <a:pt x="23824" y="894"/>
                  </a:lnTo>
                  <a:lnTo>
                    <a:pt x="38362" y="15407"/>
                  </a:lnTo>
                  <a:lnTo>
                    <a:pt x="38993" y="14788"/>
                  </a:lnTo>
                  <a:lnTo>
                    <a:pt x="2419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" name="Google Shape;2058;p38"/>
            <p:cNvSpPr/>
            <p:nvPr/>
          </p:nvSpPr>
          <p:spPr>
            <a:xfrm>
              <a:off x="6063348" y="2694801"/>
              <a:ext cx="495427" cy="495427"/>
            </a:xfrm>
            <a:custGeom>
              <a:avLst/>
              <a:gdLst/>
              <a:ahLst/>
              <a:cxnLst/>
              <a:rect l="l" t="t" r="r" b="b"/>
              <a:pathLst>
                <a:path w="26314" h="26314" extrusionOk="0">
                  <a:moveTo>
                    <a:pt x="1" y="1"/>
                  </a:moveTo>
                  <a:lnTo>
                    <a:pt x="1" y="26313"/>
                  </a:lnTo>
                  <a:cubicBezTo>
                    <a:pt x="14539" y="26313"/>
                    <a:pt x="26314" y="14538"/>
                    <a:pt x="26314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" name="Google Shape;2059;p38"/>
            <p:cNvSpPr/>
            <p:nvPr/>
          </p:nvSpPr>
          <p:spPr>
            <a:xfrm>
              <a:off x="5567930" y="2199364"/>
              <a:ext cx="495408" cy="495427"/>
            </a:xfrm>
            <a:custGeom>
              <a:avLst/>
              <a:gdLst/>
              <a:ahLst/>
              <a:cxnLst/>
              <a:rect l="l" t="t" r="r" b="b"/>
              <a:pathLst>
                <a:path w="26313" h="26314" extrusionOk="0">
                  <a:moveTo>
                    <a:pt x="26313" y="1"/>
                  </a:moveTo>
                  <a:cubicBezTo>
                    <a:pt x="11787" y="1"/>
                    <a:pt x="0" y="11788"/>
                    <a:pt x="0" y="26314"/>
                  </a:cubicBezTo>
                  <a:lnTo>
                    <a:pt x="26313" y="26314"/>
                  </a:lnTo>
                  <a:lnTo>
                    <a:pt x="26313" y="1"/>
                  </a:ln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" name="Google Shape;2060;p38"/>
            <p:cNvSpPr/>
            <p:nvPr/>
          </p:nvSpPr>
          <p:spPr>
            <a:xfrm>
              <a:off x="5623079" y="2254513"/>
              <a:ext cx="880750" cy="880769"/>
            </a:xfrm>
            <a:custGeom>
              <a:avLst/>
              <a:gdLst/>
              <a:ahLst/>
              <a:cxnLst/>
              <a:rect l="l" t="t" r="r" b="b"/>
              <a:pathLst>
                <a:path w="46780" h="46781" extrusionOk="0">
                  <a:moveTo>
                    <a:pt x="23384" y="1"/>
                  </a:moveTo>
                  <a:cubicBezTo>
                    <a:pt x="10466" y="1"/>
                    <a:pt x="0" y="10466"/>
                    <a:pt x="0" y="23385"/>
                  </a:cubicBezTo>
                  <a:cubicBezTo>
                    <a:pt x="0" y="36303"/>
                    <a:pt x="10466" y="46780"/>
                    <a:pt x="23384" y="46780"/>
                  </a:cubicBezTo>
                  <a:cubicBezTo>
                    <a:pt x="36302" y="46780"/>
                    <a:pt x="46780" y="36303"/>
                    <a:pt x="46780" y="23385"/>
                  </a:cubicBezTo>
                  <a:cubicBezTo>
                    <a:pt x="46780" y="10466"/>
                    <a:pt x="36302" y="1"/>
                    <a:pt x="23384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" name="Google Shape;2061;p38"/>
            <p:cNvSpPr/>
            <p:nvPr/>
          </p:nvSpPr>
          <p:spPr>
            <a:xfrm>
              <a:off x="5698167" y="2329620"/>
              <a:ext cx="730356" cy="730338"/>
            </a:xfrm>
            <a:custGeom>
              <a:avLst/>
              <a:gdLst/>
              <a:ahLst/>
              <a:cxnLst/>
              <a:rect l="l" t="t" r="r" b="b"/>
              <a:pathLst>
                <a:path w="38792" h="38791" extrusionOk="0">
                  <a:moveTo>
                    <a:pt x="19396" y="0"/>
                  </a:moveTo>
                  <a:cubicBezTo>
                    <a:pt x="8692" y="0"/>
                    <a:pt x="1" y="8680"/>
                    <a:pt x="1" y="19396"/>
                  </a:cubicBezTo>
                  <a:cubicBezTo>
                    <a:pt x="1" y="30111"/>
                    <a:pt x="8692" y="38791"/>
                    <a:pt x="19396" y="38791"/>
                  </a:cubicBezTo>
                  <a:cubicBezTo>
                    <a:pt x="30112" y="38791"/>
                    <a:pt x="38791" y="30111"/>
                    <a:pt x="38791" y="19396"/>
                  </a:cubicBezTo>
                  <a:cubicBezTo>
                    <a:pt x="38791" y="8680"/>
                    <a:pt x="30112" y="0"/>
                    <a:pt x="193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2062;p38"/>
            <p:cNvSpPr/>
            <p:nvPr/>
          </p:nvSpPr>
          <p:spPr>
            <a:xfrm>
              <a:off x="5837612" y="2469065"/>
              <a:ext cx="451709" cy="451709"/>
            </a:xfrm>
            <a:custGeom>
              <a:avLst/>
              <a:gdLst/>
              <a:ahLst/>
              <a:cxnLst/>
              <a:rect l="l" t="t" r="r" b="b"/>
              <a:pathLst>
                <a:path w="23992" h="23992" extrusionOk="0">
                  <a:moveTo>
                    <a:pt x="11990" y="6203"/>
                  </a:moveTo>
                  <a:cubicBezTo>
                    <a:pt x="15193" y="6203"/>
                    <a:pt x="17776" y="8799"/>
                    <a:pt x="17776" y="11990"/>
                  </a:cubicBezTo>
                  <a:cubicBezTo>
                    <a:pt x="17776" y="15180"/>
                    <a:pt x="15193" y="17776"/>
                    <a:pt x="11990" y="17776"/>
                  </a:cubicBezTo>
                  <a:cubicBezTo>
                    <a:pt x="8799" y="17776"/>
                    <a:pt x="6204" y="15180"/>
                    <a:pt x="6204" y="11990"/>
                  </a:cubicBezTo>
                  <a:cubicBezTo>
                    <a:pt x="6204" y="8799"/>
                    <a:pt x="8799" y="6203"/>
                    <a:pt x="11990" y="6203"/>
                  </a:cubicBezTo>
                  <a:close/>
                  <a:moveTo>
                    <a:pt x="10097" y="0"/>
                  </a:moveTo>
                  <a:lnTo>
                    <a:pt x="10097" y="1786"/>
                  </a:lnTo>
                  <a:cubicBezTo>
                    <a:pt x="8644" y="2060"/>
                    <a:pt x="7299" y="2631"/>
                    <a:pt x="6120" y="3441"/>
                  </a:cubicBezTo>
                  <a:lnTo>
                    <a:pt x="4846" y="2167"/>
                  </a:lnTo>
                  <a:lnTo>
                    <a:pt x="2167" y="4846"/>
                  </a:lnTo>
                  <a:lnTo>
                    <a:pt x="3441" y="6120"/>
                  </a:lnTo>
                  <a:cubicBezTo>
                    <a:pt x="2632" y="7287"/>
                    <a:pt x="2060" y="8644"/>
                    <a:pt x="1786" y="10097"/>
                  </a:cubicBezTo>
                  <a:lnTo>
                    <a:pt x="0" y="10097"/>
                  </a:lnTo>
                  <a:lnTo>
                    <a:pt x="0" y="13883"/>
                  </a:lnTo>
                  <a:lnTo>
                    <a:pt x="1786" y="13883"/>
                  </a:lnTo>
                  <a:cubicBezTo>
                    <a:pt x="2060" y="15335"/>
                    <a:pt x="2632" y="16693"/>
                    <a:pt x="3441" y="17859"/>
                  </a:cubicBezTo>
                  <a:lnTo>
                    <a:pt x="2167" y="19133"/>
                  </a:lnTo>
                  <a:lnTo>
                    <a:pt x="4846" y="21812"/>
                  </a:lnTo>
                  <a:lnTo>
                    <a:pt x="6120" y="20538"/>
                  </a:lnTo>
                  <a:cubicBezTo>
                    <a:pt x="7299" y="21348"/>
                    <a:pt x="8644" y="21919"/>
                    <a:pt x="10097" y="22193"/>
                  </a:cubicBezTo>
                  <a:lnTo>
                    <a:pt x="10097" y="23991"/>
                  </a:lnTo>
                  <a:lnTo>
                    <a:pt x="13883" y="23991"/>
                  </a:lnTo>
                  <a:lnTo>
                    <a:pt x="13883" y="22193"/>
                  </a:lnTo>
                  <a:cubicBezTo>
                    <a:pt x="15336" y="21919"/>
                    <a:pt x="16693" y="21348"/>
                    <a:pt x="17860" y="20538"/>
                  </a:cubicBezTo>
                  <a:lnTo>
                    <a:pt x="19134" y="21812"/>
                  </a:lnTo>
                  <a:lnTo>
                    <a:pt x="21813" y="19133"/>
                  </a:lnTo>
                  <a:lnTo>
                    <a:pt x="20539" y="17859"/>
                  </a:lnTo>
                  <a:cubicBezTo>
                    <a:pt x="21348" y="16693"/>
                    <a:pt x="21920" y="15335"/>
                    <a:pt x="22194" y="13883"/>
                  </a:cubicBezTo>
                  <a:lnTo>
                    <a:pt x="23991" y="13883"/>
                  </a:lnTo>
                  <a:lnTo>
                    <a:pt x="23991" y="10097"/>
                  </a:lnTo>
                  <a:lnTo>
                    <a:pt x="22194" y="10097"/>
                  </a:lnTo>
                  <a:cubicBezTo>
                    <a:pt x="21920" y="8644"/>
                    <a:pt x="21348" y="7287"/>
                    <a:pt x="20539" y="6120"/>
                  </a:cubicBezTo>
                  <a:lnTo>
                    <a:pt x="21813" y="4846"/>
                  </a:lnTo>
                  <a:lnTo>
                    <a:pt x="19134" y="2167"/>
                  </a:lnTo>
                  <a:lnTo>
                    <a:pt x="17860" y="3441"/>
                  </a:lnTo>
                  <a:cubicBezTo>
                    <a:pt x="16693" y="2631"/>
                    <a:pt x="15336" y="2060"/>
                    <a:pt x="13883" y="1786"/>
                  </a:cubicBezTo>
                  <a:lnTo>
                    <a:pt x="13883" y="0"/>
                  </a:ln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" name="Google Shape;2097;p38"/>
          <p:cNvGrpSpPr/>
          <p:nvPr/>
        </p:nvGrpSpPr>
        <p:grpSpPr>
          <a:xfrm>
            <a:off x="0" y="1562590"/>
            <a:ext cx="3286266" cy="3286264"/>
            <a:chOff x="3912822" y="1676589"/>
            <a:chExt cx="1331821" cy="1331820"/>
          </a:xfrm>
        </p:grpSpPr>
        <p:sp>
          <p:nvSpPr>
            <p:cNvPr id="5" name="Google Shape;2098;p38"/>
            <p:cNvSpPr/>
            <p:nvPr/>
          </p:nvSpPr>
          <p:spPr>
            <a:xfrm>
              <a:off x="4578846" y="2342612"/>
              <a:ext cx="665797" cy="665797"/>
            </a:xfrm>
            <a:custGeom>
              <a:avLst/>
              <a:gdLst/>
              <a:ahLst/>
              <a:cxnLst/>
              <a:rect l="l" t="t" r="r" b="b"/>
              <a:pathLst>
                <a:path w="35363" h="35363" extrusionOk="0">
                  <a:moveTo>
                    <a:pt x="1" y="1"/>
                  </a:moveTo>
                  <a:lnTo>
                    <a:pt x="1" y="35362"/>
                  </a:lnTo>
                  <a:cubicBezTo>
                    <a:pt x="19527" y="35362"/>
                    <a:pt x="35362" y="19527"/>
                    <a:pt x="35362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" name="Google Shape;2099;p38"/>
            <p:cNvSpPr/>
            <p:nvPr/>
          </p:nvSpPr>
          <p:spPr>
            <a:xfrm>
              <a:off x="3912822" y="1676589"/>
              <a:ext cx="666004" cy="666004"/>
            </a:xfrm>
            <a:custGeom>
              <a:avLst/>
              <a:gdLst/>
              <a:ahLst/>
              <a:cxnLst/>
              <a:rect l="l" t="t" r="r" b="b"/>
              <a:pathLst>
                <a:path w="35374" h="35374" extrusionOk="0">
                  <a:moveTo>
                    <a:pt x="35374" y="1"/>
                  </a:moveTo>
                  <a:cubicBezTo>
                    <a:pt x="15836" y="1"/>
                    <a:pt x="0" y="15836"/>
                    <a:pt x="0" y="35374"/>
                  </a:cubicBezTo>
                  <a:lnTo>
                    <a:pt x="35374" y="35374"/>
                  </a:lnTo>
                  <a:lnTo>
                    <a:pt x="35374" y="1"/>
                  </a:ln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" name="Google Shape;2100;p38"/>
            <p:cNvSpPr/>
            <p:nvPr/>
          </p:nvSpPr>
          <p:spPr>
            <a:xfrm>
              <a:off x="3986800" y="1750566"/>
              <a:ext cx="1183836" cy="1183836"/>
            </a:xfrm>
            <a:custGeom>
              <a:avLst/>
              <a:gdLst/>
              <a:ahLst/>
              <a:cxnLst/>
              <a:rect l="l" t="t" r="r" b="b"/>
              <a:pathLst>
                <a:path w="62878" h="62878" extrusionOk="0">
                  <a:moveTo>
                    <a:pt x="31445" y="1"/>
                  </a:moveTo>
                  <a:cubicBezTo>
                    <a:pt x="14085" y="1"/>
                    <a:pt x="0" y="14074"/>
                    <a:pt x="0" y="31445"/>
                  </a:cubicBezTo>
                  <a:cubicBezTo>
                    <a:pt x="0" y="48804"/>
                    <a:pt x="14085" y="62877"/>
                    <a:pt x="31445" y="62877"/>
                  </a:cubicBezTo>
                  <a:cubicBezTo>
                    <a:pt x="48804" y="62877"/>
                    <a:pt x="62877" y="48804"/>
                    <a:pt x="62877" y="31445"/>
                  </a:cubicBezTo>
                  <a:cubicBezTo>
                    <a:pt x="62877" y="14074"/>
                    <a:pt x="48804" y="1"/>
                    <a:pt x="31445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" name="Google Shape;2101;p38"/>
            <p:cNvSpPr/>
            <p:nvPr/>
          </p:nvSpPr>
          <p:spPr>
            <a:xfrm>
              <a:off x="4087909" y="1851676"/>
              <a:ext cx="981628" cy="981628"/>
            </a:xfrm>
            <a:custGeom>
              <a:avLst/>
              <a:gdLst/>
              <a:ahLst/>
              <a:cxnLst/>
              <a:rect l="l" t="t" r="r" b="b"/>
              <a:pathLst>
                <a:path w="52138" h="52138" extrusionOk="0">
                  <a:moveTo>
                    <a:pt x="26075" y="0"/>
                  </a:moveTo>
                  <a:cubicBezTo>
                    <a:pt x="11680" y="0"/>
                    <a:pt x="0" y="11668"/>
                    <a:pt x="0" y="26075"/>
                  </a:cubicBezTo>
                  <a:cubicBezTo>
                    <a:pt x="0" y="40470"/>
                    <a:pt x="11680" y="52138"/>
                    <a:pt x="26075" y="52138"/>
                  </a:cubicBezTo>
                  <a:cubicBezTo>
                    <a:pt x="40469" y="52138"/>
                    <a:pt x="52138" y="40470"/>
                    <a:pt x="52138" y="26075"/>
                  </a:cubicBezTo>
                  <a:cubicBezTo>
                    <a:pt x="52138" y="11668"/>
                    <a:pt x="40469" y="0"/>
                    <a:pt x="26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sp>
        <p:nvSpPr>
          <p:cNvPr id="32" name="Rectangle 31"/>
          <p:cNvSpPr/>
          <p:nvPr/>
        </p:nvSpPr>
        <p:spPr>
          <a:xfrm rot="21435348">
            <a:off x="356215" y="2905157"/>
            <a:ext cx="2571381" cy="2023944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Bài 4: </a:t>
            </a:r>
            <a:endParaRPr lang="en-US" sz="30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sz="3000" b="1">
                <a:latin typeface="Arial" panose="020B0604020202020204" pitchFamily="34" charset="0"/>
                <a:cs typeface="Arial" panose="020B0604020202020204" pitchFamily="34" charset="0"/>
              </a:rPr>
              <a:t>ấu tr</a:t>
            </a:r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Google Shape;2006;p38"/>
          <p:cNvSpPr/>
          <p:nvPr/>
        </p:nvSpPr>
        <p:spPr>
          <a:xfrm flipV="1">
            <a:off x="2990545" y="3929754"/>
            <a:ext cx="1664403" cy="45718"/>
          </a:xfrm>
          <a:custGeom>
            <a:avLst/>
            <a:gdLst/>
            <a:ahLst/>
            <a:cxnLst/>
            <a:rect l="l" t="t" r="r" b="b"/>
            <a:pathLst>
              <a:path w="26743" h="37375" extrusionOk="0">
                <a:moveTo>
                  <a:pt x="26088" y="1"/>
                </a:moveTo>
                <a:lnTo>
                  <a:pt x="16741" y="9395"/>
                </a:lnTo>
                <a:lnTo>
                  <a:pt x="16741" y="20039"/>
                </a:lnTo>
                <a:lnTo>
                  <a:pt x="1" y="36744"/>
                </a:lnTo>
                <a:lnTo>
                  <a:pt x="644" y="37375"/>
                </a:lnTo>
                <a:lnTo>
                  <a:pt x="17634" y="20420"/>
                </a:lnTo>
                <a:lnTo>
                  <a:pt x="17634" y="9764"/>
                </a:lnTo>
                <a:lnTo>
                  <a:pt x="26742" y="632"/>
                </a:lnTo>
                <a:lnTo>
                  <a:pt x="2608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" name="Google Shape;2007;p38"/>
          <p:cNvSpPr/>
          <p:nvPr/>
        </p:nvSpPr>
        <p:spPr>
          <a:xfrm>
            <a:off x="8174784" y="3444595"/>
            <a:ext cx="799429" cy="2303011"/>
          </a:xfrm>
          <a:custGeom>
            <a:avLst/>
            <a:gdLst/>
            <a:ahLst/>
            <a:cxnLst/>
            <a:rect l="l" t="t" r="r" b="b"/>
            <a:pathLst>
              <a:path w="20086" h="37065" extrusionOk="0">
                <a:moveTo>
                  <a:pt x="0" y="1"/>
                </a:moveTo>
                <a:lnTo>
                  <a:pt x="0" y="894"/>
                </a:lnTo>
                <a:lnTo>
                  <a:pt x="7406" y="894"/>
                </a:lnTo>
                <a:lnTo>
                  <a:pt x="12049" y="5513"/>
                </a:lnTo>
                <a:lnTo>
                  <a:pt x="12049" y="33410"/>
                </a:lnTo>
                <a:lnTo>
                  <a:pt x="15669" y="37065"/>
                </a:lnTo>
                <a:lnTo>
                  <a:pt x="20086" y="37065"/>
                </a:lnTo>
                <a:lnTo>
                  <a:pt x="20086" y="36172"/>
                </a:lnTo>
                <a:lnTo>
                  <a:pt x="16038" y="36172"/>
                </a:lnTo>
                <a:lnTo>
                  <a:pt x="12942" y="33029"/>
                </a:lnTo>
                <a:lnTo>
                  <a:pt x="12942" y="20491"/>
                </a:lnTo>
                <a:lnTo>
                  <a:pt x="15669" y="23218"/>
                </a:lnTo>
                <a:lnTo>
                  <a:pt x="20086" y="23218"/>
                </a:lnTo>
                <a:lnTo>
                  <a:pt x="20086" y="22325"/>
                </a:lnTo>
                <a:lnTo>
                  <a:pt x="16038" y="22325"/>
                </a:lnTo>
                <a:lnTo>
                  <a:pt x="12942" y="19229"/>
                </a:lnTo>
                <a:lnTo>
                  <a:pt x="12942" y="6406"/>
                </a:lnTo>
                <a:lnTo>
                  <a:pt x="15669" y="9228"/>
                </a:lnTo>
                <a:lnTo>
                  <a:pt x="20086" y="9228"/>
                </a:lnTo>
                <a:lnTo>
                  <a:pt x="20086" y="8335"/>
                </a:lnTo>
                <a:lnTo>
                  <a:pt x="16038" y="8335"/>
                </a:lnTo>
                <a:lnTo>
                  <a:pt x="777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1" name="Group 50"/>
          <p:cNvGrpSpPr/>
          <p:nvPr/>
        </p:nvGrpSpPr>
        <p:grpSpPr>
          <a:xfrm>
            <a:off x="4005672" y="2991291"/>
            <a:ext cx="1076295" cy="1119223"/>
            <a:chOff x="4736900" y="3511164"/>
            <a:chExt cx="1252437" cy="1252438"/>
          </a:xfrm>
        </p:grpSpPr>
        <p:sp>
          <p:nvSpPr>
            <p:cNvPr id="12" name="Google Shape;2008;p38"/>
            <p:cNvSpPr/>
            <p:nvPr/>
          </p:nvSpPr>
          <p:spPr>
            <a:xfrm>
              <a:off x="4736900" y="4137556"/>
              <a:ext cx="626014" cy="626046"/>
            </a:xfrm>
            <a:custGeom>
              <a:avLst/>
              <a:gdLst/>
              <a:ahLst/>
              <a:cxnLst/>
              <a:rect l="l" t="t" r="r" b="b"/>
              <a:pathLst>
                <a:path w="20241" h="20242" extrusionOk="0">
                  <a:moveTo>
                    <a:pt x="0" y="1"/>
                  </a:moveTo>
                  <a:cubicBezTo>
                    <a:pt x="0" y="11181"/>
                    <a:pt x="9061" y="20241"/>
                    <a:pt x="20241" y="20241"/>
                  </a:cubicBezTo>
                  <a:lnTo>
                    <a:pt x="20241" y="1"/>
                  </a:ln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" name="Google Shape;2009;p38"/>
            <p:cNvSpPr/>
            <p:nvPr/>
          </p:nvSpPr>
          <p:spPr>
            <a:xfrm>
              <a:off x="5362951" y="3511164"/>
              <a:ext cx="626386" cy="626386"/>
            </a:xfrm>
            <a:custGeom>
              <a:avLst/>
              <a:gdLst/>
              <a:ahLst/>
              <a:cxnLst/>
              <a:rect l="l" t="t" r="r" b="b"/>
              <a:pathLst>
                <a:path w="20253" h="20253" extrusionOk="0">
                  <a:moveTo>
                    <a:pt x="0" y="0"/>
                  </a:moveTo>
                  <a:lnTo>
                    <a:pt x="0" y="20253"/>
                  </a:lnTo>
                  <a:lnTo>
                    <a:pt x="20253" y="20253"/>
                  </a:lnTo>
                  <a:cubicBezTo>
                    <a:pt x="20253" y="9073"/>
                    <a:pt x="11180" y="0"/>
                    <a:pt x="0" y="0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" name="Google Shape;2010;p38"/>
            <p:cNvSpPr/>
            <p:nvPr/>
          </p:nvSpPr>
          <p:spPr>
            <a:xfrm>
              <a:off x="4806121" y="3580757"/>
              <a:ext cx="1113596" cy="1113596"/>
            </a:xfrm>
            <a:custGeom>
              <a:avLst/>
              <a:gdLst/>
              <a:ahLst/>
              <a:cxnLst/>
              <a:rect l="l" t="t" r="r" b="b"/>
              <a:pathLst>
                <a:path w="36006" h="36006" extrusionOk="0">
                  <a:moveTo>
                    <a:pt x="18003" y="1"/>
                  </a:moveTo>
                  <a:cubicBezTo>
                    <a:pt x="8061" y="1"/>
                    <a:pt x="1" y="8061"/>
                    <a:pt x="1" y="18003"/>
                  </a:cubicBezTo>
                  <a:cubicBezTo>
                    <a:pt x="1" y="27945"/>
                    <a:pt x="8061" y="36005"/>
                    <a:pt x="18003" y="36005"/>
                  </a:cubicBezTo>
                  <a:cubicBezTo>
                    <a:pt x="27945" y="36005"/>
                    <a:pt x="36005" y="27945"/>
                    <a:pt x="36005" y="18003"/>
                  </a:cubicBezTo>
                  <a:cubicBezTo>
                    <a:pt x="36005" y="8061"/>
                    <a:pt x="27945" y="1"/>
                    <a:pt x="18003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" name="Google Shape;2011;p38"/>
            <p:cNvSpPr/>
            <p:nvPr/>
          </p:nvSpPr>
          <p:spPr>
            <a:xfrm>
              <a:off x="4901510" y="3675773"/>
              <a:ext cx="923203" cy="923203"/>
            </a:xfrm>
            <a:custGeom>
              <a:avLst/>
              <a:gdLst/>
              <a:ahLst/>
              <a:cxnLst/>
              <a:rect l="l" t="t" r="r" b="b"/>
              <a:pathLst>
                <a:path w="29850" h="29850" extrusionOk="0">
                  <a:moveTo>
                    <a:pt x="14919" y="0"/>
                  </a:moveTo>
                  <a:cubicBezTo>
                    <a:pt x="6680" y="0"/>
                    <a:pt x="0" y="6692"/>
                    <a:pt x="0" y="14931"/>
                  </a:cubicBezTo>
                  <a:cubicBezTo>
                    <a:pt x="0" y="23170"/>
                    <a:pt x="6680" y="29849"/>
                    <a:pt x="14919" y="29849"/>
                  </a:cubicBezTo>
                  <a:cubicBezTo>
                    <a:pt x="23158" y="29849"/>
                    <a:pt x="29849" y="23170"/>
                    <a:pt x="29849" y="14931"/>
                  </a:cubicBezTo>
                  <a:cubicBezTo>
                    <a:pt x="29849" y="6692"/>
                    <a:pt x="23158" y="0"/>
                    <a:pt x="149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" name="Google Shape;2012;p38"/>
            <p:cNvSpPr/>
            <p:nvPr/>
          </p:nvSpPr>
          <p:spPr>
            <a:xfrm>
              <a:off x="5453173" y="3939822"/>
              <a:ext cx="215073" cy="240126"/>
            </a:xfrm>
            <a:custGeom>
              <a:avLst/>
              <a:gdLst/>
              <a:ahLst/>
              <a:cxnLst/>
              <a:rect l="l" t="t" r="r" b="b"/>
              <a:pathLst>
                <a:path w="6954" h="7764" extrusionOk="0">
                  <a:moveTo>
                    <a:pt x="4334" y="0"/>
                  </a:moveTo>
                  <a:lnTo>
                    <a:pt x="0" y="5429"/>
                  </a:lnTo>
                  <a:lnTo>
                    <a:pt x="6548" y="7763"/>
                  </a:lnTo>
                  <a:cubicBezTo>
                    <a:pt x="6810" y="7037"/>
                    <a:pt x="6953" y="6239"/>
                    <a:pt x="6953" y="5429"/>
                  </a:cubicBezTo>
                  <a:cubicBezTo>
                    <a:pt x="6953" y="3227"/>
                    <a:pt x="5929" y="1262"/>
                    <a:pt x="4334" y="0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" name="Google Shape;2013;p38"/>
            <p:cNvSpPr/>
            <p:nvPr/>
          </p:nvSpPr>
          <p:spPr>
            <a:xfrm>
              <a:off x="5088202" y="3865806"/>
              <a:ext cx="525870" cy="541706"/>
            </a:xfrm>
            <a:custGeom>
              <a:avLst/>
              <a:gdLst/>
              <a:ahLst/>
              <a:cxnLst/>
              <a:rect l="l" t="t" r="r" b="b"/>
              <a:pathLst>
                <a:path w="17003" h="17515" extrusionOk="0">
                  <a:moveTo>
                    <a:pt x="8752" y="0"/>
                  </a:moveTo>
                  <a:cubicBezTo>
                    <a:pt x="3918" y="0"/>
                    <a:pt x="1" y="3917"/>
                    <a:pt x="1" y="8751"/>
                  </a:cubicBezTo>
                  <a:cubicBezTo>
                    <a:pt x="1" y="13585"/>
                    <a:pt x="3918" y="17514"/>
                    <a:pt x="8752" y="17514"/>
                  </a:cubicBezTo>
                  <a:cubicBezTo>
                    <a:pt x="12550" y="17514"/>
                    <a:pt x="15789" y="15097"/>
                    <a:pt x="17003" y="11704"/>
                  </a:cubicBezTo>
                  <a:lnTo>
                    <a:pt x="8752" y="8751"/>
                  </a:lnTo>
                  <a:lnTo>
                    <a:pt x="14217" y="1905"/>
                  </a:lnTo>
                  <a:cubicBezTo>
                    <a:pt x="12717" y="714"/>
                    <a:pt x="10824" y="0"/>
                    <a:pt x="8752" y="0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8" name="Google Shape;2014;p38">
            <a:hlinkClick r:id="rId1" action="ppaction://hlinksldjump"/>
          </p:cNvPr>
          <p:cNvSpPr/>
          <p:nvPr/>
        </p:nvSpPr>
        <p:spPr>
          <a:xfrm>
            <a:off x="8886193" y="3314112"/>
            <a:ext cx="3305807" cy="811286"/>
          </a:xfrm>
          <a:custGeom>
            <a:avLst/>
            <a:gdLst/>
            <a:ahLst/>
            <a:cxnLst/>
            <a:rect l="l" t="t" r="r" b="b"/>
            <a:pathLst>
              <a:path w="33565" h="8371" extrusionOk="0">
                <a:moveTo>
                  <a:pt x="1" y="0"/>
                </a:moveTo>
                <a:lnTo>
                  <a:pt x="1" y="4346"/>
                </a:lnTo>
                <a:lnTo>
                  <a:pt x="1" y="8370"/>
                </a:lnTo>
                <a:lnTo>
                  <a:pt x="30707" y="8370"/>
                </a:lnTo>
                <a:lnTo>
                  <a:pt x="33565" y="6025"/>
                </a:lnTo>
                <a:lnTo>
                  <a:pt x="33565" y="0"/>
                </a:lnTo>
                <a:close/>
              </a:path>
            </a:pathLst>
          </a:custGeom>
          <a:solidFill>
            <a:srgbClr val="4949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Google Shape;2016;p38">
            <a:hlinkClick r:id="rId2" action="ppaction://hlinksldjump"/>
          </p:cNvPr>
          <p:cNvSpPr/>
          <p:nvPr/>
        </p:nvSpPr>
        <p:spPr>
          <a:xfrm>
            <a:off x="8886192" y="5493397"/>
            <a:ext cx="3305808" cy="747745"/>
          </a:xfrm>
          <a:custGeom>
            <a:avLst/>
            <a:gdLst/>
            <a:ahLst/>
            <a:cxnLst/>
            <a:rect l="l" t="t" r="r" b="b"/>
            <a:pathLst>
              <a:path w="33565" h="8359" extrusionOk="0">
                <a:moveTo>
                  <a:pt x="1" y="1"/>
                </a:moveTo>
                <a:lnTo>
                  <a:pt x="1" y="4346"/>
                </a:lnTo>
                <a:lnTo>
                  <a:pt x="1" y="8359"/>
                </a:lnTo>
                <a:lnTo>
                  <a:pt x="30707" y="8359"/>
                </a:lnTo>
                <a:lnTo>
                  <a:pt x="33565" y="6013"/>
                </a:lnTo>
                <a:lnTo>
                  <a:pt x="33565" y="1"/>
                </a:lnTo>
                <a:close/>
              </a:path>
            </a:pathLst>
          </a:custGeom>
          <a:solidFill>
            <a:srgbClr val="4949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Xóa và đ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ổi t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ên b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Google Shape;671;p24"/>
          <p:cNvCxnSpPr/>
          <p:nvPr/>
        </p:nvCxnSpPr>
        <p:spPr>
          <a:xfrm>
            <a:off x="3976611" y="1116281"/>
            <a:ext cx="483303" cy="3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48" name="Google Shape;672;p24">
            <a:hlinkClick r:id="rId3" action="ppaction://hlinksldjump"/>
          </p:cNvPr>
          <p:cNvSpPr txBox="1"/>
          <p:nvPr/>
        </p:nvSpPr>
        <p:spPr>
          <a:xfrm>
            <a:off x="4301980" y="939057"/>
            <a:ext cx="3649858" cy="54960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1. Các khái ni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ệm ch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ính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Google Shape;685;p24"/>
          <p:cNvSpPr txBox="1"/>
          <p:nvPr/>
        </p:nvSpPr>
        <p:spPr>
          <a:xfrm>
            <a:off x="5218359" y="3308212"/>
            <a:ext cx="3191074" cy="5496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2. T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Google Shape;2014;p38">
            <a:hlinkClick r:id="rId4" action="ppaction://hlinksldjump"/>
          </p:cNvPr>
          <p:cNvSpPr/>
          <p:nvPr/>
        </p:nvSpPr>
        <p:spPr>
          <a:xfrm>
            <a:off x="8891323" y="4416783"/>
            <a:ext cx="3300677" cy="811286"/>
          </a:xfrm>
          <a:custGeom>
            <a:avLst/>
            <a:gdLst/>
            <a:ahLst/>
            <a:cxnLst/>
            <a:rect l="l" t="t" r="r" b="b"/>
            <a:pathLst>
              <a:path w="33565" h="8371" extrusionOk="0">
                <a:moveTo>
                  <a:pt x="1" y="0"/>
                </a:moveTo>
                <a:lnTo>
                  <a:pt x="1" y="4346"/>
                </a:lnTo>
                <a:lnTo>
                  <a:pt x="1" y="8370"/>
                </a:lnTo>
                <a:lnTo>
                  <a:pt x="30707" y="8370"/>
                </a:lnTo>
                <a:lnTo>
                  <a:pt x="33565" y="6025"/>
                </a:lnTo>
                <a:lnTo>
                  <a:pt x="33565" y="0"/>
                </a:lnTo>
                <a:close/>
              </a:path>
            </a:pathLst>
          </a:custGeom>
          <a:solidFill>
            <a:srgbClr val="4949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b. Thay đ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ổi cấu tr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úc c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ủa bảng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2031329" y="22500"/>
            <a:ext cx="57981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 khái ni</a:t>
            </a:r>
            <a:r>
              <a:rPr lang="vi-VN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ệm ch</a:t>
            </a:r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ính</a:t>
            </a:r>
            <a:endParaRPr lang="en-US" sz="4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oogle Shape;683;p29"/>
          <p:cNvGrpSpPr/>
          <p:nvPr/>
        </p:nvGrpSpPr>
        <p:grpSpPr>
          <a:xfrm>
            <a:off x="366036" y="523691"/>
            <a:ext cx="2278707" cy="2511462"/>
            <a:chOff x="1489884" y="1507982"/>
            <a:chExt cx="2278707" cy="2511462"/>
          </a:xfrm>
        </p:grpSpPr>
        <p:sp>
          <p:nvSpPr>
            <p:cNvPr id="14" name="Google Shape;684;p29"/>
            <p:cNvSpPr/>
            <p:nvPr/>
          </p:nvSpPr>
          <p:spPr>
            <a:xfrm>
              <a:off x="1508513" y="1889450"/>
              <a:ext cx="1766025" cy="1729700"/>
            </a:xfrm>
            <a:custGeom>
              <a:avLst/>
              <a:gdLst/>
              <a:ahLst/>
              <a:cxnLst/>
              <a:rect l="l" t="t" r="r" b="b"/>
              <a:pathLst>
                <a:path w="70641" h="69188" extrusionOk="0">
                  <a:moveTo>
                    <a:pt x="35315" y="1"/>
                  </a:moveTo>
                  <a:cubicBezTo>
                    <a:pt x="33410" y="1"/>
                    <a:pt x="31505" y="727"/>
                    <a:pt x="30052" y="2180"/>
                  </a:cubicBezTo>
                  <a:lnTo>
                    <a:pt x="2906" y="29338"/>
                  </a:lnTo>
                  <a:cubicBezTo>
                    <a:pt x="1" y="32243"/>
                    <a:pt x="1" y="36958"/>
                    <a:pt x="2906" y="39863"/>
                  </a:cubicBezTo>
                  <a:lnTo>
                    <a:pt x="30052" y="67009"/>
                  </a:lnTo>
                  <a:cubicBezTo>
                    <a:pt x="31505" y="68462"/>
                    <a:pt x="33410" y="69188"/>
                    <a:pt x="35315" y="69188"/>
                  </a:cubicBezTo>
                  <a:cubicBezTo>
                    <a:pt x="37220" y="69188"/>
                    <a:pt x="39125" y="68462"/>
                    <a:pt x="40577" y="67009"/>
                  </a:cubicBezTo>
                  <a:lnTo>
                    <a:pt x="67736" y="39863"/>
                  </a:lnTo>
                  <a:cubicBezTo>
                    <a:pt x="70641" y="36958"/>
                    <a:pt x="70641" y="32243"/>
                    <a:pt x="67736" y="29338"/>
                  </a:cubicBezTo>
                  <a:lnTo>
                    <a:pt x="40577" y="2180"/>
                  </a:lnTo>
                  <a:cubicBezTo>
                    <a:pt x="39125" y="727"/>
                    <a:pt x="37220" y="1"/>
                    <a:pt x="35315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5" name="Google Shape;685;p29"/>
            <p:cNvGrpSpPr/>
            <p:nvPr/>
          </p:nvGrpSpPr>
          <p:grpSpPr>
            <a:xfrm>
              <a:off x="2297229" y="1507982"/>
              <a:ext cx="188797" cy="42565"/>
              <a:chOff x="-54737250" y="3652600"/>
              <a:chExt cx="167775" cy="37825"/>
            </a:xfrm>
          </p:grpSpPr>
          <p:sp>
            <p:nvSpPr>
              <p:cNvPr id="22" name="Google Shape;688;p29"/>
              <p:cNvSpPr/>
              <p:nvPr/>
            </p:nvSpPr>
            <p:spPr>
              <a:xfrm>
                <a:off x="-54737250" y="3652600"/>
                <a:ext cx="66175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2647" h="1513" extrusionOk="0">
                    <a:moveTo>
                      <a:pt x="0" y="0"/>
                    </a:moveTo>
                    <a:lnTo>
                      <a:pt x="599" y="1512"/>
                    </a:lnTo>
                    <a:lnTo>
                      <a:pt x="2647" y="1512"/>
                    </a:lnTo>
                    <a:cubicBezTo>
                      <a:pt x="2458" y="1103"/>
                      <a:pt x="2206" y="599"/>
                      <a:pt x="220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4" name="Google Shape;690;p29"/>
              <p:cNvSpPr/>
              <p:nvPr/>
            </p:nvSpPr>
            <p:spPr>
              <a:xfrm>
                <a:off x="-54636450" y="3652600"/>
                <a:ext cx="66975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1513" extrusionOk="0">
                    <a:moveTo>
                      <a:pt x="411" y="0"/>
                    </a:moveTo>
                    <a:cubicBezTo>
                      <a:pt x="411" y="599"/>
                      <a:pt x="221" y="1103"/>
                      <a:pt x="1" y="1512"/>
                    </a:cubicBezTo>
                    <a:lnTo>
                      <a:pt x="2080" y="1512"/>
                    </a:lnTo>
                    <a:lnTo>
                      <a:pt x="267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16" name="Google Shape;693;p29"/>
            <p:cNvSpPr/>
            <p:nvPr/>
          </p:nvSpPr>
          <p:spPr>
            <a:xfrm>
              <a:off x="20030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695;p29"/>
            <p:cNvSpPr txBox="1"/>
            <p:nvPr/>
          </p:nvSpPr>
          <p:spPr>
            <a:xfrm>
              <a:off x="1489884" y="3589844"/>
              <a:ext cx="2278707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ảng(Table)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Google Shape;696;p29"/>
            <p:cNvSpPr/>
            <p:nvPr/>
          </p:nvSpPr>
          <p:spPr>
            <a:xfrm>
              <a:off x="20563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6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</a:t>
              </a:r>
              <a:endParaRPr sz="2200">
                <a:solidFill>
                  <a:schemeClr val="accent6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27" name="Google Shape;697;p29"/>
          <p:cNvGrpSpPr/>
          <p:nvPr/>
        </p:nvGrpSpPr>
        <p:grpSpPr>
          <a:xfrm>
            <a:off x="2746391" y="520100"/>
            <a:ext cx="2857283" cy="2507359"/>
            <a:chOff x="2683452" y="1457385"/>
            <a:chExt cx="2857283" cy="2507359"/>
          </a:xfrm>
        </p:grpSpPr>
        <p:sp>
          <p:nvSpPr>
            <p:cNvPr id="28" name="Google Shape;698;p29"/>
            <p:cNvSpPr/>
            <p:nvPr/>
          </p:nvSpPr>
          <p:spPr>
            <a:xfrm>
              <a:off x="2908803" y="1889613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20" y="1"/>
                  </a:moveTo>
                  <a:cubicBezTo>
                    <a:pt x="33418" y="1"/>
                    <a:pt x="31516" y="727"/>
                    <a:pt x="30063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63" y="67009"/>
                  </a:lnTo>
                  <a:cubicBezTo>
                    <a:pt x="31516" y="68462"/>
                    <a:pt x="33418" y="69188"/>
                    <a:pt x="35320" y="69188"/>
                  </a:cubicBezTo>
                  <a:cubicBezTo>
                    <a:pt x="37222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22" y="1"/>
                    <a:pt x="35320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702;p29"/>
            <p:cNvSpPr/>
            <p:nvPr/>
          </p:nvSpPr>
          <p:spPr>
            <a:xfrm>
              <a:off x="3946593" y="1457385"/>
              <a:ext cx="19524" cy="69150"/>
            </a:xfrm>
            <a:custGeom>
              <a:avLst/>
              <a:gdLst/>
              <a:ahLst/>
              <a:cxnLst/>
              <a:rect l="l" t="t" r="r" b="b"/>
              <a:pathLst>
                <a:path w="694" h="2458" extrusionOk="0">
                  <a:moveTo>
                    <a:pt x="347" y="0"/>
                  </a:moveTo>
                  <a:cubicBezTo>
                    <a:pt x="190" y="316"/>
                    <a:pt x="1" y="757"/>
                    <a:pt x="1" y="1229"/>
                  </a:cubicBezTo>
                  <a:cubicBezTo>
                    <a:pt x="1" y="1702"/>
                    <a:pt x="190" y="2143"/>
                    <a:pt x="347" y="2458"/>
                  </a:cubicBezTo>
                  <a:cubicBezTo>
                    <a:pt x="505" y="2143"/>
                    <a:pt x="694" y="1702"/>
                    <a:pt x="694" y="1229"/>
                  </a:cubicBezTo>
                  <a:cubicBezTo>
                    <a:pt x="694" y="757"/>
                    <a:pt x="505" y="316"/>
                    <a:pt x="3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712;p29"/>
            <p:cNvSpPr txBox="1"/>
            <p:nvPr/>
          </p:nvSpPr>
          <p:spPr>
            <a:xfrm>
              <a:off x="2683452" y="3535144"/>
              <a:ext cx="2857283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vi-VN" sz="2400" b="1">
                  <a:solidFill>
                    <a:srgbClr val="002060"/>
                  </a:solidFill>
                </a:rPr>
                <a:t>Trường (field</a:t>
              </a:r>
              <a:r>
                <a:rPr lang="vi-VN" sz="2400" b="1" smtClean="0">
                  <a:solidFill>
                    <a:srgbClr val="002060"/>
                  </a:solidFill>
                </a:rPr>
                <a:t>)</a:t>
              </a:r>
              <a:endParaRPr lang="en-US" sz="2400">
                <a:solidFill>
                  <a:srgbClr val="002060"/>
                </a:solidFill>
              </a:endParaRPr>
            </a:p>
          </p:txBody>
        </p:sp>
        <p:sp>
          <p:nvSpPr>
            <p:cNvPr id="32" name="Google Shape;713;p29"/>
            <p:cNvSpPr/>
            <p:nvPr/>
          </p:nvSpPr>
          <p:spPr>
            <a:xfrm>
              <a:off x="34535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714;p29"/>
            <p:cNvSpPr/>
            <p:nvPr/>
          </p:nvSpPr>
          <p:spPr>
            <a:xfrm>
              <a:off x="35068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5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</a:t>
              </a:r>
              <a:endParaRPr sz="2200">
                <a:solidFill>
                  <a:schemeClr val="accent5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45" name="Google Shape;715;p29"/>
          <p:cNvGrpSpPr/>
          <p:nvPr/>
        </p:nvGrpSpPr>
        <p:grpSpPr>
          <a:xfrm>
            <a:off x="5184313" y="452748"/>
            <a:ext cx="3076256" cy="2582405"/>
            <a:chOff x="4280905" y="1429006"/>
            <a:chExt cx="3076256" cy="2582405"/>
          </a:xfrm>
        </p:grpSpPr>
        <p:sp>
          <p:nvSpPr>
            <p:cNvPr id="46" name="Google Shape;716;p29"/>
            <p:cNvSpPr/>
            <p:nvPr/>
          </p:nvSpPr>
          <p:spPr>
            <a:xfrm>
              <a:off x="4451955" y="1907027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14" y="1"/>
                  </a:moveTo>
                  <a:cubicBezTo>
                    <a:pt x="33409" y="1"/>
                    <a:pt x="31504" y="727"/>
                    <a:pt x="30052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52" y="67009"/>
                  </a:lnTo>
                  <a:cubicBezTo>
                    <a:pt x="31504" y="68462"/>
                    <a:pt x="33409" y="69188"/>
                    <a:pt x="35314" y="69188"/>
                  </a:cubicBezTo>
                  <a:cubicBezTo>
                    <a:pt x="37219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19" y="1"/>
                    <a:pt x="35314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" name="Google Shape;720;p29"/>
            <p:cNvSpPr/>
            <p:nvPr/>
          </p:nvSpPr>
          <p:spPr>
            <a:xfrm>
              <a:off x="5241854" y="1429006"/>
              <a:ext cx="93063" cy="30158"/>
            </a:xfrm>
            <a:custGeom>
              <a:avLst/>
              <a:gdLst/>
              <a:ahLst/>
              <a:cxnLst/>
              <a:rect l="l" t="t" r="r" b="b"/>
              <a:pathLst>
                <a:path w="3308" h="1072" extrusionOk="0">
                  <a:moveTo>
                    <a:pt x="1638" y="0"/>
                  </a:moveTo>
                  <a:cubicBezTo>
                    <a:pt x="882" y="0"/>
                    <a:pt x="252" y="441"/>
                    <a:pt x="0" y="1071"/>
                  </a:cubicBezTo>
                  <a:cubicBezTo>
                    <a:pt x="504" y="851"/>
                    <a:pt x="1040" y="756"/>
                    <a:pt x="1638" y="756"/>
                  </a:cubicBezTo>
                  <a:cubicBezTo>
                    <a:pt x="2206" y="756"/>
                    <a:pt x="2773" y="851"/>
                    <a:pt x="3308" y="1071"/>
                  </a:cubicBezTo>
                  <a:cubicBezTo>
                    <a:pt x="2993" y="441"/>
                    <a:pt x="2363" y="0"/>
                    <a:pt x="16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" name="Google Shape;723;p29"/>
            <p:cNvSpPr txBox="1"/>
            <p:nvPr/>
          </p:nvSpPr>
          <p:spPr>
            <a:xfrm>
              <a:off x="4280905" y="3581811"/>
              <a:ext cx="3076256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 ghi (record)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Google Shape;724;p29"/>
            <p:cNvSpPr/>
            <p:nvPr/>
          </p:nvSpPr>
          <p:spPr>
            <a:xfrm>
              <a:off x="49135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725;p29"/>
            <p:cNvSpPr/>
            <p:nvPr/>
          </p:nvSpPr>
          <p:spPr>
            <a:xfrm>
              <a:off x="49668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3</a:t>
              </a:r>
              <a:endParaRPr sz="2200">
                <a:solidFill>
                  <a:schemeClr val="accen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56" name="Google Shape;726;p29"/>
          <p:cNvGrpSpPr/>
          <p:nvPr/>
        </p:nvGrpSpPr>
        <p:grpSpPr>
          <a:xfrm>
            <a:off x="8059350" y="437140"/>
            <a:ext cx="4743555" cy="2615539"/>
            <a:chOff x="5869488" y="1452026"/>
            <a:chExt cx="4743555" cy="2615539"/>
          </a:xfrm>
        </p:grpSpPr>
        <p:sp>
          <p:nvSpPr>
            <p:cNvPr id="57" name="Google Shape;727;p29"/>
            <p:cNvSpPr/>
            <p:nvPr/>
          </p:nvSpPr>
          <p:spPr>
            <a:xfrm>
              <a:off x="5869488" y="1889450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20" y="1"/>
                  </a:moveTo>
                  <a:cubicBezTo>
                    <a:pt x="33418" y="1"/>
                    <a:pt x="31516" y="727"/>
                    <a:pt x="30064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64" y="67009"/>
                  </a:lnTo>
                  <a:cubicBezTo>
                    <a:pt x="31516" y="68462"/>
                    <a:pt x="33418" y="69188"/>
                    <a:pt x="35320" y="69188"/>
                  </a:cubicBezTo>
                  <a:cubicBezTo>
                    <a:pt x="37222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22" y="1"/>
                    <a:pt x="35320" y="1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58" name="Google Shape;728;p29"/>
            <p:cNvGrpSpPr/>
            <p:nvPr/>
          </p:nvGrpSpPr>
          <p:grpSpPr>
            <a:xfrm>
              <a:off x="6683993" y="1452026"/>
              <a:ext cx="141844" cy="335958"/>
              <a:chOff x="-56297550" y="3600600"/>
              <a:chExt cx="126050" cy="298550"/>
            </a:xfrm>
          </p:grpSpPr>
          <p:sp>
            <p:nvSpPr>
              <p:cNvPr id="63" name="Google Shape;729;p29"/>
              <p:cNvSpPr/>
              <p:nvPr/>
            </p:nvSpPr>
            <p:spPr>
              <a:xfrm>
                <a:off x="-56272325" y="3861300"/>
                <a:ext cx="74825" cy="37850"/>
              </a:xfrm>
              <a:custGeom>
                <a:avLst/>
                <a:gdLst/>
                <a:ahLst/>
                <a:cxnLst/>
                <a:rect l="l" t="t" r="r" b="b"/>
                <a:pathLst>
                  <a:path w="2993" h="1514" extrusionOk="0">
                    <a:moveTo>
                      <a:pt x="1512" y="1"/>
                    </a:moveTo>
                    <a:cubicBezTo>
                      <a:pt x="851" y="1"/>
                      <a:pt x="284" y="442"/>
                      <a:pt x="95" y="1041"/>
                    </a:cubicBezTo>
                    <a:cubicBezTo>
                      <a:pt x="0" y="1261"/>
                      <a:pt x="221" y="1513"/>
                      <a:pt x="441" y="1513"/>
                    </a:cubicBezTo>
                    <a:lnTo>
                      <a:pt x="2584" y="1513"/>
                    </a:lnTo>
                    <a:cubicBezTo>
                      <a:pt x="2804" y="1513"/>
                      <a:pt x="2993" y="1261"/>
                      <a:pt x="2930" y="1041"/>
                    </a:cubicBezTo>
                    <a:cubicBezTo>
                      <a:pt x="2741" y="442"/>
                      <a:pt x="2174" y="1"/>
                      <a:pt x="151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" name="Google Shape;730;p29"/>
              <p:cNvSpPr/>
              <p:nvPr/>
            </p:nvSpPr>
            <p:spPr>
              <a:xfrm>
                <a:off x="-56297550" y="3600600"/>
                <a:ext cx="126050" cy="71700"/>
              </a:xfrm>
              <a:custGeom>
                <a:avLst/>
                <a:gdLst/>
                <a:ahLst/>
                <a:cxnLst/>
                <a:rect l="l" t="t" r="r" b="b"/>
                <a:pathLst>
                  <a:path w="5042" h="2868" extrusionOk="0">
                    <a:moveTo>
                      <a:pt x="2521" y="1"/>
                    </a:moveTo>
                    <a:cubicBezTo>
                      <a:pt x="1576" y="1"/>
                      <a:pt x="694" y="316"/>
                      <a:pt x="1" y="851"/>
                    </a:cubicBezTo>
                    <a:lnTo>
                      <a:pt x="2521" y="2868"/>
                    </a:lnTo>
                    <a:lnTo>
                      <a:pt x="5042" y="851"/>
                    </a:lnTo>
                    <a:cubicBezTo>
                      <a:pt x="4317" y="316"/>
                      <a:pt x="3467" y="1"/>
                      <a:pt x="252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60" name="Google Shape;733;p29"/>
            <p:cNvSpPr txBox="1"/>
            <p:nvPr/>
          </p:nvSpPr>
          <p:spPr>
            <a:xfrm>
              <a:off x="5907805" y="3637965"/>
              <a:ext cx="4705238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ểu dữ liệu </a:t>
              </a:r>
              <a:r>
                <a:rPr lang="vi-VN" sz="2400" b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 Type)</a:t>
              </a:r>
              <a:endParaRPr lang="en-US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Google Shape;734;p29"/>
            <p:cNvSpPr/>
            <p:nvPr/>
          </p:nvSpPr>
          <p:spPr>
            <a:xfrm>
              <a:off x="635446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" name="Google Shape;735;p29"/>
            <p:cNvSpPr/>
            <p:nvPr/>
          </p:nvSpPr>
          <p:spPr>
            <a:xfrm>
              <a:off x="640776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4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4</a:t>
              </a:r>
              <a:endParaRPr sz="2200">
                <a:solidFill>
                  <a:schemeClr val="accent4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sp>
        <p:nvSpPr>
          <p:cNvPr id="71" name="Rectangle 2"/>
          <p:cNvSpPr>
            <a:spLocks noChangeArrowheads="1"/>
          </p:cNvSpPr>
          <p:nvPr/>
        </p:nvSpPr>
        <p:spPr bwMode="auto">
          <a:xfrm>
            <a:off x="138851" y="3650457"/>
            <a:ext cx="444121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vi-VN" sz="2400" b="0" i="0" u="none" strike="noStrike" cap="none" normalizeH="0" baseline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Bảng gồm có các hàng và các cột.</a:t>
            </a:r>
            <a:endParaRPr kumimoji="0" lang="en-US" altLang="vi-VN" sz="24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vi-VN" sz="2400" b="0" i="0" u="none" strike="noStrike" cap="none" normalizeH="0" baseline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Bảng là thành phần cơ sở tạo nên CSDL.</a:t>
            </a:r>
            <a:r>
              <a:rPr lang="vi-VN" sz="2400" b="0" i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2400" b="0" i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vi-VN" sz="2400" b="0" i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Chứa dữ liệu toàn bộ CSDL cần khai thác</a:t>
            </a:r>
            <a:endParaRPr lang="vi-VN" sz="2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2" name="Picture 2" descr="qlh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043" y="3251332"/>
            <a:ext cx="7488958" cy="349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3" name="Group 72"/>
          <p:cNvGrpSpPr/>
          <p:nvPr/>
        </p:nvGrpSpPr>
        <p:grpSpPr bwMode="auto">
          <a:xfrm>
            <a:off x="4703043" y="3189697"/>
            <a:ext cx="7488957" cy="3555474"/>
            <a:chOff x="768" y="336"/>
            <a:chExt cx="4080" cy="1584"/>
          </a:xfrm>
        </p:grpSpPr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768" y="336"/>
              <a:ext cx="4080" cy="1584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vi-VN"/>
            </a:p>
          </p:txBody>
        </p:sp>
        <p:sp>
          <p:nvSpPr>
            <p:cNvPr id="75" name="Text Box 5"/>
            <p:cNvSpPr txBox="1">
              <a:spLocks noChangeArrowheads="1"/>
            </p:cNvSpPr>
            <p:nvPr/>
          </p:nvSpPr>
          <p:spPr bwMode="auto">
            <a:xfrm>
              <a:off x="2360" y="1570"/>
              <a:ext cx="82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BẢNG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2031329" y="22500"/>
            <a:ext cx="57981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 khái ni</a:t>
            </a:r>
            <a:r>
              <a:rPr lang="vi-VN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ệm ch</a:t>
            </a:r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ính</a:t>
            </a:r>
            <a:endParaRPr lang="en-US" sz="4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oogle Shape;683;p29"/>
          <p:cNvGrpSpPr/>
          <p:nvPr/>
        </p:nvGrpSpPr>
        <p:grpSpPr>
          <a:xfrm>
            <a:off x="366036" y="523691"/>
            <a:ext cx="2278707" cy="2511462"/>
            <a:chOff x="1489884" y="1507982"/>
            <a:chExt cx="2278707" cy="2511462"/>
          </a:xfrm>
        </p:grpSpPr>
        <p:sp>
          <p:nvSpPr>
            <p:cNvPr id="14" name="Google Shape;684;p29"/>
            <p:cNvSpPr/>
            <p:nvPr/>
          </p:nvSpPr>
          <p:spPr>
            <a:xfrm>
              <a:off x="1508513" y="1889450"/>
              <a:ext cx="1766025" cy="1729700"/>
            </a:xfrm>
            <a:custGeom>
              <a:avLst/>
              <a:gdLst/>
              <a:ahLst/>
              <a:cxnLst/>
              <a:rect l="l" t="t" r="r" b="b"/>
              <a:pathLst>
                <a:path w="70641" h="69188" extrusionOk="0">
                  <a:moveTo>
                    <a:pt x="35315" y="1"/>
                  </a:moveTo>
                  <a:cubicBezTo>
                    <a:pt x="33410" y="1"/>
                    <a:pt x="31505" y="727"/>
                    <a:pt x="30052" y="2180"/>
                  </a:cubicBezTo>
                  <a:lnTo>
                    <a:pt x="2906" y="29338"/>
                  </a:lnTo>
                  <a:cubicBezTo>
                    <a:pt x="1" y="32243"/>
                    <a:pt x="1" y="36958"/>
                    <a:pt x="2906" y="39863"/>
                  </a:cubicBezTo>
                  <a:lnTo>
                    <a:pt x="30052" y="67009"/>
                  </a:lnTo>
                  <a:cubicBezTo>
                    <a:pt x="31505" y="68462"/>
                    <a:pt x="33410" y="69188"/>
                    <a:pt x="35315" y="69188"/>
                  </a:cubicBezTo>
                  <a:cubicBezTo>
                    <a:pt x="37220" y="69188"/>
                    <a:pt x="39125" y="68462"/>
                    <a:pt x="40577" y="67009"/>
                  </a:cubicBezTo>
                  <a:lnTo>
                    <a:pt x="67736" y="39863"/>
                  </a:lnTo>
                  <a:cubicBezTo>
                    <a:pt x="70641" y="36958"/>
                    <a:pt x="70641" y="32243"/>
                    <a:pt x="67736" y="29338"/>
                  </a:cubicBezTo>
                  <a:lnTo>
                    <a:pt x="40577" y="2180"/>
                  </a:lnTo>
                  <a:cubicBezTo>
                    <a:pt x="39125" y="727"/>
                    <a:pt x="37220" y="1"/>
                    <a:pt x="35315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5" name="Google Shape;685;p29"/>
            <p:cNvGrpSpPr/>
            <p:nvPr/>
          </p:nvGrpSpPr>
          <p:grpSpPr>
            <a:xfrm>
              <a:off x="2297229" y="1507982"/>
              <a:ext cx="188797" cy="42565"/>
              <a:chOff x="-54737250" y="3652600"/>
              <a:chExt cx="167775" cy="37825"/>
            </a:xfrm>
          </p:grpSpPr>
          <p:sp>
            <p:nvSpPr>
              <p:cNvPr id="22" name="Google Shape;688;p29"/>
              <p:cNvSpPr/>
              <p:nvPr/>
            </p:nvSpPr>
            <p:spPr>
              <a:xfrm>
                <a:off x="-54737250" y="3652600"/>
                <a:ext cx="66175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2647" h="1513" extrusionOk="0">
                    <a:moveTo>
                      <a:pt x="0" y="0"/>
                    </a:moveTo>
                    <a:lnTo>
                      <a:pt x="599" y="1512"/>
                    </a:lnTo>
                    <a:lnTo>
                      <a:pt x="2647" y="1512"/>
                    </a:lnTo>
                    <a:cubicBezTo>
                      <a:pt x="2458" y="1103"/>
                      <a:pt x="2206" y="599"/>
                      <a:pt x="220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4" name="Google Shape;690;p29"/>
              <p:cNvSpPr/>
              <p:nvPr/>
            </p:nvSpPr>
            <p:spPr>
              <a:xfrm>
                <a:off x="-54636450" y="3652600"/>
                <a:ext cx="66975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1513" extrusionOk="0">
                    <a:moveTo>
                      <a:pt x="411" y="0"/>
                    </a:moveTo>
                    <a:cubicBezTo>
                      <a:pt x="411" y="599"/>
                      <a:pt x="221" y="1103"/>
                      <a:pt x="1" y="1512"/>
                    </a:cubicBezTo>
                    <a:lnTo>
                      <a:pt x="2080" y="1512"/>
                    </a:lnTo>
                    <a:lnTo>
                      <a:pt x="267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16" name="Google Shape;693;p29"/>
            <p:cNvSpPr/>
            <p:nvPr/>
          </p:nvSpPr>
          <p:spPr>
            <a:xfrm>
              <a:off x="20030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695;p29"/>
            <p:cNvSpPr txBox="1"/>
            <p:nvPr/>
          </p:nvSpPr>
          <p:spPr>
            <a:xfrm>
              <a:off x="1489884" y="3589844"/>
              <a:ext cx="2278707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ảng(Table)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Google Shape;696;p29"/>
            <p:cNvSpPr/>
            <p:nvPr/>
          </p:nvSpPr>
          <p:spPr>
            <a:xfrm>
              <a:off x="20563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6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</a:t>
              </a:r>
              <a:endParaRPr sz="2200">
                <a:solidFill>
                  <a:schemeClr val="accent6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27" name="Google Shape;697;p29"/>
          <p:cNvGrpSpPr/>
          <p:nvPr/>
        </p:nvGrpSpPr>
        <p:grpSpPr>
          <a:xfrm>
            <a:off x="2746391" y="520100"/>
            <a:ext cx="2857283" cy="2507359"/>
            <a:chOff x="2683452" y="1457385"/>
            <a:chExt cx="2857283" cy="2507359"/>
          </a:xfrm>
        </p:grpSpPr>
        <p:sp>
          <p:nvSpPr>
            <p:cNvPr id="28" name="Google Shape;698;p29"/>
            <p:cNvSpPr/>
            <p:nvPr/>
          </p:nvSpPr>
          <p:spPr>
            <a:xfrm>
              <a:off x="2908803" y="1889613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20" y="1"/>
                  </a:moveTo>
                  <a:cubicBezTo>
                    <a:pt x="33418" y="1"/>
                    <a:pt x="31516" y="727"/>
                    <a:pt x="30063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63" y="67009"/>
                  </a:lnTo>
                  <a:cubicBezTo>
                    <a:pt x="31516" y="68462"/>
                    <a:pt x="33418" y="69188"/>
                    <a:pt x="35320" y="69188"/>
                  </a:cubicBezTo>
                  <a:cubicBezTo>
                    <a:pt x="37222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22" y="1"/>
                    <a:pt x="35320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702;p29"/>
            <p:cNvSpPr/>
            <p:nvPr/>
          </p:nvSpPr>
          <p:spPr>
            <a:xfrm>
              <a:off x="3946593" y="1457385"/>
              <a:ext cx="19524" cy="69150"/>
            </a:xfrm>
            <a:custGeom>
              <a:avLst/>
              <a:gdLst/>
              <a:ahLst/>
              <a:cxnLst/>
              <a:rect l="l" t="t" r="r" b="b"/>
              <a:pathLst>
                <a:path w="694" h="2458" extrusionOk="0">
                  <a:moveTo>
                    <a:pt x="347" y="0"/>
                  </a:moveTo>
                  <a:cubicBezTo>
                    <a:pt x="190" y="316"/>
                    <a:pt x="1" y="757"/>
                    <a:pt x="1" y="1229"/>
                  </a:cubicBezTo>
                  <a:cubicBezTo>
                    <a:pt x="1" y="1702"/>
                    <a:pt x="190" y="2143"/>
                    <a:pt x="347" y="2458"/>
                  </a:cubicBezTo>
                  <a:cubicBezTo>
                    <a:pt x="505" y="2143"/>
                    <a:pt x="694" y="1702"/>
                    <a:pt x="694" y="1229"/>
                  </a:cubicBezTo>
                  <a:cubicBezTo>
                    <a:pt x="694" y="757"/>
                    <a:pt x="505" y="316"/>
                    <a:pt x="3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712;p29"/>
            <p:cNvSpPr txBox="1"/>
            <p:nvPr/>
          </p:nvSpPr>
          <p:spPr>
            <a:xfrm>
              <a:off x="2683452" y="3535144"/>
              <a:ext cx="2857283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vi-VN" sz="2400" b="1">
                  <a:solidFill>
                    <a:srgbClr val="002060"/>
                  </a:solidFill>
                </a:rPr>
                <a:t>Trường (field</a:t>
              </a:r>
              <a:r>
                <a:rPr lang="vi-VN" sz="2400" b="1" smtClean="0">
                  <a:solidFill>
                    <a:srgbClr val="002060"/>
                  </a:solidFill>
                </a:rPr>
                <a:t>)</a:t>
              </a:r>
              <a:endParaRPr lang="en-US" sz="2400">
                <a:solidFill>
                  <a:srgbClr val="002060"/>
                </a:solidFill>
              </a:endParaRPr>
            </a:p>
          </p:txBody>
        </p:sp>
        <p:sp>
          <p:nvSpPr>
            <p:cNvPr id="32" name="Google Shape;713;p29"/>
            <p:cNvSpPr/>
            <p:nvPr/>
          </p:nvSpPr>
          <p:spPr>
            <a:xfrm>
              <a:off x="34535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714;p29"/>
            <p:cNvSpPr/>
            <p:nvPr/>
          </p:nvSpPr>
          <p:spPr>
            <a:xfrm>
              <a:off x="35068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5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</a:t>
              </a:r>
              <a:endParaRPr sz="2200">
                <a:solidFill>
                  <a:schemeClr val="accent5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pic>
        <p:nvPicPr>
          <p:cNvPr id="72" name="Picture 2" descr="qlh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237" y="3212465"/>
            <a:ext cx="7488958" cy="349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" name="Rectangle 3"/>
          <p:cNvSpPr>
            <a:spLocks noChangeArrowheads="1"/>
          </p:cNvSpPr>
          <p:nvPr/>
        </p:nvSpPr>
        <p:spPr bwMode="auto">
          <a:xfrm>
            <a:off x="209284" y="3934326"/>
            <a:ext cx="4434795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kumimoji="0" lang="en-US" altLang="vi-VN" sz="2400" b="0" i="0" u="none" strike="noStrike" cap="none" normalizeH="0" baseline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 trường là một </a:t>
            </a:r>
            <a:r>
              <a:rPr kumimoji="0" lang="en-US" altLang="vi-VN" sz="24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cột</a:t>
            </a:r>
            <a:r>
              <a:rPr kumimoji="0" lang="en-US" altLang="vi-VN" sz="2400" b="0" i="0" u="none" strike="noStrike" cap="none" normalizeH="0" baseline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của bảng thể hiện </a:t>
            </a:r>
            <a:r>
              <a:rPr kumimoji="0" lang="en-US" altLang="vi-VN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thuộc tính </a:t>
            </a:r>
            <a:r>
              <a:rPr kumimoji="0" lang="en-US" altLang="vi-VN" sz="2400" b="0" i="0" u="none" strike="noStrike" cap="none" normalizeH="0" baseline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 chủ thể cần quản lí.</a:t>
            </a:r>
            <a:endParaRPr kumimoji="0" lang="en-US" altLang="vi-VN" sz="24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vi-VN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6250676" y="3585153"/>
            <a:ext cx="958256" cy="262660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9174022" y="3566786"/>
            <a:ext cx="817674" cy="262660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/>
          </a:p>
        </p:txBody>
      </p:sp>
      <p:grpSp>
        <p:nvGrpSpPr>
          <p:cNvPr id="81" name="Group 80"/>
          <p:cNvGrpSpPr/>
          <p:nvPr/>
        </p:nvGrpSpPr>
        <p:grpSpPr bwMode="auto">
          <a:xfrm>
            <a:off x="6424726" y="2225040"/>
            <a:ext cx="3116737" cy="987425"/>
            <a:chOff x="1968" y="-128"/>
            <a:chExt cx="1714" cy="622"/>
          </a:xfrm>
        </p:grpSpPr>
        <p:sp>
          <p:nvSpPr>
            <p:cNvPr id="82" name="AutoShape 8"/>
            <p:cNvSpPr>
              <a:spLocks noChangeArrowheads="1"/>
            </p:cNvSpPr>
            <p:nvPr/>
          </p:nvSpPr>
          <p:spPr bwMode="auto">
            <a:xfrm rot="5400000">
              <a:off x="3482" y="294"/>
              <a:ext cx="240" cy="160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vi-VN"/>
            </a:p>
          </p:txBody>
        </p:sp>
        <p:sp>
          <p:nvSpPr>
            <p:cNvPr id="83" name="AutoShape 9"/>
            <p:cNvSpPr>
              <a:spLocks noChangeArrowheads="1"/>
            </p:cNvSpPr>
            <p:nvPr/>
          </p:nvSpPr>
          <p:spPr bwMode="auto">
            <a:xfrm rot="5400000">
              <a:off x="1928" y="280"/>
              <a:ext cx="240" cy="160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vi-VN"/>
            </a:p>
          </p:txBody>
        </p:sp>
        <p:sp>
          <p:nvSpPr>
            <p:cNvPr id="84" name="AutoShape 10"/>
            <p:cNvSpPr/>
            <p:nvPr/>
          </p:nvSpPr>
          <p:spPr bwMode="auto">
            <a:xfrm rot="5400000">
              <a:off x="2736" y="-288"/>
              <a:ext cx="288" cy="1248"/>
            </a:xfrm>
            <a:prstGeom prst="leftBrace">
              <a:avLst>
                <a:gd name="adj1" fmla="val 36111"/>
                <a:gd name="adj2" fmla="val 50000"/>
              </a:avLst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vi-VN"/>
            </a:p>
          </p:txBody>
        </p:sp>
        <p:sp>
          <p:nvSpPr>
            <p:cNvPr id="85" name="Text Box 5"/>
            <p:cNvSpPr txBox="1">
              <a:spLocks noChangeArrowheads="1"/>
            </p:cNvSpPr>
            <p:nvPr/>
          </p:nvSpPr>
          <p:spPr bwMode="auto">
            <a:xfrm>
              <a:off x="2453" y="-128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Trường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9" grpId="0" animBg="1"/>
      <p:bldP spid="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2031329" y="22500"/>
            <a:ext cx="57981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 khái ni</a:t>
            </a:r>
            <a:r>
              <a:rPr lang="vi-VN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ệm ch</a:t>
            </a:r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ính</a:t>
            </a:r>
            <a:endParaRPr lang="en-US" sz="4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oogle Shape;683;p29"/>
          <p:cNvGrpSpPr/>
          <p:nvPr/>
        </p:nvGrpSpPr>
        <p:grpSpPr>
          <a:xfrm>
            <a:off x="366036" y="523691"/>
            <a:ext cx="2278707" cy="2511462"/>
            <a:chOff x="1489884" y="1507982"/>
            <a:chExt cx="2278707" cy="2511462"/>
          </a:xfrm>
        </p:grpSpPr>
        <p:sp>
          <p:nvSpPr>
            <p:cNvPr id="14" name="Google Shape;684;p29"/>
            <p:cNvSpPr/>
            <p:nvPr/>
          </p:nvSpPr>
          <p:spPr>
            <a:xfrm>
              <a:off x="1508513" y="1889450"/>
              <a:ext cx="1766025" cy="1729700"/>
            </a:xfrm>
            <a:custGeom>
              <a:avLst/>
              <a:gdLst/>
              <a:ahLst/>
              <a:cxnLst/>
              <a:rect l="l" t="t" r="r" b="b"/>
              <a:pathLst>
                <a:path w="70641" h="69188" extrusionOk="0">
                  <a:moveTo>
                    <a:pt x="35315" y="1"/>
                  </a:moveTo>
                  <a:cubicBezTo>
                    <a:pt x="33410" y="1"/>
                    <a:pt x="31505" y="727"/>
                    <a:pt x="30052" y="2180"/>
                  </a:cubicBezTo>
                  <a:lnTo>
                    <a:pt x="2906" y="29338"/>
                  </a:lnTo>
                  <a:cubicBezTo>
                    <a:pt x="1" y="32243"/>
                    <a:pt x="1" y="36958"/>
                    <a:pt x="2906" y="39863"/>
                  </a:cubicBezTo>
                  <a:lnTo>
                    <a:pt x="30052" y="67009"/>
                  </a:lnTo>
                  <a:cubicBezTo>
                    <a:pt x="31505" y="68462"/>
                    <a:pt x="33410" y="69188"/>
                    <a:pt x="35315" y="69188"/>
                  </a:cubicBezTo>
                  <a:cubicBezTo>
                    <a:pt x="37220" y="69188"/>
                    <a:pt x="39125" y="68462"/>
                    <a:pt x="40577" y="67009"/>
                  </a:cubicBezTo>
                  <a:lnTo>
                    <a:pt x="67736" y="39863"/>
                  </a:lnTo>
                  <a:cubicBezTo>
                    <a:pt x="70641" y="36958"/>
                    <a:pt x="70641" y="32243"/>
                    <a:pt x="67736" y="29338"/>
                  </a:cubicBezTo>
                  <a:lnTo>
                    <a:pt x="40577" y="2180"/>
                  </a:lnTo>
                  <a:cubicBezTo>
                    <a:pt x="39125" y="727"/>
                    <a:pt x="37220" y="1"/>
                    <a:pt x="35315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5" name="Google Shape;685;p29"/>
            <p:cNvGrpSpPr/>
            <p:nvPr/>
          </p:nvGrpSpPr>
          <p:grpSpPr>
            <a:xfrm>
              <a:off x="2297229" y="1507982"/>
              <a:ext cx="188797" cy="42565"/>
              <a:chOff x="-54737250" y="3652600"/>
              <a:chExt cx="167775" cy="37825"/>
            </a:xfrm>
          </p:grpSpPr>
          <p:sp>
            <p:nvSpPr>
              <p:cNvPr id="22" name="Google Shape;688;p29"/>
              <p:cNvSpPr/>
              <p:nvPr/>
            </p:nvSpPr>
            <p:spPr>
              <a:xfrm>
                <a:off x="-54737250" y="3652600"/>
                <a:ext cx="66175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2647" h="1513" extrusionOk="0">
                    <a:moveTo>
                      <a:pt x="0" y="0"/>
                    </a:moveTo>
                    <a:lnTo>
                      <a:pt x="599" y="1512"/>
                    </a:lnTo>
                    <a:lnTo>
                      <a:pt x="2647" y="1512"/>
                    </a:lnTo>
                    <a:cubicBezTo>
                      <a:pt x="2458" y="1103"/>
                      <a:pt x="2206" y="599"/>
                      <a:pt x="220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4" name="Google Shape;690;p29"/>
              <p:cNvSpPr/>
              <p:nvPr/>
            </p:nvSpPr>
            <p:spPr>
              <a:xfrm>
                <a:off x="-54636450" y="3652600"/>
                <a:ext cx="66975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1513" extrusionOk="0">
                    <a:moveTo>
                      <a:pt x="411" y="0"/>
                    </a:moveTo>
                    <a:cubicBezTo>
                      <a:pt x="411" y="599"/>
                      <a:pt x="221" y="1103"/>
                      <a:pt x="1" y="1512"/>
                    </a:cubicBezTo>
                    <a:lnTo>
                      <a:pt x="2080" y="1512"/>
                    </a:lnTo>
                    <a:lnTo>
                      <a:pt x="267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16" name="Google Shape;693;p29"/>
            <p:cNvSpPr/>
            <p:nvPr/>
          </p:nvSpPr>
          <p:spPr>
            <a:xfrm>
              <a:off x="20030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695;p29"/>
            <p:cNvSpPr txBox="1"/>
            <p:nvPr/>
          </p:nvSpPr>
          <p:spPr>
            <a:xfrm>
              <a:off x="1489884" y="3589844"/>
              <a:ext cx="2278707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ảng(Table)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Google Shape;696;p29"/>
            <p:cNvSpPr/>
            <p:nvPr/>
          </p:nvSpPr>
          <p:spPr>
            <a:xfrm>
              <a:off x="20563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6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</a:t>
              </a:r>
              <a:endParaRPr sz="2200">
                <a:solidFill>
                  <a:schemeClr val="accent6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27" name="Google Shape;697;p29"/>
          <p:cNvGrpSpPr/>
          <p:nvPr/>
        </p:nvGrpSpPr>
        <p:grpSpPr>
          <a:xfrm>
            <a:off x="2746391" y="520100"/>
            <a:ext cx="2857283" cy="2507359"/>
            <a:chOff x="2683452" y="1457385"/>
            <a:chExt cx="2857283" cy="2507359"/>
          </a:xfrm>
        </p:grpSpPr>
        <p:sp>
          <p:nvSpPr>
            <p:cNvPr id="28" name="Google Shape;698;p29"/>
            <p:cNvSpPr/>
            <p:nvPr/>
          </p:nvSpPr>
          <p:spPr>
            <a:xfrm>
              <a:off x="2908803" y="1889613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20" y="1"/>
                  </a:moveTo>
                  <a:cubicBezTo>
                    <a:pt x="33418" y="1"/>
                    <a:pt x="31516" y="727"/>
                    <a:pt x="30063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63" y="67009"/>
                  </a:lnTo>
                  <a:cubicBezTo>
                    <a:pt x="31516" y="68462"/>
                    <a:pt x="33418" y="69188"/>
                    <a:pt x="35320" y="69188"/>
                  </a:cubicBezTo>
                  <a:cubicBezTo>
                    <a:pt x="37222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22" y="1"/>
                    <a:pt x="35320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702;p29"/>
            <p:cNvSpPr/>
            <p:nvPr/>
          </p:nvSpPr>
          <p:spPr>
            <a:xfrm>
              <a:off x="3946593" y="1457385"/>
              <a:ext cx="19524" cy="69150"/>
            </a:xfrm>
            <a:custGeom>
              <a:avLst/>
              <a:gdLst/>
              <a:ahLst/>
              <a:cxnLst/>
              <a:rect l="l" t="t" r="r" b="b"/>
              <a:pathLst>
                <a:path w="694" h="2458" extrusionOk="0">
                  <a:moveTo>
                    <a:pt x="347" y="0"/>
                  </a:moveTo>
                  <a:cubicBezTo>
                    <a:pt x="190" y="316"/>
                    <a:pt x="1" y="757"/>
                    <a:pt x="1" y="1229"/>
                  </a:cubicBezTo>
                  <a:cubicBezTo>
                    <a:pt x="1" y="1702"/>
                    <a:pt x="190" y="2143"/>
                    <a:pt x="347" y="2458"/>
                  </a:cubicBezTo>
                  <a:cubicBezTo>
                    <a:pt x="505" y="2143"/>
                    <a:pt x="694" y="1702"/>
                    <a:pt x="694" y="1229"/>
                  </a:cubicBezTo>
                  <a:cubicBezTo>
                    <a:pt x="694" y="757"/>
                    <a:pt x="505" y="316"/>
                    <a:pt x="3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712;p29"/>
            <p:cNvSpPr txBox="1"/>
            <p:nvPr/>
          </p:nvSpPr>
          <p:spPr>
            <a:xfrm>
              <a:off x="2683452" y="3535144"/>
              <a:ext cx="2857283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vi-VN" sz="2400" b="1">
                  <a:solidFill>
                    <a:srgbClr val="002060"/>
                  </a:solidFill>
                </a:rPr>
                <a:t>Trường (field</a:t>
              </a:r>
              <a:r>
                <a:rPr lang="vi-VN" sz="2400" b="1" smtClean="0">
                  <a:solidFill>
                    <a:srgbClr val="002060"/>
                  </a:solidFill>
                </a:rPr>
                <a:t>)</a:t>
              </a:r>
              <a:endParaRPr lang="en-US" sz="2400">
                <a:solidFill>
                  <a:srgbClr val="002060"/>
                </a:solidFill>
              </a:endParaRPr>
            </a:p>
          </p:txBody>
        </p:sp>
        <p:sp>
          <p:nvSpPr>
            <p:cNvPr id="32" name="Google Shape;713;p29"/>
            <p:cNvSpPr/>
            <p:nvPr/>
          </p:nvSpPr>
          <p:spPr>
            <a:xfrm>
              <a:off x="34535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714;p29"/>
            <p:cNvSpPr/>
            <p:nvPr/>
          </p:nvSpPr>
          <p:spPr>
            <a:xfrm>
              <a:off x="35068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5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</a:t>
              </a:r>
              <a:endParaRPr sz="2200">
                <a:solidFill>
                  <a:schemeClr val="accent5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45" name="Google Shape;715;p29"/>
          <p:cNvGrpSpPr/>
          <p:nvPr/>
        </p:nvGrpSpPr>
        <p:grpSpPr>
          <a:xfrm>
            <a:off x="5184313" y="452748"/>
            <a:ext cx="3076256" cy="2582405"/>
            <a:chOff x="4280905" y="1429006"/>
            <a:chExt cx="3076256" cy="2582405"/>
          </a:xfrm>
        </p:grpSpPr>
        <p:sp>
          <p:nvSpPr>
            <p:cNvPr id="46" name="Google Shape;716;p29"/>
            <p:cNvSpPr/>
            <p:nvPr/>
          </p:nvSpPr>
          <p:spPr>
            <a:xfrm>
              <a:off x="4451955" y="1907027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14" y="1"/>
                  </a:moveTo>
                  <a:cubicBezTo>
                    <a:pt x="33409" y="1"/>
                    <a:pt x="31504" y="727"/>
                    <a:pt x="30052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52" y="67009"/>
                  </a:lnTo>
                  <a:cubicBezTo>
                    <a:pt x="31504" y="68462"/>
                    <a:pt x="33409" y="69188"/>
                    <a:pt x="35314" y="69188"/>
                  </a:cubicBezTo>
                  <a:cubicBezTo>
                    <a:pt x="37219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19" y="1"/>
                    <a:pt x="35314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" name="Google Shape;720;p29"/>
            <p:cNvSpPr/>
            <p:nvPr/>
          </p:nvSpPr>
          <p:spPr>
            <a:xfrm>
              <a:off x="5241854" y="1429006"/>
              <a:ext cx="93063" cy="30158"/>
            </a:xfrm>
            <a:custGeom>
              <a:avLst/>
              <a:gdLst/>
              <a:ahLst/>
              <a:cxnLst/>
              <a:rect l="l" t="t" r="r" b="b"/>
              <a:pathLst>
                <a:path w="3308" h="1072" extrusionOk="0">
                  <a:moveTo>
                    <a:pt x="1638" y="0"/>
                  </a:moveTo>
                  <a:cubicBezTo>
                    <a:pt x="882" y="0"/>
                    <a:pt x="252" y="441"/>
                    <a:pt x="0" y="1071"/>
                  </a:cubicBezTo>
                  <a:cubicBezTo>
                    <a:pt x="504" y="851"/>
                    <a:pt x="1040" y="756"/>
                    <a:pt x="1638" y="756"/>
                  </a:cubicBezTo>
                  <a:cubicBezTo>
                    <a:pt x="2206" y="756"/>
                    <a:pt x="2773" y="851"/>
                    <a:pt x="3308" y="1071"/>
                  </a:cubicBezTo>
                  <a:cubicBezTo>
                    <a:pt x="2993" y="441"/>
                    <a:pt x="2363" y="0"/>
                    <a:pt x="16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" name="Google Shape;723;p29"/>
            <p:cNvSpPr txBox="1"/>
            <p:nvPr/>
          </p:nvSpPr>
          <p:spPr>
            <a:xfrm>
              <a:off x="4280905" y="3581811"/>
              <a:ext cx="3076256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 ghi (record)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Google Shape;724;p29"/>
            <p:cNvSpPr/>
            <p:nvPr/>
          </p:nvSpPr>
          <p:spPr>
            <a:xfrm>
              <a:off x="49135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725;p29"/>
            <p:cNvSpPr/>
            <p:nvPr/>
          </p:nvSpPr>
          <p:spPr>
            <a:xfrm>
              <a:off x="49668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3</a:t>
              </a:r>
              <a:endParaRPr sz="2200">
                <a:solidFill>
                  <a:schemeClr val="accen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pic>
        <p:nvPicPr>
          <p:cNvPr id="72" name="Picture 2" descr="qlh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043" y="3251332"/>
            <a:ext cx="7488958" cy="349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1888" y="3680225"/>
            <a:ext cx="449375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kumimoji="0" lang="en-US" altLang="vi-VN" sz="2400" b="0" i="0" u="none" strike="noStrike" cap="none" normalizeH="0" baseline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 bản ghi là một </a:t>
            </a:r>
            <a:r>
              <a:rPr kumimoji="0" lang="en-US" altLang="vi-VN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kumimoji="0" lang="en-US" altLang="vi-VN" sz="2400" b="0" i="0" u="none" strike="noStrike" cap="none" normalizeH="0" baseline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của bảng gồm dữ liệu về các thuộc tính của chủ thể.</a:t>
            </a:r>
            <a:endParaRPr kumimoji="0" lang="en-US" altLang="vi-VN" sz="24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5049959" y="4979461"/>
            <a:ext cx="6872180" cy="18123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5102425" y="5610095"/>
            <a:ext cx="6872180" cy="18123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/>
          </a:p>
        </p:txBody>
      </p:sp>
      <p:grpSp>
        <p:nvGrpSpPr>
          <p:cNvPr id="53" name="Group 52"/>
          <p:cNvGrpSpPr/>
          <p:nvPr/>
        </p:nvGrpSpPr>
        <p:grpSpPr bwMode="auto">
          <a:xfrm>
            <a:off x="2689832" y="4939540"/>
            <a:ext cx="1813344" cy="928673"/>
            <a:chOff x="1200" y="3023"/>
            <a:chExt cx="998" cy="450"/>
          </a:xfrm>
        </p:grpSpPr>
        <p:sp>
          <p:nvSpPr>
            <p:cNvPr id="55" name="AutoShape 19"/>
            <p:cNvSpPr/>
            <p:nvPr/>
          </p:nvSpPr>
          <p:spPr bwMode="auto">
            <a:xfrm>
              <a:off x="1996" y="3023"/>
              <a:ext cx="202" cy="450"/>
            </a:xfrm>
            <a:prstGeom prst="leftBrace">
              <a:avLst>
                <a:gd name="adj1" fmla="val 22222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vi-VN"/>
            </a:p>
          </p:txBody>
        </p:sp>
        <p:sp>
          <p:nvSpPr>
            <p:cNvPr id="59" name="Text Box 5"/>
            <p:cNvSpPr txBox="1">
              <a:spLocks noChangeArrowheads="1"/>
            </p:cNvSpPr>
            <p:nvPr/>
          </p:nvSpPr>
          <p:spPr bwMode="auto">
            <a:xfrm>
              <a:off x="1200" y="3126"/>
              <a:ext cx="954" cy="2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vi-VN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Bản ghi</a:t>
              </a:r>
              <a:endParaRPr kumimoji="0" lang="vi-VN" alt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8" grpId="0" animBg="1"/>
      <p:bldP spid="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2031329" y="22500"/>
            <a:ext cx="57981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 khái ni</a:t>
            </a:r>
            <a:r>
              <a:rPr lang="vi-VN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ệm ch</a:t>
            </a:r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ính</a:t>
            </a:r>
            <a:endParaRPr lang="en-US" sz="4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oogle Shape;683;p29"/>
          <p:cNvGrpSpPr/>
          <p:nvPr/>
        </p:nvGrpSpPr>
        <p:grpSpPr>
          <a:xfrm>
            <a:off x="366036" y="523691"/>
            <a:ext cx="2278707" cy="2511462"/>
            <a:chOff x="1489884" y="1507982"/>
            <a:chExt cx="2278707" cy="2511462"/>
          </a:xfrm>
        </p:grpSpPr>
        <p:sp>
          <p:nvSpPr>
            <p:cNvPr id="14" name="Google Shape;684;p29"/>
            <p:cNvSpPr/>
            <p:nvPr/>
          </p:nvSpPr>
          <p:spPr>
            <a:xfrm>
              <a:off x="1508513" y="1889450"/>
              <a:ext cx="1766025" cy="1729700"/>
            </a:xfrm>
            <a:custGeom>
              <a:avLst/>
              <a:gdLst/>
              <a:ahLst/>
              <a:cxnLst/>
              <a:rect l="l" t="t" r="r" b="b"/>
              <a:pathLst>
                <a:path w="70641" h="69188" extrusionOk="0">
                  <a:moveTo>
                    <a:pt x="35315" y="1"/>
                  </a:moveTo>
                  <a:cubicBezTo>
                    <a:pt x="33410" y="1"/>
                    <a:pt x="31505" y="727"/>
                    <a:pt x="30052" y="2180"/>
                  </a:cubicBezTo>
                  <a:lnTo>
                    <a:pt x="2906" y="29338"/>
                  </a:lnTo>
                  <a:cubicBezTo>
                    <a:pt x="1" y="32243"/>
                    <a:pt x="1" y="36958"/>
                    <a:pt x="2906" y="39863"/>
                  </a:cubicBezTo>
                  <a:lnTo>
                    <a:pt x="30052" y="67009"/>
                  </a:lnTo>
                  <a:cubicBezTo>
                    <a:pt x="31505" y="68462"/>
                    <a:pt x="33410" y="69188"/>
                    <a:pt x="35315" y="69188"/>
                  </a:cubicBezTo>
                  <a:cubicBezTo>
                    <a:pt x="37220" y="69188"/>
                    <a:pt x="39125" y="68462"/>
                    <a:pt x="40577" y="67009"/>
                  </a:cubicBezTo>
                  <a:lnTo>
                    <a:pt x="67736" y="39863"/>
                  </a:lnTo>
                  <a:cubicBezTo>
                    <a:pt x="70641" y="36958"/>
                    <a:pt x="70641" y="32243"/>
                    <a:pt x="67736" y="29338"/>
                  </a:cubicBezTo>
                  <a:lnTo>
                    <a:pt x="40577" y="2180"/>
                  </a:lnTo>
                  <a:cubicBezTo>
                    <a:pt x="39125" y="727"/>
                    <a:pt x="37220" y="1"/>
                    <a:pt x="35315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5" name="Google Shape;685;p29"/>
            <p:cNvGrpSpPr/>
            <p:nvPr/>
          </p:nvGrpSpPr>
          <p:grpSpPr>
            <a:xfrm>
              <a:off x="2297229" y="1507982"/>
              <a:ext cx="188797" cy="42565"/>
              <a:chOff x="-54737250" y="3652600"/>
              <a:chExt cx="167775" cy="37825"/>
            </a:xfrm>
          </p:grpSpPr>
          <p:sp>
            <p:nvSpPr>
              <p:cNvPr id="22" name="Google Shape;688;p29"/>
              <p:cNvSpPr/>
              <p:nvPr/>
            </p:nvSpPr>
            <p:spPr>
              <a:xfrm>
                <a:off x="-54737250" y="3652600"/>
                <a:ext cx="66175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2647" h="1513" extrusionOk="0">
                    <a:moveTo>
                      <a:pt x="0" y="0"/>
                    </a:moveTo>
                    <a:lnTo>
                      <a:pt x="599" y="1512"/>
                    </a:lnTo>
                    <a:lnTo>
                      <a:pt x="2647" y="1512"/>
                    </a:lnTo>
                    <a:cubicBezTo>
                      <a:pt x="2458" y="1103"/>
                      <a:pt x="2206" y="599"/>
                      <a:pt x="220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4" name="Google Shape;690;p29"/>
              <p:cNvSpPr/>
              <p:nvPr/>
            </p:nvSpPr>
            <p:spPr>
              <a:xfrm>
                <a:off x="-54636450" y="3652600"/>
                <a:ext cx="66975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1513" extrusionOk="0">
                    <a:moveTo>
                      <a:pt x="411" y="0"/>
                    </a:moveTo>
                    <a:cubicBezTo>
                      <a:pt x="411" y="599"/>
                      <a:pt x="221" y="1103"/>
                      <a:pt x="1" y="1512"/>
                    </a:cubicBezTo>
                    <a:lnTo>
                      <a:pt x="2080" y="1512"/>
                    </a:lnTo>
                    <a:lnTo>
                      <a:pt x="267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16" name="Google Shape;693;p29"/>
            <p:cNvSpPr/>
            <p:nvPr/>
          </p:nvSpPr>
          <p:spPr>
            <a:xfrm>
              <a:off x="20030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695;p29"/>
            <p:cNvSpPr txBox="1"/>
            <p:nvPr/>
          </p:nvSpPr>
          <p:spPr>
            <a:xfrm>
              <a:off x="1489884" y="3589844"/>
              <a:ext cx="2278707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ảng(Table)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Google Shape;696;p29"/>
            <p:cNvSpPr/>
            <p:nvPr/>
          </p:nvSpPr>
          <p:spPr>
            <a:xfrm>
              <a:off x="20563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6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</a:t>
              </a:r>
              <a:endParaRPr sz="2200">
                <a:solidFill>
                  <a:schemeClr val="accent6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27" name="Google Shape;697;p29"/>
          <p:cNvGrpSpPr/>
          <p:nvPr/>
        </p:nvGrpSpPr>
        <p:grpSpPr>
          <a:xfrm>
            <a:off x="2746391" y="520100"/>
            <a:ext cx="2857283" cy="2507359"/>
            <a:chOff x="2683452" y="1457385"/>
            <a:chExt cx="2857283" cy="2507359"/>
          </a:xfrm>
        </p:grpSpPr>
        <p:sp>
          <p:nvSpPr>
            <p:cNvPr id="28" name="Google Shape;698;p29"/>
            <p:cNvSpPr/>
            <p:nvPr/>
          </p:nvSpPr>
          <p:spPr>
            <a:xfrm>
              <a:off x="2908803" y="1889613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20" y="1"/>
                  </a:moveTo>
                  <a:cubicBezTo>
                    <a:pt x="33418" y="1"/>
                    <a:pt x="31516" y="727"/>
                    <a:pt x="30063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63" y="67009"/>
                  </a:lnTo>
                  <a:cubicBezTo>
                    <a:pt x="31516" y="68462"/>
                    <a:pt x="33418" y="69188"/>
                    <a:pt x="35320" y="69188"/>
                  </a:cubicBezTo>
                  <a:cubicBezTo>
                    <a:pt x="37222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22" y="1"/>
                    <a:pt x="35320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702;p29"/>
            <p:cNvSpPr/>
            <p:nvPr/>
          </p:nvSpPr>
          <p:spPr>
            <a:xfrm>
              <a:off x="3946593" y="1457385"/>
              <a:ext cx="19524" cy="69150"/>
            </a:xfrm>
            <a:custGeom>
              <a:avLst/>
              <a:gdLst/>
              <a:ahLst/>
              <a:cxnLst/>
              <a:rect l="l" t="t" r="r" b="b"/>
              <a:pathLst>
                <a:path w="694" h="2458" extrusionOk="0">
                  <a:moveTo>
                    <a:pt x="347" y="0"/>
                  </a:moveTo>
                  <a:cubicBezTo>
                    <a:pt x="190" y="316"/>
                    <a:pt x="1" y="757"/>
                    <a:pt x="1" y="1229"/>
                  </a:cubicBezTo>
                  <a:cubicBezTo>
                    <a:pt x="1" y="1702"/>
                    <a:pt x="190" y="2143"/>
                    <a:pt x="347" y="2458"/>
                  </a:cubicBezTo>
                  <a:cubicBezTo>
                    <a:pt x="505" y="2143"/>
                    <a:pt x="694" y="1702"/>
                    <a:pt x="694" y="1229"/>
                  </a:cubicBezTo>
                  <a:cubicBezTo>
                    <a:pt x="694" y="757"/>
                    <a:pt x="505" y="316"/>
                    <a:pt x="3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712;p29"/>
            <p:cNvSpPr txBox="1"/>
            <p:nvPr/>
          </p:nvSpPr>
          <p:spPr>
            <a:xfrm>
              <a:off x="2683452" y="3535144"/>
              <a:ext cx="2857283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vi-VN" sz="2400" b="1">
                  <a:solidFill>
                    <a:srgbClr val="002060"/>
                  </a:solidFill>
                </a:rPr>
                <a:t>Trường (field</a:t>
              </a:r>
              <a:r>
                <a:rPr lang="vi-VN" sz="2400" b="1" smtClean="0">
                  <a:solidFill>
                    <a:srgbClr val="002060"/>
                  </a:solidFill>
                </a:rPr>
                <a:t>)</a:t>
              </a:r>
              <a:endParaRPr lang="en-US" sz="2400">
                <a:solidFill>
                  <a:srgbClr val="002060"/>
                </a:solidFill>
              </a:endParaRPr>
            </a:p>
          </p:txBody>
        </p:sp>
        <p:sp>
          <p:nvSpPr>
            <p:cNvPr id="32" name="Google Shape;713;p29"/>
            <p:cNvSpPr/>
            <p:nvPr/>
          </p:nvSpPr>
          <p:spPr>
            <a:xfrm>
              <a:off x="34535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714;p29"/>
            <p:cNvSpPr/>
            <p:nvPr/>
          </p:nvSpPr>
          <p:spPr>
            <a:xfrm>
              <a:off x="35068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5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</a:t>
              </a:r>
              <a:endParaRPr sz="2200">
                <a:solidFill>
                  <a:schemeClr val="accent5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45" name="Google Shape;715;p29"/>
          <p:cNvGrpSpPr/>
          <p:nvPr/>
        </p:nvGrpSpPr>
        <p:grpSpPr>
          <a:xfrm>
            <a:off x="5184313" y="452748"/>
            <a:ext cx="3076256" cy="2582405"/>
            <a:chOff x="4280905" y="1429006"/>
            <a:chExt cx="3076256" cy="2582405"/>
          </a:xfrm>
        </p:grpSpPr>
        <p:sp>
          <p:nvSpPr>
            <p:cNvPr id="46" name="Google Shape;716;p29"/>
            <p:cNvSpPr/>
            <p:nvPr/>
          </p:nvSpPr>
          <p:spPr>
            <a:xfrm>
              <a:off x="4451955" y="1907027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14" y="1"/>
                  </a:moveTo>
                  <a:cubicBezTo>
                    <a:pt x="33409" y="1"/>
                    <a:pt x="31504" y="727"/>
                    <a:pt x="30052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52" y="67009"/>
                  </a:lnTo>
                  <a:cubicBezTo>
                    <a:pt x="31504" y="68462"/>
                    <a:pt x="33409" y="69188"/>
                    <a:pt x="35314" y="69188"/>
                  </a:cubicBezTo>
                  <a:cubicBezTo>
                    <a:pt x="37219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19" y="1"/>
                    <a:pt x="35314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" name="Google Shape;720;p29"/>
            <p:cNvSpPr/>
            <p:nvPr/>
          </p:nvSpPr>
          <p:spPr>
            <a:xfrm>
              <a:off x="5241854" y="1429006"/>
              <a:ext cx="93063" cy="30158"/>
            </a:xfrm>
            <a:custGeom>
              <a:avLst/>
              <a:gdLst/>
              <a:ahLst/>
              <a:cxnLst/>
              <a:rect l="l" t="t" r="r" b="b"/>
              <a:pathLst>
                <a:path w="3308" h="1072" extrusionOk="0">
                  <a:moveTo>
                    <a:pt x="1638" y="0"/>
                  </a:moveTo>
                  <a:cubicBezTo>
                    <a:pt x="882" y="0"/>
                    <a:pt x="252" y="441"/>
                    <a:pt x="0" y="1071"/>
                  </a:cubicBezTo>
                  <a:cubicBezTo>
                    <a:pt x="504" y="851"/>
                    <a:pt x="1040" y="756"/>
                    <a:pt x="1638" y="756"/>
                  </a:cubicBezTo>
                  <a:cubicBezTo>
                    <a:pt x="2206" y="756"/>
                    <a:pt x="2773" y="851"/>
                    <a:pt x="3308" y="1071"/>
                  </a:cubicBezTo>
                  <a:cubicBezTo>
                    <a:pt x="2993" y="441"/>
                    <a:pt x="2363" y="0"/>
                    <a:pt x="16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" name="Google Shape;723;p29"/>
            <p:cNvSpPr txBox="1"/>
            <p:nvPr/>
          </p:nvSpPr>
          <p:spPr>
            <a:xfrm>
              <a:off x="4280905" y="3581811"/>
              <a:ext cx="3076256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 ghi (record)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Google Shape;724;p29"/>
            <p:cNvSpPr/>
            <p:nvPr/>
          </p:nvSpPr>
          <p:spPr>
            <a:xfrm>
              <a:off x="49135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725;p29"/>
            <p:cNvSpPr/>
            <p:nvPr/>
          </p:nvSpPr>
          <p:spPr>
            <a:xfrm>
              <a:off x="49668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3</a:t>
              </a:r>
              <a:endParaRPr sz="2200">
                <a:solidFill>
                  <a:schemeClr val="accen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56" name="Google Shape;726;p29"/>
          <p:cNvGrpSpPr/>
          <p:nvPr/>
        </p:nvGrpSpPr>
        <p:grpSpPr>
          <a:xfrm>
            <a:off x="8059350" y="437140"/>
            <a:ext cx="4743555" cy="2615539"/>
            <a:chOff x="5869488" y="1452026"/>
            <a:chExt cx="4743555" cy="2615539"/>
          </a:xfrm>
        </p:grpSpPr>
        <p:sp>
          <p:nvSpPr>
            <p:cNvPr id="57" name="Google Shape;727;p29"/>
            <p:cNvSpPr/>
            <p:nvPr/>
          </p:nvSpPr>
          <p:spPr>
            <a:xfrm>
              <a:off x="5869488" y="1889450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20" y="1"/>
                  </a:moveTo>
                  <a:cubicBezTo>
                    <a:pt x="33418" y="1"/>
                    <a:pt x="31516" y="727"/>
                    <a:pt x="30064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64" y="67009"/>
                  </a:lnTo>
                  <a:cubicBezTo>
                    <a:pt x="31516" y="68462"/>
                    <a:pt x="33418" y="69188"/>
                    <a:pt x="35320" y="69188"/>
                  </a:cubicBezTo>
                  <a:cubicBezTo>
                    <a:pt x="37222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22" y="1"/>
                    <a:pt x="35320" y="1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58" name="Google Shape;728;p29"/>
            <p:cNvGrpSpPr/>
            <p:nvPr/>
          </p:nvGrpSpPr>
          <p:grpSpPr>
            <a:xfrm>
              <a:off x="6683993" y="1452026"/>
              <a:ext cx="141844" cy="335958"/>
              <a:chOff x="-56297550" y="3600600"/>
              <a:chExt cx="126050" cy="298550"/>
            </a:xfrm>
          </p:grpSpPr>
          <p:sp>
            <p:nvSpPr>
              <p:cNvPr id="63" name="Google Shape;729;p29"/>
              <p:cNvSpPr/>
              <p:nvPr/>
            </p:nvSpPr>
            <p:spPr>
              <a:xfrm>
                <a:off x="-56272325" y="3861300"/>
                <a:ext cx="74825" cy="37850"/>
              </a:xfrm>
              <a:custGeom>
                <a:avLst/>
                <a:gdLst/>
                <a:ahLst/>
                <a:cxnLst/>
                <a:rect l="l" t="t" r="r" b="b"/>
                <a:pathLst>
                  <a:path w="2993" h="1514" extrusionOk="0">
                    <a:moveTo>
                      <a:pt x="1512" y="1"/>
                    </a:moveTo>
                    <a:cubicBezTo>
                      <a:pt x="851" y="1"/>
                      <a:pt x="284" y="442"/>
                      <a:pt x="95" y="1041"/>
                    </a:cubicBezTo>
                    <a:cubicBezTo>
                      <a:pt x="0" y="1261"/>
                      <a:pt x="221" y="1513"/>
                      <a:pt x="441" y="1513"/>
                    </a:cubicBezTo>
                    <a:lnTo>
                      <a:pt x="2584" y="1513"/>
                    </a:lnTo>
                    <a:cubicBezTo>
                      <a:pt x="2804" y="1513"/>
                      <a:pt x="2993" y="1261"/>
                      <a:pt x="2930" y="1041"/>
                    </a:cubicBezTo>
                    <a:cubicBezTo>
                      <a:pt x="2741" y="442"/>
                      <a:pt x="2174" y="1"/>
                      <a:pt x="151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" name="Google Shape;730;p29"/>
              <p:cNvSpPr/>
              <p:nvPr/>
            </p:nvSpPr>
            <p:spPr>
              <a:xfrm>
                <a:off x="-56297550" y="3600600"/>
                <a:ext cx="126050" cy="71700"/>
              </a:xfrm>
              <a:custGeom>
                <a:avLst/>
                <a:gdLst/>
                <a:ahLst/>
                <a:cxnLst/>
                <a:rect l="l" t="t" r="r" b="b"/>
                <a:pathLst>
                  <a:path w="5042" h="2868" extrusionOk="0">
                    <a:moveTo>
                      <a:pt x="2521" y="1"/>
                    </a:moveTo>
                    <a:cubicBezTo>
                      <a:pt x="1576" y="1"/>
                      <a:pt x="694" y="316"/>
                      <a:pt x="1" y="851"/>
                    </a:cubicBezTo>
                    <a:lnTo>
                      <a:pt x="2521" y="2868"/>
                    </a:lnTo>
                    <a:lnTo>
                      <a:pt x="5042" y="851"/>
                    </a:lnTo>
                    <a:cubicBezTo>
                      <a:pt x="4317" y="316"/>
                      <a:pt x="3467" y="1"/>
                      <a:pt x="252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60" name="Google Shape;733;p29"/>
            <p:cNvSpPr txBox="1"/>
            <p:nvPr/>
          </p:nvSpPr>
          <p:spPr>
            <a:xfrm>
              <a:off x="5907805" y="3637965"/>
              <a:ext cx="4705238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en-US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ểu dữ liệu </a:t>
              </a:r>
              <a:r>
                <a:rPr lang="vi-VN" sz="2400" b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vi-VN" sz="24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 Type)</a:t>
              </a:r>
              <a:endParaRPr lang="en-US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Google Shape;734;p29"/>
            <p:cNvSpPr/>
            <p:nvPr/>
          </p:nvSpPr>
          <p:spPr>
            <a:xfrm>
              <a:off x="635446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" name="Google Shape;735;p29"/>
            <p:cNvSpPr/>
            <p:nvPr/>
          </p:nvSpPr>
          <p:spPr>
            <a:xfrm>
              <a:off x="640776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smtClean="0">
                  <a:solidFill>
                    <a:schemeClr val="accent4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4</a:t>
              </a:r>
              <a:endParaRPr sz="2200">
                <a:solidFill>
                  <a:schemeClr val="accent4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56185" y="3027164"/>
            <a:ext cx="72117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kumimoji="0" lang="en-US" altLang="vi-VN" sz="2800" b="0" i="0" u="none" strike="noStrike" cap="none" normalizeH="0" baseline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 kiểu dữ liệu được lưu trong mỗi trường</a:t>
            </a:r>
            <a:endParaRPr kumimoji="0" lang="en-US" altLang="vi-VN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1249416" y="3731483"/>
          <a:ext cx="812799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373"/>
                <a:gridCol w="362929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200" b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dữ liệu</a:t>
                      </a:r>
                      <a:endParaRPr lang="vi-VN" sz="22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200" b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Mô tả</a:t>
                      </a:r>
                      <a:endParaRPr lang="vi-VN" sz="22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200" b="1" kern="120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Kích thước lưu trữ</a:t>
                      </a:r>
                      <a:endParaRPr lang="vi-VN" sz="22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văn bản gồm các kí tự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0-255 kí tự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số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 2, 4 hoặc 8 byte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Date/Time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ngày/giờ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byte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Currency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tiền tệ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byte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AutoNumber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số đếm, tăng tự động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hoặc 16 byte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Yes/No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boolean (logic)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bít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rtl="0" fontAlgn="t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Memo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văn bản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– 65536 kí tự</a:t>
                      </a:r>
                      <a:endParaRPr lang="vi-VN" sz="2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2031329" y="22500"/>
            <a:ext cx="57981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 khái ni</a:t>
            </a:r>
            <a:r>
              <a:rPr lang="vi-VN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ệm ch</a:t>
            </a:r>
            <a:r>
              <a:rPr lang="en-US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ính</a:t>
            </a:r>
            <a:endParaRPr lang="en-US" sz="4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036" y="876269"/>
            <a:ext cx="8497988" cy="3219122"/>
          </a:xfrm>
          <a:prstGeom prst="rect">
            <a:avLst/>
          </a:prstGeom>
        </p:spPr>
      </p:pic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209284" y="4295388"/>
          <a:ext cx="8175937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9927"/>
                <a:gridCol w="3650698"/>
                <a:gridCol w="2725312"/>
              </a:tblGrid>
              <a:tr h="3048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dữ liệu</a:t>
                      </a:r>
                      <a:endParaRPr lang="vi-VN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Mô tả</a:t>
                      </a:r>
                      <a:endParaRPr lang="vi-VN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000" b="1" kern="120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Kích thước lưu trữ</a:t>
                      </a:r>
                      <a:endParaRPr lang="vi-VN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/>
                    <a:lstStyle/>
                    <a:p>
                      <a:pPr rtl="0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văn bản gồm các kí tự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0-255 kí tự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/>
                    <a:lstStyle/>
                    <a:p>
                      <a:pPr rtl="0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số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 2, 4 hoặc 8 byte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/>
                    <a:lstStyle/>
                    <a:p>
                      <a:pPr rtl="0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Date/Time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ngày/giờ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byte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/>
                    <a:lstStyle/>
                    <a:p>
                      <a:pPr rtl="0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Currency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tiền tệ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byte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/>
                    <a:lstStyle/>
                    <a:p>
                      <a:pPr rtl="0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AutoNumber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số đếm, tăng tự động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hoặc 16 byte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/>
                    <a:lstStyle/>
                    <a:p>
                      <a:pPr rtl="0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Yes/No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boolean (logic)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bít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/>
                    <a:lstStyle/>
                    <a:p>
                      <a:pPr rtl="0" fontAlgn="t"/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Memo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Kiểu văn bản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– 65536 kí tự</a:t>
                      </a:r>
                      <a:endParaRPr lang="vi-VN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284" y="778033"/>
            <a:ext cx="7244587" cy="3371472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2751994" y="1198762"/>
            <a:ext cx="1223889" cy="17021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5486" y="1576729"/>
            <a:ext cx="5636974" cy="497618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2489" y="1576729"/>
            <a:ext cx="5695765" cy="494483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000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10450287" y="-126877"/>
            <a:ext cx="1741714" cy="1170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lowchart: Decision 5"/>
          <p:cNvSpPr/>
          <p:nvPr/>
        </p:nvSpPr>
        <p:spPr>
          <a:xfrm>
            <a:off x="-1" y="-15832"/>
            <a:ext cx="1190171" cy="892101"/>
          </a:xfrm>
          <a:prstGeom prst="flowChartDecisi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Oval 6">
            <a:hlinkClick r:id="rId4" action="ppaction://hlinksldjump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401191"/>
            <a:ext cx="1190171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0"/>
            <a:endCxn id="6" idx="2"/>
          </p:cNvCxnSpPr>
          <p:nvPr/>
        </p:nvCxnSpPr>
        <p:spPr>
          <a:xfrm>
            <a:off x="595085" y="-15832"/>
            <a:ext cx="0" cy="89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50286" y="-150125"/>
            <a:ext cx="1430909" cy="1193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rId5" action="ppaction://hlinksldjump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2901063" y="833828"/>
            <a:ext cx="394851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114299" y="1725634"/>
            <a:ext cx="4709886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buSzPts val="2000"/>
              <a:buFont typeface="Wingdings" panose="05000000000000000000" pitchFamily="2" charset="2"/>
              <a:buChar char="v"/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Field size</a:t>
            </a:r>
            <a:endParaRPr kumimoji="0" lang="en-US" altLang="vi-VN" sz="2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 Cho phép đặt kích thước   tối đa cho dữ liệu của trường kiểu text, number, 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autonumber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AutoShape 15"/>
          <p:cNvSpPr>
            <a:spLocks noChangeArrowheads="1"/>
          </p:cNvSpPr>
          <p:nvPr/>
        </p:nvSpPr>
        <p:spPr bwMode="auto">
          <a:xfrm>
            <a:off x="8052893" y="5057221"/>
            <a:ext cx="381000" cy="228600"/>
          </a:xfrm>
          <a:prstGeom prst="leftArrow">
            <a:avLst>
              <a:gd name="adj1" fmla="val 50000"/>
              <a:gd name="adj2" fmla="val 41667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/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209284" y="3192045"/>
            <a:ext cx="480368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buSzPts val="2200"/>
              <a:buFont typeface="Wingdings" panose="05000000000000000000" pitchFamily="2" charset="2"/>
              <a:buChar char="v"/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  <a:endParaRPr kumimoji="0" lang="en-US" altLang="vi-VN" sz="2200" b="1" i="0" u="none" strike="noStrike" cap="none" normalizeH="0" baseline="0" smtClean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 Quy định cách hiển thị </a:t>
            </a:r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và in 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dữ liệu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AutoShape 17"/>
          <p:cNvSpPr>
            <a:spLocks noChangeArrowheads="1"/>
          </p:cNvSpPr>
          <p:nvPr/>
        </p:nvSpPr>
        <p:spPr bwMode="auto">
          <a:xfrm>
            <a:off x="8810466" y="5164101"/>
            <a:ext cx="381000" cy="228600"/>
          </a:xfrm>
          <a:prstGeom prst="leftArrow">
            <a:avLst>
              <a:gd name="adj1" fmla="val 50000"/>
              <a:gd name="adj2" fmla="val 41667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/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209284" y="4390571"/>
            <a:ext cx="463368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buSzPts val="2200"/>
              <a:buFont typeface="Wingdings" panose="05000000000000000000" pitchFamily="2" charset="2"/>
              <a:buChar char="v"/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Default value</a:t>
            </a:r>
            <a:endParaRPr kumimoji="0" lang="en-US" altLang="vi-VN" sz="2200" b="1" i="0" u="none" strike="noStrike" cap="none" normalizeH="0" baseline="0" smtClean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 Xác định giá trị </a:t>
            </a:r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ngầm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định đưa 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vào </a:t>
            </a:r>
            <a:r>
              <a:rPr lang="vi-VN" sz="2200" b="1">
                <a:latin typeface="Arial" panose="020B0604020202020204" pitchFamily="34" charset="0"/>
                <a:cs typeface="Arial" panose="020B0604020202020204" pitchFamily="34" charset="0"/>
              </a:rPr>
              <a:t>khi tạo </a:t>
            </a:r>
            <a:r>
              <a:rPr lang="vi-VN" sz="2200" b="1" smtClean="0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ghi mới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utoShape 19"/>
          <p:cNvSpPr>
            <a:spLocks noChangeArrowheads="1"/>
          </p:cNvSpPr>
          <p:nvPr/>
        </p:nvSpPr>
        <p:spPr bwMode="auto">
          <a:xfrm>
            <a:off x="8701248" y="5571904"/>
            <a:ext cx="381000" cy="228600"/>
          </a:xfrm>
          <a:prstGeom prst="leftArrow">
            <a:avLst>
              <a:gd name="adj1" fmla="val 50000"/>
              <a:gd name="adj2" fmla="val 41667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/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304799" y="5589097"/>
            <a:ext cx="463368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3300"/>
              </a:buClr>
              <a:buSzPts val="2200"/>
              <a:buFont typeface="Wingdings" panose="05000000000000000000" pitchFamily="2" charset="2"/>
              <a:buChar char="v"/>
            </a:pP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Caption</a:t>
            </a:r>
            <a:endParaRPr kumimoji="0" lang="en-US" altLang="vi-VN" sz="2200" b="1" i="0" u="none" strike="noStrike" cap="none" normalizeH="0" baseline="0" smtClean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smtClean="0">
                <a:latin typeface="Arial" panose="020B0604020202020204" pitchFamily="34" charset="0"/>
                <a:cs typeface="Arial" panose="020B0604020202020204" pitchFamily="34" charset="0"/>
              </a:rPr>
              <a:t>Tiêu đề cột</a:t>
            </a:r>
            <a:r>
              <a:rPr kumimoji="0" lang="en-US" altLang="vi-V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vi-VN" altLang="vi-VN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AutoShape 19"/>
          <p:cNvSpPr>
            <a:spLocks noChangeArrowheads="1"/>
          </p:cNvSpPr>
          <p:nvPr/>
        </p:nvSpPr>
        <p:spPr bwMode="auto">
          <a:xfrm>
            <a:off x="8483973" y="5745217"/>
            <a:ext cx="381000" cy="228600"/>
          </a:xfrm>
          <a:prstGeom prst="leftArrow">
            <a:avLst>
              <a:gd name="adj1" fmla="val 50000"/>
              <a:gd name="adj2" fmla="val 41667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3" grpId="1" animBg="1"/>
      <p:bldP spid="24" grpId="0"/>
      <p:bldP spid="25" grpId="0" animBg="1"/>
      <p:bldP spid="25" grpId="1" animBg="1"/>
      <p:bldP spid="26" grpId="0"/>
      <p:bldP spid="27" grpId="0" animBg="1"/>
      <p:bldP spid="27" grpId="1" animBg="1"/>
      <p:bldP spid="31" grpId="0"/>
      <p:bldP spid="32" grpId="0" animBg="1"/>
      <p:bldP spid="3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vi-VN" altLang="en-US"/>
              <a:t>* Có 3 cách tạo </a:t>
            </a:r>
            <a:r>
              <a:rPr lang="vi-VN" altLang="en-US"/>
              <a:t>bảng:</a:t>
            </a:r>
            <a:endParaRPr lang="vi-VN" altLang="en-US"/>
          </a:p>
          <a:p>
            <a:pPr marL="0" indent="0">
              <a:buNone/>
            </a:pPr>
            <a:r>
              <a:rPr lang="vi-VN" altLang="en-US"/>
              <a:t>cách : tự thiết kế (Create Table in Design </a:t>
            </a:r>
            <a:r>
              <a:rPr lang="vi-VN" altLang="en-US"/>
              <a:t>View)</a:t>
            </a:r>
            <a:endParaRPr lang="vi-VN" altLang="en-US"/>
          </a:p>
          <a:p>
            <a:pPr marL="0" indent="0">
              <a:buNone/>
            </a:pPr>
            <a:r>
              <a:rPr lang="vi-VN" altLang="en-US"/>
              <a:t>cách 2: Dùng mẫu dựng sẵn (Create Table By using </a:t>
            </a:r>
            <a:r>
              <a:rPr lang="vi-VN" altLang="en-US"/>
              <a:t>Wizard)</a:t>
            </a:r>
            <a:endParaRPr lang="vi-VN" altLang="en-US"/>
          </a:p>
          <a:p>
            <a:pPr marL="0" indent="0">
              <a:buNone/>
            </a:pPr>
            <a:r>
              <a:rPr lang="vi-VN" altLang="en-US"/>
              <a:t>cách 3: kết hợp 2 cách </a:t>
            </a:r>
            <a:r>
              <a:rPr lang="vi-VN" altLang="en-US"/>
              <a:t>trên</a:t>
            </a:r>
            <a:endParaRPr lang="vi-VN" altLang="en-US"/>
          </a:p>
          <a:p>
            <a:pPr marL="0" indent="0">
              <a:buNone/>
            </a:pPr>
            <a:endParaRPr lang="vi-VN" altLang="en-US"/>
          </a:p>
          <a:p>
            <a:pPr marL="0" indent="0">
              <a:buNone/>
            </a:pPr>
            <a:r>
              <a:rPr lang="vi-VN" altLang="en-US"/>
              <a:t>Tối ưu: cách </a:t>
            </a:r>
            <a:r>
              <a:rPr lang="vi-VN" altLang="en-US"/>
              <a:t>1</a:t>
            </a:r>
            <a:endParaRPr lang="vi-VN" altLang="en-US"/>
          </a:p>
        </p:txBody>
      </p:sp>
      <p:sp>
        <p:nvSpPr>
          <p:cNvPr id="4" name="Rectangle 3"/>
          <p:cNvSpPr/>
          <p:nvPr/>
        </p:nvSpPr>
        <p:spPr>
          <a:xfrm>
            <a:off x="-1" y="-3942"/>
            <a:ext cx="12192001" cy="9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vi-VN" sz="3000"/>
          </a:p>
        </p:txBody>
      </p:sp>
      <p:sp>
        <p:nvSpPr>
          <p:cNvPr id="7" name="Oval 6">
            <a:hlinkClick r:id=""/>
          </p:cNvPr>
          <p:cNvSpPr/>
          <p:nvPr/>
        </p:nvSpPr>
        <p:spPr>
          <a:xfrm>
            <a:off x="209284" y="97651"/>
            <a:ext cx="738557" cy="64491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1157126" y="87323"/>
            <a:ext cx="5798123" cy="553998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1399455" y="742563"/>
            <a:ext cx="8955315" cy="749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vi-VN"/>
          </a:p>
        </p:txBody>
      </p:sp>
      <p:sp>
        <p:nvSpPr>
          <p:cNvPr id="6" name="Rectangle 2"/>
          <p:cNvSpPr/>
          <p:nvPr/>
        </p:nvSpPr>
        <p:spPr>
          <a:xfrm>
            <a:off x="2901063" y="833828"/>
            <a:ext cx="3948517" cy="553998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n-US" sz="3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ạo cấu tr</a:t>
            </a:r>
            <a:r>
              <a:rPr lang="en-US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úc b</a:t>
            </a:r>
            <a:r>
              <a:rPr lang="vi-VN"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ảng</a:t>
            </a:r>
            <a:endParaRPr lang="en-US" sz="3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hlinkClick r:id=""/>
          </p:cNvPr>
          <p:cNvSpPr/>
          <p:nvPr/>
        </p:nvSpPr>
        <p:spPr>
          <a:xfrm>
            <a:off x="366036" y="92977"/>
            <a:ext cx="425142" cy="630942"/>
          </a:xfrm>
          <a:prstGeom prst="rect">
            <a:avLst/>
          </a:prstGeom>
        </p:spPr>
        <p:txBody>
          <a:bodyPr wrap="square">
            <a:spAutoFit/>
          </a:bodyPr>
          <a:p>
            <a:pPr algn="r"/>
            <a:r>
              <a:rPr lang="en-US" sz="3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5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3964</Words>
  <Application>WPS Presentation</Application>
  <PresentationFormat>Widescreen</PresentationFormat>
  <Paragraphs>425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1" baseType="lpstr">
      <vt:lpstr>Arial</vt:lpstr>
      <vt:lpstr>SimSun</vt:lpstr>
      <vt:lpstr>Wingdings</vt:lpstr>
      <vt:lpstr>Fira Sans Extra Condensed</vt:lpstr>
      <vt:lpstr>Segoe Print</vt:lpstr>
      <vt:lpstr>Fira Sans Extra Condensed Medium</vt:lpstr>
      <vt:lpstr>Times New Roman</vt:lpstr>
      <vt:lpstr>Symbol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hiền bồ câu</dc:creator>
  <cp:lastModifiedBy>ASUS</cp:lastModifiedBy>
  <cp:revision>57</cp:revision>
  <dcterms:created xsi:type="dcterms:W3CDTF">2021-09-22T04:26:00Z</dcterms:created>
  <dcterms:modified xsi:type="dcterms:W3CDTF">2022-12-12T03:51:08Z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86E098792B6742EC884A7C8163123A15</vt:lpwstr>
  </property>
  <property fmtid="{D5CDD505-2E9C-101B-9397-08002B2CF9AE}" pid="3" name="KSOProductBuildVer">
    <vt:lpwstr>1033-11.2.0.11417</vt:lpwstr>
  </property>
</Properties>
</file>