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gif" ContentType="image/gif"/>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2.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10" r:id="rId4"/>
    <p:sldId id="311" r:id="rId5"/>
    <p:sldId id="312" r:id="rId6"/>
    <p:sldId id="313" r:id="rId7"/>
    <p:sldId id="267" r:id="rId8"/>
    <p:sldId id="320" r:id="rId9"/>
    <p:sldId id="257" r:id="rId10"/>
    <p:sldId id="258" r:id="rId11"/>
    <p:sldId id="259" r:id="rId12"/>
    <p:sldId id="260" r:id="rId13"/>
    <p:sldId id="265" r:id="rId14"/>
    <p:sldId id="266" r:id="rId15"/>
    <p:sldId id="270" r:id="rId16"/>
    <p:sldId id="262" r:id="rId17"/>
    <p:sldId id="263" r:id="rId18"/>
    <p:sldId id="268" r:id="rId19"/>
    <p:sldId id="269" r:id="rId20"/>
    <p:sldId id="272" r:id="rId21"/>
    <p:sldId id="271" r:id="rId22"/>
    <p:sldId id="314" r:id="rId23"/>
    <p:sldId id="315" r:id="rId24"/>
    <p:sldId id="316" r:id="rId25"/>
    <p:sldId id="317" r:id="rId26"/>
    <p:sldId id="318" r:id="rId27"/>
  </p:sldIdLst>
  <p:sldSz cx="9144000" cy="6858000" type="screen4x3"/>
  <p:notesSz cx="6858000" cy="9144000"/>
  <p:defaultTextStyle>
    <a:defPPr>
      <a:defRPr lang="en-GB"/>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6600"/>
    <a:srgbClr val="003300"/>
    <a:srgbClr val="00FF00"/>
    <a:srgbClr val="990000"/>
    <a:srgbClr val="942C76"/>
    <a:srgbClr val="02959C"/>
    <a:srgbClr val="660033"/>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p:restoredTop sz="94660"/>
  </p:normalViewPr>
  <p:slideViewPr>
    <p:cSldViewPr showGuides="1">
      <p:cViewPr varScale="1">
        <p:scale>
          <a:sx n="63" d="100"/>
          <a:sy n="63" d="100"/>
        </p:scale>
        <p:origin x="82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png"/></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0-15T09:02: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20 506,'3'0,"0"0,1 0,2 1,0-1,0 1,-1-1,-1 1,-1-1,1 0,-1 1,0-1,0 0,0 0,0 0,1 0,-1 0,1 0,0 0,-1 0,0 0,0 0,0 0,0 0,1 3,0-1,0 1,-1-1,1 1,-1-1,1 0,-1 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0-15T09:02: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123 499,'0'3,"0"0,0 0,3 0,0 1,0-2,-1 1,1 0,-1 0,1 1,0-1,-1 0,-9-2,3-1,1 0,0 0,0 0,0 0,-1 0,0 0,1 0,-1 0,1 0,0 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sp>
        <p:nvSpPr>
          <p:cNvPr id="11" name="Freeform 17"/>
          <p:cNvSpPr/>
          <p:nvPr/>
        </p:nvSpPr>
        <p:spPr bwMode="gray">
          <a:xfrm>
            <a:off x="0" y="0"/>
            <a:ext cx="7677150" cy="6858000"/>
          </a:xfrm>
          <a:custGeom>
            <a:avLst/>
            <a:gdLst>
              <a:gd name="T0" fmla="*/ 0 w 4272"/>
              <a:gd name="T1" fmla="*/ 0 h 4320"/>
              <a:gd name="T2" fmla="*/ 4272 w 4272"/>
              <a:gd name="T3" fmla="*/ 0 h 4320"/>
              <a:gd name="T4" fmla="*/ 2832 w 4272"/>
              <a:gd name="T5" fmla="*/ 4320 h 4320"/>
              <a:gd name="T6" fmla="*/ 0 w 4272"/>
              <a:gd name="T7" fmla="*/ 4320 h 4320"/>
              <a:gd name="T8" fmla="*/ 0 w 4272"/>
              <a:gd name="T9" fmla="*/ 0 h 4320"/>
            </a:gdLst>
            <a:ahLst/>
            <a:cxnLst>
              <a:cxn ang="0">
                <a:pos x="T0" y="T1"/>
              </a:cxn>
              <a:cxn ang="0">
                <a:pos x="T2" y="T3"/>
              </a:cxn>
              <a:cxn ang="0">
                <a:pos x="T4" y="T5"/>
              </a:cxn>
              <a:cxn ang="0">
                <a:pos x="T6" y="T7"/>
              </a:cxn>
              <a:cxn ang="0">
                <a:pos x="T8" y="T9"/>
              </a:cxn>
            </a:cxnLst>
            <a:rect l="0" t="0" r="r" b="b"/>
            <a:pathLst>
              <a:path w="4272" h="4320">
                <a:moveTo>
                  <a:pt x="0" y="0"/>
                </a:moveTo>
                <a:lnTo>
                  <a:pt x="4272" y="0"/>
                </a:lnTo>
                <a:lnTo>
                  <a:pt x="2832" y="4320"/>
                </a:lnTo>
                <a:lnTo>
                  <a:pt x="0" y="4320"/>
                </a:lnTo>
                <a:lnTo>
                  <a:pt x="0" y="0"/>
                </a:lnTo>
                <a:close/>
              </a:path>
            </a:pathLst>
          </a:custGeom>
          <a:gradFill rotWithShape="1">
            <a:gsLst>
              <a:gs pos="0">
                <a:schemeClr val="folHlink">
                  <a:gamma/>
                  <a:tint val="19216"/>
                  <a:invGamma/>
                </a:schemeClr>
              </a:gs>
              <a:gs pos="100000">
                <a:schemeClr val="folHlink">
                  <a:alpha val="23000"/>
                </a:schemeClr>
              </a:gs>
            </a:gsLst>
            <a:lin ang="2700000" scaled="1"/>
          </a:gradFill>
          <a:ln>
            <a:noFill/>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051" name="Rectangle 18"/>
          <p:cNvSpPr/>
          <p:nvPr/>
        </p:nvSpPr>
        <p:spPr>
          <a:xfrm>
            <a:off x="0" y="762000"/>
            <a:ext cx="9144000" cy="2386013"/>
          </a:xfrm>
          <a:prstGeom prst="rect">
            <a:avLst/>
          </a:prstGeom>
          <a:solidFill>
            <a:schemeClr val="hlink">
              <a:alpha val="96077"/>
            </a:schemeClr>
          </a:solidFill>
          <a:ln w="9525">
            <a:noFill/>
          </a:ln>
        </p:spPr>
        <p:txBody>
          <a:bodyPr wrap="none" anchor="ctr" anchorCtr="0"/>
          <a:p>
            <a:pPr lvl="0" eaLnBrk="1" hangingPunct="1"/>
            <a:endParaRPr lang="en-US" altLang="x-none" dirty="0">
              <a:latin typeface="Arial" panose="020B0604020202020204" pitchFamily="34" charset="0"/>
            </a:endParaRPr>
          </a:p>
        </p:txBody>
      </p:sp>
      <p:sp>
        <p:nvSpPr>
          <p:cNvPr id="2052" name="Rectangle 19"/>
          <p:cNvSpPr/>
          <p:nvPr/>
        </p:nvSpPr>
        <p:spPr>
          <a:xfrm>
            <a:off x="0" y="6477000"/>
            <a:ext cx="9144000" cy="381000"/>
          </a:xfrm>
          <a:prstGeom prst="rect">
            <a:avLst/>
          </a:prstGeom>
          <a:solidFill>
            <a:srgbClr val="969696">
              <a:alpha val="56078"/>
            </a:srgbClr>
          </a:solidFill>
          <a:ln w="9525">
            <a:noFill/>
          </a:ln>
        </p:spPr>
        <p:txBody>
          <a:bodyPr wrap="none" anchor="ctr" anchorCtr="0"/>
          <a:p>
            <a:pPr lvl="0" eaLnBrk="1" hangingPunct="1"/>
            <a:endParaRPr lang="en-US" altLang="x-none" dirty="0">
              <a:latin typeface="Arial" panose="020B0604020202020204" pitchFamily="34" charset="0"/>
            </a:endParaRPr>
          </a:p>
        </p:txBody>
      </p:sp>
      <p:sp>
        <p:nvSpPr>
          <p:cNvPr id="2053" name="Freeform 20"/>
          <p:cNvSpPr/>
          <p:nvPr/>
        </p:nvSpPr>
        <p:spPr>
          <a:xfrm>
            <a:off x="0" y="914400"/>
            <a:ext cx="7315200" cy="1905000"/>
          </a:xfrm>
          <a:custGeom>
            <a:avLst/>
            <a:gdLst/>
            <a:ahLst/>
            <a:cxnLst>
              <a:cxn ang="0">
                <a:pos x="0" y="0"/>
              </a:cxn>
              <a:cxn ang="0">
                <a:pos x="7315200" y="0"/>
              </a:cxn>
              <a:cxn ang="0">
                <a:pos x="6486197" y="1876567"/>
              </a:cxn>
              <a:cxn ang="0">
                <a:pos x="0" y="1905000"/>
              </a:cxn>
              <a:cxn ang="0">
                <a:pos x="0" y="0"/>
              </a:cxn>
            </a:cxnLst>
            <a:pathLst>
              <a:path w="4615" h="1407">
                <a:moveTo>
                  <a:pt x="0" y="0"/>
                </a:moveTo>
                <a:lnTo>
                  <a:pt x="4615" y="0"/>
                </a:lnTo>
                <a:lnTo>
                  <a:pt x="4092" y="1386"/>
                </a:lnTo>
                <a:lnTo>
                  <a:pt x="0" y="1407"/>
                </a:lnTo>
                <a:lnTo>
                  <a:pt x="0" y="0"/>
                </a:lnTo>
                <a:close/>
              </a:path>
            </a:pathLst>
          </a:custGeom>
          <a:blipFill rotWithShape="1">
            <a:blip r:embed="rId2"/>
            <a:stretch>
              <a:fillRect/>
            </a:stretch>
          </a:blipFill>
          <a:ln w="9525">
            <a:noFill/>
          </a:ln>
        </p:spPr>
        <p:txBody>
          <a:bodyPr/>
          <a:p>
            <a:endParaRPr lang="en-US"/>
          </a:p>
        </p:txBody>
      </p:sp>
      <p:sp>
        <p:nvSpPr>
          <p:cNvPr id="2054" name="Rectangle 21"/>
          <p:cNvSpPr/>
          <p:nvPr/>
        </p:nvSpPr>
        <p:spPr>
          <a:xfrm>
            <a:off x="0" y="2667000"/>
            <a:ext cx="9144000" cy="762000"/>
          </a:xfrm>
          <a:prstGeom prst="rect">
            <a:avLst/>
          </a:prstGeom>
          <a:solidFill>
            <a:schemeClr val="tx2"/>
          </a:solidFill>
          <a:ln w="9525">
            <a:noFill/>
          </a:ln>
        </p:spPr>
        <p:txBody>
          <a:bodyPr wrap="none" anchor="ctr" anchorCtr="0"/>
          <a:p>
            <a:pPr lvl="0" eaLnBrk="1" hangingPunct="1"/>
            <a:endParaRPr lang="en-US" altLang="x-none" dirty="0">
              <a:latin typeface="Arial" panose="020B0604020202020204" pitchFamily="34" charset="0"/>
            </a:endParaRPr>
          </a:p>
        </p:txBody>
      </p:sp>
      <p:sp>
        <p:nvSpPr>
          <p:cNvPr id="16" name="Rectangle 4"/>
          <p:cNvSpPr>
            <a:spLocks noGrp="1" noChangeArrowheads="1"/>
          </p:cNvSpPr>
          <p:nvPr>
            <p:ph type="dt" sz="half" idx="2"/>
          </p:nvPr>
        </p:nvSpPr>
        <p:spPr bwMode="auto">
          <a:xfrm>
            <a:off x="457200" y="6556375"/>
            <a:ext cx="2133600" cy="134938"/>
          </a:xfrm>
          <a:prstGeom prst="rect">
            <a:avLst/>
          </a:prstGeom>
          <a:noFill/>
        </p:spPr>
        <p:txBody>
          <a:bodyPr vert="horz" wrap="square" lIns="91440" tIns="45720" rIns="91440" bIns="45720" numCol="1" anchor="t" anchorCtr="0" compatLnSpc="1"/>
          <a:lstStyle>
            <a:lvl1pPr>
              <a:defRPr>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 name="Rectangle 5"/>
          <p:cNvSpPr>
            <a:spLocks noGrp="1" noChangeArrowheads="1"/>
          </p:cNvSpPr>
          <p:nvPr>
            <p:ph type="ftr" sz="quarter" idx="3"/>
          </p:nvPr>
        </p:nvSpPr>
        <p:spPr bwMode="auto">
          <a:xfrm>
            <a:off x="3238500" y="6578600"/>
            <a:ext cx="2895600" cy="171450"/>
          </a:xfrm>
          <a:prstGeom prst="rect">
            <a:avLst/>
          </a:prstGeom>
          <a:noFill/>
        </p:spPr>
        <p:txBody>
          <a:bodyPr vert="horz" wrap="square" lIns="91440" tIns="45720" rIns="91440" bIns="45720" numCol="1" anchor="t" anchorCtr="0" compatLnSpc="1"/>
          <a:lstStyle>
            <a:lvl1pPr algn="ctr">
              <a:defRPr sz="10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8" name="Rectangle 6"/>
          <p:cNvSpPr>
            <a:spLocks noGrp="1" noChangeArrowheads="1"/>
          </p:cNvSpPr>
          <p:nvPr>
            <p:ph type="sldNum" sz="quarter" idx="4"/>
          </p:nvPr>
        </p:nvSpPr>
        <p:spPr bwMode="auto">
          <a:xfrm>
            <a:off x="8458200" y="6588125"/>
            <a:ext cx="457200" cy="168275"/>
          </a:xfrm>
          <a:prstGeom prst="rect">
            <a:avLst/>
          </a:prstGeom>
          <a:noFill/>
        </p:spPr>
        <p:txBody>
          <a:bodyPr vert="horz" wrap="square" lIns="91440" tIns="45720" rIns="91440" bIns="45720" numCol="1" anchor="t" anchorCtr="0" compatLnSpc="1"/>
          <a:p>
            <a:pPr algn="r" eaLnBrk="1" hangingPunct="1"/>
            <a:fld id="{9A0DB2DC-4C9A-4742-B13C-FB6460FD3503}" type="slidenum">
              <a:rPr lang="en-GB" altLang="en-US" dirty="0"/>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412750"/>
            <a:ext cx="2076450" cy="5911850"/>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412750"/>
            <a:ext cx="6076950" cy="5911850"/>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11" name="Date Placeholder 3"/>
          <p:cNvSpPr>
            <a:spLocks noGrp="1"/>
          </p:cNvSpPr>
          <p:nvPr>
            <p:ph type="dt" sz="half" idx="2"/>
          </p:nvPr>
        </p:nvSpPr>
        <p:spPr bwMode="auto">
          <a:xfrm>
            <a:off x="457200" y="6570663"/>
            <a:ext cx="2133600" cy="192088"/>
          </a:xfrm>
          <a:prstGeom prst="rect">
            <a:avLst/>
          </a:prstGeom>
          <a:noFill/>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508976EA-8152-4525-AE4C-DC0D958CB645}" type="datetimeFigureOut">
              <a:rPr kumimoji="0" lang="en-US" sz="1000" b="0" i="0" u="none" strike="noStrike" kern="1200" cap="none" spc="0" normalizeH="0" baseline="0" noProof="0" smtClean="0">
                <a:ln>
                  <a:noFill/>
                </a:ln>
                <a:solidFill>
                  <a:schemeClr val="tx1"/>
                </a:solidFill>
                <a:effectLst/>
                <a:uLnTx/>
                <a:uFillTx/>
                <a:latin typeface="+mn-lt"/>
                <a:ea typeface="+mn-ea"/>
                <a:cs typeface="+mn-cs"/>
              </a:rPr>
            </a:fld>
            <a:endParaRPr kumimoji="0" lang="en-US" sz="1000" b="0" i="0" u="none" strike="noStrike" kern="1200" cap="none" spc="0" normalizeH="0" baseline="0" noProof="0" smtClean="0">
              <a:ln>
                <a:noFill/>
              </a:ln>
              <a:solidFill>
                <a:schemeClr val="tx1"/>
              </a:solidFill>
              <a:effectLst/>
              <a:uLnTx/>
              <a:uFillTx/>
              <a:latin typeface="+mn-lt"/>
              <a:ea typeface="+mn-ea"/>
              <a:cs typeface="+mn-cs"/>
            </a:endParaRPr>
          </a:p>
        </p:txBody>
      </p:sp>
      <p:sp>
        <p:nvSpPr>
          <p:cNvPr id="12" name="Footer Placeholder 4"/>
          <p:cNvSpPr>
            <a:spLocks noGrp="1"/>
          </p:cNvSpPr>
          <p:nvPr>
            <p:ph type="ftr" sz="quarter" idx="3"/>
          </p:nvPr>
        </p:nvSpPr>
        <p:spPr>
          <a:xfrm>
            <a:off x="0" y="0"/>
            <a:ext cx="0" cy="0"/>
          </a:xfrm>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3" name="Slide Number Placeholder 5"/>
          <p:cNvSpPr>
            <a:spLocks noGrp="1"/>
          </p:cNvSpPr>
          <p:nvPr>
            <p:ph type="sldNum" sz="quarter" idx="4"/>
          </p:nvPr>
        </p:nvSpPr>
        <p:spPr bwMode="auto">
          <a:xfrm>
            <a:off x="3962400" y="6553200"/>
            <a:ext cx="1219200" cy="227013"/>
          </a:xfrm>
          <a:prstGeom prst="rect">
            <a:avLst/>
          </a:prstGeom>
          <a:noFill/>
        </p:spPr>
        <p:txBody>
          <a:bodyPr vert="horz" wrap="square" lIns="91440" tIns="45720" rIns="91440" bIns="45720" numCol="1" anchor="t" anchorCtr="0" compatLnSpc="1"/>
          <a:p>
            <a:pPr algn="ctr" eaLnBrk="1" hangingPunct="1">
              <a:buNone/>
            </a:pPr>
            <a:fld id="{9A0DB2DC-4C9A-4742-B13C-FB6460FD3503}" type="slidenum">
              <a:rPr lang="en-US" altLang="x-none" dirty="0">
                <a:latin typeface="Tahoma" panose="020B0604030504040204" pitchFamily="34" charset="0"/>
              </a:rPr>
            </a:fld>
            <a:endParaRPr lang="en-US" altLang="x-none" dirty="0">
              <a:latin typeface="Tahoma" panose="020B060403050404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076325"/>
            <a:ext cx="4038600" cy="5248275"/>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076325"/>
            <a:ext cx="4038600" cy="5248275"/>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8" name="Slide Number Placeholder 7"/>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3" name="Slide Number Placeholder 2"/>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1"/>
          </p:nvPr>
        </p:nvSpPr>
        <p:spPr/>
        <p:txBody>
          <a:bodyPr/>
          <a:p>
            <a:pPr lvl="0" eaLnBrk="1" hangingPunct="1"/>
            <a:fld id="{9A0DB2DC-4C9A-4742-B13C-FB6460FD3503}" type="slidenum">
              <a:rPr lang="en-GB" altLang="en-US" dirty="0"/>
            </a:fld>
            <a:endParaRPr lang="en-GB"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16"/>
          <p:cNvSpPr/>
          <p:nvPr/>
        </p:nvSpPr>
        <p:spPr>
          <a:xfrm>
            <a:off x="0" y="6477000"/>
            <a:ext cx="9144000" cy="381000"/>
          </a:xfrm>
          <a:prstGeom prst="rect">
            <a:avLst/>
          </a:prstGeom>
          <a:solidFill>
            <a:srgbClr val="969696">
              <a:alpha val="39999"/>
            </a:srgbClr>
          </a:solidFill>
          <a:ln w="9525">
            <a:noFill/>
          </a:ln>
        </p:spPr>
        <p:txBody>
          <a:bodyPr wrap="none" anchor="ctr" anchorCtr="0"/>
          <a:p>
            <a:pPr lvl="0" eaLnBrk="1" hangingPunct="1"/>
            <a:endParaRPr lang="en-US" altLang="x-none" dirty="0">
              <a:latin typeface="Arial" panose="020B0604020202020204" pitchFamily="34" charset="0"/>
            </a:endParaRPr>
          </a:p>
        </p:txBody>
      </p:sp>
      <p:sp>
        <p:nvSpPr>
          <p:cNvPr id="1027" name="Freeform 20"/>
          <p:cNvSpPr/>
          <p:nvPr/>
        </p:nvSpPr>
        <p:spPr>
          <a:xfrm>
            <a:off x="0" y="0"/>
            <a:ext cx="8915400" cy="1014413"/>
          </a:xfrm>
          <a:custGeom>
            <a:avLst/>
            <a:gdLst/>
            <a:ahLst/>
            <a:cxnLst>
              <a:cxn ang="0">
                <a:pos x="0" y="1014413"/>
              </a:cxn>
              <a:cxn ang="0">
                <a:pos x="8675688" y="991518"/>
              </a:cxn>
              <a:cxn ang="0">
                <a:pos x="8915400" y="0"/>
              </a:cxn>
              <a:cxn ang="0">
                <a:pos x="0" y="0"/>
              </a:cxn>
              <a:cxn ang="0">
                <a:pos x="0" y="1014413"/>
              </a:cxn>
            </a:cxnLst>
            <a:pathLst>
              <a:path w="5616" h="576">
                <a:moveTo>
                  <a:pt x="0" y="576"/>
                </a:moveTo>
                <a:lnTo>
                  <a:pt x="5465" y="563"/>
                </a:lnTo>
                <a:lnTo>
                  <a:pt x="5616" y="0"/>
                </a:lnTo>
                <a:lnTo>
                  <a:pt x="0" y="0"/>
                </a:lnTo>
                <a:lnTo>
                  <a:pt x="0" y="576"/>
                </a:lnTo>
                <a:close/>
              </a:path>
            </a:pathLst>
          </a:custGeom>
          <a:blipFill rotWithShape="1">
            <a:blip r:embed="rId13"/>
            <a:stretch>
              <a:fillRect/>
            </a:stretch>
          </a:blipFill>
          <a:ln w="9525">
            <a:noFill/>
          </a:ln>
        </p:spPr>
        <p:txBody>
          <a:bodyPr/>
          <a:p>
            <a:endParaRPr lang="en-US"/>
          </a:p>
        </p:txBody>
      </p:sp>
      <p:sp>
        <p:nvSpPr>
          <p:cNvPr id="1028" name="Freeform 19"/>
          <p:cNvSpPr/>
          <p:nvPr/>
        </p:nvSpPr>
        <p:spPr>
          <a:xfrm>
            <a:off x="0" y="0"/>
            <a:ext cx="8924925" cy="6858000"/>
          </a:xfrm>
          <a:custGeom>
            <a:avLst/>
            <a:gdLst/>
            <a:ahLst/>
            <a:cxnLst>
              <a:cxn ang="0">
                <a:pos x="0" y="0"/>
              </a:cxn>
              <a:cxn ang="0">
                <a:pos x="8924925" y="0"/>
              </a:cxn>
              <a:cxn ang="0">
                <a:pos x="7075488" y="6846888"/>
              </a:cxn>
              <a:cxn ang="0">
                <a:pos x="0" y="6858000"/>
              </a:cxn>
              <a:cxn ang="0">
                <a:pos x="0" y="0"/>
              </a:cxn>
            </a:cxnLst>
            <a:pathLst>
              <a:path w="5622" h="4320">
                <a:moveTo>
                  <a:pt x="0" y="0"/>
                </a:moveTo>
                <a:lnTo>
                  <a:pt x="5622" y="0"/>
                </a:lnTo>
                <a:lnTo>
                  <a:pt x="4457" y="4313"/>
                </a:lnTo>
                <a:lnTo>
                  <a:pt x="0" y="4320"/>
                </a:lnTo>
                <a:lnTo>
                  <a:pt x="0" y="0"/>
                </a:lnTo>
                <a:close/>
              </a:path>
            </a:pathLst>
          </a:custGeom>
          <a:solidFill>
            <a:schemeClr val="folHlink">
              <a:alpha val="12941"/>
            </a:schemeClr>
          </a:solidFill>
          <a:ln w="9525">
            <a:noFill/>
          </a:ln>
        </p:spPr>
        <p:txBody>
          <a:bodyPr/>
          <a:p>
            <a:endParaRPr lang="en-US"/>
          </a:p>
        </p:txBody>
      </p:sp>
      <p:sp>
        <p:nvSpPr>
          <p:cNvPr id="1029" name="Rectangle 17"/>
          <p:cNvSpPr/>
          <p:nvPr/>
        </p:nvSpPr>
        <p:spPr>
          <a:xfrm>
            <a:off x="0" y="403225"/>
            <a:ext cx="9144000" cy="609600"/>
          </a:xfrm>
          <a:prstGeom prst="rect">
            <a:avLst/>
          </a:prstGeom>
          <a:solidFill>
            <a:srgbClr val="173D89">
              <a:alpha val="76862"/>
            </a:srgbClr>
          </a:solidFill>
          <a:ln w="9525">
            <a:noFill/>
          </a:ln>
        </p:spPr>
        <p:txBody>
          <a:bodyPr wrap="none" anchor="ctr" anchorCtr="0"/>
          <a:p>
            <a:pPr lvl="0" eaLnBrk="1" hangingPunct="1"/>
            <a:endParaRPr lang="en-US" altLang="x-none" dirty="0">
              <a:latin typeface="Arial" panose="020B0604020202020204" pitchFamily="34" charset="0"/>
            </a:endParaRPr>
          </a:p>
        </p:txBody>
      </p:sp>
      <p:sp>
        <p:nvSpPr>
          <p:cNvPr id="1030" name="Rectangle 3"/>
          <p:cNvSpPr>
            <a:spLocks noGrp="1"/>
          </p:cNvSpPr>
          <p:nvPr>
            <p:ph type="body" idx="1"/>
          </p:nvPr>
        </p:nvSpPr>
        <p:spPr>
          <a:xfrm>
            <a:off x="457200" y="1076325"/>
            <a:ext cx="8229600" cy="5248275"/>
          </a:xfrm>
          <a:prstGeom prst="rect">
            <a:avLst/>
          </a:prstGeom>
          <a:noFill/>
          <a:ln w="9525">
            <a:noFill/>
          </a:ln>
        </p:spPr>
        <p:txBody>
          <a:bodyPr/>
          <a:p>
            <a:pPr lvl="0"/>
            <a:r>
              <a:rPr lang="en-GB" altLang="en-US" dirty="0"/>
              <a:t>Click to edit Master text styles</a:t>
            </a:r>
            <a:endParaRPr lang="en-GB" altLang="en-US" dirty="0"/>
          </a:p>
          <a:p>
            <a:pPr lvl="1"/>
            <a:r>
              <a:rPr lang="en-GB" altLang="en-US" dirty="0"/>
              <a:t>Second level</a:t>
            </a:r>
            <a:endParaRPr lang="en-GB" altLang="en-US" dirty="0"/>
          </a:p>
          <a:p>
            <a:pPr lvl="2"/>
            <a:r>
              <a:rPr lang="en-GB" altLang="en-US" dirty="0"/>
              <a:t>Third level</a:t>
            </a:r>
            <a:endParaRPr lang="en-GB" altLang="en-US" dirty="0"/>
          </a:p>
          <a:p>
            <a:pPr lvl="3"/>
            <a:r>
              <a:rPr lang="en-GB" altLang="en-US" dirty="0"/>
              <a:t>Fourth level</a:t>
            </a:r>
            <a:endParaRPr lang="en-GB" altLang="en-US" dirty="0"/>
          </a:p>
          <a:p>
            <a:pPr lvl="4"/>
            <a:r>
              <a:rPr lang="en-GB" altLang="en-US" dirty="0"/>
              <a:t>Fifth level</a:t>
            </a:r>
            <a:endParaRPr lang="en-GB" altLang="en-US" dirty="0"/>
          </a:p>
        </p:txBody>
      </p:sp>
      <p:sp>
        <p:nvSpPr>
          <p:cNvPr id="2" name="Rectangle 4"/>
          <p:cNvSpPr>
            <a:spLocks noGrp="1" noChangeArrowheads="1"/>
          </p:cNvSpPr>
          <p:nvPr>
            <p:ph type="dt" sz="half" idx="2"/>
          </p:nvPr>
        </p:nvSpPr>
        <p:spPr bwMode="auto">
          <a:xfrm>
            <a:off x="457200" y="6570663"/>
            <a:ext cx="2133600" cy="192088"/>
          </a:xfrm>
          <a:prstGeom prst="rect">
            <a:avLst/>
          </a:prstGeom>
          <a:noFill/>
          <a:ln>
            <a:noFill/>
          </a:ln>
          <a:effectLst/>
        </p:spPr>
        <p:txBody>
          <a:bodyPr vert="horz" wrap="square" lIns="91440" tIns="45720" rIns="91440" bIns="45720" numCol="1" anchor="t" anchorCtr="0" compatLnSpc="1"/>
          <a:lstStyle>
            <a:lvl1pPr>
              <a:defRPr sz="10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alt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3" name="Rectangle 6"/>
          <p:cNvSpPr>
            <a:spLocks noGrp="1" noChangeArrowheads="1"/>
          </p:cNvSpPr>
          <p:nvPr>
            <p:ph type="sldNum" sz="quarter" idx="4"/>
          </p:nvPr>
        </p:nvSpPr>
        <p:spPr bwMode="auto">
          <a:xfrm>
            <a:off x="3962400" y="6553200"/>
            <a:ext cx="1219200" cy="227013"/>
          </a:xfrm>
          <a:prstGeom prst="rect">
            <a:avLst/>
          </a:prstGeom>
          <a:noFill/>
          <a:ln>
            <a:noFill/>
          </a:ln>
          <a:effectLst/>
        </p:spPr>
        <p:txBody>
          <a:bodyPr vert="horz" wrap="square" lIns="91440" tIns="45720" rIns="91440" bIns="45720" numCol="1" anchor="t" anchorCtr="0" compatLnSpc="1"/>
          <a:lstStyle>
            <a:lvl1pPr algn="ctr">
              <a:defRPr sz="1000">
                <a:latin typeface="Tahoma" panose="020B0604030504040204" pitchFamily="34" charset="0"/>
              </a:defRPr>
            </a:lvl1pPr>
          </a:lstStyle>
          <a:p>
            <a:pPr lvl="0" eaLnBrk="1" hangingPunct="1"/>
            <a:fld id="{9A0DB2DC-4C9A-4742-B13C-FB6460FD3503}" type="slidenum">
              <a:rPr lang="en-GB" altLang="en-US" dirty="0"/>
            </a:fld>
            <a:endParaRPr lang="en-GB" altLang="en-US" dirty="0">
              <a:latin typeface="Arial" panose="020B0604020202020204" pitchFamily="34" charset="0"/>
            </a:endParaRPr>
          </a:p>
        </p:txBody>
      </p:sp>
      <p:sp>
        <p:nvSpPr>
          <p:cNvPr id="1033" name="Freeform 18"/>
          <p:cNvSpPr/>
          <p:nvPr/>
        </p:nvSpPr>
        <p:spPr>
          <a:xfrm>
            <a:off x="8664575" y="403225"/>
            <a:ext cx="477838" cy="609600"/>
          </a:xfrm>
          <a:custGeom>
            <a:avLst/>
            <a:gdLst/>
            <a:ahLst/>
            <a:cxnLst>
              <a:cxn ang="0">
                <a:pos x="159279" y="0"/>
              </a:cxn>
              <a:cxn ang="0">
                <a:pos x="0" y="609600"/>
              </a:cxn>
              <a:cxn ang="0">
                <a:pos x="477838" y="609600"/>
              </a:cxn>
              <a:cxn ang="0">
                <a:pos x="477838" y="0"/>
              </a:cxn>
              <a:cxn ang="0">
                <a:pos x="159279" y="0"/>
              </a:cxn>
            </a:cxnLst>
            <a:pathLst>
              <a:path w="288" h="384">
                <a:moveTo>
                  <a:pt x="96" y="0"/>
                </a:moveTo>
                <a:lnTo>
                  <a:pt x="0" y="384"/>
                </a:lnTo>
                <a:lnTo>
                  <a:pt x="288" y="384"/>
                </a:lnTo>
                <a:lnTo>
                  <a:pt x="288" y="0"/>
                </a:lnTo>
                <a:lnTo>
                  <a:pt x="96" y="0"/>
                </a:lnTo>
                <a:close/>
              </a:path>
            </a:pathLst>
          </a:custGeom>
          <a:solidFill>
            <a:schemeClr val="hlink">
              <a:alpha val="100000"/>
            </a:schemeClr>
          </a:solidFill>
          <a:ln w="9525">
            <a:noFill/>
          </a:ln>
        </p:spPr>
        <p:txBody>
          <a:bodyPr/>
          <a:p>
            <a:endParaRPr lang="en-US"/>
          </a:p>
        </p:txBody>
      </p:sp>
      <p:sp>
        <p:nvSpPr>
          <p:cNvPr id="1034" name="Rectangle 2"/>
          <p:cNvSpPr>
            <a:spLocks noGrp="1"/>
          </p:cNvSpPr>
          <p:nvPr>
            <p:ph type="title"/>
          </p:nvPr>
        </p:nvSpPr>
        <p:spPr>
          <a:xfrm>
            <a:off x="533400" y="412750"/>
            <a:ext cx="8229600" cy="563563"/>
          </a:xfrm>
          <a:prstGeom prst="rect">
            <a:avLst/>
          </a:prstGeom>
          <a:noFill/>
          <a:ln w="9525">
            <a:noFill/>
          </a:ln>
        </p:spPr>
        <p:txBody>
          <a:bodyPr anchor="ctr" anchorCtr="0"/>
          <a:p>
            <a:pPr lvl="0"/>
            <a:r>
              <a:rPr lang="en-GB" altLang="en-US" dirty="0"/>
              <a:t>Click to edit Master title style</a:t>
            </a:r>
            <a:endParaRPr lang="en-GB"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fontAlgn="base">
        <a:spcBef>
          <a:spcPct val="0"/>
        </a:spcBef>
        <a:spcAft>
          <a:spcPct val="0"/>
        </a:spcAft>
        <a:defRPr sz="3600" kern="1200">
          <a:solidFill>
            <a:schemeClr val="bg1"/>
          </a:solidFill>
          <a:latin typeface="+mj-lt"/>
          <a:ea typeface="+mj-ea"/>
          <a:cs typeface="+mj-cs"/>
        </a:defRPr>
      </a:lvl1pPr>
      <a:lvl2pPr algn="ctr" rtl="0" fontAlgn="base">
        <a:spcBef>
          <a:spcPct val="0"/>
        </a:spcBef>
        <a:spcAft>
          <a:spcPct val="0"/>
        </a:spcAft>
        <a:defRPr sz="3600">
          <a:solidFill>
            <a:schemeClr val="bg1"/>
          </a:solidFill>
          <a:latin typeface="Tahoma" panose="020B0604030504040204" pitchFamily="34" charset="0"/>
        </a:defRPr>
      </a:lvl2pPr>
      <a:lvl3pPr algn="ctr" rtl="0" fontAlgn="base">
        <a:spcBef>
          <a:spcPct val="0"/>
        </a:spcBef>
        <a:spcAft>
          <a:spcPct val="0"/>
        </a:spcAft>
        <a:defRPr sz="3600">
          <a:solidFill>
            <a:schemeClr val="bg1"/>
          </a:solidFill>
          <a:latin typeface="Tahoma" panose="020B0604030504040204" pitchFamily="34" charset="0"/>
        </a:defRPr>
      </a:lvl3pPr>
      <a:lvl4pPr algn="ctr" rtl="0" fontAlgn="base">
        <a:spcBef>
          <a:spcPct val="0"/>
        </a:spcBef>
        <a:spcAft>
          <a:spcPct val="0"/>
        </a:spcAft>
        <a:defRPr sz="3600">
          <a:solidFill>
            <a:schemeClr val="bg1"/>
          </a:solidFill>
          <a:latin typeface="Tahoma" panose="020B0604030504040204" pitchFamily="34" charset="0"/>
        </a:defRPr>
      </a:lvl4pPr>
      <a:lvl5pPr algn="ctr" rtl="0" fontAlgn="base">
        <a:spcBef>
          <a:spcPct val="0"/>
        </a:spcBef>
        <a:spcAft>
          <a:spcPct val="0"/>
        </a:spcAft>
        <a:defRPr sz="3600">
          <a:solidFill>
            <a:schemeClr val="bg1"/>
          </a:solidFill>
          <a:latin typeface="Tahoma" panose="020B0604030504040204" pitchFamily="34" charset="0"/>
        </a:defRPr>
      </a:lvl5pPr>
      <a:lvl6pPr marL="457200" algn="ctr" rtl="0" fontAlgn="base">
        <a:spcBef>
          <a:spcPct val="0"/>
        </a:spcBef>
        <a:spcAft>
          <a:spcPct val="0"/>
        </a:spcAft>
        <a:defRPr sz="3600">
          <a:solidFill>
            <a:schemeClr val="bg1"/>
          </a:solidFill>
          <a:latin typeface="Tahoma" panose="020B0604030504040204" pitchFamily="34" charset="0"/>
        </a:defRPr>
      </a:lvl6pPr>
      <a:lvl7pPr marL="914400" algn="ctr" rtl="0" fontAlgn="base">
        <a:spcBef>
          <a:spcPct val="0"/>
        </a:spcBef>
        <a:spcAft>
          <a:spcPct val="0"/>
        </a:spcAft>
        <a:defRPr sz="3600">
          <a:solidFill>
            <a:schemeClr val="bg1"/>
          </a:solidFill>
          <a:latin typeface="Tahoma" panose="020B0604030504040204" pitchFamily="34" charset="0"/>
        </a:defRPr>
      </a:lvl7pPr>
      <a:lvl8pPr marL="1371600" algn="ctr" rtl="0" fontAlgn="base">
        <a:spcBef>
          <a:spcPct val="0"/>
        </a:spcBef>
        <a:spcAft>
          <a:spcPct val="0"/>
        </a:spcAft>
        <a:defRPr sz="3600">
          <a:solidFill>
            <a:schemeClr val="bg1"/>
          </a:solidFill>
          <a:latin typeface="Tahoma" panose="020B0604030504040204" pitchFamily="34" charset="0"/>
        </a:defRPr>
      </a:lvl8pPr>
      <a:lvl9pPr marL="1828800" algn="ctr" rtl="0" fontAlgn="base">
        <a:spcBef>
          <a:spcPct val="0"/>
        </a:spcBef>
        <a:spcAft>
          <a:spcPct val="0"/>
        </a:spcAft>
        <a:defRPr sz="3600">
          <a:solidFill>
            <a:schemeClr val="bg1"/>
          </a:solidFill>
          <a:latin typeface="Tahoma" panose="020B060403050404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v"/>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fontAlgn="base">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fontAlgn="base">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xml"/><Relationship Id="rId3" Type="http://schemas.openxmlformats.org/officeDocument/2006/relationships/image" Target="../media/image13.png"/><Relationship Id="rId2" Type="http://schemas.openxmlformats.org/officeDocument/2006/relationships/oleObject" Target="../embeddings/oleObject1.bin"/><Relationship Id="rId1" Type="http://schemas.openxmlformats.org/officeDocument/2006/relationships/image" Target="../media/image12.wmf"/></Relationships>
</file>

<file path=ppt/slides/_rels/slide11.xml.rels><?xml version="1.0" encoding="UTF-8" standalone="yes"?>
<Relationships xmlns="http://schemas.openxmlformats.org/package/2006/relationships"><Relationship Id="rId8" Type="http://schemas.openxmlformats.org/officeDocument/2006/relationships/vmlDrawing" Target="../drawings/vmlDrawing2.vml"/><Relationship Id="rId7"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customXml" Target="../ink/ink2.xml"/><Relationship Id="rId4" Type="http://schemas.openxmlformats.org/officeDocument/2006/relationships/image" Target="../media/image15.png"/><Relationship Id="rId3" Type="http://schemas.openxmlformats.org/officeDocument/2006/relationships/customXml" Target="../ink/ink1.xml"/><Relationship Id="rId2" Type="http://schemas.openxmlformats.org/officeDocument/2006/relationships/image" Target="../media/image14.png"/><Relationship Id="rId1"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8.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3.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0.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jpe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GIF"/></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WordArt 7"/>
          <p:cNvSpPr>
            <a:spLocks noTextEdit="1"/>
          </p:cNvSpPr>
          <p:nvPr/>
        </p:nvSpPr>
        <p:spPr>
          <a:xfrm>
            <a:off x="3657600" y="3200400"/>
            <a:ext cx="1782763" cy="568325"/>
          </a:xfrm>
          <a:prstGeom prst="rect">
            <a:avLst/>
          </a:prstGeom>
        </p:spPr>
        <p:txBody>
          <a:bodyPr wrap="none" fromWordArt="1">
            <a:prstTxWarp prst="textPlain">
              <a:avLst>
                <a:gd name="adj" fmla="val 50000"/>
              </a:avLst>
            </a:prstTxWarp>
            <a:normAutofit/>
          </a:bodyPr>
          <a:p>
            <a:pPr algn="ctr"/>
            <a:r>
              <a:rPr lang="en-US" sz="3600" b="1">
                <a:ln w="25400" cap="flat" cmpd="sng">
                  <a:solidFill>
                    <a:srgbClr val="800000"/>
                  </a:solidFill>
                  <a:prstDash val="solid"/>
                  <a:headEnd type="none" w="med" len="med"/>
                  <a:tailEnd type="none" w="med" len="med"/>
                </a:ln>
                <a:solidFill>
                  <a:srgbClr val="FFFFFF"/>
                </a:solidFill>
                <a:latin typeface="Arial" panose="020B0604020202020204" pitchFamily="34" charset="0"/>
                <a:ea typeface="Arial" panose="020B0604020202020204" pitchFamily="34" charset="0"/>
              </a:rPr>
              <a:t>Bài 2</a:t>
            </a:r>
            <a:endParaRPr lang="en-US" sz="3600" b="1">
              <a:ln w="25400" cap="flat" cmpd="sng">
                <a:solidFill>
                  <a:srgbClr val="800000"/>
                </a:solidFill>
                <a:prstDash val="solid"/>
                <a:headEnd type="none" w="med" len="med"/>
                <a:tailEnd type="none" w="med" len="med"/>
              </a:ln>
              <a:solidFill>
                <a:srgbClr val="FFFFFF"/>
              </a:solidFill>
              <a:latin typeface="Arial" panose="020B0604020202020204" pitchFamily="34" charset="0"/>
              <a:ea typeface="Arial" panose="020B0604020202020204" pitchFamily="34" charset="0"/>
            </a:endParaRPr>
          </a:p>
        </p:txBody>
      </p:sp>
      <p:sp>
        <p:nvSpPr>
          <p:cNvPr id="4099" name="WordArt 8"/>
          <p:cNvSpPr>
            <a:spLocks noTextEdit="1"/>
          </p:cNvSpPr>
          <p:nvPr/>
        </p:nvSpPr>
        <p:spPr>
          <a:xfrm>
            <a:off x="228600" y="3886200"/>
            <a:ext cx="8413750" cy="1363663"/>
          </a:xfrm>
          <a:prstGeom prst="rect">
            <a:avLst/>
          </a:prstGeom>
        </p:spPr>
        <p:txBody>
          <a:bodyPr wrap="none" fromWordArt="1">
            <a:prstTxWarp prst="textPlain">
              <a:avLst>
                <a:gd name="adj" fmla="val 50000"/>
              </a:avLst>
            </a:prstTxWarp>
            <a:normAutofit/>
          </a:bodyPr>
          <a:p>
            <a:pPr algn="ctr"/>
            <a:r>
              <a:rPr lang="en-US" sz="3600" b="1">
                <a:ln w="12700" cap="flat" cmpd="sng">
                  <a:solidFill>
                    <a:srgbClr val="000099"/>
                  </a:solidFill>
                  <a:prstDash val="solid"/>
                  <a:headEnd type="none" w="med" len="med"/>
                  <a:tailEnd type="none" w="med" len="med"/>
                </a:ln>
                <a:solidFill>
                  <a:srgbClr val="666699">
                    <a:alpha val="94116"/>
                  </a:srgbClr>
                </a:solidFill>
                <a:effectLst>
                  <a:outerShdw dist="45791" dir="2021404" algn="ctr" rotWithShape="0">
                    <a:srgbClr val="9999FF"/>
                  </a:outerShdw>
                </a:effectLst>
                <a:latin typeface="Arial" panose="020B0604020202020204" pitchFamily="34" charset="0"/>
                <a:ea typeface="Arial" panose="020B0604020202020204" pitchFamily="34" charset="0"/>
              </a:rPr>
              <a:t>HỆ QUẢN TRỊ CƠ SỞ DỮ LIỆU</a:t>
            </a:r>
            <a:endParaRPr lang="en-US" sz="3600" b="1">
              <a:ln w="12700" cap="flat" cmpd="sng">
                <a:solidFill>
                  <a:srgbClr val="000099"/>
                </a:solidFill>
                <a:prstDash val="solid"/>
                <a:headEnd type="none" w="med" len="med"/>
                <a:tailEnd type="none" w="med" len="med"/>
              </a:ln>
              <a:solidFill>
                <a:srgbClr val="666699">
                  <a:alpha val="94116"/>
                </a:srgbClr>
              </a:solidFill>
              <a:effectLst>
                <a:outerShdw dist="45791" dir="2021404" algn="ctr" rotWithShape="0">
                  <a:srgbClr val="9999FF"/>
                </a:outerShdw>
              </a:effectLst>
              <a:latin typeface="Arial" panose="020B0604020202020204" pitchFamily="34" charset="0"/>
              <a:ea typeface="Arial" panose="020B0604020202020204" pitchFamily="34" charset="0"/>
            </a:endParaRPr>
          </a:p>
        </p:txBody>
      </p:sp>
      <p:sp>
        <p:nvSpPr>
          <p:cNvPr id="4100" name="Text Box 9"/>
          <p:cNvSpPr txBox="1"/>
          <p:nvPr/>
        </p:nvSpPr>
        <p:spPr>
          <a:xfrm>
            <a:off x="457200" y="533400"/>
            <a:ext cx="184150" cy="366713"/>
          </a:xfrm>
          <a:prstGeom prst="rect">
            <a:avLst/>
          </a:prstGeom>
          <a:noFill/>
          <a:ln w="9525">
            <a:noFill/>
          </a:ln>
        </p:spPr>
        <p:txBody>
          <a:bodyPr wrap="none">
            <a:spAutoFit/>
          </a:bodyPr>
          <a:p>
            <a:pPr eaLnBrk="1" hangingPunct="1"/>
            <a:endParaRPr lang="en-US" altLang="en-US" dirty="0">
              <a:latin typeface="Arial" panose="020B0604020202020204" pitchFamily="34" charset="0"/>
            </a:endParaRPr>
          </a:p>
        </p:txBody>
      </p:sp>
      <p:sp>
        <p:nvSpPr>
          <p:cNvPr id="4101" name="WordArt 15"/>
          <p:cNvSpPr>
            <a:spLocks noTextEdit="1"/>
          </p:cNvSpPr>
          <p:nvPr/>
        </p:nvSpPr>
        <p:spPr>
          <a:xfrm>
            <a:off x="304800" y="152400"/>
            <a:ext cx="3552825" cy="609600"/>
          </a:xfrm>
          <a:prstGeom prst="rect">
            <a:avLst/>
          </a:prstGeom>
        </p:spPr>
        <p:txBody>
          <a:bodyPr wrap="none" fromWordArt="1">
            <a:prstTxWarp prst="textPlain">
              <a:avLst>
                <a:gd name="adj" fmla="val 50000"/>
              </a:avLst>
            </a:prstTxWarp>
            <a:normAutofit/>
          </a:bodyPr>
          <a:p>
            <a:pPr algn="ctr"/>
            <a:r>
              <a:rPr lang="en-US" sz="3600">
                <a:ln w="19050" cap="flat" cmpd="sng">
                  <a:solidFill>
                    <a:srgbClr val="CC99FF"/>
                  </a:solidFill>
                  <a:prstDash val="solid"/>
                  <a:headEnd type="none" w="med" len="med"/>
                  <a:tailEnd type="none" w="med" len="med"/>
                </a:ln>
                <a:solidFill>
                  <a:srgbClr val="800080"/>
                </a:solidFill>
                <a:effectLst>
                  <a:outerShdw dist="35921" dir="2699999" algn="ctr" rotWithShape="0">
                    <a:srgbClr val="990000"/>
                  </a:outerShdw>
                </a:effectLst>
                <a:latin typeface="Arial Unicode MS" charset="0"/>
                <a:ea typeface="Arial Unicode MS" charset="0"/>
              </a:rPr>
              <a:t>TIN HỌC LỚP 12</a:t>
            </a:r>
            <a:endParaRPr lang="en-US" sz="3600">
              <a:ln w="19050" cap="flat" cmpd="sng">
                <a:solidFill>
                  <a:srgbClr val="CC99FF"/>
                </a:solidFill>
                <a:prstDash val="solid"/>
                <a:headEnd type="none" w="med" len="med"/>
                <a:tailEnd type="none" w="med" len="med"/>
              </a:ln>
              <a:solidFill>
                <a:srgbClr val="800080"/>
              </a:solidFill>
              <a:effectLst>
                <a:outerShdw dist="35921" dir="2699999" algn="ctr" rotWithShape="0">
                  <a:srgbClr val="990000"/>
                </a:outerShdw>
              </a:effectLst>
              <a:latin typeface="Arial Unicode MS" charset="0"/>
              <a:ea typeface="Arial Unicode MS"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530225" y="1263650"/>
            <a:ext cx="3508375" cy="585788"/>
          </a:xfrm>
          <a:prstGeom prst="rect">
            <a:avLst/>
          </a:prstGeom>
          <a:noFill/>
        </p:spPr>
        <p:txBody>
          <a:bodyPr wrap="square" rtlCol="0">
            <a:spAutoFit/>
          </a:bodyPr>
          <a:p>
            <a:pP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c. Người dùng</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pic>
        <p:nvPicPr>
          <p:cNvPr id="13315" name="Picture 2" descr="j0195384"/>
          <p:cNvPicPr>
            <a:picLocks noChangeAspect="1"/>
          </p:cNvPicPr>
          <p:nvPr/>
        </p:nvPicPr>
        <p:blipFill>
          <a:blip r:embed="rId1"/>
          <a:stretch>
            <a:fillRect/>
          </a:stretch>
        </p:blipFill>
        <p:spPr>
          <a:xfrm>
            <a:off x="4724400" y="928688"/>
            <a:ext cx="1676400" cy="1071562"/>
          </a:xfrm>
          <a:prstGeom prst="rect">
            <a:avLst/>
          </a:prstGeom>
          <a:noFill/>
          <a:ln w="9525">
            <a:noFill/>
          </a:ln>
        </p:spPr>
      </p:pic>
      <p:sp>
        <p:nvSpPr>
          <p:cNvPr id="6" name="Rectangle 5"/>
          <p:cNvSpPr/>
          <p:nvPr/>
        </p:nvSpPr>
        <p:spPr>
          <a:xfrm>
            <a:off x="682625" y="1957388"/>
            <a:ext cx="7764463" cy="523875"/>
          </a:xfrm>
          <a:prstGeom prst="rect">
            <a:avLst/>
          </a:prstGeom>
          <a:noFill/>
          <a:ln w="9525">
            <a:noFill/>
          </a:ln>
        </p:spPr>
        <p:txBody>
          <a:bodyPr>
            <a:spAutoFit/>
          </a:bodyPr>
          <a:p>
            <a:pPr eaLnBrk="1" hangingPunct="1">
              <a:buNone/>
            </a:pPr>
            <a:r>
              <a:rPr lang="vi-VN" altLang="x-none" sz="2800" dirty="0">
                <a:latin typeface="Times New Roman" panose="02020603050405020304" pitchFamily="18" charset="0"/>
                <a:cs typeface="Times New Roman" panose="02020603050405020304" pitchFamily="18" charset="0"/>
              </a:rPr>
              <a:t>- </a:t>
            </a:r>
            <a:r>
              <a:rPr lang="en-US" altLang="x-none" sz="2800" i="1" dirty="0">
                <a:latin typeface="Times New Roman" panose="02020603050405020304" pitchFamily="18" charset="0"/>
                <a:cs typeface="Times New Roman" panose="02020603050405020304" pitchFamily="18" charset="0"/>
              </a:rPr>
              <a:t>L</a:t>
            </a:r>
            <a:r>
              <a:rPr lang="en-US" altLang="x-none" sz="2800" i="1" dirty="0">
                <a:latin typeface="Times New Roman" panose="02020603050405020304" pitchFamily="18" charset="0"/>
                <a:ea typeface="Times New Roman" panose="02020603050405020304" pitchFamily="18" charset="0"/>
              </a:rPr>
              <a:t>à</a:t>
            </a:r>
            <a:r>
              <a:rPr lang="en-US" altLang="x-none" sz="2800" i="1" dirty="0">
                <a:latin typeface="Times New Roman" panose="02020603050405020304" pitchFamily="18" charset="0"/>
                <a:cs typeface="Times New Roman" panose="02020603050405020304" pitchFamily="18" charset="0"/>
              </a:rPr>
              <a:t> người có nhu cầu khai thác thông tin từ CSDL</a:t>
            </a:r>
            <a:r>
              <a:rPr lang="en-US" altLang="x-none"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ea typeface="Times New Roman" panose="02020603050405020304" pitchFamily="18" charset="0"/>
            </a:endParaRPr>
          </a:p>
        </p:txBody>
      </p:sp>
      <p:sp>
        <p:nvSpPr>
          <p:cNvPr id="7" name="TextBox 6"/>
          <p:cNvSpPr txBox="1"/>
          <p:nvPr/>
        </p:nvSpPr>
        <p:spPr>
          <a:xfrm>
            <a:off x="682625" y="2362200"/>
            <a:ext cx="7470775" cy="954088"/>
          </a:xfrm>
          <a:prstGeom prst="rect">
            <a:avLst/>
          </a:prstGeom>
          <a:noFill/>
          <a:ln w="9525">
            <a:noFill/>
          </a:ln>
        </p:spPr>
        <p:txBody>
          <a:bodyPr>
            <a:spAutoFit/>
          </a:bodyPr>
          <a:p>
            <a:pPr eaLnBrk="1" hangingPunct="1">
              <a:buNone/>
            </a:pPr>
            <a:r>
              <a:rPr lang="vi-VN" altLang="x-none" sz="2800" dirty="0">
                <a:latin typeface="Times New Roman" panose="02020603050405020304" pitchFamily="18" charset="0"/>
                <a:cs typeface="Times New Roman" panose="02020603050405020304" pitchFamily="18" charset="0"/>
              </a:rPr>
              <a:t>- Tương tác với hệ thống thông qua sử dụng những chương trình ứng dụng đã được viết trước.</a:t>
            </a:r>
            <a:endParaRPr lang="en-US" altLang="x-none" sz="2800" dirty="0">
              <a:latin typeface="Times New Roman" panose="02020603050405020304" pitchFamily="18" charset="0"/>
              <a:ea typeface="Times New Roman" panose="02020603050405020304" pitchFamily="18" charset="0"/>
            </a:endParaRPr>
          </a:p>
        </p:txBody>
      </p:sp>
      <p:sp>
        <p:nvSpPr>
          <p:cNvPr id="8" name="TextBox 7"/>
          <p:cNvSpPr txBox="1"/>
          <p:nvPr/>
        </p:nvSpPr>
        <p:spPr>
          <a:xfrm>
            <a:off x="685800" y="3338513"/>
            <a:ext cx="2057400" cy="1816100"/>
          </a:xfrm>
          <a:prstGeom prst="rect">
            <a:avLst/>
          </a:prstGeom>
          <a:noFill/>
        </p:spPr>
        <p:txBody>
          <a:bodyPr wrap="square" rtlCol="0">
            <a:spAutoFit/>
          </a:bodyPr>
          <a:p>
            <a:pPr marL="457200" indent="-457200" eaLnBrk="1" hangingPunct="1">
              <a:buChar char="-"/>
            </a:pPr>
            <a:r>
              <a:rPr lang="vi-VN" altLang="x-none" sz="2800" dirty="0">
                <a:latin typeface="Tahoma" panose="020B0604030504040204" pitchFamily="34" charset="0"/>
              </a:rPr>
              <a:t>Giao diện</a:t>
            </a:r>
            <a:endParaRPr lang="en-US" altLang="x-none" sz="2800" dirty="0">
              <a:latin typeface="Tahoma" panose="020B0604030504040204" pitchFamily="34" charset="0"/>
            </a:endParaRPr>
          </a:p>
          <a:p>
            <a:pPr marL="457200" indent="-457200" eaLnBrk="1" hangingPunct="1">
              <a:buNone/>
            </a:pPr>
            <a:r>
              <a:rPr lang="vi-VN" altLang="x-none" sz="2800" dirty="0">
                <a:latin typeface="Tahoma" panose="020B0604030504040204" pitchFamily="34" charset="0"/>
              </a:rPr>
              <a:t> người dùng </a:t>
            </a:r>
            <a:endParaRPr lang="en-US" altLang="x-none" sz="2800" dirty="0">
              <a:latin typeface="Tahoma" panose="020B0604030504040204" pitchFamily="34" charset="0"/>
            </a:endParaRPr>
          </a:p>
          <a:p>
            <a:pPr marL="457200" indent="-457200" eaLnBrk="1" hangingPunct="1">
              <a:buNone/>
            </a:pPr>
            <a:r>
              <a:rPr lang="vi-VN" altLang="x-none" sz="2800" dirty="0">
                <a:latin typeface="Tahoma" panose="020B0604030504040204" pitchFamily="34" charset="0"/>
              </a:rPr>
              <a:t>có dạng </a:t>
            </a:r>
            <a:endParaRPr lang="en-US" altLang="x-none" sz="2800" dirty="0">
              <a:latin typeface="Tahoma" panose="020B0604030504040204" pitchFamily="34" charset="0"/>
            </a:endParaRPr>
          </a:p>
          <a:p>
            <a:pPr marL="457200" indent="-457200" eaLnBrk="1" hangingPunct="1">
              <a:buNone/>
            </a:pPr>
            <a:r>
              <a:rPr lang="vi-VN" altLang="x-none" sz="2800" dirty="0">
                <a:latin typeface="Tahoma" panose="020B0604030504040204" pitchFamily="34" charset="0"/>
              </a:rPr>
              <a:t>biểu mẫu:</a:t>
            </a:r>
            <a:endParaRPr lang="vi-VN" altLang="x-none" sz="2800" dirty="0">
              <a:latin typeface="Tahoma" panose="020B0604030504040204" pitchFamily="34" charset="0"/>
            </a:endParaRPr>
          </a:p>
        </p:txBody>
      </p:sp>
      <p:graphicFrame>
        <p:nvGraphicFramePr>
          <p:cNvPr id="11" name="Object 10"/>
          <p:cNvGraphicFramePr>
            <a:graphicFrameLocks noChangeAspect="1"/>
          </p:cNvGraphicFramePr>
          <p:nvPr/>
        </p:nvGraphicFramePr>
        <p:xfrm>
          <a:off x="2819400" y="3316288"/>
          <a:ext cx="6097588" cy="3354387"/>
        </p:xfrm>
        <a:graphic>
          <a:graphicData uri="http://schemas.openxmlformats.org/presentationml/2006/ole">
            <mc:AlternateContent xmlns:mc="http://schemas.openxmlformats.org/markup-compatibility/2006">
              <mc:Choice xmlns:v="urn:schemas-microsoft-com:vml" Requires="v">
                <p:oleObj spid="_x0000_s3076" name="" r:id="rId2" imgW="3038475" imgH="3086100" progId="PBrush">
                  <p:embed/>
                </p:oleObj>
              </mc:Choice>
              <mc:Fallback>
                <p:oleObj name="" r:id="rId2" imgW="3038475" imgH="3086100" progId="PBrush">
                  <p:embed/>
                  <p:pic>
                    <p:nvPicPr>
                      <p:cNvPr id="0" name="Picture 3075"/>
                      <p:cNvPicPr/>
                      <p:nvPr/>
                    </p:nvPicPr>
                    <p:blipFill>
                      <a:blip r:embed="rId3"/>
                      <a:stretch>
                        <a:fillRect/>
                      </a:stretch>
                    </p:blipFill>
                    <p:spPr>
                      <a:xfrm>
                        <a:off x="2819400" y="3316288"/>
                        <a:ext cx="6097588" cy="3354387"/>
                      </a:xfrm>
                      <a:prstGeom prst="rect">
                        <a:avLst/>
                      </a:prstGeom>
                      <a:noFill/>
                      <a:ln w="38100">
                        <a:noFill/>
                        <a:miter/>
                      </a:ln>
                    </p:spPr>
                  </p:pic>
                </p:oleObj>
              </mc:Fallback>
            </mc:AlternateContent>
          </a:graphicData>
        </a:graphic>
      </p:graphicFrame>
      <p:sp>
        <p:nvSpPr>
          <p:cNvPr id="14" name="TextBox 13"/>
          <p:cNvSpPr txBox="1"/>
          <p:nvPr/>
        </p:nvSpPr>
        <p:spPr>
          <a:xfrm>
            <a:off x="530225" y="187325"/>
            <a:ext cx="8386763" cy="1076325"/>
          </a:xfrm>
          <a:prstGeom prst="rect">
            <a:avLst/>
          </a:prstGeom>
          <a:noFill/>
        </p:spPr>
        <p:txBody>
          <a:bodyPr wrap="square" rtlCol="0">
            <a:spAutoFit/>
          </a:bodyPr>
          <a:p>
            <a:pPr algn="ct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III. Vai trò của con người khi làm việc với HQTCSDL</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sp>
        <p:nvSpPr>
          <p:cNvPr id="15" name="Oval Callout 14"/>
          <p:cNvSpPr/>
          <p:nvPr/>
        </p:nvSpPr>
        <p:spPr>
          <a:xfrm>
            <a:off x="6334125" y="820738"/>
            <a:ext cx="2582863" cy="1028700"/>
          </a:xfrm>
          <a:prstGeom prst="wedgeEllipseCallout">
            <a:avLst>
              <a:gd name="adj1" fmla="val -55009"/>
              <a:gd name="adj2" fmla="val 197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Tahoma" panose="020B0604030504040204" pitchFamily="34" charset="0"/>
              </a:rPr>
              <a:t>Là người như thế nào?</a:t>
            </a:r>
            <a:endParaRPr lang="en-US" altLang="x-none" b="1" dirty="0">
              <a:solidFill>
                <a:srgbClr val="FF0000"/>
              </a:solidFill>
              <a:latin typeface="Tahoma" panose="020B060403050404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682625" y="1541463"/>
            <a:ext cx="7772400" cy="1570037"/>
          </a:xfrm>
          <a:prstGeom prst="rect">
            <a:avLst/>
          </a:prstGeom>
          <a:noFill/>
          <a:ln w="9525">
            <a:noFill/>
          </a:ln>
        </p:spPr>
        <p:txBody>
          <a:bodyPr>
            <a:spAutoFit/>
          </a:bodyPr>
          <a:p>
            <a:pPr algn="just" eaLnBrk="1" hangingPunct="1">
              <a:buNone/>
            </a:pPr>
            <a:r>
              <a:rPr lang="en-US" altLang="x-none" sz="3200" dirty="0">
                <a:latin typeface="Times New Roman" panose="02020603050405020304" pitchFamily="18" charset="0"/>
                <a:cs typeface="Times New Roman" panose="02020603050405020304" pitchFamily="18" charset="0"/>
              </a:rPr>
              <a:t>- </a:t>
            </a:r>
            <a:r>
              <a:rPr lang="vi-VN" altLang="x-none" sz="3200" i="1" dirty="0">
                <a:latin typeface="Times New Roman" panose="02020603050405020304" pitchFamily="18" charset="0"/>
                <a:cs typeface="Times New Roman" panose="02020603050405020304" pitchFamily="18" charset="0"/>
              </a:rPr>
              <a:t>Người dùng được phân th</a:t>
            </a:r>
            <a:r>
              <a:rPr lang="vi-VN" altLang="x-none" sz="3200" i="1" dirty="0">
                <a:latin typeface="Times New Roman" panose="02020603050405020304" pitchFamily="18" charset="0"/>
                <a:ea typeface="Times New Roman" panose="02020603050405020304" pitchFamily="18" charset="0"/>
              </a:rPr>
              <a:t>à</a:t>
            </a:r>
            <a:r>
              <a:rPr lang="vi-VN" altLang="x-none" sz="3200" i="1" dirty="0">
                <a:latin typeface="Times New Roman" panose="02020603050405020304" pitchFamily="18" charset="0"/>
                <a:cs typeface="Times New Roman" panose="02020603050405020304" pitchFamily="18" charset="0"/>
              </a:rPr>
              <a:t>nh từng nhóm, mỗi nhóm có một số quyền nhất định để truy cập v</a:t>
            </a:r>
            <a:r>
              <a:rPr lang="vi-VN" altLang="x-none" sz="3200" i="1" dirty="0">
                <a:latin typeface="Times New Roman" panose="02020603050405020304" pitchFamily="18" charset="0"/>
                <a:ea typeface="Times New Roman" panose="02020603050405020304" pitchFamily="18" charset="0"/>
              </a:rPr>
              <a:t>à</a:t>
            </a:r>
            <a:r>
              <a:rPr lang="vi-VN" altLang="x-none" sz="3200" i="1" dirty="0">
                <a:latin typeface="Times New Roman" panose="02020603050405020304" pitchFamily="18" charset="0"/>
                <a:cs typeface="Times New Roman" panose="02020603050405020304" pitchFamily="18" charset="0"/>
              </a:rPr>
              <a:t> khai thác CSDL</a:t>
            </a:r>
            <a:r>
              <a:rPr lang="en-US" altLang="x-none" sz="3200" i="1" dirty="0">
                <a:latin typeface="Times New Roman" panose="02020603050405020304" pitchFamily="18" charset="0"/>
                <a:cs typeface="Times New Roman" panose="02020603050405020304" pitchFamily="18" charset="0"/>
              </a:rPr>
              <a:t>.</a:t>
            </a:r>
            <a:endParaRPr lang="en-US" altLang="x-none" sz="3200" i="1" dirty="0">
              <a:latin typeface="Times New Roman" panose="02020603050405020304" pitchFamily="18" charset="0"/>
              <a:ea typeface="Times New Roman" panose="02020603050405020304" pitchFamily="18" charset="0"/>
            </a:endParaRPr>
          </a:p>
        </p:txBody>
      </p:sp>
      <p:sp>
        <p:nvSpPr>
          <p:cNvPr id="6" name="TextBox 5"/>
          <p:cNvSpPr txBox="1"/>
          <p:nvPr/>
        </p:nvSpPr>
        <p:spPr>
          <a:xfrm>
            <a:off x="682625" y="3429000"/>
            <a:ext cx="4117975" cy="3108325"/>
          </a:xfrm>
          <a:prstGeom prst="rect">
            <a:avLst/>
          </a:prstGeom>
          <a:noFill/>
        </p:spPr>
        <p:txBody>
          <a:bodyPr wrap="square" rtlCol="0">
            <a:spAutoFit/>
          </a:bodyPr>
          <a:p>
            <a:pPr marL="457200" indent="-457200" algn="just" eaLnBrk="1" hangingPunct="1">
              <a:buFont typeface="Arial" panose="020B0604020202020204" pitchFamily="34" charset="0"/>
              <a:buChar char="•"/>
            </a:pPr>
            <a:r>
              <a:rPr lang="vi-VN" altLang="x-none" sz="2800" dirty="0">
                <a:latin typeface="Times New Roman" panose="02020603050405020304" pitchFamily="18" charset="0"/>
                <a:cs typeface="Times New Roman" panose="02020603050405020304" pitchFamily="18" charset="0"/>
              </a:rPr>
              <a:t>Phụ huynh v</a:t>
            </a:r>
            <a:r>
              <a:rPr lang="vi-VN" altLang="x-none" sz="2800" dirty="0">
                <a:latin typeface="Times New Roman" panose="02020603050405020304" pitchFamily="18" charset="0"/>
                <a:ea typeface="Times New Roman" panose="02020603050405020304" pitchFamily="18" charset="0"/>
              </a:rPr>
              <a:t>à</a:t>
            </a:r>
            <a:r>
              <a:rPr lang="vi-VN" altLang="x-none" sz="2800" dirty="0">
                <a:latin typeface="Times New Roman" panose="02020603050405020304" pitchFamily="18" charset="0"/>
                <a:cs typeface="Times New Roman" panose="02020603050405020304" pitchFamily="18" charset="0"/>
              </a:rPr>
              <a:t> học sinh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vi-VN" altLang="x-none" sz="2800" dirty="0">
                <a:latin typeface="Times New Roman" panose="02020603050405020304" pitchFamily="18" charset="0"/>
                <a:cs typeface="Times New Roman" panose="02020603050405020304" pitchFamily="18" charset="0"/>
              </a:rPr>
              <a:t>có quyền xem điểm nhưng không có quyền cập nhật thông tin</a:t>
            </a:r>
            <a:endParaRPr lang="vi-VN"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vi-VN" altLang="x-none" sz="2800" dirty="0">
                <a:latin typeface="Times New Roman" panose="02020603050405020304" pitchFamily="18" charset="0"/>
                <a:cs typeface="Times New Roman" panose="02020603050405020304" pitchFamily="18" charset="0"/>
              </a:rPr>
              <a:t>GVBM chỉ cập nhật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vi-VN" altLang="x-none" sz="2800" dirty="0">
                <a:latin typeface="Times New Roman" panose="02020603050405020304" pitchFamily="18" charset="0"/>
                <a:cs typeface="Times New Roman" panose="02020603050405020304" pitchFamily="18" charset="0"/>
              </a:rPr>
              <a:t>thông tin bộ môn v</a:t>
            </a:r>
            <a:r>
              <a:rPr lang="vi-VN" altLang="x-none" sz="2800" dirty="0">
                <a:latin typeface="Times New Roman" panose="02020603050405020304" pitchFamily="18" charset="0"/>
                <a:ea typeface="Times New Roman" panose="02020603050405020304" pitchFamily="18" charset="0"/>
              </a:rPr>
              <a:t>à</a:t>
            </a:r>
            <a:r>
              <a:rPr lang="vi-VN" altLang="x-none" sz="2800" dirty="0">
                <a:latin typeface="Times New Roman" panose="02020603050405020304" pitchFamily="18" charset="0"/>
                <a:cs typeface="Times New Roman" panose="02020603050405020304" pitchFamily="18" charset="0"/>
              </a:rPr>
              <a:t> điểm lớp mình dạy.</a:t>
            </a:r>
            <a:endParaRPr lang="en-US" altLang="x-none" sz="2800" dirty="0">
              <a:latin typeface="Times New Roman" panose="02020603050405020304" pitchFamily="18" charset="0"/>
              <a:ea typeface="Times New Roman" panose="02020603050405020304" pitchFamily="18" charset="0"/>
            </a:endParaRPr>
          </a:p>
        </p:txBody>
      </p:sp>
      <p:graphicFrame>
        <p:nvGraphicFramePr>
          <p:cNvPr id="7" name="Object 6"/>
          <p:cNvGraphicFramePr>
            <a:graphicFrameLocks noChangeAspect="1"/>
          </p:cNvGraphicFramePr>
          <p:nvPr/>
        </p:nvGraphicFramePr>
        <p:xfrm>
          <a:off x="4800600" y="3571875"/>
          <a:ext cx="3962400" cy="2905125"/>
        </p:xfrm>
        <a:graphic>
          <a:graphicData uri="http://schemas.openxmlformats.org/presentationml/2006/ole">
            <mc:AlternateContent xmlns:mc="http://schemas.openxmlformats.org/markup-compatibility/2006">
              <mc:Choice xmlns:v="urn:schemas-microsoft-com:vml" Requires="v">
                <p:oleObj spid="_x0000_s3076" name="" r:id="rId1" imgW="5000625" imgH="2362200" progId="PBrush">
                  <p:embed/>
                </p:oleObj>
              </mc:Choice>
              <mc:Fallback>
                <p:oleObj name="" r:id="rId1" imgW="5000625" imgH="2362200" progId="PBrush">
                  <p:embed/>
                  <p:pic>
                    <p:nvPicPr>
                      <p:cNvPr id="0" name="Picture 3075"/>
                      <p:cNvPicPr/>
                      <p:nvPr/>
                    </p:nvPicPr>
                    <p:blipFill>
                      <a:blip r:embed="rId2"/>
                      <a:stretch>
                        <a:fillRect/>
                      </a:stretch>
                    </p:blipFill>
                    <p:spPr>
                      <a:xfrm>
                        <a:off x="4800600" y="3571875"/>
                        <a:ext cx="3962400" cy="2905125"/>
                      </a:xfrm>
                      <a:prstGeom prst="rect">
                        <a:avLst/>
                      </a:prstGeom>
                      <a:noFill/>
                      <a:ln w="38100">
                        <a:noFill/>
                        <a:miter/>
                      </a:ln>
                    </p:spPr>
                  </p:pic>
                </p:oleObj>
              </mc:Fallback>
            </mc:AlternateContent>
          </a:graphicData>
        </a:graphic>
      </p:graphicFrame>
      <p:sp>
        <p:nvSpPr>
          <p:cNvPr id="9" name="TextBox 8"/>
          <p:cNvSpPr txBox="1"/>
          <p:nvPr/>
        </p:nvSpPr>
        <p:spPr>
          <a:xfrm>
            <a:off x="682625" y="1025525"/>
            <a:ext cx="4495800" cy="584200"/>
          </a:xfrm>
          <a:prstGeom prst="rect">
            <a:avLst/>
          </a:prstGeom>
          <a:noFill/>
        </p:spPr>
        <p:txBody>
          <a:bodyPr wrap="square" rtlCol="0">
            <a:spAutoFit/>
          </a:bodyPr>
          <a:p>
            <a:pP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c. Người dùng</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sp>
        <p:nvSpPr>
          <p:cNvPr id="10" name="TextBox 9"/>
          <p:cNvSpPr txBox="1"/>
          <p:nvPr/>
        </p:nvSpPr>
        <p:spPr>
          <a:xfrm>
            <a:off x="457200" y="0"/>
            <a:ext cx="8686800" cy="1076325"/>
          </a:xfrm>
          <a:prstGeom prst="rect">
            <a:avLst/>
          </a:prstGeom>
          <a:noFill/>
        </p:spPr>
        <p:txBody>
          <a:bodyPr wrap="square" rtlCol="0">
            <a:spAutoFit/>
          </a:bodyPr>
          <a:p>
            <a:pPr algn="ct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III. Vai trò của con người khi làm việc với HQTCSDL</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sp>
        <p:nvSpPr>
          <p:cNvPr id="11" name="Rectangle 10"/>
          <p:cNvSpPr/>
          <p:nvPr/>
        </p:nvSpPr>
        <p:spPr>
          <a:xfrm>
            <a:off x="762000" y="3048000"/>
            <a:ext cx="7696200" cy="523875"/>
          </a:xfrm>
          <a:prstGeom prst="rect">
            <a:avLst/>
          </a:prstGeom>
        </p:spPr>
        <p:txBody>
          <a:bodyPr wrap="square">
            <a:spAutoFit/>
          </a:bodyPr>
          <a:p>
            <a:pPr algn="just" eaLnBrk="1" hangingPunct="1">
              <a:buNone/>
            </a:pPr>
            <a:r>
              <a:rPr lang="en-US" altLang="x-none" sz="2800" dirty="0">
                <a:latin typeface="Times New Roman" panose="02020603050405020304" pitchFamily="18" charset="0"/>
                <a:cs typeface="Times New Roman" panose="02020603050405020304" pitchFamily="18" charset="0"/>
              </a:rPr>
              <a:t>- </a:t>
            </a:r>
            <a:r>
              <a:rPr lang="vi-VN" altLang="x-none" sz="2800" b="1" dirty="0">
                <a:effectLst>
                  <a:outerShdw blurRad="38100" dist="38100" dir="2700000">
                    <a:srgbClr val="C0C0C0"/>
                  </a:outerShdw>
                </a:effectLst>
                <a:latin typeface="Times New Roman" panose="02020603050405020304" pitchFamily="18" charset="0"/>
                <a:cs typeface="Times New Roman" panose="02020603050405020304" pitchFamily="18" charset="0"/>
              </a:rPr>
              <a:t>Vd: </a:t>
            </a:r>
            <a:r>
              <a:rPr lang="vi-VN" altLang="x-none" sz="2800" dirty="0">
                <a:latin typeface="Times New Roman" panose="02020603050405020304" pitchFamily="18" charset="0"/>
                <a:cs typeface="Times New Roman" panose="02020603050405020304" pitchFamily="18" charset="0"/>
              </a:rPr>
              <a:t>Bảng điểm học sinh trên phần mềm </a:t>
            </a:r>
            <a:r>
              <a:rPr lang="vi-VN" altLang="x-none" sz="2800" b="1" dirty="0">
                <a:effectLst>
                  <a:outerShdw blurRad="38100" dist="38100" dir="2700000">
                    <a:srgbClr val="C0C0C0"/>
                  </a:outerShdw>
                </a:effectLst>
                <a:latin typeface="Times New Roman" panose="02020603050405020304" pitchFamily="18" charset="0"/>
                <a:cs typeface="Times New Roman" panose="02020603050405020304" pitchFamily="18" charset="0"/>
              </a:rPr>
              <a:t>Smas</a:t>
            </a:r>
            <a:r>
              <a:rPr lang="vi-VN" altLang="x-none" sz="2800" dirty="0">
                <a:latin typeface="Times New Roman" panose="02020603050405020304" pitchFamily="18" charset="0"/>
                <a:cs typeface="Times New Roman" panose="02020603050405020304" pitchFamily="18" charset="0"/>
              </a:rPr>
              <a:t>: </a:t>
            </a:r>
            <a:endParaRPr lang="vi-VN" altLang="x-none" sz="2800" dirty="0">
              <a:latin typeface="Times New Roman" panose="02020603050405020304" pitchFamily="18" charset="0"/>
              <a:ea typeface="Times New Roman" panose="02020603050405020304" pitchFamily="18" charset="0"/>
            </a:endParaRPr>
          </a:p>
        </p:txBody>
      </p:sp>
      <mc:AlternateContent xmlns:mc="http://schemas.openxmlformats.org/markup-compatibility/2006" xmlns:p14="http://schemas.microsoft.com/office/powerpoint/2010/main">
        <mc:Choice Requires="p14">
          <p:contentPart r:id="rId3" p14:bwMode="auto">
            <p14:nvContentPartPr>
              <p14:cNvPr id="2" name="Ink 1"/>
              <p14:cNvContentPartPr/>
              <p14:nvPr/>
            </p14:nvContentPartPr>
            <p14:xfrm>
              <a:off x="127000" y="3213100"/>
              <a:ext cx="749300" cy="146050"/>
            </p14:xfrm>
          </p:contentPart>
        </mc:Choice>
        <mc:Fallback xmlns="">
          <p:pic>
            <p:nvPicPr>
              <p:cNvPr id="2" name="Ink 1"/>
            </p:nvPicPr>
            <p:blipFill>
              <a:blip r:embed="rId4"/>
            </p:blipFill>
            <p:spPr>
              <a:xfrm>
                <a:off x="127000" y="3213100"/>
                <a:ext cx="749300" cy="1460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3" name="Ink 2"/>
              <p14:cNvContentPartPr/>
              <p14:nvPr/>
            </p14:nvContentPartPr>
            <p14:xfrm>
              <a:off x="654050" y="3168650"/>
              <a:ext cx="279400" cy="241300"/>
            </p14:xfrm>
          </p:contentPart>
        </mc:Choice>
        <mc:Fallback xmlns="">
          <p:pic>
            <p:nvPicPr>
              <p:cNvPr id="3" name="Ink 2"/>
            </p:nvPicPr>
            <p:blipFill>
              <a:blip r:embed="rId6"/>
            </p:blipFill>
            <p:spPr>
              <a:xfrm>
                <a:off x="654050" y="3168650"/>
                <a:ext cx="279400" cy="241300"/>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charRg st="0" end="2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charRg st="23" end="8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charRg st="81" end="10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charRg st="100" end="13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62000" y="1524000"/>
            <a:ext cx="5354638" cy="457200"/>
          </a:xfrm>
        </p:spPr>
        <p:txBody>
          <a:bodyPr vert="horz" wrap="square" lIns="91440" tIns="45720" rIns="91440" bIns="45720" numCol="1" anchor="ctr" anchorCtr="0" compatLnSpc="1">
            <a:normAutofit fontScale="90000"/>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Bài</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tập</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1</a:t>
            </a:r>
            <a:r>
              <a:rPr kumimoji="0" lang="en-US" sz="3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mj-lt"/>
                <a:ea typeface="+mj-ea"/>
                <a:cs typeface="+mj-cs"/>
              </a:rPr>
              <a:t>(BT4, </a:t>
            </a:r>
            <a:r>
              <a:rPr kumimoji="0" lang="en-US" sz="3600" b="1" i="0" u="none" strike="noStrike" kern="1200" cap="none" spc="0" normalizeH="0" baseline="0" noProof="0" err="1">
                <a:ln>
                  <a:noFill/>
                </a:ln>
                <a:solidFill>
                  <a:schemeClr val="bg1"/>
                </a:solidFill>
                <a:effectLst>
                  <a:outerShdw blurRad="38100" dist="38100" dir="2700000" algn="tl">
                    <a:srgbClr val="000000">
                      <a:alpha val="43137"/>
                    </a:srgbClr>
                  </a:outerShdw>
                </a:effectLst>
                <a:uLnTx/>
                <a:uFillTx/>
                <a:latin typeface="+mj-lt"/>
                <a:ea typeface="+mj-ea"/>
                <a:cs typeface="+mj-cs"/>
              </a:rPr>
              <a:t>tr</a:t>
            </a:r>
            <a:r>
              <a:rPr kumimoji="0" lang="en-US" sz="3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mj-lt"/>
                <a:ea typeface="+mj-ea"/>
                <a:cs typeface="+mj-cs"/>
              </a:rPr>
              <a:t> 20 </a:t>
            </a:r>
            <a:r>
              <a:rPr kumimoji="0" lang="en-US" sz="3600" b="1" i="0" u="none" strike="noStrike" kern="1200" cap="none" spc="0" normalizeH="0" baseline="0" noProof="0" err="1">
                <a:ln>
                  <a:noFill/>
                </a:ln>
                <a:solidFill>
                  <a:schemeClr val="bg1"/>
                </a:solidFill>
                <a:effectLst>
                  <a:outerShdw blurRad="38100" dist="38100" dir="2700000" algn="tl">
                    <a:srgbClr val="000000">
                      <a:alpha val="43137"/>
                    </a:srgbClr>
                  </a:outerShdw>
                </a:effectLst>
                <a:uLnTx/>
                <a:uFillTx/>
                <a:latin typeface="+mj-lt"/>
                <a:ea typeface="+mj-ea"/>
                <a:cs typeface="+mj-cs"/>
              </a:rPr>
              <a:t>sgk</a:t>
            </a:r>
            <a:r>
              <a:rPr kumimoji="0" lang="en-US" sz="3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mj-lt"/>
                <a:ea typeface="+mj-ea"/>
                <a:cs typeface="+mj-cs"/>
              </a:rPr>
              <a:t>):</a:t>
            </a:r>
            <a:endParaRPr kumimoji="0" lang="en-US" sz="3600" b="0" i="0" u="none" strike="noStrike" kern="1200" cap="none" spc="0" normalizeH="0" baseline="0" noProof="0">
              <a:ln>
                <a:noFill/>
              </a:ln>
              <a:solidFill>
                <a:schemeClr val="bg1"/>
              </a:solidFill>
              <a:effectLst/>
              <a:uLnTx/>
              <a:uFillTx/>
              <a:latin typeface="+mj-lt"/>
              <a:ea typeface="+mj-ea"/>
              <a:cs typeface="+mj-cs"/>
            </a:endParaRPr>
          </a:p>
        </p:txBody>
      </p:sp>
      <p:sp>
        <p:nvSpPr>
          <p:cNvPr id="4" name="Rectangle 3"/>
          <p:cNvSpPr/>
          <p:nvPr/>
        </p:nvSpPr>
        <p:spPr>
          <a:xfrm>
            <a:off x="2895600" y="457200"/>
            <a:ext cx="3614738" cy="708025"/>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40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Bài</a:t>
            </a:r>
            <a:r>
              <a:rPr kumimoji="0" lang="en-US" sz="4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40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tập</a:t>
            </a:r>
            <a:r>
              <a:rPr kumimoji="0" lang="en-US" sz="4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40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áp</a:t>
            </a:r>
            <a:r>
              <a:rPr kumimoji="0" lang="en-US" sz="4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40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dụng</a:t>
            </a:r>
            <a:r>
              <a:rPr kumimoji="0" lang="en-US" sz="4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endParaRPr kumimoji="0" lang="en-US" sz="4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Rectangle 4"/>
          <p:cNvSpPr/>
          <p:nvPr/>
        </p:nvSpPr>
        <p:spPr>
          <a:xfrm>
            <a:off x="914400" y="2286000"/>
            <a:ext cx="7620000" cy="1570038"/>
          </a:xfrm>
          <a:prstGeom prst="rect">
            <a:avLst/>
          </a:prstGeom>
        </p:spPr>
        <p:txBody>
          <a:bodyPr wrap="square">
            <a:spAutoFit/>
          </a:bodyPr>
          <a:p>
            <a:pPr algn="just" eaLnBrk="1" hangingPunct="1">
              <a:buNone/>
            </a:pPr>
            <a:r>
              <a:rPr lang="en-US" altLang="x-none" sz="3200" dirty="0">
                <a:effectLst>
                  <a:outerShdw blurRad="38100" dist="38100" dir="2700000">
                    <a:srgbClr val="C0C0C0"/>
                  </a:outerShdw>
                </a:effectLst>
                <a:latin typeface="Times New Roman" panose="02020603050405020304" pitchFamily="18" charset="0"/>
                <a:cs typeface="Times New Roman" panose="02020603050405020304" pitchFamily="18" charset="0"/>
              </a:rPr>
              <a:t>Khi l</a:t>
            </a:r>
            <a:r>
              <a:rPr lang="en-US" altLang="x-none" sz="3200" dirty="0">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lang="en-US" altLang="x-none" sz="3200" dirty="0">
                <a:effectLst>
                  <a:outerShdw blurRad="38100" dist="38100" dir="2700000">
                    <a:srgbClr val="C0C0C0"/>
                  </a:outerShdw>
                </a:effectLst>
                <a:latin typeface="Times New Roman" panose="02020603050405020304" pitchFamily="18" charset="0"/>
                <a:cs typeface="Times New Roman" panose="02020603050405020304" pitchFamily="18" charset="0"/>
              </a:rPr>
              <a:t>m việc với các hệ CSDL, em muốn giữ vai trò gì </a:t>
            </a:r>
            <a:r>
              <a:rPr lang="en-US" altLang="x-none" sz="3200" dirty="0">
                <a:solidFill>
                  <a:srgbClr val="FF0000"/>
                </a:solidFill>
                <a:latin typeface="Times New Roman" panose="02020603050405020304" pitchFamily="18" charset="0"/>
                <a:cs typeface="Times New Roman" panose="02020603050405020304" pitchFamily="18" charset="0"/>
              </a:rPr>
              <a:t>(</a:t>
            </a:r>
            <a:r>
              <a:rPr lang="en-US" altLang="x-none" sz="3200" b="1" dirty="0">
                <a:solidFill>
                  <a:srgbClr val="FF0000"/>
                </a:solidFill>
                <a:latin typeface="Times New Roman" panose="02020603050405020304" pitchFamily="18" charset="0"/>
                <a:cs typeface="Times New Roman" panose="02020603050405020304" pitchFamily="18" charset="0"/>
              </a:rPr>
              <a:t>người QTCSDL, người lập trình ứng dụng hay người dùng</a:t>
            </a:r>
            <a:r>
              <a:rPr lang="en-US" altLang="x-none" sz="3200" dirty="0">
                <a:solidFill>
                  <a:srgbClr val="FF0000"/>
                </a:solidFill>
                <a:latin typeface="Times New Roman" panose="02020603050405020304" pitchFamily="18" charset="0"/>
                <a:cs typeface="Times New Roman" panose="02020603050405020304" pitchFamily="18" charset="0"/>
              </a:rPr>
              <a:t>)? </a:t>
            </a:r>
            <a:r>
              <a:rPr lang="en-US" altLang="x-none" sz="3200" b="1" dirty="0">
                <a:solidFill>
                  <a:srgbClr val="FF0000"/>
                </a:solidFill>
                <a:latin typeface="Times New Roman" panose="02020603050405020304" pitchFamily="18" charset="0"/>
                <a:cs typeface="Times New Roman" panose="02020603050405020304" pitchFamily="18" charset="0"/>
              </a:rPr>
              <a:t>Vì sao</a:t>
            </a:r>
            <a:r>
              <a:rPr lang="en-US" altLang="x-none" sz="3200" dirty="0">
                <a:solidFill>
                  <a:srgbClr val="FF0000"/>
                </a:solidFill>
                <a:latin typeface="Times New Roman" panose="02020603050405020304" pitchFamily="18" charset="0"/>
                <a:cs typeface="Times New Roman" panose="02020603050405020304" pitchFamily="18" charset="0"/>
              </a:rPr>
              <a:t>?</a:t>
            </a:r>
            <a:endParaRPr lang="en-US" altLang="x-none" sz="3200" dirty="0">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228600"/>
            <a:ext cx="8229600" cy="1371600"/>
          </a:xfrm>
        </p:spPr>
        <p:txBody>
          <a:bodyPr vert="horz" wrap="square" lIns="91440" tIns="45720" rIns="91440" bIns="45720" numCol="1" anchor="ctr" anchorCtr="0" compatLnSpc="1">
            <a:normAutofit fontScale="90000"/>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Bài</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tập</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2: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Xác</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định</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Người</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QTCSDL,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người</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lập</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trình</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ứng</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dụng</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người</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dùng</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cho</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các</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phần</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mềm</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00B050"/>
                </a:solidFill>
                <a:effectLst>
                  <a:outerShdw blurRad="38100" dist="38100" dir="2700000" algn="tl">
                    <a:srgbClr val="000000">
                      <a:alpha val="43137"/>
                    </a:srgbClr>
                  </a:outerShdw>
                </a:effectLst>
                <a:uLnTx/>
                <a:uFillTx/>
                <a:latin typeface="+mj-lt"/>
                <a:ea typeface="+mj-ea"/>
                <a:cs typeface="+mj-cs"/>
              </a:rPr>
              <a:t>sau</a:t>
            </a:r>
            <a:r>
              <a:rPr kumimoji="0" lang="en-US" sz="3200" b="1" i="0" u="none" strike="noStrike" kern="1200" cap="none" spc="0" normalizeH="0" baseline="0" noProof="0">
                <a:ln>
                  <a:noFill/>
                </a:ln>
                <a:solidFill>
                  <a:srgbClr val="00B050"/>
                </a:solidFill>
                <a:effectLst>
                  <a:outerShdw blurRad="38100" dist="38100" dir="2700000" algn="tl">
                    <a:srgbClr val="000000">
                      <a:alpha val="43137"/>
                    </a:srgbClr>
                  </a:outerShdw>
                </a:effectLst>
                <a:uLnTx/>
                <a:uFillTx/>
                <a:latin typeface="+mj-lt"/>
                <a:ea typeface="+mj-ea"/>
                <a:cs typeface="+mj-cs"/>
              </a:rPr>
              <a:t>:</a:t>
            </a:r>
            <a:endParaRPr kumimoji="0" lang="en-US" sz="3200" b="0" i="0" u="none" strike="noStrike" kern="1200" cap="none" spc="0" normalizeH="0" baseline="0" noProof="0">
              <a:ln>
                <a:noFill/>
              </a:ln>
              <a:solidFill>
                <a:srgbClr val="00B050"/>
              </a:solidFill>
              <a:effectLst/>
              <a:uLnTx/>
              <a:uFillTx/>
              <a:latin typeface="+mj-lt"/>
              <a:ea typeface="+mj-ea"/>
              <a:cs typeface="+mj-cs"/>
            </a:endParaRPr>
          </a:p>
        </p:txBody>
      </p:sp>
      <p:graphicFrame>
        <p:nvGraphicFramePr>
          <p:cNvPr id="6" name="Table 5"/>
          <p:cNvGraphicFramePr>
            <a:graphicFrameLocks noGrp="1"/>
          </p:cNvGraphicFramePr>
          <p:nvPr/>
        </p:nvGraphicFramePr>
        <p:xfrm>
          <a:off x="609600" y="1752600"/>
          <a:ext cx="8049065" cy="4384675"/>
        </p:xfrm>
        <a:graphic>
          <a:graphicData uri="http://schemas.openxmlformats.org/drawingml/2006/table">
            <a:tbl>
              <a:tblPr firstRow="1" bandRow="1">
                <a:tableStyleId>{5C22544A-7EE6-4342-B048-85BDC9FD1C3A}</a:tableStyleId>
              </a:tblPr>
              <a:tblGrid>
                <a:gridCol w="2791265"/>
                <a:gridCol w="1676400"/>
                <a:gridCol w="2133600"/>
                <a:gridCol w="1447800"/>
              </a:tblGrid>
              <a:tr h="988395">
                <a:tc>
                  <a:txBody>
                    <a:bodyPr/>
                    <a:lstStyle/>
                    <a:p>
                      <a:pPr algn="ctr"/>
                      <a:endParaRPr lang="en-US" sz="2400" b="1">
                        <a:effectLst>
                          <a:outerShdw blurRad="38100" dist="38100" dir="2700000" algn="tl">
                            <a:srgbClr val="000000">
                              <a:alpha val="43137"/>
                            </a:srgbClr>
                          </a:outerShdw>
                        </a:effectLst>
                      </a:endParaRPr>
                    </a:p>
                    <a:p>
                      <a:pPr algn="ctr"/>
                      <a:r>
                        <a:rPr lang="en-US" sz="2400" b="1" err="1">
                          <a:effectLst>
                            <a:outerShdw blurRad="38100" dist="38100" dir="2700000" algn="tl">
                              <a:srgbClr val="000000">
                                <a:alpha val="43137"/>
                              </a:srgbClr>
                            </a:outerShdw>
                          </a:effectLst>
                        </a:rPr>
                        <a:t>Phần</a:t>
                      </a:r>
                      <a:r>
                        <a:rPr lang="en-US" sz="2400" b="1">
                          <a:effectLst>
                            <a:outerShdw blurRad="38100" dist="38100" dir="2700000" algn="tl">
                              <a:srgbClr val="000000">
                                <a:alpha val="43137"/>
                              </a:srgbClr>
                            </a:outerShdw>
                          </a:effectLst>
                        </a:rPr>
                        <a:t> </a:t>
                      </a:r>
                      <a:r>
                        <a:rPr lang="en-US" sz="2400" b="1" err="1">
                          <a:effectLst>
                            <a:outerShdw blurRad="38100" dist="38100" dir="2700000" algn="tl">
                              <a:srgbClr val="000000">
                                <a:alpha val="43137"/>
                              </a:srgbClr>
                            </a:outerShdw>
                          </a:effectLst>
                        </a:rPr>
                        <a:t>mềm</a:t>
                      </a:r>
                      <a:endParaRPr lang="en-US" sz="2400" b="1">
                        <a:effectLst>
                          <a:outerShdw blurRad="38100" dist="38100" dir="2700000" algn="tl">
                            <a:srgbClr val="000000">
                              <a:alpha val="43137"/>
                            </a:srgbClr>
                          </a:outerShdw>
                        </a:effectLst>
                      </a:endParaRPr>
                    </a:p>
                  </a:txBody>
                  <a:tcPr/>
                </a:tc>
                <a:tc>
                  <a:txBody>
                    <a:bodyPr/>
                    <a:lstStyle/>
                    <a:p>
                      <a:pPr algn="ctr"/>
                      <a:r>
                        <a:rPr lang="en-US" sz="2400" err="1">
                          <a:effectLst>
                            <a:outerShdw blurRad="38100" dist="38100" dir="2700000" algn="tl">
                              <a:srgbClr val="000000">
                                <a:alpha val="43137"/>
                              </a:srgbClr>
                            </a:outerShdw>
                          </a:effectLst>
                        </a:rPr>
                        <a:t>Người</a:t>
                      </a:r>
                      <a:r>
                        <a:rPr lang="en-US" sz="2400" baseline="0">
                          <a:effectLst>
                            <a:outerShdw blurRad="38100" dist="38100" dir="2700000" algn="tl">
                              <a:srgbClr val="000000">
                                <a:alpha val="43137"/>
                              </a:srgbClr>
                            </a:outerShdw>
                          </a:effectLst>
                        </a:rPr>
                        <a:t> QTCSDL</a:t>
                      </a:r>
                      <a:endParaRPr lang="en-US" sz="2400">
                        <a:effectLst>
                          <a:outerShdw blurRad="38100" dist="38100" dir="2700000" algn="tl">
                            <a:srgbClr val="000000">
                              <a:alpha val="43137"/>
                            </a:srgbClr>
                          </a:outerShdw>
                        </a:effectLst>
                      </a:endParaRPr>
                    </a:p>
                  </a:txBody>
                  <a:tcPr/>
                </a:tc>
                <a:tc>
                  <a:txBody>
                    <a:bodyPr/>
                    <a:lstStyle/>
                    <a:p>
                      <a:pPr algn="ctr"/>
                      <a:r>
                        <a:rPr lang="en-US" sz="2400" err="1">
                          <a:effectLst>
                            <a:outerShdw blurRad="38100" dist="38100" dir="2700000" algn="tl">
                              <a:srgbClr val="000000">
                                <a:alpha val="43137"/>
                              </a:srgbClr>
                            </a:outerShdw>
                          </a:effectLst>
                        </a:rPr>
                        <a:t>Người</a:t>
                      </a:r>
                      <a:r>
                        <a:rPr lang="en-US" sz="2400" baseline="0">
                          <a:effectLst>
                            <a:outerShdw blurRad="38100" dist="38100" dir="2700000" algn="tl">
                              <a:srgbClr val="000000">
                                <a:alpha val="43137"/>
                              </a:srgbClr>
                            </a:outerShdw>
                          </a:effectLst>
                        </a:rPr>
                        <a:t> LTUD</a:t>
                      </a:r>
                      <a:endParaRPr lang="en-US" sz="2400">
                        <a:effectLst>
                          <a:outerShdw blurRad="38100" dist="38100" dir="2700000" algn="tl">
                            <a:srgbClr val="000000">
                              <a:alpha val="43137"/>
                            </a:srgbClr>
                          </a:outerShdw>
                        </a:effectLst>
                      </a:endParaRPr>
                    </a:p>
                  </a:txBody>
                  <a:tcPr/>
                </a:tc>
                <a:tc>
                  <a:txBody>
                    <a:bodyPr/>
                    <a:lstStyle/>
                    <a:p>
                      <a:pPr algn="ctr"/>
                      <a:r>
                        <a:rPr lang="en-US" sz="2400" err="1">
                          <a:effectLst>
                            <a:outerShdw blurRad="38100" dist="38100" dir="2700000" algn="tl">
                              <a:srgbClr val="000000">
                                <a:alpha val="43137"/>
                              </a:srgbClr>
                            </a:outerShdw>
                          </a:effectLst>
                        </a:rPr>
                        <a:t>Người</a:t>
                      </a:r>
                      <a:r>
                        <a:rPr lang="en-US" sz="2400" baseline="0">
                          <a:effectLst>
                            <a:outerShdw blurRad="38100" dist="38100" dir="2700000" algn="tl">
                              <a:srgbClr val="000000">
                                <a:alpha val="43137"/>
                              </a:srgbClr>
                            </a:outerShdw>
                          </a:effectLst>
                        </a:rPr>
                        <a:t> </a:t>
                      </a:r>
                      <a:r>
                        <a:rPr lang="en-US" sz="2400" baseline="0" err="1">
                          <a:effectLst>
                            <a:outerShdw blurRad="38100" dist="38100" dir="2700000" algn="tl">
                              <a:srgbClr val="000000">
                                <a:alpha val="43137"/>
                              </a:srgbClr>
                            </a:outerShdw>
                          </a:effectLst>
                        </a:rPr>
                        <a:t>dùng</a:t>
                      </a:r>
                      <a:endParaRPr lang="en-US" sz="2400">
                        <a:effectLst>
                          <a:outerShdw blurRad="38100" dist="38100" dir="2700000" algn="tl">
                            <a:srgbClr val="000000">
                              <a:alpha val="43137"/>
                            </a:srgbClr>
                          </a:outerShdw>
                        </a:effectLst>
                      </a:endParaRPr>
                    </a:p>
                  </a:txBody>
                  <a:tcPr/>
                </a:tc>
              </a:tr>
              <a:tr h="1417722">
                <a:tc>
                  <a:txBody>
                    <a:bodyPr/>
                    <a:lstStyle/>
                    <a:p>
                      <a:pPr algn="l"/>
                      <a:r>
                        <a:rPr lang="en-US" sz="2400" b="1">
                          <a:effectLst>
                            <a:outerShdw blurRad="38100" dist="38100" dir="2700000" algn="tl">
                              <a:srgbClr val="000000">
                                <a:alpha val="43137"/>
                              </a:srgbClr>
                            </a:outerShdw>
                          </a:effectLst>
                        </a:rPr>
                        <a:t>1.Smas</a:t>
                      </a:r>
                      <a:endParaRPr lang="en-US" sz="2400" b="1">
                        <a:effectLst>
                          <a:outerShdw blurRad="38100" dist="38100" dir="2700000" algn="tl">
                            <a:srgbClr val="000000">
                              <a:alpha val="43137"/>
                            </a:srgbClr>
                          </a:outerShdw>
                        </a:effectLst>
                      </a:endParaRPr>
                    </a:p>
                    <a:p>
                      <a:pPr algn="l"/>
                      <a:r>
                        <a:rPr lang="en-US" sz="2400" b="1">
                          <a:effectLst>
                            <a:outerShdw blurRad="38100" dist="38100" dir="2700000" algn="tl">
                              <a:srgbClr val="000000">
                                <a:alpha val="43137"/>
                              </a:srgbClr>
                            </a:outerShdw>
                          </a:effectLst>
                        </a:rPr>
                        <a:t>(ĐC: </a:t>
                      </a:r>
                      <a:r>
                        <a:rPr lang="en-US" sz="2400" b="1">
                          <a:solidFill>
                            <a:srgbClr val="FF0000"/>
                          </a:solidFill>
                          <a:effectLst>
                            <a:outerShdw blurRad="38100" dist="38100" dir="2700000" algn="tl">
                              <a:srgbClr val="000000">
                                <a:alpha val="43137"/>
                              </a:srgbClr>
                            </a:outerShdw>
                          </a:effectLst>
                        </a:rPr>
                        <a:t>smas.edu.vn</a:t>
                      </a:r>
                      <a:r>
                        <a:rPr lang="en-US" sz="2400" b="1">
                          <a:effectLst>
                            <a:outerShdw blurRad="38100" dist="38100" dir="2700000" algn="tl">
                              <a:srgbClr val="000000">
                                <a:alpha val="43137"/>
                              </a:srgbClr>
                            </a:outerShdw>
                          </a:effectLst>
                        </a:rPr>
                        <a:t>)</a:t>
                      </a:r>
                      <a:endParaRPr lang="en-US" sz="2400" b="1">
                        <a:effectLst>
                          <a:outerShdw blurRad="38100" dist="38100" dir="2700000" algn="tl">
                            <a:srgbClr val="000000">
                              <a:alpha val="43137"/>
                            </a:srgbClr>
                          </a:outerShdw>
                        </a:effectLst>
                      </a:endParaRPr>
                    </a:p>
                  </a:txBody>
                  <a:tcPr/>
                </a:tc>
                <a:tc>
                  <a:txBody>
                    <a:bodyPr/>
                    <a:lstStyle/>
                    <a:p>
                      <a:pPr marL="457200" indent="-457200" algn="ctr">
                        <a:buFont typeface="Arial" panose="020B0604020202020204" pitchFamily="34" charset="0"/>
                        <a:buChar char="•"/>
                      </a:pPr>
                      <a:endParaRPr lang="en-US" sz="2400"/>
                    </a:p>
                  </a:txBody>
                  <a:tcPr/>
                </a:tc>
                <a:tc>
                  <a:txBody>
                    <a:bodyPr/>
                    <a:lstStyle/>
                    <a:p>
                      <a:pPr marL="457200" indent="-457200" algn="just">
                        <a:buFont typeface="Arial" panose="020B0604020202020204" pitchFamily="34" charset="0"/>
                        <a:buChar char="•"/>
                      </a:pPr>
                      <a:endParaRPr lang="en-US" sz="2400">
                        <a:latin typeface="Times New Roman" panose="02020603050405020304" pitchFamily="18" charset="0"/>
                        <a:cs typeface="Times New Roman" panose="02020603050405020304" pitchFamily="18" charset="0"/>
                      </a:endParaRPr>
                    </a:p>
                  </a:txBody>
                  <a:tcPr/>
                </a:tc>
                <a:tc>
                  <a:txBody>
                    <a:bodyPr/>
                    <a:lstStyle/>
                    <a:p>
                      <a:pPr marL="457200" indent="-457200" algn="ctr">
                        <a:buFont typeface="Arial" panose="020B0604020202020204" pitchFamily="34" charset="0"/>
                        <a:buChar char="•"/>
                      </a:pPr>
                      <a:endParaRPr lang="en-US" sz="2400"/>
                    </a:p>
                  </a:txBody>
                  <a:tcPr/>
                </a:tc>
              </a:tr>
              <a:tr h="790379">
                <a:tc>
                  <a:txBody>
                    <a:bodyPr/>
                    <a:lstStyle/>
                    <a:p>
                      <a:pPr algn="l"/>
                      <a:endParaRPr lang="en-US" sz="2400" b="1">
                        <a:effectLst>
                          <a:outerShdw blurRad="38100" dist="38100" dir="2700000" algn="tl">
                            <a:srgbClr val="000000">
                              <a:alpha val="43137"/>
                            </a:srgbClr>
                          </a:outerShdw>
                        </a:effectLst>
                      </a:endParaRPr>
                    </a:p>
                  </a:txBody>
                  <a:tcPr/>
                </a:tc>
                <a:tc>
                  <a:txBody>
                    <a:bodyPr/>
                    <a:lstStyle/>
                    <a:p>
                      <a:pPr marL="0" indent="0" algn="ctr">
                        <a:buFont typeface="Arial" panose="020B0604020202020204" pitchFamily="34" charset="0"/>
                        <a:buNone/>
                      </a:pPr>
                      <a:endParaRPr lang="en-US" sz="2400"/>
                    </a:p>
                  </a:txBody>
                  <a:tcPr/>
                </a:tc>
                <a:tc>
                  <a:txBody>
                    <a:bodyPr/>
                    <a:lstStyle/>
                    <a:p>
                      <a:pPr marL="0" indent="0" algn="ctr">
                        <a:buFont typeface="Arial" panose="020B0604020202020204" pitchFamily="34" charset="0"/>
                        <a:buNone/>
                      </a:pPr>
                      <a:endParaRPr lang="en-US" sz="2400"/>
                    </a:p>
                  </a:txBody>
                  <a:tcPr/>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lang="en-US" sz="2400"/>
                    </a:p>
                  </a:txBody>
                  <a:tcPr/>
                </a:tc>
              </a:tr>
              <a:tr h="1025208">
                <a:tc>
                  <a:txBody>
                    <a:bodyPr/>
                    <a:lstStyle/>
                    <a:p>
                      <a:pPr algn="l"/>
                      <a:r>
                        <a:rPr lang="en-US" sz="2400" b="1">
                          <a:effectLst>
                            <a:outerShdw blurRad="38100" dist="38100" dir="2700000" algn="tl">
                              <a:srgbClr val="000000">
                                <a:alpha val="43137"/>
                              </a:srgbClr>
                            </a:outerShdw>
                          </a:effectLst>
                        </a:rPr>
                        <a:t>3. </a:t>
                      </a:r>
                      <a:r>
                        <a:rPr lang="en-US" sz="2400" b="1" err="1">
                          <a:effectLst>
                            <a:outerShdw blurRad="38100" dist="38100" dir="2700000" algn="tl">
                              <a:srgbClr val="000000">
                                <a:alpha val="43137"/>
                              </a:srgbClr>
                            </a:outerShdw>
                          </a:effectLst>
                        </a:rPr>
                        <a:t>Kênh</a:t>
                      </a:r>
                      <a:r>
                        <a:rPr lang="en-US" sz="2400" b="1" baseline="0">
                          <a:effectLst>
                            <a:outerShdw blurRad="38100" dist="38100" dir="2700000" algn="tl">
                              <a:srgbClr val="000000">
                                <a:alpha val="43137"/>
                              </a:srgbClr>
                            </a:outerShdw>
                          </a:effectLst>
                        </a:rPr>
                        <a:t> you tube: </a:t>
                      </a:r>
                      <a:endParaRPr lang="en-US" sz="2400" b="1" baseline="0">
                        <a:effectLst>
                          <a:outerShdw blurRad="38100" dist="38100" dir="2700000" algn="tl">
                            <a:srgbClr val="000000">
                              <a:alpha val="43137"/>
                            </a:srgbClr>
                          </a:outerShdw>
                        </a:effectLst>
                      </a:endParaRPr>
                    </a:p>
                    <a:p>
                      <a:pPr algn="l"/>
                      <a:r>
                        <a:rPr lang="en-US" sz="2400" b="1" baseline="0" err="1">
                          <a:solidFill>
                            <a:srgbClr val="FF0000"/>
                          </a:solidFill>
                          <a:effectLst>
                            <a:outerShdw blurRad="38100" dist="38100" dir="2700000" algn="tl">
                              <a:srgbClr val="000000">
                                <a:alpha val="43137"/>
                              </a:srgbClr>
                            </a:outerShdw>
                          </a:effectLst>
                        </a:rPr>
                        <a:t>Xuân</a:t>
                      </a:r>
                      <a:r>
                        <a:rPr lang="en-US" sz="2400" b="1" baseline="0">
                          <a:solidFill>
                            <a:srgbClr val="FF0000"/>
                          </a:solidFill>
                          <a:effectLst>
                            <a:outerShdw blurRad="38100" dist="38100" dir="2700000" algn="tl">
                              <a:srgbClr val="000000">
                                <a:alpha val="43137"/>
                              </a:srgbClr>
                            </a:outerShdw>
                          </a:effectLst>
                        </a:rPr>
                        <a:t> VL</a:t>
                      </a:r>
                      <a:endParaRPr lang="en-US" sz="2400" b="1">
                        <a:solidFill>
                          <a:srgbClr val="FF0000"/>
                        </a:solidFill>
                        <a:effectLst>
                          <a:outerShdw blurRad="38100" dist="38100" dir="2700000" algn="tl">
                            <a:srgbClr val="000000">
                              <a:alpha val="43137"/>
                            </a:srgbClr>
                          </a:outerShdw>
                        </a:effectLst>
                      </a:endParaRPr>
                    </a:p>
                  </a:txBody>
                  <a:tcPr/>
                </a:tc>
                <a:tc>
                  <a:txBody>
                    <a:bodyPr/>
                    <a:lstStyle/>
                    <a:p>
                      <a:pPr marL="0" indent="0" algn="ctr">
                        <a:buFont typeface="Arial" panose="020B0604020202020204" pitchFamily="34" charset="0"/>
                        <a:buNone/>
                      </a:pPr>
                      <a:endParaRPr lang="en-US" sz="2400"/>
                    </a:p>
                  </a:txBody>
                  <a:tcPr/>
                </a:tc>
                <a:tc>
                  <a:txBody>
                    <a:bodyPr/>
                    <a:lstStyle/>
                    <a:p>
                      <a:pPr marL="0" indent="0" algn="ctr">
                        <a:buFont typeface="Arial" panose="020B0604020202020204" pitchFamily="34" charset="0"/>
                        <a:buNone/>
                      </a:pPr>
                      <a:endParaRPr lang="en-US" sz="2400"/>
                    </a:p>
                  </a:txBody>
                  <a:tcPr/>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lang="en-US" sz="2400"/>
                    </a:p>
                  </a:txBody>
                  <a:tcPr/>
                </a:tc>
              </a:tr>
            </a:tbl>
          </a:graphicData>
        </a:graphic>
      </p:graphicFrame>
      <p:sp>
        <p:nvSpPr>
          <p:cNvPr id="3" name="TextBox 2"/>
          <p:cNvSpPr txBox="1"/>
          <p:nvPr/>
        </p:nvSpPr>
        <p:spPr>
          <a:xfrm>
            <a:off x="3429000" y="2828925"/>
            <a:ext cx="1752600" cy="1938338"/>
          </a:xfrm>
          <a:prstGeom prst="rect">
            <a:avLst/>
          </a:prstGeom>
          <a:noFill/>
          <a:ln w="9525">
            <a:noFill/>
          </a:ln>
        </p:spPr>
        <p:txBody>
          <a:bodyPr>
            <a:spAutoFit/>
          </a:bodyPr>
          <a:p>
            <a:pPr eaLnBrk="1" hangingPunct="1">
              <a:buNone/>
            </a:pPr>
            <a:r>
              <a:rPr lang="en-US" altLang="x-none" sz="2400" b="1" dirty="0">
                <a:latin typeface="Times New Roman" panose="02020603050405020304" pitchFamily="18" charset="0"/>
                <a:cs typeface="Times New Roman" panose="02020603050405020304" pitchFamily="18" charset="0"/>
              </a:rPr>
              <a:t>Thầy Hùng (Ng</a:t>
            </a:r>
            <a:r>
              <a:rPr lang="vi-VN" altLang="x-none" sz="2400" b="1" dirty="0">
                <a:latin typeface="Times New Roman" panose="02020603050405020304" pitchFamily="18" charset="0"/>
                <a:cs typeface="Times New Roman" panose="02020603050405020304" pitchFamily="18" charset="0"/>
              </a:rPr>
              <a:t>ười</a:t>
            </a:r>
            <a:r>
              <a:rPr lang="en-US" altLang="x-none" sz="2400" b="1" dirty="0">
                <a:latin typeface="Times New Roman" panose="02020603050405020304" pitchFamily="18" charset="0"/>
                <a:cs typeface="Times New Roman" panose="02020603050405020304" pitchFamily="18" charset="0"/>
              </a:rPr>
              <a:t> do HT phân công)</a:t>
            </a:r>
            <a:endParaRPr lang="en-US" altLang="x-none" sz="2400" b="1" dirty="0">
              <a:latin typeface="Times New Roman" panose="02020603050405020304" pitchFamily="18" charset="0"/>
              <a:cs typeface="Times New Roman" panose="02020603050405020304" pitchFamily="18" charset="0"/>
            </a:endParaRPr>
          </a:p>
          <a:p>
            <a:pPr eaLnBrk="1" hangingPunct="1">
              <a:buNone/>
            </a:pPr>
            <a:endParaRPr lang="en-US" altLang="x-none" sz="2400" b="1" dirty="0">
              <a:latin typeface="Tahoma" panose="020B0604030504040204" pitchFamily="34" charset="0"/>
              <a:ea typeface="Tahoma" panose="020B0604030504040204" pitchFamily="34" charset="0"/>
            </a:endParaRPr>
          </a:p>
        </p:txBody>
      </p:sp>
      <p:sp>
        <p:nvSpPr>
          <p:cNvPr id="4" name="TextBox 3"/>
          <p:cNvSpPr txBox="1"/>
          <p:nvPr/>
        </p:nvSpPr>
        <p:spPr>
          <a:xfrm>
            <a:off x="5219700" y="2630488"/>
            <a:ext cx="1905000" cy="1446212"/>
          </a:xfrm>
          <a:prstGeom prst="rect">
            <a:avLst/>
          </a:prstGeom>
          <a:noFill/>
          <a:ln w="9525">
            <a:noFill/>
          </a:ln>
        </p:spPr>
        <p:txBody>
          <a:bodyPr>
            <a:spAutoFit/>
          </a:bodyPr>
          <a:p>
            <a:pPr algn="just" eaLnBrk="1" hangingPunct="1">
              <a:buNone/>
            </a:pPr>
            <a:r>
              <a:rPr lang="en-US" altLang="x-none" sz="2200" b="1" dirty="0">
                <a:solidFill>
                  <a:srgbClr val="000000"/>
                </a:solidFill>
                <a:latin typeface="Times New Roman" panose="02020603050405020304" pitchFamily="18" charset="0"/>
                <a:cs typeface="Times New Roman" panose="02020603050405020304" pitchFamily="18" charset="0"/>
              </a:rPr>
              <a:t>Người của t</a:t>
            </a:r>
            <a:r>
              <a:rPr lang="vi-VN" altLang="x-none" sz="2200" b="1" dirty="0">
                <a:solidFill>
                  <a:srgbClr val="000000"/>
                </a:solidFill>
                <a:latin typeface="Times New Roman" panose="02020603050405020304" pitchFamily="18" charset="0"/>
                <a:cs typeface="Times New Roman" panose="02020603050405020304" pitchFamily="18" charset="0"/>
              </a:rPr>
              <a:t>ập đo</a:t>
            </a:r>
            <a:r>
              <a:rPr lang="vi-VN" altLang="x-none" sz="2200" b="1" dirty="0">
                <a:solidFill>
                  <a:srgbClr val="000000"/>
                </a:solidFill>
                <a:latin typeface="Times New Roman" panose="02020603050405020304" pitchFamily="18" charset="0"/>
                <a:ea typeface="Times New Roman" panose="02020603050405020304" pitchFamily="18" charset="0"/>
              </a:rPr>
              <a:t>à</a:t>
            </a:r>
            <a:r>
              <a:rPr lang="vi-VN" altLang="x-none" sz="2200" b="1" dirty="0">
                <a:solidFill>
                  <a:srgbClr val="000000"/>
                </a:solidFill>
                <a:latin typeface="Times New Roman" panose="02020603050405020304" pitchFamily="18" charset="0"/>
                <a:cs typeface="Times New Roman" panose="02020603050405020304" pitchFamily="18" charset="0"/>
              </a:rPr>
              <a:t>n </a:t>
            </a:r>
            <a:r>
              <a:rPr lang="en-US" altLang="x-none" sz="2200" b="1" dirty="0">
                <a:solidFill>
                  <a:srgbClr val="000000"/>
                </a:solidFill>
                <a:latin typeface="Times New Roman" panose="02020603050405020304" pitchFamily="18" charset="0"/>
                <a:cs typeface="Times New Roman" panose="02020603050405020304" pitchFamily="18" charset="0"/>
              </a:rPr>
              <a:t>CN </a:t>
            </a:r>
            <a:r>
              <a:rPr lang="vi-VN" altLang="x-none" sz="2200" b="1" dirty="0">
                <a:solidFill>
                  <a:srgbClr val="000000"/>
                </a:solidFill>
                <a:latin typeface="Times New Roman" panose="02020603050405020304" pitchFamily="18" charset="0"/>
                <a:cs typeface="Times New Roman" panose="02020603050405020304" pitchFamily="18" charset="0"/>
              </a:rPr>
              <a:t>Viễn thông Quân đội Viettel</a:t>
            </a:r>
            <a:endParaRPr lang="vi-VN" altLang="x-none" sz="2200" b="1" dirty="0">
              <a:solidFill>
                <a:srgbClr val="000000"/>
              </a:solidFill>
              <a:latin typeface="Times New Roman" panose="02020603050405020304" pitchFamily="18" charset="0"/>
              <a:ea typeface="Times New Roman" panose="02020603050405020304" pitchFamily="18" charset="0"/>
            </a:endParaRPr>
          </a:p>
        </p:txBody>
      </p:sp>
      <p:sp>
        <p:nvSpPr>
          <p:cNvPr id="5" name="TextBox 4"/>
          <p:cNvSpPr txBox="1"/>
          <p:nvPr/>
        </p:nvSpPr>
        <p:spPr>
          <a:xfrm>
            <a:off x="7391400" y="2598738"/>
            <a:ext cx="1219200" cy="830262"/>
          </a:xfrm>
          <a:prstGeom prst="rect">
            <a:avLst/>
          </a:prstGeom>
          <a:noFill/>
          <a:ln w="9525">
            <a:noFill/>
          </a:ln>
        </p:spPr>
        <p:txBody>
          <a:bodyPr>
            <a:spAutoFit/>
          </a:bodyPr>
          <a:p>
            <a:pPr algn="ctr" eaLnBrk="1" hangingPunct="1">
              <a:buNone/>
            </a:pPr>
            <a:r>
              <a:rPr lang="en-US" altLang="x-none" sz="2400" b="1" dirty="0">
                <a:latin typeface="Times New Roman" panose="02020603050405020304" pitchFamily="18" charset="0"/>
                <a:cs typeface="Times New Roman" panose="02020603050405020304" pitchFamily="18" charset="0"/>
              </a:rPr>
              <a:t>Ph/ </a:t>
            </a:r>
            <a:endParaRPr lang="en-US" altLang="x-none" sz="2400" b="1" dirty="0">
              <a:latin typeface="Times New Roman" panose="02020603050405020304" pitchFamily="18" charset="0"/>
              <a:cs typeface="Times New Roman" panose="02020603050405020304" pitchFamily="18" charset="0"/>
            </a:endParaRPr>
          </a:p>
          <a:p>
            <a:pPr algn="ctr" eaLnBrk="1" hangingPunct="1">
              <a:buNone/>
            </a:pPr>
            <a:r>
              <a:rPr lang="en-US" altLang="x-none" sz="2400" b="1" dirty="0">
                <a:latin typeface="Times New Roman" panose="02020603050405020304" pitchFamily="18" charset="0"/>
                <a:cs typeface="Times New Roman" panose="02020603050405020304" pitchFamily="18" charset="0"/>
              </a:rPr>
              <a:t>HS/ GV</a:t>
            </a:r>
            <a:endParaRPr lang="en-US" altLang="x-none" sz="2400" b="1" dirty="0">
              <a:latin typeface="Times New Roman" panose="02020603050405020304" pitchFamily="18" charset="0"/>
              <a:ea typeface="Times New Roman" panose="02020603050405020304" pitchFamily="18" charset="0"/>
            </a:endParaRPr>
          </a:p>
        </p:txBody>
      </p:sp>
      <p:sp>
        <p:nvSpPr>
          <p:cNvPr id="12" name="TextBox 11"/>
          <p:cNvSpPr txBox="1"/>
          <p:nvPr/>
        </p:nvSpPr>
        <p:spPr>
          <a:xfrm>
            <a:off x="3473450" y="4876800"/>
            <a:ext cx="1524000" cy="461963"/>
          </a:xfrm>
          <a:prstGeom prst="rect">
            <a:avLst/>
          </a:prstGeom>
          <a:noFill/>
          <a:ln w="9525">
            <a:noFill/>
          </a:ln>
        </p:spPr>
        <p:txBody>
          <a:bodyPr>
            <a:spAutoFit/>
          </a:bodyPr>
          <a:p>
            <a:pPr eaLnBrk="1" hangingPunct="1">
              <a:buNone/>
            </a:pPr>
            <a:r>
              <a:rPr lang="en-US" altLang="x-none" sz="2400" b="1" dirty="0">
                <a:latin typeface="Times New Roman" panose="02020603050405020304" pitchFamily="18" charset="0"/>
                <a:cs typeface="Times New Roman" panose="02020603050405020304" pitchFamily="18" charset="0"/>
              </a:rPr>
              <a:t>Cô Xuân</a:t>
            </a:r>
            <a:endParaRPr lang="en-US" altLang="x-none" sz="2400" b="1" dirty="0">
              <a:latin typeface="Times New Roman" panose="02020603050405020304" pitchFamily="18" charset="0"/>
              <a:ea typeface="Times New Roman" panose="02020603050405020304" pitchFamily="18" charset="0"/>
            </a:endParaRPr>
          </a:p>
        </p:txBody>
      </p:sp>
      <p:sp>
        <p:nvSpPr>
          <p:cNvPr id="14" name="TextBox 13"/>
          <p:cNvSpPr txBox="1"/>
          <p:nvPr/>
        </p:nvSpPr>
        <p:spPr>
          <a:xfrm>
            <a:off x="5410200" y="4876800"/>
            <a:ext cx="1524000" cy="461963"/>
          </a:xfrm>
          <a:prstGeom prst="rect">
            <a:avLst/>
          </a:prstGeom>
          <a:noFill/>
          <a:ln w="9525">
            <a:noFill/>
          </a:ln>
        </p:spPr>
        <p:txBody>
          <a:bodyPr>
            <a:spAutoFit/>
          </a:bodyPr>
          <a:p>
            <a:pPr eaLnBrk="1" hangingPunct="1">
              <a:buNone/>
            </a:pPr>
            <a:r>
              <a:rPr lang="en-US" altLang="x-none" sz="2400" b="1" dirty="0">
                <a:latin typeface="Times New Roman" panose="02020603050405020304" pitchFamily="18" charset="0"/>
                <a:cs typeface="Times New Roman" panose="02020603050405020304" pitchFamily="18" charset="0"/>
              </a:rPr>
              <a:t>Cô Xuân</a:t>
            </a:r>
            <a:endParaRPr lang="en-US" altLang="x-none" sz="2400" b="1" dirty="0">
              <a:latin typeface="Times New Roman" panose="02020603050405020304" pitchFamily="18" charset="0"/>
              <a:ea typeface="Times New Roman" panose="02020603050405020304" pitchFamily="18" charset="0"/>
            </a:endParaRPr>
          </a:p>
        </p:txBody>
      </p:sp>
      <p:sp>
        <p:nvSpPr>
          <p:cNvPr id="15" name="TextBox 14"/>
          <p:cNvSpPr txBox="1"/>
          <p:nvPr/>
        </p:nvSpPr>
        <p:spPr>
          <a:xfrm>
            <a:off x="7337425" y="4876800"/>
            <a:ext cx="1063625" cy="461963"/>
          </a:xfrm>
          <a:prstGeom prst="rect">
            <a:avLst/>
          </a:prstGeom>
          <a:noFill/>
          <a:ln w="9525">
            <a:noFill/>
          </a:ln>
        </p:spPr>
        <p:txBody>
          <a:bodyPr>
            <a:spAutoFit/>
          </a:bodyPr>
          <a:p>
            <a:pPr eaLnBrk="1" hangingPunct="1">
              <a:buNone/>
            </a:pPr>
            <a:r>
              <a:rPr lang="en-US" altLang="x-none" sz="2400" b="1" dirty="0">
                <a:latin typeface="Times New Roman" panose="02020603050405020304" pitchFamily="18" charset="0"/>
                <a:cs typeface="Times New Roman" panose="02020603050405020304" pitchFamily="18" charset="0"/>
              </a:rPr>
              <a:t>Tất cả</a:t>
            </a:r>
            <a:endParaRPr lang="en-US" altLang="x-none" sz="2400" b="1"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2"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33400" y="304800"/>
            <a:ext cx="8229600" cy="1676400"/>
          </a:xfrm>
        </p:spPr>
        <p:txBody>
          <a:bodyPr vert="horz" wrap="square" lIns="91440" tIns="45720" rIns="91440" bIns="45720" numCol="1" anchor="ctr" anchorCtr="0" compatLnSpc="1">
            <a:normAutofit fontScale="90000"/>
          </a:bodyPr>
          <a:lstStyle/>
          <a:p>
            <a:pPr marL="0" marR="0" lvl="0" indent="0" algn="just"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Bài</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tập</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3( </a:t>
            </a: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bài</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1.33 </a:t>
            </a:r>
            <a:r>
              <a:rPr kumimoji="0" lang="en-US" sz="32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sbt</a:t>
            </a: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Có</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thể</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thay</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đổi</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người</a:t>
            </a:r>
            <a:r>
              <a:rPr kumimoji="0" lang="en-US" sz="3200" b="1" i="0" u="none" strike="noStrike" kern="1200" cap="none" spc="0" normalizeH="0" baseline="0" noProof="0">
                <a:ln>
                  <a:noFill/>
                </a:ln>
                <a:solidFill>
                  <a:srgbClr val="FF0000"/>
                </a:solidFill>
                <a:effectLst/>
                <a:uLnTx/>
                <a:uFillTx/>
                <a:latin typeface="+mj-lt"/>
                <a:ea typeface="+mj-ea"/>
                <a:cs typeface="+mj-cs"/>
              </a:rPr>
              <a:t> QTCSDL </a:t>
            </a:r>
            <a:r>
              <a:rPr kumimoji="0" lang="en-US" sz="3200" b="1" i="0" u="none" strike="noStrike" kern="1200" cap="none" spc="0" normalizeH="0" baseline="0" noProof="0" err="1">
                <a:ln>
                  <a:noFill/>
                </a:ln>
                <a:solidFill>
                  <a:srgbClr val="FF0000"/>
                </a:solidFill>
                <a:effectLst/>
                <a:uLnTx/>
                <a:uFillTx/>
                <a:latin typeface="+mj-lt"/>
                <a:ea typeface="+mj-ea"/>
                <a:cs typeface="+mj-cs"/>
              </a:rPr>
              <a:t>được</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không</a:t>
            </a:r>
            <a:r>
              <a:rPr kumimoji="0" lang="en-US" sz="3200" b="1" i="0" u="none" strike="noStrike" kern="1200" cap="none" spc="0" normalizeH="0" baseline="0" noProof="0">
                <a:ln>
                  <a:noFill/>
                </a:ln>
                <a:solidFill>
                  <a:srgbClr val="FF0000"/>
                </a:solidFill>
                <a:effectLst/>
                <a:uLnTx/>
                <a:uFillTx/>
                <a:latin typeface="+mj-lt"/>
                <a:ea typeface="+mj-ea"/>
                <a:cs typeface="+mj-cs"/>
              </a:rPr>
              <a:t>?(</a:t>
            </a:r>
            <a:r>
              <a:rPr kumimoji="0" lang="en-US" sz="3200" b="1" i="0" u="none" strike="noStrike" kern="1200" cap="none" spc="0" normalizeH="0" baseline="0" noProof="0" err="1">
                <a:ln>
                  <a:noFill/>
                </a:ln>
                <a:solidFill>
                  <a:srgbClr val="FF0000"/>
                </a:solidFill>
                <a:effectLst/>
                <a:uLnTx/>
                <a:uFillTx/>
                <a:latin typeface="+mj-lt"/>
                <a:ea typeface="+mj-ea"/>
                <a:cs typeface="+mj-cs"/>
              </a:rPr>
              <a:t>Nếu</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được</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cần</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phải</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cung</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cấp</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những</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gì</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cho</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người</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rgbClr val="FF0000"/>
                </a:solidFill>
                <a:effectLst/>
                <a:uLnTx/>
                <a:uFillTx/>
                <a:latin typeface="+mj-lt"/>
                <a:ea typeface="+mj-ea"/>
                <a:cs typeface="+mj-cs"/>
              </a:rPr>
              <a:t>thay</a:t>
            </a:r>
            <a:r>
              <a:rPr kumimoji="0" lang="en-US" sz="3200" b="1" i="0" u="none" strike="noStrike" kern="1200" cap="none" spc="0" normalizeH="0" baseline="0" noProof="0">
                <a:ln>
                  <a:noFill/>
                </a:ln>
                <a:solidFill>
                  <a:srgbClr val="FF0000"/>
                </a:solidFill>
                <a:effectLst/>
                <a:uLnTx/>
                <a:uFillTx/>
                <a:latin typeface="+mj-lt"/>
                <a:ea typeface="+mj-ea"/>
                <a:cs typeface="+mj-cs"/>
              </a:rPr>
              <a:t> </a:t>
            </a:r>
            <a:r>
              <a:rPr kumimoji="0" lang="en-US" sz="3200" b="1" i="0" u="none" strike="noStrike" kern="1200" cap="none" spc="0" normalizeH="0" baseline="0" noProof="0" err="1">
                <a:ln>
                  <a:noFill/>
                </a:ln>
                <a:solidFill>
                  <a:schemeClr val="bg1"/>
                </a:solidFill>
                <a:effectLst/>
                <a:uLnTx/>
                <a:uFillTx/>
                <a:latin typeface="+mj-lt"/>
                <a:ea typeface="+mj-ea"/>
                <a:cs typeface="+mj-cs"/>
              </a:rPr>
              <a:t>thế</a:t>
            </a:r>
            <a:r>
              <a:rPr kumimoji="0" lang="en-US" sz="3200" b="1" i="0" u="none" strike="noStrike" kern="1200" cap="none" spc="0" normalizeH="0" baseline="0" noProof="0">
                <a:ln>
                  <a:noFill/>
                </a:ln>
                <a:solidFill>
                  <a:schemeClr val="bg1"/>
                </a:solidFill>
                <a:effectLst/>
                <a:uLnTx/>
                <a:uFillTx/>
                <a:latin typeface="+mj-lt"/>
                <a:ea typeface="+mj-ea"/>
                <a:cs typeface="+mj-cs"/>
              </a:rPr>
              <a:t>?)</a:t>
            </a:r>
            <a:endParaRPr kumimoji="0" lang="en-US" sz="3200" b="1" i="0" u="none" strike="noStrike" kern="1200" cap="none" spc="0" normalizeH="0" baseline="0" noProof="0">
              <a:ln>
                <a:noFill/>
              </a:ln>
              <a:solidFill>
                <a:schemeClr val="bg1"/>
              </a:solidFill>
              <a:effectLst/>
              <a:uLnTx/>
              <a:uFillTx/>
              <a:latin typeface="+mj-lt"/>
              <a:ea typeface="+mj-ea"/>
              <a:cs typeface="+mj-cs"/>
            </a:endParaRPr>
          </a:p>
        </p:txBody>
      </p:sp>
      <p:sp>
        <p:nvSpPr>
          <p:cNvPr id="4" name="TextBox 3"/>
          <p:cNvSpPr txBox="1"/>
          <p:nvPr/>
        </p:nvSpPr>
        <p:spPr>
          <a:xfrm>
            <a:off x="723900" y="2209800"/>
            <a:ext cx="7848600" cy="3540125"/>
          </a:xfrm>
          <a:prstGeom prst="rect">
            <a:avLst/>
          </a:prstGeom>
          <a:noFill/>
        </p:spPr>
        <p:txBody>
          <a:bodyPr wrap="square" rtlCol="0">
            <a:spAutoFit/>
          </a:bodyPr>
          <a:p>
            <a:pPr marL="457200" indent="-457200" algn="just" eaLnBrk="1" hangingPunct="1">
              <a:buFont typeface="Wingdings" panose="05000000000000000000" pitchFamily="2" charset="2"/>
              <a:buChar char="Ø"/>
            </a:pPr>
            <a:r>
              <a:rPr lang="en-US" altLang="x-none" sz="2800" dirty="0">
                <a:latin typeface="Times New Roman" panose="02020603050405020304" pitchFamily="18" charset="0"/>
                <a:cs typeface="Times New Roman" panose="02020603050405020304" pitchFamily="18" charset="0"/>
              </a:rPr>
              <a:t>Có thể</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Wingdings" panose="05000000000000000000" pitchFamily="2" charset="2"/>
              <a:buChar char="Ø"/>
            </a:pPr>
            <a:r>
              <a:rPr lang="en-US" altLang="x-none" sz="2800" dirty="0">
                <a:latin typeface="Times New Roman" panose="02020603050405020304" pitchFamily="18" charset="0"/>
                <a:cs typeface="Times New Roman" panose="02020603050405020304" pitchFamily="18" charset="0"/>
              </a:rPr>
              <a:t>Cung cấp: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dirty="0">
                <a:latin typeface="Times New Roman" panose="02020603050405020304" pitchFamily="18" charset="0"/>
                <a:cs typeface="Times New Roman" panose="02020603050405020304" pitchFamily="18" charset="0"/>
              </a:rPr>
              <a:t>Quyền truy cập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dirty="0">
                <a:latin typeface="Times New Roman" panose="02020603050405020304" pitchFamily="18" charset="0"/>
                <a:cs typeface="Times New Roman" panose="02020603050405020304" pitchFamily="18" charset="0"/>
              </a:rPr>
              <a:t>Các thông tin liên quan đến hệ thống bảo vệ, đảm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bảo an to</a:t>
            </a:r>
            <a:r>
              <a:rPr lang="en-US" altLang="x-none" sz="2800" dirty="0">
                <a:latin typeface="Times New Roman" panose="02020603050405020304" pitchFamily="18" charset="0"/>
                <a:ea typeface="Times New Roman" panose="02020603050405020304" pitchFamily="18" charset="0"/>
              </a:rPr>
              <a:t>à</a:t>
            </a:r>
            <a:r>
              <a:rPr lang="en-US" altLang="x-none" sz="2800" dirty="0">
                <a:latin typeface="Times New Roman" panose="02020603050405020304" pitchFamily="18" charset="0"/>
                <a:cs typeface="Times New Roman" panose="02020603050405020304" pitchFamily="18" charset="0"/>
              </a:rPr>
              <a:t>n hệ thống.</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dirty="0">
                <a:latin typeface="Times New Roman" panose="02020603050405020304" pitchFamily="18" charset="0"/>
                <a:cs typeface="Times New Roman" panose="02020603050405020304" pitchFamily="18" charset="0"/>
              </a:rPr>
              <a:t>Cấu trúc dữ liệu v</a:t>
            </a:r>
            <a:r>
              <a:rPr lang="en-US" altLang="x-none" sz="2800" dirty="0">
                <a:latin typeface="Times New Roman" panose="02020603050405020304" pitchFamily="18" charset="0"/>
                <a:ea typeface="Times New Roman" panose="02020603050405020304" pitchFamily="18" charset="0"/>
              </a:rPr>
              <a:t>à</a:t>
            </a:r>
            <a:r>
              <a:rPr lang="en-US" altLang="x-none" sz="2800" dirty="0">
                <a:latin typeface="Times New Roman" panose="02020603050405020304" pitchFamily="18" charset="0"/>
                <a:cs typeface="Times New Roman" panose="02020603050405020304" pitchFamily="18" charset="0"/>
              </a:rPr>
              <a:t> hệ thống.</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dirty="0">
                <a:latin typeface="Times New Roman" panose="02020603050405020304" pitchFamily="18" charset="0"/>
                <a:cs typeface="Times New Roman" panose="02020603050405020304" pitchFamily="18" charset="0"/>
              </a:rPr>
              <a:t>Các phần mềm ứng dụng đã được gắn v</a:t>
            </a:r>
            <a:r>
              <a:rPr lang="en-US" altLang="x-none" sz="2800" dirty="0">
                <a:latin typeface="Times New Roman" panose="02020603050405020304" pitchFamily="18" charset="0"/>
                <a:ea typeface="Times New Roman" panose="02020603050405020304" pitchFamily="18" charset="0"/>
              </a:rPr>
              <a:t>à</a:t>
            </a:r>
            <a:r>
              <a:rPr lang="en-US" altLang="x-none" sz="2800" dirty="0">
                <a:latin typeface="Times New Roman" panose="02020603050405020304" pitchFamily="18" charset="0"/>
                <a:cs typeface="Times New Roman" panose="02020603050405020304" pitchFamily="18" charset="0"/>
              </a:rPr>
              <a:t>o</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 </a:t>
            </a:r>
            <a:r>
              <a:rPr lang="en-US" altLang="x-none" sz="2800" i="1" dirty="0">
                <a:latin typeface="Times New Roman" panose="02020603050405020304" pitchFamily="18" charset="0"/>
                <a:cs typeface="Times New Roman" panose="02020603050405020304" pitchFamily="18" charset="0"/>
              </a:rPr>
              <a:t>nói chung l</a:t>
            </a:r>
            <a:r>
              <a:rPr lang="en-US" altLang="x-none" sz="2800" i="1" dirty="0">
                <a:latin typeface="Times New Roman" panose="02020603050405020304" pitchFamily="18" charset="0"/>
                <a:ea typeface="Times New Roman" panose="02020603050405020304" pitchFamily="18" charset="0"/>
              </a:rPr>
              <a:t>à</a:t>
            </a:r>
            <a:r>
              <a:rPr lang="en-US" altLang="x-none" sz="2800" i="1" dirty="0">
                <a:latin typeface="Times New Roman" panose="02020603050405020304" pitchFamily="18" charset="0"/>
                <a:cs typeface="Times New Roman" panose="02020603050405020304" pitchFamily="18" charset="0"/>
              </a:rPr>
              <a:t> to</a:t>
            </a:r>
            <a:r>
              <a:rPr lang="en-US" altLang="x-none" sz="2800" i="1" dirty="0">
                <a:latin typeface="Times New Roman" panose="02020603050405020304" pitchFamily="18" charset="0"/>
                <a:ea typeface="Times New Roman" panose="02020603050405020304" pitchFamily="18" charset="0"/>
              </a:rPr>
              <a:t>à</a:t>
            </a:r>
            <a:r>
              <a:rPr lang="en-US" altLang="x-none" sz="2800" i="1" dirty="0">
                <a:latin typeface="Times New Roman" panose="02020603050405020304" pitchFamily="18" charset="0"/>
                <a:cs typeface="Times New Roman" panose="02020603050405020304" pitchFamily="18" charset="0"/>
              </a:rPr>
              <a:t>n bộ thông tin về hệ thống</a:t>
            </a:r>
            <a:r>
              <a:rPr lang="en-US" altLang="x-none"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charRg st="0"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charRg st="7" end="1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charRg st="18" end="3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charRg st="34" end="8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charRg st="84" end="10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charRg st="106" end="13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charRg st="136" end="17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charRg st="174" end="2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8434" name="Picture 2" descr="Nghiên cứu định tính và nghiên cứu định lượng - khaosat.me"/>
          <p:cNvPicPr>
            <a:picLocks noChangeAspect="1"/>
          </p:cNvPicPr>
          <p:nvPr/>
        </p:nvPicPr>
        <p:blipFill>
          <a:blip r:embed="rId1"/>
          <a:srcRect l="58128" t="22234" b="3934"/>
          <a:stretch>
            <a:fillRect/>
          </a:stretch>
        </p:blipFill>
        <p:spPr>
          <a:xfrm>
            <a:off x="5638800" y="1171575"/>
            <a:ext cx="3208338" cy="3862388"/>
          </a:xfrm>
          <a:prstGeom prst="rect">
            <a:avLst/>
          </a:prstGeom>
          <a:noFill/>
          <a:ln w="9525">
            <a:noFill/>
          </a:ln>
        </p:spPr>
      </p:pic>
      <p:sp>
        <p:nvSpPr>
          <p:cNvPr id="4" name="Rectangle 3"/>
          <p:cNvSpPr/>
          <p:nvPr/>
        </p:nvSpPr>
        <p:spPr>
          <a:xfrm>
            <a:off x="762000" y="1143000"/>
            <a:ext cx="4572000" cy="584200"/>
          </a:xfrm>
          <a:prstGeom prst="rect">
            <a:avLst/>
          </a:prstGeom>
        </p:spPr>
        <p:txBody>
          <a:bodyPr>
            <a:spAutoFit/>
          </a:bodyPr>
          <a:p>
            <a:pPr eaLnBrk="1" hangingPunct="1">
              <a:buNone/>
            </a:pP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Bước 1: Khảo sát</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6" name="Rectangle 5"/>
          <p:cNvSpPr/>
          <p:nvPr/>
        </p:nvSpPr>
        <p:spPr>
          <a:xfrm>
            <a:off x="685800" y="1752600"/>
            <a:ext cx="4953000" cy="4400550"/>
          </a:xfrm>
          <a:prstGeom prst="rect">
            <a:avLst/>
          </a:prstGeom>
        </p:spPr>
        <p:txBody>
          <a:bodyPr wrap="square">
            <a:spAutoFit/>
          </a:bodyPr>
          <a:p>
            <a:pPr marL="457200" indent="-457200" algn="just" eaLnBrk="1" hangingPunct="1">
              <a:buFont typeface="Arial" panose="020B0604020202020204" pitchFamily="34" charset="0"/>
              <a:buChar char="•"/>
            </a:pPr>
            <a:r>
              <a:rPr lang="en-US" altLang="x-none" sz="2800" i="1" dirty="0">
                <a:latin typeface="Times New Roman" panose="02020603050405020304" pitchFamily="18" charset="0"/>
                <a:cs typeface="Times New Roman" panose="02020603050405020304" pitchFamily="18" charset="0"/>
              </a:rPr>
              <a:t>Tìm hiểu </a:t>
            </a:r>
            <a:r>
              <a:rPr lang="en-US" altLang="x-none" sz="2800" dirty="0">
                <a:latin typeface="Times New Roman" panose="02020603050405020304" pitchFamily="18" charset="0"/>
                <a:cs typeface="Times New Roman" panose="02020603050405020304" pitchFamily="18" charset="0"/>
              </a:rPr>
              <a:t>các yêu cầu của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công tác quản lí.</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dirty="0">
                <a:latin typeface="Times New Roman" panose="02020603050405020304" pitchFamily="18" charset="0"/>
                <a:cs typeface="Times New Roman" panose="02020603050405020304" pitchFamily="18" charset="0"/>
              </a:rPr>
              <a:t> </a:t>
            </a:r>
            <a:r>
              <a:rPr lang="en-US" altLang="x-none" sz="2800" i="1" dirty="0">
                <a:latin typeface="Times New Roman" panose="02020603050405020304" pitchFamily="18" charset="0"/>
                <a:cs typeface="Times New Roman" panose="02020603050405020304" pitchFamily="18" charset="0"/>
              </a:rPr>
              <a:t>Xác định v</a:t>
            </a:r>
            <a:r>
              <a:rPr lang="en-US" altLang="x-none" sz="2800" i="1" dirty="0">
                <a:latin typeface="Times New Roman" panose="02020603050405020304" pitchFamily="18" charset="0"/>
                <a:ea typeface="Times New Roman" panose="02020603050405020304" pitchFamily="18" charset="0"/>
              </a:rPr>
              <a:t>à</a:t>
            </a:r>
            <a:r>
              <a:rPr lang="en-US" altLang="x-none" sz="2800" i="1" dirty="0">
                <a:latin typeface="Times New Roman" panose="02020603050405020304" pitchFamily="18" charset="0"/>
                <a:cs typeface="Times New Roman" panose="02020603050405020304" pitchFamily="18" charset="0"/>
              </a:rPr>
              <a:t> phân tích </a:t>
            </a:r>
            <a:r>
              <a:rPr lang="en-US" altLang="x-none" sz="2800" dirty="0">
                <a:latin typeface="Times New Roman" panose="02020603050405020304" pitchFamily="18" charset="0"/>
                <a:cs typeface="Times New Roman" panose="02020603050405020304" pitchFamily="18" charset="0"/>
              </a:rPr>
              <a:t>mối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liên hệ các dữ liệu cần lưu trữ.</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i="1" dirty="0">
                <a:latin typeface="Times New Roman" panose="02020603050405020304" pitchFamily="18" charset="0"/>
                <a:cs typeface="Times New Roman" panose="02020603050405020304" pitchFamily="18" charset="0"/>
              </a:rPr>
              <a:t>Phân tích các chức năng </a:t>
            </a:r>
            <a:r>
              <a:rPr lang="en-US" altLang="x-none" sz="2800" dirty="0">
                <a:latin typeface="Times New Roman" panose="02020603050405020304" pitchFamily="18" charset="0"/>
                <a:cs typeface="Times New Roman" panose="02020603050405020304" pitchFamily="18" charset="0"/>
              </a:rPr>
              <a:t>cần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có của hệ thống khai thác thông tin, đáp ứng các yêu cầu đặt ra.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2800" i="1" dirty="0">
                <a:latin typeface="Times New Roman" panose="02020603050405020304" pitchFamily="18" charset="0"/>
                <a:cs typeface="Times New Roman" panose="02020603050405020304" pitchFamily="18" charset="0"/>
              </a:rPr>
              <a:t>Xác định khả năng </a:t>
            </a:r>
            <a:r>
              <a:rPr lang="en-US" altLang="x-none" sz="2800" dirty="0">
                <a:latin typeface="Times New Roman" panose="02020603050405020304" pitchFamily="18" charset="0"/>
                <a:cs typeface="Times New Roman" panose="02020603050405020304" pitchFamily="18" charset="0"/>
              </a:rPr>
              <a:t>phần </a:t>
            </a:r>
            <a:endParaRPr lang="en-US" altLang="x-none" sz="28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2800" dirty="0">
                <a:latin typeface="Times New Roman" panose="02020603050405020304" pitchFamily="18" charset="0"/>
                <a:cs typeface="Times New Roman" panose="02020603050405020304" pitchFamily="18" charset="0"/>
              </a:rPr>
              <a:t>cứng, phần mềm có thể khai thác, sử dụng.</a:t>
            </a:r>
            <a:endParaRPr lang="en-US" altLang="x-none" sz="2800" dirty="0">
              <a:latin typeface="Times New Roman" panose="02020603050405020304" pitchFamily="18" charset="0"/>
              <a:ea typeface="Times New Roman" panose="02020603050405020304" pitchFamily="18" charset="0"/>
            </a:endParaRPr>
          </a:p>
        </p:txBody>
      </p:sp>
      <p:sp>
        <p:nvSpPr>
          <p:cNvPr id="7" name="Rectangle 6"/>
          <p:cNvSpPr/>
          <p:nvPr/>
        </p:nvSpPr>
        <p:spPr>
          <a:xfrm>
            <a:off x="609600" y="457200"/>
            <a:ext cx="7620000" cy="583565"/>
          </a:xfrm>
          <a:prstGeom prst="rect">
            <a:avLst/>
          </a:prstGeom>
        </p:spPr>
        <p:txBody>
          <a:bodyPr wrap="square">
            <a:spAutoFit/>
          </a:bodyPr>
          <a:p>
            <a:pPr eaLnBrk="1" hangingPunct="1">
              <a:buNone/>
            </a:pPr>
            <a:r>
              <a:rPr lang="vi-VN" altLang="en-US"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IV</a:t>
            </a: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Các bước xây dựng cơ sở dữ liệu</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charRg st="0" end="2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charRg st="26" end="4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charRg st="44" end="7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charRg st="72" end="10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charRg st="105" end="13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charRg st="134" end="20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charRg st="200" end="22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charRg st="224" end="26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p:nvPr/>
        </p:nvSpPr>
        <p:spPr>
          <a:xfrm>
            <a:off x="1173163" y="1179513"/>
            <a:ext cx="3094038" cy="585788"/>
          </a:xfrm>
          <a:prstGeom prst="rect">
            <a:avLst/>
          </a:prstGeom>
        </p:spPr>
        <p:txBody>
          <a:bodyPr wrap="square">
            <a:spAutoFit/>
          </a:bodyPr>
          <a:p>
            <a:pPr eaLnBrk="1" hangingPunct="1">
              <a:buNone/>
            </a:pP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Bước 2: Thiết kế</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5" name="Rectangle 4"/>
          <p:cNvSpPr/>
          <p:nvPr/>
        </p:nvSpPr>
        <p:spPr>
          <a:xfrm>
            <a:off x="838200" y="406400"/>
            <a:ext cx="6998335" cy="583565"/>
          </a:xfrm>
          <a:prstGeom prst="rect">
            <a:avLst/>
          </a:prstGeom>
        </p:spPr>
        <p:txBody>
          <a:bodyPr wrap="square">
            <a:spAutoFit/>
          </a:bodyPr>
          <a:p>
            <a:pPr eaLnBrk="1" hangingPunct="1">
              <a:buNone/>
            </a:pPr>
            <a:r>
              <a:rPr lang="vi-VN" altLang="en-US"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IV</a:t>
            </a: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Các bước xây dựng cơ sở dữ liệu</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7" name="Rectangle 6"/>
          <p:cNvSpPr/>
          <p:nvPr/>
        </p:nvSpPr>
        <p:spPr>
          <a:xfrm>
            <a:off x="1066800" y="2022475"/>
            <a:ext cx="3200400" cy="3540125"/>
          </a:xfrm>
          <a:prstGeom prst="rect">
            <a:avLst/>
          </a:prstGeom>
          <a:noFill/>
          <a:ln w="9525">
            <a:noFill/>
          </a:ln>
        </p:spPr>
        <p:txBody>
          <a:bodyPr>
            <a:spAutoFit/>
          </a:bodyPr>
          <a:p>
            <a:pPr marL="285750" indent="-285750" algn="just" eaLnBrk="1" hangingPunct="1">
              <a:buFont typeface="Arial" panose="020B0604020202020204" pitchFamily="34" charset="0"/>
              <a:buChar char="•"/>
            </a:pPr>
            <a:r>
              <a:rPr lang="en-US" altLang="x-none" sz="3200" i="1" dirty="0">
                <a:latin typeface="Times New Roman" panose="02020603050405020304" pitchFamily="18" charset="0"/>
                <a:cs typeface="Times New Roman" panose="02020603050405020304" pitchFamily="18" charset="0"/>
              </a:rPr>
              <a:t>Thiết kế </a:t>
            </a:r>
            <a:r>
              <a:rPr lang="en-US" altLang="x-none" sz="3200" dirty="0">
                <a:latin typeface="Times New Roman" panose="02020603050405020304" pitchFamily="18" charset="0"/>
                <a:cs typeface="Times New Roman" panose="02020603050405020304" pitchFamily="18" charset="0"/>
              </a:rPr>
              <a:t>CSDL.</a:t>
            </a:r>
            <a:endParaRPr lang="en-US" altLang="x-none" sz="3200" dirty="0">
              <a:latin typeface="Times New Roman" panose="02020603050405020304" pitchFamily="18" charset="0"/>
              <a:cs typeface="Times New Roman" panose="02020603050405020304" pitchFamily="18" charset="0"/>
            </a:endParaRPr>
          </a:p>
          <a:p>
            <a:pPr marL="285750" indent="-285750" algn="just" eaLnBrk="1" hangingPunct="1">
              <a:buFont typeface="Arial" panose="020B0604020202020204" pitchFamily="34" charset="0"/>
              <a:buChar char="•"/>
            </a:pPr>
            <a:r>
              <a:rPr lang="en-US" altLang="x-none" sz="3200" dirty="0">
                <a:latin typeface="Times New Roman" panose="02020603050405020304" pitchFamily="18" charset="0"/>
                <a:cs typeface="Times New Roman" panose="02020603050405020304" pitchFamily="18" charset="0"/>
              </a:rPr>
              <a:t> </a:t>
            </a:r>
            <a:r>
              <a:rPr lang="en-US" altLang="x-none" sz="3200" i="1" dirty="0">
                <a:latin typeface="Times New Roman" panose="02020603050405020304" pitchFamily="18" charset="0"/>
                <a:cs typeface="Times New Roman" panose="02020603050405020304" pitchFamily="18" charset="0"/>
              </a:rPr>
              <a:t>Lựa chọn hệ quản trị</a:t>
            </a:r>
            <a:r>
              <a:rPr lang="en-US" altLang="x-none" sz="3200" dirty="0">
                <a:latin typeface="Times New Roman" panose="02020603050405020304" pitchFamily="18" charset="0"/>
                <a:cs typeface="Times New Roman" panose="02020603050405020304" pitchFamily="18" charset="0"/>
              </a:rPr>
              <a:t> để triển khai.</a:t>
            </a:r>
            <a:endParaRPr lang="en-US" altLang="x-none" sz="3200" dirty="0">
              <a:latin typeface="Times New Roman" panose="02020603050405020304" pitchFamily="18" charset="0"/>
              <a:cs typeface="Times New Roman" panose="02020603050405020304" pitchFamily="18" charset="0"/>
            </a:endParaRPr>
          </a:p>
          <a:p>
            <a:pPr marL="285750" indent="-285750" algn="just" eaLnBrk="1" hangingPunct="1">
              <a:buFont typeface="Arial" panose="020B0604020202020204" pitchFamily="34" charset="0"/>
              <a:buChar char="•"/>
            </a:pPr>
            <a:r>
              <a:rPr lang="en-US" altLang="x-none" sz="3200" dirty="0">
                <a:latin typeface="Times New Roman" panose="02020603050405020304" pitchFamily="18" charset="0"/>
                <a:cs typeface="Times New Roman" panose="02020603050405020304" pitchFamily="18" charset="0"/>
              </a:rPr>
              <a:t> </a:t>
            </a:r>
            <a:r>
              <a:rPr lang="en-US" altLang="x-none" sz="3200" i="1" dirty="0">
                <a:latin typeface="Times New Roman" panose="02020603050405020304" pitchFamily="18" charset="0"/>
                <a:cs typeface="Times New Roman" panose="02020603050405020304" pitchFamily="18" charset="0"/>
              </a:rPr>
              <a:t>Xây dựng </a:t>
            </a:r>
            <a:r>
              <a:rPr lang="en-US" altLang="x-none" sz="3200" dirty="0">
                <a:latin typeface="Times New Roman" panose="02020603050405020304" pitchFamily="18" charset="0"/>
                <a:cs typeface="Times New Roman" panose="02020603050405020304" pitchFamily="18" charset="0"/>
              </a:rPr>
              <a:t>hệ thống chương trình ứng dụng.</a:t>
            </a:r>
            <a:endParaRPr lang="en-US" altLang="x-none" sz="3200" dirty="0">
              <a:latin typeface="Times New Roman" panose="02020603050405020304" pitchFamily="18" charset="0"/>
              <a:ea typeface="Times New Roman" panose="02020603050405020304" pitchFamily="18" charset="0"/>
            </a:endParaRPr>
          </a:p>
        </p:txBody>
      </p:sp>
      <p:pic>
        <p:nvPicPr>
          <p:cNvPr id="19461" name="Picture 2" descr="Các phương pháp thu thập dữ liệu trong nghiên cứu Marketing"/>
          <p:cNvPicPr>
            <a:picLocks noChangeAspect="1"/>
          </p:cNvPicPr>
          <p:nvPr/>
        </p:nvPicPr>
        <p:blipFill>
          <a:blip r:embed="rId1"/>
          <a:stretch>
            <a:fillRect/>
          </a:stretch>
        </p:blipFill>
        <p:spPr>
          <a:xfrm>
            <a:off x="4764088" y="1219200"/>
            <a:ext cx="3998912" cy="43434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charRg st="0" end="1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charRg st="15" end="5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charRg st="52" end="9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p:nvPr/>
        </p:nvSpPr>
        <p:spPr>
          <a:xfrm>
            <a:off x="990600" y="1263650"/>
            <a:ext cx="3352800" cy="584200"/>
          </a:xfrm>
          <a:prstGeom prst="rect">
            <a:avLst/>
          </a:prstGeom>
        </p:spPr>
        <p:txBody>
          <a:bodyPr wrap="square">
            <a:spAutoFit/>
          </a:bodyPr>
          <a:p>
            <a:pPr eaLnBrk="1" hangingPunct="1">
              <a:buNone/>
            </a:pP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Bước 3: Kiểm thử </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5" name="Rectangle 4"/>
          <p:cNvSpPr/>
          <p:nvPr/>
        </p:nvSpPr>
        <p:spPr>
          <a:xfrm>
            <a:off x="838200" y="2363788"/>
            <a:ext cx="3260725" cy="3046413"/>
          </a:xfrm>
          <a:prstGeom prst="rect">
            <a:avLst/>
          </a:prstGeom>
        </p:spPr>
        <p:txBody>
          <a:bodyPr wrap="square">
            <a:spAutoFit/>
          </a:bodyPr>
          <a:p>
            <a:pPr marL="571500" indent="-571500" algn="just" eaLnBrk="1" hangingPunct="1">
              <a:buFont typeface="Arial" panose="020B0604020202020204" pitchFamily="34" charset="0"/>
              <a:buChar char="•"/>
            </a:pPr>
            <a:r>
              <a:rPr lang="en-US" altLang="x-none" sz="3200" i="1" dirty="0">
                <a:latin typeface="Times New Roman" panose="02020603050405020304" pitchFamily="18" charset="0"/>
                <a:cs typeface="Times New Roman" panose="02020603050405020304" pitchFamily="18" charset="0"/>
              </a:rPr>
              <a:t>Nhập dữ liệu </a:t>
            </a:r>
            <a:endParaRPr lang="en-US" altLang="x-none" sz="3200" i="1" dirty="0">
              <a:latin typeface="Times New Roman" panose="02020603050405020304" pitchFamily="18" charset="0"/>
              <a:cs typeface="Times New Roman" panose="02020603050405020304" pitchFamily="18" charset="0"/>
            </a:endParaRPr>
          </a:p>
          <a:p>
            <a:pPr marL="571500" indent="-571500" algn="just" eaLnBrk="1" hangingPunct="1">
              <a:buNone/>
            </a:pPr>
            <a:r>
              <a:rPr lang="en-US" altLang="x-none" sz="3200" dirty="0">
                <a:latin typeface="Times New Roman" panose="02020603050405020304" pitchFamily="18" charset="0"/>
                <a:cs typeface="Times New Roman" panose="02020603050405020304" pitchFamily="18" charset="0"/>
              </a:rPr>
              <a:t>cho CSDL.</a:t>
            </a:r>
            <a:endParaRPr lang="en-US" altLang="x-none" sz="3200" dirty="0">
              <a:latin typeface="Times New Roman" panose="02020603050405020304" pitchFamily="18" charset="0"/>
              <a:cs typeface="Times New Roman" panose="02020603050405020304" pitchFamily="18" charset="0"/>
            </a:endParaRPr>
          </a:p>
          <a:p>
            <a:pPr marL="571500" indent="-571500" algn="just" eaLnBrk="1" hangingPunct="1">
              <a:buFont typeface="Arial" panose="020B0604020202020204" pitchFamily="34" charset="0"/>
              <a:buChar char="•"/>
            </a:pPr>
            <a:r>
              <a:rPr lang="en-US" altLang="x-none" sz="3200" dirty="0">
                <a:latin typeface="Times New Roman" panose="02020603050405020304" pitchFamily="18" charset="0"/>
                <a:cs typeface="Times New Roman" panose="02020603050405020304" pitchFamily="18" charset="0"/>
              </a:rPr>
              <a:t> Tiến h</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nh </a:t>
            </a:r>
            <a:endParaRPr lang="en-US" altLang="x-none" sz="3200" dirty="0">
              <a:latin typeface="Times New Roman" panose="02020603050405020304" pitchFamily="18" charset="0"/>
              <a:cs typeface="Times New Roman" panose="02020603050405020304" pitchFamily="18" charset="0"/>
            </a:endParaRPr>
          </a:p>
          <a:p>
            <a:pPr marL="571500" indent="-571500" algn="just" eaLnBrk="1" hangingPunct="1">
              <a:buNone/>
            </a:pPr>
            <a:r>
              <a:rPr lang="en-US" altLang="x-none" sz="3200" i="1" dirty="0">
                <a:latin typeface="Times New Roman" panose="02020603050405020304" pitchFamily="18" charset="0"/>
                <a:cs typeface="Times New Roman" panose="02020603050405020304" pitchFamily="18" charset="0"/>
              </a:rPr>
              <a:t>chạy thử </a:t>
            </a:r>
            <a:r>
              <a:rPr lang="en-US" altLang="x-none" sz="3200" dirty="0">
                <a:latin typeface="Times New Roman" panose="02020603050405020304" pitchFamily="18" charset="0"/>
                <a:cs typeface="Times New Roman" panose="02020603050405020304" pitchFamily="18" charset="0"/>
              </a:rPr>
              <a:t>các chương trình ứng dụng.</a:t>
            </a:r>
            <a:endParaRPr lang="en-US" altLang="x-none" sz="3200" dirty="0">
              <a:latin typeface="Times New Roman" panose="02020603050405020304" pitchFamily="18" charset="0"/>
              <a:ea typeface="Times New Roman" panose="02020603050405020304" pitchFamily="18" charset="0"/>
            </a:endParaRPr>
          </a:p>
        </p:txBody>
      </p:sp>
      <p:pic>
        <p:nvPicPr>
          <p:cNvPr id="20484" name="Picture 2" descr="Các phương pháp thu thập dữ liệu phổ biến nhất hiện nay"/>
          <p:cNvPicPr>
            <a:picLocks noChangeAspect="1"/>
          </p:cNvPicPr>
          <p:nvPr/>
        </p:nvPicPr>
        <p:blipFill>
          <a:blip r:embed="rId1"/>
          <a:stretch>
            <a:fillRect/>
          </a:stretch>
        </p:blipFill>
        <p:spPr>
          <a:xfrm>
            <a:off x="4419600" y="1447800"/>
            <a:ext cx="4381500" cy="4343400"/>
          </a:xfrm>
          <a:prstGeom prst="rect">
            <a:avLst/>
          </a:prstGeom>
          <a:noFill/>
          <a:ln w="9525">
            <a:noFill/>
          </a:ln>
        </p:spPr>
      </p:pic>
      <p:sp>
        <p:nvSpPr>
          <p:cNvPr id="7" name="Rectangle 6"/>
          <p:cNvSpPr/>
          <p:nvPr/>
        </p:nvSpPr>
        <p:spPr>
          <a:xfrm>
            <a:off x="838200" y="406400"/>
            <a:ext cx="6400800" cy="584200"/>
          </a:xfrm>
          <a:prstGeom prst="rect">
            <a:avLst/>
          </a:prstGeom>
        </p:spPr>
        <p:txBody>
          <a:bodyPr wrap="square">
            <a:spAutoFit/>
          </a:bodyPr>
          <a:p>
            <a:pPr eaLnBrk="1" hangingPunct="1">
              <a:buNone/>
            </a:pPr>
            <a:r>
              <a:rPr lang="en-US" altLang="x-none" sz="32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4. Các bước xây dựng cơ sở dữ liệu</a:t>
            </a:r>
            <a:endParaRPr lang="en-US" altLang="x-none" sz="3200"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8" name="TextBox 7"/>
          <p:cNvSpPr txBox="1"/>
          <p:nvPr/>
        </p:nvSpPr>
        <p:spPr>
          <a:xfrm>
            <a:off x="838200" y="5835650"/>
            <a:ext cx="7962900" cy="522288"/>
          </a:xfrm>
          <a:prstGeom prst="rect">
            <a:avLst/>
          </a:prstGeom>
          <a:noFill/>
        </p:spPr>
        <p:txBody>
          <a:bodyPr wrap="square">
            <a:spAutoFit/>
          </a:bodyPr>
          <a:p>
            <a:pPr eaLnBrk="1" hangingPunct="1">
              <a:buNone/>
            </a:pPr>
            <a:r>
              <a:rPr lang="en-US" altLang="x-none" sz="28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►Các bước xây dựng CSDL phải lặp lại nhiều lần</a:t>
            </a:r>
            <a:endParaRPr lang="en-US" altLang="x-none" sz="2800" i="1" dirty="0">
              <a:effectLst>
                <a:outerShdw blurRad="38100" dist="38100" dir="2700000">
                  <a:srgbClr val="C0C0C0"/>
                </a:outerShdw>
              </a:effectLst>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charRg st="0" end="1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charRg st="14" end="2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charRg st="24" end="3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charRg st="36" end="7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p:nvPr/>
        </p:nvSpPr>
        <p:spPr>
          <a:xfrm>
            <a:off x="2820988" y="228600"/>
            <a:ext cx="3273425" cy="646113"/>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Bài</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tập</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áp</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dụng</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Arial" panose="020B0604020202020204" pitchFamily="34" charset="0"/>
                <a:ea typeface="+mn-ea"/>
                <a:cs typeface="+mn-cs"/>
              </a:rPr>
              <a:t> </a:t>
            </a: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TextBox 4"/>
          <p:cNvSpPr txBox="1"/>
          <p:nvPr/>
        </p:nvSpPr>
        <p:spPr>
          <a:xfrm>
            <a:off x="457200" y="1014413"/>
            <a:ext cx="8077200" cy="1200150"/>
          </a:xfrm>
          <a:prstGeom prst="rect">
            <a:avLst/>
          </a:prstGeom>
          <a:noFill/>
          <a:ln w="9525">
            <a:noFill/>
          </a:ln>
        </p:spPr>
        <p:txBody>
          <a:bodyPr>
            <a:spAutoFit/>
          </a:bodyPr>
          <a:p>
            <a:pPr eaLnBrk="1" hangingPunct="1">
              <a:buNone/>
            </a:pPr>
            <a:r>
              <a:rPr lang="en-US" altLang="x-none" sz="3600" b="1" dirty="0">
                <a:solidFill>
                  <a:srgbClr val="FF0000"/>
                </a:solidFill>
                <a:latin typeface="Times New Roman" panose="02020603050405020304" pitchFamily="18" charset="0"/>
                <a:cs typeface="Times New Roman" panose="02020603050405020304" pitchFamily="18" charset="0"/>
              </a:rPr>
              <a:t>B</a:t>
            </a:r>
            <a:r>
              <a:rPr lang="en-US" altLang="x-none" sz="3600" b="1" dirty="0">
                <a:solidFill>
                  <a:srgbClr val="FF0000"/>
                </a:solidFill>
                <a:latin typeface="Times New Roman" panose="02020603050405020304" pitchFamily="18" charset="0"/>
                <a:ea typeface="Times New Roman" panose="02020603050405020304" pitchFamily="18" charset="0"/>
              </a:rPr>
              <a:t>à</a:t>
            </a:r>
            <a:r>
              <a:rPr lang="en-US" altLang="x-none" sz="3600" b="1" dirty="0">
                <a:solidFill>
                  <a:srgbClr val="FF0000"/>
                </a:solidFill>
                <a:latin typeface="Times New Roman" panose="02020603050405020304" pitchFamily="18" charset="0"/>
                <a:cs typeface="Times New Roman" panose="02020603050405020304" pitchFamily="18" charset="0"/>
              </a:rPr>
              <a:t>i 1.36 tr 14 sbt : </a:t>
            </a:r>
            <a:r>
              <a:rPr lang="en-US" altLang="x-none" sz="3600" b="1" dirty="0">
                <a:latin typeface="Times New Roman" panose="02020603050405020304" pitchFamily="18" charset="0"/>
                <a:cs typeface="Times New Roman" panose="02020603050405020304" pitchFamily="18" charset="0"/>
              </a:rPr>
              <a:t>Vì sao các bước xây dựng CSDL phải lặp lại nhiều lần?</a:t>
            </a:r>
            <a:endParaRPr lang="en-US" altLang="x-none" sz="3600" b="1" dirty="0">
              <a:latin typeface="Times New Roman" panose="02020603050405020304" pitchFamily="18" charset="0"/>
              <a:ea typeface="Times New Roman" panose="02020603050405020304" pitchFamily="18" charset="0"/>
            </a:endParaRPr>
          </a:p>
        </p:txBody>
      </p:sp>
      <p:sp>
        <p:nvSpPr>
          <p:cNvPr id="6" name="TextBox 5"/>
          <p:cNvSpPr txBox="1"/>
          <p:nvPr/>
        </p:nvSpPr>
        <p:spPr>
          <a:xfrm>
            <a:off x="609600" y="2209800"/>
            <a:ext cx="7696200" cy="3416300"/>
          </a:xfrm>
          <a:prstGeom prst="rect">
            <a:avLst/>
          </a:prstGeom>
          <a:noFill/>
        </p:spPr>
        <p:txBody>
          <a:bodyPr wrap="square" rtlCol="0">
            <a:spAutoFit/>
          </a:bodyPr>
          <a:p>
            <a:pPr algn="just" eaLnBrk="1" hangingPunct="1">
              <a:buNone/>
            </a:pPr>
            <a:r>
              <a:rPr lang="en-US" altLang="x-none" sz="3600" b="1" dirty="0">
                <a:latin typeface="Times New Roman" panose="02020603050405020304" pitchFamily="18" charset="0"/>
                <a:cs typeface="Times New Roman" panose="02020603050405020304" pitchFamily="18" charset="0"/>
              </a:rPr>
              <a:t>Vì : </a:t>
            </a:r>
            <a:endParaRPr lang="en-US" altLang="x-none" sz="3600" b="1" dirty="0">
              <a:latin typeface="Times New Roman" panose="02020603050405020304" pitchFamily="18" charset="0"/>
              <a:cs typeface="Times New Roman" panose="02020603050405020304" pitchFamily="18" charset="0"/>
            </a:endParaRPr>
          </a:p>
          <a:p>
            <a:pPr algn="just" eaLnBrk="1" hangingPunct="1">
              <a:buFont typeface="Arial" panose="020B0604020202020204" pitchFamily="34" charset="0"/>
              <a:buChar char="•"/>
            </a:pPr>
            <a:r>
              <a:rPr lang="en-US" altLang="x-none" sz="3600" dirty="0">
                <a:latin typeface="Times New Roman" panose="02020603050405020304" pitchFamily="18" charset="0"/>
                <a:cs typeface="Times New Roman" panose="02020603050405020304" pitchFamily="18" charset="0"/>
              </a:rPr>
              <a:t>Quá trình xây dựng mô hình CSDL </a:t>
            </a:r>
            <a:endParaRPr lang="en-US" altLang="x-none" sz="3600" dirty="0">
              <a:latin typeface="Times New Roman" panose="02020603050405020304" pitchFamily="18" charset="0"/>
              <a:cs typeface="Times New Roman" panose="02020603050405020304" pitchFamily="18" charset="0"/>
            </a:endParaRPr>
          </a:p>
          <a:p>
            <a:pPr algn="just" eaLnBrk="1" hangingPunct="1">
              <a:buNone/>
            </a:pPr>
            <a:r>
              <a:rPr lang="en-US" altLang="x-none" sz="3600" dirty="0">
                <a:latin typeface="Times New Roman" panose="02020603050405020304" pitchFamily="18" charset="0"/>
                <a:cs typeface="Times New Roman" panose="02020603050405020304" pitchFamily="18" charset="0"/>
              </a:rPr>
              <a:t>phản ánh một hoạt động quản lí thực tế l</a:t>
            </a:r>
            <a:r>
              <a:rPr lang="en-US" altLang="x-none" sz="3600" dirty="0">
                <a:latin typeface="Times New Roman" panose="02020603050405020304" pitchFamily="18" charset="0"/>
                <a:ea typeface="Times New Roman" panose="02020603050405020304" pitchFamily="18" charset="0"/>
              </a:rPr>
              <a:t>à</a:t>
            </a:r>
            <a:r>
              <a:rPr lang="en-US" altLang="x-none" sz="3600" dirty="0">
                <a:latin typeface="Times New Roman" panose="02020603050405020304" pitchFamily="18" charset="0"/>
                <a:cs typeface="Times New Roman" panose="02020603050405020304" pitchFamily="18" charset="0"/>
              </a:rPr>
              <a:t> một quá trình tiệm cận. Ban đầu người thiết kế có thể chưa hiểu hết mọi yêu cầu đòi hỏi của công tác quản lí.</a:t>
            </a:r>
            <a:endParaRPr lang="en-US" altLang="x-none" sz="36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charRg st="0"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charRg st="6" end="3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charRg st="39" end="19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p:nvPr/>
        </p:nvSpPr>
        <p:spPr>
          <a:xfrm>
            <a:off x="990600" y="457200"/>
            <a:ext cx="7620000" cy="5632450"/>
          </a:xfrm>
          <a:prstGeom prst="rect">
            <a:avLst/>
          </a:prstGeom>
        </p:spPr>
        <p:txBody>
          <a:bodyPr wrap="square">
            <a:spAutoFit/>
          </a:bodyPr>
          <a:p>
            <a:pPr marL="457200" indent="-457200" algn="just" eaLnBrk="1" hangingPunct="1">
              <a:buFont typeface="Arial" panose="020B0604020202020204" pitchFamily="34" charset="0"/>
              <a:buChar char="•"/>
            </a:pPr>
            <a:r>
              <a:rPr lang="en-US" altLang="x-none" sz="4000" dirty="0">
                <a:latin typeface="Times New Roman" panose="02020603050405020304" pitchFamily="18" charset="0"/>
                <a:cs typeface="Times New Roman" panose="02020603050405020304" pitchFamily="18" charset="0"/>
              </a:rPr>
              <a:t>Chỉ sau khi có CSDL thực tế </a:t>
            </a:r>
            <a:endParaRPr lang="en-US" altLang="x-none" sz="40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4000" dirty="0">
                <a:latin typeface="Times New Roman" panose="02020603050405020304" pitchFamily="18" charset="0"/>
                <a:cs typeface="Times New Roman" panose="02020603050405020304" pitchFamily="18" charset="0"/>
              </a:rPr>
              <a:t>người ta mới đánh giá được sự phù hợp của mô hình CSDL với yêu cầu thực tế v</a:t>
            </a:r>
            <a:r>
              <a:rPr lang="en-US" altLang="x-none" sz="4000" dirty="0">
                <a:latin typeface="Times New Roman" panose="02020603050405020304" pitchFamily="18" charset="0"/>
                <a:ea typeface="Times New Roman" panose="02020603050405020304" pitchFamily="18" charset="0"/>
              </a:rPr>
              <a:t>à</a:t>
            </a:r>
            <a:r>
              <a:rPr lang="en-US" altLang="x-none" sz="4000" dirty="0">
                <a:latin typeface="Times New Roman" panose="02020603050405020304" pitchFamily="18" charset="0"/>
                <a:cs typeface="Times New Roman" panose="02020603050405020304" pitchFamily="18" charset="0"/>
              </a:rPr>
              <a:t> có những chỉnh sửa phù hợp. </a:t>
            </a:r>
            <a:endParaRPr lang="en-US" altLang="x-none" sz="40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en-US" altLang="x-none" sz="4000" dirty="0">
                <a:latin typeface="Times New Roman" panose="02020603050405020304" pitchFamily="18" charset="0"/>
                <a:cs typeface="Times New Roman" panose="02020603050405020304" pitchFamily="18" charset="0"/>
              </a:rPr>
              <a:t>Ngo</a:t>
            </a:r>
            <a:r>
              <a:rPr lang="en-US" altLang="x-none" sz="4000" dirty="0">
                <a:latin typeface="Times New Roman" panose="02020603050405020304" pitchFamily="18" charset="0"/>
                <a:ea typeface="Times New Roman" panose="02020603050405020304" pitchFamily="18" charset="0"/>
              </a:rPr>
              <a:t>à</a:t>
            </a:r>
            <a:r>
              <a:rPr lang="en-US" altLang="x-none" sz="4000" dirty="0">
                <a:latin typeface="Times New Roman" panose="02020603050405020304" pitchFamily="18" charset="0"/>
                <a:cs typeface="Times New Roman" panose="02020603050405020304" pitchFamily="18" charset="0"/>
              </a:rPr>
              <a:t>i ra, có thể xuất hiện thêm </a:t>
            </a:r>
            <a:endParaRPr lang="en-US" altLang="x-none" sz="4000" dirty="0">
              <a:latin typeface="Times New Roman" panose="02020603050405020304" pitchFamily="18" charset="0"/>
              <a:cs typeface="Times New Roman" panose="02020603050405020304" pitchFamily="18" charset="0"/>
            </a:endParaRPr>
          </a:p>
          <a:p>
            <a:pPr marL="457200" indent="-457200" algn="just" eaLnBrk="1" hangingPunct="1">
              <a:buNone/>
            </a:pPr>
            <a:r>
              <a:rPr lang="en-US" altLang="x-none" sz="4000" dirty="0">
                <a:latin typeface="Times New Roman" panose="02020603050405020304" pitchFamily="18" charset="0"/>
                <a:cs typeface="Times New Roman" panose="02020603050405020304" pitchFamily="18" charset="0"/>
              </a:rPr>
              <a:t>các yêu cầu mới do có sự thay đổi về : tiêu chí đánh giá, nhu cầu thông tin,</a:t>
            </a:r>
            <a:r>
              <a:rPr lang="en-US" altLang="x-none" sz="4000" dirty="0">
                <a:latin typeface="Times New Roman" panose="02020603050405020304" pitchFamily="18" charset="0"/>
                <a:ea typeface="Times New Roman" panose="02020603050405020304" pitchFamily="18" charset="0"/>
              </a:rPr>
              <a:t>…</a:t>
            </a:r>
            <a:endParaRPr lang="en-US" altLang="x-none" sz="40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charRg st="0" end="2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charRg st="29" end="13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charRg st="136" end="16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charRg st="169" end="24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Picture 2"/>
          <p:cNvPicPr>
            <a:picLocks noChangeAspect="1"/>
          </p:cNvPicPr>
          <p:nvPr/>
        </p:nvPicPr>
        <p:blipFill>
          <a:blip r:embed="rId1"/>
          <a:stretch>
            <a:fillRect/>
          </a:stretch>
        </p:blipFill>
        <p:spPr>
          <a:xfrm>
            <a:off x="0" y="0"/>
            <a:ext cx="9144000" cy="609600"/>
          </a:xfrm>
          <a:prstGeom prst="rect">
            <a:avLst/>
          </a:prstGeom>
          <a:noFill/>
          <a:ln w="9525">
            <a:noFill/>
          </a:ln>
        </p:spPr>
      </p:pic>
      <p:sp>
        <p:nvSpPr>
          <p:cNvPr id="5123" name="Text Box 3"/>
          <p:cNvSpPr txBox="1"/>
          <p:nvPr/>
        </p:nvSpPr>
        <p:spPr>
          <a:xfrm>
            <a:off x="381000" y="76200"/>
            <a:ext cx="5562600" cy="457200"/>
          </a:xfrm>
          <a:prstGeom prst="rect">
            <a:avLst/>
          </a:prstGeom>
          <a:noFill/>
          <a:ln w="9525">
            <a:noFill/>
          </a:ln>
        </p:spPr>
        <p:txBody>
          <a:bodyPr>
            <a:spAutoFit/>
          </a:bodyPr>
          <a:p>
            <a:pPr eaLnBrk="1" hangingPunct="1">
              <a:spcBef>
                <a:spcPct val="50000"/>
              </a:spcBef>
            </a:pPr>
            <a:r>
              <a:rPr lang="en-US" altLang="en-US" sz="2400" b="1" dirty="0">
                <a:solidFill>
                  <a:srgbClr val="990000"/>
                </a:solidFill>
                <a:latin typeface="Arial" panose="020B0604020202020204" pitchFamily="34" charset="0"/>
              </a:rPr>
              <a:t>I. Các chức năng của Hệ QTCSDL</a:t>
            </a:r>
            <a:endParaRPr lang="en-US" altLang="en-US" sz="2400" b="1" dirty="0">
              <a:solidFill>
                <a:srgbClr val="990000"/>
              </a:solidFill>
              <a:latin typeface="Arial" panose="020B0604020202020204" pitchFamily="34" charset="0"/>
            </a:endParaRPr>
          </a:p>
        </p:txBody>
      </p:sp>
      <p:sp>
        <p:nvSpPr>
          <p:cNvPr id="126980" name="Text Box 4"/>
          <p:cNvSpPr txBox="1"/>
          <p:nvPr/>
        </p:nvSpPr>
        <p:spPr>
          <a:xfrm>
            <a:off x="228600" y="990600"/>
            <a:ext cx="8839200" cy="1296988"/>
          </a:xfrm>
          <a:prstGeom prst="rect">
            <a:avLst/>
          </a:prstGeom>
          <a:noFill/>
          <a:ln w="9525">
            <a:noFill/>
          </a:ln>
        </p:spPr>
        <p:txBody>
          <a:bodyPr>
            <a:spAutoFit/>
          </a:bodyPr>
          <a:p>
            <a:pPr algn="just" eaLnBrk="1" hangingPunct="1">
              <a:lnSpc>
                <a:spcPct val="110000"/>
              </a:lnSpc>
              <a:spcBef>
                <a:spcPct val="50000"/>
              </a:spcBef>
              <a:buClr>
                <a:srgbClr val="0000CC"/>
              </a:buClr>
              <a:buFont typeface="Wingdings" panose="05000000000000000000" pitchFamily="2" charset="2"/>
            </a:pPr>
            <a:r>
              <a:rPr lang="en-US" altLang="en-US" sz="2400" dirty="0">
                <a:latin typeface="Arial" panose="020B0604020202020204" pitchFamily="34" charset="0"/>
              </a:rPr>
              <a:t>- </a:t>
            </a:r>
            <a:r>
              <a:rPr lang="vi-VN" altLang="en-US" sz="2400" dirty="0">
                <a:latin typeface="Arial" panose="020B0604020202020204" pitchFamily="34" charset="0"/>
              </a:rPr>
              <a:t>Người dùng sử dụng </a:t>
            </a:r>
            <a:r>
              <a:rPr lang="vi-VN" altLang="en-US" sz="2400" i="1" dirty="0">
                <a:latin typeface="Arial" panose="020B0604020202020204" pitchFamily="34" charset="0"/>
              </a:rPr>
              <a:t>ngôn ngữ định nghĩa dữ liệu</a:t>
            </a:r>
            <a:r>
              <a:rPr lang="vi-VN" altLang="en-US" sz="2400" dirty="0">
                <a:latin typeface="Arial" panose="020B0604020202020204" pitchFamily="34" charset="0"/>
              </a:rPr>
              <a:t> để </a:t>
            </a:r>
            <a:r>
              <a:rPr lang="vi-VN" altLang="en-US" sz="2400" i="1" u="sng" dirty="0">
                <a:latin typeface="Arial" panose="020B0604020202020204" pitchFamily="34" charset="0"/>
              </a:rPr>
              <a:t>khai báo kiểu dữ liệu</a:t>
            </a:r>
            <a:r>
              <a:rPr lang="vi-VN" altLang="en-US" sz="2400" dirty="0">
                <a:latin typeface="Arial" panose="020B0604020202020204" pitchFamily="34" charset="0"/>
              </a:rPr>
              <a:t>, </a:t>
            </a:r>
            <a:r>
              <a:rPr lang="vi-VN" altLang="en-US" sz="2400" i="1" u="sng" dirty="0">
                <a:latin typeface="Arial" panose="020B0604020202020204" pitchFamily="34" charset="0"/>
              </a:rPr>
              <a:t>các cấu trúc dữ liệu</a:t>
            </a:r>
            <a:r>
              <a:rPr lang="vi-VN" altLang="en-US" sz="2400" dirty="0">
                <a:latin typeface="Arial" panose="020B0604020202020204" pitchFamily="34" charset="0"/>
              </a:rPr>
              <a:t> thể hiện thông tin và </a:t>
            </a:r>
            <a:r>
              <a:rPr lang="vi-VN" altLang="en-US" sz="2400" i="1" u="sng" dirty="0">
                <a:latin typeface="Arial" panose="020B0604020202020204" pitchFamily="34" charset="0"/>
              </a:rPr>
              <a:t>các ràng buộc trên dữ liệu</a:t>
            </a:r>
            <a:r>
              <a:rPr lang="vi-VN" altLang="en-US" sz="2400" dirty="0">
                <a:latin typeface="Arial" panose="020B0604020202020204" pitchFamily="34" charset="0"/>
              </a:rPr>
              <a:t> được lưu trữ trong CSDL.</a:t>
            </a:r>
            <a:endParaRPr lang="en-US" altLang="en-US" sz="2400" dirty="0">
              <a:latin typeface="Arial" panose="020B0604020202020204" pitchFamily="34" charset="0"/>
            </a:endParaRPr>
          </a:p>
        </p:txBody>
      </p:sp>
      <p:sp>
        <p:nvSpPr>
          <p:cNvPr id="126981" name="Text Box 5"/>
          <p:cNvSpPr txBox="1"/>
          <p:nvPr/>
        </p:nvSpPr>
        <p:spPr>
          <a:xfrm>
            <a:off x="0" y="609600"/>
            <a:ext cx="9144000" cy="427038"/>
          </a:xfrm>
          <a:prstGeom prst="rect">
            <a:avLst/>
          </a:prstGeom>
          <a:solidFill>
            <a:schemeClr val="bg1"/>
          </a:solid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200" dirty="0">
                <a:solidFill>
                  <a:srgbClr val="0033CC"/>
                </a:solidFill>
                <a:latin typeface="Arial" panose="020B0604020202020204" pitchFamily="34" charset="0"/>
              </a:rPr>
              <a:t>a. </a:t>
            </a:r>
            <a:r>
              <a:rPr lang="en-US" altLang="en-US" sz="2200" u="sng" dirty="0">
                <a:solidFill>
                  <a:srgbClr val="0033CC"/>
                </a:solidFill>
                <a:latin typeface="Arial" panose="020B0604020202020204" pitchFamily="34" charset="0"/>
              </a:rPr>
              <a:t>Cung cấp môi trường tạo lập CSDL</a:t>
            </a:r>
            <a:endParaRPr lang="en-US" altLang="en-US" sz="2200" u="sng" dirty="0">
              <a:solidFill>
                <a:srgbClr val="0033CC"/>
              </a:solidFill>
              <a:latin typeface="Arial" panose="020B0604020202020204" pitchFamily="34" charset="0"/>
            </a:endParaRPr>
          </a:p>
        </p:txBody>
      </p:sp>
      <p:pic>
        <p:nvPicPr>
          <p:cNvPr id="126982" name="Picture 6"/>
          <p:cNvPicPr>
            <a:picLocks noChangeAspect="1"/>
          </p:cNvPicPr>
          <p:nvPr/>
        </p:nvPicPr>
        <p:blipFill>
          <a:blip r:embed="rId2"/>
          <a:stretch>
            <a:fillRect/>
          </a:stretch>
        </p:blipFill>
        <p:spPr>
          <a:xfrm>
            <a:off x="1524000" y="2743200"/>
            <a:ext cx="5638800" cy="2597150"/>
          </a:xfrm>
          <a:prstGeom prst="rect">
            <a:avLst/>
          </a:prstGeom>
          <a:noFill/>
          <a:ln w="9525">
            <a:noFill/>
          </a:ln>
        </p:spPr>
      </p:pic>
      <p:sp>
        <p:nvSpPr>
          <p:cNvPr id="126986" name="Text Box 10"/>
          <p:cNvSpPr txBox="1"/>
          <p:nvPr/>
        </p:nvSpPr>
        <p:spPr>
          <a:xfrm>
            <a:off x="152400" y="5486400"/>
            <a:ext cx="8991600" cy="1187450"/>
          </a:xfrm>
          <a:prstGeom prst="rect">
            <a:avLst/>
          </a:prstGeom>
          <a:noFill/>
          <a:ln w="9525">
            <a:noFill/>
          </a:ln>
        </p:spPr>
        <p:txBody>
          <a:bodyPr>
            <a:spAutoFit/>
          </a:bodyPr>
          <a:p>
            <a:pPr algn="just" eaLnBrk="1" hangingPunct="1">
              <a:spcBef>
                <a:spcPct val="50000"/>
              </a:spcBef>
            </a:pPr>
            <a:r>
              <a:rPr lang="en-US" altLang="en-US" sz="2400" b="1" dirty="0">
                <a:solidFill>
                  <a:srgbClr val="990000"/>
                </a:solidFill>
                <a:latin typeface="Times New Roman" panose="02020603050405020304" pitchFamily="18" charset="0"/>
              </a:rPr>
              <a:t>- Ngôn ngữ định nghĩa dữ liệu</a:t>
            </a:r>
            <a:r>
              <a:rPr lang="en-US" altLang="en-US" sz="2400" dirty="0">
                <a:solidFill>
                  <a:srgbClr val="990000"/>
                </a:solidFill>
                <a:latin typeface="Times New Roman" panose="02020603050405020304" pitchFamily="18" charset="0"/>
              </a:rPr>
              <a:t>: </a:t>
            </a:r>
            <a:r>
              <a:rPr lang="en-US" altLang="en-US" sz="2400" dirty="0">
                <a:latin typeface="Times New Roman" panose="02020603050405020304" pitchFamily="18" charset="0"/>
              </a:rPr>
              <a:t>là các công cụ hỗ trợ cho việc tạo lập CSDL như  các thao tác khai báo tên cột, kiểu dữ liệu của cột, độ rộng của cột, chỉnh sửa hoặc xem cấu trúc bản ghi của bảng…</a:t>
            </a:r>
            <a:endParaRPr lang="en-US" altLang="en-US" sz="2400" dirty="0">
              <a:latin typeface="Times New Roman" panose="02020603050405020304" pitchFamily="18" charset="0"/>
            </a:endParaRPr>
          </a:p>
        </p:txBody>
      </p:sp>
      <p:sp>
        <p:nvSpPr>
          <p:cNvPr id="126987" name="Text Box 11"/>
          <p:cNvSpPr txBox="1"/>
          <p:nvPr/>
        </p:nvSpPr>
        <p:spPr>
          <a:xfrm>
            <a:off x="685800" y="2362200"/>
            <a:ext cx="990600" cy="427038"/>
          </a:xfrm>
          <a:prstGeom prst="rect">
            <a:avLst/>
          </a:prstGeom>
          <a:noFill/>
          <a:ln w="9525">
            <a:noFill/>
          </a:ln>
        </p:spPr>
        <p:txBody>
          <a:bodyPr>
            <a:spAutoFit/>
          </a:bodyPr>
          <a:p>
            <a:pPr algn="just" eaLnBrk="1" hangingPunct="1">
              <a:spcBef>
                <a:spcPct val="50000"/>
              </a:spcBef>
              <a:buClr>
                <a:srgbClr val="3333FF"/>
              </a:buClr>
            </a:pPr>
            <a:r>
              <a:rPr lang="en-US" altLang="en-US" sz="2200" b="1" i="1" dirty="0">
                <a:solidFill>
                  <a:srgbClr val="0033CC"/>
                </a:solidFill>
                <a:latin typeface="Arial" panose="020B0604020202020204" pitchFamily="34" charset="0"/>
              </a:rPr>
              <a:t>Ví dụ:</a:t>
            </a:r>
            <a:endParaRPr lang="en-US" altLang="en-US" sz="2200" b="1" dirty="0">
              <a:solidFill>
                <a:srgbClr val="0033CC"/>
              </a:solidFill>
              <a:latin typeface="Arial" panose="020B0604020202020204" pitchFamily="34" charset="0"/>
            </a:endParaRPr>
          </a:p>
        </p:txBody>
      </p:sp>
      <p:sp>
        <p:nvSpPr>
          <p:cNvPr id="126988" name="Text Box 12"/>
          <p:cNvSpPr txBox="1"/>
          <p:nvPr/>
        </p:nvSpPr>
        <p:spPr>
          <a:xfrm>
            <a:off x="1600200" y="2346325"/>
            <a:ext cx="4267200" cy="396875"/>
          </a:xfrm>
          <a:prstGeom prst="rect">
            <a:avLst/>
          </a:prstGeom>
          <a:no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000" b="1" dirty="0">
                <a:latin typeface="Arial" panose="020B0604020202020204" pitchFamily="34" charset="0"/>
              </a:rPr>
              <a:t>Hệ QTCSDL Visual Foxpro </a:t>
            </a:r>
            <a:endParaRPr lang="en-US" altLang="en-US" sz="2000" b="1" dirty="0">
              <a:latin typeface="Arial" panose="020B0604020202020204" pitchFamily="34" charset="0"/>
            </a:endParaRPr>
          </a:p>
        </p:txBody>
      </p:sp>
      <p:pic>
        <p:nvPicPr>
          <p:cNvPr id="126989" name="Picture 13"/>
          <p:cNvPicPr>
            <a:picLocks noChangeAspect="1"/>
          </p:cNvPicPr>
          <p:nvPr/>
        </p:nvPicPr>
        <p:blipFill>
          <a:blip r:embed="rId3"/>
          <a:stretch>
            <a:fillRect/>
          </a:stretch>
        </p:blipFill>
        <p:spPr>
          <a:xfrm>
            <a:off x="1524000" y="2759075"/>
            <a:ext cx="5943600" cy="2651125"/>
          </a:xfrm>
          <a:prstGeom prst="rect">
            <a:avLst/>
          </a:prstGeom>
          <a:noFill/>
          <a:ln w="9525">
            <a:noFill/>
          </a:ln>
        </p:spPr>
      </p:pic>
      <p:sp>
        <p:nvSpPr>
          <p:cNvPr id="126990" name="Text Box 14"/>
          <p:cNvSpPr txBox="1"/>
          <p:nvPr/>
        </p:nvSpPr>
        <p:spPr>
          <a:xfrm>
            <a:off x="1752600" y="2362200"/>
            <a:ext cx="3200400" cy="396875"/>
          </a:xfrm>
          <a:prstGeom prst="rect">
            <a:avLst/>
          </a:prstGeom>
          <a:no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000" b="1" dirty="0">
                <a:latin typeface="Arial" panose="020B0604020202020204" pitchFamily="34" charset="0"/>
              </a:rPr>
              <a:t>Hệ QTCSDL MS Access</a:t>
            </a:r>
            <a:r>
              <a:rPr lang="en-US" altLang="en-US" sz="2000" b="1" dirty="0">
                <a:latin typeface=".VnBook-Antiqua" pitchFamily="34" charset="0"/>
              </a:rPr>
              <a:t> </a:t>
            </a:r>
            <a:endParaRPr lang="en-US" altLang="en-US" sz="2000" b="1" dirty="0">
              <a:latin typeface=".VnBook-Antiqu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26981"/>
                                        </p:tgtEl>
                                        <p:attrNameLst>
                                          <p:attrName>style.visibility</p:attrName>
                                        </p:attrNameLst>
                                      </p:cBhvr>
                                      <p:to>
                                        <p:strVal val="visible"/>
                                      </p:to>
                                    </p:set>
                                    <p:animEffect transition="in" filter="strips(downRight)">
                                      <p:cBhvr>
                                        <p:cTn id="7" dur="500"/>
                                        <p:tgtEl>
                                          <p:spTgt spid="126981"/>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26980"/>
                                        </p:tgtEl>
                                        <p:attrNameLst>
                                          <p:attrName>style.visibility</p:attrName>
                                        </p:attrNameLst>
                                      </p:cBhvr>
                                      <p:to>
                                        <p:strVal val="visible"/>
                                      </p:to>
                                    </p:set>
                                    <p:anim calcmode="discrete" valueType="clr">
                                      <p:cBhvr override="childStyle">
                                        <p:cTn id="12" dur="80"/>
                                        <p:tgtEl>
                                          <p:spTgt spid="126980"/>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26980"/>
                                        </p:tgtEl>
                                        <p:attrNameLst>
                                          <p:attrName>fillcolor</p:attrName>
                                        </p:attrNameLst>
                                      </p:cBhvr>
                                      <p:tavLst>
                                        <p:tav tm="0">
                                          <p:val>
                                            <p:clrVal>
                                              <a:schemeClr val="accent2"/>
                                            </p:clrVal>
                                          </p:val>
                                        </p:tav>
                                        <p:tav tm="50000">
                                          <p:val>
                                            <p:clrVal>
                                              <a:schemeClr val="hlink"/>
                                            </p:clrVal>
                                          </p:val>
                                        </p:tav>
                                      </p:tavLst>
                                    </p:anim>
                                    <p:set>
                                      <p:cBhvr>
                                        <p:cTn id="14" dur="80"/>
                                        <p:tgtEl>
                                          <p:spTgt spid="126980"/>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6987"/>
                                        </p:tgtEl>
                                        <p:attrNameLst>
                                          <p:attrName>style.visibility</p:attrName>
                                        </p:attrNameLst>
                                      </p:cBhvr>
                                      <p:to>
                                        <p:strVal val="visible"/>
                                      </p:to>
                                    </p:set>
                                    <p:anim calcmode="lin" valueType="num">
                                      <p:cBhvr>
                                        <p:cTn id="19" dur="500" fill="hold"/>
                                        <p:tgtEl>
                                          <p:spTgt spid="126987"/>
                                        </p:tgtEl>
                                        <p:attrNameLst>
                                          <p:attrName>ppt_w</p:attrName>
                                        </p:attrNameLst>
                                      </p:cBhvr>
                                      <p:tavLst>
                                        <p:tav tm="0">
                                          <p:val>
                                            <p:fltVal val="0,000000"/>
                                          </p:val>
                                        </p:tav>
                                        <p:tav tm="100000">
                                          <p:val>
                                            <p:strVal val="#ppt_w"/>
                                          </p:val>
                                        </p:tav>
                                      </p:tavLst>
                                    </p:anim>
                                    <p:anim calcmode="lin" valueType="num">
                                      <p:cBhvr>
                                        <p:cTn id="20" dur="500" fill="hold"/>
                                        <p:tgtEl>
                                          <p:spTgt spid="126987"/>
                                        </p:tgtEl>
                                        <p:attrNameLst>
                                          <p:attrName>ppt_h</p:attrName>
                                        </p:attrNameLst>
                                      </p:cBhvr>
                                      <p:tavLst>
                                        <p:tav tm="0">
                                          <p:val>
                                            <p:fltVal val="0,000000"/>
                                          </p:val>
                                        </p:tav>
                                        <p:tav tm="100000">
                                          <p:val>
                                            <p:strVal val="#ppt_h"/>
                                          </p:val>
                                        </p:tav>
                                      </p:tavLst>
                                    </p:anim>
                                    <p:animEffect transition="in" filter="fade">
                                      <p:cBhvr>
                                        <p:cTn id="21" dur="500"/>
                                        <p:tgtEl>
                                          <p:spTgt spid="126987"/>
                                        </p:tgtEl>
                                      </p:cBhvr>
                                    </p:animEffect>
                                  </p:childTnLst>
                                </p:cTn>
                              </p:par>
                            </p:childTnLst>
                          </p:cTn>
                        </p:par>
                        <p:par>
                          <p:cTn id="22" fill="hold">
                            <p:stCondLst>
                              <p:cond delay="500"/>
                            </p:stCondLst>
                            <p:childTnLst>
                              <p:par>
                                <p:cTn id="23" presetID="18" presetClass="entr" presetSubtype="6" fill="hold" grpId="1" nodeType="afterEffect">
                                  <p:stCondLst>
                                    <p:cond delay="0"/>
                                  </p:stCondLst>
                                  <p:childTnLst>
                                    <p:set>
                                      <p:cBhvr>
                                        <p:cTn id="24" dur="1" fill="hold">
                                          <p:stCondLst>
                                            <p:cond delay="0"/>
                                          </p:stCondLst>
                                        </p:cTn>
                                        <p:tgtEl>
                                          <p:spTgt spid="126988"/>
                                        </p:tgtEl>
                                        <p:attrNameLst>
                                          <p:attrName>style.visibility</p:attrName>
                                        </p:attrNameLst>
                                      </p:cBhvr>
                                      <p:to>
                                        <p:strVal val="visible"/>
                                      </p:to>
                                    </p:set>
                                    <p:animEffect transition="in" filter="strips(downRight)">
                                      <p:cBhvr>
                                        <p:cTn id="25" dur="500"/>
                                        <p:tgtEl>
                                          <p:spTgt spid="126988"/>
                                        </p:tgtEl>
                                      </p:cBhvr>
                                    </p:animEffect>
                                  </p:childTnLst>
                                </p:cTn>
                              </p:par>
                            </p:childTnLst>
                          </p:cTn>
                        </p:par>
                        <p:par>
                          <p:cTn id="26" fill="hold">
                            <p:stCondLst>
                              <p:cond delay="1000"/>
                            </p:stCondLst>
                            <p:childTnLst>
                              <p:par>
                                <p:cTn id="27" presetID="53" presetClass="entr" presetSubtype="16" fill="hold" nodeType="afterEffect">
                                  <p:stCondLst>
                                    <p:cond delay="0"/>
                                  </p:stCondLst>
                                  <p:childTnLst>
                                    <p:set>
                                      <p:cBhvr>
                                        <p:cTn id="28" dur="1" fill="hold">
                                          <p:stCondLst>
                                            <p:cond delay="0"/>
                                          </p:stCondLst>
                                        </p:cTn>
                                        <p:tgtEl>
                                          <p:spTgt spid="126982"/>
                                        </p:tgtEl>
                                        <p:attrNameLst>
                                          <p:attrName>style.visibility</p:attrName>
                                        </p:attrNameLst>
                                      </p:cBhvr>
                                      <p:to>
                                        <p:strVal val="visible"/>
                                      </p:to>
                                    </p:set>
                                    <p:anim calcmode="lin" valueType="num">
                                      <p:cBhvr>
                                        <p:cTn id="29" dur="1000" fill="hold"/>
                                        <p:tgtEl>
                                          <p:spTgt spid="126982"/>
                                        </p:tgtEl>
                                        <p:attrNameLst>
                                          <p:attrName>ppt_w</p:attrName>
                                        </p:attrNameLst>
                                      </p:cBhvr>
                                      <p:tavLst>
                                        <p:tav tm="0">
                                          <p:val>
                                            <p:fltVal val="0,000000"/>
                                          </p:val>
                                        </p:tav>
                                        <p:tav tm="100000">
                                          <p:val>
                                            <p:strVal val="#ppt_w"/>
                                          </p:val>
                                        </p:tav>
                                      </p:tavLst>
                                    </p:anim>
                                    <p:anim calcmode="lin" valueType="num">
                                      <p:cBhvr>
                                        <p:cTn id="30" dur="1000" fill="hold"/>
                                        <p:tgtEl>
                                          <p:spTgt spid="126982"/>
                                        </p:tgtEl>
                                        <p:attrNameLst>
                                          <p:attrName>ppt_h</p:attrName>
                                        </p:attrNameLst>
                                      </p:cBhvr>
                                      <p:tavLst>
                                        <p:tav tm="0">
                                          <p:val>
                                            <p:fltVal val="0,000000"/>
                                          </p:val>
                                        </p:tav>
                                        <p:tav tm="100000">
                                          <p:val>
                                            <p:strVal val="#ppt_h"/>
                                          </p:val>
                                        </p:tav>
                                      </p:tavLst>
                                    </p:anim>
                                    <p:animEffect transition="in" filter="fade">
                                      <p:cBhvr>
                                        <p:cTn id="31" dur="1000"/>
                                        <p:tgtEl>
                                          <p:spTgt spid="12698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0" nodeType="clickEffect">
                                  <p:stCondLst>
                                    <p:cond delay="0"/>
                                  </p:stCondLst>
                                  <p:childTnLst>
                                    <p:set>
                                      <p:cBhvr>
                                        <p:cTn id="35" dur="1" fill="hold">
                                          <p:stCondLst>
                                            <p:cond delay="0"/>
                                          </p:stCondLst>
                                        </p:cTn>
                                        <p:tgtEl>
                                          <p:spTgt spid="126988"/>
                                        </p:tgtEl>
                                        <p:attrNameLst>
                                          <p:attrName>style.visibility</p:attrName>
                                        </p:attrNameLst>
                                      </p:cBhvr>
                                      <p:to>
                                        <p:strVal val="hidden"/>
                                      </p:to>
                                    </p:set>
                                  </p:childTnLst>
                                </p:cTn>
                              </p:par>
                              <p:par>
                                <p:cTn id="36" presetID="53" presetClass="exit" presetSubtype="16" fill="hold" nodeType="withEffect">
                                  <p:stCondLst>
                                    <p:cond delay="0"/>
                                  </p:stCondLst>
                                  <p:childTnLst>
                                    <p:anim calcmode="lin" valueType="num">
                                      <p:cBhvr>
                                        <p:cTn id="37" dur="500"/>
                                        <p:tgtEl>
                                          <p:spTgt spid="126982"/>
                                        </p:tgtEl>
                                        <p:attrNameLst>
                                          <p:attrName>ppt_w</p:attrName>
                                        </p:attrNameLst>
                                      </p:cBhvr>
                                      <p:tavLst>
                                        <p:tav tm="0">
                                          <p:val>
                                            <p:strVal val="ppt_w"/>
                                          </p:val>
                                        </p:tav>
                                        <p:tav tm="100000">
                                          <p:val>
                                            <p:fltVal val="0,000000"/>
                                          </p:val>
                                        </p:tav>
                                      </p:tavLst>
                                    </p:anim>
                                    <p:anim calcmode="lin" valueType="num">
                                      <p:cBhvr>
                                        <p:cTn id="38" dur="500"/>
                                        <p:tgtEl>
                                          <p:spTgt spid="126982"/>
                                        </p:tgtEl>
                                        <p:attrNameLst>
                                          <p:attrName>ppt_h</p:attrName>
                                        </p:attrNameLst>
                                      </p:cBhvr>
                                      <p:tavLst>
                                        <p:tav tm="0">
                                          <p:val>
                                            <p:strVal val="ppt_h"/>
                                          </p:val>
                                        </p:tav>
                                        <p:tav tm="100000">
                                          <p:val>
                                            <p:fltVal val="0,000000"/>
                                          </p:val>
                                        </p:tav>
                                      </p:tavLst>
                                    </p:anim>
                                    <p:animEffect transition="out" filter="fade">
                                      <p:cBhvr>
                                        <p:cTn id="39" dur="500"/>
                                        <p:tgtEl>
                                          <p:spTgt spid="126982"/>
                                        </p:tgtEl>
                                      </p:cBhvr>
                                    </p:animEffect>
                                    <p:set>
                                      <p:cBhvr>
                                        <p:cTn id="40" dur="1" fill="hold">
                                          <p:stCondLst>
                                            <p:cond delay="499"/>
                                          </p:stCondLst>
                                        </p:cTn>
                                        <p:tgtEl>
                                          <p:spTgt spid="12698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8" presetClass="entr" presetSubtype="6" fill="hold" grpId="0" nodeType="clickEffect">
                                  <p:stCondLst>
                                    <p:cond delay="0"/>
                                  </p:stCondLst>
                                  <p:childTnLst>
                                    <p:set>
                                      <p:cBhvr>
                                        <p:cTn id="44" dur="1" fill="hold">
                                          <p:stCondLst>
                                            <p:cond delay="0"/>
                                          </p:stCondLst>
                                        </p:cTn>
                                        <p:tgtEl>
                                          <p:spTgt spid="126990"/>
                                        </p:tgtEl>
                                        <p:attrNameLst>
                                          <p:attrName>style.visibility</p:attrName>
                                        </p:attrNameLst>
                                      </p:cBhvr>
                                      <p:to>
                                        <p:strVal val="visible"/>
                                      </p:to>
                                    </p:set>
                                    <p:animEffect transition="in" filter="strips(downRight)">
                                      <p:cBhvr>
                                        <p:cTn id="45" dur="500"/>
                                        <p:tgtEl>
                                          <p:spTgt spid="126990"/>
                                        </p:tgtEl>
                                      </p:cBhvr>
                                    </p:animEffect>
                                  </p:childTnLst>
                                </p:cTn>
                              </p:par>
                            </p:childTnLst>
                          </p:cTn>
                        </p:par>
                        <p:par>
                          <p:cTn id="46" fill="hold">
                            <p:stCondLst>
                              <p:cond delay="500"/>
                            </p:stCondLst>
                            <p:childTnLst>
                              <p:par>
                                <p:cTn id="47" presetID="53" presetClass="entr" presetSubtype="16" fill="hold" nodeType="afterEffect">
                                  <p:stCondLst>
                                    <p:cond delay="0"/>
                                  </p:stCondLst>
                                  <p:childTnLst>
                                    <p:set>
                                      <p:cBhvr>
                                        <p:cTn id="48" dur="1" fill="hold">
                                          <p:stCondLst>
                                            <p:cond delay="0"/>
                                          </p:stCondLst>
                                        </p:cTn>
                                        <p:tgtEl>
                                          <p:spTgt spid="126989"/>
                                        </p:tgtEl>
                                        <p:attrNameLst>
                                          <p:attrName>style.visibility</p:attrName>
                                        </p:attrNameLst>
                                      </p:cBhvr>
                                      <p:to>
                                        <p:strVal val="visible"/>
                                      </p:to>
                                    </p:set>
                                    <p:anim calcmode="lin" valueType="num">
                                      <p:cBhvr>
                                        <p:cTn id="49" dur="1000" fill="hold"/>
                                        <p:tgtEl>
                                          <p:spTgt spid="126989"/>
                                        </p:tgtEl>
                                        <p:attrNameLst>
                                          <p:attrName>ppt_w</p:attrName>
                                        </p:attrNameLst>
                                      </p:cBhvr>
                                      <p:tavLst>
                                        <p:tav tm="0">
                                          <p:val>
                                            <p:fltVal val="0,000000"/>
                                          </p:val>
                                        </p:tav>
                                        <p:tav tm="100000">
                                          <p:val>
                                            <p:strVal val="#ppt_w"/>
                                          </p:val>
                                        </p:tav>
                                      </p:tavLst>
                                    </p:anim>
                                    <p:anim calcmode="lin" valueType="num">
                                      <p:cBhvr>
                                        <p:cTn id="50" dur="1000" fill="hold"/>
                                        <p:tgtEl>
                                          <p:spTgt spid="126989"/>
                                        </p:tgtEl>
                                        <p:attrNameLst>
                                          <p:attrName>ppt_h</p:attrName>
                                        </p:attrNameLst>
                                      </p:cBhvr>
                                      <p:tavLst>
                                        <p:tav tm="0">
                                          <p:val>
                                            <p:fltVal val="0,000000"/>
                                          </p:val>
                                        </p:tav>
                                        <p:tav tm="100000">
                                          <p:val>
                                            <p:strVal val="#ppt_h"/>
                                          </p:val>
                                        </p:tav>
                                      </p:tavLst>
                                    </p:anim>
                                    <p:animEffect transition="in" filter="fade">
                                      <p:cBhvr>
                                        <p:cTn id="51" dur="1000"/>
                                        <p:tgtEl>
                                          <p:spTgt spid="126989"/>
                                        </p:tgtEl>
                                      </p:cBhvr>
                                    </p:animEffec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126986"/>
                                        </p:tgtEl>
                                        <p:attrNameLst>
                                          <p:attrName>style.visibility</p:attrName>
                                        </p:attrNameLst>
                                      </p:cBhvr>
                                      <p:to>
                                        <p:strVal val="visible"/>
                                      </p:to>
                                    </p:set>
                                    <p:anim calcmode="discrete" valueType="clr">
                                      <p:cBhvr override="childStyle">
                                        <p:cTn id="56" dur="80"/>
                                        <p:tgtEl>
                                          <p:spTgt spid="126986"/>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26986"/>
                                        </p:tgtEl>
                                        <p:attrNameLst>
                                          <p:attrName>fillcolor</p:attrName>
                                        </p:attrNameLst>
                                      </p:cBhvr>
                                      <p:tavLst>
                                        <p:tav tm="0">
                                          <p:val>
                                            <p:clrVal>
                                              <a:schemeClr val="accent2"/>
                                            </p:clrVal>
                                          </p:val>
                                        </p:tav>
                                        <p:tav tm="50000">
                                          <p:val>
                                            <p:clrVal>
                                              <a:schemeClr val="hlink"/>
                                            </p:clrVal>
                                          </p:val>
                                        </p:tav>
                                      </p:tavLst>
                                    </p:anim>
                                    <p:set>
                                      <p:cBhvr>
                                        <p:cTn id="58" dur="80"/>
                                        <p:tgtEl>
                                          <p:spTgt spid="12698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0" grpId="0"/>
      <p:bldP spid="126981" grpId="0" animBg="1"/>
      <p:bldP spid="126986" grpId="0"/>
      <p:bldP spid="126987" grpId="0"/>
      <p:bldP spid="126988" grpId="0"/>
      <p:bldP spid="126988" grpId="1"/>
      <p:bldP spid="12699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524000"/>
            <a:ext cx="7696200" cy="3048000"/>
          </a:xfrm>
        </p:spPr>
        <p:txBody>
          <a:bodyPr vert="horz" wrap="square" lIns="91440" tIns="45720" rIns="91440" bIns="45720" numCol="1" anchor="ctr" anchorCtr="0" compatLnSpc="1">
            <a:norm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Dặn</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 </a:t>
            </a:r>
            <a:r>
              <a:rPr kumimoji="0" lang="en-US" sz="3600" b="1" i="0" u="none" strike="noStrike" kern="1200" cap="none" spc="0" normalizeH="0" baseline="0" noProof="0" err="1">
                <a:ln>
                  <a:noFill/>
                </a:ln>
                <a:solidFill>
                  <a:srgbClr val="FF0000"/>
                </a:solidFill>
                <a:effectLst>
                  <a:outerShdw blurRad="38100" dist="38100" dir="2700000" algn="tl">
                    <a:srgbClr val="000000">
                      <a:alpha val="43137"/>
                    </a:srgbClr>
                  </a:outerShdw>
                </a:effectLst>
                <a:uLnTx/>
                <a:uFillTx/>
                <a:latin typeface="+mj-lt"/>
                <a:ea typeface="+mj-ea"/>
                <a:cs typeface="+mj-cs"/>
              </a:rPr>
              <a:t>dò</a:t>
            </a:r>
            <a:r>
              <a:rPr kumimoji="0" lang="en-US" sz="36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a:t>
            </a:r>
            <a:br>
              <a:rPr kumimoji="0" lang="en-US" sz="3600" b="0" i="0" u="none" strike="noStrike" kern="1200" cap="none" spc="0" normalizeH="0" baseline="0" noProof="0">
                <a:ln>
                  <a:noFill/>
                </a:ln>
                <a:solidFill>
                  <a:schemeClr val="bg1"/>
                </a:solidFill>
                <a:effectLst/>
                <a:uLnTx/>
                <a:uFillTx/>
                <a:latin typeface="+mj-lt"/>
                <a:ea typeface="+mj-ea"/>
                <a:cs typeface="+mj-cs"/>
              </a:rPr>
            </a:b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Bài</a:t>
            </a: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tập</a:t>
            </a:r>
            <a:r>
              <a:rPr kumimoji="0" lang="en-US" sz="3600" b="0" i="0" u="none" strike="noStrike" kern="1200" cap="none" spc="0" normalizeH="0" baseline="0" noProof="0">
                <a:ln>
                  <a:noFill/>
                </a:ln>
                <a:solidFill>
                  <a:schemeClr val="bg1"/>
                </a:solidFill>
                <a:effectLst/>
                <a:uLnTx/>
                <a:uFillTx/>
                <a:latin typeface="+mj-lt"/>
                <a:ea typeface="+mj-ea"/>
                <a:cs typeface="+mj-cs"/>
              </a:rPr>
              <a:t> 3 tr.16</a:t>
            </a:r>
            <a:br>
              <a:rPr kumimoji="0" lang="en-US" sz="3600" b="0" i="0" u="none" strike="noStrike" kern="1200" cap="none" spc="0" normalizeH="0" baseline="0" noProof="0">
                <a:ln>
                  <a:noFill/>
                </a:ln>
                <a:solidFill>
                  <a:schemeClr val="bg1"/>
                </a:solidFill>
                <a:effectLst/>
                <a:uLnTx/>
                <a:uFillTx/>
                <a:latin typeface="+mj-lt"/>
                <a:ea typeface="+mj-ea"/>
                <a:cs typeface="+mj-cs"/>
              </a:rPr>
            </a:b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Bài</a:t>
            </a: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tập</a:t>
            </a:r>
            <a:r>
              <a:rPr kumimoji="0" lang="en-US" sz="3600" b="0" i="0" u="none" strike="noStrike" kern="1200" cap="none" spc="0" normalizeH="0" baseline="0" noProof="0">
                <a:ln>
                  <a:noFill/>
                </a:ln>
                <a:solidFill>
                  <a:schemeClr val="bg1"/>
                </a:solidFill>
                <a:effectLst/>
                <a:uLnTx/>
                <a:uFillTx/>
                <a:latin typeface="+mj-lt"/>
                <a:ea typeface="+mj-ea"/>
                <a:cs typeface="+mj-cs"/>
              </a:rPr>
              <a:t> 3,5 tr.20</a:t>
            </a:r>
            <a:br>
              <a:rPr kumimoji="0" lang="en-US" sz="3600" b="0" i="0" u="none" strike="noStrike" kern="1200" cap="none" spc="0" normalizeH="0" baseline="0" noProof="0">
                <a:ln>
                  <a:noFill/>
                </a:ln>
                <a:solidFill>
                  <a:schemeClr val="bg1"/>
                </a:solidFill>
                <a:effectLst/>
                <a:uLnTx/>
                <a:uFillTx/>
                <a:latin typeface="+mj-lt"/>
                <a:ea typeface="+mj-ea"/>
                <a:cs typeface="+mj-cs"/>
              </a:rPr>
            </a:b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Xem</a:t>
            </a:r>
            <a:r>
              <a:rPr kumimoji="0" lang="en-US" sz="3600" b="0" i="0" u="none" strike="noStrike" kern="1200" cap="none" spc="0" normalizeH="0" baseline="0" noProof="0">
                <a:ln>
                  <a:noFill/>
                </a:ln>
                <a:solidFill>
                  <a:schemeClr val="bg1"/>
                </a:solidFill>
                <a:effectLst/>
                <a:uLnTx/>
                <a:uFillTx/>
                <a:latin typeface="+mj-lt"/>
                <a:ea typeface="+mj-ea"/>
                <a:cs typeface="+mj-cs"/>
              </a:rPr>
              <a:t> </a:t>
            </a:r>
            <a:r>
              <a:rPr kumimoji="0" lang="en-US" sz="3600" b="0" i="0" u="none" strike="noStrike" kern="1200" cap="none" spc="0" normalizeH="0" baseline="0" noProof="0" err="1">
                <a:ln>
                  <a:noFill/>
                </a:ln>
                <a:solidFill>
                  <a:schemeClr val="bg1"/>
                </a:solidFill>
                <a:effectLst/>
                <a:uLnTx/>
                <a:uFillTx/>
                <a:latin typeface="+mj-lt"/>
                <a:ea typeface="+mj-ea"/>
                <a:cs typeface="+mj-cs"/>
              </a:rPr>
              <a:t>bài</a:t>
            </a:r>
            <a:r>
              <a:rPr kumimoji="0" lang="en-US" sz="3600" b="0" i="0" u="none" strike="noStrike" kern="1200" cap="none" spc="0" normalizeH="0" baseline="0" noProof="0">
                <a:ln>
                  <a:noFill/>
                </a:ln>
                <a:solidFill>
                  <a:schemeClr val="bg1"/>
                </a:solidFill>
                <a:effectLst/>
                <a:uLnTx/>
                <a:uFillTx/>
                <a:latin typeface="+mj-lt"/>
                <a:ea typeface="+mj-ea"/>
                <a:cs typeface="+mj-cs"/>
              </a:rPr>
              <a:t> BT </a:t>
            </a:r>
            <a:r>
              <a:rPr kumimoji="0" lang="en-US" sz="3600" b="0" i="0" u="none" strike="noStrike" kern="1200" cap="none" spc="0" normalizeH="0" baseline="0" noProof="0" err="1">
                <a:ln>
                  <a:noFill/>
                </a:ln>
                <a:solidFill>
                  <a:schemeClr val="bg1"/>
                </a:solidFill>
                <a:effectLst/>
                <a:uLnTx/>
                <a:uFillTx/>
                <a:latin typeface="+mj-lt"/>
                <a:ea typeface="+mj-ea"/>
                <a:cs typeface="+mj-cs"/>
              </a:rPr>
              <a:t>và</a:t>
            </a:r>
            <a:r>
              <a:rPr kumimoji="0" lang="en-US" sz="3600" b="0" i="0" u="none" strike="noStrike" kern="1200" cap="none" spc="0" normalizeH="0" baseline="0" noProof="0">
                <a:ln>
                  <a:noFill/>
                </a:ln>
                <a:solidFill>
                  <a:schemeClr val="bg1"/>
                </a:solidFill>
                <a:effectLst/>
                <a:uLnTx/>
                <a:uFillTx/>
                <a:latin typeface="+mj-lt"/>
                <a:ea typeface="+mj-ea"/>
                <a:cs typeface="+mj-cs"/>
              </a:rPr>
              <a:t> TH 1 tr 21 </a:t>
            </a:r>
            <a:r>
              <a:rPr kumimoji="0" lang="en-US" sz="3600" b="0" i="0" u="none" strike="noStrike" kern="1200" cap="none" spc="0" normalizeH="0" baseline="0" noProof="0" err="1">
                <a:ln>
                  <a:noFill/>
                </a:ln>
                <a:solidFill>
                  <a:schemeClr val="bg1"/>
                </a:solidFill>
                <a:effectLst/>
                <a:uLnTx/>
                <a:uFillTx/>
                <a:latin typeface="+mj-lt"/>
                <a:ea typeface="+mj-ea"/>
                <a:cs typeface="+mj-cs"/>
              </a:rPr>
              <a:t>sgk</a:t>
            </a:r>
            <a:endParaRPr kumimoji="0" lang="en-US" sz="3600" b="0" i="0" u="none" strike="noStrike" kern="1200" cap="none" spc="0" normalizeH="0" baseline="0" noProof="0">
              <a:ln>
                <a:noFill/>
              </a:ln>
              <a:solidFill>
                <a:schemeClr val="bg1"/>
              </a:solidFill>
              <a:effectLst/>
              <a:uLnTx/>
              <a:uFillTx/>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4578" name="Picture 2"/>
          <p:cNvPicPr>
            <a:picLocks noChangeAspect="1"/>
          </p:cNvPicPr>
          <p:nvPr/>
        </p:nvPicPr>
        <p:blipFill>
          <a:blip r:embed="rId1"/>
          <a:stretch>
            <a:fillRect/>
          </a:stretch>
        </p:blipFill>
        <p:spPr>
          <a:xfrm>
            <a:off x="0" y="0"/>
            <a:ext cx="9144000" cy="609600"/>
          </a:xfrm>
          <a:prstGeom prst="rect">
            <a:avLst/>
          </a:prstGeom>
          <a:noFill/>
          <a:ln w="9525">
            <a:noFill/>
          </a:ln>
        </p:spPr>
      </p:pic>
      <p:sp>
        <p:nvSpPr>
          <p:cNvPr id="24579" name="Text Box 3"/>
          <p:cNvSpPr txBox="1"/>
          <p:nvPr/>
        </p:nvSpPr>
        <p:spPr>
          <a:xfrm>
            <a:off x="260350" y="76200"/>
            <a:ext cx="8610600" cy="457200"/>
          </a:xfrm>
          <a:prstGeom prst="rect">
            <a:avLst/>
          </a:prstGeom>
          <a:noFill/>
          <a:ln w="9525">
            <a:noFill/>
          </a:ln>
        </p:spPr>
        <p:txBody>
          <a:bodyPr>
            <a:spAutoFit/>
          </a:bodyPr>
          <a:p>
            <a:pPr eaLnBrk="1" hangingPunct="1">
              <a:spcBef>
                <a:spcPct val="50000"/>
              </a:spcBef>
            </a:pPr>
            <a:r>
              <a:rPr lang="en-US" altLang="en-US" sz="2400" dirty="0">
                <a:solidFill>
                  <a:srgbClr val="990000"/>
                </a:solidFill>
                <a:latin typeface="Arial" panose="020B0604020202020204" pitchFamily="34" charset="0"/>
              </a:rPr>
              <a:t>III. Vai trò của con người khi làm việc với hệ CSDL</a:t>
            </a:r>
            <a:endParaRPr lang="en-US" altLang="en-US" sz="2400" dirty="0">
              <a:solidFill>
                <a:srgbClr val="990000"/>
              </a:solidFill>
              <a:latin typeface="Arial" panose="020B0604020202020204" pitchFamily="34" charset="0"/>
            </a:endParaRPr>
          </a:p>
        </p:txBody>
      </p:sp>
      <p:sp>
        <p:nvSpPr>
          <p:cNvPr id="131076" name="Text Box 4"/>
          <p:cNvSpPr txBox="1"/>
          <p:nvPr/>
        </p:nvSpPr>
        <p:spPr>
          <a:xfrm>
            <a:off x="0" y="625475"/>
            <a:ext cx="9144000" cy="895350"/>
          </a:xfrm>
          <a:prstGeom prst="rect">
            <a:avLst/>
          </a:prstGeom>
          <a:solidFill>
            <a:schemeClr val="bg1"/>
          </a:solidFill>
          <a:ln w="9525">
            <a:noFill/>
          </a:ln>
        </p:spPr>
        <p:txBody>
          <a:bodyPr>
            <a:spAutoFit/>
          </a:bodyPr>
          <a:p>
            <a:pPr algn="just" eaLnBrk="1" hangingPunct="1">
              <a:lnSpc>
                <a:spcPct val="120000"/>
              </a:lnSpc>
              <a:spcBef>
                <a:spcPct val="50000"/>
              </a:spcBef>
              <a:buClr>
                <a:srgbClr val="3333FF"/>
              </a:buClr>
              <a:buFont typeface="Wingdings" panose="05000000000000000000" pitchFamily="2" charset="2"/>
            </a:pPr>
            <a:r>
              <a:rPr lang="en-US" altLang="en-US" sz="2200" dirty="0">
                <a:latin typeface="Arial" panose="020B0604020202020204" pitchFamily="34" charset="0"/>
              </a:rPr>
              <a:t>Sau khi hệ CSDL đã xây dựng xong, những người có liên quan đến hoạt động của một hệ CSDL có thể được chia thành ba lớp:</a:t>
            </a:r>
            <a:endParaRPr lang="en-US" altLang="en-US" sz="2200" dirty="0">
              <a:latin typeface="Arial" panose="020B0604020202020204" pitchFamily="34" charset="0"/>
            </a:endParaRPr>
          </a:p>
        </p:txBody>
      </p:sp>
      <p:sp>
        <p:nvSpPr>
          <p:cNvPr id="131077" name="Text Box 5"/>
          <p:cNvSpPr txBox="1"/>
          <p:nvPr/>
        </p:nvSpPr>
        <p:spPr>
          <a:xfrm>
            <a:off x="76200" y="1692275"/>
            <a:ext cx="2971800" cy="396875"/>
          </a:xfrm>
          <a:prstGeom prst="rect">
            <a:avLst/>
          </a:prstGeom>
          <a:no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000" dirty="0">
                <a:solidFill>
                  <a:srgbClr val="0000FF"/>
                </a:solidFill>
                <a:latin typeface="Arial" panose="020B0604020202020204" pitchFamily="34" charset="0"/>
              </a:rPr>
              <a:t>a. Người quản trị CSDL</a:t>
            </a:r>
            <a:endParaRPr lang="en-US" altLang="en-US" sz="2000" dirty="0">
              <a:solidFill>
                <a:srgbClr val="0000FF"/>
              </a:solidFill>
              <a:latin typeface="Arial" panose="020B0604020202020204" pitchFamily="34" charset="0"/>
            </a:endParaRPr>
          </a:p>
        </p:txBody>
      </p:sp>
      <p:sp>
        <p:nvSpPr>
          <p:cNvPr id="131078" name="Text Box 6"/>
          <p:cNvSpPr txBox="1"/>
          <p:nvPr/>
        </p:nvSpPr>
        <p:spPr>
          <a:xfrm>
            <a:off x="457200" y="2133600"/>
            <a:ext cx="8686800" cy="701675"/>
          </a:xfrm>
          <a:prstGeom prst="rect">
            <a:avLst/>
          </a:prstGeom>
          <a:noFill/>
          <a:ln w="9525">
            <a:noFill/>
          </a:ln>
        </p:spPr>
        <p:txBody>
          <a:bodyPr>
            <a:spAutoFit/>
          </a:bodyPr>
          <a:p>
            <a:pPr marL="228600" indent="-228600" algn="just" eaLnBrk="1" hangingPunct="1">
              <a:spcBef>
                <a:spcPct val="50000"/>
              </a:spcBef>
              <a:buClr>
                <a:schemeClr val="tx1"/>
              </a:buClr>
            </a:pPr>
            <a:r>
              <a:rPr lang="vi-VN" altLang="en-US" sz="2000" dirty="0">
                <a:latin typeface="Arial" panose="020B0604020202020204" pitchFamily="34" charset="0"/>
              </a:rPr>
              <a:t>hỗ trợ khai thác</a:t>
            </a:r>
            <a:r>
              <a:rPr lang="en-US" altLang="en-US" sz="2000" dirty="0">
                <a:latin typeface="Arial" panose="020B0604020202020204" pitchFamily="34" charset="0"/>
              </a:rPr>
              <a:t> </a:t>
            </a:r>
            <a:r>
              <a:rPr lang="vi-VN" altLang="en-US" sz="2000" dirty="0">
                <a:latin typeface="Arial" panose="020B0604020202020204" pitchFamily="34" charset="0"/>
              </a:rPr>
              <a:t>thông tin từ CSDL trên cơ sở các công cụ mà hệ QTCSDL cung cấp.</a:t>
            </a:r>
            <a:r>
              <a:rPr lang="en-US" altLang="en-US" sz="2000" dirty="0">
                <a:latin typeface="Arial" panose="020B0604020202020204" pitchFamily="34" charset="0"/>
              </a:rPr>
              <a:t> Người quản trị có các nhiệm vụ sau:</a:t>
            </a:r>
            <a:endParaRPr lang="en-US" altLang="en-US" sz="2000" dirty="0">
              <a:latin typeface="Arial" panose="020B0604020202020204" pitchFamily="34" charset="0"/>
            </a:endParaRPr>
          </a:p>
        </p:txBody>
      </p:sp>
      <p:sp>
        <p:nvSpPr>
          <p:cNvPr id="131079" name="Text Box 7"/>
          <p:cNvSpPr txBox="1"/>
          <p:nvPr/>
        </p:nvSpPr>
        <p:spPr>
          <a:xfrm>
            <a:off x="381000" y="3108325"/>
            <a:ext cx="8610600" cy="39687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vi-VN" altLang="en-US" sz="2000" dirty="0">
                <a:latin typeface="Arial" panose="020B0604020202020204" pitchFamily="34" charset="0"/>
              </a:rPr>
              <a:t>Bảo trì hệ CSDL: bảo vệ và khôi phục lại hệ cơ sở dữ liệu.</a:t>
            </a:r>
            <a:endParaRPr lang="en-US" altLang="en-US" sz="2000" dirty="0">
              <a:latin typeface="Arial" panose="020B0604020202020204" pitchFamily="34" charset="0"/>
            </a:endParaRPr>
          </a:p>
        </p:txBody>
      </p:sp>
      <p:sp>
        <p:nvSpPr>
          <p:cNvPr id="131080" name="Text Box 8"/>
          <p:cNvSpPr txBox="1"/>
          <p:nvPr/>
        </p:nvSpPr>
        <p:spPr>
          <a:xfrm>
            <a:off x="381000" y="3657600"/>
            <a:ext cx="8534400" cy="457200"/>
          </a:xfrm>
          <a:prstGeom prst="rect">
            <a:avLst/>
          </a:prstGeom>
          <a:noFill/>
          <a:ln w="9525">
            <a:noFill/>
          </a:ln>
        </p:spPr>
        <p:txBody>
          <a:bodyPr>
            <a:spAutoFit/>
          </a:bodyPr>
          <a:p>
            <a:pPr marL="338455" indent="-338455" algn="just" eaLnBrk="1" hangingPunct="1">
              <a:lnSpc>
                <a:spcPct val="120000"/>
              </a:lnSpc>
              <a:spcBef>
                <a:spcPct val="50000"/>
              </a:spcBef>
              <a:buClr>
                <a:srgbClr val="0000FF"/>
              </a:buClr>
              <a:buFont typeface="Wingdings" panose="05000000000000000000" pitchFamily="2" charset="2"/>
              <a:buChar char="v"/>
            </a:pPr>
            <a:r>
              <a:rPr lang="vi-VN" altLang="en-US" sz="2000" dirty="0">
                <a:latin typeface="Arial" panose="020B0604020202020204" pitchFamily="34" charset="0"/>
              </a:rPr>
              <a:t>Nâng cấp hệ CSDL: bổ sung, sữa đổi, nâng cao hiệu quả sử dụng</a:t>
            </a:r>
            <a:r>
              <a:rPr lang="en-US" altLang="en-US" sz="2000" dirty="0">
                <a:latin typeface="Arial" panose="020B0604020202020204" pitchFamily="34" charset="0"/>
              </a:rPr>
              <a:t> </a:t>
            </a:r>
            <a:endParaRPr lang="en-US" altLang="en-US" sz="2000" dirty="0">
              <a:latin typeface="Arial" panose="020B0604020202020204" pitchFamily="34" charset="0"/>
            </a:endParaRPr>
          </a:p>
        </p:txBody>
      </p:sp>
      <p:sp>
        <p:nvSpPr>
          <p:cNvPr id="131081" name="Text Box 9"/>
          <p:cNvSpPr txBox="1"/>
          <p:nvPr/>
        </p:nvSpPr>
        <p:spPr>
          <a:xfrm>
            <a:off x="381000" y="4206875"/>
            <a:ext cx="8534400" cy="822325"/>
          </a:xfrm>
          <a:prstGeom prst="rect">
            <a:avLst/>
          </a:prstGeom>
          <a:noFill/>
          <a:ln w="9525">
            <a:noFill/>
          </a:ln>
        </p:spPr>
        <p:txBody>
          <a:bodyPr>
            <a:spAutoFit/>
          </a:bodyPr>
          <a:p>
            <a:pPr marL="338455" indent="-338455" algn="just" eaLnBrk="1" hangingPunct="1">
              <a:lnSpc>
                <a:spcPct val="120000"/>
              </a:lnSpc>
              <a:spcBef>
                <a:spcPct val="50000"/>
              </a:spcBef>
              <a:buClr>
                <a:srgbClr val="0000FF"/>
              </a:buClr>
              <a:buFont typeface="Wingdings" panose="05000000000000000000" pitchFamily="2" charset="2"/>
              <a:buChar char="v"/>
            </a:pPr>
            <a:r>
              <a:rPr lang="vi-VN" altLang="en-US" sz="2000" dirty="0">
                <a:latin typeface="Arial" panose="020B0604020202020204" pitchFamily="34" charset="0"/>
              </a:rPr>
              <a:t>Tổ chức hệ thống: cấp phát quyền truy cập CSDL, cấp phần mềm và phần cứng theo yêu cầu, đảm bảo an ninh cho hệ CSDL.</a:t>
            </a:r>
            <a:endParaRPr lang="en-US" altLang="en-US" sz="2000" dirty="0">
              <a:latin typeface="Arial" panose="020B0604020202020204" pitchFamily="34" charset="0"/>
            </a:endParaRPr>
          </a:p>
        </p:txBody>
      </p:sp>
      <p:grpSp>
        <p:nvGrpSpPr>
          <p:cNvPr id="131082" name="Group 10"/>
          <p:cNvGrpSpPr/>
          <p:nvPr/>
        </p:nvGrpSpPr>
        <p:grpSpPr>
          <a:xfrm>
            <a:off x="0" y="5808663"/>
            <a:ext cx="9144000" cy="973137"/>
            <a:chOff x="624" y="3792"/>
            <a:chExt cx="5136" cy="528"/>
          </a:xfrm>
        </p:grpSpPr>
        <p:pic>
          <p:nvPicPr>
            <p:cNvPr id="24589" name="Picture 11"/>
            <p:cNvPicPr>
              <a:picLocks noChangeAspect="1"/>
            </p:cNvPicPr>
            <p:nvPr/>
          </p:nvPicPr>
          <p:blipFill>
            <a:blip r:embed="rId2"/>
            <a:stretch>
              <a:fillRect/>
            </a:stretch>
          </p:blipFill>
          <p:spPr>
            <a:xfrm>
              <a:off x="624" y="3792"/>
              <a:ext cx="5136" cy="528"/>
            </a:xfrm>
            <a:prstGeom prst="rect">
              <a:avLst/>
            </a:prstGeom>
            <a:noFill/>
            <a:ln w="9525">
              <a:noFill/>
            </a:ln>
          </p:spPr>
        </p:pic>
        <p:sp>
          <p:nvSpPr>
            <p:cNvPr id="24590" name="Text Box 12"/>
            <p:cNvSpPr txBox="1"/>
            <p:nvPr/>
          </p:nvSpPr>
          <p:spPr>
            <a:xfrm>
              <a:off x="624" y="3840"/>
              <a:ext cx="4848" cy="381"/>
            </a:xfrm>
            <a:prstGeom prst="rect">
              <a:avLst/>
            </a:prstGeom>
            <a:noFill/>
            <a:ln w="9525">
              <a:noFill/>
            </a:ln>
          </p:spPr>
          <p:txBody>
            <a:bodyPr>
              <a:spAutoFit/>
            </a:bodyPr>
            <a:p>
              <a:pPr algn="just" eaLnBrk="1" hangingPunct="1">
                <a:spcBef>
                  <a:spcPct val="50000"/>
                </a:spcBef>
                <a:buClr>
                  <a:schemeClr val="tx1"/>
                </a:buClr>
              </a:pPr>
              <a:r>
                <a:rPr lang="en-US" altLang="en-US" sz="2000" dirty="0">
                  <a:latin typeface="Arial" panose="020B0604020202020204" pitchFamily="34" charset="0"/>
                </a:rPr>
                <a:t>Người quản trị phải hiểu biết sâu sắc và có kĩ năng trong các lĩnh vực hệ CSDL và hệ điều hành, đồng thời có đạo đức tốt.</a:t>
              </a:r>
              <a:endParaRPr lang="en-US" altLang="en-US" sz="2000" dirty="0">
                <a:latin typeface="Arial" panose="020B0604020202020204" pitchFamily="34" charset="0"/>
              </a:endParaRPr>
            </a:p>
          </p:txBody>
        </p:sp>
      </p:grpSp>
      <p:sp>
        <p:nvSpPr>
          <p:cNvPr id="131086" name="Text Box 14"/>
          <p:cNvSpPr txBox="1"/>
          <p:nvPr/>
        </p:nvSpPr>
        <p:spPr>
          <a:xfrm>
            <a:off x="2819400" y="1676400"/>
            <a:ext cx="6858000" cy="396875"/>
          </a:xfrm>
          <a:prstGeom prst="rect">
            <a:avLst/>
          </a:prstGeom>
          <a:noFill/>
          <a:ln w="9525">
            <a:noFill/>
          </a:ln>
        </p:spPr>
        <p:txBody>
          <a:bodyPr>
            <a:spAutoFit/>
          </a:bodyPr>
          <a:p>
            <a:pPr marL="228600" indent="-228600" algn="just" eaLnBrk="1" hangingPunct="1">
              <a:spcBef>
                <a:spcPct val="50000"/>
              </a:spcBef>
              <a:buClr>
                <a:schemeClr val="tx1"/>
              </a:buClr>
            </a:pPr>
            <a:r>
              <a:rPr lang="vi-VN" altLang="en-US" sz="2000" dirty="0">
                <a:latin typeface="Arial" panose="020B0604020202020204" pitchFamily="34" charset="0"/>
              </a:rPr>
              <a:t>có nhiệm vụ xây dựng các chương trình ứng dụng</a:t>
            </a:r>
            <a:r>
              <a:rPr lang="vi-VN" altLang="en-US" sz="2000" b="1" dirty="0">
                <a:latin typeface="Arial" panose="020B0604020202020204" pitchFamily="34" charset="0"/>
              </a:rPr>
              <a:t> </a:t>
            </a:r>
            <a:endParaRPr lang="en-US" altLang="en-US" sz="2000" b="1" dirty="0">
              <a:latin typeface="Arial" panose="020B0604020202020204" pitchFamily="34" charset="0"/>
            </a:endParaRPr>
          </a:p>
        </p:txBody>
      </p:sp>
      <p:sp>
        <p:nvSpPr>
          <p:cNvPr id="131088" name="Text Box 16"/>
          <p:cNvSpPr txBox="1"/>
          <p:nvPr/>
        </p:nvSpPr>
        <p:spPr>
          <a:xfrm>
            <a:off x="381000" y="5105400"/>
            <a:ext cx="8534400" cy="457200"/>
          </a:xfrm>
          <a:prstGeom prst="rect">
            <a:avLst/>
          </a:prstGeom>
          <a:noFill/>
          <a:ln w="9525">
            <a:noFill/>
          </a:ln>
        </p:spPr>
        <p:txBody>
          <a:bodyPr>
            <a:spAutoFit/>
          </a:bodyPr>
          <a:p>
            <a:pPr marL="338455" indent="-338455" algn="just" eaLnBrk="1" hangingPunct="1">
              <a:lnSpc>
                <a:spcPct val="120000"/>
              </a:lnSpc>
              <a:spcBef>
                <a:spcPct val="50000"/>
              </a:spcBef>
              <a:buClr>
                <a:srgbClr val="0000FF"/>
              </a:buClr>
              <a:buFont typeface="Wingdings" panose="05000000000000000000" pitchFamily="2" charset="2"/>
              <a:buChar char="v"/>
            </a:pPr>
            <a:r>
              <a:rPr lang="vi-VN" altLang="en-US" sz="2000" dirty="0">
                <a:latin typeface="Arial" panose="020B0604020202020204" pitchFamily="34" charset="0"/>
              </a:rPr>
              <a:t>Quản lí các tài nguyên của CSDL.</a:t>
            </a:r>
            <a:endParaRPr lang="en-US" altLang="en-US" sz="20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31076"/>
                                        </p:tgtEl>
                                        <p:attrNameLst>
                                          <p:attrName>style.visibility</p:attrName>
                                        </p:attrNameLst>
                                      </p:cBhvr>
                                      <p:to>
                                        <p:strVal val="visible"/>
                                      </p:to>
                                    </p:set>
                                    <p:animEffect transition="in" filter="strips(downRight)">
                                      <p:cBhvr>
                                        <p:cTn id="7" dur="1000"/>
                                        <p:tgtEl>
                                          <p:spTgt spid="13107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1077"/>
                                        </p:tgtEl>
                                        <p:attrNameLst>
                                          <p:attrName>style.visibility</p:attrName>
                                        </p:attrNameLst>
                                      </p:cBhvr>
                                      <p:to>
                                        <p:strVal val="visible"/>
                                      </p:to>
                                    </p:set>
                                    <p:animEffect transition="in" filter="strips(downRight)">
                                      <p:cBhvr>
                                        <p:cTn id="12" dur="500"/>
                                        <p:tgtEl>
                                          <p:spTgt spid="131077"/>
                                        </p:tgtEl>
                                      </p:cBhvr>
                                    </p:animEffect>
                                  </p:childTnLst>
                                </p:cTn>
                              </p:par>
                            </p:childTnLst>
                          </p:cTn>
                        </p:par>
                        <p:par>
                          <p:cTn id="13" fill="hold">
                            <p:stCondLst>
                              <p:cond delay="500"/>
                            </p:stCondLst>
                            <p:childTnLst>
                              <p:par>
                                <p:cTn id="14" presetID="27" presetClass="entr" presetSubtype="0" fill="hold" grpId="0" nodeType="afterEffect">
                                  <p:stCondLst>
                                    <p:cond delay="0"/>
                                  </p:stCondLst>
                                  <p:iterate type="lt">
                                    <p:tmPct val="50000"/>
                                  </p:iterate>
                                  <p:childTnLst>
                                    <p:set>
                                      <p:cBhvr>
                                        <p:cTn id="15" dur="1" fill="hold">
                                          <p:stCondLst>
                                            <p:cond delay="0"/>
                                          </p:stCondLst>
                                        </p:cTn>
                                        <p:tgtEl>
                                          <p:spTgt spid="131086"/>
                                        </p:tgtEl>
                                        <p:attrNameLst>
                                          <p:attrName>style.visibility</p:attrName>
                                        </p:attrNameLst>
                                      </p:cBhvr>
                                      <p:to>
                                        <p:strVal val="visible"/>
                                      </p:to>
                                    </p:set>
                                    <p:anim calcmode="discrete" valueType="clr">
                                      <p:cBhvr override="childStyle">
                                        <p:cTn id="16" dur="80"/>
                                        <p:tgtEl>
                                          <p:spTgt spid="131086"/>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131086"/>
                                        </p:tgtEl>
                                        <p:attrNameLst>
                                          <p:attrName>fillcolor</p:attrName>
                                        </p:attrNameLst>
                                      </p:cBhvr>
                                      <p:tavLst>
                                        <p:tav tm="0">
                                          <p:val>
                                            <p:clrVal>
                                              <a:schemeClr val="accent2"/>
                                            </p:clrVal>
                                          </p:val>
                                        </p:tav>
                                        <p:tav tm="50000">
                                          <p:val>
                                            <p:clrVal>
                                              <a:schemeClr val="hlink"/>
                                            </p:clrVal>
                                          </p:val>
                                        </p:tav>
                                      </p:tavLst>
                                    </p:anim>
                                    <p:set>
                                      <p:cBhvr>
                                        <p:cTn id="18" dur="80"/>
                                        <p:tgtEl>
                                          <p:spTgt spid="131086"/>
                                        </p:tgtEl>
                                        <p:attrNameLst>
                                          <p:attrName>fill.type</p:attrName>
                                        </p:attrNameLst>
                                      </p:cBhvr>
                                      <p:to>
                                        <p:strVal val="solid"/>
                                      </p:to>
                                    </p:set>
                                  </p:childTnLst>
                                </p:cTn>
                              </p:par>
                            </p:childTnLst>
                          </p:cTn>
                        </p:par>
                        <p:par>
                          <p:cTn id="19" fill="hold">
                            <p:stCondLst>
                              <p:cond delay="242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131078"/>
                                        </p:tgtEl>
                                        <p:attrNameLst>
                                          <p:attrName>style.visibility</p:attrName>
                                        </p:attrNameLst>
                                      </p:cBhvr>
                                      <p:to>
                                        <p:strVal val="visible"/>
                                      </p:to>
                                    </p:set>
                                    <p:anim calcmode="discrete" valueType="clr">
                                      <p:cBhvr override="childStyle">
                                        <p:cTn id="22" dur="80"/>
                                        <p:tgtEl>
                                          <p:spTgt spid="131078"/>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31078"/>
                                        </p:tgtEl>
                                        <p:attrNameLst>
                                          <p:attrName>fillcolor</p:attrName>
                                        </p:attrNameLst>
                                      </p:cBhvr>
                                      <p:tavLst>
                                        <p:tav tm="0">
                                          <p:val>
                                            <p:clrVal>
                                              <a:schemeClr val="accent2"/>
                                            </p:clrVal>
                                          </p:val>
                                        </p:tav>
                                        <p:tav tm="50000">
                                          <p:val>
                                            <p:clrVal>
                                              <a:schemeClr val="hlink"/>
                                            </p:clrVal>
                                          </p:val>
                                        </p:tav>
                                      </p:tavLst>
                                    </p:anim>
                                    <p:set>
                                      <p:cBhvr>
                                        <p:cTn id="24" dur="80"/>
                                        <p:tgtEl>
                                          <p:spTgt spid="131078"/>
                                        </p:tgtEl>
                                        <p:attrNameLst>
                                          <p:attrName>fill.type</p:attrName>
                                        </p:attrNameLst>
                                      </p:cBhvr>
                                      <p:to>
                                        <p:strVal val="solid"/>
                                      </p:to>
                                    </p:set>
                                  </p:childTnLst>
                                </p:cTn>
                              </p:par>
                            </p:childTnLst>
                          </p:cTn>
                        </p:par>
                        <p:par>
                          <p:cTn id="25" fill="hold">
                            <p:stCondLst>
                              <p:cond delay="7099"/>
                            </p:stCondLst>
                            <p:childTnLst>
                              <p:par>
                                <p:cTn id="26" presetID="53" presetClass="entr" presetSubtype="16" fill="hold" grpId="0" nodeType="afterEffect">
                                  <p:stCondLst>
                                    <p:cond delay="0"/>
                                  </p:stCondLst>
                                  <p:childTnLst>
                                    <p:set>
                                      <p:cBhvr>
                                        <p:cTn id="27" dur="1" fill="hold">
                                          <p:stCondLst>
                                            <p:cond delay="0"/>
                                          </p:stCondLst>
                                        </p:cTn>
                                        <p:tgtEl>
                                          <p:spTgt spid="131079"/>
                                        </p:tgtEl>
                                        <p:attrNameLst>
                                          <p:attrName>style.visibility</p:attrName>
                                        </p:attrNameLst>
                                      </p:cBhvr>
                                      <p:to>
                                        <p:strVal val="visible"/>
                                      </p:to>
                                    </p:set>
                                    <p:anim calcmode="lin" valueType="num">
                                      <p:cBhvr>
                                        <p:cTn id="28" dur="1000" fill="hold"/>
                                        <p:tgtEl>
                                          <p:spTgt spid="131079"/>
                                        </p:tgtEl>
                                        <p:attrNameLst>
                                          <p:attrName>ppt_w</p:attrName>
                                        </p:attrNameLst>
                                      </p:cBhvr>
                                      <p:tavLst>
                                        <p:tav tm="0">
                                          <p:val>
                                            <p:fltVal val="0,000000"/>
                                          </p:val>
                                        </p:tav>
                                        <p:tav tm="100000">
                                          <p:val>
                                            <p:strVal val="#ppt_w"/>
                                          </p:val>
                                        </p:tav>
                                      </p:tavLst>
                                    </p:anim>
                                    <p:anim calcmode="lin" valueType="num">
                                      <p:cBhvr>
                                        <p:cTn id="29" dur="1000" fill="hold"/>
                                        <p:tgtEl>
                                          <p:spTgt spid="131079"/>
                                        </p:tgtEl>
                                        <p:attrNameLst>
                                          <p:attrName>ppt_h</p:attrName>
                                        </p:attrNameLst>
                                      </p:cBhvr>
                                      <p:tavLst>
                                        <p:tav tm="0">
                                          <p:val>
                                            <p:fltVal val="0,000000"/>
                                          </p:val>
                                        </p:tav>
                                        <p:tav tm="100000">
                                          <p:val>
                                            <p:strVal val="#ppt_h"/>
                                          </p:val>
                                        </p:tav>
                                      </p:tavLst>
                                    </p:anim>
                                    <p:animEffect transition="in" filter="fade">
                                      <p:cBhvr>
                                        <p:cTn id="30" dur="1000"/>
                                        <p:tgtEl>
                                          <p:spTgt spid="131079"/>
                                        </p:tgtEl>
                                      </p:cBhvr>
                                    </p:animEffect>
                                  </p:childTnLst>
                                </p:cTn>
                              </p:par>
                            </p:childTnLst>
                          </p:cTn>
                        </p:par>
                        <p:par>
                          <p:cTn id="31" fill="hold">
                            <p:stCondLst>
                              <p:cond delay="8099"/>
                            </p:stCondLst>
                            <p:childTnLst>
                              <p:par>
                                <p:cTn id="32" presetID="53" presetClass="entr" presetSubtype="16" fill="hold" grpId="0" nodeType="afterEffect">
                                  <p:stCondLst>
                                    <p:cond delay="0"/>
                                  </p:stCondLst>
                                  <p:childTnLst>
                                    <p:set>
                                      <p:cBhvr>
                                        <p:cTn id="33" dur="1" fill="hold">
                                          <p:stCondLst>
                                            <p:cond delay="0"/>
                                          </p:stCondLst>
                                        </p:cTn>
                                        <p:tgtEl>
                                          <p:spTgt spid="131080"/>
                                        </p:tgtEl>
                                        <p:attrNameLst>
                                          <p:attrName>style.visibility</p:attrName>
                                        </p:attrNameLst>
                                      </p:cBhvr>
                                      <p:to>
                                        <p:strVal val="visible"/>
                                      </p:to>
                                    </p:set>
                                    <p:anim calcmode="lin" valueType="num">
                                      <p:cBhvr>
                                        <p:cTn id="34" dur="1000" fill="hold"/>
                                        <p:tgtEl>
                                          <p:spTgt spid="131080"/>
                                        </p:tgtEl>
                                        <p:attrNameLst>
                                          <p:attrName>ppt_w</p:attrName>
                                        </p:attrNameLst>
                                      </p:cBhvr>
                                      <p:tavLst>
                                        <p:tav tm="0">
                                          <p:val>
                                            <p:fltVal val="0,000000"/>
                                          </p:val>
                                        </p:tav>
                                        <p:tav tm="100000">
                                          <p:val>
                                            <p:strVal val="#ppt_w"/>
                                          </p:val>
                                        </p:tav>
                                      </p:tavLst>
                                    </p:anim>
                                    <p:anim calcmode="lin" valueType="num">
                                      <p:cBhvr>
                                        <p:cTn id="35" dur="1000" fill="hold"/>
                                        <p:tgtEl>
                                          <p:spTgt spid="131080"/>
                                        </p:tgtEl>
                                        <p:attrNameLst>
                                          <p:attrName>ppt_h</p:attrName>
                                        </p:attrNameLst>
                                      </p:cBhvr>
                                      <p:tavLst>
                                        <p:tav tm="0">
                                          <p:val>
                                            <p:fltVal val="0,000000"/>
                                          </p:val>
                                        </p:tav>
                                        <p:tav tm="100000">
                                          <p:val>
                                            <p:strVal val="#ppt_h"/>
                                          </p:val>
                                        </p:tav>
                                      </p:tavLst>
                                    </p:anim>
                                    <p:animEffect transition="in" filter="fade">
                                      <p:cBhvr>
                                        <p:cTn id="36" dur="1000"/>
                                        <p:tgtEl>
                                          <p:spTgt spid="131080"/>
                                        </p:tgtEl>
                                      </p:cBhvr>
                                    </p:animEffect>
                                  </p:childTnLst>
                                </p:cTn>
                              </p:par>
                            </p:childTnLst>
                          </p:cTn>
                        </p:par>
                        <p:par>
                          <p:cTn id="37" fill="hold">
                            <p:stCondLst>
                              <p:cond delay="9099"/>
                            </p:stCondLst>
                            <p:childTnLst>
                              <p:par>
                                <p:cTn id="38" presetID="53" presetClass="entr" presetSubtype="16" fill="hold" grpId="0" nodeType="afterEffect">
                                  <p:stCondLst>
                                    <p:cond delay="0"/>
                                  </p:stCondLst>
                                  <p:childTnLst>
                                    <p:set>
                                      <p:cBhvr>
                                        <p:cTn id="39" dur="1" fill="hold">
                                          <p:stCondLst>
                                            <p:cond delay="0"/>
                                          </p:stCondLst>
                                        </p:cTn>
                                        <p:tgtEl>
                                          <p:spTgt spid="131081"/>
                                        </p:tgtEl>
                                        <p:attrNameLst>
                                          <p:attrName>style.visibility</p:attrName>
                                        </p:attrNameLst>
                                      </p:cBhvr>
                                      <p:to>
                                        <p:strVal val="visible"/>
                                      </p:to>
                                    </p:set>
                                    <p:anim calcmode="lin" valueType="num">
                                      <p:cBhvr>
                                        <p:cTn id="40" dur="1000" fill="hold"/>
                                        <p:tgtEl>
                                          <p:spTgt spid="131081"/>
                                        </p:tgtEl>
                                        <p:attrNameLst>
                                          <p:attrName>ppt_w</p:attrName>
                                        </p:attrNameLst>
                                      </p:cBhvr>
                                      <p:tavLst>
                                        <p:tav tm="0">
                                          <p:val>
                                            <p:fltVal val="0,000000"/>
                                          </p:val>
                                        </p:tav>
                                        <p:tav tm="100000">
                                          <p:val>
                                            <p:strVal val="#ppt_w"/>
                                          </p:val>
                                        </p:tav>
                                      </p:tavLst>
                                    </p:anim>
                                    <p:anim calcmode="lin" valueType="num">
                                      <p:cBhvr>
                                        <p:cTn id="41" dur="1000" fill="hold"/>
                                        <p:tgtEl>
                                          <p:spTgt spid="131081"/>
                                        </p:tgtEl>
                                        <p:attrNameLst>
                                          <p:attrName>ppt_h</p:attrName>
                                        </p:attrNameLst>
                                      </p:cBhvr>
                                      <p:tavLst>
                                        <p:tav tm="0">
                                          <p:val>
                                            <p:fltVal val="0,000000"/>
                                          </p:val>
                                        </p:tav>
                                        <p:tav tm="100000">
                                          <p:val>
                                            <p:strVal val="#ppt_h"/>
                                          </p:val>
                                        </p:tav>
                                      </p:tavLst>
                                    </p:anim>
                                    <p:animEffect transition="in" filter="fade">
                                      <p:cBhvr>
                                        <p:cTn id="42" dur="1000"/>
                                        <p:tgtEl>
                                          <p:spTgt spid="131081"/>
                                        </p:tgtEl>
                                      </p:cBhvr>
                                    </p:animEffect>
                                  </p:childTnLst>
                                </p:cTn>
                              </p:par>
                            </p:childTnLst>
                          </p:cTn>
                        </p:par>
                        <p:par>
                          <p:cTn id="43" fill="hold">
                            <p:stCondLst>
                              <p:cond delay="10099"/>
                            </p:stCondLst>
                            <p:childTnLst>
                              <p:par>
                                <p:cTn id="44" presetID="53" presetClass="entr" presetSubtype="16" fill="hold" grpId="0" nodeType="afterEffect">
                                  <p:stCondLst>
                                    <p:cond delay="0"/>
                                  </p:stCondLst>
                                  <p:childTnLst>
                                    <p:set>
                                      <p:cBhvr>
                                        <p:cTn id="45" dur="1" fill="hold">
                                          <p:stCondLst>
                                            <p:cond delay="0"/>
                                          </p:stCondLst>
                                        </p:cTn>
                                        <p:tgtEl>
                                          <p:spTgt spid="131088"/>
                                        </p:tgtEl>
                                        <p:attrNameLst>
                                          <p:attrName>style.visibility</p:attrName>
                                        </p:attrNameLst>
                                      </p:cBhvr>
                                      <p:to>
                                        <p:strVal val="visible"/>
                                      </p:to>
                                    </p:set>
                                    <p:anim calcmode="lin" valueType="num">
                                      <p:cBhvr>
                                        <p:cTn id="46" dur="1000" fill="hold"/>
                                        <p:tgtEl>
                                          <p:spTgt spid="131088"/>
                                        </p:tgtEl>
                                        <p:attrNameLst>
                                          <p:attrName>ppt_w</p:attrName>
                                        </p:attrNameLst>
                                      </p:cBhvr>
                                      <p:tavLst>
                                        <p:tav tm="0">
                                          <p:val>
                                            <p:fltVal val="0,000000"/>
                                          </p:val>
                                        </p:tav>
                                        <p:tav tm="100000">
                                          <p:val>
                                            <p:strVal val="#ppt_w"/>
                                          </p:val>
                                        </p:tav>
                                      </p:tavLst>
                                    </p:anim>
                                    <p:anim calcmode="lin" valueType="num">
                                      <p:cBhvr>
                                        <p:cTn id="47" dur="1000" fill="hold"/>
                                        <p:tgtEl>
                                          <p:spTgt spid="131088"/>
                                        </p:tgtEl>
                                        <p:attrNameLst>
                                          <p:attrName>ppt_h</p:attrName>
                                        </p:attrNameLst>
                                      </p:cBhvr>
                                      <p:tavLst>
                                        <p:tav tm="0">
                                          <p:val>
                                            <p:fltVal val="0,000000"/>
                                          </p:val>
                                        </p:tav>
                                        <p:tav tm="100000">
                                          <p:val>
                                            <p:strVal val="#ppt_h"/>
                                          </p:val>
                                        </p:tav>
                                      </p:tavLst>
                                    </p:anim>
                                    <p:animEffect transition="in" filter="fade">
                                      <p:cBhvr>
                                        <p:cTn id="48" dur="1000"/>
                                        <p:tgtEl>
                                          <p:spTgt spid="131088"/>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6" fill="hold" nodeType="clickEffect">
                                  <p:stCondLst>
                                    <p:cond delay="0"/>
                                  </p:stCondLst>
                                  <p:childTnLst>
                                    <p:set>
                                      <p:cBhvr>
                                        <p:cTn id="52" dur="1" fill="hold">
                                          <p:stCondLst>
                                            <p:cond delay="0"/>
                                          </p:stCondLst>
                                        </p:cTn>
                                        <p:tgtEl>
                                          <p:spTgt spid="131082"/>
                                        </p:tgtEl>
                                        <p:attrNameLst>
                                          <p:attrName>style.visibility</p:attrName>
                                        </p:attrNameLst>
                                      </p:cBhvr>
                                      <p:to>
                                        <p:strVal val="visible"/>
                                      </p:to>
                                    </p:set>
                                    <p:animEffect transition="in" filter="strips(downRight)">
                                      <p:cBhvr>
                                        <p:cTn id="53" dur="500"/>
                                        <p:tgtEl>
                                          <p:spTgt spid="131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animBg="1"/>
      <p:bldP spid="131077" grpId="0"/>
      <p:bldP spid="131078" grpId="0"/>
      <p:bldP spid="131079" grpId="0"/>
      <p:bldP spid="131080" grpId="0"/>
      <p:bldP spid="131081" grpId="0"/>
      <p:bldP spid="131086" grpId="0"/>
      <p:bldP spid="13108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5602" name="Picture 2"/>
          <p:cNvPicPr>
            <a:picLocks noChangeAspect="1"/>
          </p:cNvPicPr>
          <p:nvPr/>
        </p:nvPicPr>
        <p:blipFill>
          <a:blip r:embed="rId1"/>
          <a:stretch>
            <a:fillRect/>
          </a:stretch>
        </p:blipFill>
        <p:spPr>
          <a:xfrm>
            <a:off x="0" y="0"/>
            <a:ext cx="9144000" cy="609600"/>
          </a:xfrm>
          <a:prstGeom prst="rect">
            <a:avLst/>
          </a:prstGeom>
          <a:noFill/>
          <a:ln w="9525">
            <a:noFill/>
          </a:ln>
        </p:spPr>
      </p:pic>
      <p:sp>
        <p:nvSpPr>
          <p:cNvPr id="25603" name="Text Box 3"/>
          <p:cNvSpPr txBox="1"/>
          <p:nvPr/>
        </p:nvSpPr>
        <p:spPr>
          <a:xfrm>
            <a:off x="304800" y="1630363"/>
            <a:ext cx="4114800" cy="457200"/>
          </a:xfrm>
          <a:prstGeom prst="rect">
            <a:avLst/>
          </a:prstGeom>
          <a:no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400" dirty="0">
                <a:solidFill>
                  <a:srgbClr val="0000FF"/>
                </a:solidFill>
                <a:latin typeface="Arial" panose="020B0604020202020204" pitchFamily="34" charset="0"/>
              </a:rPr>
              <a:t>b. Người lập trình ứng dụng</a:t>
            </a:r>
            <a:endParaRPr lang="en-US" altLang="en-US" sz="2400" dirty="0">
              <a:solidFill>
                <a:srgbClr val="0000FF"/>
              </a:solidFill>
              <a:latin typeface="Arial" panose="020B0604020202020204" pitchFamily="34" charset="0"/>
            </a:endParaRPr>
          </a:p>
        </p:txBody>
      </p:sp>
      <p:sp>
        <p:nvSpPr>
          <p:cNvPr id="132100" name="Text Box 4"/>
          <p:cNvSpPr txBox="1"/>
          <p:nvPr/>
        </p:nvSpPr>
        <p:spPr>
          <a:xfrm>
            <a:off x="457200" y="2057400"/>
            <a:ext cx="8458200" cy="1844675"/>
          </a:xfrm>
          <a:prstGeom prst="rect">
            <a:avLst/>
          </a:prstGeom>
          <a:noFill/>
          <a:ln w="9525">
            <a:noFill/>
          </a:ln>
        </p:spPr>
        <p:txBody>
          <a:bodyPr>
            <a:spAutoFit/>
          </a:bodyPr>
          <a:p>
            <a:pPr marL="60325" indent="-60325" algn="just" eaLnBrk="1" hangingPunct="1">
              <a:lnSpc>
                <a:spcPct val="120000"/>
              </a:lnSpc>
              <a:spcBef>
                <a:spcPct val="50000"/>
              </a:spcBef>
              <a:buClr>
                <a:schemeClr val="tx1"/>
              </a:buClr>
            </a:pPr>
            <a:r>
              <a:rPr lang="en-US" altLang="en-US" sz="2400" dirty="0">
                <a:latin typeface=".VnBook-Antiqua" pitchFamily="34" charset="0"/>
              </a:rPr>
              <a:t> </a:t>
            </a:r>
            <a:r>
              <a:rPr lang="en-US" altLang="en-US" sz="2400" dirty="0">
                <a:latin typeface="Arial" panose="020B0604020202020204" pitchFamily="34" charset="0"/>
              </a:rPr>
              <a:t>dựng các chương trình ứng dụng, hỗ trợ khai thác thông tin từ CSDL trên cơ sở các công cụ mà hệ QTCSDL cung cấp, đáp ứng nhu cầu khai thác CSDL của các nhóm người dùng. </a:t>
            </a:r>
            <a:endParaRPr lang="en-US" altLang="en-US" sz="2400" dirty="0">
              <a:latin typeface="Arial" panose="020B0604020202020204" pitchFamily="34" charset="0"/>
            </a:endParaRPr>
          </a:p>
        </p:txBody>
      </p:sp>
      <p:sp>
        <p:nvSpPr>
          <p:cNvPr id="132102" name="Text Box 6"/>
          <p:cNvSpPr txBox="1"/>
          <p:nvPr/>
        </p:nvSpPr>
        <p:spPr>
          <a:xfrm>
            <a:off x="4267200" y="1676400"/>
            <a:ext cx="5638800" cy="457200"/>
          </a:xfrm>
          <a:prstGeom prst="rect">
            <a:avLst/>
          </a:prstGeom>
          <a:noFill/>
          <a:ln w="9525">
            <a:noFill/>
          </a:ln>
        </p:spPr>
        <p:txBody>
          <a:bodyPr>
            <a:spAutoFit/>
          </a:bodyPr>
          <a:p>
            <a:pPr algn="just" eaLnBrk="1" hangingPunct="1">
              <a:spcBef>
                <a:spcPct val="50000"/>
              </a:spcBef>
              <a:buClr>
                <a:schemeClr val="tx1"/>
              </a:buClr>
            </a:pPr>
            <a:r>
              <a:rPr lang="en-US" altLang="en-US" sz="2400" dirty="0">
                <a:latin typeface="Arial" panose="020B0604020202020204" pitchFamily="34" charset="0"/>
              </a:rPr>
              <a:t>là những người có nhiệm vụ xây</a:t>
            </a:r>
            <a:endParaRPr lang="en-US" altLang="en-US" sz="2400" dirty="0">
              <a:latin typeface="Arial" panose="020B0604020202020204" pitchFamily="34" charset="0"/>
            </a:endParaRPr>
          </a:p>
        </p:txBody>
      </p:sp>
      <p:grpSp>
        <p:nvGrpSpPr>
          <p:cNvPr id="132103" name="Group 7"/>
          <p:cNvGrpSpPr/>
          <p:nvPr/>
        </p:nvGrpSpPr>
        <p:grpSpPr>
          <a:xfrm>
            <a:off x="0" y="5715000"/>
            <a:ext cx="9144000" cy="1143000"/>
            <a:chOff x="624" y="3600"/>
            <a:chExt cx="5136" cy="720"/>
          </a:xfrm>
        </p:grpSpPr>
        <p:pic>
          <p:nvPicPr>
            <p:cNvPr id="25608" name="Picture 8"/>
            <p:cNvPicPr>
              <a:picLocks noChangeAspect="1"/>
            </p:cNvPicPr>
            <p:nvPr/>
          </p:nvPicPr>
          <p:blipFill>
            <a:blip r:embed="rId2"/>
            <a:stretch>
              <a:fillRect/>
            </a:stretch>
          </p:blipFill>
          <p:spPr>
            <a:xfrm>
              <a:off x="624" y="3600"/>
              <a:ext cx="5136" cy="720"/>
            </a:xfrm>
            <a:prstGeom prst="rect">
              <a:avLst/>
            </a:prstGeom>
            <a:noFill/>
            <a:ln w="9525">
              <a:noFill/>
            </a:ln>
          </p:spPr>
        </p:pic>
        <p:sp>
          <p:nvSpPr>
            <p:cNvPr id="25609" name="Text Box 9"/>
            <p:cNvSpPr txBox="1"/>
            <p:nvPr/>
          </p:nvSpPr>
          <p:spPr>
            <a:xfrm>
              <a:off x="624" y="3658"/>
              <a:ext cx="4848" cy="462"/>
            </a:xfrm>
            <a:prstGeom prst="rect">
              <a:avLst/>
            </a:prstGeom>
            <a:noFill/>
            <a:ln w="9525">
              <a:noFill/>
            </a:ln>
          </p:spPr>
          <p:txBody>
            <a:bodyPr>
              <a:spAutoFit/>
            </a:bodyPr>
            <a:p>
              <a:pPr algn="just" eaLnBrk="1" hangingPunct="1">
                <a:spcBef>
                  <a:spcPct val="50000"/>
                </a:spcBef>
                <a:buClr>
                  <a:schemeClr val="tx1"/>
                </a:buClr>
              </a:pPr>
              <a:r>
                <a:rPr lang="en-US" altLang="en-US" sz="2100" dirty="0">
                  <a:latin typeface="Arial" panose="020B0604020202020204" pitchFamily="34" charset="0"/>
                </a:rPr>
                <a:t>Người lập trình ứng dụng chỉ cần biết thông tin về cấu trúc tệp trong CSDL và phải có kĩ năng lập chương trình trên các ngôn ngữ lập trình.</a:t>
              </a:r>
              <a:endParaRPr lang="en-US" altLang="en-US" sz="2100" dirty="0">
                <a:latin typeface="Arial" panose="020B0604020202020204" pitchFamily="34" charset="0"/>
              </a:endParaRPr>
            </a:p>
          </p:txBody>
        </p:sp>
      </p:grpSp>
      <p:sp>
        <p:nvSpPr>
          <p:cNvPr id="25607" name="Text Box 11"/>
          <p:cNvSpPr txBox="1"/>
          <p:nvPr/>
        </p:nvSpPr>
        <p:spPr>
          <a:xfrm>
            <a:off x="260350" y="76200"/>
            <a:ext cx="8610600" cy="457200"/>
          </a:xfrm>
          <a:prstGeom prst="rect">
            <a:avLst/>
          </a:prstGeom>
          <a:noFill/>
          <a:ln w="9525">
            <a:noFill/>
          </a:ln>
        </p:spPr>
        <p:txBody>
          <a:bodyPr>
            <a:spAutoFit/>
          </a:bodyPr>
          <a:p>
            <a:pPr eaLnBrk="1" hangingPunct="1">
              <a:spcBef>
                <a:spcPct val="50000"/>
              </a:spcBef>
            </a:pPr>
            <a:r>
              <a:rPr lang="en-US" altLang="en-US" sz="2400" dirty="0">
                <a:solidFill>
                  <a:srgbClr val="990000"/>
                </a:solidFill>
                <a:latin typeface="Arial" panose="020B0604020202020204" pitchFamily="34" charset="0"/>
              </a:rPr>
              <a:t>III. Vai trò của con người khi làm với hệ CSDL</a:t>
            </a:r>
            <a:endParaRPr lang="en-US" altLang="en-US" sz="2400" dirty="0">
              <a:solidFill>
                <a:srgbClr val="99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2102"/>
                                        </p:tgtEl>
                                        <p:attrNameLst>
                                          <p:attrName>style.visibility</p:attrName>
                                        </p:attrNameLst>
                                      </p:cBhvr>
                                      <p:to>
                                        <p:strVal val="visible"/>
                                      </p:to>
                                    </p:set>
                                    <p:anim calcmode="discrete" valueType="clr">
                                      <p:cBhvr override="childStyle">
                                        <p:cTn id="7" dur="80"/>
                                        <p:tgtEl>
                                          <p:spTgt spid="13210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2102"/>
                                        </p:tgtEl>
                                        <p:attrNameLst>
                                          <p:attrName>fillcolor</p:attrName>
                                        </p:attrNameLst>
                                      </p:cBhvr>
                                      <p:tavLst>
                                        <p:tav tm="0">
                                          <p:val>
                                            <p:clrVal>
                                              <a:schemeClr val="accent2"/>
                                            </p:clrVal>
                                          </p:val>
                                        </p:tav>
                                        <p:tav tm="50000">
                                          <p:val>
                                            <p:clrVal>
                                              <a:schemeClr val="hlink"/>
                                            </p:clrVal>
                                          </p:val>
                                        </p:tav>
                                      </p:tavLst>
                                    </p:anim>
                                    <p:set>
                                      <p:cBhvr>
                                        <p:cTn id="9" dur="80"/>
                                        <p:tgtEl>
                                          <p:spTgt spid="132102"/>
                                        </p:tgtEl>
                                        <p:attrNameLst>
                                          <p:attrName>fill.type</p:attrName>
                                        </p:attrNameLst>
                                      </p:cBhvr>
                                      <p:to>
                                        <p:strVal val="solid"/>
                                      </p:to>
                                    </p:set>
                                  </p:childTnLst>
                                </p:cTn>
                              </p:par>
                            </p:childTnLst>
                          </p:cTn>
                        </p:par>
                        <p:par>
                          <p:cTn id="10" fill="hold">
                            <p:stCondLst>
                              <p:cond delay="124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32100"/>
                                        </p:tgtEl>
                                        <p:attrNameLst>
                                          <p:attrName>style.visibility</p:attrName>
                                        </p:attrNameLst>
                                      </p:cBhvr>
                                      <p:to>
                                        <p:strVal val="visible"/>
                                      </p:to>
                                    </p:set>
                                    <p:anim calcmode="discrete" valueType="clr">
                                      <p:cBhvr override="childStyle">
                                        <p:cTn id="13" dur="80"/>
                                        <p:tgtEl>
                                          <p:spTgt spid="132100"/>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2100"/>
                                        </p:tgtEl>
                                        <p:attrNameLst>
                                          <p:attrName>fillcolor</p:attrName>
                                        </p:attrNameLst>
                                      </p:cBhvr>
                                      <p:tavLst>
                                        <p:tav tm="0">
                                          <p:val>
                                            <p:clrVal>
                                              <a:schemeClr val="accent2"/>
                                            </p:clrVal>
                                          </p:val>
                                        </p:tav>
                                        <p:tav tm="50000">
                                          <p:val>
                                            <p:clrVal>
                                              <a:schemeClr val="hlink"/>
                                            </p:clrVal>
                                          </p:val>
                                        </p:tav>
                                      </p:tavLst>
                                    </p:anim>
                                    <p:set>
                                      <p:cBhvr>
                                        <p:cTn id="15" dur="80"/>
                                        <p:tgtEl>
                                          <p:spTgt spid="132100"/>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32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p:bldP spid="13210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Text Box 2"/>
          <p:cNvSpPr txBox="1"/>
          <p:nvPr/>
        </p:nvSpPr>
        <p:spPr>
          <a:xfrm>
            <a:off x="152400" y="957263"/>
            <a:ext cx="2362200" cy="457200"/>
          </a:xfrm>
          <a:prstGeom prst="rect">
            <a:avLst/>
          </a:prstGeom>
          <a:no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400" dirty="0">
                <a:solidFill>
                  <a:srgbClr val="0000FF"/>
                </a:solidFill>
                <a:latin typeface="Arial" panose="020B0604020202020204" pitchFamily="34" charset="0"/>
              </a:rPr>
              <a:t>c. Người dùng:</a:t>
            </a:r>
            <a:endParaRPr lang="en-US" altLang="en-US" sz="2400" dirty="0">
              <a:solidFill>
                <a:srgbClr val="0000FF"/>
              </a:solidFill>
              <a:latin typeface="Arial" panose="020B0604020202020204" pitchFamily="34" charset="0"/>
            </a:endParaRPr>
          </a:p>
        </p:txBody>
      </p:sp>
      <p:sp>
        <p:nvSpPr>
          <p:cNvPr id="133123" name="Text Box 3"/>
          <p:cNvSpPr txBox="1"/>
          <p:nvPr/>
        </p:nvSpPr>
        <p:spPr>
          <a:xfrm>
            <a:off x="609600" y="1314450"/>
            <a:ext cx="8153400" cy="895350"/>
          </a:xfrm>
          <a:prstGeom prst="rect">
            <a:avLst/>
          </a:prstGeom>
          <a:noFill/>
          <a:ln w="9525">
            <a:noFill/>
          </a:ln>
        </p:spPr>
        <p:txBody>
          <a:bodyPr>
            <a:spAutoFit/>
          </a:bodyPr>
          <a:p>
            <a:pPr algn="just" eaLnBrk="1" hangingPunct="1">
              <a:lnSpc>
                <a:spcPct val="120000"/>
              </a:lnSpc>
              <a:spcBef>
                <a:spcPct val="50000"/>
              </a:spcBef>
              <a:buClr>
                <a:schemeClr val="tx1"/>
              </a:buClr>
            </a:pPr>
            <a:r>
              <a:rPr lang="en-US" altLang="en-US" sz="2200" dirty="0">
                <a:latin typeface="Arial" panose="020B0604020202020204" pitchFamily="34" charset="0"/>
              </a:rPr>
              <a:t>CSDL thông qua việc sử dụng những chương trình ứng dụng đã được viết trước. </a:t>
            </a:r>
            <a:endParaRPr lang="en-US" altLang="en-US" sz="2200" dirty="0">
              <a:latin typeface="Arial" panose="020B0604020202020204" pitchFamily="34" charset="0"/>
            </a:endParaRPr>
          </a:p>
        </p:txBody>
      </p:sp>
      <p:sp>
        <p:nvSpPr>
          <p:cNvPr id="133124" name="Text Box 4"/>
          <p:cNvSpPr txBox="1"/>
          <p:nvPr/>
        </p:nvSpPr>
        <p:spPr>
          <a:xfrm>
            <a:off x="609600" y="2133600"/>
            <a:ext cx="8153400" cy="895350"/>
          </a:xfrm>
          <a:prstGeom prst="rect">
            <a:avLst/>
          </a:prstGeom>
          <a:noFill/>
          <a:ln w="9525">
            <a:noFill/>
          </a:ln>
        </p:spPr>
        <p:txBody>
          <a:bodyPr>
            <a:spAutoFit/>
          </a:bodyPr>
          <a:p>
            <a:pPr marL="351155" indent="-351155" algn="just" eaLnBrk="1" hangingPunct="1">
              <a:lnSpc>
                <a:spcPct val="120000"/>
              </a:lnSpc>
              <a:spcBef>
                <a:spcPct val="50000"/>
              </a:spcBef>
              <a:buClr>
                <a:srgbClr val="0000FF"/>
              </a:buClr>
              <a:buFont typeface="Wingdings" panose="05000000000000000000" pitchFamily="2" charset="2"/>
              <a:buChar char="v"/>
            </a:pPr>
            <a:r>
              <a:rPr lang="en-US" altLang="en-US" sz="2200" dirty="0">
                <a:latin typeface="Arial" panose="020B0604020202020204" pitchFamily="34" charset="0"/>
              </a:rPr>
              <a:t>Giao diện cho người dùng thường có dạng biểu mẫu để có thể điền các nội dung thích hợp. </a:t>
            </a:r>
            <a:endParaRPr lang="en-US" altLang="en-US" sz="2200" dirty="0">
              <a:latin typeface="Arial" panose="020B0604020202020204" pitchFamily="34" charset="0"/>
            </a:endParaRPr>
          </a:p>
        </p:txBody>
      </p:sp>
      <p:sp>
        <p:nvSpPr>
          <p:cNvPr id="133125" name="Text Box 5"/>
          <p:cNvSpPr txBox="1"/>
          <p:nvPr/>
        </p:nvSpPr>
        <p:spPr>
          <a:xfrm>
            <a:off x="2286000" y="971550"/>
            <a:ext cx="6629400" cy="427038"/>
          </a:xfrm>
          <a:prstGeom prst="rect">
            <a:avLst/>
          </a:prstGeom>
          <a:noFill/>
          <a:ln w="9525">
            <a:noFill/>
          </a:ln>
        </p:spPr>
        <p:txBody>
          <a:bodyPr>
            <a:spAutoFit/>
          </a:bodyPr>
          <a:p>
            <a:pPr algn="just" eaLnBrk="1" hangingPunct="1">
              <a:spcBef>
                <a:spcPct val="50000"/>
              </a:spcBef>
              <a:buClr>
                <a:schemeClr val="tx1"/>
              </a:buClr>
            </a:pPr>
            <a:r>
              <a:rPr lang="en-US" altLang="en-US" sz="2200" dirty="0">
                <a:latin typeface="Arial" panose="020B0604020202020204" pitchFamily="34" charset="0"/>
              </a:rPr>
              <a:t>là những người có nhu cầu khai thác thông tin từ </a:t>
            </a:r>
            <a:endParaRPr lang="en-US" altLang="en-US" sz="2200" dirty="0">
              <a:latin typeface="Arial" panose="020B0604020202020204" pitchFamily="34" charset="0"/>
            </a:endParaRPr>
          </a:p>
        </p:txBody>
      </p:sp>
      <p:pic>
        <p:nvPicPr>
          <p:cNvPr id="26630" name="Picture 6"/>
          <p:cNvPicPr>
            <a:picLocks noChangeAspect="1"/>
          </p:cNvPicPr>
          <p:nvPr/>
        </p:nvPicPr>
        <p:blipFill>
          <a:blip r:embed="rId1"/>
          <a:stretch>
            <a:fillRect/>
          </a:stretch>
        </p:blipFill>
        <p:spPr>
          <a:xfrm>
            <a:off x="0" y="0"/>
            <a:ext cx="9144000" cy="685800"/>
          </a:xfrm>
          <a:prstGeom prst="rect">
            <a:avLst/>
          </a:prstGeom>
          <a:noFill/>
          <a:ln w="9525">
            <a:noFill/>
          </a:ln>
        </p:spPr>
      </p:pic>
      <p:grpSp>
        <p:nvGrpSpPr>
          <p:cNvPr id="133127" name="Group 7"/>
          <p:cNvGrpSpPr/>
          <p:nvPr/>
        </p:nvGrpSpPr>
        <p:grpSpPr>
          <a:xfrm>
            <a:off x="0" y="5943600"/>
            <a:ext cx="9144000" cy="912813"/>
            <a:chOff x="624" y="3600"/>
            <a:chExt cx="5136" cy="720"/>
          </a:xfrm>
        </p:grpSpPr>
        <p:pic>
          <p:nvPicPr>
            <p:cNvPr id="26637" name="Picture 8"/>
            <p:cNvPicPr>
              <a:picLocks noChangeAspect="1"/>
            </p:cNvPicPr>
            <p:nvPr/>
          </p:nvPicPr>
          <p:blipFill>
            <a:blip r:embed="rId2"/>
            <a:stretch>
              <a:fillRect/>
            </a:stretch>
          </p:blipFill>
          <p:spPr>
            <a:xfrm>
              <a:off x="624" y="3600"/>
              <a:ext cx="5136" cy="720"/>
            </a:xfrm>
            <a:prstGeom prst="rect">
              <a:avLst/>
            </a:prstGeom>
            <a:noFill/>
            <a:ln w="9525">
              <a:noFill/>
            </a:ln>
          </p:spPr>
        </p:pic>
        <p:sp>
          <p:nvSpPr>
            <p:cNvPr id="26638" name="Text Box 9"/>
            <p:cNvSpPr txBox="1"/>
            <p:nvPr/>
          </p:nvSpPr>
          <p:spPr>
            <a:xfrm>
              <a:off x="624" y="3659"/>
              <a:ext cx="4848" cy="648"/>
            </a:xfrm>
            <a:prstGeom prst="rect">
              <a:avLst/>
            </a:prstGeom>
            <a:noFill/>
            <a:ln w="9525">
              <a:noFill/>
            </a:ln>
          </p:spPr>
          <p:txBody>
            <a:bodyPr>
              <a:spAutoFit/>
            </a:bodyPr>
            <a:p>
              <a:pPr algn="just" eaLnBrk="1" hangingPunct="1">
                <a:spcBef>
                  <a:spcPct val="50000"/>
                </a:spcBef>
                <a:buClr>
                  <a:schemeClr val="tx1"/>
                </a:buClr>
              </a:pPr>
              <a:r>
                <a:rPr lang="en-US" altLang="en-US" sz="2400" dirty="0">
                  <a:solidFill>
                    <a:srgbClr val="FF6600"/>
                  </a:solidFill>
                  <a:latin typeface="Arial" panose="020B0604020202020204" pitchFamily="34" charset="0"/>
                </a:rPr>
                <a:t>Người dùng là tập thể đông đảo nhất những người có quan hệ với CSDL và được chia thành nhiều nhóm.</a:t>
              </a:r>
              <a:endParaRPr lang="en-US" altLang="en-US" sz="2400" dirty="0">
                <a:solidFill>
                  <a:srgbClr val="FF6600"/>
                </a:solidFill>
                <a:latin typeface="Arial" panose="020B0604020202020204" pitchFamily="34" charset="0"/>
              </a:endParaRPr>
            </a:p>
          </p:txBody>
        </p:sp>
      </p:grpSp>
      <p:sp>
        <p:nvSpPr>
          <p:cNvPr id="133130" name="Text Box 10"/>
          <p:cNvSpPr txBox="1"/>
          <p:nvPr/>
        </p:nvSpPr>
        <p:spPr>
          <a:xfrm>
            <a:off x="625475" y="3048000"/>
            <a:ext cx="8137525" cy="1296988"/>
          </a:xfrm>
          <a:prstGeom prst="rect">
            <a:avLst/>
          </a:prstGeom>
          <a:noFill/>
          <a:ln w="9525">
            <a:noFill/>
          </a:ln>
        </p:spPr>
        <p:txBody>
          <a:bodyPr>
            <a:spAutoFit/>
          </a:bodyPr>
          <a:p>
            <a:pPr marL="351155" indent="-351155" algn="just" eaLnBrk="1" hangingPunct="1">
              <a:lnSpc>
                <a:spcPct val="120000"/>
              </a:lnSpc>
              <a:spcBef>
                <a:spcPct val="50000"/>
              </a:spcBef>
              <a:buClr>
                <a:srgbClr val="0000FF"/>
              </a:buClr>
              <a:buFont typeface="Wingdings" panose="05000000000000000000" pitchFamily="2" charset="2"/>
              <a:buChar char="v"/>
            </a:pPr>
            <a:r>
              <a:rPr lang="en-US" altLang="en-US" sz="2200" dirty="0">
                <a:latin typeface="Arial" panose="020B0604020202020204" pitchFamily="34" charset="0"/>
              </a:rPr>
              <a:t>Người dùng thường được chia thành từng nhóm, mỗi nhóm có một số quyền hạn nhất định để truy cập và khai thác CSDL. </a:t>
            </a:r>
            <a:endParaRPr lang="en-US" altLang="en-US" sz="2200" dirty="0">
              <a:latin typeface="Arial" panose="020B0604020202020204" pitchFamily="34" charset="0"/>
            </a:endParaRPr>
          </a:p>
        </p:txBody>
      </p:sp>
      <p:sp>
        <p:nvSpPr>
          <p:cNvPr id="133131" name="Text Box 11"/>
          <p:cNvSpPr txBox="1"/>
          <p:nvPr/>
        </p:nvSpPr>
        <p:spPr>
          <a:xfrm>
            <a:off x="1752600" y="4243388"/>
            <a:ext cx="7086600" cy="822325"/>
          </a:xfrm>
          <a:prstGeom prst="rect">
            <a:avLst/>
          </a:prstGeom>
          <a:noFill/>
          <a:ln w="9525">
            <a:noFill/>
          </a:ln>
        </p:spPr>
        <p:txBody>
          <a:bodyPr>
            <a:spAutoFit/>
          </a:bodyPr>
          <a:p>
            <a:pPr marL="281305" indent="-281305" algn="just" eaLnBrk="1" hangingPunct="1">
              <a:lnSpc>
                <a:spcPct val="120000"/>
              </a:lnSpc>
              <a:spcBef>
                <a:spcPct val="50000"/>
              </a:spcBef>
              <a:buClr>
                <a:schemeClr val="tx1"/>
              </a:buClr>
              <a:buFont typeface="Times New Roman" panose="02020603050405020304" pitchFamily="18" charset="0"/>
              <a:buChar char="–"/>
            </a:pPr>
            <a:r>
              <a:rPr lang="en-US" altLang="en-US" sz="2000" i="1" dirty="0">
                <a:latin typeface="Arial" panose="020B0604020202020204" pitchFamily="34" charset="0"/>
              </a:rPr>
              <a:t>Phụ huynh và học sinh chỉ có thể xem điểm mà không có quyền cập nhật thông tin.</a:t>
            </a:r>
            <a:endParaRPr lang="en-US" altLang="en-US" sz="2000" i="1" dirty="0">
              <a:latin typeface="Arial" panose="020B0604020202020204" pitchFamily="34" charset="0"/>
            </a:endParaRPr>
          </a:p>
        </p:txBody>
      </p:sp>
      <p:sp>
        <p:nvSpPr>
          <p:cNvPr id="133132" name="Text Box 12"/>
          <p:cNvSpPr txBox="1"/>
          <p:nvPr/>
        </p:nvSpPr>
        <p:spPr>
          <a:xfrm>
            <a:off x="1752600" y="5043488"/>
            <a:ext cx="7086600" cy="822325"/>
          </a:xfrm>
          <a:prstGeom prst="rect">
            <a:avLst/>
          </a:prstGeom>
          <a:noFill/>
          <a:ln w="9525">
            <a:noFill/>
          </a:ln>
        </p:spPr>
        <p:txBody>
          <a:bodyPr>
            <a:spAutoFit/>
          </a:bodyPr>
          <a:p>
            <a:pPr marL="351155" indent="-351155" algn="just" eaLnBrk="1" hangingPunct="1">
              <a:lnSpc>
                <a:spcPct val="120000"/>
              </a:lnSpc>
              <a:spcBef>
                <a:spcPct val="50000"/>
              </a:spcBef>
              <a:buClr>
                <a:schemeClr val="tx1"/>
              </a:buClr>
              <a:buFont typeface="Times New Roman" panose="02020603050405020304" pitchFamily="18" charset="0"/>
              <a:buChar char="–"/>
            </a:pPr>
            <a:r>
              <a:rPr lang="en-US" altLang="en-US" sz="2000" i="1" dirty="0">
                <a:latin typeface="Arial" panose="020B0604020202020204" pitchFamily="34" charset="0"/>
              </a:rPr>
              <a:t>Giáo viên bộ môn chỉ có quyền cập nhật thông tin của bộ môn và lớp mình dạy.</a:t>
            </a:r>
            <a:endParaRPr lang="en-US" altLang="en-US" sz="2000" i="1" dirty="0">
              <a:latin typeface="Arial" panose="020B0604020202020204" pitchFamily="34" charset="0"/>
            </a:endParaRPr>
          </a:p>
        </p:txBody>
      </p:sp>
      <p:sp>
        <p:nvSpPr>
          <p:cNvPr id="133133" name="Text Box 13"/>
          <p:cNvSpPr txBox="1"/>
          <p:nvPr/>
        </p:nvSpPr>
        <p:spPr>
          <a:xfrm>
            <a:off x="685800" y="4295775"/>
            <a:ext cx="990600" cy="396875"/>
          </a:xfrm>
          <a:prstGeom prst="rect">
            <a:avLst/>
          </a:prstGeom>
          <a:noFill/>
          <a:ln w="9525">
            <a:noFill/>
          </a:ln>
        </p:spPr>
        <p:txBody>
          <a:bodyPr>
            <a:spAutoFit/>
          </a:bodyPr>
          <a:p>
            <a:pPr algn="just" eaLnBrk="1" hangingPunct="1">
              <a:spcBef>
                <a:spcPct val="50000"/>
              </a:spcBef>
              <a:buClr>
                <a:srgbClr val="3333FF"/>
              </a:buClr>
            </a:pPr>
            <a:r>
              <a:rPr lang="en-US" altLang="en-US" sz="2000" b="1" i="1" dirty="0">
                <a:latin typeface="Arial" panose="020B0604020202020204" pitchFamily="34" charset="0"/>
              </a:rPr>
              <a:t>Ví dụ:</a:t>
            </a:r>
            <a:endParaRPr lang="en-US" altLang="en-US" sz="2000" b="1" i="1" dirty="0">
              <a:latin typeface="Arial" panose="020B0604020202020204" pitchFamily="34" charset="0"/>
            </a:endParaRPr>
          </a:p>
        </p:txBody>
      </p:sp>
      <p:sp>
        <p:nvSpPr>
          <p:cNvPr id="26636" name="Text Box 15"/>
          <p:cNvSpPr txBox="1"/>
          <p:nvPr/>
        </p:nvSpPr>
        <p:spPr>
          <a:xfrm>
            <a:off x="260350" y="76200"/>
            <a:ext cx="8610600" cy="457200"/>
          </a:xfrm>
          <a:prstGeom prst="rect">
            <a:avLst/>
          </a:prstGeom>
          <a:noFill/>
          <a:ln w="9525">
            <a:noFill/>
          </a:ln>
        </p:spPr>
        <p:txBody>
          <a:bodyPr>
            <a:spAutoFit/>
          </a:bodyPr>
          <a:p>
            <a:pPr eaLnBrk="1" hangingPunct="1">
              <a:spcBef>
                <a:spcPct val="50000"/>
              </a:spcBef>
            </a:pPr>
            <a:r>
              <a:rPr lang="en-US" altLang="en-US" sz="2400" dirty="0">
                <a:solidFill>
                  <a:srgbClr val="990000"/>
                </a:solidFill>
                <a:latin typeface="Arial" panose="020B0604020202020204" pitchFamily="34" charset="0"/>
              </a:rPr>
              <a:t>III. Vai trò của con người khi làm việc với hệ CSDL</a:t>
            </a:r>
            <a:endParaRPr lang="en-US" altLang="en-US" sz="2400" dirty="0">
              <a:solidFill>
                <a:srgbClr val="99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3125"/>
                                        </p:tgtEl>
                                        <p:attrNameLst>
                                          <p:attrName>style.visibility</p:attrName>
                                        </p:attrNameLst>
                                      </p:cBhvr>
                                      <p:to>
                                        <p:strVal val="visible"/>
                                      </p:to>
                                    </p:set>
                                    <p:anim calcmode="discrete" valueType="clr">
                                      <p:cBhvr override="childStyle">
                                        <p:cTn id="7" dur="80"/>
                                        <p:tgtEl>
                                          <p:spTgt spid="13312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125"/>
                                        </p:tgtEl>
                                        <p:attrNameLst>
                                          <p:attrName>fillcolor</p:attrName>
                                        </p:attrNameLst>
                                      </p:cBhvr>
                                      <p:tavLst>
                                        <p:tav tm="0">
                                          <p:val>
                                            <p:clrVal>
                                              <a:schemeClr val="accent2"/>
                                            </p:clrVal>
                                          </p:val>
                                        </p:tav>
                                        <p:tav tm="50000">
                                          <p:val>
                                            <p:clrVal>
                                              <a:schemeClr val="hlink"/>
                                            </p:clrVal>
                                          </p:val>
                                        </p:tav>
                                      </p:tavLst>
                                    </p:anim>
                                    <p:set>
                                      <p:cBhvr>
                                        <p:cTn id="9" dur="80"/>
                                        <p:tgtEl>
                                          <p:spTgt spid="133125"/>
                                        </p:tgtEl>
                                        <p:attrNameLst>
                                          <p:attrName>fill.type</p:attrName>
                                        </p:attrNameLst>
                                      </p:cBhvr>
                                      <p:to>
                                        <p:strVal val="solid"/>
                                      </p:to>
                                    </p:set>
                                  </p:childTnLst>
                                </p:cTn>
                              </p:par>
                            </p:childTnLst>
                          </p:cTn>
                        </p:par>
                        <p:par>
                          <p:cTn id="10" fill="hold">
                            <p:stCondLst>
                              <p:cond delay="200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33123"/>
                                        </p:tgtEl>
                                        <p:attrNameLst>
                                          <p:attrName>style.visibility</p:attrName>
                                        </p:attrNameLst>
                                      </p:cBhvr>
                                      <p:to>
                                        <p:strVal val="visible"/>
                                      </p:to>
                                    </p:set>
                                    <p:anim calcmode="discrete" valueType="clr">
                                      <p:cBhvr override="childStyle">
                                        <p:cTn id="13" dur="80"/>
                                        <p:tgtEl>
                                          <p:spTgt spid="13312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3123"/>
                                        </p:tgtEl>
                                        <p:attrNameLst>
                                          <p:attrName>fillcolor</p:attrName>
                                        </p:attrNameLst>
                                      </p:cBhvr>
                                      <p:tavLst>
                                        <p:tav tm="0">
                                          <p:val>
                                            <p:clrVal>
                                              <a:schemeClr val="accent2"/>
                                            </p:clrVal>
                                          </p:val>
                                        </p:tav>
                                        <p:tav tm="50000">
                                          <p:val>
                                            <p:clrVal>
                                              <a:schemeClr val="hlink"/>
                                            </p:clrVal>
                                          </p:val>
                                        </p:tav>
                                      </p:tavLst>
                                    </p:anim>
                                    <p:set>
                                      <p:cBhvr>
                                        <p:cTn id="15" dur="80"/>
                                        <p:tgtEl>
                                          <p:spTgt spid="133123"/>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33124"/>
                                        </p:tgtEl>
                                        <p:attrNameLst>
                                          <p:attrName>style.visibility</p:attrName>
                                        </p:attrNameLst>
                                      </p:cBhvr>
                                      <p:to>
                                        <p:strVal val="visible"/>
                                      </p:to>
                                    </p:set>
                                    <p:anim calcmode="lin" valueType="num">
                                      <p:cBhvr>
                                        <p:cTn id="20" dur="1000" fill="hold"/>
                                        <p:tgtEl>
                                          <p:spTgt spid="133124"/>
                                        </p:tgtEl>
                                        <p:attrNameLst>
                                          <p:attrName>ppt_w</p:attrName>
                                        </p:attrNameLst>
                                      </p:cBhvr>
                                      <p:tavLst>
                                        <p:tav tm="0">
                                          <p:val>
                                            <p:fltVal val="0,000000"/>
                                          </p:val>
                                        </p:tav>
                                        <p:tav tm="100000">
                                          <p:val>
                                            <p:strVal val="#ppt_w"/>
                                          </p:val>
                                        </p:tav>
                                      </p:tavLst>
                                    </p:anim>
                                    <p:anim calcmode="lin" valueType="num">
                                      <p:cBhvr>
                                        <p:cTn id="21" dur="1000" fill="hold"/>
                                        <p:tgtEl>
                                          <p:spTgt spid="133124"/>
                                        </p:tgtEl>
                                        <p:attrNameLst>
                                          <p:attrName>ppt_h</p:attrName>
                                        </p:attrNameLst>
                                      </p:cBhvr>
                                      <p:tavLst>
                                        <p:tav tm="0">
                                          <p:val>
                                            <p:fltVal val="0,000000"/>
                                          </p:val>
                                        </p:tav>
                                        <p:tav tm="100000">
                                          <p:val>
                                            <p:strVal val="#ppt_h"/>
                                          </p:val>
                                        </p:tav>
                                      </p:tavLst>
                                    </p:anim>
                                    <p:animEffect transition="in" filter="fade">
                                      <p:cBhvr>
                                        <p:cTn id="22" dur="1000"/>
                                        <p:tgtEl>
                                          <p:spTgt spid="133124"/>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33130"/>
                                        </p:tgtEl>
                                        <p:attrNameLst>
                                          <p:attrName>style.visibility</p:attrName>
                                        </p:attrNameLst>
                                      </p:cBhvr>
                                      <p:to>
                                        <p:strVal val="visible"/>
                                      </p:to>
                                    </p:set>
                                    <p:anim calcmode="lin" valueType="num">
                                      <p:cBhvr>
                                        <p:cTn id="27" dur="1000" fill="hold"/>
                                        <p:tgtEl>
                                          <p:spTgt spid="133130"/>
                                        </p:tgtEl>
                                        <p:attrNameLst>
                                          <p:attrName>ppt_w</p:attrName>
                                        </p:attrNameLst>
                                      </p:cBhvr>
                                      <p:tavLst>
                                        <p:tav tm="0">
                                          <p:val>
                                            <p:fltVal val="0,000000"/>
                                          </p:val>
                                        </p:tav>
                                        <p:tav tm="100000">
                                          <p:val>
                                            <p:strVal val="#ppt_w"/>
                                          </p:val>
                                        </p:tav>
                                      </p:tavLst>
                                    </p:anim>
                                    <p:anim calcmode="lin" valueType="num">
                                      <p:cBhvr>
                                        <p:cTn id="28" dur="1000" fill="hold"/>
                                        <p:tgtEl>
                                          <p:spTgt spid="133130"/>
                                        </p:tgtEl>
                                        <p:attrNameLst>
                                          <p:attrName>ppt_h</p:attrName>
                                        </p:attrNameLst>
                                      </p:cBhvr>
                                      <p:tavLst>
                                        <p:tav tm="0">
                                          <p:val>
                                            <p:fltVal val="0,000000"/>
                                          </p:val>
                                        </p:tav>
                                        <p:tav tm="100000">
                                          <p:val>
                                            <p:strVal val="#ppt_h"/>
                                          </p:val>
                                        </p:tav>
                                      </p:tavLst>
                                    </p:anim>
                                    <p:animEffect transition="in" filter="fade">
                                      <p:cBhvr>
                                        <p:cTn id="29" dur="1000"/>
                                        <p:tgtEl>
                                          <p:spTgt spid="133130"/>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33133"/>
                                        </p:tgtEl>
                                        <p:attrNameLst>
                                          <p:attrName>style.visibility</p:attrName>
                                        </p:attrNameLst>
                                      </p:cBhvr>
                                      <p:to>
                                        <p:strVal val="visible"/>
                                      </p:to>
                                    </p:set>
                                    <p:anim calcmode="lin" valueType="num">
                                      <p:cBhvr>
                                        <p:cTn id="34" dur="500" fill="hold"/>
                                        <p:tgtEl>
                                          <p:spTgt spid="133133"/>
                                        </p:tgtEl>
                                        <p:attrNameLst>
                                          <p:attrName>ppt_w</p:attrName>
                                        </p:attrNameLst>
                                      </p:cBhvr>
                                      <p:tavLst>
                                        <p:tav tm="0">
                                          <p:val>
                                            <p:fltVal val="0,000000"/>
                                          </p:val>
                                        </p:tav>
                                        <p:tav tm="100000">
                                          <p:val>
                                            <p:strVal val="#ppt_w"/>
                                          </p:val>
                                        </p:tav>
                                      </p:tavLst>
                                    </p:anim>
                                    <p:anim calcmode="lin" valueType="num">
                                      <p:cBhvr>
                                        <p:cTn id="35" dur="500" fill="hold"/>
                                        <p:tgtEl>
                                          <p:spTgt spid="133133"/>
                                        </p:tgtEl>
                                        <p:attrNameLst>
                                          <p:attrName>ppt_h</p:attrName>
                                        </p:attrNameLst>
                                      </p:cBhvr>
                                      <p:tavLst>
                                        <p:tav tm="0">
                                          <p:val>
                                            <p:fltVal val="0,000000"/>
                                          </p:val>
                                        </p:tav>
                                        <p:tav tm="100000">
                                          <p:val>
                                            <p:strVal val="#ppt_h"/>
                                          </p:val>
                                        </p:tav>
                                      </p:tavLst>
                                    </p:anim>
                                    <p:animEffect transition="in" filter="fade">
                                      <p:cBhvr>
                                        <p:cTn id="36" dur="500"/>
                                        <p:tgtEl>
                                          <p:spTgt spid="133133"/>
                                        </p:tgtEl>
                                      </p:cBhvr>
                                    </p:animEffect>
                                  </p:childTnLst>
                                </p:cTn>
                              </p:par>
                            </p:childTnLst>
                          </p:cTn>
                        </p:par>
                        <p:par>
                          <p:cTn id="37" fill="hold">
                            <p:stCondLst>
                              <p:cond delay="500"/>
                            </p:stCondLst>
                            <p:childTnLst>
                              <p:par>
                                <p:cTn id="38" presetID="53" presetClass="entr" presetSubtype="16" fill="hold" grpId="0" nodeType="afterEffect">
                                  <p:stCondLst>
                                    <p:cond delay="0"/>
                                  </p:stCondLst>
                                  <p:childTnLst>
                                    <p:set>
                                      <p:cBhvr>
                                        <p:cTn id="39" dur="1" fill="hold">
                                          <p:stCondLst>
                                            <p:cond delay="0"/>
                                          </p:stCondLst>
                                        </p:cTn>
                                        <p:tgtEl>
                                          <p:spTgt spid="133131"/>
                                        </p:tgtEl>
                                        <p:attrNameLst>
                                          <p:attrName>style.visibility</p:attrName>
                                        </p:attrNameLst>
                                      </p:cBhvr>
                                      <p:to>
                                        <p:strVal val="visible"/>
                                      </p:to>
                                    </p:set>
                                    <p:anim calcmode="lin" valueType="num">
                                      <p:cBhvr>
                                        <p:cTn id="40" dur="1000" fill="hold"/>
                                        <p:tgtEl>
                                          <p:spTgt spid="133131"/>
                                        </p:tgtEl>
                                        <p:attrNameLst>
                                          <p:attrName>ppt_w</p:attrName>
                                        </p:attrNameLst>
                                      </p:cBhvr>
                                      <p:tavLst>
                                        <p:tav tm="0">
                                          <p:val>
                                            <p:fltVal val="0,000000"/>
                                          </p:val>
                                        </p:tav>
                                        <p:tav tm="100000">
                                          <p:val>
                                            <p:strVal val="#ppt_w"/>
                                          </p:val>
                                        </p:tav>
                                      </p:tavLst>
                                    </p:anim>
                                    <p:anim calcmode="lin" valueType="num">
                                      <p:cBhvr>
                                        <p:cTn id="41" dur="1000" fill="hold"/>
                                        <p:tgtEl>
                                          <p:spTgt spid="133131"/>
                                        </p:tgtEl>
                                        <p:attrNameLst>
                                          <p:attrName>ppt_h</p:attrName>
                                        </p:attrNameLst>
                                      </p:cBhvr>
                                      <p:tavLst>
                                        <p:tav tm="0">
                                          <p:val>
                                            <p:fltVal val="0,000000"/>
                                          </p:val>
                                        </p:tav>
                                        <p:tav tm="100000">
                                          <p:val>
                                            <p:strVal val="#ppt_h"/>
                                          </p:val>
                                        </p:tav>
                                      </p:tavLst>
                                    </p:anim>
                                    <p:animEffect transition="in" filter="fade">
                                      <p:cBhvr>
                                        <p:cTn id="42" dur="1000"/>
                                        <p:tgtEl>
                                          <p:spTgt spid="133131"/>
                                        </p:tgtEl>
                                      </p:cBhvr>
                                    </p:animEffect>
                                  </p:childTnLst>
                                </p:cTn>
                              </p:par>
                            </p:childTnLst>
                          </p:cTn>
                        </p:par>
                        <p:par>
                          <p:cTn id="43" fill="hold">
                            <p:stCondLst>
                              <p:cond delay="1500"/>
                            </p:stCondLst>
                            <p:childTnLst>
                              <p:par>
                                <p:cTn id="44" presetID="53" presetClass="entr" presetSubtype="16" fill="hold" grpId="0" nodeType="afterEffect">
                                  <p:stCondLst>
                                    <p:cond delay="0"/>
                                  </p:stCondLst>
                                  <p:childTnLst>
                                    <p:set>
                                      <p:cBhvr>
                                        <p:cTn id="45" dur="1" fill="hold">
                                          <p:stCondLst>
                                            <p:cond delay="0"/>
                                          </p:stCondLst>
                                        </p:cTn>
                                        <p:tgtEl>
                                          <p:spTgt spid="133132"/>
                                        </p:tgtEl>
                                        <p:attrNameLst>
                                          <p:attrName>style.visibility</p:attrName>
                                        </p:attrNameLst>
                                      </p:cBhvr>
                                      <p:to>
                                        <p:strVal val="visible"/>
                                      </p:to>
                                    </p:set>
                                    <p:anim calcmode="lin" valueType="num">
                                      <p:cBhvr>
                                        <p:cTn id="46" dur="1000" fill="hold"/>
                                        <p:tgtEl>
                                          <p:spTgt spid="133132"/>
                                        </p:tgtEl>
                                        <p:attrNameLst>
                                          <p:attrName>ppt_w</p:attrName>
                                        </p:attrNameLst>
                                      </p:cBhvr>
                                      <p:tavLst>
                                        <p:tav tm="0">
                                          <p:val>
                                            <p:fltVal val="0,000000"/>
                                          </p:val>
                                        </p:tav>
                                        <p:tav tm="100000">
                                          <p:val>
                                            <p:strVal val="#ppt_w"/>
                                          </p:val>
                                        </p:tav>
                                      </p:tavLst>
                                    </p:anim>
                                    <p:anim calcmode="lin" valueType="num">
                                      <p:cBhvr>
                                        <p:cTn id="47" dur="1000" fill="hold"/>
                                        <p:tgtEl>
                                          <p:spTgt spid="133132"/>
                                        </p:tgtEl>
                                        <p:attrNameLst>
                                          <p:attrName>ppt_h</p:attrName>
                                        </p:attrNameLst>
                                      </p:cBhvr>
                                      <p:tavLst>
                                        <p:tav tm="0">
                                          <p:val>
                                            <p:fltVal val="0,000000"/>
                                          </p:val>
                                        </p:tav>
                                        <p:tav tm="100000">
                                          <p:val>
                                            <p:strVal val="#ppt_h"/>
                                          </p:val>
                                        </p:tav>
                                      </p:tavLst>
                                    </p:anim>
                                    <p:animEffect transition="in" filter="fade">
                                      <p:cBhvr>
                                        <p:cTn id="48" dur="1000"/>
                                        <p:tgtEl>
                                          <p:spTgt spid="133132"/>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33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p:bldP spid="133124" grpId="0"/>
      <p:bldP spid="133125" grpId="0"/>
      <p:bldP spid="133130" grpId="0"/>
      <p:bldP spid="133131" grpId="0"/>
      <p:bldP spid="133132" grpId="0"/>
      <p:bldP spid="13313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7650" name="Picture 2"/>
          <p:cNvPicPr>
            <a:picLocks noChangeAspect="1"/>
          </p:cNvPicPr>
          <p:nvPr/>
        </p:nvPicPr>
        <p:blipFill>
          <a:blip r:embed="rId1"/>
          <a:stretch>
            <a:fillRect/>
          </a:stretch>
        </p:blipFill>
        <p:spPr>
          <a:xfrm>
            <a:off x="0" y="0"/>
            <a:ext cx="9144000" cy="533400"/>
          </a:xfrm>
          <a:prstGeom prst="rect">
            <a:avLst/>
          </a:prstGeom>
          <a:noFill/>
          <a:ln w="9525">
            <a:noFill/>
          </a:ln>
        </p:spPr>
      </p:pic>
      <p:sp>
        <p:nvSpPr>
          <p:cNvPr id="27651" name="Text Box 3"/>
          <p:cNvSpPr txBox="1"/>
          <p:nvPr/>
        </p:nvSpPr>
        <p:spPr>
          <a:xfrm>
            <a:off x="260350" y="0"/>
            <a:ext cx="4464050" cy="457200"/>
          </a:xfrm>
          <a:prstGeom prst="rect">
            <a:avLst/>
          </a:prstGeom>
          <a:noFill/>
          <a:ln w="9525">
            <a:noFill/>
          </a:ln>
        </p:spPr>
        <p:txBody>
          <a:bodyPr>
            <a:spAutoFit/>
          </a:bodyPr>
          <a:p>
            <a:pPr eaLnBrk="1" hangingPunct="1">
              <a:spcBef>
                <a:spcPct val="50000"/>
              </a:spcBef>
            </a:pPr>
            <a:r>
              <a:rPr lang="en-US" altLang="en-US" sz="2400" b="1" dirty="0">
                <a:solidFill>
                  <a:srgbClr val="990033"/>
                </a:solidFill>
                <a:latin typeface="Arial" panose="020B0604020202020204" pitchFamily="34" charset="0"/>
              </a:rPr>
              <a:t>IV. Các bước xây dựng CSDL</a:t>
            </a:r>
            <a:endParaRPr lang="en-US" altLang="en-US" sz="2400" b="1" dirty="0">
              <a:solidFill>
                <a:srgbClr val="990033"/>
              </a:solidFill>
              <a:latin typeface="Arial" panose="020B0604020202020204" pitchFamily="34" charset="0"/>
            </a:endParaRPr>
          </a:p>
        </p:txBody>
      </p:sp>
      <p:sp>
        <p:nvSpPr>
          <p:cNvPr id="134148" name="Text Box 4"/>
          <p:cNvSpPr txBox="1"/>
          <p:nvPr/>
        </p:nvSpPr>
        <p:spPr>
          <a:xfrm>
            <a:off x="260350" y="701675"/>
            <a:ext cx="2635250" cy="427038"/>
          </a:xfrm>
          <a:prstGeom prst="rect">
            <a:avLst/>
          </a:prstGeom>
          <a:gradFill rotWithShape="1">
            <a:gsLst>
              <a:gs pos="0">
                <a:srgbClr val="75FFFF"/>
              </a:gs>
              <a:gs pos="50000">
                <a:srgbClr val="FFFFFF"/>
              </a:gs>
              <a:gs pos="100000">
                <a:srgbClr val="75FFFF"/>
              </a:gs>
            </a:gsLst>
            <a:lin ang="5400000" scaled="1"/>
            <a:tileRect/>
          </a:gradFill>
          <a:ln w="9525">
            <a:noFill/>
          </a:ln>
        </p:spPr>
        <p:txBody>
          <a:bodyPr>
            <a:spAutoFit/>
          </a:bodyPr>
          <a:p>
            <a:pPr algn="ctr" eaLnBrk="1" hangingPunct="1">
              <a:spcBef>
                <a:spcPct val="50000"/>
              </a:spcBef>
            </a:pPr>
            <a:r>
              <a:rPr lang="en-US" altLang="en-US" sz="2200" b="1" dirty="0">
                <a:latin typeface="Arial" panose="020B0604020202020204" pitchFamily="34" charset="0"/>
              </a:rPr>
              <a:t>Bước 1: </a:t>
            </a:r>
            <a:r>
              <a:rPr lang="en-US" altLang="en-US" sz="2200" b="1" dirty="0">
                <a:solidFill>
                  <a:srgbClr val="FF6600"/>
                </a:solidFill>
                <a:latin typeface="Arial" panose="020B0604020202020204" pitchFamily="34" charset="0"/>
              </a:rPr>
              <a:t>Khảo sát</a:t>
            </a:r>
            <a:r>
              <a:rPr lang="en-US" altLang="en-US" sz="2200" b="1" dirty="0">
                <a:solidFill>
                  <a:srgbClr val="FF6600"/>
                </a:solidFill>
                <a:latin typeface=".VnArial NarrowH" pitchFamily="34" charset="0"/>
              </a:rPr>
              <a:t> </a:t>
            </a:r>
            <a:endParaRPr lang="en-US" altLang="en-US" sz="2200" b="1" dirty="0">
              <a:solidFill>
                <a:srgbClr val="FF6600"/>
              </a:solidFill>
              <a:latin typeface=".VnArial NarrowH" pitchFamily="34" charset="0"/>
            </a:endParaRPr>
          </a:p>
        </p:txBody>
      </p:sp>
      <p:sp>
        <p:nvSpPr>
          <p:cNvPr id="134149" name="Text Box 5"/>
          <p:cNvSpPr txBox="1"/>
          <p:nvPr/>
        </p:nvSpPr>
        <p:spPr>
          <a:xfrm>
            <a:off x="381000" y="1219200"/>
            <a:ext cx="57150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Tìm hiểu các yêu cầu của công tác quản lí.</a:t>
            </a:r>
            <a:endParaRPr lang="en-US" altLang="en-US" sz="2000" dirty="0">
              <a:latin typeface="Arial" panose="020B0604020202020204" pitchFamily="34" charset="0"/>
            </a:endParaRPr>
          </a:p>
        </p:txBody>
      </p:sp>
      <p:sp>
        <p:nvSpPr>
          <p:cNvPr id="134150" name="Text Box 6"/>
          <p:cNvSpPr txBox="1"/>
          <p:nvPr/>
        </p:nvSpPr>
        <p:spPr>
          <a:xfrm>
            <a:off x="381000" y="1600200"/>
            <a:ext cx="86106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Xác định các dữ liệu cần lưu trữ, phân tích mối liên hệ giữa chúng.</a:t>
            </a:r>
            <a:endParaRPr lang="en-US" altLang="en-US" sz="2000" dirty="0">
              <a:latin typeface="Arial" panose="020B0604020202020204" pitchFamily="34" charset="0"/>
            </a:endParaRPr>
          </a:p>
        </p:txBody>
      </p:sp>
      <p:sp>
        <p:nvSpPr>
          <p:cNvPr id="134151" name="Text Box 7"/>
          <p:cNvSpPr txBox="1"/>
          <p:nvPr/>
        </p:nvSpPr>
        <p:spPr>
          <a:xfrm>
            <a:off x="381000" y="1981200"/>
            <a:ext cx="8534400" cy="7016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Phân tích các chức năng cần có của hệ thống khai thác thông tin, đáp ứng các yêu cầu đặt ra.</a:t>
            </a:r>
            <a:endParaRPr lang="en-US" altLang="en-US" sz="2000" dirty="0">
              <a:latin typeface="Arial" panose="020B0604020202020204" pitchFamily="34" charset="0"/>
            </a:endParaRPr>
          </a:p>
        </p:txBody>
      </p:sp>
      <p:sp>
        <p:nvSpPr>
          <p:cNvPr id="134152" name="Text Box 8"/>
          <p:cNvSpPr txBox="1"/>
          <p:nvPr/>
        </p:nvSpPr>
        <p:spPr>
          <a:xfrm>
            <a:off x="260350" y="3063875"/>
            <a:ext cx="2559050" cy="427038"/>
          </a:xfrm>
          <a:prstGeom prst="rect">
            <a:avLst/>
          </a:prstGeom>
          <a:gradFill rotWithShape="1">
            <a:gsLst>
              <a:gs pos="0">
                <a:srgbClr val="75FFFF"/>
              </a:gs>
              <a:gs pos="50000">
                <a:srgbClr val="FFFFFF"/>
              </a:gs>
              <a:gs pos="100000">
                <a:srgbClr val="75FFFF"/>
              </a:gs>
            </a:gsLst>
            <a:lin ang="5400000" scaled="1"/>
            <a:tileRect/>
          </a:gradFill>
          <a:ln w="9525">
            <a:noFill/>
          </a:ln>
        </p:spPr>
        <p:txBody>
          <a:bodyPr>
            <a:spAutoFit/>
          </a:bodyPr>
          <a:p>
            <a:pPr algn="ctr" eaLnBrk="1" hangingPunct="1">
              <a:spcBef>
                <a:spcPct val="50000"/>
              </a:spcBef>
            </a:pPr>
            <a:r>
              <a:rPr lang="en-US" altLang="en-US" sz="2200" b="1" dirty="0">
                <a:latin typeface="Arial" panose="020B0604020202020204" pitchFamily="34" charset="0"/>
              </a:rPr>
              <a:t>Bước 2: </a:t>
            </a:r>
            <a:r>
              <a:rPr lang="en-US" altLang="en-US" sz="2200" b="1" dirty="0">
                <a:solidFill>
                  <a:srgbClr val="FF6600"/>
                </a:solidFill>
                <a:latin typeface="Arial" panose="020B0604020202020204" pitchFamily="34" charset="0"/>
              </a:rPr>
              <a:t>Thiết kế</a:t>
            </a:r>
            <a:endParaRPr lang="en-US" altLang="en-US" sz="2200" b="1" dirty="0">
              <a:solidFill>
                <a:srgbClr val="FF6600"/>
              </a:solidFill>
              <a:latin typeface="Arial" panose="020B0604020202020204" pitchFamily="34" charset="0"/>
            </a:endParaRPr>
          </a:p>
        </p:txBody>
      </p:sp>
      <p:sp>
        <p:nvSpPr>
          <p:cNvPr id="134153" name="Text Box 9"/>
          <p:cNvSpPr txBox="1"/>
          <p:nvPr/>
        </p:nvSpPr>
        <p:spPr>
          <a:xfrm>
            <a:off x="457200" y="3641725"/>
            <a:ext cx="54102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Thiết kế cơ sở dữ liệu.</a:t>
            </a:r>
            <a:endParaRPr lang="en-US" altLang="en-US" sz="2000" dirty="0">
              <a:latin typeface="Arial" panose="020B0604020202020204" pitchFamily="34" charset="0"/>
            </a:endParaRPr>
          </a:p>
        </p:txBody>
      </p:sp>
      <p:sp>
        <p:nvSpPr>
          <p:cNvPr id="134154" name="Text Box 10"/>
          <p:cNvSpPr txBox="1"/>
          <p:nvPr/>
        </p:nvSpPr>
        <p:spPr>
          <a:xfrm>
            <a:off x="457200" y="4038600"/>
            <a:ext cx="57912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Lựa chọn hệ CSDL để triển khai.</a:t>
            </a:r>
            <a:endParaRPr lang="en-US" altLang="en-US" sz="2000" dirty="0">
              <a:latin typeface="Arial" panose="020B0604020202020204" pitchFamily="34" charset="0"/>
            </a:endParaRPr>
          </a:p>
        </p:txBody>
      </p:sp>
      <p:sp>
        <p:nvSpPr>
          <p:cNvPr id="134155" name="Text Box 11"/>
          <p:cNvSpPr txBox="1"/>
          <p:nvPr/>
        </p:nvSpPr>
        <p:spPr>
          <a:xfrm>
            <a:off x="457200" y="4419600"/>
            <a:ext cx="62484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Xây dựng hệ thống chương trình ứng dụng.</a:t>
            </a:r>
            <a:endParaRPr lang="en-US" altLang="en-US" sz="2000" dirty="0">
              <a:latin typeface="Arial" panose="020B0604020202020204" pitchFamily="34" charset="0"/>
            </a:endParaRPr>
          </a:p>
        </p:txBody>
      </p:sp>
      <p:sp>
        <p:nvSpPr>
          <p:cNvPr id="134156" name="Text Box 12"/>
          <p:cNvSpPr txBox="1"/>
          <p:nvPr/>
        </p:nvSpPr>
        <p:spPr>
          <a:xfrm>
            <a:off x="304800" y="5105400"/>
            <a:ext cx="2590800" cy="427038"/>
          </a:xfrm>
          <a:prstGeom prst="rect">
            <a:avLst/>
          </a:prstGeom>
          <a:gradFill rotWithShape="1">
            <a:gsLst>
              <a:gs pos="0">
                <a:srgbClr val="75FFFF"/>
              </a:gs>
              <a:gs pos="50000">
                <a:srgbClr val="FFFFFF"/>
              </a:gs>
              <a:gs pos="100000">
                <a:srgbClr val="75FFFF"/>
              </a:gs>
            </a:gsLst>
            <a:lin ang="5400000" scaled="1"/>
            <a:tileRect/>
          </a:gradFill>
          <a:ln w="9525">
            <a:noFill/>
          </a:ln>
        </p:spPr>
        <p:txBody>
          <a:bodyPr>
            <a:spAutoFit/>
          </a:bodyPr>
          <a:p>
            <a:pPr algn="ctr" eaLnBrk="1" hangingPunct="1">
              <a:spcBef>
                <a:spcPct val="50000"/>
              </a:spcBef>
            </a:pPr>
            <a:r>
              <a:rPr lang="en-US" altLang="en-US" sz="2200" b="1" dirty="0">
                <a:latin typeface="Arial" panose="020B0604020202020204" pitchFamily="34" charset="0"/>
              </a:rPr>
              <a:t>Bước 3: </a:t>
            </a:r>
            <a:r>
              <a:rPr lang="en-US" altLang="en-US" sz="2200" b="1" dirty="0">
                <a:solidFill>
                  <a:srgbClr val="FF6600"/>
                </a:solidFill>
                <a:latin typeface="Arial" panose="020B0604020202020204" pitchFamily="34" charset="0"/>
              </a:rPr>
              <a:t>Kiểm thử</a:t>
            </a:r>
            <a:endParaRPr lang="en-US" altLang="en-US" sz="2200" b="1" dirty="0">
              <a:solidFill>
                <a:srgbClr val="FF6600"/>
              </a:solidFill>
              <a:latin typeface="Arial" panose="020B0604020202020204" pitchFamily="34" charset="0"/>
            </a:endParaRPr>
          </a:p>
        </p:txBody>
      </p:sp>
      <p:sp>
        <p:nvSpPr>
          <p:cNvPr id="134157" name="Text Box 13"/>
          <p:cNvSpPr txBox="1"/>
          <p:nvPr/>
        </p:nvSpPr>
        <p:spPr>
          <a:xfrm>
            <a:off x="457200" y="5638800"/>
            <a:ext cx="44196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Nhập dữ liệu cho CSDL.</a:t>
            </a:r>
            <a:endParaRPr lang="en-US" altLang="en-US" sz="2000" dirty="0">
              <a:latin typeface="Arial" panose="020B0604020202020204" pitchFamily="34" charset="0"/>
            </a:endParaRPr>
          </a:p>
        </p:txBody>
      </p:sp>
      <p:sp>
        <p:nvSpPr>
          <p:cNvPr id="134158" name="Text Box 14"/>
          <p:cNvSpPr txBox="1"/>
          <p:nvPr/>
        </p:nvSpPr>
        <p:spPr>
          <a:xfrm>
            <a:off x="457200" y="6096000"/>
            <a:ext cx="7924800" cy="396875"/>
          </a:xfrm>
          <a:prstGeom prst="rect">
            <a:avLst/>
          </a:prstGeom>
          <a:noFill/>
          <a:ln w="9525">
            <a:noFill/>
          </a:ln>
        </p:spPr>
        <p:txBody>
          <a:bodyPr>
            <a:spAutoFit/>
          </a:bodyPr>
          <a:p>
            <a:pPr marL="351155" indent="-3511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Chạy thử các chương trình ứng dụng để phát hiện và sửa lỗi.</a:t>
            </a:r>
            <a:endParaRPr lang="en-US" altLang="en-US" sz="20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4148"/>
                                        </p:tgtEl>
                                        <p:attrNameLst>
                                          <p:attrName>style.visibility</p:attrName>
                                        </p:attrNameLst>
                                      </p:cBhvr>
                                      <p:to>
                                        <p:strVal val="visible"/>
                                      </p:to>
                                    </p:set>
                                    <p:anim calcmode="discrete" valueType="clr">
                                      <p:cBhvr override="childStyle">
                                        <p:cTn id="7" dur="80"/>
                                        <p:tgtEl>
                                          <p:spTgt spid="13414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4148"/>
                                        </p:tgtEl>
                                        <p:attrNameLst>
                                          <p:attrName>fillcolor</p:attrName>
                                        </p:attrNameLst>
                                      </p:cBhvr>
                                      <p:tavLst>
                                        <p:tav tm="0">
                                          <p:val>
                                            <p:clrVal>
                                              <a:schemeClr val="accent2"/>
                                            </p:clrVal>
                                          </p:val>
                                        </p:tav>
                                        <p:tav tm="50000">
                                          <p:val>
                                            <p:clrVal>
                                              <a:schemeClr val="hlink"/>
                                            </p:clrVal>
                                          </p:val>
                                        </p:tav>
                                      </p:tavLst>
                                    </p:anim>
                                    <p:set>
                                      <p:cBhvr>
                                        <p:cTn id="9" dur="80"/>
                                        <p:tgtEl>
                                          <p:spTgt spid="134148"/>
                                        </p:tgtEl>
                                        <p:attrNameLst>
                                          <p:attrName>fill.type</p:attrName>
                                        </p:attrNameLst>
                                      </p:cBhvr>
                                      <p:to>
                                        <p:strVal val="solid"/>
                                      </p:to>
                                    </p:set>
                                  </p:childTnLst>
                                </p:cTn>
                              </p:par>
                            </p:childTnLst>
                          </p:cTn>
                        </p:par>
                        <p:par>
                          <p:cTn id="10" fill="hold">
                            <p:stCondLst>
                              <p:cond delay="719"/>
                            </p:stCondLst>
                            <p:childTnLst>
                              <p:par>
                                <p:cTn id="11" presetID="53" presetClass="entr" presetSubtype="16" fill="hold" grpId="0" nodeType="afterEffect">
                                  <p:stCondLst>
                                    <p:cond delay="0"/>
                                  </p:stCondLst>
                                  <p:childTnLst>
                                    <p:set>
                                      <p:cBhvr>
                                        <p:cTn id="12" dur="1" fill="hold">
                                          <p:stCondLst>
                                            <p:cond delay="0"/>
                                          </p:stCondLst>
                                        </p:cTn>
                                        <p:tgtEl>
                                          <p:spTgt spid="134149"/>
                                        </p:tgtEl>
                                        <p:attrNameLst>
                                          <p:attrName>style.visibility</p:attrName>
                                        </p:attrNameLst>
                                      </p:cBhvr>
                                      <p:to>
                                        <p:strVal val="visible"/>
                                      </p:to>
                                    </p:set>
                                    <p:anim calcmode="lin" valueType="num">
                                      <p:cBhvr>
                                        <p:cTn id="13" dur="2000" fill="hold"/>
                                        <p:tgtEl>
                                          <p:spTgt spid="134149"/>
                                        </p:tgtEl>
                                        <p:attrNameLst>
                                          <p:attrName>ppt_w</p:attrName>
                                        </p:attrNameLst>
                                      </p:cBhvr>
                                      <p:tavLst>
                                        <p:tav tm="0">
                                          <p:val>
                                            <p:fltVal val="0,000000"/>
                                          </p:val>
                                        </p:tav>
                                        <p:tav tm="100000">
                                          <p:val>
                                            <p:strVal val="#ppt_w"/>
                                          </p:val>
                                        </p:tav>
                                      </p:tavLst>
                                    </p:anim>
                                    <p:anim calcmode="lin" valueType="num">
                                      <p:cBhvr>
                                        <p:cTn id="14" dur="2000" fill="hold"/>
                                        <p:tgtEl>
                                          <p:spTgt spid="134149"/>
                                        </p:tgtEl>
                                        <p:attrNameLst>
                                          <p:attrName>ppt_h</p:attrName>
                                        </p:attrNameLst>
                                      </p:cBhvr>
                                      <p:tavLst>
                                        <p:tav tm="0">
                                          <p:val>
                                            <p:fltVal val="0,000000"/>
                                          </p:val>
                                        </p:tav>
                                        <p:tav tm="100000">
                                          <p:val>
                                            <p:strVal val="#ppt_h"/>
                                          </p:val>
                                        </p:tav>
                                      </p:tavLst>
                                    </p:anim>
                                    <p:animEffect transition="in" filter="fade">
                                      <p:cBhvr>
                                        <p:cTn id="15" dur="2000"/>
                                        <p:tgtEl>
                                          <p:spTgt spid="134149"/>
                                        </p:tgtEl>
                                      </p:cBhvr>
                                    </p:animEffect>
                                  </p:childTnLst>
                                </p:cTn>
                              </p:par>
                            </p:childTnLst>
                          </p:cTn>
                        </p:par>
                        <p:par>
                          <p:cTn id="16" fill="hold">
                            <p:stCondLst>
                              <p:cond delay="2719"/>
                            </p:stCondLst>
                            <p:childTnLst>
                              <p:par>
                                <p:cTn id="17" presetID="53" presetClass="entr" presetSubtype="16" fill="hold" grpId="0" nodeType="afterEffect">
                                  <p:stCondLst>
                                    <p:cond delay="0"/>
                                  </p:stCondLst>
                                  <p:childTnLst>
                                    <p:set>
                                      <p:cBhvr>
                                        <p:cTn id="18" dur="1" fill="hold">
                                          <p:stCondLst>
                                            <p:cond delay="0"/>
                                          </p:stCondLst>
                                        </p:cTn>
                                        <p:tgtEl>
                                          <p:spTgt spid="134150"/>
                                        </p:tgtEl>
                                        <p:attrNameLst>
                                          <p:attrName>style.visibility</p:attrName>
                                        </p:attrNameLst>
                                      </p:cBhvr>
                                      <p:to>
                                        <p:strVal val="visible"/>
                                      </p:to>
                                    </p:set>
                                    <p:anim calcmode="lin" valueType="num">
                                      <p:cBhvr>
                                        <p:cTn id="19" dur="2000" fill="hold"/>
                                        <p:tgtEl>
                                          <p:spTgt spid="134150"/>
                                        </p:tgtEl>
                                        <p:attrNameLst>
                                          <p:attrName>ppt_w</p:attrName>
                                        </p:attrNameLst>
                                      </p:cBhvr>
                                      <p:tavLst>
                                        <p:tav tm="0">
                                          <p:val>
                                            <p:fltVal val="0,000000"/>
                                          </p:val>
                                        </p:tav>
                                        <p:tav tm="100000">
                                          <p:val>
                                            <p:strVal val="#ppt_w"/>
                                          </p:val>
                                        </p:tav>
                                      </p:tavLst>
                                    </p:anim>
                                    <p:anim calcmode="lin" valueType="num">
                                      <p:cBhvr>
                                        <p:cTn id="20" dur="2000" fill="hold"/>
                                        <p:tgtEl>
                                          <p:spTgt spid="134150"/>
                                        </p:tgtEl>
                                        <p:attrNameLst>
                                          <p:attrName>ppt_h</p:attrName>
                                        </p:attrNameLst>
                                      </p:cBhvr>
                                      <p:tavLst>
                                        <p:tav tm="0">
                                          <p:val>
                                            <p:fltVal val="0,000000"/>
                                          </p:val>
                                        </p:tav>
                                        <p:tav tm="100000">
                                          <p:val>
                                            <p:strVal val="#ppt_h"/>
                                          </p:val>
                                        </p:tav>
                                      </p:tavLst>
                                    </p:anim>
                                    <p:animEffect transition="in" filter="fade">
                                      <p:cBhvr>
                                        <p:cTn id="21" dur="2000"/>
                                        <p:tgtEl>
                                          <p:spTgt spid="134150"/>
                                        </p:tgtEl>
                                      </p:cBhvr>
                                    </p:animEffect>
                                  </p:childTnLst>
                                </p:cTn>
                              </p:par>
                            </p:childTnLst>
                          </p:cTn>
                        </p:par>
                        <p:par>
                          <p:cTn id="22" fill="hold">
                            <p:stCondLst>
                              <p:cond delay="4719"/>
                            </p:stCondLst>
                            <p:childTnLst>
                              <p:par>
                                <p:cTn id="23" presetID="53" presetClass="entr" presetSubtype="16" fill="hold" grpId="0" nodeType="afterEffect">
                                  <p:stCondLst>
                                    <p:cond delay="0"/>
                                  </p:stCondLst>
                                  <p:childTnLst>
                                    <p:set>
                                      <p:cBhvr>
                                        <p:cTn id="24" dur="1" fill="hold">
                                          <p:stCondLst>
                                            <p:cond delay="0"/>
                                          </p:stCondLst>
                                        </p:cTn>
                                        <p:tgtEl>
                                          <p:spTgt spid="134151"/>
                                        </p:tgtEl>
                                        <p:attrNameLst>
                                          <p:attrName>style.visibility</p:attrName>
                                        </p:attrNameLst>
                                      </p:cBhvr>
                                      <p:to>
                                        <p:strVal val="visible"/>
                                      </p:to>
                                    </p:set>
                                    <p:anim calcmode="lin" valueType="num">
                                      <p:cBhvr>
                                        <p:cTn id="25" dur="2000" fill="hold"/>
                                        <p:tgtEl>
                                          <p:spTgt spid="134151"/>
                                        </p:tgtEl>
                                        <p:attrNameLst>
                                          <p:attrName>ppt_w</p:attrName>
                                        </p:attrNameLst>
                                      </p:cBhvr>
                                      <p:tavLst>
                                        <p:tav tm="0">
                                          <p:val>
                                            <p:fltVal val="0,000000"/>
                                          </p:val>
                                        </p:tav>
                                        <p:tav tm="100000">
                                          <p:val>
                                            <p:strVal val="#ppt_w"/>
                                          </p:val>
                                        </p:tav>
                                      </p:tavLst>
                                    </p:anim>
                                    <p:anim calcmode="lin" valueType="num">
                                      <p:cBhvr>
                                        <p:cTn id="26" dur="2000" fill="hold"/>
                                        <p:tgtEl>
                                          <p:spTgt spid="134151"/>
                                        </p:tgtEl>
                                        <p:attrNameLst>
                                          <p:attrName>ppt_h</p:attrName>
                                        </p:attrNameLst>
                                      </p:cBhvr>
                                      <p:tavLst>
                                        <p:tav tm="0">
                                          <p:val>
                                            <p:fltVal val="0,000000"/>
                                          </p:val>
                                        </p:tav>
                                        <p:tav tm="100000">
                                          <p:val>
                                            <p:strVal val="#ppt_h"/>
                                          </p:val>
                                        </p:tav>
                                      </p:tavLst>
                                    </p:anim>
                                    <p:animEffect transition="in" filter="fade">
                                      <p:cBhvr>
                                        <p:cTn id="27" dur="2000"/>
                                        <p:tgtEl>
                                          <p:spTgt spid="134151"/>
                                        </p:tgtEl>
                                      </p:cBhvr>
                                    </p:animEffect>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134152"/>
                                        </p:tgtEl>
                                        <p:attrNameLst>
                                          <p:attrName>style.visibility</p:attrName>
                                        </p:attrNameLst>
                                      </p:cBhvr>
                                      <p:to>
                                        <p:strVal val="visible"/>
                                      </p:to>
                                    </p:set>
                                    <p:anim calcmode="discrete" valueType="clr">
                                      <p:cBhvr override="childStyle">
                                        <p:cTn id="32" dur="80"/>
                                        <p:tgtEl>
                                          <p:spTgt spid="134152"/>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134152"/>
                                        </p:tgtEl>
                                        <p:attrNameLst>
                                          <p:attrName>fillcolor</p:attrName>
                                        </p:attrNameLst>
                                      </p:cBhvr>
                                      <p:tavLst>
                                        <p:tav tm="0">
                                          <p:val>
                                            <p:clrVal>
                                              <a:schemeClr val="accent2"/>
                                            </p:clrVal>
                                          </p:val>
                                        </p:tav>
                                        <p:tav tm="50000">
                                          <p:val>
                                            <p:clrVal>
                                              <a:schemeClr val="hlink"/>
                                            </p:clrVal>
                                          </p:val>
                                        </p:tav>
                                      </p:tavLst>
                                    </p:anim>
                                    <p:set>
                                      <p:cBhvr>
                                        <p:cTn id="34" dur="80"/>
                                        <p:tgtEl>
                                          <p:spTgt spid="134152"/>
                                        </p:tgtEl>
                                        <p:attrNameLst>
                                          <p:attrName>fill.type</p:attrName>
                                        </p:attrNameLst>
                                      </p:cBhvr>
                                      <p:to>
                                        <p:strVal val="solid"/>
                                      </p:to>
                                    </p:set>
                                  </p:childTnLst>
                                </p:cTn>
                              </p:par>
                            </p:childTnLst>
                          </p:cTn>
                        </p:par>
                        <p:par>
                          <p:cTn id="35" fill="hold">
                            <p:stCondLst>
                              <p:cond delay="680"/>
                            </p:stCondLst>
                            <p:childTnLst>
                              <p:par>
                                <p:cTn id="36" presetID="53" presetClass="entr" presetSubtype="16" fill="hold" grpId="0" nodeType="afterEffect">
                                  <p:stCondLst>
                                    <p:cond delay="0"/>
                                  </p:stCondLst>
                                  <p:childTnLst>
                                    <p:set>
                                      <p:cBhvr>
                                        <p:cTn id="37" dur="1" fill="hold">
                                          <p:stCondLst>
                                            <p:cond delay="0"/>
                                          </p:stCondLst>
                                        </p:cTn>
                                        <p:tgtEl>
                                          <p:spTgt spid="134153"/>
                                        </p:tgtEl>
                                        <p:attrNameLst>
                                          <p:attrName>style.visibility</p:attrName>
                                        </p:attrNameLst>
                                      </p:cBhvr>
                                      <p:to>
                                        <p:strVal val="visible"/>
                                      </p:to>
                                    </p:set>
                                    <p:anim calcmode="lin" valueType="num">
                                      <p:cBhvr>
                                        <p:cTn id="38" dur="2000" fill="hold"/>
                                        <p:tgtEl>
                                          <p:spTgt spid="134153"/>
                                        </p:tgtEl>
                                        <p:attrNameLst>
                                          <p:attrName>ppt_w</p:attrName>
                                        </p:attrNameLst>
                                      </p:cBhvr>
                                      <p:tavLst>
                                        <p:tav tm="0">
                                          <p:val>
                                            <p:fltVal val="0,000000"/>
                                          </p:val>
                                        </p:tav>
                                        <p:tav tm="100000">
                                          <p:val>
                                            <p:strVal val="#ppt_w"/>
                                          </p:val>
                                        </p:tav>
                                      </p:tavLst>
                                    </p:anim>
                                    <p:anim calcmode="lin" valueType="num">
                                      <p:cBhvr>
                                        <p:cTn id="39" dur="2000" fill="hold"/>
                                        <p:tgtEl>
                                          <p:spTgt spid="134153"/>
                                        </p:tgtEl>
                                        <p:attrNameLst>
                                          <p:attrName>ppt_h</p:attrName>
                                        </p:attrNameLst>
                                      </p:cBhvr>
                                      <p:tavLst>
                                        <p:tav tm="0">
                                          <p:val>
                                            <p:fltVal val="0,000000"/>
                                          </p:val>
                                        </p:tav>
                                        <p:tav tm="100000">
                                          <p:val>
                                            <p:strVal val="#ppt_h"/>
                                          </p:val>
                                        </p:tav>
                                      </p:tavLst>
                                    </p:anim>
                                    <p:animEffect transition="in" filter="fade">
                                      <p:cBhvr>
                                        <p:cTn id="40" dur="2000"/>
                                        <p:tgtEl>
                                          <p:spTgt spid="134153"/>
                                        </p:tgtEl>
                                      </p:cBhvr>
                                    </p:animEffect>
                                  </p:childTnLst>
                                </p:cTn>
                              </p:par>
                            </p:childTnLst>
                          </p:cTn>
                        </p:par>
                        <p:par>
                          <p:cTn id="41" fill="hold">
                            <p:stCondLst>
                              <p:cond delay="2680"/>
                            </p:stCondLst>
                            <p:childTnLst>
                              <p:par>
                                <p:cTn id="42" presetID="53" presetClass="entr" presetSubtype="16" fill="hold" grpId="0" nodeType="afterEffect">
                                  <p:stCondLst>
                                    <p:cond delay="0"/>
                                  </p:stCondLst>
                                  <p:childTnLst>
                                    <p:set>
                                      <p:cBhvr>
                                        <p:cTn id="43" dur="1" fill="hold">
                                          <p:stCondLst>
                                            <p:cond delay="0"/>
                                          </p:stCondLst>
                                        </p:cTn>
                                        <p:tgtEl>
                                          <p:spTgt spid="134154"/>
                                        </p:tgtEl>
                                        <p:attrNameLst>
                                          <p:attrName>style.visibility</p:attrName>
                                        </p:attrNameLst>
                                      </p:cBhvr>
                                      <p:to>
                                        <p:strVal val="visible"/>
                                      </p:to>
                                    </p:set>
                                    <p:anim calcmode="lin" valueType="num">
                                      <p:cBhvr>
                                        <p:cTn id="44" dur="2000" fill="hold"/>
                                        <p:tgtEl>
                                          <p:spTgt spid="134154"/>
                                        </p:tgtEl>
                                        <p:attrNameLst>
                                          <p:attrName>ppt_w</p:attrName>
                                        </p:attrNameLst>
                                      </p:cBhvr>
                                      <p:tavLst>
                                        <p:tav tm="0">
                                          <p:val>
                                            <p:fltVal val="0,000000"/>
                                          </p:val>
                                        </p:tav>
                                        <p:tav tm="100000">
                                          <p:val>
                                            <p:strVal val="#ppt_w"/>
                                          </p:val>
                                        </p:tav>
                                      </p:tavLst>
                                    </p:anim>
                                    <p:anim calcmode="lin" valueType="num">
                                      <p:cBhvr>
                                        <p:cTn id="45" dur="2000" fill="hold"/>
                                        <p:tgtEl>
                                          <p:spTgt spid="134154"/>
                                        </p:tgtEl>
                                        <p:attrNameLst>
                                          <p:attrName>ppt_h</p:attrName>
                                        </p:attrNameLst>
                                      </p:cBhvr>
                                      <p:tavLst>
                                        <p:tav tm="0">
                                          <p:val>
                                            <p:fltVal val="0,000000"/>
                                          </p:val>
                                        </p:tav>
                                        <p:tav tm="100000">
                                          <p:val>
                                            <p:strVal val="#ppt_h"/>
                                          </p:val>
                                        </p:tav>
                                      </p:tavLst>
                                    </p:anim>
                                    <p:animEffect transition="in" filter="fade">
                                      <p:cBhvr>
                                        <p:cTn id="46" dur="2000"/>
                                        <p:tgtEl>
                                          <p:spTgt spid="134154"/>
                                        </p:tgtEl>
                                      </p:cBhvr>
                                    </p:animEffect>
                                  </p:childTnLst>
                                </p:cTn>
                              </p:par>
                            </p:childTnLst>
                          </p:cTn>
                        </p:par>
                        <p:par>
                          <p:cTn id="47" fill="hold">
                            <p:stCondLst>
                              <p:cond delay="4680"/>
                            </p:stCondLst>
                            <p:childTnLst>
                              <p:par>
                                <p:cTn id="48" presetID="53" presetClass="entr" presetSubtype="16" fill="hold" grpId="0" nodeType="afterEffect">
                                  <p:stCondLst>
                                    <p:cond delay="0"/>
                                  </p:stCondLst>
                                  <p:childTnLst>
                                    <p:set>
                                      <p:cBhvr>
                                        <p:cTn id="49" dur="1" fill="hold">
                                          <p:stCondLst>
                                            <p:cond delay="0"/>
                                          </p:stCondLst>
                                        </p:cTn>
                                        <p:tgtEl>
                                          <p:spTgt spid="134155"/>
                                        </p:tgtEl>
                                        <p:attrNameLst>
                                          <p:attrName>style.visibility</p:attrName>
                                        </p:attrNameLst>
                                      </p:cBhvr>
                                      <p:to>
                                        <p:strVal val="visible"/>
                                      </p:to>
                                    </p:set>
                                    <p:anim calcmode="lin" valueType="num">
                                      <p:cBhvr>
                                        <p:cTn id="50" dur="2000" fill="hold"/>
                                        <p:tgtEl>
                                          <p:spTgt spid="134155"/>
                                        </p:tgtEl>
                                        <p:attrNameLst>
                                          <p:attrName>ppt_w</p:attrName>
                                        </p:attrNameLst>
                                      </p:cBhvr>
                                      <p:tavLst>
                                        <p:tav tm="0">
                                          <p:val>
                                            <p:fltVal val="0,000000"/>
                                          </p:val>
                                        </p:tav>
                                        <p:tav tm="100000">
                                          <p:val>
                                            <p:strVal val="#ppt_w"/>
                                          </p:val>
                                        </p:tav>
                                      </p:tavLst>
                                    </p:anim>
                                    <p:anim calcmode="lin" valueType="num">
                                      <p:cBhvr>
                                        <p:cTn id="51" dur="2000" fill="hold"/>
                                        <p:tgtEl>
                                          <p:spTgt spid="134155"/>
                                        </p:tgtEl>
                                        <p:attrNameLst>
                                          <p:attrName>ppt_h</p:attrName>
                                        </p:attrNameLst>
                                      </p:cBhvr>
                                      <p:tavLst>
                                        <p:tav tm="0">
                                          <p:val>
                                            <p:fltVal val="0,000000"/>
                                          </p:val>
                                        </p:tav>
                                        <p:tav tm="100000">
                                          <p:val>
                                            <p:strVal val="#ppt_h"/>
                                          </p:val>
                                        </p:tav>
                                      </p:tavLst>
                                    </p:anim>
                                    <p:animEffect transition="in" filter="fade">
                                      <p:cBhvr>
                                        <p:cTn id="52" dur="2000"/>
                                        <p:tgtEl>
                                          <p:spTgt spid="134155"/>
                                        </p:tgtEl>
                                      </p:cBhvr>
                                    </p:animEffect>
                                  </p:childTnLst>
                                </p:cTn>
                              </p:par>
                            </p:childTnLst>
                          </p:cTn>
                        </p:par>
                      </p:childTnLst>
                    </p:cTn>
                  </p:par>
                  <p:par>
                    <p:cTn id="53" fill="hold">
                      <p:stCondLst>
                        <p:cond delay="indefinite"/>
                      </p:stCondLst>
                      <p:childTnLst>
                        <p:par>
                          <p:cTn id="54" fill="hold">
                            <p:stCondLst>
                              <p:cond delay="0"/>
                            </p:stCondLst>
                            <p:childTnLst>
                              <p:par>
                                <p:cTn id="55" presetID="27" presetClass="entr" presetSubtype="0" fill="hold" grpId="0" nodeType="clickEffect">
                                  <p:stCondLst>
                                    <p:cond delay="0"/>
                                  </p:stCondLst>
                                  <p:iterate type="lt">
                                    <p:tmPct val="50000"/>
                                  </p:iterate>
                                  <p:childTnLst>
                                    <p:set>
                                      <p:cBhvr>
                                        <p:cTn id="56" dur="1" fill="hold">
                                          <p:stCondLst>
                                            <p:cond delay="0"/>
                                          </p:stCondLst>
                                        </p:cTn>
                                        <p:tgtEl>
                                          <p:spTgt spid="134156"/>
                                        </p:tgtEl>
                                        <p:attrNameLst>
                                          <p:attrName>style.visibility</p:attrName>
                                        </p:attrNameLst>
                                      </p:cBhvr>
                                      <p:to>
                                        <p:strVal val="visible"/>
                                      </p:to>
                                    </p:set>
                                    <p:anim calcmode="discrete" valueType="clr">
                                      <p:cBhvr override="childStyle">
                                        <p:cTn id="57" dur="80"/>
                                        <p:tgtEl>
                                          <p:spTgt spid="134156"/>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134156"/>
                                        </p:tgtEl>
                                        <p:attrNameLst>
                                          <p:attrName>fillcolor</p:attrName>
                                        </p:attrNameLst>
                                      </p:cBhvr>
                                      <p:tavLst>
                                        <p:tav tm="0">
                                          <p:val>
                                            <p:clrVal>
                                              <a:schemeClr val="accent2"/>
                                            </p:clrVal>
                                          </p:val>
                                        </p:tav>
                                        <p:tav tm="50000">
                                          <p:val>
                                            <p:clrVal>
                                              <a:schemeClr val="hlink"/>
                                            </p:clrVal>
                                          </p:val>
                                        </p:tav>
                                      </p:tavLst>
                                    </p:anim>
                                    <p:set>
                                      <p:cBhvr>
                                        <p:cTn id="59" dur="80"/>
                                        <p:tgtEl>
                                          <p:spTgt spid="134156"/>
                                        </p:tgtEl>
                                        <p:attrNameLst>
                                          <p:attrName>fill.type</p:attrName>
                                        </p:attrNameLst>
                                      </p:cBhvr>
                                      <p:to>
                                        <p:strVal val="solid"/>
                                      </p:to>
                                    </p:set>
                                  </p:childTnLst>
                                </p:cTn>
                              </p:par>
                            </p:childTnLst>
                          </p:cTn>
                        </p:par>
                        <p:par>
                          <p:cTn id="60" fill="hold">
                            <p:stCondLst>
                              <p:cond delay="680"/>
                            </p:stCondLst>
                            <p:childTnLst>
                              <p:par>
                                <p:cTn id="61" presetID="53" presetClass="entr" presetSubtype="16" fill="hold" grpId="0" nodeType="afterEffect">
                                  <p:stCondLst>
                                    <p:cond delay="0"/>
                                  </p:stCondLst>
                                  <p:childTnLst>
                                    <p:set>
                                      <p:cBhvr>
                                        <p:cTn id="62" dur="1" fill="hold">
                                          <p:stCondLst>
                                            <p:cond delay="0"/>
                                          </p:stCondLst>
                                        </p:cTn>
                                        <p:tgtEl>
                                          <p:spTgt spid="134157"/>
                                        </p:tgtEl>
                                        <p:attrNameLst>
                                          <p:attrName>style.visibility</p:attrName>
                                        </p:attrNameLst>
                                      </p:cBhvr>
                                      <p:to>
                                        <p:strVal val="visible"/>
                                      </p:to>
                                    </p:set>
                                    <p:anim calcmode="lin" valueType="num">
                                      <p:cBhvr>
                                        <p:cTn id="63" dur="2000" fill="hold"/>
                                        <p:tgtEl>
                                          <p:spTgt spid="134157"/>
                                        </p:tgtEl>
                                        <p:attrNameLst>
                                          <p:attrName>ppt_w</p:attrName>
                                        </p:attrNameLst>
                                      </p:cBhvr>
                                      <p:tavLst>
                                        <p:tav tm="0">
                                          <p:val>
                                            <p:fltVal val="0,000000"/>
                                          </p:val>
                                        </p:tav>
                                        <p:tav tm="100000">
                                          <p:val>
                                            <p:strVal val="#ppt_w"/>
                                          </p:val>
                                        </p:tav>
                                      </p:tavLst>
                                    </p:anim>
                                    <p:anim calcmode="lin" valueType="num">
                                      <p:cBhvr>
                                        <p:cTn id="64" dur="2000" fill="hold"/>
                                        <p:tgtEl>
                                          <p:spTgt spid="134157"/>
                                        </p:tgtEl>
                                        <p:attrNameLst>
                                          <p:attrName>ppt_h</p:attrName>
                                        </p:attrNameLst>
                                      </p:cBhvr>
                                      <p:tavLst>
                                        <p:tav tm="0">
                                          <p:val>
                                            <p:fltVal val="0,000000"/>
                                          </p:val>
                                        </p:tav>
                                        <p:tav tm="100000">
                                          <p:val>
                                            <p:strVal val="#ppt_h"/>
                                          </p:val>
                                        </p:tav>
                                      </p:tavLst>
                                    </p:anim>
                                    <p:animEffect transition="in" filter="fade">
                                      <p:cBhvr>
                                        <p:cTn id="65" dur="2000"/>
                                        <p:tgtEl>
                                          <p:spTgt spid="134157"/>
                                        </p:tgtEl>
                                      </p:cBhvr>
                                    </p:animEffect>
                                  </p:childTnLst>
                                </p:cTn>
                              </p:par>
                            </p:childTnLst>
                          </p:cTn>
                        </p:par>
                        <p:par>
                          <p:cTn id="66" fill="hold">
                            <p:stCondLst>
                              <p:cond delay="2680"/>
                            </p:stCondLst>
                            <p:childTnLst>
                              <p:par>
                                <p:cTn id="67" presetID="53" presetClass="entr" presetSubtype="16" fill="hold" grpId="0" nodeType="afterEffect">
                                  <p:stCondLst>
                                    <p:cond delay="0"/>
                                  </p:stCondLst>
                                  <p:childTnLst>
                                    <p:set>
                                      <p:cBhvr>
                                        <p:cTn id="68" dur="1" fill="hold">
                                          <p:stCondLst>
                                            <p:cond delay="0"/>
                                          </p:stCondLst>
                                        </p:cTn>
                                        <p:tgtEl>
                                          <p:spTgt spid="134158"/>
                                        </p:tgtEl>
                                        <p:attrNameLst>
                                          <p:attrName>style.visibility</p:attrName>
                                        </p:attrNameLst>
                                      </p:cBhvr>
                                      <p:to>
                                        <p:strVal val="visible"/>
                                      </p:to>
                                    </p:set>
                                    <p:anim calcmode="lin" valueType="num">
                                      <p:cBhvr>
                                        <p:cTn id="69" dur="2000" fill="hold"/>
                                        <p:tgtEl>
                                          <p:spTgt spid="134158"/>
                                        </p:tgtEl>
                                        <p:attrNameLst>
                                          <p:attrName>ppt_w</p:attrName>
                                        </p:attrNameLst>
                                      </p:cBhvr>
                                      <p:tavLst>
                                        <p:tav tm="0">
                                          <p:val>
                                            <p:fltVal val="0,000000"/>
                                          </p:val>
                                        </p:tav>
                                        <p:tav tm="100000">
                                          <p:val>
                                            <p:strVal val="#ppt_w"/>
                                          </p:val>
                                        </p:tav>
                                      </p:tavLst>
                                    </p:anim>
                                    <p:anim calcmode="lin" valueType="num">
                                      <p:cBhvr>
                                        <p:cTn id="70" dur="2000" fill="hold"/>
                                        <p:tgtEl>
                                          <p:spTgt spid="134158"/>
                                        </p:tgtEl>
                                        <p:attrNameLst>
                                          <p:attrName>ppt_h</p:attrName>
                                        </p:attrNameLst>
                                      </p:cBhvr>
                                      <p:tavLst>
                                        <p:tav tm="0">
                                          <p:val>
                                            <p:fltVal val="0,000000"/>
                                          </p:val>
                                        </p:tav>
                                        <p:tav tm="100000">
                                          <p:val>
                                            <p:strVal val="#ppt_h"/>
                                          </p:val>
                                        </p:tav>
                                      </p:tavLst>
                                    </p:anim>
                                    <p:animEffect transition="in" filter="fade">
                                      <p:cBhvr>
                                        <p:cTn id="71" dur="2000"/>
                                        <p:tgtEl>
                                          <p:spTgt spid="134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8" grpId="0" animBg="1"/>
      <p:bldP spid="134149" grpId="0"/>
      <p:bldP spid="134150" grpId="0"/>
      <p:bldP spid="134151" grpId="0"/>
      <p:bldP spid="134152" grpId="0" animBg="1"/>
      <p:bldP spid="134153" grpId="0"/>
      <p:bldP spid="134154" grpId="0"/>
      <p:bldP spid="134155" grpId="0"/>
      <p:bldP spid="134156" grpId="0" animBg="1"/>
      <p:bldP spid="134157" grpId="0"/>
      <p:bldP spid="13415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WordArt 4"/>
          <p:cNvSpPr>
            <a:spLocks noTextEdit="1"/>
          </p:cNvSpPr>
          <p:nvPr/>
        </p:nvSpPr>
        <p:spPr>
          <a:xfrm>
            <a:off x="3581400" y="304800"/>
            <a:ext cx="2762250" cy="685800"/>
          </a:xfrm>
          <a:prstGeom prst="rect">
            <a:avLst/>
          </a:prstGeom>
        </p:spPr>
        <p:txBody>
          <a:bodyPr wrap="none" fromWordArt="1">
            <a:prstTxWarp prst="textPlain">
              <a:avLst>
                <a:gd name="adj" fmla="val 50000"/>
              </a:avLst>
            </a:prstTxWarp>
            <a:normAutofit/>
          </a:bodyPr>
          <a:p>
            <a:pPr algn="ctr"/>
            <a:r>
              <a:rPr lang="en-US" sz="3600">
                <a:ln w="19050" cap="flat" cmpd="sng">
                  <a:solidFill>
                    <a:schemeClr val="tx1"/>
                  </a:solidFill>
                  <a:prstDash val="solid"/>
                  <a:headEnd type="none" w="med" len="med"/>
                  <a:tailEnd type="none" w="med" len="med"/>
                </a:ln>
                <a:solidFill>
                  <a:schemeClr val="bg1"/>
                </a:solidFill>
                <a:latin typeface="Arial" panose="020B0604020202020204" pitchFamily="34" charset="0"/>
                <a:ea typeface="Arial" panose="020B0604020202020204" pitchFamily="34" charset="0"/>
              </a:rPr>
              <a:t>CỦNG CỐ</a:t>
            </a:r>
            <a:endParaRPr lang="en-US" sz="3600">
              <a:ln w="19050" cap="flat" cmpd="sng">
                <a:solidFill>
                  <a:schemeClr val="tx1"/>
                </a:solidFill>
                <a:prstDash val="solid"/>
                <a:headEnd type="none" w="med" len="med"/>
                <a:tailEnd type="none" w="med" len="med"/>
              </a:ln>
              <a:solidFill>
                <a:schemeClr val="bg1"/>
              </a:solidFill>
              <a:latin typeface="Arial" panose="020B0604020202020204" pitchFamily="34" charset="0"/>
              <a:ea typeface="Arial" panose="020B0604020202020204" pitchFamily="34" charset="0"/>
            </a:endParaRPr>
          </a:p>
        </p:txBody>
      </p:sp>
      <p:pic>
        <p:nvPicPr>
          <p:cNvPr id="28675" name="Picture 5"/>
          <p:cNvPicPr>
            <a:picLocks noChangeAspect="1"/>
          </p:cNvPicPr>
          <p:nvPr/>
        </p:nvPicPr>
        <p:blipFill>
          <a:blip r:embed="rId1"/>
          <a:stretch>
            <a:fillRect/>
          </a:stretch>
        </p:blipFill>
        <p:spPr>
          <a:xfrm>
            <a:off x="3048000" y="1009650"/>
            <a:ext cx="3810000" cy="209550"/>
          </a:xfrm>
          <a:prstGeom prst="rect">
            <a:avLst/>
          </a:prstGeom>
          <a:noFill/>
          <a:ln w="9525">
            <a:noFill/>
          </a:ln>
        </p:spPr>
      </p:pic>
      <p:sp>
        <p:nvSpPr>
          <p:cNvPr id="28676" name="Text Box 6"/>
          <p:cNvSpPr txBox="1"/>
          <p:nvPr/>
        </p:nvSpPr>
        <p:spPr>
          <a:xfrm>
            <a:off x="533400" y="1524000"/>
            <a:ext cx="7753350" cy="457200"/>
          </a:xfrm>
          <a:prstGeom prst="rect">
            <a:avLst/>
          </a:prstGeom>
          <a:noFill/>
          <a:ln w="9525">
            <a:noFill/>
          </a:ln>
        </p:spPr>
        <p:txBody>
          <a:bodyPr>
            <a:spAutoFit/>
          </a:bodyPr>
          <a:p>
            <a:pPr eaLnBrk="1" hangingPunct="1">
              <a:spcBef>
                <a:spcPct val="50000"/>
              </a:spcBef>
              <a:buClr>
                <a:srgbClr val="0033CC"/>
              </a:buClr>
              <a:buFont typeface="Wingdings" panose="05000000000000000000" pitchFamily="2" charset="2"/>
              <a:buChar char="v"/>
            </a:pPr>
            <a:r>
              <a:rPr lang="en-US" altLang="en-US" sz="2400" b="1" dirty="0">
                <a:solidFill>
                  <a:srgbClr val="3333CC"/>
                </a:solidFill>
                <a:latin typeface="Arial" panose="020B0604020202020204" pitchFamily="34" charset="0"/>
              </a:rPr>
              <a:t> Các chức năng của hệ quản trị cơ sở dữ liệu:</a:t>
            </a:r>
            <a:endParaRPr lang="en-US" altLang="en-US" sz="2400" b="1" dirty="0">
              <a:solidFill>
                <a:srgbClr val="3333CC"/>
              </a:solidFill>
              <a:latin typeface="Arial" panose="020B0604020202020204" pitchFamily="34" charset="0"/>
            </a:endParaRPr>
          </a:p>
        </p:txBody>
      </p:sp>
      <p:sp>
        <p:nvSpPr>
          <p:cNvPr id="28677" name="Text Box 7"/>
          <p:cNvSpPr txBox="1"/>
          <p:nvPr/>
        </p:nvSpPr>
        <p:spPr>
          <a:xfrm>
            <a:off x="1752600" y="3048000"/>
            <a:ext cx="7391400" cy="427038"/>
          </a:xfrm>
          <a:prstGeom prst="rect">
            <a:avLst/>
          </a:prstGeom>
          <a:noFill/>
          <a:ln w="9525">
            <a:noFill/>
          </a:ln>
        </p:spPr>
        <p:txBody>
          <a:bodyPr>
            <a:spAutoFit/>
          </a:bodyPr>
          <a:p>
            <a:pPr marL="351155" indent="-351155" eaLnBrk="1" hangingPunct="1">
              <a:spcBef>
                <a:spcPct val="50000"/>
              </a:spcBef>
              <a:buClr>
                <a:srgbClr val="B45A00"/>
              </a:buClr>
              <a:buFont typeface="Wingdings" panose="05000000000000000000" pitchFamily="2" charset="2"/>
              <a:buChar char="v"/>
            </a:pPr>
            <a:endParaRPr lang="en-US" altLang="en-US" sz="2200" dirty="0">
              <a:solidFill>
                <a:srgbClr val="0000FF"/>
              </a:solidFill>
              <a:latin typeface=".VnHelvetIns" pitchFamily="34" charset="0"/>
            </a:endParaRPr>
          </a:p>
        </p:txBody>
      </p:sp>
      <p:sp>
        <p:nvSpPr>
          <p:cNvPr id="28678" name="Text Box 8"/>
          <p:cNvSpPr txBox="1"/>
          <p:nvPr/>
        </p:nvSpPr>
        <p:spPr>
          <a:xfrm>
            <a:off x="533400" y="3308350"/>
            <a:ext cx="8001000" cy="858838"/>
          </a:xfrm>
          <a:prstGeom prst="rect">
            <a:avLst/>
          </a:prstGeom>
          <a:noFill/>
          <a:ln w="9525">
            <a:noFill/>
          </a:ln>
        </p:spPr>
        <p:txBody>
          <a:bodyPr>
            <a:spAutoFit/>
          </a:bodyPr>
          <a:p>
            <a:pPr marL="351155" indent="-351155" eaLnBrk="1" hangingPunct="1">
              <a:lnSpc>
                <a:spcPct val="120000"/>
              </a:lnSpc>
              <a:spcBef>
                <a:spcPct val="50000"/>
              </a:spcBef>
              <a:buClr>
                <a:srgbClr val="0033CC"/>
              </a:buClr>
              <a:buFont typeface="Wingdings" panose="05000000000000000000" pitchFamily="2" charset="2"/>
              <a:buChar char="v"/>
            </a:pPr>
            <a:r>
              <a:rPr lang="en-US" altLang="en-US" sz="2200" b="1" dirty="0">
                <a:solidFill>
                  <a:srgbClr val="3333CC"/>
                </a:solidFill>
                <a:latin typeface="Arial" panose="020B0604020202020204" pitchFamily="34" charset="0"/>
              </a:rPr>
              <a:t>Hệ QTCSDL có hai thành phần chính</a:t>
            </a:r>
            <a:r>
              <a:rPr lang="en-US" altLang="en-US" sz="2000" dirty="0">
                <a:latin typeface="Arial" panose="020B0604020202020204" pitchFamily="34" charset="0"/>
              </a:rPr>
              <a:t>: </a:t>
            </a:r>
            <a:r>
              <a:rPr lang="en-US" altLang="en-US" sz="2000" b="1" i="1" dirty="0">
                <a:latin typeface="Arial" panose="020B0604020202020204" pitchFamily="34" charset="0"/>
              </a:rPr>
              <a:t>bộ xử lí truy vấn và bộ quản lí dữ liệu.</a:t>
            </a:r>
            <a:endParaRPr lang="en-US" altLang="en-US" sz="2000" b="1" i="1" dirty="0">
              <a:latin typeface="Arial" panose="020B0604020202020204" pitchFamily="34" charset="0"/>
            </a:endParaRPr>
          </a:p>
        </p:txBody>
      </p:sp>
      <p:sp>
        <p:nvSpPr>
          <p:cNvPr id="28679" name="Text Box 9"/>
          <p:cNvSpPr txBox="1"/>
          <p:nvPr/>
        </p:nvSpPr>
        <p:spPr>
          <a:xfrm>
            <a:off x="838200" y="2027238"/>
            <a:ext cx="7670800" cy="1096962"/>
          </a:xfrm>
          <a:prstGeom prst="rect">
            <a:avLst/>
          </a:prstGeom>
          <a:noFill/>
          <a:ln w="9525">
            <a:noFill/>
          </a:ln>
        </p:spPr>
        <p:txBody>
          <a:bodyPr>
            <a:spAutoFit/>
          </a:bodyPr>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Cung cấp môi trường tạo lập CSDL</a:t>
            </a:r>
            <a:endParaRPr lang="en-US" altLang="en-US" sz="2200" i="1" dirty="0">
              <a:latin typeface="Times New Roman" panose="02020603050405020304" pitchFamily="18" charset="0"/>
            </a:endParaRPr>
          </a:p>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Cung cấp môi trường cập nhật và khai thác dữ liệu</a:t>
            </a:r>
            <a:endParaRPr lang="en-US" altLang="en-US" sz="2200" i="1" dirty="0">
              <a:latin typeface="Times New Roman" panose="02020603050405020304" pitchFamily="18" charset="0"/>
            </a:endParaRPr>
          </a:p>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Cung cấp công cụ kiểm soát, điều khiển truy cập vào CSDL</a:t>
            </a:r>
            <a:endParaRPr lang="en-US" altLang="en-US" sz="2200" i="1" dirty="0">
              <a:latin typeface="Times New Roman" panose="02020603050405020304" pitchFamily="18" charset="0"/>
            </a:endParaRPr>
          </a:p>
        </p:txBody>
      </p:sp>
      <p:sp>
        <p:nvSpPr>
          <p:cNvPr id="28680" name="Text Box 10"/>
          <p:cNvSpPr txBox="1"/>
          <p:nvPr/>
        </p:nvSpPr>
        <p:spPr>
          <a:xfrm>
            <a:off x="533400" y="4298950"/>
            <a:ext cx="8001000" cy="427038"/>
          </a:xfrm>
          <a:prstGeom prst="rect">
            <a:avLst/>
          </a:prstGeom>
          <a:noFill/>
          <a:ln w="9525">
            <a:noFill/>
          </a:ln>
        </p:spPr>
        <p:txBody>
          <a:bodyPr>
            <a:spAutoFit/>
          </a:bodyPr>
          <a:p>
            <a:pPr marL="351155" indent="-351155" eaLnBrk="1" hangingPunct="1">
              <a:spcBef>
                <a:spcPct val="50000"/>
              </a:spcBef>
              <a:buClr>
                <a:srgbClr val="0033CC"/>
              </a:buClr>
              <a:buFont typeface="Wingdings" panose="05000000000000000000" pitchFamily="2" charset="2"/>
              <a:buChar char="v"/>
            </a:pPr>
            <a:r>
              <a:rPr lang="en-US" altLang="en-US" sz="2200" b="1" dirty="0">
                <a:solidFill>
                  <a:srgbClr val="3333CC"/>
                </a:solidFill>
                <a:latin typeface="Arial" panose="020B0604020202020204" pitchFamily="34" charset="0"/>
              </a:rPr>
              <a:t>Những người có liên quan tới CSDL chia thành ba lớp:</a:t>
            </a:r>
            <a:endParaRPr lang="en-US" altLang="en-US" sz="2200" b="1" dirty="0">
              <a:solidFill>
                <a:srgbClr val="3333CC"/>
              </a:solidFill>
              <a:latin typeface="Arial" panose="020B0604020202020204" pitchFamily="34" charset="0"/>
            </a:endParaRPr>
          </a:p>
        </p:txBody>
      </p:sp>
      <p:sp>
        <p:nvSpPr>
          <p:cNvPr id="28681" name="Text Box 11"/>
          <p:cNvSpPr txBox="1"/>
          <p:nvPr/>
        </p:nvSpPr>
        <p:spPr>
          <a:xfrm>
            <a:off x="914400" y="5213350"/>
            <a:ext cx="5113338" cy="1096963"/>
          </a:xfrm>
          <a:prstGeom prst="rect">
            <a:avLst/>
          </a:prstGeom>
          <a:noFill/>
          <a:ln w="9525">
            <a:noFill/>
          </a:ln>
        </p:spPr>
        <p:txBody>
          <a:bodyPr>
            <a:spAutoFit/>
          </a:bodyPr>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Người quản trị CSDL</a:t>
            </a:r>
            <a:endParaRPr lang="en-US" altLang="en-US" sz="2200" i="1" dirty="0">
              <a:latin typeface="Times New Roman" panose="02020603050405020304" pitchFamily="18" charset="0"/>
            </a:endParaRPr>
          </a:p>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Người lập trình ứng dụng</a:t>
            </a:r>
            <a:endParaRPr lang="en-US" altLang="en-US" sz="2200" i="1" dirty="0">
              <a:latin typeface="Times New Roman" panose="02020603050405020304" pitchFamily="18" charset="0"/>
            </a:endParaRPr>
          </a:p>
          <a:p>
            <a:pPr marL="351155" indent="-351155" eaLnBrk="1" hangingPunct="1">
              <a:buFont typeface="Wingdings" panose="05000000000000000000" pitchFamily="2" charset="2"/>
              <a:buChar char="Ø"/>
            </a:pPr>
            <a:r>
              <a:rPr lang="en-US" altLang="en-US" sz="2200" i="1" dirty="0">
                <a:latin typeface="Times New Roman" panose="02020603050405020304" pitchFamily="18" charset="0"/>
              </a:rPr>
              <a:t>Người dùng</a:t>
            </a:r>
            <a:endParaRPr lang="en-US" altLang="en-US" sz="2200" i="1" dirty="0">
              <a:latin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6" name="Picture 2"/>
          <p:cNvPicPr>
            <a:picLocks noChangeAspect="1"/>
          </p:cNvPicPr>
          <p:nvPr/>
        </p:nvPicPr>
        <p:blipFill>
          <a:blip r:embed="rId1"/>
          <a:stretch>
            <a:fillRect/>
          </a:stretch>
        </p:blipFill>
        <p:spPr>
          <a:xfrm>
            <a:off x="0" y="0"/>
            <a:ext cx="9144000" cy="609600"/>
          </a:xfrm>
          <a:prstGeom prst="rect">
            <a:avLst/>
          </a:prstGeom>
          <a:noFill/>
          <a:ln w="9525">
            <a:noFill/>
          </a:ln>
        </p:spPr>
      </p:pic>
      <p:sp>
        <p:nvSpPr>
          <p:cNvPr id="128003" name="Text Box 3"/>
          <p:cNvSpPr txBox="1"/>
          <p:nvPr/>
        </p:nvSpPr>
        <p:spPr>
          <a:xfrm>
            <a:off x="0" y="1143000"/>
            <a:ext cx="8991600" cy="830263"/>
          </a:xfrm>
          <a:prstGeom prst="rect">
            <a:avLst/>
          </a:prstGeom>
          <a:no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400" dirty="0">
                <a:latin typeface="Arial" panose="020B0604020202020204" pitchFamily="34" charset="0"/>
              </a:rPr>
              <a:t>- Ngôn ngữ để ng</a:t>
            </a:r>
            <a:r>
              <a:rPr lang="vi-VN" altLang="en-US" sz="2400" dirty="0">
                <a:latin typeface="Arial" panose="020B0604020202020204" pitchFamily="34" charset="0"/>
              </a:rPr>
              <a:t>ười</a:t>
            </a:r>
            <a:r>
              <a:rPr lang="en-US" altLang="en-US" sz="2400" dirty="0">
                <a:latin typeface="Arial" panose="020B0604020202020204" pitchFamily="34" charset="0"/>
              </a:rPr>
              <a:t> dùng diễn tả yêu cầu cập nhật hay khai thác thông tin đ</a:t>
            </a:r>
            <a:r>
              <a:rPr lang="vi-VN" altLang="en-US" sz="2400" dirty="0">
                <a:latin typeface="Arial" panose="020B0604020202020204" pitchFamily="34" charset="0"/>
              </a:rPr>
              <a:t>ược</a:t>
            </a:r>
            <a:r>
              <a:rPr lang="en-US" altLang="en-US" sz="2400" dirty="0">
                <a:latin typeface="Arial" panose="020B0604020202020204" pitchFamily="34" charset="0"/>
              </a:rPr>
              <a:t> gọi là ngôn ngữ thao tác dữ liệu, bao gồm :</a:t>
            </a:r>
            <a:endParaRPr lang="en-US" altLang="en-US" sz="2400" dirty="0">
              <a:latin typeface="Arial" panose="020B0604020202020204" pitchFamily="34" charset="0"/>
            </a:endParaRPr>
          </a:p>
        </p:txBody>
      </p:sp>
      <p:sp>
        <p:nvSpPr>
          <p:cNvPr id="128004" name="Text Box 4"/>
          <p:cNvSpPr txBox="1"/>
          <p:nvPr/>
        </p:nvSpPr>
        <p:spPr>
          <a:xfrm>
            <a:off x="0" y="609600"/>
            <a:ext cx="9144000" cy="457200"/>
          </a:xfrm>
          <a:prstGeom prst="rect">
            <a:avLst/>
          </a:prstGeom>
          <a:solidFill>
            <a:schemeClr val="bg1"/>
          </a:solid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400" u="sng" dirty="0">
                <a:solidFill>
                  <a:srgbClr val="0000FF"/>
                </a:solidFill>
                <a:latin typeface="Arial" panose="020B0604020202020204" pitchFamily="34" charset="0"/>
              </a:rPr>
              <a:t>b. Cung cấp môi trường cập nhật và khai thác dữ liệu:</a:t>
            </a:r>
            <a:endParaRPr lang="en-US" altLang="en-US" sz="2400" u="sng" dirty="0">
              <a:solidFill>
                <a:srgbClr val="0000FF"/>
              </a:solidFill>
              <a:latin typeface="Arial" panose="020B0604020202020204" pitchFamily="34" charset="0"/>
            </a:endParaRPr>
          </a:p>
        </p:txBody>
      </p:sp>
      <p:sp>
        <p:nvSpPr>
          <p:cNvPr id="128005" name="Text Box 5"/>
          <p:cNvSpPr txBox="1"/>
          <p:nvPr/>
        </p:nvSpPr>
        <p:spPr>
          <a:xfrm>
            <a:off x="533400" y="2133600"/>
            <a:ext cx="7467600" cy="457200"/>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400" dirty="0">
                <a:latin typeface="Arial" panose="020B0604020202020204" pitchFamily="34" charset="0"/>
              </a:rPr>
              <a:t>Cập nhật (xem, nhập, sửa, xoá..</a:t>
            </a:r>
            <a:r>
              <a:rPr lang="en-US" altLang="en-US" sz="2400" i="1" dirty="0">
                <a:latin typeface="Arial" panose="020B0604020202020204" pitchFamily="34" charset="0"/>
              </a:rPr>
              <a:t>.</a:t>
            </a:r>
            <a:r>
              <a:rPr lang="en-US" altLang="en-US" sz="2400" dirty="0">
                <a:latin typeface="Arial" panose="020B0604020202020204" pitchFamily="34" charset="0"/>
              </a:rPr>
              <a:t> dữ liệu)</a:t>
            </a:r>
            <a:endParaRPr lang="en-US" altLang="en-US" sz="2400" dirty="0">
              <a:latin typeface="Arial" panose="020B0604020202020204" pitchFamily="34" charset="0"/>
            </a:endParaRPr>
          </a:p>
        </p:txBody>
      </p:sp>
      <p:sp>
        <p:nvSpPr>
          <p:cNvPr id="128006" name="Text Box 6"/>
          <p:cNvSpPr txBox="1"/>
          <p:nvPr/>
        </p:nvSpPr>
        <p:spPr>
          <a:xfrm>
            <a:off x="546100" y="2819400"/>
            <a:ext cx="8064500" cy="457200"/>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400" dirty="0">
                <a:latin typeface="Arial" panose="020B0604020202020204" pitchFamily="34" charset="0"/>
              </a:rPr>
              <a:t>Khai thác (sắp xếp, tìm kiếm, kết xuất báo cáo… )</a:t>
            </a:r>
            <a:endParaRPr lang="en-US" altLang="en-US" sz="2400" dirty="0">
              <a:latin typeface="Arial" panose="020B0604020202020204" pitchFamily="34" charset="0"/>
            </a:endParaRPr>
          </a:p>
        </p:txBody>
      </p:sp>
      <p:sp>
        <p:nvSpPr>
          <p:cNvPr id="128010" name="Text Box 10"/>
          <p:cNvSpPr txBox="1"/>
          <p:nvPr/>
        </p:nvSpPr>
        <p:spPr>
          <a:xfrm>
            <a:off x="914400" y="4953000"/>
            <a:ext cx="8001000" cy="1195388"/>
          </a:xfrm>
          <a:prstGeom prst="rect">
            <a:avLst/>
          </a:prstGeom>
          <a:noFill/>
          <a:ln w="38100" cap="rnd" cmpd="sng">
            <a:solidFill>
              <a:srgbClr val="990000"/>
            </a:solidFill>
            <a:prstDash val="sysDot"/>
            <a:miter/>
            <a:headEnd type="none" w="med" len="med"/>
            <a:tailEnd type="none" w="med" len="med"/>
          </a:ln>
        </p:spPr>
        <p:txBody>
          <a:bodyPr>
            <a:spAutoFit/>
          </a:bodyPr>
          <a:p>
            <a:pPr algn="just" eaLnBrk="1" hangingPunct="1">
              <a:spcBef>
                <a:spcPct val="50000"/>
              </a:spcBef>
            </a:pPr>
            <a:r>
              <a:rPr lang="en-US" altLang="en-US" sz="2400" dirty="0">
                <a:solidFill>
                  <a:srgbClr val="660033"/>
                </a:solidFill>
                <a:latin typeface="Arial" panose="020B0604020202020204" pitchFamily="34" charset="0"/>
              </a:rPr>
              <a:t>Ngôn ngữ định nghĩa dữ liệu và thao tác dữ liệu là hai thành phần của một ngôn ngữ CSDL duy nhất.</a:t>
            </a:r>
            <a:endParaRPr lang="en-US" altLang="en-US" sz="2400" dirty="0">
              <a:solidFill>
                <a:srgbClr val="660033"/>
              </a:solidFill>
              <a:latin typeface="Arial" panose="020B0604020202020204" pitchFamily="34" charset="0"/>
            </a:endParaRPr>
          </a:p>
          <a:p>
            <a:pPr algn="just" eaLnBrk="1" hangingPunct="1"/>
            <a:r>
              <a:rPr lang="en-US" altLang="en-US" sz="2200" b="1" i="1" dirty="0">
                <a:solidFill>
                  <a:srgbClr val="003300"/>
                </a:solidFill>
                <a:latin typeface="Arial" panose="020B0604020202020204" pitchFamily="34" charset="0"/>
              </a:rPr>
              <a:t>Ví dụ: ngôn ngữ SQL </a:t>
            </a:r>
            <a:r>
              <a:rPr lang="en-US" altLang="en-US" sz="2200" i="1" dirty="0">
                <a:solidFill>
                  <a:srgbClr val="003300"/>
                </a:solidFill>
                <a:latin typeface="Arial" panose="020B0604020202020204" pitchFamily="34" charset="0"/>
              </a:rPr>
              <a:t>(ngôn ngữ hỏi có cấu trúc)</a:t>
            </a:r>
            <a:endParaRPr lang="en-US" altLang="en-US" sz="2200" i="1" dirty="0">
              <a:solidFill>
                <a:srgbClr val="003300"/>
              </a:solidFill>
              <a:latin typeface=".VnBook-Antiqua" pitchFamily="34" charset="0"/>
            </a:endParaRPr>
          </a:p>
        </p:txBody>
      </p:sp>
      <p:sp>
        <p:nvSpPr>
          <p:cNvPr id="6152" name="Text Box 12"/>
          <p:cNvSpPr txBox="1"/>
          <p:nvPr/>
        </p:nvSpPr>
        <p:spPr>
          <a:xfrm>
            <a:off x="381000" y="76200"/>
            <a:ext cx="5105400" cy="457200"/>
          </a:xfrm>
          <a:prstGeom prst="rect">
            <a:avLst/>
          </a:prstGeom>
          <a:noFill/>
          <a:ln w="9525">
            <a:noFill/>
          </a:ln>
        </p:spPr>
        <p:txBody>
          <a:bodyPr>
            <a:spAutoFit/>
          </a:bodyPr>
          <a:p>
            <a:pPr eaLnBrk="1" hangingPunct="1">
              <a:spcBef>
                <a:spcPct val="50000"/>
              </a:spcBef>
            </a:pPr>
            <a:r>
              <a:rPr lang="en-US" altLang="en-US" sz="2400" b="1" dirty="0">
                <a:solidFill>
                  <a:srgbClr val="990000"/>
                </a:solidFill>
                <a:latin typeface=".VnHelvetIns" pitchFamily="34" charset="0"/>
              </a:rPr>
              <a:t>I. </a:t>
            </a:r>
            <a:r>
              <a:rPr lang="en-US" altLang="en-US" sz="2400" b="1" dirty="0">
                <a:solidFill>
                  <a:srgbClr val="990000"/>
                </a:solidFill>
                <a:latin typeface="Arial" panose="020B0604020202020204" pitchFamily="34" charset="0"/>
              </a:rPr>
              <a:t>Các chức năng của Hệ QTCSDL</a:t>
            </a:r>
            <a:endParaRPr lang="en-US" altLang="en-US" sz="2400" b="1" dirty="0">
              <a:solidFill>
                <a:srgbClr val="990000"/>
              </a:solidFill>
              <a:latin typeface="Arial" panose="020B0604020202020204" pitchFamily="34" charset="0"/>
            </a:endParaRPr>
          </a:p>
        </p:txBody>
      </p:sp>
      <p:sp>
        <p:nvSpPr>
          <p:cNvPr id="128014" name="Text Box 14"/>
          <p:cNvSpPr txBox="1"/>
          <p:nvPr/>
        </p:nvSpPr>
        <p:spPr>
          <a:xfrm>
            <a:off x="76200" y="3505200"/>
            <a:ext cx="9067800" cy="1187450"/>
          </a:xfrm>
          <a:prstGeom prst="rect">
            <a:avLst/>
          </a:prstGeom>
          <a:noFill/>
          <a:ln w="9525">
            <a:noFill/>
          </a:ln>
        </p:spPr>
        <p:txBody>
          <a:bodyPr>
            <a:spAutoFit/>
          </a:bodyPr>
          <a:p>
            <a:pPr algn="just" eaLnBrk="1" hangingPunct="1">
              <a:spcBef>
                <a:spcPct val="50000"/>
              </a:spcBef>
            </a:pPr>
            <a:r>
              <a:rPr lang="en-US" altLang="en-US" sz="2400" b="1" dirty="0">
                <a:solidFill>
                  <a:srgbClr val="990000"/>
                </a:solidFill>
                <a:latin typeface="Times New Roman" panose="02020603050405020304" pitchFamily="18" charset="0"/>
              </a:rPr>
              <a:t>- Ngôn ngữ thao tác dữ liệu:</a:t>
            </a:r>
            <a:r>
              <a:rPr lang="en-US" altLang="en-US" sz="2400" b="1" dirty="0">
                <a:latin typeface="Times New Roman" panose="02020603050405020304" pitchFamily="18" charset="0"/>
              </a:rPr>
              <a:t> </a:t>
            </a:r>
            <a:r>
              <a:rPr lang="en-US" altLang="en-US" sz="2400" dirty="0">
                <a:latin typeface="Times New Roman" panose="02020603050405020304" pitchFamily="18" charset="0"/>
              </a:rPr>
              <a:t>là các </a:t>
            </a:r>
            <a:r>
              <a:rPr lang="vi-VN" altLang="en-US" sz="2400" dirty="0">
                <a:latin typeface="Times New Roman" panose="02020603050405020304" pitchFamily="18" charset="0"/>
              </a:rPr>
              <a:t>công cụ (modul) tác động lên dữ liệu: xem nội dung dữ liệu, cập nhật dữ liệu, sắp xếp, lọc, tìm kiếm thông tin và kết xuất báo cáo</a:t>
            </a:r>
            <a:r>
              <a:rPr lang="en-US" altLang="en-US" sz="2400" dirty="0">
                <a:latin typeface="Times New Roman" panose="02020603050405020304" pitchFamily="18" charset="0"/>
              </a:rPr>
              <a:t>.</a:t>
            </a:r>
            <a:endParaRPr lang="en-US" altLang="en-US" sz="2400" dirty="0">
              <a:latin typeface="Times New Roman" panose="02020603050405020304" pitchFamily="18" charset="0"/>
            </a:endParaRPr>
          </a:p>
        </p:txBody>
      </p:sp>
      <p:sp>
        <p:nvSpPr>
          <p:cNvPr id="128015" name="AutoShape 15"/>
          <p:cNvSpPr/>
          <p:nvPr/>
        </p:nvSpPr>
        <p:spPr>
          <a:xfrm>
            <a:off x="-1676400" y="5300663"/>
            <a:ext cx="609600" cy="490537"/>
          </a:xfrm>
          <a:custGeom>
            <a:avLst/>
            <a:gdLst>
              <a:gd name="txL" fmla="*/ 3375 w 21600"/>
              <a:gd name="txT" fmla="*/ 5400 h 21600"/>
              <a:gd name="txR" fmla="*/ 18900 w 21600"/>
              <a:gd name="txB" fmla="*/ 16200 h 21600"/>
            </a:gdLst>
            <a:ahLst/>
            <a:cxnLst>
              <a:cxn ang="17694720">
                <a:pos x="457200" y="0"/>
              </a:cxn>
              <a:cxn ang="11796480">
                <a:pos x="0" y="245269"/>
              </a:cxn>
              <a:cxn ang="5898240">
                <a:pos x="457200" y="490537"/>
              </a:cxn>
              <a:cxn ang="0">
                <a:pos x="609600" y="245269"/>
              </a:cxn>
            </a:cxnLst>
            <a:rect l="txL" t="txT" r="txR" b="txB"/>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2">
              <a:alpha val="100000"/>
            </a:schemeClr>
          </a:solidFill>
          <a:ln w="9525" cap="flat" cmpd="sng">
            <a:solidFill>
              <a:srgbClr val="990000">
                <a:alpha val="100000"/>
              </a:srgbClr>
            </a:solidFill>
            <a:prstDash val="solid"/>
            <a:miter lim="800000"/>
            <a:headEnd type="none" w="med" len="med"/>
            <a:tailEnd type="none" w="med" len="med"/>
          </a:ln>
        </p:spPr>
        <p:txBody>
          <a:bodyPr/>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28004"/>
                                        </p:tgtEl>
                                        <p:attrNameLst>
                                          <p:attrName>style.visibility</p:attrName>
                                        </p:attrNameLst>
                                      </p:cBhvr>
                                      <p:to>
                                        <p:strVal val="visible"/>
                                      </p:to>
                                    </p:set>
                                    <p:animEffect transition="in" filter="strips(downRight)">
                                      <p:cBhvr>
                                        <p:cTn id="7" dur="500"/>
                                        <p:tgtEl>
                                          <p:spTgt spid="12800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28003"/>
                                        </p:tgtEl>
                                        <p:attrNameLst>
                                          <p:attrName>style.visibility</p:attrName>
                                        </p:attrNameLst>
                                      </p:cBhvr>
                                      <p:to>
                                        <p:strVal val="visible"/>
                                      </p:to>
                                    </p:set>
                                    <p:anim calcmode="discrete" valueType="clr">
                                      <p:cBhvr override="childStyle">
                                        <p:cTn id="12" dur="80"/>
                                        <p:tgtEl>
                                          <p:spTgt spid="12800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28003"/>
                                        </p:tgtEl>
                                        <p:attrNameLst>
                                          <p:attrName>fillcolor</p:attrName>
                                        </p:attrNameLst>
                                      </p:cBhvr>
                                      <p:tavLst>
                                        <p:tav tm="0">
                                          <p:val>
                                            <p:clrVal>
                                              <a:schemeClr val="accent2"/>
                                            </p:clrVal>
                                          </p:val>
                                        </p:tav>
                                        <p:tav tm="50000">
                                          <p:val>
                                            <p:clrVal>
                                              <a:schemeClr val="hlink"/>
                                            </p:clrVal>
                                          </p:val>
                                        </p:tav>
                                      </p:tavLst>
                                    </p:anim>
                                    <p:set>
                                      <p:cBhvr>
                                        <p:cTn id="14" dur="80"/>
                                        <p:tgtEl>
                                          <p:spTgt spid="128003"/>
                                        </p:tgtEl>
                                        <p:attrNameLst>
                                          <p:attrName>fill.type</p:attrName>
                                        </p:attrNameLst>
                                      </p:cBhvr>
                                      <p:to>
                                        <p:strVal val="solid"/>
                                      </p:to>
                                    </p:set>
                                  </p:childTnLst>
                                </p:cTn>
                              </p:par>
                            </p:childTnLst>
                          </p:cTn>
                        </p:par>
                        <p:par>
                          <p:cTn id="15" fill="hold">
                            <p:stCondLst>
                              <p:cond delay="4920"/>
                            </p:stCondLst>
                            <p:childTnLst>
                              <p:par>
                                <p:cTn id="16" presetID="53" presetClass="entr" presetSubtype="16" fill="hold" grpId="0" nodeType="afterEffect">
                                  <p:stCondLst>
                                    <p:cond delay="0"/>
                                  </p:stCondLst>
                                  <p:childTnLst>
                                    <p:set>
                                      <p:cBhvr>
                                        <p:cTn id="17" dur="1" fill="hold">
                                          <p:stCondLst>
                                            <p:cond delay="0"/>
                                          </p:stCondLst>
                                        </p:cTn>
                                        <p:tgtEl>
                                          <p:spTgt spid="128005"/>
                                        </p:tgtEl>
                                        <p:attrNameLst>
                                          <p:attrName>style.visibility</p:attrName>
                                        </p:attrNameLst>
                                      </p:cBhvr>
                                      <p:to>
                                        <p:strVal val="visible"/>
                                      </p:to>
                                    </p:set>
                                    <p:anim calcmode="lin" valueType="num">
                                      <p:cBhvr>
                                        <p:cTn id="18" dur="500" fill="hold"/>
                                        <p:tgtEl>
                                          <p:spTgt spid="128005"/>
                                        </p:tgtEl>
                                        <p:attrNameLst>
                                          <p:attrName>ppt_w</p:attrName>
                                        </p:attrNameLst>
                                      </p:cBhvr>
                                      <p:tavLst>
                                        <p:tav tm="0">
                                          <p:val>
                                            <p:fltVal val="0,000000"/>
                                          </p:val>
                                        </p:tav>
                                        <p:tav tm="100000">
                                          <p:val>
                                            <p:strVal val="#ppt_w"/>
                                          </p:val>
                                        </p:tav>
                                      </p:tavLst>
                                    </p:anim>
                                    <p:anim calcmode="lin" valueType="num">
                                      <p:cBhvr>
                                        <p:cTn id="19" dur="500" fill="hold"/>
                                        <p:tgtEl>
                                          <p:spTgt spid="128005"/>
                                        </p:tgtEl>
                                        <p:attrNameLst>
                                          <p:attrName>ppt_h</p:attrName>
                                        </p:attrNameLst>
                                      </p:cBhvr>
                                      <p:tavLst>
                                        <p:tav tm="0">
                                          <p:val>
                                            <p:fltVal val="0,000000"/>
                                          </p:val>
                                        </p:tav>
                                        <p:tav tm="100000">
                                          <p:val>
                                            <p:strVal val="#ppt_h"/>
                                          </p:val>
                                        </p:tav>
                                      </p:tavLst>
                                    </p:anim>
                                    <p:animEffect transition="in" filter="fade">
                                      <p:cBhvr>
                                        <p:cTn id="20" dur="500"/>
                                        <p:tgtEl>
                                          <p:spTgt spid="128005"/>
                                        </p:tgtEl>
                                      </p:cBhvr>
                                    </p:animEffect>
                                  </p:childTnLst>
                                </p:cTn>
                              </p:par>
                            </p:childTnLst>
                          </p:cTn>
                        </p:par>
                        <p:par>
                          <p:cTn id="21" fill="hold">
                            <p:stCondLst>
                              <p:cond delay="5420"/>
                            </p:stCondLst>
                            <p:childTnLst>
                              <p:par>
                                <p:cTn id="22" presetID="53" presetClass="entr" presetSubtype="16" fill="hold" grpId="0" nodeType="afterEffect">
                                  <p:stCondLst>
                                    <p:cond delay="0"/>
                                  </p:stCondLst>
                                  <p:childTnLst>
                                    <p:set>
                                      <p:cBhvr>
                                        <p:cTn id="23" dur="1" fill="hold">
                                          <p:stCondLst>
                                            <p:cond delay="0"/>
                                          </p:stCondLst>
                                        </p:cTn>
                                        <p:tgtEl>
                                          <p:spTgt spid="128006"/>
                                        </p:tgtEl>
                                        <p:attrNameLst>
                                          <p:attrName>style.visibility</p:attrName>
                                        </p:attrNameLst>
                                      </p:cBhvr>
                                      <p:to>
                                        <p:strVal val="visible"/>
                                      </p:to>
                                    </p:set>
                                    <p:anim calcmode="lin" valueType="num">
                                      <p:cBhvr>
                                        <p:cTn id="24" dur="500" fill="hold"/>
                                        <p:tgtEl>
                                          <p:spTgt spid="128006"/>
                                        </p:tgtEl>
                                        <p:attrNameLst>
                                          <p:attrName>ppt_w</p:attrName>
                                        </p:attrNameLst>
                                      </p:cBhvr>
                                      <p:tavLst>
                                        <p:tav tm="0">
                                          <p:val>
                                            <p:fltVal val="0,000000"/>
                                          </p:val>
                                        </p:tav>
                                        <p:tav tm="100000">
                                          <p:val>
                                            <p:strVal val="#ppt_w"/>
                                          </p:val>
                                        </p:tav>
                                      </p:tavLst>
                                    </p:anim>
                                    <p:anim calcmode="lin" valueType="num">
                                      <p:cBhvr>
                                        <p:cTn id="25" dur="500" fill="hold"/>
                                        <p:tgtEl>
                                          <p:spTgt spid="128006"/>
                                        </p:tgtEl>
                                        <p:attrNameLst>
                                          <p:attrName>ppt_h</p:attrName>
                                        </p:attrNameLst>
                                      </p:cBhvr>
                                      <p:tavLst>
                                        <p:tav tm="0">
                                          <p:val>
                                            <p:fltVal val="0,000000"/>
                                          </p:val>
                                        </p:tav>
                                        <p:tav tm="100000">
                                          <p:val>
                                            <p:strVal val="#ppt_h"/>
                                          </p:val>
                                        </p:tav>
                                      </p:tavLst>
                                    </p:anim>
                                    <p:animEffect transition="in" filter="fade">
                                      <p:cBhvr>
                                        <p:cTn id="26" dur="500"/>
                                        <p:tgtEl>
                                          <p:spTgt spid="128006"/>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6" fill="hold" grpId="0" nodeType="clickEffect">
                                  <p:stCondLst>
                                    <p:cond delay="0"/>
                                  </p:stCondLst>
                                  <p:iterate type="lt">
                                    <p:tmPct val="0"/>
                                  </p:iterate>
                                  <p:childTnLst>
                                    <p:set>
                                      <p:cBhvr>
                                        <p:cTn id="30" dur="1" fill="hold">
                                          <p:stCondLst>
                                            <p:cond delay="0"/>
                                          </p:stCondLst>
                                        </p:cTn>
                                        <p:tgtEl>
                                          <p:spTgt spid="128014"/>
                                        </p:tgtEl>
                                        <p:attrNameLst>
                                          <p:attrName>style.visibility</p:attrName>
                                        </p:attrNameLst>
                                      </p:cBhvr>
                                      <p:to>
                                        <p:strVal val="visible"/>
                                      </p:to>
                                    </p:set>
                                    <p:animEffect transition="in" filter="strips(downRight)">
                                      <p:cBhvr>
                                        <p:cTn id="31" dur="1000"/>
                                        <p:tgtEl>
                                          <p:spTgt spid="128014"/>
                                        </p:tgtEl>
                                      </p:cBhvr>
                                    </p:animEffect>
                                  </p:childTnLst>
                                </p:cTn>
                              </p:par>
                            </p:childTnLst>
                          </p:cTn>
                        </p:par>
                      </p:childTnLst>
                    </p:cTn>
                  </p:par>
                  <p:par>
                    <p:cTn id="32" fill="hold">
                      <p:stCondLst>
                        <p:cond delay="indefinite"/>
                      </p:stCondLst>
                      <p:childTnLst>
                        <p:par>
                          <p:cTn id="33" fill="hold">
                            <p:stCondLst>
                              <p:cond delay="0"/>
                            </p:stCondLst>
                            <p:childTnLst>
                              <p:par>
                                <p:cTn id="34" presetID="63" presetClass="path" presetSubtype="0" repeatCount="indefinite" accel="50000" decel="50000" fill="hold" nodeType="clickEffect">
                                  <p:stCondLst>
                                    <p:cond delay="500"/>
                                  </p:stCondLst>
                                  <p:endCondLst>
                                    <p:cond evt="onNext" delay="0">
                                      <p:tgtEl>
                                        <p:sldTgt/>
                                      </p:tgtEl>
                                    </p:cond>
                                  </p:endCondLst>
                                  <p:childTnLst>
                                    <p:animMotion origin="layout" path="M -0.06667 -0.01968 L 0.2 -0.01968 " pathEditMode="relative" rAng="0" ptsTypes="AA">
                                      <p:cBhvr>
                                        <p:cTn id="35" dur="1000" fill="hold"/>
                                        <p:tgtEl>
                                          <p:spTgt spid="128015"/>
                                        </p:tgtEl>
                                        <p:attrNameLst>
                                          <p:attrName>ppt_x</p:attrName>
                                          <p:attrName>ppt_y</p:attrName>
                                        </p:attrNameLst>
                                      </p:cBhvr>
                                      <p:rCtr x="13300" y="0"/>
                                    </p:animMotion>
                                  </p:childTnLst>
                                </p:cTn>
                              </p:par>
                            </p:childTnLst>
                          </p:cTn>
                        </p:par>
                      </p:childTnLst>
                    </p:cTn>
                  </p:par>
                  <p:par>
                    <p:cTn id="36" fill="hold">
                      <p:stCondLst>
                        <p:cond delay="indefinite"/>
                      </p:stCondLst>
                      <p:childTnLst>
                        <p:par>
                          <p:cTn id="37" fill="hold">
                            <p:stCondLst>
                              <p:cond delay="0"/>
                            </p:stCondLst>
                            <p:childTnLst>
                              <p:par>
                                <p:cTn id="38" presetID="18" presetClass="entr" presetSubtype="6" fill="hold" grpId="0" nodeType="clickEffect">
                                  <p:stCondLst>
                                    <p:cond delay="0"/>
                                  </p:stCondLst>
                                  <p:iterate type="lt">
                                    <p:tmPct val="0"/>
                                  </p:iterate>
                                  <p:childTnLst>
                                    <p:set>
                                      <p:cBhvr>
                                        <p:cTn id="39" dur="1" fill="hold">
                                          <p:stCondLst>
                                            <p:cond delay="0"/>
                                          </p:stCondLst>
                                        </p:cTn>
                                        <p:tgtEl>
                                          <p:spTgt spid="128010"/>
                                        </p:tgtEl>
                                        <p:attrNameLst>
                                          <p:attrName>style.visibility</p:attrName>
                                        </p:attrNameLst>
                                      </p:cBhvr>
                                      <p:to>
                                        <p:strVal val="visible"/>
                                      </p:to>
                                    </p:set>
                                    <p:animEffect transition="in" filter="strips(downRight)">
                                      <p:cBhvr>
                                        <p:cTn id="40" dur="1000"/>
                                        <p:tgtEl>
                                          <p:spTgt spid="128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p:bldP spid="128004" grpId="0" animBg="1"/>
      <p:bldP spid="128005" grpId="0"/>
      <p:bldP spid="128006" grpId="0"/>
      <p:bldP spid="128010" grpId="0" animBg="1"/>
      <p:bldP spid="1280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70" name="Picture 2"/>
          <p:cNvPicPr>
            <a:picLocks noChangeAspect="1"/>
          </p:cNvPicPr>
          <p:nvPr/>
        </p:nvPicPr>
        <p:blipFill>
          <a:blip r:embed="rId1"/>
          <a:stretch>
            <a:fillRect/>
          </a:stretch>
        </p:blipFill>
        <p:spPr>
          <a:xfrm>
            <a:off x="0" y="0"/>
            <a:ext cx="9144000" cy="762000"/>
          </a:xfrm>
          <a:prstGeom prst="rect">
            <a:avLst/>
          </a:prstGeom>
          <a:noFill/>
          <a:ln w="9525">
            <a:noFill/>
          </a:ln>
        </p:spPr>
      </p:pic>
      <p:sp>
        <p:nvSpPr>
          <p:cNvPr id="129027" name="Text Box 3"/>
          <p:cNvSpPr txBox="1"/>
          <p:nvPr/>
        </p:nvSpPr>
        <p:spPr>
          <a:xfrm>
            <a:off x="0" y="762000"/>
            <a:ext cx="9144000" cy="457200"/>
          </a:xfrm>
          <a:prstGeom prst="rect">
            <a:avLst/>
          </a:prstGeom>
          <a:solidFill>
            <a:schemeClr val="bg1"/>
          </a:solidFill>
          <a:ln w="9525">
            <a:noFill/>
          </a:ln>
        </p:spPr>
        <p:txBody>
          <a:bodyPr>
            <a:spAutoFit/>
          </a:bodyPr>
          <a:p>
            <a:pPr marL="466725" indent="-466725" algn="just" eaLnBrk="1" hangingPunct="1">
              <a:spcBef>
                <a:spcPct val="50000"/>
              </a:spcBef>
              <a:buClr>
                <a:srgbClr val="3333FF"/>
              </a:buClr>
              <a:buFont typeface="Wingdings" panose="05000000000000000000" pitchFamily="2" charset="2"/>
            </a:pPr>
            <a:r>
              <a:rPr lang="en-US" altLang="en-US" sz="2400" dirty="0">
                <a:solidFill>
                  <a:srgbClr val="0000FF"/>
                </a:solidFill>
                <a:latin typeface="Arial" panose="020B0604020202020204" pitchFamily="34" charset="0"/>
              </a:rPr>
              <a:t>c. Cung cấp công cụ kiểm soát, điều khiển truy cập vào CSDL</a:t>
            </a:r>
            <a:endParaRPr lang="en-US" altLang="en-US" sz="2400" dirty="0">
              <a:solidFill>
                <a:srgbClr val="0000FF"/>
              </a:solidFill>
              <a:latin typeface="Arial" panose="020B0604020202020204" pitchFamily="34" charset="0"/>
            </a:endParaRPr>
          </a:p>
        </p:txBody>
      </p:sp>
      <p:sp>
        <p:nvSpPr>
          <p:cNvPr id="129028" name="Text Box 4"/>
          <p:cNvSpPr txBox="1"/>
          <p:nvPr/>
        </p:nvSpPr>
        <p:spPr>
          <a:xfrm>
            <a:off x="228600" y="1311275"/>
            <a:ext cx="8763000" cy="822325"/>
          </a:xfrm>
          <a:prstGeom prst="rect">
            <a:avLst/>
          </a:prstGeom>
          <a:no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400" dirty="0">
                <a:latin typeface="Arial" panose="020B0604020202020204" pitchFamily="34" charset="0"/>
              </a:rPr>
              <a:t>Hệ QTCSDL phải có các bộ chương trình thực hiện những nhiệm vụ sau:</a:t>
            </a:r>
            <a:endParaRPr lang="en-US" altLang="en-US" sz="2400" dirty="0">
              <a:latin typeface="Arial" panose="020B0604020202020204" pitchFamily="34" charset="0"/>
            </a:endParaRPr>
          </a:p>
        </p:txBody>
      </p:sp>
      <p:sp>
        <p:nvSpPr>
          <p:cNvPr id="129029" name="Text Box 5"/>
          <p:cNvSpPr txBox="1"/>
          <p:nvPr/>
        </p:nvSpPr>
        <p:spPr>
          <a:xfrm>
            <a:off x="533400" y="2286000"/>
            <a:ext cx="8382000" cy="70802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Phát hiện và ngăn chặn sự truy cập không đ</a:t>
            </a:r>
            <a:r>
              <a:rPr lang="vi-VN" altLang="en-US" sz="2000" dirty="0">
                <a:latin typeface="Arial" panose="020B0604020202020204" pitchFamily="34" charset="0"/>
              </a:rPr>
              <a:t>ượ</a:t>
            </a:r>
            <a:r>
              <a:rPr lang="en-US" altLang="en-US" sz="2000" dirty="0">
                <a:latin typeface="Arial" panose="020B0604020202020204" pitchFamily="34" charset="0"/>
              </a:rPr>
              <a:t>c phép. Chức năng này góp phần đáp ứng yêu cầu an toàn và bảo mật thông tin.</a:t>
            </a:r>
            <a:endParaRPr lang="en-US" altLang="en-US" sz="2600" dirty="0">
              <a:latin typeface=".VnBook-Antiqua" pitchFamily="34" charset="0"/>
            </a:endParaRPr>
          </a:p>
        </p:txBody>
      </p:sp>
      <p:sp>
        <p:nvSpPr>
          <p:cNvPr id="129030" name="Text Box 6"/>
          <p:cNvSpPr txBox="1"/>
          <p:nvPr/>
        </p:nvSpPr>
        <p:spPr>
          <a:xfrm>
            <a:off x="533400" y="3076575"/>
            <a:ext cx="8382000" cy="39687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Duy trì tính nhất quán của dữ liệu.</a:t>
            </a:r>
            <a:endParaRPr lang="en-US" altLang="en-US" sz="2000" dirty="0">
              <a:latin typeface="Arial" panose="020B0604020202020204" pitchFamily="34" charset="0"/>
            </a:endParaRPr>
          </a:p>
        </p:txBody>
      </p:sp>
      <p:sp>
        <p:nvSpPr>
          <p:cNvPr id="129031" name="Text Box 7"/>
          <p:cNvSpPr txBox="1"/>
          <p:nvPr/>
        </p:nvSpPr>
        <p:spPr>
          <a:xfrm>
            <a:off x="533400" y="3611563"/>
            <a:ext cx="8382000" cy="39687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Tổ chức và điều khiển các truy cập đồng thời.</a:t>
            </a:r>
            <a:endParaRPr lang="en-US" altLang="en-US" sz="2000" dirty="0">
              <a:latin typeface="Arial" panose="020B0604020202020204" pitchFamily="34" charset="0"/>
            </a:endParaRPr>
          </a:p>
        </p:txBody>
      </p:sp>
      <p:sp>
        <p:nvSpPr>
          <p:cNvPr id="129032" name="Text Box 8"/>
          <p:cNvSpPr txBox="1"/>
          <p:nvPr/>
        </p:nvSpPr>
        <p:spPr>
          <a:xfrm>
            <a:off x="533400" y="4191000"/>
            <a:ext cx="8382000" cy="39687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Khôi phục CSDL khi có sự cố ở phần cứng hay phần mềm.</a:t>
            </a:r>
            <a:endParaRPr lang="en-US" altLang="en-US" sz="2000" dirty="0">
              <a:latin typeface="Arial" panose="020B0604020202020204" pitchFamily="34" charset="0"/>
            </a:endParaRPr>
          </a:p>
        </p:txBody>
      </p:sp>
      <p:sp>
        <p:nvSpPr>
          <p:cNvPr id="129033" name="Text Box 9"/>
          <p:cNvSpPr txBox="1"/>
          <p:nvPr/>
        </p:nvSpPr>
        <p:spPr>
          <a:xfrm>
            <a:off x="533400" y="4724400"/>
            <a:ext cx="8382000" cy="396875"/>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000" dirty="0">
                <a:latin typeface="Arial" panose="020B0604020202020204" pitchFamily="34" charset="0"/>
              </a:rPr>
              <a:t>Quản lí các mô tả dữ liệu trong CSDL.</a:t>
            </a:r>
            <a:endParaRPr lang="en-US" altLang="en-US" sz="2000" dirty="0">
              <a:latin typeface="Arial" panose="020B0604020202020204" pitchFamily="34" charset="0"/>
            </a:endParaRPr>
          </a:p>
        </p:txBody>
      </p:sp>
      <p:pic>
        <p:nvPicPr>
          <p:cNvPr id="7178" name="Picture 11"/>
          <p:cNvPicPr>
            <a:picLocks noChangeAspect="1"/>
          </p:cNvPicPr>
          <p:nvPr/>
        </p:nvPicPr>
        <p:blipFill>
          <a:blip r:embed="rId2"/>
          <a:stretch>
            <a:fillRect/>
          </a:stretch>
        </p:blipFill>
        <p:spPr>
          <a:xfrm>
            <a:off x="-11112" y="5486400"/>
            <a:ext cx="9155112" cy="1371600"/>
          </a:xfrm>
          <a:prstGeom prst="rect">
            <a:avLst/>
          </a:prstGeom>
          <a:noFill/>
          <a:ln w="9525">
            <a:noFill/>
          </a:ln>
        </p:spPr>
      </p:pic>
      <p:sp>
        <p:nvSpPr>
          <p:cNvPr id="129037" name="Text Box 13"/>
          <p:cNvSpPr txBox="1"/>
          <p:nvPr/>
        </p:nvSpPr>
        <p:spPr>
          <a:xfrm>
            <a:off x="0" y="5668963"/>
            <a:ext cx="8686800" cy="822325"/>
          </a:xfrm>
          <a:prstGeom prst="rect">
            <a:avLst/>
          </a:prstGeom>
          <a:noFill/>
          <a:ln w="9525">
            <a:noFill/>
          </a:ln>
        </p:spPr>
        <p:txBody>
          <a:bodyPr>
            <a:spAutoFit/>
          </a:bodyPr>
          <a:p>
            <a:pPr algn="just" eaLnBrk="1" hangingPunct="1">
              <a:spcBef>
                <a:spcPct val="50000"/>
              </a:spcBef>
            </a:pPr>
            <a:r>
              <a:rPr lang="en-US" altLang="en-US" sz="2400" dirty="0">
                <a:latin typeface="Arial" panose="020B0604020202020204" pitchFamily="34" charset="0"/>
              </a:rPr>
              <a:t>Chỉ những người </a:t>
            </a:r>
            <a:r>
              <a:rPr lang="en-US" altLang="en-US" sz="2400" i="1" dirty="0">
                <a:solidFill>
                  <a:srgbClr val="FF6600"/>
                </a:solidFill>
                <a:latin typeface="Arial" panose="020B0604020202020204" pitchFamily="34" charset="0"/>
              </a:rPr>
              <a:t>thiết kế và quản lí CSDL</a:t>
            </a:r>
            <a:r>
              <a:rPr lang="en-US" altLang="en-US" sz="2400" dirty="0">
                <a:latin typeface="Arial" panose="020B0604020202020204" pitchFamily="34" charset="0"/>
              </a:rPr>
              <a:t> mới được quyền sử dụng các công cụ kiểm soát, điều khiển truy cập vào CSDL.</a:t>
            </a:r>
            <a:endParaRPr lang="en-US" altLang="en-US" sz="2400" dirty="0">
              <a:latin typeface="Arial" panose="020B0604020202020204" pitchFamily="34" charset="0"/>
            </a:endParaRPr>
          </a:p>
        </p:txBody>
      </p:sp>
      <p:sp>
        <p:nvSpPr>
          <p:cNvPr id="7180" name="Text Box 14"/>
          <p:cNvSpPr txBox="1"/>
          <p:nvPr/>
        </p:nvSpPr>
        <p:spPr>
          <a:xfrm>
            <a:off x="381000" y="76200"/>
            <a:ext cx="5105400" cy="457200"/>
          </a:xfrm>
          <a:prstGeom prst="rect">
            <a:avLst/>
          </a:prstGeom>
          <a:noFill/>
          <a:ln w="9525">
            <a:noFill/>
          </a:ln>
        </p:spPr>
        <p:txBody>
          <a:bodyPr>
            <a:spAutoFit/>
          </a:bodyPr>
          <a:p>
            <a:pPr eaLnBrk="1" hangingPunct="1">
              <a:spcBef>
                <a:spcPct val="50000"/>
              </a:spcBef>
            </a:pPr>
            <a:r>
              <a:rPr lang="en-US" altLang="en-US" sz="2400" b="1" dirty="0">
                <a:solidFill>
                  <a:srgbClr val="990000"/>
                </a:solidFill>
                <a:latin typeface="Arial" panose="020B0604020202020204" pitchFamily="34" charset="0"/>
              </a:rPr>
              <a:t>I. Các chức năng của Hệ QTCSDL</a:t>
            </a:r>
            <a:endParaRPr lang="en-US" altLang="en-US" sz="2400" b="1" dirty="0">
              <a:solidFill>
                <a:srgbClr val="99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129027"/>
                                        </p:tgtEl>
                                        <p:attrNameLst>
                                          <p:attrName>style.visibility</p:attrName>
                                        </p:attrNameLst>
                                      </p:cBhvr>
                                      <p:to>
                                        <p:strVal val="visible"/>
                                      </p:to>
                                    </p:set>
                                    <p:animEffect transition="in" filter="strips(downRight)">
                                      <p:cBhvr>
                                        <p:cTn id="7" dur="500"/>
                                        <p:tgtEl>
                                          <p:spTgt spid="12902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9028"/>
                                        </p:tgtEl>
                                        <p:attrNameLst>
                                          <p:attrName>style.visibility</p:attrName>
                                        </p:attrNameLst>
                                      </p:cBhvr>
                                      <p:to>
                                        <p:strVal val="visible"/>
                                      </p:to>
                                    </p:set>
                                    <p:animEffect transition="in" filter="strips(downRight)">
                                      <p:cBhvr>
                                        <p:cTn id="12" dur="1000"/>
                                        <p:tgtEl>
                                          <p:spTgt spid="129028"/>
                                        </p:tgtEl>
                                      </p:cBhvr>
                                    </p:animEffect>
                                  </p:childTnLst>
                                </p:cTn>
                              </p:par>
                            </p:childTnLst>
                          </p:cTn>
                        </p:par>
                        <p:par>
                          <p:cTn id="13" fill="hold">
                            <p:stCondLst>
                              <p:cond delay="1000"/>
                            </p:stCondLst>
                            <p:childTnLst>
                              <p:par>
                                <p:cTn id="14" presetID="53" presetClass="entr" presetSubtype="16" fill="hold" grpId="0" nodeType="afterEffect">
                                  <p:stCondLst>
                                    <p:cond delay="0"/>
                                  </p:stCondLst>
                                  <p:childTnLst>
                                    <p:set>
                                      <p:cBhvr>
                                        <p:cTn id="15" dur="1" fill="hold">
                                          <p:stCondLst>
                                            <p:cond delay="0"/>
                                          </p:stCondLst>
                                        </p:cTn>
                                        <p:tgtEl>
                                          <p:spTgt spid="129029"/>
                                        </p:tgtEl>
                                        <p:attrNameLst>
                                          <p:attrName>style.visibility</p:attrName>
                                        </p:attrNameLst>
                                      </p:cBhvr>
                                      <p:to>
                                        <p:strVal val="visible"/>
                                      </p:to>
                                    </p:set>
                                    <p:anim calcmode="lin" valueType="num">
                                      <p:cBhvr>
                                        <p:cTn id="16" dur="2000" fill="hold"/>
                                        <p:tgtEl>
                                          <p:spTgt spid="129029"/>
                                        </p:tgtEl>
                                        <p:attrNameLst>
                                          <p:attrName>ppt_w</p:attrName>
                                        </p:attrNameLst>
                                      </p:cBhvr>
                                      <p:tavLst>
                                        <p:tav tm="0">
                                          <p:val>
                                            <p:fltVal val="0,000000"/>
                                          </p:val>
                                        </p:tav>
                                        <p:tav tm="100000">
                                          <p:val>
                                            <p:strVal val="#ppt_w"/>
                                          </p:val>
                                        </p:tav>
                                      </p:tavLst>
                                    </p:anim>
                                    <p:anim calcmode="lin" valueType="num">
                                      <p:cBhvr>
                                        <p:cTn id="17" dur="2000" fill="hold"/>
                                        <p:tgtEl>
                                          <p:spTgt spid="129029"/>
                                        </p:tgtEl>
                                        <p:attrNameLst>
                                          <p:attrName>ppt_h</p:attrName>
                                        </p:attrNameLst>
                                      </p:cBhvr>
                                      <p:tavLst>
                                        <p:tav tm="0">
                                          <p:val>
                                            <p:fltVal val="0,000000"/>
                                          </p:val>
                                        </p:tav>
                                        <p:tav tm="100000">
                                          <p:val>
                                            <p:strVal val="#ppt_h"/>
                                          </p:val>
                                        </p:tav>
                                      </p:tavLst>
                                    </p:anim>
                                    <p:animEffect transition="in" filter="fade">
                                      <p:cBhvr>
                                        <p:cTn id="18" dur="2000"/>
                                        <p:tgtEl>
                                          <p:spTgt spid="129029"/>
                                        </p:tgtEl>
                                      </p:cBhvr>
                                    </p:animEffect>
                                  </p:childTnLst>
                                </p:cTn>
                              </p:par>
                            </p:childTnLst>
                          </p:cTn>
                        </p:par>
                        <p:par>
                          <p:cTn id="19" fill="hold">
                            <p:stCondLst>
                              <p:cond delay="3000"/>
                            </p:stCondLst>
                            <p:childTnLst>
                              <p:par>
                                <p:cTn id="20" presetID="53" presetClass="entr" presetSubtype="16" fill="hold" grpId="0" nodeType="afterEffect">
                                  <p:stCondLst>
                                    <p:cond delay="0"/>
                                  </p:stCondLst>
                                  <p:childTnLst>
                                    <p:set>
                                      <p:cBhvr>
                                        <p:cTn id="21" dur="1" fill="hold">
                                          <p:stCondLst>
                                            <p:cond delay="0"/>
                                          </p:stCondLst>
                                        </p:cTn>
                                        <p:tgtEl>
                                          <p:spTgt spid="129030"/>
                                        </p:tgtEl>
                                        <p:attrNameLst>
                                          <p:attrName>style.visibility</p:attrName>
                                        </p:attrNameLst>
                                      </p:cBhvr>
                                      <p:to>
                                        <p:strVal val="visible"/>
                                      </p:to>
                                    </p:set>
                                    <p:anim calcmode="lin" valueType="num">
                                      <p:cBhvr>
                                        <p:cTn id="22" dur="2000" fill="hold"/>
                                        <p:tgtEl>
                                          <p:spTgt spid="129030"/>
                                        </p:tgtEl>
                                        <p:attrNameLst>
                                          <p:attrName>ppt_w</p:attrName>
                                        </p:attrNameLst>
                                      </p:cBhvr>
                                      <p:tavLst>
                                        <p:tav tm="0">
                                          <p:val>
                                            <p:fltVal val="0,000000"/>
                                          </p:val>
                                        </p:tav>
                                        <p:tav tm="100000">
                                          <p:val>
                                            <p:strVal val="#ppt_w"/>
                                          </p:val>
                                        </p:tav>
                                      </p:tavLst>
                                    </p:anim>
                                    <p:anim calcmode="lin" valueType="num">
                                      <p:cBhvr>
                                        <p:cTn id="23" dur="2000" fill="hold"/>
                                        <p:tgtEl>
                                          <p:spTgt spid="129030"/>
                                        </p:tgtEl>
                                        <p:attrNameLst>
                                          <p:attrName>ppt_h</p:attrName>
                                        </p:attrNameLst>
                                      </p:cBhvr>
                                      <p:tavLst>
                                        <p:tav tm="0">
                                          <p:val>
                                            <p:fltVal val="0,000000"/>
                                          </p:val>
                                        </p:tav>
                                        <p:tav tm="100000">
                                          <p:val>
                                            <p:strVal val="#ppt_h"/>
                                          </p:val>
                                        </p:tav>
                                      </p:tavLst>
                                    </p:anim>
                                    <p:animEffect transition="in" filter="fade">
                                      <p:cBhvr>
                                        <p:cTn id="24" dur="2000"/>
                                        <p:tgtEl>
                                          <p:spTgt spid="129030"/>
                                        </p:tgtEl>
                                      </p:cBhvr>
                                    </p:animEffect>
                                  </p:childTnLst>
                                </p:cTn>
                              </p:par>
                            </p:childTnLst>
                          </p:cTn>
                        </p:par>
                        <p:par>
                          <p:cTn id="25" fill="hold">
                            <p:stCondLst>
                              <p:cond delay="5000"/>
                            </p:stCondLst>
                            <p:childTnLst>
                              <p:par>
                                <p:cTn id="26" presetID="53" presetClass="entr" presetSubtype="16" fill="hold" grpId="0" nodeType="afterEffect">
                                  <p:stCondLst>
                                    <p:cond delay="0"/>
                                  </p:stCondLst>
                                  <p:childTnLst>
                                    <p:set>
                                      <p:cBhvr>
                                        <p:cTn id="27" dur="1" fill="hold">
                                          <p:stCondLst>
                                            <p:cond delay="0"/>
                                          </p:stCondLst>
                                        </p:cTn>
                                        <p:tgtEl>
                                          <p:spTgt spid="129031"/>
                                        </p:tgtEl>
                                        <p:attrNameLst>
                                          <p:attrName>style.visibility</p:attrName>
                                        </p:attrNameLst>
                                      </p:cBhvr>
                                      <p:to>
                                        <p:strVal val="visible"/>
                                      </p:to>
                                    </p:set>
                                    <p:anim calcmode="lin" valueType="num">
                                      <p:cBhvr>
                                        <p:cTn id="28" dur="2000" fill="hold"/>
                                        <p:tgtEl>
                                          <p:spTgt spid="129031"/>
                                        </p:tgtEl>
                                        <p:attrNameLst>
                                          <p:attrName>ppt_w</p:attrName>
                                        </p:attrNameLst>
                                      </p:cBhvr>
                                      <p:tavLst>
                                        <p:tav tm="0">
                                          <p:val>
                                            <p:fltVal val="0,000000"/>
                                          </p:val>
                                        </p:tav>
                                        <p:tav tm="100000">
                                          <p:val>
                                            <p:strVal val="#ppt_w"/>
                                          </p:val>
                                        </p:tav>
                                      </p:tavLst>
                                    </p:anim>
                                    <p:anim calcmode="lin" valueType="num">
                                      <p:cBhvr>
                                        <p:cTn id="29" dur="2000" fill="hold"/>
                                        <p:tgtEl>
                                          <p:spTgt spid="129031"/>
                                        </p:tgtEl>
                                        <p:attrNameLst>
                                          <p:attrName>ppt_h</p:attrName>
                                        </p:attrNameLst>
                                      </p:cBhvr>
                                      <p:tavLst>
                                        <p:tav tm="0">
                                          <p:val>
                                            <p:fltVal val="0,000000"/>
                                          </p:val>
                                        </p:tav>
                                        <p:tav tm="100000">
                                          <p:val>
                                            <p:strVal val="#ppt_h"/>
                                          </p:val>
                                        </p:tav>
                                      </p:tavLst>
                                    </p:anim>
                                    <p:animEffect transition="in" filter="fade">
                                      <p:cBhvr>
                                        <p:cTn id="30" dur="2000"/>
                                        <p:tgtEl>
                                          <p:spTgt spid="129031"/>
                                        </p:tgtEl>
                                      </p:cBhvr>
                                    </p:animEffect>
                                  </p:childTnLst>
                                </p:cTn>
                              </p:par>
                            </p:childTnLst>
                          </p:cTn>
                        </p:par>
                        <p:par>
                          <p:cTn id="31" fill="hold">
                            <p:stCondLst>
                              <p:cond delay="7000"/>
                            </p:stCondLst>
                            <p:childTnLst>
                              <p:par>
                                <p:cTn id="32" presetID="53" presetClass="entr" presetSubtype="16" fill="hold" grpId="0" nodeType="afterEffect">
                                  <p:stCondLst>
                                    <p:cond delay="0"/>
                                  </p:stCondLst>
                                  <p:childTnLst>
                                    <p:set>
                                      <p:cBhvr>
                                        <p:cTn id="33" dur="1" fill="hold">
                                          <p:stCondLst>
                                            <p:cond delay="0"/>
                                          </p:stCondLst>
                                        </p:cTn>
                                        <p:tgtEl>
                                          <p:spTgt spid="129032"/>
                                        </p:tgtEl>
                                        <p:attrNameLst>
                                          <p:attrName>style.visibility</p:attrName>
                                        </p:attrNameLst>
                                      </p:cBhvr>
                                      <p:to>
                                        <p:strVal val="visible"/>
                                      </p:to>
                                    </p:set>
                                    <p:anim calcmode="lin" valueType="num">
                                      <p:cBhvr>
                                        <p:cTn id="34" dur="2000" fill="hold"/>
                                        <p:tgtEl>
                                          <p:spTgt spid="129032"/>
                                        </p:tgtEl>
                                        <p:attrNameLst>
                                          <p:attrName>ppt_w</p:attrName>
                                        </p:attrNameLst>
                                      </p:cBhvr>
                                      <p:tavLst>
                                        <p:tav tm="0">
                                          <p:val>
                                            <p:fltVal val="0,000000"/>
                                          </p:val>
                                        </p:tav>
                                        <p:tav tm="100000">
                                          <p:val>
                                            <p:strVal val="#ppt_w"/>
                                          </p:val>
                                        </p:tav>
                                      </p:tavLst>
                                    </p:anim>
                                    <p:anim calcmode="lin" valueType="num">
                                      <p:cBhvr>
                                        <p:cTn id="35" dur="2000" fill="hold"/>
                                        <p:tgtEl>
                                          <p:spTgt spid="129032"/>
                                        </p:tgtEl>
                                        <p:attrNameLst>
                                          <p:attrName>ppt_h</p:attrName>
                                        </p:attrNameLst>
                                      </p:cBhvr>
                                      <p:tavLst>
                                        <p:tav tm="0">
                                          <p:val>
                                            <p:fltVal val="0,000000"/>
                                          </p:val>
                                        </p:tav>
                                        <p:tav tm="100000">
                                          <p:val>
                                            <p:strVal val="#ppt_h"/>
                                          </p:val>
                                        </p:tav>
                                      </p:tavLst>
                                    </p:anim>
                                    <p:animEffect transition="in" filter="fade">
                                      <p:cBhvr>
                                        <p:cTn id="36" dur="2000"/>
                                        <p:tgtEl>
                                          <p:spTgt spid="129032"/>
                                        </p:tgtEl>
                                      </p:cBhvr>
                                    </p:animEffect>
                                  </p:childTnLst>
                                </p:cTn>
                              </p:par>
                            </p:childTnLst>
                          </p:cTn>
                        </p:par>
                        <p:par>
                          <p:cTn id="37" fill="hold">
                            <p:stCondLst>
                              <p:cond delay="9000"/>
                            </p:stCondLst>
                            <p:childTnLst>
                              <p:par>
                                <p:cTn id="38" presetID="53" presetClass="entr" presetSubtype="16" fill="hold" grpId="0" nodeType="afterEffect">
                                  <p:stCondLst>
                                    <p:cond delay="0"/>
                                  </p:stCondLst>
                                  <p:childTnLst>
                                    <p:set>
                                      <p:cBhvr>
                                        <p:cTn id="39" dur="1" fill="hold">
                                          <p:stCondLst>
                                            <p:cond delay="0"/>
                                          </p:stCondLst>
                                        </p:cTn>
                                        <p:tgtEl>
                                          <p:spTgt spid="129033"/>
                                        </p:tgtEl>
                                        <p:attrNameLst>
                                          <p:attrName>style.visibility</p:attrName>
                                        </p:attrNameLst>
                                      </p:cBhvr>
                                      <p:to>
                                        <p:strVal val="visible"/>
                                      </p:to>
                                    </p:set>
                                    <p:anim calcmode="lin" valueType="num">
                                      <p:cBhvr>
                                        <p:cTn id="40" dur="2000" fill="hold"/>
                                        <p:tgtEl>
                                          <p:spTgt spid="129033"/>
                                        </p:tgtEl>
                                        <p:attrNameLst>
                                          <p:attrName>ppt_w</p:attrName>
                                        </p:attrNameLst>
                                      </p:cBhvr>
                                      <p:tavLst>
                                        <p:tav tm="0">
                                          <p:val>
                                            <p:fltVal val="0,000000"/>
                                          </p:val>
                                        </p:tav>
                                        <p:tav tm="100000">
                                          <p:val>
                                            <p:strVal val="#ppt_w"/>
                                          </p:val>
                                        </p:tav>
                                      </p:tavLst>
                                    </p:anim>
                                    <p:anim calcmode="lin" valueType="num">
                                      <p:cBhvr>
                                        <p:cTn id="41" dur="2000" fill="hold"/>
                                        <p:tgtEl>
                                          <p:spTgt spid="129033"/>
                                        </p:tgtEl>
                                        <p:attrNameLst>
                                          <p:attrName>ppt_h</p:attrName>
                                        </p:attrNameLst>
                                      </p:cBhvr>
                                      <p:tavLst>
                                        <p:tav tm="0">
                                          <p:val>
                                            <p:fltVal val="0,000000"/>
                                          </p:val>
                                        </p:tav>
                                        <p:tav tm="100000">
                                          <p:val>
                                            <p:strVal val="#ppt_h"/>
                                          </p:val>
                                        </p:tav>
                                      </p:tavLst>
                                    </p:anim>
                                    <p:animEffect transition="in" filter="fade">
                                      <p:cBhvr>
                                        <p:cTn id="42" dur="2000"/>
                                        <p:tgtEl>
                                          <p:spTgt spid="129033"/>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iterate type="lt">
                                    <p:tmPct val="0"/>
                                  </p:iterate>
                                  <p:childTnLst>
                                    <p:set>
                                      <p:cBhvr>
                                        <p:cTn id="46" dur="1" fill="hold">
                                          <p:stCondLst>
                                            <p:cond delay="0"/>
                                          </p:stCondLst>
                                        </p:cTn>
                                        <p:tgtEl>
                                          <p:spTgt spid="129037"/>
                                        </p:tgtEl>
                                        <p:attrNameLst>
                                          <p:attrName>style.visibility</p:attrName>
                                        </p:attrNameLst>
                                      </p:cBhvr>
                                      <p:to>
                                        <p:strVal val="visible"/>
                                      </p:to>
                                    </p:set>
                                    <p:animEffect transition="in" filter="strips(downRight)">
                                      <p:cBhvr>
                                        <p:cTn id="47" dur="1000"/>
                                        <p:tgtEl>
                                          <p:spTgt spid="129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animBg="1"/>
      <p:bldP spid="129028" grpId="0"/>
      <p:bldP spid="129029" grpId="0"/>
      <p:bldP spid="129030" grpId="0"/>
      <p:bldP spid="129031" grpId="0"/>
      <p:bldP spid="129032" grpId="0"/>
      <p:bldP spid="129033" grpId="0"/>
      <p:bldP spid="12903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194" name="Picture 2"/>
          <p:cNvPicPr>
            <a:picLocks noChangeAspect="1"/>
          </p:cNvPicPr>
          <p:nvPr/>
        </p:nvPicPr>
        <p:blipFill>
          <a:blip r:embed="rId1"/>
          <a:stretch>
            <a:fillRect/>
          </a:stretch>
        </p:blipFill>
        <p:spPr>
          <a:xfrm>
            <a:off x="0" y="0"/>
            <a:ext cx="9144000" cy="685800"/>
          </a:xfrm>
          <a:prstGeom prst="rect">
            <a:avLst/>
          </a:prstGeom>
          <a:noFill/>
          <a:ln w="9525">
            <a:noFill/>
          </a:ln>
        </p:spPr>
      </p:pic>
      <p:sp>
        <p:nvSpPr>
          <p:cNvPr id="8195" name="Text Box 3"/>
          <p:cNvSpPr txBox="1"/>
          <p:nvPr/>
        </p:nvSpPr>
        <p:spPr>
          <a:xfrm>
            <a:off x="304800" y="152400"/>
            <a:ext cx="8069580" cy="460375"/>
          </a:xfrm>
          <a:prstGeom prst="rect">
            <a:avLst/>
          </a:prstGeom>
          <a:noFill/>
          <a:ln w="9525">
            <a:noFill/>
          </a:ln>
        </p:spPr>
        <p:txBody>
          <a:bodyPr wrap="square">
            <a:spAutoFit/>
          </a:bodyPr>
          <a:p>
            <a:pPr eaLnBrk="1" hangingPunct="1">
              <a:spcBef>
                <a:spcPct val="50000"/>
              </a:spcBef>
            </a:pPr>
            <a:r>
              <a:rPr lang="en-US" altLang="en-US" sz="2400" dirty="0">
                <a:solidFill>
                  <a:srgbClr val="990033"/>
                </a:solidFill>
                <a:latin typeface="Arial" panose="020B0604020202020204" pitchFamily="34" charset="0"/>
              </a:rPr>
              <a:t>II. Hoạt động của một Hệ QTCSDL</a:t>
            </a:r>
            <a:r>
              <a:rPr lang="vi-VN" altLang="en-US" sz="2400" dirty="0">
                <a:solidFill>
                  <a:srgbClr val="990033"/>
                </a:solidFill>
                <a:latin typeface="Arial" panose="020B0604020202020204" pitchFamily="34" charset="0"/>
              </a:rPr>
              <a:t> (GIẢM </a:t>
            </a:r>
            <a:r>
              <a:rPr lang="vi-VN" altLang="en-US" sz="2400" dirty="0">
                <a:solidFill>
                  <a:srgbClr val="990033"/>
                </a:solidFill>
                <a:latin typeface="Arial" panose="020B0604020202020204" pitchFamily="34" charset="0"/>
              </a:rPr>
              <a:t>TẢI)</a:t>
            </a:r>
            <a:endParaRPr lang="vi-VN" altLang="en-US" sz="2400" dirty="0">
              <a:solidFill>
                <a:srgbClr val="990033"/>
              </a:solidFill>
              <a:latin typeface="Arial" panose="020B0604020202020204" pitchFamily="34" charset="0"/>
            </a:endParaRPr>
          </a:p>
        </p:txBody>
      </p:sp>
      <p:sp>
        <p:nvSpPr>
          <p:cNvPr id="130052" name="Text Box 4"/>
          <p:cNvSpPr txBox="1"/>
          <p:nvPr/>
        </p:nvSpPr>
        <p:spPr>
          <a:xfrm>
            <a:off x="0" y="838200"/>
            <a:ext cx="9144000" cy="762000"/>
          </a:xfrm>
          <a:prstGeom prst="rect">
            <a:avLst/>
          </a:prstGeom>
          <a:solidFill>
            <a:schemeClr val="bg1"/>
          </a:solid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200" dirty="0">
                <a:latin typeface="Arial" panose="020B0604020202020204" pitchFamily="34" charset="0"/>
              </a:rPr>
              <a:t>Mỗi hệ QTCSDL là một phần mềm gồm nhiều thành phần, trong đó có hai thành phần chính:</a:t>
            </a:r>
            <a:endParaRPr lang="en-US" altLang="en-US" sz="2200" dirty="0">
              <a:latin typeface="Arial" panose="020B0604020202020204" pitchFamily="34" charset="0"/>
            </a:endParaRPr>
          </a:p>
        </p:txBody>
      </p:sp>
      <p:sp>
        <p:nvSpPr>
          <p:cNvPr id="130053" name="Text Box 5"/>
          <p:cNvSpPr txBox="1"/>
          <p:nvPr/>
        </p:nvSpPr>
        <p:spPr>
          <a:xfrm>
            <a:off x="457200" y="1706563"/>
            <a:ext cx="3429000" cy="427037"/>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200" dirty="0">
                <a:solidFill>
                  <a:srgbClr val="0000FF"/>
                </a:solidFill>
                <a:latin typeface="Arial" panose="020B0604020202020204" pitchFamily="34" charset="0"/>
              </a:rPr>
              <a:t>Bộ xử lí truy vấn</a:t>
            </a:r>
            <a:endParaRPr lang="en-US" altLang="en-US" sz="2200" dirty="0">
              <a:solidFill>
                <a:srgbClr val="0000FF"/>
              </a:solidFill>
              <a:latin typeface="Arial" panose="020B0604020202020204" pitchFamily="34" charset="0"/>
            </a:endParaRPr>
          </a:p>
        </p:txBody>
      </p:sp>
      <p:sp>
        <p:nvSpPr>
          <p:cNvPr id="130054" name="Text Box 6"/>
          <p:cNvSpPr txBox="1"/>
          <p:nvPr/>
        </p:nvSpPr>
        <p:spPr>
          <a:xfrm>
            <a:off x="457200" y="2346325"/>
            <a:ext cx="3429000" cy="427038"/>
          </a:xfrm>
          <a:prstGeom prst="rect">
            <a:avLst/>
          </a:prstGeom>
          <a:noFill/>
          <a:ln w="9525">
            <a:noFill/>
          </a:ln>
        </p:spPr>
        <p:txBody>
          <a:bodyPr>
            <a:spAutoFit/>
          </a:bodyPr>
          <a:p>
            <a:pPr marL="338455" indent="-338455" algn="just" eaLnBrk="1" hangingPunct="1">
              <a:spcBef>
                <a:spcPct val="50000"/>
              </a:spcBef>
              <a:buClr>
                <a:srgbClr val="0000FF"/>
              </a:buClr>
              <a:buFont typeface="Wingdings" panose="05000000000000000000" pitchFamily="2" charset="2"/>
              <a:buChar char="v"/>
            </a:pPr>
            <a:r>
              <a:rPr lang="en-US" altLang="en-US" sz="2200" dirty="0">
                <a:solidFill>
                  <a:srgbClr val="0000FF"/>
                </a:solidFill>
                <a:latin typeface="Arial" panose="020B0604020202020204" pitchFamily="34" charset="0"/>
              </a:rPr>
              <a:t>Bộ quản lí dữ liệu</a:t>
            </a:r>
            <a:endParaRPr lang="en-US" altLang="en-US" sz="2200" dirty="0">
              <a:latin typeface="Arial" panose="020B0604020202020204" pitchFamily="34" charset="0"/>
            </a:endParaRPr>
          </a:p>
        </p:txBody>
      </p:sp>
      <p:pic>
        <p:nvPicPr>
          <p:cNvPr id="8199" name="Picture 8"/>
          <p:cNvPicPr>
            <a:picLocks noChangeAspect="1"/>
          </p:cNvPicPr>
          <p:nvPr/>
        </p:nvPicPr>
        <p:blipFill>
          <a:blip r:embed="rId2"/>
          <a:stretch>
            <a:fillRect/>
          </a:stretch>
        </p:blipFill>
        <p:spPr>
          <a:xfrm>
            <a:off x="0" y="5638800"/>
            <a:ext cx="9155113" cy="1165225"/>
          </a:xfrm>
          <a:prstGeom prst="rect">
            <a:avLst/>
          </a:prstGeom>
          <a:noFill/>
          <a:ln w="9525" cap="flat" cmpd="sng">
            <a:solidFill>
              <a:srgbClr val="00FF00"/>
            </a:solidFill>
            <a:prstDash val="solid"/>
            <a:miter/>
            <a:headEnd type="none" w="med" len="med"/>
            <a:tailEnd type="none" w="med" len="med"/>
          </a:ln>
        </p:spPr>
      </p:pic>
      <p:sp>
        <p:nvSpPr>
          <p:cNvPr id="130058" name="Text Box 10"/>
          <p:cNvSpPr txBox="1"/>
          <p:nvPr/>
        </p:nvSpPr>
        <p:spPr>
          <a:xfrm>
            <a:off x="0" y="5715000"/>
            <a:ext cx="8670925" cy="1096963"/>
          </a:xfrm>
          <a:prstGeom prst="rect">
            <a:avLst/>
          </a:prstGeom>
          <a:noFill/>
          <a:ln w="9525">
            <a:noFill/>
          </a:ln>
        </p:spPr>
        <p:txBody>
          <a:bodyPr>
            <a:spAutoFit/>
          </a:bodyPr>
          <a:p>
            <a:pPr algn="just" eaLnBrk="1" hangingPunct="1">
              <a:spcBef>
                <a:spcPct val="50000"/>
              </a:spcBef>
            </a:pPr>
            <a:r>
              <a:rPr lang="en-US" altLang="en-US" sz="2200" dirty="0">
                <a:latin typeface="Arial" panose="020B0604020202020204" pitchFamily="34" charset="0"/>
              </a:rPr>
              <a:t>Hệ QTCSDL đóng vai trò </a:t>
            </a:r>
            <a:r>
              <a:rPr lang="en-US" altLang="en-US" sz="2200" dirty="0">
                <a:solidFill>
                  <a:srgbClr val="FF6600"/>
                </a:solidFill>
                <a:latin typeface="Arial" panose="020B0604020202020204" pitchFamily="34" charset="0"/>
              </a:rPr>
              <a:t>cầu nối</a:t>
            </a:r>
            <a:r>
              <a:rPr lang="en-US" altLang="en-US" sz="2200" dirty="0">
                <a:latin typeface="Arial" panose="020B0604020202020204" pitchFamily="34" charset="0"/>
              </a:rPr>
              <a:t> giữa các truy vấn trực tiếp của người dùng và các chương trình ứng dụng của hệ QTCSDL với hệ thống quản lí tệp của hệ điều hành.</a:t>
            </a:r>
            <a:endParaRPr lang="en-US" altLang="en-US" sz="2200" dirty="0">
              <a:latin typeface="Arial" panose="020B0604020202020204" pitchFamily="34" charset="0"/>
            </a:endParaRPr>
          </a:p>
        </p:txBody>
      </p:sp>
      <p:sp>
        <p:nvSpPr>
          <p:cNvPr id="130059" name="Text Box 11"/>
          <p:cNvSpPr txBox="1"/>
          <p:nvPr/>
        </p:nvSpPr>
        <p:spPr>
          <a:xfrm>
            <a:off x="152400" y="3184525"/>
            <a:ext cx="4419600" cy="1431925"/>
          </a:xfrm>
          <a:prstGeom prst="rect">
            <a:avLst/>
          </a:prstGeom>
          <a:noFill/>
          <a:ln w="9525">
            <a:noFill/>
          </a:ln>
        </p:spPr>
        <p:txBody>
          <a:bodyPr>
            <a:spAutoFit/>
          </a:bodyPr>
          <a:p>
            <a:pPr algn="just" eaLnBrk="1" hangingPunct="1">
              <a:spcBef>
                <a:spcPct val="50000"/>
              </a:spcBef>
              <a:buClr>
                <a:srgbClr val="3333FF"/>
              </a:buClr>
              <a:buFont typeface="Wingdings" panose="05000000000000000000" pitchFamily="2" charset="2"/>
            </a:pPr>
            <a:r>
              <a:rPr lang="en-US" altLang="en-US" sz="2200" dirty="0">
                <a:latin typeface="Arial" panose="020B0604020202020204" pitchFamily="34" charset="0"/>
              </a:rPr>
              <a:t>Hệ QTCSDL chỉ quản lí cấu trúc của các bảng trong CSDL, còn việc quản lí các tệp trong CSDL do hệ điều hành thực hiện</a:t>
            </a:r>
            <a:endParaRPr lang="en-US" altLang="en-US" sz="2200" dirty="0">
              <a:latin typeface="Arial" panose="020B0604020202020204" pitchFamily="34" charset="0"/>
            </a:endParaRPr>
          </a:p>
        </p:txBody>
      </p:sp>
      <p:pic>
        <p:nvPicPr>
          <p:cNvPr id="130060" name="Picture 12"/>
          <p:cNvPicPr>
            <a:picLocks noChangeAspect="1"/>
          </p:cNvPicPr>
          <p:nvPr/>
        </p:nvPicPr>
        <p:blipFill>
          <a:blip r:embed="rId3"/>
          <a:stretch>
            <a:fillRect/>
          </a:stretch>
        </p:blipFill>
        <p:spPr>
          <a:xfrm>
            <a:off x="4572000" y="1371600"/>
            <a:ext cx="4352925" cy="42672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0052"/>
                                        </p:tgtEl>
                                        <p:attrNameLst>
                                          <p:attrName>style.visibility</p:attrName>
                                        </p:attrNameLst>
                                      </p:cBhvr>
                                      <p:to>
                                        <p:strVal val="visible"/>
                                      </p:to>
                                    </p:set>
                                    <p:anim calcmode="discrete" valueType="clr">
                                      <p:cBhvr override="childStyle">
                                        <p:cTn id="7" dur="80"/>
                                        <p:tgtEl>
                                          <p:spTgt spid="13005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0052"/>
                                        </p:tgtEl>
                                        <p:attrNameLst>
                                          <p:attrName>fillcolor</p:attrName>
                                        </p:attrNameLst>
                                      </p:cBhvr>
                                      <p:tavLst>
                                        <p:tav tm="0">
                                          <p:val>
                                            <p:clrVal>
                                              <a:schemeClr val="accent2"/>
                                            </p:clrVal>
                                          </p:val>
                                        </p:tav>
                                        <p:tav tm="50000">
                                          <p:val>
                                            <p:clrVal>
                                              <a:schemeClr val="hlink"/>
                                            </p:clrVal>
                                          </p:val>
                                        </p:tav>
                                      </p:tavLst>
                                    </p:anim>
                                    <p:set>
                                      <p:cBhvr>
                                        <p:cTn id="9" dur="80"/>
                                        <p:tgtEl>
                                          <p:spTgt spid="130052"/>
                                        </p:tgtEl>
                                        <p:attrNameLst>
                                          <p:attrName>fill.type</p:attrName>
                                        </p:attrNameLst>
                                      </p:cBhvr>
                                      <p:to>
                                        <p:strVal val="solid"/>
                                      </p:to>
                                    </p:set>
                                  </p:childTnLst>
                                </p:cTn>
                              </p:par>
                            </p:childTnLst>
                          </p:cTn>
                        </p:par>
                        <p:par>
                          <p:cTn id="10" fill="hold">
                            <p:stCondLst>
                              <p:cond delay="3439"/>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30053"/>
                                        </p:tgtEl>
                                        <p:attrNameLst>
                                          <p:attrName>style.visibility</p:attrName>
                                        </p:attrNameLst>
                                      </p:cBhvr>
                                      <p:to>
                                        <p:strVal val="visible"/>
                                      </p:to>
                                    </p:set>
                                    <p:anim calcmode="discrete" valueType="clr">
                                      <p:cBhvr override="childStyle">
                                        <p:cTn id="13" dur="80"/>
                                        <p:tgtEl>
                                          <p:spTgt spid="13005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0053"/>
                                        </p:tgtEl>
                                        <p:attrNameLst>
                                          <p:attrName>fillcolor</p:attrName>
                                        </p:attrNameLst>
                                      </p:cBhvr>
                                      <p:tavLst>
                                        <p:tav tm="0">
                                          <p:val>
                                            <p:clrVal>
                                              <a:schemeClr val="accent2"/>
                                            </p:clrVal>
                                          </p:val>
                                        </p:tav>
                                        <p:tav tm="50000">
                                          <p:val>
                                            <p:clrVal>
                                              <a:schemeClr val="hlink"/>
                                            </p:clrVal>
                                          </p:val>
                                        </p:tav>
                                      </p:tavLst>
                                    </p:anim>
                                    <p:set>
                                      <p:cBhvr>
                                        <p:cTn id="15" dur="80"/>
                                        <p:tgtEl>
                                          <p:spTgt spid="130053"/>
                                        </p:tgtEl>
                                        <p:attrNameLst>
                                          <p:attrName>fill.type</p:attrName>
                                        </p:attrNameLst>
                                      </p:cBhvr>
                                      <p:to>
                                        <p:strVal val="solid"/>
                                      </p:to>
                                    </p:set>
                                  </p:childTnLst>
                                </p:cTn>
                              </p:par>
                            </p:childTnLst>
                          </p:cTn>
                        </p:par>
                        <p:par>
                          <p:cTn id="16" fill="hold">
                            <p:stCondLst>
                              <p:cond delay="4159"/>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130054"/>
                                        </p:tgtEl>
                                        <p:attrNameLst>
                                          <p:attrName>style.visibility</p:attrName>
                                        </p:attrNameLst>
                                      </p:cBhvr>
                                      <p:to>
                                        <p:strVal val="visible"/>
                                      </p:to>
                                    </p:set>
                                    <p:anim calcmode="discrete" valueType="clr">
                                      <p:cBhvr override="childStyle">
                                        <p:cTn id="19" dur="80"/>
                                        <p:tgtEl>
                                          <p:spTgt spid="13005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30054"/>
                                        </p:tgtEl>
                                        <p:attrNameLst>
                                          <p:attrName>fillcolor</p:attrName>
                                        </p:attrNameLst>
                                      </p:cBhvr>
                                      <p:tavLst>
                                        <p:tav tm="0">
                                          <p:val>
                                            <p:clrVal>
                                              <a:schemeClr val="accent2"/>
                                            </p:clrVal>
                                          </p:val>
                                        </p:tav>
                                        <p:tav tm="50000">
                                          <p:val>
                                            <p:clrVal>
                                              <a:schemeClr val="hlink"/>
                                            </p:clrVal>
                                          </p:val>
                                        </p:tav>
                                      </p:tavLst>
                                    </p:anim>
                                    <p:set>
                                      <p:cBhvr>
                                        <p:cTn id="21" dur="80"/>
                                        <p:tgtEl>
                                          <p:spTgt spid="130054"/>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18" presetClass="entr" presetSubtype="6" fill="hold" grpId="0" nodeType="clickEffect">
                                  <p:stCondLst>
                                    <p:cond delay="0"/>
                                  </p:stCondLst>
                                  <p:childTnLst>
                                    <p:set>
                                      <p:cBhvr>
                                        <p:cTn id="25" dur="1" fill="hold">
                                          <p:stCondLst>
                                            <p:cond delay="0"/>
                                          </p:stCondLst>
                                        </p:cTn>
                                        <p:tgtEl>
                                          <p:spTgt spid="130059"/>
                                        </p:tgtEl>
                                        <p:attrNameLst>
                                          <p:attrName>style.visibility</p:attrName>
                                        </p:attrNameLst>
                                      </p:cBhvr>
                                      <p:to>
                                        <p:strVal val="visible"/>
                                      </p:to>
                                    </p:set>
                                    <p:animEffect transition="in" filter="strips(downRight)">
                                      <p:cBhvr>
                                        <p:cTn id="26" dur="500"/>
                                        <p:tgtEl>
                                          <p:spTgt spid="130059"/>
                                        </p:tgtEl>
                                      </p:cBhvr>
                                    </p:animEffect>
                                  </p:childTnLst>
                                </p:cTn>
                              </p:par>
                            </p:childTnLst>
                          </p:cTn>
                        </p:par>
                        <p:par>
                          <p:cTn id="27" fill="hold">
                            <p:stCondLst>
                              <p:cond delay="500"/>
                            </p:stCondLst>
                            <p:childTnLst>
                              <p:par>
                                <p:cTn id="28" presetID="53" presetClass="entr" presetSubtype="16" fill="hold" nodeType="afterEffect">
                                  <p:stCondLst>
                                    <p:cond delay="0"/>
                                  </p:stCondLst>
                                  <p:childTnLst>
                                    <p:set>
                                      <p:cBhvr>
                                        <p:cTn id="29" dur="1" fill="hold">
                                          <p:stCondLst>
                                            <p:cond delay="0"/>
                                          </p:stCondLst>
                                        </p:cTn>
                                        <p:tgtEl>
                                          <p:spTgt spid="130060"/>
                                        </p:tgtEl>
                                        <p:attrNameLst>
                                          <p:attrName>style.visibility</p:attrName>
                                        </p:attrNameLst>
                                      </p:cBhvr>
                                      <p:to>
                                        <p:strVal val="visible"/>
                                      </p:to>
                                    </p:set>
                                    <p:anim calcmode="lin" valueType="num">
                                      <p:cBhvr>
                                        <p:cTn id="30" dur="1000" fill="hold"/>
                                        <p:tgtEl>
                                          <p:spTgt spid="130060"/>
                                        </p:tgtEl>
                                        <p:attrNameLst>
                                          <p:attrName>ppt_w</p:attrName>
                                        </p:attrNameLst>
                                      </p:cBhvr>
                                      <p:tavLst>
                                        <p:tav tm="0">
                                          <p:val>
                                            <p:fltVal val="0,000000"/>
                                          </p:val>
                                        </p:tav>
                                        <p:tav tm="100000">
                                          <p:val>
                                            <p:strVal val="#ppt_w"/>
                                          </p:val>
                                        </p:tav>
                                      </p:tavLst>
                                    </p:anim>
                                    <p:anim calcmode="lin" valueType="num">
                                      <p:cBhvr>
                                        <p:cTn id="31" dur="1000" fill="hold"/>
                                        <p:tgtEl>
                                          <p:spTgt spid="130060"/>
                                        </p:tgtEl>
                                        <p:attrNameLst>
                                          <p:attrName>ppt_h</p:attrName>
                                        </p:attrNameLst>
                                      </p:cBhvr>
                                      <p:tavLst>
                                        <p:tav tm="0">
                                          <p:val>
                                            <p:fltVal val="0,000000"/>
                                          </p:val>
                                        </p:tav>
                                        <p:tav tm="100000">
                                          <p:val>
                                            <p:strVal val="#ppt_h"/>
                                          </p:val>
                                        </p:tav>
                                      </p:tavLst>
                                    </p:anim>
                                    <p:animEffect transition="in" filter="fade">
                                      <p:cBhvr>
                                        <p:cTn id="32" dur="1000"/>
                                        <p:tgtEl>
                                          <p:spTgt spid="130060"/>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iterate type="lt">
                                    <p:tmPct val="0"/>
                                  </p:iterate>
                                  <p:childTnLst>
                                    <p:set>
                                      <p:cBhvr>
                                        <p:cTn id="36" dur="1" fill="hold">
                                          <p:stCondLst>
                                            <p:cond delay="0"/>
                                          </p:stCondLst>
                                        </p:cTn>
                                        <p:tgtEl>
                                          <p:spTgt spid="130058"/>
                                        </p:tgtEl>
                                        <p:attrNameLst>
                                          <p:attrName>style.visibility</p:attrName>
                                        </p:attrNameLst>
                                      </p:cBhvr>
                                      <p:to>
                                        <p:strVal val="visible"/>
                                      </p:to>
                                    </p:set>
                                    <p:animEffect transition="in" filter="strips(downRight)">
                                      <p:cBhvr>
                                        <p:cTn id="37" dur="1000"/>
                                        <p:tgtEl>
                                          <p:spTgt spid="130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2" grpId="0" animBg="1"/>
      <p:bldP spid="130053" grpId="0"/>
      <p:bldP spid="130054" grpId="0"/>
      <p:bldP spid="130058" grpId="0"/>
      <p:bldP spid="1300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914400" y="407988"/>
            <a:ext cx="7772400" cy="1470025"/>
          </a:xfrm>
        </p:spPr>
        <p:txBody>
          <a:bodyPr vert="horz" wrap="square" lIns="91440" tIns="45720" rIns="91440" bIns="45720" numCol="1" anchor="ctr" anchorCtr="0" compatLnSpc="1"/>
          <a:p>
            <a:pPr eaLnBrk="1" hangingPunct="1">
              <a:buClrTx/>
              <a:buSzTx/>
              <a:buFontTx/>
              <a:buNone/>
            </a:pPr>
            <a:r>
              <a:rPr lang="vi-VN" altLang="x-none" sz="3200" b="1" dirty="0">
                <a:effectLst>
                  <a:outerShdw blurRad="38100" dist="38100" dir="2700000">
                    <a:srgbClr val="C0C0C0"/>
                  </a:outerShdw>
                </a:effectLst>
              </a:rPr>
              <a:t>BÀI 2: </a:t>
            </a:r>
            <a:br>
              <a:rPr lang="vi-VN" altLang="x-none" sz="3200" b="1" dirty="0">
                <a:solidFill>
                  <a:srgbClr val="FF0000"/>
                </a:solidFill>
                <a:effectLst>
                  <a:outerShdw blurRad="38100" dist="38100" dir="2700000">
                    <a:srgbClr val="C0C0C0"/>
                  </a:outerShdw>
                </a:effectLst>
              </a:rPr>
            </a:br>
            <a:r>
              <a:rPr lang="vi-VN" altLang="x-none" sz="3200" b="1" dirty="0">
                <a:solidFill>
                  <a:srgbClr val="FF0000"/>
                </a:solidFill>
                <a:effectLst>
                  <a:outerShdw blurRad="38100" dist="38100" dir="2700000">
                    <a:srgbClr val="C0C0C0"/>
                  </a:outerShdw>
                </a:effectLst>
              </a:rPr>
              <a:t>HỆ QUẢN TRỊ CƠ SỞ DỮ LIỆU </a:t>
            </a:r>
            <a:br>
              <a:rPr lang="vi-VN" altLang="x-none" sz="3200" b="1" dirty="0">
                <a:solidFill>
                  <a:srgbClr val="FF0000"/>
                </a:solidFill>
                <a:effectLst>
                  <a:outerShdw blurRad="38100" dist="38100" dir="2700000">
                    <a:srgbClr val="C0C0C0"/>
                  </a:outerShdw>
                </a:effectLst>
              </a:rPr>
            </a:br>
            <a:r>
              <a:rPr lang="vi-VN" altLang="x-none" sz="2000" b="1" dirty="0">
                <a:effectLst>
                  <a:outerShdw blurRad="38100" dist="38100" dir="2700000">
                    <a:srgbClr val="C0C0C0"/>
                  </a:outerShdw>
                </a:effectLst>
              </a:rPr>
              <a:t>(tiết 2)</a:t>
            </a:r>
            <a:endParaRPr lang="en-US" altLang="x-none" sz="2000" b="1" dirty="0">
              <a:effectLst>
                <a:outerShdw blurRad="38100" dist="38100" dir="2700000">
                  <a:srgbClr val="C0C0C0"/>
                </a:outerShdw>
              </a:effectLst>
            </a:endParaRPr>
          </a:p>
        </p:txBody>
      </p:sp>
      <p:pic>
        <p:nvPicPr>
          <p:cNvPr id="9219" name="Picture 5" descr="VGP News :. | Công nghệ số đóng vai trò gì trong kinh doanh khách sạn? |  BÁO ĐIỆN TỬ CHÍNH PHỦ NƯỚC CHXHCN VIỆT NAM"/>
          <p:cNvPicPr>
            <a:picLocks noChangeAspect="1"/>
          </p:cNvPicPr>
          <p:nvPr/>
        </p:nvPicPr>
        <p:blipFill>
          <a:blip r:embed="rId1"/>
          <a:stretch>
            <a:fillRect/>
          </a:stretch>
        </p:blipFill>
        <p:spPr>
          <a:xfrm>
            <a:off x="1447800" y="1981200"/>
            <a:ext cx="6477000" cy="3962400"/>
          </a:xfrm>
          <a:prstGeom prst="rect">
            <a:avLst/>
          </a:prstGeom>
          <a:noFill/>
          <a:ln w="9525">
            <a:noFill/>
          </a:ln>
        </p:spPr>
      </p:pic>
      <p:sp>
        <p:nvSpPr>
          <p:cNvPr id="4" name="Subtitle 3"/>
          <p:cNvSpPr>
            <a:spLocks noGrp="1"/>
          </p:cNvSpPr>
          <p:nvPr>
            <p:ph type="subTitle" idx="1"/>
          </p:nvPr>
        </p:nvSpPr>
        <p:spPr/>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defRPr/>
            </a:pPr>
            <a:endParaRPr kumimoji="0" lang="en-US" sz="3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Box 3"/>
          <p:cNvSpPr txBox="1"/>
          <p:nvPr/>
        </p:nvSpPr>
        <p:spPr>
          <a:xfrm>
            <a:off x="478288" y="2479753"/>
            <a:ext cx="1410534" cy="3108543"/>
          </a:xfrm>
          <a:prstGeom prst="rect">
            <a:avLst/>
          </a:prstGeom>
          <a:noFill/>
          <a:ln w="57150">
            <a:solidFill>
              <a:schemeClr val="tx1"/>
            </a:solidFill>
          </a:ln>
          <a:scene3d>
            <a:camera prst="orthographicFront"/>
            <a:lightRig rig="threePt" dir="t"/>
          </a:scene3d>
          <a:sp3d>
            <a:bevelT prst="slope"/>
          </a:sp3d>
        </p:spPr>
        <p:txBody>
          <a:bodyPr wrap="square" rtlCol="0">
            <a:spAutoFit/>
          </a:bodyPr>
          <a:p>
            <a:pPr algn="ctr" eaLnBrk="1" hangingPunct="1">
              <a:buNone/>
            </a:pPr>
            <a:r>
              <a:rPr lang="en-US"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B</a:t>
            </a:r>
            <a:r>
              <a:rPr lang="en-US" altLang="x-none" sz="28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lang="en-US"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 2:</a:t>
            </a:r>
            <a:r>
              <a:rPr lang="vi-VN"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HỆ </a:t>
            </a:r>
            <a:endParaRPr lang="vi-VN"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algn="ctr" eaLnBrk="1" hangingPunct="1">
              <a:buNone/>
            </a:pPr>
            <a:r>
              <a:rPr lang="vi-VN"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QUẢN TRỊ CƠ SỞ </a:t>
            </a:r>
            <a:endParaRPr lang="vi-VN"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algn="ctr" eaLnBrk="1" hangingPunct="1">
              <a:buNone/>
            </a:pPr>
            <a:r>
              <a:rPr lang="vi-VN"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DỮ LIỆU</a:t>
            </a:r>
            <a:r>
              <a:rPr lang="en-US" altLang="x-none" sz="28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lang="en-US" altLang="x-none" sz="28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6" name="TextBox 5"/>
          <p:cNvSpPr txBox="1"/>
          <p:nvPr/>
        </p:nvSpPr>
        <p:spPr>
          <a:xfrm>
            <a:off x="2419350" y="920750"/>
            <a:ext cx="1828800" cy="1200150"/>
          </a:xfrm>
          <a:prstGeom prst="rect">
            <a:avLst/>
          </a:prstGeom>
          <a:noFill/>
          <a:ln w="57150">
            <a:solidFill>
              <a:srgbClr val="7030A0"/>
            </a:solidFill>
          </a:ln>
        </p:spPr>
        <p:txBody>
          <a:bodyPr wrap="square" rtlCol="0">
            <a:spAutoFit/>
          </a:bodyPr>
          <a:p>
            <a:pPr eaLnBrk="1" hangingPunct="1">
              <a:buNone/>
            </a:pPr>
            <a:r>
              <a:rPr lang="vi-VN" altLang="x-none" sz="2400" b="1" dirty="0">
                <a:effectLst>
                  <a:outerShdw blurRad="38100" dist="38100" dir="2700000">
                    <a:srgbClr val="C0C0C0"/>
                  </a:outerShdw>
                </a:effectLst>
                <a:latin typeface="Tahoma" panose="020B0604030504040204" pitchFamily="34" charset="0"/>
              </a:rPr>
              <a:t>1. Chức năng của HQTCSDL</a:t>
            </a:r>
            <a:endParaRPr lang="en-US" altLang="x-none" sz="2400" b="1" dirty="0">
              <a:effectLst>
                <a:outerShdw blurRad="38100" dist="38100" dir="2700000">
                  <a:srgbClr val="C0C0C0"/>
                </a:outerShdw>
              </a:effectLst>
              <a:latin typeface="Tahoma" panose="020B0604030504040204" pitchFamily="34" charset="0"/>
            </a:endParaRPr>
          </a:p>
        </p:txBody>
      </p:sp>
      <p:sp>
        <p:nvSpPr>
          <p:cNvPr id="7" name="TextBox 6"/>
          <p:cNvSpPr txBox="1"/>
          <p:nvPr/>
        </p:nvSpPr>
        <p:spPr>
          <a:xfrm>
            <a:off x="2438400" y="2459038"/>
            <a:ext cx="1828800" cy="1938338"/>
          </a:xfrm>
          <a:prstGeom prst="rect">
            <a:avLst/>
          </a:prstGeom>
          <a:noFill/>
          <a:ln w="57150">
            <a:solidFill>
              <a:srgbClr val="7030A0"/>
            </a:solidFill>
          </a:ln>
        </p:spPr>
        <p:txBody>
          <a:bodyPr wrap="square" rtlCol="0">
            <a:spAutoFit/>
          </a:bodyPr>
          <a:p>
            <a:pPr eaLnBrk="1" hangingPunct="1">
              <a:buNone/>
            </a:pPr>
            <a:r>
              <a:rPr lang="vi-VN" altLang="x-none" sz="2400" b="1" dirty="0">
                <a:effectLst>
                  <a:outerShdw blurRad="38100" dist="38100" dir="2700000">
                    <a:srgbClr val="C0C0C0"/>
                  </a:outerShdw>
                </a:effectLst>
                <a:latin typeface="Tahoma" panose="020B0604030504040204" pitchFamily="34" charset="0"/>
              </a:rPr>
              <a:t>3. Vai trò của con người khi làm việc với HQTCSDL</a:t>
            </a:r>
            <a:endParaRPr lang="en-US" altLang="x-none" sz="2400" b="1" dirty="0">
              <a:effectLst>
                <a:outerShdw blurRad="38100" dist="38100" dir="2700000">
                  <a:srgbClr val="C0C0C0"/>
                </a:outerShdw>
              </a:effectLst>
              <a:latin typeface="Tahoma" panose="020B0604030504040204" pitchFamily="34" charset="0"/>
            </a:endParaRPr>
          </a:p>
        </p:txBody>
      </p:sp>
      <p:sp>
        <p:nvSpPr>
          <p:cNvPr id="8" name="TextBox 7"/>
          <p:cNvSpPr txBox="1"/>
          <p:nvPr/>
        </p:nvSpPr>
        <p:spPr>
          <a:xfrm>
            <a:off x="2514600" y="4749800"/>
            <a:ext cx="1828800" cy="1200150"/>
          </a:xfrm>
          <a:prstGeom prst="rect">
            <a:avLst/>
          </a:prstGeom>
          <a:noFill/>
          <a:ln w="57150">
            <a:solidFill>
              <a:srgbClr val="7030A0"/>
            </a:solidFill>
          </a:ln>
        </p:spPr>
        <p:txBody>
          <a:bodyPr wrap="square" rtlCol="0">
            <a:spAutoFit/>
          </a:bodyPr>
          <a:p>
            <a:pPr eaLnBrk="1" hangingPunct="1">
              <a:buNone/>
            </a:pPr>
            <a:r>
              <a:rPr lang="vi-VN" altLang="x-none" sz="2400" b="1" dirty="0">
                <a:effectLst>
                  <a:outerShdw blurRad="38100" dist="38100" dir="2700000">
                    <a:srgbClr val="C0C0C0"/>
                  </a:outerShdw>
                </a:effectLst>
                <a:latin typeface="Tahoma" panose="020B0604030504040204" pitchFamily="34" charset="0"/>
              </a:rPr>
              <a:t>4. Các bước xây dựng CSDL</a:t>
            </a:r>
            <a:endParaRPr lang="en-US" altLang="x-none" sz="2400" b="1" dirty="0">
              <a:effectLst>
                <a:outerShdw blurRad="38100" dist="38100" dir="2700000">
                  <a:srgbClr val="C0C0C0"/>
                </a:outerShdw>
              </a:effectLst>
              <a:latin typeface="Tahoma" panose="020B0604030504040204" pitchFamily="34" charset="0"/>
            </a:endParaRPr>
          </a:p>
        </p:txBody>
      </p:sp>
      <p:sp>
        <p:nvSpPr>
          <p:cNvPr id="12" name="TextBox 11"/>
          <p:cNvSpPr txBox="1"/>
          <p:nvPr/>
        </p:nvSpPr>
        <p:spPr>
          <a:xfrm>
            <a:off x="4808538" y="4611688"/>
            <a:ext cx="2887663" cy="400050"/>
          </a:xfrm>
          <a:prstGeom prst="rect">
            <a:avLst/>
          </a:prstGeom>
          <a:noFill/>
        </p:spPr>
        <p:txBody>
          <a:bodyPr wrap="square" rtlCol="0">
            <a:spAutoFit/>
          </a:bodyPr>
          <a:p>
            <a:pPr eaLnBrk="1" hangingPunct="1">
              <a:buNone/>
            </a:pPr>
            <a:r>
              <a:rPr lang="vi-VN" altLang="x-none" sz="2000" b="1" dirty="0">
                <a:latin typeface="Tahoma" panose="020B0604030504040204" pitchFamily="34" charset="0"/>
              </a:rPr>
              <a:t>Bước 1: Khảo sát</a:t>
            </a:r>
            <a:endParaRPr lang="en-US" altLang="x-none" sz="2000" b="1" dirty="0">
              <a:latin typeface="Tahoma" panose="020B0604030504040204" pitchFamily="34" charset="0"/>
            </a:endParaRPr>
          </a:p>
        </p:txBody>
      </p:sp>
      <p:sp>
        <p:nvSpPr>
          <p:cNvPr id="13" name="TextBox 12"/>
          <p:cNvSpPr txBox="1"/>
          <p:nvPr/>
        </p:nvSpPr>
        <p:spPr>
          <a:xfrm>
            <a:off x="4827588" y="5638800"/>
            <a:ext cx="2767013" cy="400050"/>
          </a:xfrm>
          <a:prstGeom prst="rect">
            <a:avLst/>
          </a:prstGeom>
          <a:noFill/>
        </p:spPr>
        <p:txBody>
          <a:bodyPr wrap="square" rtlCol="0">
            <a:spAutoFit/>
          </a:bodyPr>
          <a:p>
            <a:pPr eaLnBrk="1" hangingPunct="1">
              <a:buNone/>
            </a:pPr>
            <a:r>
              <a:rPr lang="vi-VN" altLang="x-none" sz="2000" b="1" dirty="0">
                <a:latin typeface="Tahoma" panose="020B0604030504040204" pitchFamily="34" charset="0"/>
              </a:rPr>
              <a:t>Bước 3: Kiểm thử</a:t>
            </a:r>
            <a:endParaRPr lang="en-US" altLang="x-none" sz="2000" b="1" dirty="0">
              <a:latin typeface="Tahoma" panose="020B0604030504040204" pitchFamily="34" charset="0"/>
            </a:endParaRPr>
          </a:p>
        </p:txBody>
      </p:sp>
      <p:sp>
        <p:nvSpPr>
          <p:cNvPr id="14" name="TextBox 13"/>
          <p:cNvSpPr txBox="1"/>
          <p:nvPr/>
        </p:nvSpPr>
        <p:spPr>
          <a:xfrm>
            <a:off x="4806950" y="5105400"/>
            <a:ext cx="2889250" cy="400050"/>
          </a:xfrm>
          <a:prstGeom prst="rect">
            <a:avLst/>
          </a:prstGeom>
          <a:noFill/>
        </p:spPr>
        <p:txBody>
          <a:bodyPr wrap="square" rtlCol="0">
            <a:spAutoFit/>
          </a:bodyPr>
          <a:p>
            <a:pPr eaLnBrk="1" hangingPunct="1">
              <a:buNone/>
            </a:pPr>
            <a:r>
              <a:rPr lang="vi-VN" altLang="x-none" sz="2000" b="1" dirty="0">
                <a:latin typeface="Tahoma" panose="020B0604030504040204" pitchFamily="34" charset="0"/>
              </a:rPr>
              <a:t>Bước 2: Thiết kế</a:t>
            </a:r>
            <a:endParaRPr lang="en-US" altLang="x-none" sz="2000" b="1" dirty="0">
              <a:latin typeface="Tahoma" panose="020B0604030504040204" pitchFamily="34" charset="0"/>
            </a:endParaRPr>
          </a:p>
        </p:txBody>
      </p:sp>
      <p:pic>
        <p:nvPicPr>
          <p:cNvPr id="5122" name="Picture 2"/>
          <p:cNvPicPr>
            <a:picLocks noChangeAspect="1"/>
          </p:cNvPicPr>
          <p:nvPr/>
        </p:nvPicPr>
        <p:blipFill>
          <a:blip r:embed="rId1"/>
          <a:stretch>
            <a:fillRect/>
          </a:stretch>
        </p:blipFill>
        <p:spPr>
          <a:xfrm>
            <a:off x="4953000" y="2016125"/>
            <a:ext cx="3287713" cy="2216150"/>
          </a:xfrm>
          <a:prstGeom prst="rect">
            <a:avLst/>
          </a:prstGeom>
          <a:noFill/>
          <a:ln w="9525">
            <a:noFill/>
          </a:ln>
        </p:spPr>
      </p:pic>
      <p:sp>
        <p:nvSpPr>
          <p:cNvPr id="15" name="Rectangle 14"/>
          <p:cNvSpPr/>
          <p:nvPr/>
        </p:nvSpPr>
        <p:spPr>
          <a:xfrm>
            <a:off x="4800600" y="330200"/>
            <a:ext cx="3957638" cy="369888"/>
          </a:xfrm>
          <a:prstGeom prst="rect">
            <a:avLst/>
          </a:prstGeom>
          <a:noFill/>
          <a:ln w="9525">
            <a:noFill/>
          </a:ln>
        </p:spPr>
        <p:txBody>
          <a:bodyPr wrap="none">
            <a:spAutoFit/>
          </a:bodyPr>
          <a:p>
            <a:pPr eaLnBrk="1" hangingPunct="1">
              <a:buNone/>
            </a:pPr>
            <a:r>
              <a:rPr lang="en-US" altLang="x-none" b="1" dirty="0">
                <a:latin typeface="Times New Roman" panose="02020603050405020304" pitchFamily="18" charset="0"/>
                <a:cs typeface="Times New Roman" panose="02020603050405020304" pitchFamily="18" charset="0"/>
              </a:rPr>
              <a:t>a) Cung cấp môi trường tạo lập CSDL</a:t>
            </a:r>
            <a:endParaRPr lang="en-US" altLang="x-none" b="1" dirty="0">
              <a:latin typeface="Times New Roman" panose="02020603050405020304" pitchFamily="18" charset="0"/>
              <a:ea typeface="Times New Roman" panose="02020603050405020304" pitchFamily="18" charset="0"/>
            </a:endParaRPr>
          </a:p>
        </p:txBody>
      </p:sp>
      <p:sp>
        <p:nvSpPr>
          <p:cNvPr id="16" name="Rectangle 15"/>
          <p:cNvSpPr/>
          <p:nvPr/>
        </p:nvSpPr>
        <p:spPr>
          <a:xfrm>
            <a:off x="4800600" y="757238"/>
            <a:ext cx="4495800" cy="368300"/>
          </a:xfrm>
          <a:prstGeom prst="rect">
            <a:avLst/>
          </a:prstGeom>
          <a:noFill/>
          <a:ln w="9525">
            <a:noFill/>
          </a:ln>
        </p:spPr>
        <p:txBody>
          <a:bodyPr>
            <a:spAutoFit/>
          </a:bodyPr>
          <a:p>
            <a:pPr eaLnBrk="1" hangingPunct="1">
              <a:buNone/>
            </a:pPr>
            <a:r>
              <a:rPr lang="en-US" altLang="x-none" b="1" dirty="0">
                <a:latin typeface="Times New Roman" panose="02020603050405020304" pitchFamily="18" charset="0"/>
                <a:cs typeface="Times New Roman" panose="02020603050405020304" pitchFamily="18" charset="0"/>
              </a:rPr>
              <a:t>b) Cung cấp MT cập nhật v</a:t>
            </a:r>
            <a:r>
              <a:rPr lang="en-US" altLang="x-none" b="1" dirty="0">
                <a:latin typeface="Times New Roman" panose="02020603050405020304" pitchFamily="18" charset="0"/>
                <a:ea typeface="Times New Roman" panose="02020603050405020304" pitchFamily="18" charset="0"/>
              </a:rPr>
              <a:t>à</a:t>
            </a:r>
            <a:r>
              <a:rPr lang="en-US" altLang="x-none" b="1" dirty="0">
                <a:latin typeface="Times New Roman" panose="02020603050405020304" pitchFamily="18" charset="0"/>
                <a:cs typeface="Times New Roman" panose="02020603050405020304" pitchFamily="18" charset="0"/>
              </a:rPr>
              <a:t> khai thác </a:t>
            </a:r>
            <a:r>
              <a:rPr lang="vi-VN" altLang="x-none" b="1" dirty="0">
                <a:latin typeface="Times New Roman" panose="02020603050405020304" pitchFamily="18" charset="0"/>
                <a:cs typeface="Times New Roman" panose="02020603050405020304" pitchFamily="18" charset="0"/>
              </a:rPr>
              <a:t>DL</a:t>
            </a:r>
            <a:endParaRPr lang="en-US" altLang="x-none" b="1" dirty="0">
              <a:latin typeface="Times New Roman" panose="02020603050405020304" pitchFamily="18" charset="0"/>
              <a:ea typeface="Times New Roman" panose="02020603050405020304" pitchFamily="18" charset="0"/>
            </a:endParaRPr>
          </a:p>
        </p:txBody>
      </p:sp>
      <p:sp>
        <p:nvSpPr>
          <p:cNvPr id="17" name="Rectangle 16"/>
          <p:cNvSpPr/>
          <p:nvPr/>
        </p:nvSpPr>
        <p:spPr>
          <a:xfrm>
            <a:off x="4800600" y="1208088"/>
            <a:ext cx="4114800" cy="646112"/>
          </a:xfrm>
          <a:prstGeom prst="rect">
            <a:avLst/>
          </a:prstGeom>
          <a:noFill/>
          <a:ln w="9525">
            <a:noFill/>
          </a:ln>
        </p:spPr>
        <p:txBody>
          <a:bodyPr>
            <a:spAutoFit/>
          </a:bodyPr>
          <a:p>
            <a:pPr eaLnBrk="1" hangingPunct="1">
              <a:buNone/>
            </a:pPr>
            <a:r>
              <a:rPr lang="pt-BR" altLang="x-none" b="1" dirty="0">
                <a:latin typeface="Times New Roman" panose="02020603050405020304" pitchFamily="18" charset="0"/>
                <a:cs typeface="Times New Roman" panose="02020603050405020304" pitchFamily="18" charset="0"/>
              </a:rPr>
              <a:t>c) Cung cấp công cụ kiểm soát, điều khiển việc truy cập v</a:t>
            </a:r>
            <a:r>
              <a:rPr lang="pt-BR" altLang="x-none" b="1" dirty="0">
                <a:latin typeface="Times New Roman" panose="02020603050405020304" pitchFamily="18" charset="0"/>
                <a:ea typeface="Times New Roman" panose="02020603050405020304" pitchFamily="18" charset="0"/>
              </a:rPr>
              <a:t>à</a:t>
            </a:r>
            <a:r>
              <a:rPr lang="pt-BR" altLang="x-none" b="1" dirty="0">
                <a:latin typeface="Times New Roman" panose="02020603050405020304" pitchFamily="18" charset="0"/>
                <a:cs typeface="Times New Roman" panose="02020603050405020304" pitchFamily="18" charset="0"/>
              </a:rPr>
              <a:t>o dữ liệu</a:t>
            </a:r>
            <a:endParaRPr lang="en-US" altLang="x-none" b="1" dirty="0">
              <a:latin typeface="Times New Roman" panose="02020603050405020304" pitchFamily="18" charset="0"/>
              <a:ea typeface="Times New Roman" panose="02020603050405020304" pitchFamily="18" charset="0"/>
            </a:endParaRPr>
          </a:p>
        </p:txBody>
      </p:sp>
      <p:cxnSp>
        <p:nvCxnSpPr>
          <p:cNvPr id="19" name="Straight Arrow Connector 18"/>
          <p:cNvCxnSpPr>
            <a:stCxn id="4" idx="3"/>
            <a:endCxn id="6" idx="1"/>
          </p:cNvCxnSpPr>
          <p:nvPr/>
        </p:nvCxnSpPr>
        <p:spPr>
          <a:xfrm flipV="1">
            <a:off x="1889125" y="1520825"/>
            <a:ext cx="530225" cy="2513013"/>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3"/>
            <a:endCxn id="7" idx="1"/>
          </p:cNvCxnSpPr>
          <p:nvPr/>
        </p:nvCxnSpPr>
        <p:spPr>
          <a:xfrm flipV="1">
            <a:off x="1889125" y="3597275"/>
            <a:ext cx="549275" cy="436563"/>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4" idx="3"/>
          </p:cNvCxnSpPr>
          <p:nvPr/>
        </p:nvCxnSpPr>
        <p:spPr>
          <a:xfrm>
            <a:off x="1889125" y="4033838"/>
            <a:ext cx="549275" cy="1071563"/>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206875" y="685800"/>
            <a:ext cx="746125" cy="425450"/>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248150" y="2544763"/>
            <a:ext cx="781050" cy="579438"/>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8" idx="3"/>
          </p:cNvCxnSpPr>
          <p:nvPr/>
        </p:nvCxnSpPr>
        <p:spPr>
          <a:xfrm flipV="1">
            <a:off x="4343400" y="4876800"/>
            <a:ext cx="609600" cy="698500"/>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2" grpId="0"/>
      <p:bldP spid="13" grpId="0"/>
      <p:bldP spid="14" grpId="0"/>
      <p:bldP spid="15"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Box 3"/>
          <p:cNvSpPr txBox="1"/>
          <p:nvPr/>
        </p:nvSpPr>
        <p:spPr>
          <a:xfrm>
            <a:off x="-152400" y="304800"/>
            <a:ext cx="9439275" cy="521970"/>
          </a:xfrm>
          <a:prstGeom prst="rect">
            <a:avLst/>
          </a:prstGeom>
          <a:noFill/>
        </p:spPr>
        <p:txBody>
          <a:bodyPr wrap="square" rtlCol="0">
            <a:spAutoFit/>
          </a:bodyPr>
          <a:p>
            <a:pPr algn="l" eaLnBrk="1" hangingPunct="1">
              <a:buNone/>
            </a:pPr>
            <a:r>
              <a:rPr lang="vi-VN" altLang="x-none" sz="2800" b="1" dirty="0">
                <a:solidFill>
                  <a:schemeClr val="bg1"/>
                </a:solidFill>
                <a:effectLst>
                  <a:outerShdw blurRad="38100" dist="38100" dir="2700000">
                    <a:srgbClr val="C0C0C0"/>
                  </a:outerShdw>
                </a:effectLst>
                <a:latin typeface="Tahoma" panose="020B0604030504040204" pitchFamily="34" charset="0"/>
              </a:rPr>
              <a:t>III. Vai trò của con người khi làm việc với HQTCSDL</a:t>
            </a:r>
            <a:endParaRPr lang="vi-VN" altLang="x-none" sz="2800" b="1" dirty="0">
              <a:solidFill>
                <a:schemeClr val="bg1"/>
              </a:solidFill>
              <a:effectLst>
                <a:outerShdw blurRad="38100" dist="38100" dir="2700000">
                  <a:srgbClr val="C0C0C0"/>
                </a:outerShdw>
              </a:effectLst>
              <a:latin typeface="Tahoma" panose="020B0604030504040204" pitchFamily="34" charset="0"/>
            </a:endParaRPr>
          </a:p>
        </p:txBody>
      </p:sp>
      <p:sp>
        <p:nvSpPr>
          <p:cNvPr id="5" name="TextBox 4"/>
          <p:cNvSpPr txBox="1"/>
          <p:nvPr/>
        </p:nvSpPr>
        <p:spPr>
          <a:xfrm>
            <a:off x="838200" y="1447800"/>
            <a:ext cx="3733800" cy="584200"/>
          </a:xfrm>
          <a:prstGeom prst="rect">
            <a:avLst/>
          </a:prstGeom>
          <a:noFill/>
        </p:spPr>
        <p:txBody>
          <a:bodyPr wrap="square" rtlCol="0">
            <a:spAutoFit/>
          </a:bodyPr>
          <a:p>
            <a:pP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a. Người QTCSDL</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pic>
        <p:nvPicPr>
          <p:cNvPr id="11268" name="Picture 4" descr="Picture1"/>
          <p:cNvPicPr>
            <a:picLocks noChangeAspect="1"/>
          </p:cNvPicPr>
          <p:nvPr/>
        </p:nvPicPr>
        <p:blipFill>
          <a:blip r:embed="rId1"/>
          <a:stretch>
            <a:fillRect/>
          </a:stretch>
        </p:blipFill>
        <p:spPr>
          <a:xfrm>
            <a:off x="4225925" y="1057275"/>
            <a:ext cx="1793875" cy="1028700"/>
          </a:xfrm>
          <a:prstGeom prst="rect">
            <a:avLst/>
          </a:prstGeom>
          <a:noFill/>
          <a:ln w="9525">
            <a:noFill/>
          </a:ln>
        </p:spPr>
      </p:pic>
      <p:sp>
        <p:nvSpPr>
          <p:cNvPr id="14" name="Oval Callout 13"/>
          <p:cNvSpPr/>
          <p:nvPr/>
        </p:nvSpPr>
        <p:spPr>
          <a:xfrm>
            <a:off x="6019800" y="914400"/>
            <a:ext cx="2582863" cy="1028700"/>
          </a:xfrm>
          <a:prstGeom prst="wedgeEllipseCallout">
            <a:avLst>
              <a:gd name="adj1" fmla="val -73465"/>
              <a:gd name="adj2" fmla="val -1694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Tahoma" panose="020B0604030504040204" pitchFamily="34" charset="0"/>
              </a:rPr>
              <a:t>Là người như thế nào?</a:t>
            </a:r>
            <a:endParaRPr lang="en-US" altLang="x-none" b="1" dirty="0">
              <a:solidFill>
                <a:srgbClr val="FF0000"/>
              </a:solidFill>
              <a:latin typeface="Tahoma" panose="020B0604030504040204" pitchFamily="34" charset="0"/>
            </a:endParaRPr>
          </a:p>
        </p:txBody>
      </p:sp>
      <p:sp>
        <p:nvSpPr>
          <p:cNvPr id="15" name="Rectangle 14"/>
          <p:cNvSpPr/>
          <p:nvPr/>
        </p:nvSpPr>
        <p:spPr>
          <a:xfrm>
            <a:off x="762000" y="1905000"/>
            <a:ext cx="7729538" cy="1016000"/>
          </a:xfrm>
          <a:prstGeom prst="rect">
            <a:avLst/>
          </a:prstGeom>
          <a:noFill/>
          <a:ln w="9525">
            <a:noFill/>
          </a:ln>
        </p:spPr>
        <p:txBody>
          <a:bodyPr>
            <a:spAutoFit/>
          </a:bodyPr>
          <a:p>
            <a:pPr eaLnBrk="1" hangingPunct="1">
              <a:buNone/>
            </a:pPr>
            <a:r>
              <a:rPr lang="en-US" altLang="x-none" sz="3000" dirty="0">
                <a:latin typeface="Times New Roman" panose="02020603050405020304" pitchFamily="18" charset="0"/>
                <a:cs typeface="Times New Roman" panose="02020603050405020304" pitchFamily="18" charset="0"/>
              </a:rPr>
              <a:t>- </a:t>
            </a:r>
            <a:r>
              <a:rPr lang="en-US" altLang="x-none" sz="3000" i="1" dirty="0">
                <a:latin typeface="Times New Roman" panose="02020603050405020304" pitchFamily="18" charset="0"/>
                <a:cs typeface="Times New Roman" panose="02020603050405020304" pitchFamily="18" charset="0"/>
              </a:rPr>
              <a:t>L</a:t>
            </a:r>
            <a:r>
              <a:rPr lang="en-US" altLang="x-none" sz="3000" i="1" dirty="0">
                <a:latin typeface="Times New Roman" panose="02020603050405020304" pitchFamily="18" charset="0"/>
                <a:ea typeface="Times New Roman" panose="02020603050405020304" pitchFamily="18" charset="0"/>
              </a:rPr>
              <a:t>à</a:t>
            </a:r>
            <a:r>
              <a:rPr lang="en-US" altLang="x-none" sz="3000" i="1" dirty="0">
                <a:latin typeface="Times New Roman" panose="02020603050405020304" pitchFamily="18" charset="0"/>
                <a:cs typeface="Times New Roman" panose="02020603050405020304" pitchFamily="18" charset="0"/>
              </a:rPr>
              <a:t> một người hay nhóm người được trao quyền điều h</a:t>
            </a:r>
            <a:r>
              <a:rPr lang="en-US" altLang="x-none" sz="3000" i="1" dirty="0">
                <a:latin typeface="Times New Roman" panose="02020603050405020304" pitchFamily="18" charset="0"/>
                <a:ea typeface="Times New Roman" panose="02020603050405020304" pitchFamily="18" charset="0"/>
              </a:rPr>
              <a:t>à</a:t>
            </a:r>
            <a:r>
              <a:rPr lang="en-US" altLang="x-none" sz="3000" i="1" dirty="0">
                <a:latin typeface="Times New Roman" panose="02020603050405020304" pitchFamily="18" charset="0"/>
                <a:cs typeface="Times New Roman" panose="02020603050405020304" pitchFamily="18" charset="0"/>
              </a:rPr>
              <a:t>nh CSDL.</a:t>
            </a:r>
            <a:endParaRPr lang="en-US" altLang="x-none" sz="3000" i="1" dirty="0">
              <a:latin typeface="Times New Roman" panose="02020603050405020304" pitchFamily="18" charset="0"/>
              <a:ea typeface="Times New Roman" panose="02020603050405020304" pitchFamily="18" charset="0"/>
            </a:endParaRPr>
          </a:p>
        </p:txBody>
      </p:sp>
      <p:sp>
        <p:nvSpPr>
          <p:cNvPr id="17" name="Rectangle 16"/>
          <p:cNvSpPr/>
          <p:nvPr/>
        </p:nvSpPr>
        <p:spPr>
          <a:xfrm>
            <a:off x="787400" y="2819400"/>
            <a:ext cx="7704138" cy="1016000"/>
          </a:xfrm>
          <a:prstGeom prst="rect">
            <a:avLst/>
          </a:prstGeom>
          <a:noFill/>
          <a:ln w="9525">
            <a:noFill/>
          </a:ln>
        </p:spPr>
        <p:txBody>
          <a:bodyPr>
            <a:spAutoFit/>
          </a:bodyPr>
          <a:p>
            <a:pPr eaLnBrk="1" hangingPunct="1">
              <a:buNone/>
            </a:pPr>
            <a:r>
              <a:rPr lang="en-US" altLang="x-none" sz="3000" dirty="0">
                <a:latin typeface="Times New Roman" panose="02020603050405020304" pitchFamily="18" charset="0"/>
                <a:cs typeface="Times New Roman" panose="02020603050405020304" pitchFamily="18" charset="0"/>
              </a:rPr>
              <a:t>- </a:t>
            </a:r>
            <a:r>
              <a:rPr lang="en-US" altLang="x-none" sz="3000" i="1" dirty="0">
                <a:latin typeface="Times New Roman" panose="02020603050405020304" pitchFamily="18" charset="0"/>
                <a:cs typeface="Times New Roman" panose="02020603050405020304" pitchFamily="18" charset="0"/>
              </a:rPr>
              <a:t>Quản lí các t</a:t>
            </a:r>
            <a:r>
              <a:rPr lang="en-US" altLang="x-none" sz="3000" i="1" dirty="0">
                <a:latin typeface="Times New Roman" panose="02020603050405020304" pitchFamily="18" charset="0"/>
                <a:ea typeface="Times New Roman" panose="02020603050405020304" pitchFamily="18" charset="0"/>
              </a:rPr>
              <a:t>à</a:t>
            </a:r>
            <a:r>
              <a:rPr lang="en-US" altLang="x-none" sz="3000" i="1" dirty="0">
                <a:latin typeface="Times New Roman" panose="02020603050405020304" pitchFamily="18" charset="0"/>
                <a:cs typeface="Times New Roman" panose="02020603050405020304" pitchFamily="18" charset="0"/>
              </a:rPr>
              <a:t>i nguyên </a:t>
            </a:r>
            <a:r>
              <a:rPr lang="en-US" altLang="x-none" sz="3000" dirty="0">
                <a:latin typeface="Times New Roman" panose="02020603050405020304" pitchFamily="18" charset="0"/>
                <a:cs typeface="Times New Roman" panose="02020603050405020304" pitchFamily="18" charset="0"/>
              </a:rPr>
              <a:t>của CSDL, hệ QTCSDL  v</a:t>
            </a:r>
            <a:r>
              <a:rPr lang="en-US" altLang="x-none" sz="3000" dirty="0">
                <a:latin typeface="Times New Roman" panose="02020603050405020304" pitchFamily="18" charset="0"/>
                <a:ea typeface="Times New Roman" panose="02020603050405020304" pitchFamily="18" charset="0"/>
              </a:rPr>
              <a:t>à</a:t>
            </a:r>
            <a:r>
              <a:rPr lang="en-US" altLang="x-none" sz="3000" dirty="0">
                <a:latin typeface="Times New Roman" panose="02020603050405020304" pitchFamily="18" charset="0"/>
                <a:cs typeface="Times New Roman" panose="02020603050405020304" pitchFamily="18" charset="0"/>
              </a:rPr>
              <a:t> các phần mềm có liên quan.</a:t>
            </a:r>
            <a:endParaRPr lang="en-US" altLang="x-none" sz="3000" dirty="0">
              <a:latin typeface="Times New Roman" panose="02020603050405020304" pitchFamily="18" charset="0"/>
              <a:ea typeface="Times New Roman" panose="02020603050405020304" pitchFamily="18" charset="0"/>
            </a:endParaRPr>
          </a:p>
        </p:txBody>
      </p:sp>
      <p:sp>
        <p:nvSpPr>
          <p:cNvPr id="18" name="Rectangle 17"/>
          <p:cNvSpPr/>
          <p:nvPr/>
        </p:nvSpPr>
        <p:spPr>
          <a:xfrm>
            <a:off x="777875" y="3733800"/>
            <a:ext cx="7713663" cy="1477963"/>
          </a:xfrm>
          <a:prstGeom prst="rect">
            <a:avLst/>
          </a:prstGeom>
          <a:noFill/>
          <a:ln w="9525">
            <a:noFill/>
          </a:ln>
        </p:spPr>
        <p:txBody>
          <a:bodyPr>
            <a:spAutoFit/>
          </a:bodyPr>
          <a:p>
            <a:pPr eaLnBrk="1" hangingPunct="1">
              <a:buNone/>
            </a:pPr>
            <a:r>
              <a:rPr lang="en-US" altLang="x-none" sz="3000" dirty="0">
                <a:latin typeface="Times New Roman" panose="02020603050405020304" pitchFamily="18" charset="0"/>
                <a:cs typeface="Times New Roman" panose="02020603050405020304" pitchFamily="18" charset="0"/>
              </a:rPr>
              <a:t>- </a:t>
            </a:r>
            <a:r>
              <a:rPr lang="vi-VN" altLang="x-none" sz="3000" i="1" dirty="0">
                <a:latin typeface="Times New Roman" panose="02020603050405020304" pitchFamily="18" charset="0"/>
                <a:cs typeface="Times New Roman" panose="02020603050405020304" pitchFamily="18" charset="0"/>
              </a:rPr>
              <a:t>C</a:t>
            </a:r>
            <a:r>
              <a:rPr lang="vi-VN" altLang="x-none" sz="3000" i="1" dirty="0">
                <a:latin typeface="Times New Roman" panose="02020603050405020304" pitchFamily="18" charset="0"/>
                <a:ea typeface="Times New Roman" panose="02020603050405020304" pitchFamily="18" charset="0"/>
              </a:rPr>
              <a:t>à</a:t>
            </a:r>
            <a:r>
              <a:rPr lang="vi-VN" altLang="x-none" sz="3000" i="1" dirty="0">
                <a:latin typeface="Times New Roman" panose="02020603050405020304" pitchFamily="18" charset="0"/>
                <a:cs typeface="Times New Roman" panose="02020603050405020304" pitchFamily="18" charset="0"/>
              </a:rPr>
              <a:t>i đặt </a:t>
            </a:r>
            <a:r>
              <a:rPr lang="vi-VN" altLang="x-none" sz="3000" dirty="0">
                <a:latin typeface="Times New Roman" panose="02020603050405020304" pitchFamily="18" charset="0"/>
                <a:cs typeface="Times New Roman" panose="02020603050405020304" pitchFamily="18" charset="0"/>
              </a:rPr>
              <a:t>CSDL, </a:t>
            </a:r>
            <a:r>
              <a:rPr lang="en-US" altLang="x-none" sz="3000" i="1" dirty="0">
                <a:latin typeface="Times New Roman" panose="02020603050405020304" pitchFamily="18" charset="0"/>
                <a:cs typeface="Times New Roman" panose="02020603050405020304" pitchFamily="18" charset="0"/>
              </a:rPr>
              <a:t>cấp phát các quyền truy cập CSDL</a:t>
            </a:r>
            <a:r>
              <a:rPr lang="en-US" altLang="x-none" sz="3000" dirty="0">
                <a:latin typeface="Times New Roman" panose="02020603050405020304" pitchFamily="18" charset="0"/>
                <a:cs typeface="Times New Roman" panose="02020603050405020304" pitchFamily="18" charset="0"/>
              </a:rPr>
              <a:t>, </a:t>
            </a:r>
            <a:r>
              <a:rPr lang="vi-VN" altLang="x-none" sz="3000" i="1" dirty="0">
                <a:latin typeface="Times New Roman" panose="02020603050405020304" pitchFamily="18" charset="0"/>
                <a:cs typeface="Times New Roman" panose="02020603050405020304" pitchFamily="18" charset="0"/>
              </a:rPr>
              <a:t>cấp phát phần mềm v</a:t>
            </a:r>
            <a:r>
              <a:rPr lang="vi-VN" altLang="x-none" sz="3000" i="1" dirty="0">
                <a:latin typeface="Times New Roman" panose="02020603050405020304" pitchFamily="18" charset="0"/>
                <a:ea typeface="Times New Roman" panose="02020603050405020304" pitchFamily="18" charset="0"/>
              </a:rPr>
              <a:t>à</a:t>
            </a:r>
            <a:r>
              <a:rPr lang="vi-VN" altLang="x-none" sz="3000" i="1" dirty="0">
                <a:latin typeface="Times New Roman" panose="02020603050405020304" pitchFamily="18" charset="0"/>
                <a:cs typeface="Times New Roman" panose="02020603050405020304" pitchFamily="18" charset="0"/>
              </a:rPr>
              <a:t> phần cứng</a:t>
            </a:r>
            <a:r>
              <a:rPr lang="vi-VN" altLang="x-none" sz="3000" dirty="0">
                <a:latin typeface="Times New Roman" panose="02020603050405020304" pitchFamily="18" charset="0"/>
                <a:cs typeface="Times New Roman" panose="02020603050405020304" pitchFamily="18" charset="0"/>
              </a:rPr>
              <a:t> theo yêu cầu, duy trì các hoạt động hệ thống.</a:t>
            </a:r>
            <a:endParaRPr lang="vi-VN" altLang="x-none" sz="3000" dirty="0">
              <a:latin typeface="Times New Roman" panose="02020603050405020304" pitchFamily="18" charset="0"/>
              <a:ea typeface="Times New Roman" panose="02020603050405020304" pitchFamily="18" charset="0"/>
            </a:endParaRPr>
          </a:p>
        </p:txBody>
      </p:sp>
      <p:sp>
        <p:nvSpPr>
          <p:cNvPr id="2" name="TextBox 1"/>
          <p:cNvSpPr txBox="1"/>
          <p:nvPr/>
        </p:nvSpPr>
        <p:spPr>
          <a:xfrm>
            <a:off x="152400" y="5200650"/>
            <a:ext cx="8686800" cy="1384300"/>
          </a:xfrm>
          <a:prstGeom prst="rect">
            <a:avLst/>
          </a:prstGeom>
          <a:noFill/>
          <a:ln w="9525">
            <a:noFill/>
          </a:ln>
        </p:spPr>
        <p:txBody>
          <a:bodyPr>
            <a:spAutoFit/>
          </a:bodyPr>
          <a:p>
            <a:pPr algn="ctr" eaLnBrk="1" hangingPunct="1"/>
            <a:r>
              <a:rPr lang="en-US" altLang="x-none" sz="2800" b="1" dirty="0">
                <a:latin typeface="Arial" panose="020B0604020202020204" pitchFamily="34" charset="0"/>
              </a:rPr>
              <a:t>Vậy những ng</a:t>
            </a:r>
            <a:r>
              <a:rPr lang="vi-VN" altLang="x-none" sz="2800" b="1" dirty="0">
                <a:latin typeface="Arial" panose="020B0604020202020204" pitchFamily="34" charset="0"/>
              </a:rPr>
              <a:t>ười</a:t>
            </a:r>
            <a:r>
              <a:rPr lang="en-US" altLang="x-none" sz="2800" b="1" dirty="0">
                <a:latin typeface="Arial" panose="020B0604020202020204" pitchFamily="34" charset="0"/>
              </a:rPr>
              <a:t> quản trị CSDL phải hiểu biết sâu sắc và có kĩ năng tốt trong lĩnh vực CSDL, hệ QTCSDL và môi tr</a:t>
            </a:r>
            <a:r>
              <a:rPr lang="vi-VN" altLang="x-none" sz="2800" b="1" dirty="0">
                <a:latin typeface="Arial" panose="020B0604020202020204" pitchFamily="34" charset="0"/>
              </a:rPr>
              <a:t>ường</a:t>
            </a:r>
            <a:r>
              <a:rPr lang="en-US" altLang="x-none" sz="2800" b="1" dirty="0">
                <a:latin typeface="Arial" panose="020B0604020202020204" pitchFamily="34" charset="0"/>
              </a:rPr>
              <a:t> hệ thống</a:t>
            </a:r>
            <a:endParaRPr lang="en-US" altLang="x-none" sz="2800" b="1"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4" grpId="0" animBg="1"/>
      <p:bldP spid="15" grpId="0"/>
      <p:bldP spid="17" grpId="0"/>
      <p:bldP spid="18"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152400" y="1525588"/>
            <a:ext cx="5791200" cy="585788"/>
          </a:xfrm>
          <a:prstGeom prst="rect">
            <a:avLst/>
          </a:prstGeom>
          <a:noFill/>
        </p:spPr>
        <p:txBody>
          <a:bodyPr wrap="square" rtlCol="0">
            <a:spAutoFit/>
          </a:bodyPr>
          <a:p>
            <a:pPr eaLnBrk="1" hangingPunct="1">
              <a:buNone/>
            </a:pPr>
            <a:r>
              <a:rPr lang="vi-VN" altLang="x-none" sz="3200" b="1" dirty="0">
                <a:solidFill>
                  <a:srgbClr val="FF0000"/>
                </a:solidFill>
                <a:effectLst>
                  <a:outerShdw blurRad="38100" dist="38100" dir="2700000">
                    <a:srgbClr val="C0C0C0"/>
                  </a:outerShdw>
                </a:effectLst>
                <a:latin typeface="Tahoma" panose="020B0604030504040204" pitchFamily="34" charset="0"/>
              </a:rPr>
              <a:t>b.Người lập tr</a:t>
            </a:r>
            <a:r>
              <a:rPr lang="en-US" altLang="x-none" sz="3200" b="1" dirty="0">
                <a:solidFill>
                  <a:srgbClr val="FF0000"/>
                </a:solidFill>
                <a:effectLst>
                  <a:outerShdw blurRad="38100" dist="38100" dir="2700000">
                    <a:srgbClr val="C0C0C0"/>
                  </a:outerShdw>
                </a:effectLst>
                <a:latin typeface="Tahoma" panose="020B0604030504040204" pitchFamily="34" charset="0"/>
              </a:rPr>
              <a:t>ì</a:t>
            </a:r>
            <a:r>
              <a:rPr lang="vi-VN" altLang="x-none" sz="3200" b="1" dirty="0">
                <a:solidFill>
                  <a:srgbClr val="FF0000"/>
                </a:solidFill>
                <a:effectLst>
                  <a:outerShdw blurRad="38100" dist="38100" dir="2700000">
                    <a:srgbClr val="C0C0C0"/>
                  </a:outerShdw>
                </a:effectLst>
                <a:latin typeface="Tahoma" panose="020B0604030504040204" pitchFamily="34" charset="0"/>
              </a:rPr>
              <a:t>nh ứng dụng</a:t>
            </a:r>
            <a:endParaRPr lang="en-US" altLang="x-none" sz="3200" b="1" dirty="0">
              <a:solidFill>
                <a:srgbClr val="FF0000"/>
              </a:solidFill>
              <a:effectLst>
                <a:outerShdw blurRad="38100" dist="38100" dir="2700000">
                  <a:srgbClr val="C0C0C0"/>
                </a:outerShdw>
              </a:effectLst>
              <a:latin typeface="Tahoma" panose="020B0604030504040204" pitchFamily="34" charset="0"/>
            </a:endParaRPr>
          </a:p>
        </p:txBody>
      </p:sp>
      <p:pic>
        <p:nvPicPr>
          <p:cNvPr id="12291" name="Picture 7"/>
          <p:cNvPicPr>
            <a:picLocks noChangeAspect="1"/>
          </p:cNvPicPr>
          <p:nvPr/>
        </p:nvPicPr>
        <p:blipFill>
          <a:blip r:embed="rId1"/>
          <a:srcRect r="14276"/>
          <a:stretch>
            <a:fillRect/>
          </a:stretch>
        </p:blipFill>
        <p:spPr>
          <a:xfrm>
            <a:off x="5562600" y="990600"/>
            <a:ext cx="1905000" cy="1379538"/>
          </a:xfrm>
          <a:prstGeom prst="rect">
            <a:avLst/>
          </a:prstGeom>
          <a:noFill/>
          <a:ln w="9525">
            <a:noFill/>
          </a:ln>
        </p:spPr>
      </p:pic>
      <p:sp>
        <p:nvSpPr>
          <p:cNvPr id="9" name="Rectangle 8"/>
          <p:cNvSpPr/>
          <p:nvPr/>
        </p:nvSpPr>
        <p:spPr>
          <a:xfrm>
            <a:off x="971550" y="4114800"/>
            <a:ext cx="7562850" cy="1570038"/>
          </a:xfrm>
          <a:prstGeom prst="rect">
            <a:avLst/>
          </a:prstGeom>
        </p:spPr>
        <p:txBody>
          <a:bodyPr wrap="square">
            <a:spAutoFit/>
          </a:bodyPr>
          <a:p>
            <a:pPr algn="just" eaLnBrk="1" hangingPunct="1">
              <a:buNone/>
            </a:pPr>
            <a:r>
              <a:rPr lang="vi-VN" altLang="x-none" sz="3200" dirty="0">
                <a:latin typeface="Tahoma" panose="020B0604030504040204" pitchFamily="34" charset="0"/>
              </a:rPr>
              <a:t>- </a:t>
            </a:r>
            <a:r>
              <a:rPr lang="vi-VN" altLang="x-none" sz="3200" i="1" dirty="0">
                <a:latin typeface="Tahoma" panose="020B0604030504040204" pitchFamily="34" charset="0"/>
              </a:rPr>
              <a:t>H</a:t>
            </a:r>
            <a:r>
              <a:rPr lang="en-US" altLang="x-none" sz="3200" i="1" dirty="0">
                <a:latin typeface="Tahoma" panose="020B0604030504040204" pitchFamily="34" charset="0"/>
              </a:rPr>
              <a:t>ỗ </a:t>
            </a:r>
            <a:r>
              <a:rPr lang="en-US" altLang="x-none" sz="3200" i="1" dirty="0">
                <a:latin typeface="Times New Roman" panose="02020603050405020304" pitchFamily="18" charset="0"/>
                <a:cs typeface="Times New Roman" panose="02020603050405020304" pitchFamily="18" charset="0"/>
              </a:rPr>
              <a:t>trợ khai thác thông tin </a:t>
            </a:r>
            <a:r>
              <a:rPr lang="en-US" altLang="x-none" sz="3200" dirty="0">
                <a:latin typeface="Times New Roman" panose="02020603050405020304" pitchFamily="18" charset="0"/>
                <a:cs typeface="Times New Roman" panose="02020603050405020304" pitchFamily="18" charset="0"/>
              </a:rPr>
              <a:t>từ CSDL trên cơ sở các công cụ m</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 hệ quản trị CSDL cung cấp. </a:t>
            </a:r>
            <a:endParaRPr lang="en-US" altLang="x-none" sz="3200" dirty="0">
              <a:latin typeface="Times New Roman" panose="02020603050405020304" pitchFamily="18" charset="0"/>
              <a:ea typeface="Times New Roman" panose="02020603050405020304" pitchFamily="18" charset="0"/>
            </a:endParaRPr>
          </a:p>
        </p:txBody>
      </p:sp>
      <p:sp>
        <p:nvSpPr>
          <p:cNvPr id="10" name="Rectangle 9"/>
          <p:cNvSpPr/>
          <p:nvPr/>
        </p:nvSpPr>
        <p:spPr>
          <a:xfrm>
            <a:off x="968375" y="2370138"/>
            <a:ext cx="7566025" cy="1570038"/>
          </a:xfrm>
          <a:prstGeom prst="rect">
            <a:avLst/>
          </a:prstGeom>
        </p:spPr>
        <p:txBody>
          <a:bodyPr wrap="square">
            <a:spAutoFit/>
          </a:bodyPr>
          <a:p>
            <a:pPr algn="just" eaLnBrk="1" hangingPunct="1">
              <a:buNone/>
            </a:pPr>
            <a:r>
              <a:rPr lang="vi-VN" altLang="x-none" sz="3200" dirty="0">
                <a:latin typeface="Tahoma" panose="020B0604030504040204" pitchFamily="34" charset="0"/>
              </a:rPr>
              <a:t>- </a:t>
            </a:r>
            <a:r>
              <a:rPr lang="en-US" altLang="x-none" sz="3200" i="1" dirty="0">
                <a:latin typeface="Times New Roman" panose="02020603050405020304" pitchFamily="18" charset="0"/>
                <a:cs typeface="Times New Roman" panose="02020603050405020304" pitchFamily="18" charset="0"/>
              </a:rPr>
              <a:t>L</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 người có nhiệm vụ xây dựng các chương trình ứng dụng </a:t>
            </a:r>
            <a:r>
              <a:rPr lang="vi-VN" altLang="x-none" sz="3200" i="1" dirty="0">
                <a:latin typeface="Times New Roman" panose="02020603050405020304" pitchFamily="18" charset="0"/>
                <a:cs typeface="Times New Roman" panose="02020603050405020304" pitchFamily="18" charset="0"/>
              </a:rPr>
              <a:t>đáp ứng nhu cầu khai thác của người dùng</a:t>
            </a:r>
            <a:r>
              <a:rPr lang="en-US" altLang="x-none" sz="3200" i="1" dirty="0">
                <a:latin typeface="Times New Roman" panose="02020603050405020304" pitchFamily="18" charset="0"/>
                <a:cs typeface="Times New Roman" panose="02020603050405020304" pitchFamily="18" charset="0"/>
              </a:rPr>
              <a:t>.</a:t>
            </a:r>
            <a:endParaRPr lang="en-US" altLang="x-none" sz="3200" i="1" dirty="0">
              <a:latin typeface="Times New Roman" panose="02020603050405020304" pitchFamily="18" charset="0"/>
              <a:ea typeface="Times New Roman" panose="02020603050405020304" pitchFamily="18" charset="0"/>
            </a:endParaRPr>
          </a:p>
        </p:txBody>
      </p:sp>
      <p:sp>
        <p:nvSpPr>
          <p:cNvPr id="17" name="TextBox 16"/>
          <p:cNvSpPr txBox="1"/>
          <p:nvPr/>
        </p:nvSpPr>
        <p:spPr>
          <a:xfrm>
            <a:off x="59690" y="317500"/>
            <a:ext cx="9279255" cy="1076325"/>
          </a:xfrm>
          <a:prstGeom prst="rect">
            <a:avLst/>
          </a:prstGeom>
          <a:noFill/>
        </p:spPr>
        <p:txBody>
          <a:bodyPr wrap="square" rtlCol="0">
            <a:spAutoFit/>
          </a:bodyPr>
          <a:p>
            <a:pPr eaLnBrk="1" hangingPunct="1">
              <a:buNone/>
            </a:pPr>
            <a:r>
              <a:rPr lang="vi-VN" altLang="x-none" sz="3200" b="1" dirty="0">
                <a:solidFill>
                  <a:srgbClr val="FF6600"/>
                </a:solidFill>
                <a:effectLst>
                  <a:outerShdw blurRad="38100" dist="38100" dir="2700000">
                    <a:srgbClr val="C0C0C0"/>
                  </a:outerShdw>
                </a:effectLst>
                <a:latin typeface="Tahoma" panose="020B0604030504040204" pitchFamily="34" charset="0"/>
              </a:rPr>
              <a:t>III. Vai trò của con người khi làm việc với HQTCSDL</a:t>
            </a:r>
            <a:endParaRPr lang="vi-VN" altLang="x-none" sz="3200" b="1" dirty="0">
              <a:solidFill>
                <a:srgbClr val="FF6600"/>
              </a:solidFill>
              <a:effectLst>
                <a:outerShdw blurRad="38100" dist="38100" dir="2700000">
                  <a:srgbClr val="C0C0C0"/>
                </a:outerShdw>
              </a:effectLst>
              <a:latin typeface="Tahoma" panose="020B0604030504040204" pitchFamily="34" charset="0"/>
            </a:endParaRPr>
          </a:p>
        </p:txBody>
      </p:sp>
      <p:sp>
        <p:nvSpPr>
          <p:cNvPr id="18" name="Oval Callout 17"/>
          <p:cNvSpPr/>
          <p:nvPr/>
        </p:nvSpPr>
        <p:spPr>
          <a:xfrm>
            <a:off x="6934200" y="881063"/>
            <a:ext cx="1936750" cy="1028700"/>
          </a:xfrm>
          <a:prstGeom prst="wedgeEllipseCallout">
            <a:avLst>
              <a:gd name="adj1" fmla="val -46346"/>
              <a:gd name="adj2" fmla="val 303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vi-VN" altLang="x-none" b="1" dirty="0">
                <a:solidFill>
                  <a:srgbClr val="FF0000"/>
                </a:solidFill>
                <a:latin typeface="Tahoma" panose="020B0604030504040204" pitchFamily="34" charset="0"/>
              </a:rPr>
              <a:t>Là người như thế nào?</a:t>
            </a:r>
            <a:endParaRPr lang="en-US" altLang="x-none" b="1" dirty="0">
              <a:solidFill>
                <a:srgbClr val="FF0000"/>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8" grpId="0" animBg="1"/>
    </p:bldLst>
  </p:timing>
</p:sld>
</file>

<file path=ppt/theme/theme1.xml><?xml version="1.0" encoding="utf-8"?>
<a:theme xmlns:a="http://schemas.openxmlformats.org/drawingml/2006/main" name="cdb2004156gl">
  <a:themeElements>
    <a:clrScheme name="cdb2004156gl 3">
      <a:dk1>
        <a:srgbClr val="000000"/>
      </a:dk1>
      <a:lt1>
        <a:srgbClr val="FFFFFF"/>
      </a:lt1>
      <a:dk2>
        <a:srgbClr val="173D89"/>
      </a:dk2>
      <a:lt2>
        <a:srgbClr val="969696"/>
      </a:lt2>
      <a:accent1>
        <a:srgbClr val="9181E1"/>
      </a:accent1>
      <a:accent2>
        <a:srgbClr val="4CD2AF"/>
      </a:accent2>
      <a:accent3>
        <a:srgbClr val="FFFFFF"/>
      </a:accent3>
      <a:accent4>
        <a:srgbClr val="000000"/>
      </a:accent4>
      <a:accent5>
        <a:srgbClr val="C7C1EE"/>
      </a:accent5>
      <a:accent6>
        <a:srgbClr val="44BE9E"/>
      </a:accent6>
      <a:hlink>
        <a:srgbClr val="5FB6F1"/>
      </a:hlink>
      <a:folHlink>
        <a:srgbClr val="94B1EC"/>
      </a:folHlink>
    </a:clrScheme>
    <a:fontScheme name="cdb2004156g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cdb2004156gl 1">
        <a:dk1>
          <a:srgbClr val="000000"/>
        </a:dk1>
        <a:lt1>
          <a:srgbClr val="FFFFFF"/>
        </a:lt1>
        <a:dk2>
          <a:srgbClr val="7E6256"/>
        </a:dk2>
        <a:lt2>
          <a:srgbClr val="969696"/>
        </a:lt2>
        <a:accent1>
          <a:srgbClr val="E4CF84"/>
        </a:accent1>
        <a:accent2>
          <a:srgbClr val="92A5E0"/>
        </a:accent2>
        <a:accent3>
          <a:srgbClr val="FFFFFF"/>
        </a:accent3>
        <a:accent4>
          <a:srgbClr val="000000"/>
        </a:accent4>
        <a:accent5>
          <a:srgbClr val="EFE4C2"/>
        </a:accent5>
        <a:accent6>
          <a:srgbClr val="8495CB"/>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cdb2004156gl 2">
        <a:dk1>
          <a:srgbClr val="000000"/>
        </a:dk1>
        <a:lt1>
          <a:srgbClr val="FFFFFF"/>
        </a:lt1>
        <a:dk2>
          <a:srgbClr val="515F7B"/>
        </a:dk2>
        <a:lt2>
          <a:srgbClr val="808080"/>
        </a:lt2>
        <a:accent1>
          <a:srgbClr val="9FCAD3"/>
        </a:accent1>
        <a:accent2>
          <a:srgbClr val="8DB1F3"/>
        </a:accent2>
        <a:accent3>
          <a:srgbClr val="FFFFFF"/>
        </a:accent3>
        <a:accent4>
          <a:srgbClr val="000000"/>
        </a:accent4>
        <a:accent5>
          <a:srgbClr val="CDE1E6"/>
        </a:accent5>
        <a:accent6>
          <a:srgbClr val="7FA0DC"/>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cdb2004156gl 3">
        <a:dk1>
          <a:srgbClr val="000000"/>
        </a:dk1>
        <a:lt1>
          <a:srgbClr val="FFFFFF"/>
        </a:lt1>
        <a:dk2>
          <a:srgbClr val="173D89"/>
        </a:dk2>
        <a:lt2>
          <a:srgbClr val="969696"/>
        </a:lt2>
        <a:accent1>
          <a:srgbClr val="9181E1"/>
        </a:accent1>
        <a:accent2>
          <a:srgbClr val="4CD2AF"/>
        </a:accent2>
        <a:accent3>
          <a:srgbClr val="FFFFFF"/>
        </a:accent3>
        <a:accent4>
          <a:srgbClr val="000000"/>
        </a:accent4>
        <a:accent5>
          <a:srgbClr val="C7C1EE"/>
        </a:accent5>
        <a:accent6>
          <a:srgbClr val="44BE9E"/>
        </a:accent6>
        <a:hlink>
          <a:srgbClr val="5FB6F1"/>
        </a:hlink>
        <a:folHlink>
          <a:srgbClr val="94B1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8517</Words>
  <Application>WPS Presentation</Application>
  <PresentationFormat/>
  <Paragraphs>325</Paragraphs>
  <Slides>25</Slides>
  <Notes>0</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2</vt:i4>
      </vt:variant>
      <vt:variant>
        <vt:lpstr>幻灯片标题</vt:lpstr>
      </vt:variant>
      <vt:variant>
        <vt:i4>25</vt:i4>
      </vt:variant>
    </vt:vector>
  </HeadingPairs>
  <TitlesOfParts>
    <vt:vector size="40" baseType="lpstr">
      <vt:lpstr>Arial</vt:lpstr>
      <vt:lpstr>SimSun</vt:lpstr>
      <vt:lpstr>Wingdings</vt:lpstr>
      <vt:lpstr>Tahoma</vt:lpstr>
      <vt:lpstr>Arial Unicode MS</vt:lpstr>
      <vt:lpstr>Times New Roman</vt:lpstr>
      <vt:lpstr>.VnBook-Antiqua</vt:lpstr>
      <vt:lpstr>Segoe Print</vt:lpstr>
      <vt:lpstr>.VnHelvetIns</vt:lpstr>
      <vt:lpstr>Microsoft YaHei</vt:lpstr>
      <vt:lpstr>Calibri</vt:lpstr>
      <vt:lpstr>.VnArial NarrowH</vt:lpstr>
      <vt:lpstr>cdb2004156gl</vt:lpstr>
      <vt:lpstr>PBrush</vt:lpstr>
      <vt:lpstr>PBrush</vt:lpstr>
      <vt:lpstr>PowerPoint 演示文稿</vt:lpstr>
      <vt:lpstr>PowerPoint 演示文稿</vt:lpstr>
      <vt:lpstr>PowerPoint 演示文稿</vt:lpstr>
      <vt:lpstr>PowerPoint 演示文稿</vt:lpstr>
      <vt:lpstr>PowerPoint 演示文稿</vt:lpstr>
      <vt:lpstr>BÀI 2:  HỆ QUẢN TRỊ CƠ SỞ DỮ LIỆU  (tiết 2)</vt:lpstr>
      <vt:lpstr>PowerPoint 演示文稿</vt:lpstr>
      <vt:lpstr>PowerPoint 演示文稿</vt:lpstr>
      <vt:lpstr>PowerPoint 演示文稿</vt:lpstr>
      <vt:lpstr>PowerPoint 演示文稿</vt:lpstr>
      <vt:lpstr>PowerPoint 演示文稿</vt:lpstr>
      <vt:lpstr>Bài tập 1(BT4, tr 20 sgk):</vt:lpstr>
      <vt:lpstr>Bài tập 2: Xác định: Người QTCSDL, người lập trình ứng dụng, người dùng cho các phần mềm sau:</vt:lpstr>
      <vt:lpstr>Bài tập 3( bài 1.33 sbt): Có thể thay đổi người QTCSDL được không?(Nếu được cần phải cung cấp những gì cho người thay thế?)</vt:lpstr>
      <vt:lpstr>PowerPoint 演示文稿</vt:lpstr>
      <vt:lpstr>PowerPoint 演示文稿</vt:lpstr>
      <vt:lpstr>PowerPoint 演示文稿</vt:lpstr>
      <vt:lpstr>PowerPoint 演示文稿</vt:lpstr>
      <vt:lpstr>PowerPoint 演示文稿</vt:lpstr>
      <vt:lpstr>                         Dặn dò: - Bài tập 3 tr.16 - Bài tập 3,5 tr.20 - Xem bài BT và TH 1 tr 21 sgk</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ASUS</cp:lastModifiedBy>
  <cp:revision>7</cp:revision>
  <dcterms:created xsi:type="dcterms:W3CDTF">2008-03-03T14:08:00Z</dcterms:created>
  <dcterms:modified xsi:type="dcterms:W3CDTF">2022-10-10T05:04:00Z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715E365A7447439C9E1656CA6B31B9E7</vt:lpwstr>
  </property>
  <property fmtid="{D5CDD505-2E9C-101B-9397-08002B2CF9AE}" pid="3" name="KSOProductBuildVer">
    <vt:lpwstr>1033-11.2.0.11341</vt:lpwstr>
  </property>
</Properties>
</file>