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7" r:id="rId3"/>
    <p:sldId id="366" r:id="rId4"/>
    <p:sldId id="367" r:id="rId5"/>
    <p:sldId id="368" r:id="rId6"/>
    <p:sldId id="369" r:id="rId7"/>
    <p:sldId id="308" r:id="rId8"/>
    <p:sldId id="309" r:id="rId9"/>
    <p:sldId id="310" r:id="rId10"/>
    <p:sldId id="370" r:id="rId11"/>
    <p:sldId id="377" r:id="rId12"/>
    <p:sldId id="380" r:id="rId13"/>
    <p:sldId id="371" r:id="rId14"/>
    <p:sldId id="372" r:id="rId15"/>
    <p:sldId id="312" r:id="rId16"/>
    <p:sldId id="382" r:id="rId17"/>
    <p:sldId id="313" r:id="rId18"/>
    <p:sldId id="383" r:id="rId19"/>
    <p:sldId id="315" r:id="rId20"/>
    <p:sldId id="291" r:id="rId21"/>
    <p:sldId id="292" r:id="rId22"/>
    <p:sldId id="293" r:id="rId23"/>
    <p:sldId id="294" r:id="rId24"/>
    <p:sldId id="298" r:id="rId25"/>
    <p:sldId id="373" r:id="rId26"/>
    <p:sldId id="374" r:id="rId27"/>
    <p:sldId id="375" r:id="rId28"/>
    <p:sldId id="376" r:id="rId29"/>
    <p:sldId id="316" r:id="rId30"/>
    <p:sldId id="387" r:id="rId32"/>
    <p:sldId id="400" r:id="rId33"/>
    <p:sldId id="339" r:id="rId34"/>
  </p:sldIdLst>
  <p:sldSz cx="9144000" cy="6858000" type="screen4x3"/>
  <p:notesSz cx="6858000" cy="9144000"/>
  <p:embeddedFontLst>
    <p:embeddedFont>
      <p:font typeface=".VnSouthern" panose="020B7200000000000000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FF66"/>
    <a:srgbClr val="660066"/>
    <a:srgbClr val="FF0066"/>
    <a:srgbClr val="99CCFF"/>
    <a:srgbClr val="FFCCFF"/>
    <a:srgbClr val="99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45"/>
    <p:restoredTop sz="94660"/>
  </p:normalViewPr>
  <p:slideViewPr>
    <p:cSldViewPr showGuides="1">
      <p:cViewPr varScale="1">
        <p:scale>
          <a:sx n="65" d="100"/>
          <a:sy n="65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slide" Target="slides/slide2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0" name="Header Placeholder 7372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73731" name="Date Placeholder 7373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73732" name="Slide Image Placeholder 73731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733" name="Text Placeholder 7373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73734" name="Footer Placeholder 7373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73735" name="Slide Number Placeholder 7373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90114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0658" name="Title 7065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70659" name="Text Placeholder 706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70660" name="Date Placeholder 7065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1" name="Footer Placeholder 7066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2" name="Slide Number Placeholder 7066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image" Target="../media/image28.png"/><Relationship Id="rId1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95" name="Text Box 3094"/>
          <p:cNvSpPr txBox="1"/>
          <p:nvPr/>
        </p:nvSpPr>
        <p:spPr>
          <a:xfrm>
            <a:off x="611188" y="188913"/>
            <a:ext cx="795813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b="1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BÀI 11. CÁC THAO TÁC </a:t>
            </a:r>
            <a:endParaRPr sz="4000" b="1" dirty="0">
              <a:solidFill>
                <a:srgbClr val="FF33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4000" b="1" dirty="0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sz="4000" b="1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CƠ SỞ DỮ LIỆU QUAN HỆ</a:t>
            </a:r>
            <a:endParaRPr b="1">
              <a:ea typeface="Arial" panose="020B0604020202020204" pitchFamily="34" charset="0"/>
            </a:endParaRPr>
          </a:p>
        </p:txBody>
      </p:sp>
      <p:pic>
        <p:nvPicPr>
          <p:cNvPr id="3096" name="Picture 30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5892" name="Picture 1658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33375"/>
            <a:ext cx="8424862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5893" name="Rectangles 165892"/>
          <p:cNvSpPr/>
          <p:nvPr/>
        </p:nvSpPr>
        <p:spPr>
          <a:xfrm>
            <a:off x="1547813" y="6021388"/>
            <a:ext cx="6000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Bảng sau khi được khai báo cấu trúc</a:t>
            </a:r>
            <a:endParaRPr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pic>
        <p:nvPicPr>
          <p:cNvPr id="165894" name="Picture 16589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5" name="Picture 16589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8962" name="Rectangles 168961"/>
          <p:cNvSpPr/>
          <p:nvPr/>
        </p:nvSpPr>
        <p:spPr>
          <a:xfrm>
            <a:off x="0" y="0"/>
            <a:ext cx="5724525" cy="64135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3600" b="1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</a:rPr>
              <a:t>1. Tạo lập cơ sở dữ liệu</a:t>
            </a:r>
            <a:endParaRPr sz="3600" b="1" dirty="0">
              <a:solidFill>
                <a:srgbClr val="FFFF00"/>
              </a:solidFill>
              <a:ea typeface="Arial" panose="020B0604020202020204" pitchFamily="34" charset="0"/>
            </a:endParaRPr>
          </a:p>
        </p:txBody>
      </p:sp>
      <p:sp>
        <p:nvSpPr>
          <p:cNvPr id="168963" name="Text Box 168962"/>
          <p:cNvSpPr txBox="1"/>
          <p:nvPr/>
        </p:nvSpPr>
        <p:spPr>
          <a:xfrm>
            <a:off x="684213" y="981075"/>
            <a:ext cx="81359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B1.</a:t>
            </a:r>
            <a:r>
              <a:rPr sz="32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66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Xác định và khai báo cấu trúc bảng</a:t>
            </a:r>
            <a:endParaRPr sz="3200" b="1" dirty="0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sp>
        <p:nvSpPr>
          <p:cNvPr id="168965" name="Text Box 168964"/>
          <p:cNvSpPr txBox="1"/>
          <p:nvPr/>
        </p:nvSpPr>
        <p:spPr>
          <a:xfrm>
            <a:off x="668338" y="1916113"/>
            <a:ext cx="12239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200" b="1" dirty="0">
                <a:solidFill>
                  <a:srgbClr val="FF3300"/>
                </a:solidFill>
                <a:ea typeface="Arial" panose="020B0604020202020204" pitchFamily="34" charset="0"/>
              </a:rPr>
              <a:t>B2.</a:t>
            </a:r>
            <a:r>
              <a:rPr sz="3200" b="1">
                <a:ea typeface="Arial" panose="020B0604020202020204" pitchFamily="34" charset="0"/>
              </a:rPr>
              <a:t> </a:t>
            </a:r>
            <a:endParaRPr sz="3200" b="1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sp>
        <p:nvSpPr>
          <p:cNvPr id="168966" name="Action Button: Help 168965"/>
          <p:cNvSpPr/>
          <p:nvPr/>
        </p:nvSpPr>
        <p:spPr>
          <a:xfrm>
            <a:off x="1835150" y="1700213"/>
            <a:ext cx="1511300" cy="792162"/>
          </a:xfrm>
          <a:prstGeom prst="actionButtonHelp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168967" name="Picture 168966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968" name="Picture 168967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970" name="Picture 1689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3644900"/>
            <a:ext cx="5040312" cy="2476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8724" name="Text Box 158723"/>
          <p:cNvSpPr txBox="1"/>
          <p:nvPr/>
        </p:nvSpPr>
        <p:spPr>
          <a:xfrm>
            <a:off x="468313" y="260350"/>
            <a:ext cx="434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200" b="1">
                <a:solidFill>
                  <a:srgbClr val="FF3300"/>
                </a:solidFill>
                <a:ea typeface="Arial" panose="020B0604020202020204" pitchFamily="34" charset="0"/>
              </a:rPr>
              <a:t>B2.</a:t>
            </a:r>
            <a:r>
              <a:rPr sz="3200" b="1"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Chọn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khoá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>
                <a:solidFill>
                  <a:srgbClr val="660066"/>
                </a:solidFill>
                <a:ea typeface="Arial" panose="020B0604020202020204" pitchFamily="34" charset="0"/>
              </a:rPr>
              <a:t>chính</a:t>
            </a:r>
            <a:endParaRPr sz="3200" b="1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sp>
        <p:nvSpPr>
          <p:cNvPr id="158729" name="Line Callout 2 158728"/>
          <p:cNvSpPr/>
          <p:nvPr/>
        </p:nvSpPr>
        <p:spPr>
          <a:xfrm>
            <a:off x="323850" y="1916113"/>
            <a:ext cx="2735263" cy="865187"/>
          </a:xfrm>
          <a:prstGeom prst="borderCallout2">
            <a:avLst>
              <a:gd name="adj1" fmla="val 13213"/>
              <a:gd name="adj2" fmla="val 102787"/>
              <a:gd name="adj3" fmla="val 13213"/>
              <a:gd name="adj4" fmla="val 104875"/>
              <a:gd name="adj5" fmla="val 12843"/>
              <a:gd name="adj6" fmla="val 111319"/>
            </a:avLst>
          </a:prstGeom>
          <a:solidFill>
            <a:srgbClr val="CCFFCC"/>
          </a:solidFill>
          <a:ln w="1905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800000">
                <a:gamma/>
                <a:shade val="60000"/>
                <a:invGamma/>
              </a:srgbClr>
            </a:prstShdw>
          </a:effectLst>
        </p:spPr>
        <p:txBody>
          <a:bodyPr/>
          <a:p>
            <a:pPr eaLnBrk="0" hangingPunct="0"/>
            <a:r>
              <a:rPr sz="2400">
                <a:ea typeface="Arial" panose="020B0604020202020204" pitchFamily="34" charset="0"/>
              </a:rPr>
              <a:t>Click </a:t>
            </a:r>
            <a:r>
              <a:rPr sz="2400" dirty="0">
                <a:ea typeface="Arial" panose="020B0604020202020204" pitchFamily="34" charset="0"/>
              </a:rPr>
              <a:t>chọn</a:t>
            </a:r>
            <a:r>
              <a:rPr sz="2400">
                <a:ea typeface="Arial" panose="020B0604020202020204" pitchFamily="34" charset="0"/>
              </a:rPr>
              <a:t> </a:t>
            </a:r>
            <a:r>
              <a:rPr sz="2400" dirty="0" err="1">
                <a:ea typeface="Arial" panose="020B0604020202020204" pitchFamily="34" charset="0"/>
              </a:rPr>
              <a:t>trường</a:t>
            </a:r>
            <a:r>
              <a:rPr sz="2400">
                <a:ea typeface="Arial" panose="020B0604020202020204" pitchFamily="34" charset="0"/>
              </a:rPr>
              <a:t> </a:t>
            </a:r>
            <a:r>
              <a:rPr sz="2400" dirty="0" err="1">
                <a:ea typeface="Arial" panose="020B0604020202020204" pitchFamily="34" charset="0"/>
              </a:rPr>
              <a:t>l</a:t>
            </a:r>
            <a:r>
              <a:rPr sz="2400" dirty="0" err="1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 err="1">
                <a:ea typeface="Arial" panose="020B0604020202020204" pitchFamily="34" charset="0"/>
              </a:rPr>
              <a:t>m</a:t>
            </a:r>
            <a:r>
              <a:rPr sz="2400">
                <a:ea typeface="Arial" panose="020B0604020202020204" pitchFamily="34" charset="0"/>
              </a:rPr>
              <a:t> </a:t>
            </a:r>
            <a:r>
              <a:rPr sz="2400" dirty="0" err="1">
                <a:ea typeface="Arial" panose="020B0604020202020204" pitchFamily="34" charset="0"/>
              </a:rPr>
              <a:t>khóa</a:t>
            </a:r>
            <a:r>
              <a:rPr sz="2400">
                <a:ea typeface="Arial" panose="020B0604020202020204" pitchFamily="34" charset="0"/>
              </a:rPr>
              <a:t> </a:t>
            </a:r>
            <a:r>
              <a:rPr sz="2400" dirty="0" err="1">
                <a:ea typeface="Arial" panose="020B0604020202020204" pitchFamily="34" charset="0"/>
              </a:rPr>
              <a:t>chính</a:t>
            </a:r>
            <a:r>
              <a:rPr sz="2400">
                <a:ea typeface="Arial" panose="020B0604020202020204" pitchFamily="34" charset="0"/>
              </a:rPr>
              <a:t>.</a:t>
            </a:r>
            <a:endParaRPr sz="2400" i="1">
              <a:ea typeface="Arial" panose="020B0604020202020204" pitchFamily="34" charset="0"/>
            </a:endParaRPr>
          </a:p>
        </p:txBody>
      </p:sp>
      <p:sp>
        <p:nvSpPr>
          <p:cNvPr id="158730" name="Text Box 158729"/>
          <p:cNvSpPr txBox="1"/>
          <p:nvPr/>
        </p:nvSpPr>
        <p:spPr>
          <a:xfrm>
            <a:off x="611188" y="1052513"/>
            <a:ext cx="151765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sz="3000" b="1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1:</a:t>
            </a:r>
            <a:endParaRPr sz="3000" b="1">
              <a:solidFill>
                <a:schemeClr val="accent2"/>
              </a:solidFill>
              <a:latin typeface=".VnSouthern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158731" name="Picture 1587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1125538"/>
            <a:ext cx="5473700" cy="175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33" name="Picture 1587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4929188"/>
            <a:ext cx="7489825" cy="1331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734" name="Down Arrow 158733"/>
          <p:cNvSpPr/>
          <p:nvPr/>
        </p:nvSpPr>
        <p:spPr>
          <a:xfrm>
            <a:off x="6011863" y="2940050"/>
            <a:ext cx="2160587" cy="2736850"/>
          </a:xfrm>
          <a:prstGeom prst="downArrow">
            <a:avLst>
              <a:gd name="adj1" fmla="val 50000"/>
              <a:gd name="adj2" fmla="val 31667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dirty="0">
                <a:ea typeface="Arial" panose="020B0604020202020204" pitchFamily="34" charset="0"/>
                <a:cs typeface="Arial" panose="020B0604020202020204" pitchFamily="34" charset="0"/>
              </a:rPr>
              <a:t>Click</a:t>
            </a:r>
            <a:endParaRPr sz="2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400" dirty="0">
                <a:ea typeface="Arial" panose="020B0604020202020204" pitchFamily="34" charset="0"/>
                <a:cs typeface="Arial" panose="020B0604020202020204" pitchFamily="34" charset="0"/>
              </a:rPr>
              <a:t>chọn</a:t>
            </a:r>
            <a:endParaRPr sz="2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400" dirty="0">
                <a:ea typeface="Arial" panose="020B0604020202020204" pitchFamily="34" charset="0"/>
                <a:cs typeface="Arial" panose="020B0604020202020204" pitchFamily="34" charset="0"/>
              </a:rPr>
              <a:t>Primary</a:t>
            </a:r>
            <a:endParaRPr sz="2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400" dirty="0">
                <a:ea typeface="Arial" panose="020B0604020202020204" pitchFamily="34" charset="0"/>
                <a:cs typeface="Arial" panose="020B0604020202020204" pitchFamily="34" charset="0"/>
              </a:rPr>
              <a:t>key</a:t>
            </a:r>
            <a:endParaRPr sz="2400" dirty="0">
              <a:ea typeface="Arial" panose="020B0604020202020204" pitchFamily="34" charset="0"/>
            </a:endParaRPr>
          </a:p>
        </p:txBody>
      </p:sp>
      <p:pic>
        <p:nvPicPr>
          <p:cNvPr id="158735" name="Picture 158734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36" name="Picture 158735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9" grpId="0" animBg="1"/>
      <p:bldP spid="158730" grpId="0"/>
      <p:bldP spid="1587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9760" name="Text Box 159759"/>
          <p:cNvSpPr txBox="1"/>
          <p:nvPr/>
        </p:nvSpPr>
        <p:spPr>
          <a:xfrm>
            <a:off x="468313" y="476250"/>
            <a:ext cx="1598612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sz="3000" b="1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2:</a:t>
            </a:r>
            <a:endParaRPr sz="3000" b="1">
              <a:solidFill>
                <a:schemeClr val="accent2"/>
              </a:solidFill>
              <a:latin typeface=".VnSouthern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59761" name="Text Box 159760"/>
          <p:cNvSpPr txBox="1"/>
          <p:nvPr/>
        </p:nvSpPr>
        <p:spPr>
          <a:xfrm>
            <a:off x="596900" y="3568700"/>
            <a:ext cx="145415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0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sz="3000" b="1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3:</a:t>
            </a:r>
            <a:endParaRPr sz="3000" b="1">
              <a:solidFill>
                <a:schemeClr val="accent2"/>
              </a:solidFill>
              <a:latin typeface=".VnSouthern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159762" name="Picture 1597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188913"/>
            <a:ext cx="2663825" cy="2719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9763" name="Rounded Rectangular Callout 159762"/>
          <p:cNvSpPr/>
          <p:nvPr/>
        </p:nvSpPr>
        <p:spPr>
          <a:xfrm>
            <a:off x="827088" y="1196975"/>
            <a:ext cx="3671887" cy="576263"/>
          </a:xfrm>
          <a:prstGeom prst="wedgeRoundRectCallout">
            <a:avLst>
              <a:gd name="adj1" fmla="val 98162"/>
              <a:gd name="adj2" fmla="val 218319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dirty="0">
                <a:ea typeface="Arial" panose="020B0604020202020204" pitchFamily="34" charset="0"/>
                <a:cs typeface="Arial" panose="020B0604020202020204" pitchFamily="34" charset="0"/>
              </a:rPr>
              <a:t>Edit -&gt; Primary Key</a:t>
            </a:r>
            <a:endParaRPr dirty="0">
              <a:ea typeface="Arial" panose="020B0604020202020204" pitchFamily="34" charset="0"/>
            </a:endParaRPr>
          </a:p>
        </p:txBody>
      </p:sp>
      <p:pic>
        <p:nvPicPr>
          <p:cNvPr id="159764" name="Picture 1597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63" y="3573463"/>
            <a:ext cx="338455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9765" name="Rounded Rectangular Callout 159764"/>
          <p:cNvSpPr/>
          <p:nvPr/>
        </p:nvSpPr>
        <p:spPr>
          <a:xfrm>
            <a:off x="827088" y="4437063"/>
            <a:ext cx="4537075" cy="576262"/>
          </a:xfrm>
          <a:prstGeom prst="wedgeRoundRectCallout">
            <a:avLst>
              <a:gd name="adj1" fmla="val 59833"/>
              <a:gd name="adj2" fmla="val -14736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dirty="0">
                <a:ea typeface="Arial" panose="020B0604020202020204" pitchFamily="34" charset="0"/>
                <a:cs typeface="Arial" panose="020B0604020202020204" pitchFamily="34" charset="0"/>
              </a:rPr>
              <a:t>Click phải -&gt; Primary Key</a:t>
            </a:r>
            <a:endParaRPr dirty="0">
              <a:ea typeface="Arial" panose="020B0604020202020204" pitchFamily="34" charset="0"/>
            </a:endParaRPr>
          </a:p>
        </p:txBody>
      </p:sp>
      <p:pic>
        <p:nvPicPr>
          <p:cNvPr id="159766" name="Picture 159765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767" name="Picture 159766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0" grpId="0"/>
      <p:bldP spid="159761" grpId="0"/>
      <p:bldP spid="159763" grpId="0" animBg="1"/>
      <p:bldP spid="1597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4998" name="Picture 84997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9" name="Picture 84998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3" name="Picture 85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8913"/>
            <a:ext cx="7848600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004" name="Rectangles 85003"/>
          <p:cNvSpPr/>
          <p:nvPr/>
        </p:nvSpPr>
        <p:spPr>
          <a:xfrm>
            <a:off x="1835150" y="5876925"/>
            <a:ext cx="49561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Bảng sau khi chọn khóa chính</a:t>
            </a:r>
            <a:endParaRPr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pic>
        <p:nvPicPr>
          <p:cNvPr id="85005" name="Picture 85004" descr="26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2988" cy="1125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4" name="Rectangles 172033"/>
          <p:cNvSpPr/>
          <p:nvPr/>
        </p:nvSpPr>
        <p:spPr>
          <a:xfrm>
            <a:off x="0" y="0"/>
            <a:ext cx="5724525" cy="64135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3600" b="1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</a:rPr>
              <a:t>1. Tạo lập cơ sở dữ liệu</a:t>
            </a:r>
            <a:endParaRPr sz="3600" b="1" dirty="0">
              <a:solidFill>
                <a:srgbClr val="FFFF00"/>
              </a:solidFill>
              <a:ea typeface="Arial" panose="020B0604020202020204" pitchFamily="34" charset="0"/>
            </a:endParaRPr>
          </a:p>
        </p:txBody>
      </p:sp>
      <p:sp>
        <p:nvSpPr>
          <p:cNvPr id="172035" name="Text Box 172034"/>
          <p:cNvSpPr txBox="1"/>
          <p:nvPr/>
        </p:nvSpPr>
        <p:spPr>
          <a:xfrm>
            <a:off x="755650" y="981075"/>
            <a:ext cx="79930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B1.</a:t>
            </a:r>
            <a:r>
              <a:rPr sz="32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66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Xác định và khai báo cấu trúc bảng</a:t>
            </a:r>
            <a:endParaRPr sz="3200" b="1" dirty="0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sp>
        <p:nvSpPr>
          <p:cNvPr id="172036" name="Text Box 172035"/>
          <p:cNvSpPr txBox="1"/>
          <p:nvPr/>
        </p:nvSpPr>
        <p:spPr>
          <a:xfrm>
            <a:off x="684213" y="3028950"/>
            <a:ext cx="12239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200" b="1" dirty="0">
                <a:solidFill>
                  <a:srgbClr val="FF3300"/>
                </a:solidFill>
                <a:ea typeface="Arial" panose="020B0604020202020204" pitchFamily="34" charset="0"/>
              </a:rPr>
              <a:t>B3.</a:t>
            </a:r>
            <a:r>
              <a:rPr sz="3200" b="1">
                <a:ea typeface="Arial" panose="020B0604020202020204" pitchFamily="34" charset="0"/>
              </a:rPr>
              <a:t> </a:t>
            </a:r>
            <a:endParaRPr sz="3200" b="1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sp>
        <p:nvSpPr>
          <p:cNvPr id="172037" name="Action Button: Help 172036"/>
          <p:cNvSpPr/>
          <p:nvPr/>
        </p:nvSpPr>
        <p:spPr>
          <a:xfrm>
            <a:off x="1724025" y="2786063"/>
            <a:ext cx="1511300" cy="792162"/>
          </a:xfrm>
          <a:prstGeom prst="actionButtonHelp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172038" name="Picture 172037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2039" name="Picture 172038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2040" name="Picture 1720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4149725"/>
            <a:ext cx="4535488" cy="197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041" name="Rectangles 172040"/>
          <p:cNvSpPr/>
          <p:nvPr/>
        </p:nvSpPr>
        <p:spPr>
          <a:xfrm>
            <a:off x="684213" y="1939925"/>
            <a:ext cx="42179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</a:pPr>
            <a:r>
              <a:rPr sz="3200" b="1" dirty="0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B2.</a:t>
            </a:r>
            <a:r>
              <a:rPr sz="32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66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Chọn khoá chính</a:t>
            </a:r>
            <a:endParaRPr sz="3200" b="1" dirty="0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26" name="Picture 86025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7" name="Picture 86026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9" name="Text Box 86028"/>
          <p:cNvSpPr txBox="1"/>
          <p:nvPr/>
        </p:nvSpPr>
        <p:spPr>
          <a:xfrm>
            <a:off x="323850" y="276225"/>
            <a:ext cx="784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200" b="1">
                <a:solidFill>
                  <a:srgbClr val="FF3300"/>
                </a:solidFill>
                <a:ea typeface="Arial" panose="020B0604020202020204" pitchFamily="34" charset="0"/>
              </a:rPr>
              <a:t>B3.</a:t>
            </a:r>
            <a:r>
              <a:rPr sz="3200" b="1"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Đặt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tên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bảng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và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lưu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cấu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>
                <a:solidFill>
                  <a:srgbClr val="660066"/>
                </a:solidFill>
                <a:ea typeface="Arial" panose="020B0604020202020204" pitchFamily="34" charset="0"/>
              </a:rPr>
              <a:t>trúc bảng</a:t>
            </a:r>
            <a:endParaRPr sz="3200" b="1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sp>
        <p:nvSpPr>
          <p:cNvPr id="86030" name="Text Box 86029"/>
          <p:cNvSpPr txBox="1"/>
          <p:nvPr/>
        </p:nvSpPr>
        <p:spPr>
          <a:xfrm>
            <a:off x="1258888" y="1052513"/>
            <a:ext cx="2376487" cy="5492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p>
            <a:pPr eaLnBrk="0" hangingPunct="0"/>
            <a:r>
              <a:rPr sz="3000" b="1" dirty="0">
                <a:latin typeface="Times New Roman" panose="02020603050405020304" pitchFamily="18" charset="0"/>
                <a:ea typeface="Arial" panose="020B0604020202020204" pitchFamily="34" charset="0"/>
              </a:rPr>
              <a:t>File</a:t>
            </a:r>
            <a:r>
              <a:rPr sz="3000" b="1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sz="3000" b="1" dirty="0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Save</a:t>
            </a:r>
            <a:endParaRPr sz="30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86034" name="Picture 860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133600"/>
            <a:ext cx="8208962" cy="3311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  <p:bldP spid="860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3060" name="Picture 173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3375"/>
            <a:ext cx="8280400" cy="504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61" name="Picture 173060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062" name="Picture 173061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3063" name="Rectangles 173062"/>
          <p:cNvSpPr/>
          <p:nvPr/>
        </p:nvSpPr>
        <p:spPr>
          <a:xfrm>
            <a:off x="1979613" y="5876925"/>
            <a:ext cx="46164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Các bảng đã được tạo xong</a:t>
            </a:r>
            <a:endParaRPr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7" name="Cloud Callout 88066"/>
          <p:cNvSpPr/>
          <p:nvPr/>
        </p:nvSpPr>
        <p:spPr>
          <a:xfrm>
            <a:off x="0" y="0"/>
            <a:ext cx="9144000" cy="1989138"/>
          </a:xfrm>
          <a:prstGeom prst="cloudCallout">
            <a:avLst>
              <a:gd name="adj1" fmla="val -44704"/>
              <a:gd name="adj2" fmla="val 115361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0" hangingPunct="0"/>
            <a:r>
              <a:rPr dirty="0">
                <a:solidFill>
                  <a:srgbClr val="FF0066"/>
                </a:solidFill>
                <a:ea typeface="Arial" panose="020B0604020202020204" pitchFamily="34" charset="0"/>
              </a:rPr>
              <a:t>Nếu CSDL quan hệ có nhiều bảng thì sau khi tạo xong các bảng ta phải </a:t>
            </a:r>
            <a:r>
              <a:rPr lang="vi-VN" dirty="0">
                <a:solidFill>
                  <a:srgbClr val="FF0066"/>
                </a:solidFill>
                <a:ea typeface="Arial" panose="020B0604020202020204" pitchFamily="34" charset="0"/>
              </a:rPr>
              <a:t>LIÊN KẾT </a:t>
            </a:r>
            <a:r>
              <a:rPr lang="vi-VN" dirty="0">
                <a:solidFill>
                  <a:srgbClr val="FF0066"/>
                </a:solidFill>
                <a:ea typeface="Arial" panose="020B0604020202020204" pitchFamily="34" charset="0"/>
              </a:rPr>
              <a:t>BẢNG</a:t>
            </a:r>
            <a:endParaRPr lang="vi-VN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pic>
        <p:nvPicPr>
          <p:cNvPr id="88068" name="Picture 88067" descr="fel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3573463"/>
            <a:ext cx="219075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9" name="Picture 88068" descr="lollipop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2082800" cy="20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0" name="Picture 88069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1" name="Picture 88070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4" name="Picture 880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2636838"/>
            <a:ext cx="6769100" cy="4221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7" name="Rectangles 52226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2228" name="Rectangles 52227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2229" name="Rectangles 52228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2230" name="Rectangles 52229"/>
          <p:cNvSpPr/>
          <p:nvPr/>
        </p:nvSpPr>
        <p:spPr>
          <a:xfrm>
            <a:off x="9067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52233" name="Picture 52232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4" name="Picture 52233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7" name="Text Box 52236"/>
          <p:cNvSpPr txBox="1"/>
          <p:nvPr/>
        </p:nvSpPr>
        <p:spPr>
          <a:xfrm>
            <a:off x="395288" y="188913"/>
            <a:ext cx="6324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200" b="1">
                <a:solidFill>
                  <a:srgbClr val="FF3300"/>
                </a:solidFill>
                <a:ea typeface="Arial" panose="020B0604020202020204" pitchFamily="34" charset="0"/>
              </a:rPr>
              <a:t>B4.</a:t>
            </a:r>
            <a:r>
              <a:rPr sz="3200" b="1"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Tạo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liên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kết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giữa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660066"/>
                </a:solidFill>
                <a:ea typeface="Arial" panose="020B0604020202020204" pitchFamily="34" charset="0"/>
              </a:rPr>
              <a:t>các</a:t>
            </a:r>
            <a:r>
              <a:rPr sz="3200" b="1">
                <a:solidFill>
                  <a:srgbClr val="660066"/>
                </a:solidFill>
                <a:ea typeface="Arial" panose="020B0604020202020204" pitchFamily="34" charset="0"/>
              </a:rPr>
              <a:t> </a:t>
            </a:r>
            <a:r>
              <a:rPr sz="3200" b="1" dirty="0">
                <a:solidFill>
                  <a:srgbClr val="660066"/>
                </a:solidFill>
                <a:ea typeface="Arial" panose="020B0604020202020204" pitchFamily="34" charset="0"/>
              </a:rPr>
              <a:t>bảng</a:t>
            </a:r>
            <a:endParaRPr sz="3200" b="1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pic>
        <p:nvPicPr>
          <p:cNvPr id="52239" name="Picture 52238" descr="HInh_22_a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67050"/>
            <a:ext cx="7772400" cy="348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0" name="Picture 52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836613"/>
            <a:ext cx="316865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1" name="Rounded Rectangular Callout 52240"/>
          <p:cNvSpPr/>
          <p:nvPr/>
        </p:nvSpPr>
        <p:spPr>
          <a:xfrm>
            <a:off x="1187450" y="908050"/>
            <a:ext cx="3167063" cy="1152525"/>
          </a:xfrm>
          <a:prstGeom prst="wedgeRoundRectCallout">
            <a:avLst>
              <a:gd name="adj1" fmla="val 87694"/>
              <a:gd name="adj2" fmla="val 29616"/>
              <a:gd name="adj3" fmla="val 16667"/>
            </a:avLst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dirty="0">
                <a:ea typeface="Arial" panose="020B0604020202020204" pitchFamily="34" charset="0"/>
                <a:cs typeface="Arial" panose="020B0604020202020204" pitchFamily="34" charset="0"/>
              </a:rPr>
              <a:t>Tools </a:t>
            </a:r>
            <a:r>
              <a:rPr dirty="0"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dirty="0">
                <a:ea typeface="Arial" panose="020B0604020202020204" pitchFamily="34" charset="0"/>
                <a:cs typeface="Arial" panose="020B0604020202020204" pitchFamily="34" charset="0"/>
              </a:rPr>
              <a:t> Relationships</a:t>
            </a:r>
            <a:endParaRPr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/>
      <p:bldP spid="522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5" name="Cloud Callout 153604"/>
          <p:cNvSpPr/>
          <p:nvPr/>
        </p:nvSpPr>
        <p:spPr>
          <a:xfrm>
            <a:off x="323850" y="260350"/>
            <a:ext cx="5543550" cy="3240088"/>
          </a:xfrm>
          <a:prstGeom prst="cloudCallout">
            <a:avLst>
              <a:gd name="adj1" fmla="val -34306"/>
              <a:gd name="adj2" fmla="val 9115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marL="176530" algn="just" eaLnBrk="0" hangingPunct="0"/>
            <a:r>
              <a:rPr dirty="0">
                <a:ea typeface="Arial" panose="020B0604020202020204" pitchFamily="34" charset="0"/>
                <a:cs typeface="Arial" panose="020B0604020202020204" pitchFamily="34" charset="0"/>
              </a:rPr>
              <a:t>Các công cụ của hệ QTCSDL quan hệ cho phép thực hiện những công việc gì?</a:t>
            </a:r>
            <a:endParaRPr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76530" algn="ctr" eaLnBrk="0" hangingPunct="0"/>
            <a:endParaRPr dirty="0">
              <a:ea typeface="Arial" panose="020B0604020202020204" pitchFamily="34" charset="0"/>
            </a:endParaRPr>
          </a:p>
        </p:txBody>
      </p:sp>
      <p:pic>
        <p:nvPicPr>
          <p:cNvPr id="153606" name="Picture 153605" descr="fel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941888"/>
            <a:ext cx="219075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7" name="Picture 153606" descr="lollipop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876925"/>
            <a:ext cx="2082800" cy="20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2" name="Picture 153631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3" name="Rectangles 153632"/>
          <p:cNvSpPr/>
          <p:nvPr/>
        </p:nvSpPr>
        <p:spPr>
          <a:xfrm>
            <a:off x="3851275" y="4292600"/>
            <a:ext cx="4859338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dirty="0">
                <a:solidFill>
                  <a:srgbClr val="00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Các công cụ của hệ QTCSDL quan hệ cho phép thực hiện các việc: tạo lập, cập nhật và khai thác CSDL.</a:t>
            </a:r>
            <a:endParaRPr dirty="0">
              <a:solidFill>
                <a:srgbClr val="003300"/>
              </a:solidFill>
              <a:ea typeface="Arial" panose="020B0604020202020204" pitchFamily="34" charset="0"/>
            </a:endParaRPr>
          </a:p>
        </p:txBody>
      </p:sp>
      <p:pic>
        <p:nvPicPr>
          <p:cNvPr id="153641" name="Picture 153640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>
                                            <p:txEl>
                                              <p:charRg st="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3">
                                            <p:txEl>
                                              <p:charRg st="0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ext Box 53249"/>
          <p:cNvSpPr txBox="1"/>
          <p:nvPr/>
        </p:nvSpPr>
        <p:spPr>
          <a:xfrm>
            <a:off x="1258888" y="4941888"/>
            <a:ext cx="5761037" cy="5492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000" b="1" dirty="0">
                <a:solidFill>
                  <a:srgbClr val="FF33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 bảng đã được tạo liên kết</a:t>
            </a:r>
            <a:endParaRPr sz="3000" b="1">
              <a:solidFill>
                <a:srgbClr val="FF33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256" name="Rectangles 53255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3257" name="Rectangles 53256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3258" name="Rectangles 53257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3259" name="Rectangles 53258"/>
          <p:cNvSpPr/>
          <p:nvPr/>
        </p:nvSpPr>
        <p:spPr>
          <a:xfrm>
            <a:off x="9067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53260" name="Picture 53259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1" name="Picture 53260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2" name="Picture 532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88913"/>
            <a:ext cx="8569325" cy="446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66" name="Picture 53265" descr="56679629_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5805488"/>
            <a:ext cx="5184775" cy="1052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s 54273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4275" name="Rectangles 54274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4276" name="Rectangles 54275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4277" name="Rectangles 54276"/>
          <p:cNvSpPr/>
          <p:nvPr/>
        </p:nvSpPr>
        <p:spPr>
          <a:xfrm>
            <a:off x="9067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4278" name="Text Box 54277"/>
          <p:cNvSpPr txBox="1"/>
          <p:nvPr/>
        </p:nvSpPr>
        <p:spPr>
          <a:xfrm>
            <a:off x="1908175" y="4149725"/>
            <a:ext cx="6911975" cy="549275"/>
          </a:xfrm>
          <a:prstGeom prst="rect">
            <a:avLst/>
          </a:prstGeom>
          <a:solidFill>
            <a:srgbClr val="66FFCC"/>
          </a:solidFill>
          <a:ln w="381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000" b="1" dirty="0">
                <a:ea typeface="Arial" panose="020B0604020202020204" pitchFamily="34" charset="0"/>
              </a:rPr>
              <a:t>Mục đích </a:t>
            </a:r>
            <a:r>
              <a:rPr sz="3000" b="1" dirty="0">
                <a:ea typeface="Arial" panose="020B0604020202020204" pitchFamily="34" charset="0"/>
                <a:cs typeface="Arial" panose="020B0604020202020204" pitchFamily="34" charset="0"/>
              </a:rPr>
              <a:t>tạo liên kết giữa các bảng?</a:t>
            </a:r>
            <a:endParaRPr sz="3000" b="1">
              <a:ea typeface="Arial" panose="020B0604020202020204" pitchFamily="34" charset="0"/>
            </a:endParaRPr>
          </a:p>
        </p:txBody>
      </p:sp>
      <p:pic>
        <p:nvPicPr>
          <p:cNvPr id="54280" name="Picture 54279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54280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542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88913"/>
            <a:ext cx="8569325" cy="3487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5" name="Down Arrow 54284"/>
          <p:cNvSpPr/>
          <p:nvPr/>
        </p:nvSpPr>
        <p:spPr>
          <a:xfrm>
            <a:off x="4572000" y="4724400"/>
            <a:ext cx="144463" cy="433388"/>
          </a:xfrm>
          <a:prstGeom prst="downArrow">
            <a:avLst>
              <a:gd name="adj1" fmla="val 50000"/>
              <a:gd name="adj2" fmla="val 749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4286" name="Text Box 54285"/>
          <p:cNvSpPr txBox="1"/>
          <p:nvPr/>
        </p:nvSpPr>
        <p:spPr>
          <a:xfrm>
            <a:off x="2411413" y="5229225"/>
            <a:ext cx="5400675" cy="5588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solidFill>
                  <a:srgbClr val="800080"/>
                </a:solidFill>
                <a:ea typeface="Arial" panose="020B0604020202020204" pitchFamily="34" charset="0"/>
                <a:cs typeface="Arial" panose="020B0604020202020204" pitchFamily="34" charset="0"/>
              </a:rPr>
              <a:t>Phục vụ việc kết xuất thông tin</a:t>
            </a:r>
            <a:endParaRPr sz="3000" dirty="0">
              <a:solidFill>
                <a:srgbClr val="800080"/>
              </a:solidFill>
              <a:ea typeface="Arial" panose="020B0604020202020204" pitchFamily="34" charset="0"/>
            </a:endParaRPr>
          </a:p>
        </p:txBody>
      </p:sp>
      <p:pic>
        <p:nvPicPr>
          <p:cNvPr id="54288" name="Picture 542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3876675"/>
            <a:ext cx="1081087" cy="1655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ext Box 55297"/>
          <p:cNvSpPr txBox="1"/>
          <p:nvPr/>
        </p:nvSpPr>
        <p:spPr>
          <a:xfrm>
            <a:off x="468313" y="2565400"/>
            <a:ext cx="2374900" cy="20383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endParaRPr sz="3200" b="1" dirty="0">
              <a:solidFill>
                <a:srgbClr val="660066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sz="3200" b="1" dirty="0">
                <a:solidFill>
                  <a:srgbClr val="66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Tạo lập cơ sở dữ liệu</a:t>
            </a:r>
            <a:endParaRPr sz="3200" b="1" dirty="0">
              <a:solidFill>
                <a:srgbClr val="660066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sz="3200" b="1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sp>
        <p:nvSpPr>
          <p:cNvPr id="55299" name="Straight Connector 55298"/>
          <p:cNvSpPr/>
          <p:nvPr/>
        </p:nvSpPr>
        <p:spPr>
          <a:xfrm flipV="1">
            <a:off x="2843213" y="765175"/>
            <a:ext cx="1368425" cy="24082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00" name="Straight Connector 55299"/>
          <p:cNvSpPr/>
          <p:nvPr/>
        </p:nvSpPr>
        <p:spPr>
          <a:xfrm flipV="1">
            <a:off x="2843213" y="3141663"/>
            <a:ext cx="1441450" cy="1428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01" name="Straight Connector 55300"/>
          <p:cNvSpPr/>
          <p:nvPr/>
        </p:nvSpPr>
        <p:spPr>
          <a:xfrm>
            <a:off x="2843213" y="3357563"/>
            <a:ext cx="1368425" cy="16557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5302" name="Text Box 55301"/>
          <p:cNvSpPr txBox="1"/>
          <p:nvPr/>
        </p:nvSpPr>
        <p:spPr>
          <a:xfrm>
            <a:off x="4284663" y="476250"/>
            <a:ext cx="1800225" cy="466725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sz="3000" b="1" dirty="0">
                <a:latin typeface="Times New Roman" panose="02020603050405020304" pitchFamily="18" charset="0"/>
                <a:ea typeface="Arial" panose="020B0604020202020204" pitchFamily="34" charset="0"/>
              </a:rPr>
              <a:t>Tạo bảng</a:t>
            </a:r>
            <a:endParaRPr b="1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5303" name="Text Box 55302"/>
          <p:cNvSpPr txBox="1"/>
          <p:nvPr/>
        </p:nvSpPr>
        <p:spPr>
          <a:xfrm>
            <a:off x="4284663" y="1341438"/>
            <a:ext cx="3600450" cy="741362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</a:pPr>
            <a:r>
              <a:rPr sz="3000" b="1" dirty="0">
                <a:latin typeface="Times New Roman" panose="02020603050405020304" pitchFamily="18" charset="0"/>
                <a:ea typeface="Arial" panose="020B0604020202020204" pitchFamily="34" charset="0"/>
              </a:rPr>
              <a:t>Chỉ định khóa chính</a:t>
            </a:r>
            <a:endParaRPr sz="30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5304" name="Text Box 55303"/>
          <p:cNvSpPr txBox="1"/>
          <p:nvPr/>
        </p:nvSpPr>
        <p:spPr>
          <a:xfrm>
            <a:off x="4284663" y="2420938"/>
            <a:ext cx="3527425" cy="1473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3000" b="1" dirty="0">
                <a:latin typeface="Times New Roman" panose="02020603050405020304" pitchFamily="18" charset="0"/>
                <a:ea typeface="Arial" panose="020B0604020202020204" pitchFamily="34" charset="0"/>
              </a:rPr>
              <a:t>Đặt tên và lưu cấu trúc bảng</a:t>
            </a:r>
            <a:endParaRPr sz="30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5305" name="Rectangles 55304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5306" name="Rectangles 55305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5307" name="Rectangles 55306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5308" name="Rectangles 55307"/>
          <p:cNvSpPr/>
          <p:nvPr/>
        </p:nvSpPr>
        <p:spPr>
          <a:xfrm>
            <a:off x="9067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55309" name="Picture 55308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0" name="Picture 55309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11" name="Text Box 55310"/>
          <p:cNvSpPr txBox="1"/>
          <p:nvPr/>
        </p:nvSpPr>
        <p:spPr>
          <a:xfrm>
            <a:off x="4284663" y="4292600"/>
            <a:ext cx="3455987" cy="1473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3000" b="1" dirty="0">
                <a:latin typeface="Times New Roman" panose="02020603050405020304" pitchFamily="18" charset="0"/>
                <a:ea typeface="Arial" panose="020B0604020202020204" pitchFamily="34" charset="0"/>
              </a:rPr>
              <a:t>Tạo liên kết giữa các bảng</a:t>
            </a:r>
            <a:endParaRPr sz="30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5312" name="Straight Connector 55311"/>
          <p:cNvSpPr/>
          <p:nvPr/>
        </p:nvSpPr>
        <p:spPr>
          <a:xfrm flipV="1">
            <a:off x="2843213" y="1628775"/>
            <a:ext cx="1368425" cy="15843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2" grpId="0" animBg="1"/>
      <p:bldP spid="55303" grpId="0" animBg="1"/>
      <p:bldP spid="55304" grpId="0" animBg="1"/>
      <p:bldP spid="553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537" name="Picture 63536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38" name="Picture 63537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539" name="Rectangles 63538"/>
          <p:cNvSpPr/>
          <p:nvPr/>
        </p:nvSpPr>
        <p:spPr>
          <a:xfrm>
            <a:off x="0" y="0"/>
            <a:ext cx="4067175" cy="579438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3200" b="1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2. Cập nhật dữ liệu</a:t>
            </a:r>
            <a:endParaRPr sz="3200" b="1" dirty="0">
              <a:solidFill>
                <a:srgbClr val="FFFF00"/>
              </a:solidFill>
              <a:ea typeface="Arial" panose="020B0604020202020204" pitchFamily="34" charset="0"/>
            </a:endParaRPr>
          </a:p>
        </p:txBody>
      </p:sp>
      <p:sp>
        <p:nvSpPr>
          <p:cNvPr id="63544" name="Text Box 63543"/>
          <p:cNvSpPr txBox="1"/>
          <p:nvPr/>
        </p:nvSpPr>
        <p:spPr>
          <a:xfrm>
            <a:off x="1331913" y="3657600"/>
            <a:ext cx="72009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Thêm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dữ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.</a:t>
            </a:r>
            <a:endParaRPr sz="3000" b="1">
              <a:latin typeface=".VnSouthern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63545" name="Text Box 63544"/>
          <p:cNvSpPr txBox="1"/>
          <p:nvPr/>
        </p:nvSpPr>
        <p:spPr>
          <a:xfrm>
            <a:off x="1295400" y="4314825"/>
            <a:ext cx="7848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lnSpc>
                <a:spcPct val="12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Chỉnh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sửa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dữ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,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thay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trị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vài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thuộc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.</a:t>
            </a:r>
            <a:endParaRPr sz="3000" b="1">
              <a:latin typeface=".VnSouthern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63546" name="Text Box 63545"/>
          <p:cNvSpPr txBox="1"/>
          <p:nvPr/>
        </p:nvSpPr>
        <p:spPr>
          <a:xfrm>
            <a:off x="1271588" y="5619750"/>
            <a:ext cx="7621587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Xoá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sz="3000" b="1">
                <a:latin typeface=".VnSouthern" panose="020B7200000000000000" pitchFamily="34" charset="0"/>
                <a:ea typeface="Arial" panose="020B0604020202020204" pitchFamily="34" charset="0"/>
              </a:rPr>
              <a:t>.</a:t>
            </a:r>
            <a:endParaRPr sz="3000" b="1">
              <a:latin typeface=".VnSouthern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63547" name="Explosion 1 63546"/>
          <p:cNvSpPr/>
          <p:nvPr/>
        </p:nvSpPr>
        <p:spPr>
          <a:xfrm>
            <a:off x="0" y="765175"/>
            <a:ext cx="9144000" cy="1752600"/>
          </a:xfrm>
          <a:prstGeom prst="irregularSeal1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Em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hiểu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thế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nào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là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cập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nhật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dữ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liệu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?</a:t>
            </a:r>
            <a:endParaRPr>
              <a:solidFill>
                <a:srgbClr val="0000FF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63548" name="Text Box 63547"/>
          <p:cNvSpPr txBox="1"/>
          <p:nvPr/>
        </p:nvSpPr>
        <p:spPr>
          <a:xfrm>
            <a:off x="381000" y="2895600"/>
            <a:ext cx="3903663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</a:pP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Cập</a:t>
            </a:r>
            <a:r>
              <a:rPr sz="3000" b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nhật</a:t>
            </a:r>
            <a:r>
              <a:rPr sz="3000" b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dữ</a:t>
            </a:r>
            <a:r>
              <a:rPr sz="3000" b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sz="3000" b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dirty="0">
                <a:latin typeface="Times New Roman" panose="02020603050405020304" pitchFamily="18" charset="0"/>
                <a:ea typeface="Arial" panose="020B0604020202020204" pitchFamily="34" charset="0"/>
              </a:rPr>
              <a:t>là:</a:t>
            </a:r>
            <a:endParaRPr sz="30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44" grpId="0"/>
      <p:bldP spid="63545" grpId="0"/>
      <p:bldP spid="63546" grpId="0"/>
      <p:bldP spid="63547" grpId="0" animBg="1"/>
      <p:bldP spid="635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0778" name="Picture 160777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28750" cy="179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9" name="Text Box 160778"/>
          <p:cNvSpPr txBox="1"/>
          <p:nvPr/>
        </p:nvSpPr>
        <p:spPr>
          <a:xfrm>
            <a:off x="2843213" y="5373688"/>
            <a:ext cx="4824412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 algn="ctr">
              <a:spcBef>
                <a:spcPct val="50000"/>
              </a:spcBef>
              <a:buFont typeface="Wingdings" panose="05000000000000000000" pitchFamily="2" charset="2"/>
            </a:pPr>
            <a:r>
              <a:rPr sz="3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Nhập</a:t>
            </a:r>
            <a:r>
              <a:rPr sz="3000" b="1">
                <a:solidFill>
                  <a:srgbClr val="CC0000"/>
                </a:solidFill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trực</a:t>
            </a:r>
            <a:r>
              <a:rPr sz="3000" b="1">
                <a:solidFill>
                  <a:srgbClr val="CC0000"/>
                </a:solidFill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sz="3000" b="1" dirty="0">
                <a:solidFill>
                  <a:srgbClr val="CC0000"/>
                </a:solidFill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sz="3000" b="1">
                <a:solidFill>
                  <a:srgbClr val="CC0000"/>
                </a:solidFill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endParaRPr sz="3000" b="1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60780" name="Picture 1607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88913"/>
            <a:ext cx="7056438" cy="482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81" name="Picture 160780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1798" name="Picture 161797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799" name="Picture 161798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800" name="Picture 1617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333375"/>
            <a:ext cx="8280400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801" name="Text Box 161800"/>
          <p:cNvSpPr txBox="1"/>
          <p:nvPr/>
        </p:nvSpPr>
        <p:spPr>
          <a:xfrm>
            <a:off x="2555875" y="5734050"/>
            <a:ext cx="3887788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Nhập</a:t>
            </a:r>
            <a:r>
              <a:rPr sz="3000" b="1">
                <a:solidFill>
                  <a:srgbClr val="CC0000"/>
                </a:solidFill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sz="3000" b="1">
                <a:solidFill>
                  <a:srgbClr val="CC0000"/>
                </a:solidFill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sz="3000" b="1">
                <a:solidFill>
                  <a:srgbClr val="CC0000"/>
                </a:solidFill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mẫu</a:t>
            </a:r>
            <a:endParaRPr sz="3000" b="1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2820" name="Picture 1628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2822" name="Text Box 162821"/>
          <p:cNvSpPr txBox="1"/>
          <p:nvPr/>
        </p:nvSpPr>
        <p:spPr>
          <a:xfrm>
            <a:off x="755650" y="6064250"/>
            <a:ext cx="80645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Nhập</a:t>
            </a:r>
            <a:r>
              <a:rPr sz="3000" b="1">
                <a:solidFill>
                  <a:srgbClr val="CC0000"/>
                </a:solidFill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thông tin khách hàng tại một khách sạn</a:t>
            </a:r>
            <a:endParaRPr sz="3000" b="1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44" name="Picture 163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6" name="Text Box 163845"/>
          <p:cNvSpPr txBox="1"/>
          <p:nvPr/>
        </p:nvSpPr>
        <p:spPr>
          <a:xfrm>
            <a:off x="727075" y="6207125"/>
            <a:ext cx="7589838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Nhập</a:t>
            </a:r>
            <a:r>
              <a:rPr sz="3000" b="1">
                <a:solidFill>
                  <a:srgbClr val="CC0000"/>
                </a:solidFill>
                <a:latin typeface=".VnSouthern" panose="020B7200000000000000" pitchFamily="34" charset="0"/>
                <a:ea typeface="Arial" panose="020B0604020202020204" pitchFamily="34" charset="0"/>
              </a:rPr>
              <a:t> </a:t>
            </a:r>
            <a:r>
              <a:rPr sz="3000" b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thông tin bệnh nhân tại một bệnh viện</a:t>
            </a:r>
            <a:endParaRPr sz="3000" b="1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136" name="Rectangles 89135"/>
          <p:cNvSpPr/>
          <p:nvPr/>
        </p:nvSpPr>
        <p:spPr>
          <a:xfrm>
            <a:off x="1042988" y="5589588"/>
            <a:ext cx="756126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CC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Nhân viên ngân hàng đang cập nhật thông tin khi khách hàng đến giao dịch</a:t>
            </a:r>
            <a:endParaRPr b="1">
              <a:solidFill>
                <a:srgbClr val="CC0000"/>
              </a:solidFill>
              <a:ea typeface="Arial" panose="020B0604020202020204" pitchFamily="34" charset="0"/>
            </a:endParaRPr>
          </a:p>
        </p:txBody>
      </p:sp>
      <p:pic>
        <p:nvPicPr>
          <p:cNvPr id="89138" name="Picture 89137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39" name="Picture 89138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40" name="Picture 89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8913"/>
            <a:ext cx="8496300" cy="518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4" name="Text Box 177153"/>
          <p:cNvSpPr txBox="1"/>
          <p:nvPr/>
        </p:nvSpPr>
        <p:spPr>
          <a:xfrm>
            <a:off x="468313" y="2205038"/>
            <a:ext cx="2374900" cy="20383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endParaRPr sz="3200" b="1" dirty="0">
              <a:solidFill>
                <a:srgbClr val="660066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sz="3200" b="1" dirty="0">
                <a:solidFill>
                  <a:srgbClr val="66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Cập nhật dữ liệu</a:t>
            </a:r>
            <a:endParaRPr sz="3200" b="1" dirty="0">
              <a:solidFill>
                <a:srgbClr val="660066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sz="3200" b="1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sp>
        <p:nvSpPr>
          <p:cNvPr id="177155" name="Straight Connector 177154"/>
          <p:cNvSpPr/>
          <p:nvPr/>
        </p:nvSpPr>
        <p:spPr>
          <a:xfrm flipV="1">
            <a:off x="2843213" y="1773238"/>
            <a:ext cx="1441450" cy="14001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7156" name="Straight Connector 177155"/>
          <p:cNvSpPr/>
          <p:nvPr/>
        </p:nvSpPr>
        <p:spPr>
          <a:xfrm>
            <a:off x="2843213" y="3284538"/>
            <a:ext cx="1512887" cy="12239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7158" name="Text Box 177157"/>
          <p:cNvSpPr txBox="1"/>
          <p:nvPr/>
        </p:nvSpPr>
        <p:spPr>
          <a:xfrm>
            <a:off x="4356100" y="1557338"/>
            <a:ext cx="1150938" cy="442912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b="1" dirty="0">
                <a:latin typeface="Times New Roman" panose="02020603050405020304" pitchFamily="18" charset="0"/>
                <a:ea typeface="Arial" panose="020B0604020202020204" pitchFamily="34" charset="0"/>
              </a:rPr>
              <a:t>Thêm</a:t>
            </a:r>
            <a:endParaRPr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77159" name="Text Box 177158"/>
          <p:cNvSpPr txBox="1"/>
          <p:nvPr/>
        </p:nvSpPr>
        <p:spPr>
          <a:xfrm>
            <a:off x="4427538" y="2708275"/>
            <a:ext cx="935037" cy="741363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</a:pPr>
            <a:r>
              <a:rPr sz="3000" b="1" dirty="0">
                <a:latin typeface="Times New Roman" panose="02020603050405020304" pitchFamily="18" charset="0"/>
                <a:ea typeface="Arial" panose="020B0604020202020204" pitchFamily="34" charset="0"/>
              </a:rPr>
              <a:t>Sửa</a:t>
            </a:r>
            <a:endParaRPr sz="30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77160" name="Text Box 177159"/>
          <p:cNvSpPr txBox="1"/>
          <p:nvPr/>
        </p:nvSpPr>
        <p:spPr>
          <a:xfrm>
            <a:off x="4427538" y="4076700"/>
            <a:ext cx="1008062" cy="7874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sz="3000" b="1" dirty="0">
                <a:latin typeface="Times New Roman" panose="02020603050405020304" pitchFamily="18" charset="0"/>
                <a:ea typeface="Arial" panose="020B0604020202020204" pitchFamily="34" charset="0"/>
              </a:rPr>
              <a:t>Xóa</a:t>
            </a:r>
            <a:endParaRPr sz="30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77161" name="Rectangles 177160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77162" name="Rectangles 177161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77163" name="Rectangles 177162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77164" name="Rectangles 177163"/>
          <p:cNvSpPr/>
          <p:nvPr/>
        </p:nvSpPr>
        <p:spPr>
          <a:xfrm>
            <a:off x="9067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FFFF99">
                  <a:alpha val="41000"/>
                </a:srgbClr>
              </a:gs>
              <a:gs pos="100000">
                <a:srgbClr val="660033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77165" name="Picture 17716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66" name="Picture 177165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168" name="Straight Connector 177167"/>
          <p:cNvSpPr/>
          <p:nvPr/>
        </p:nvSpPr>
        <p:spPr>
          <a:xfrm flipV="1">
            <a:off x="2843213" y="3068638"/>
            <a:ext cx="1512887" cy="1444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177158" grpId="0" animBg="1"/>
      <p:bldP spid="177159" grpId="0" animBg="1"/>
      <p:bldP spid="1771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4626" name="Title 154625"/>
          <p:cNvSpPr>
            <a:spLocks noGrp="1"/>
          </p:cNvSpPr>
          <p:nvPr>
            <p:ph type="title"/>
          </p:nvPr>
        </p:nvSpPr>
        <p:spPr>
          <a:xfrm>
            <a:off x="1619250" y="260350"/>
            <a:ext cx="4537075" cy="647700"/>
          </a:xfrm>
        </p:spPr>
        <p:txBody>
          <a:bodyPr anchor="ctr" anchorCtr="0"/>
          <a:p>
            <a:pPr algn="l"/>
            <a:r>
              <a:rPr sz="3200" dirty="0">
                <a:solidFill>
                  <a:srgbClr val="CC0066"/>
                </a:solidFill>
              </a:rPr>
              <a:t>Tạo lập cơ sở dữ liệu</a:t>
            </a:r>
            <a:endParaRPr sz="3200" dirty="0">
              <a:solidFill>
                <a:srgbClr val="CC0066"/>
              </a:solidFill>
            </a:endParaRPr>
          </a:p>
        </p:txBody>
      </p:sp>
      <p:sp>
        <p:nvSpPr>
          <p:cNvPr id="154628" name="Right Arrow 154627"/>
          <p:cNvSpPr/>
          <p:nvPr/>
        </p:nvSpPr>
        <p:spPr>
          <a:xfrm>
            <a:off x="395288" y="333375"/>
            <a:ext cx="1079500" cy="431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54630" name="Picture 1546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96975"/>
            <a:ext cx="8064500" cy="504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31" name="Picture 154630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32" name="Picture 154631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86" name="Title 195585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1143000"/>
          </a:xfrm>
          <a:solidFill>
            <a:srgbClr val="FF9966"/>
          </a:solidFill>
        </p:spPr>
        <p:txBody>
          <a:bodyPr anchor="ctr" anchorCtr="0"/>
          <a:p>
            <a:r>
              <a:rPr dirty="0"/>
              <a:t>Các thao tác với CSDL quan hệ</a:t>
            </a:r>
            <a:endParaRPr dirty="0"/>
          </a:p>
        </p:txBody>
      </p:sp>
      <p:sp>
        <p:nvSpPr>
          <p:cNvPr id="195588" name="Rectangles 195587"/>
          <p:cNvSpPr/>
          <p:nvPr/>
        </p:nvSpPr>
        <p:spPr>
          <a:xfrm>
            <a:off x="5595938" y="1935163"/>
            <a:ext cx="3184525" cy="579437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>
            <a:spAutoFit/>
          </a:bodyPr>
          <a:p>
            <a:r>
              <a:rPr sz="3200" dirty="0">
                <a:ea typeface="Arial" panose="020B0604020202020204" pitchFamily="34" charset="0"/>
                <a:cs typeface="Arial" panose="020B0604020202020204" pitchFamily="34" charset="0"/>
              </a:rPr>
              <a:t>Cập nhật dữ liệu</a:t>
            </a:r>
            <a:endParaRPr sz="3200" dirty="0">
              <a:ea typeface="Arial" panose="020B0604020202020204" pitchFamily="34" charset="0"/>
            </a:endParaRPr>
          </a:p>
        </p:txBody>
      </p:sp>
      <p:sp>
        <p:nvSpPr>
          <p:cNvPr id="195593" name="Rectangles 195592"/>
          <p:cNvSpPr/>
          <p:nvPr/>
        </p:nvSpPr>
        <p:spPr>
          <a:xfrm>
            <a:off x="1042988" y="1905000"/>
            <a:ext cx="2733675" cy="57943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sz="3200" dirty="0">
                <a:ea typeface="Arial" panose="020B0604020202020204" pitchFamily="34" charset="0"/>
                <a:cs typeface="Arial" panose="020B0604020202020204" pitchFamily="34" charset="0"/>
              </a:rPr>
              <a:t>Tạo lập CSDL</a:t>
            </a:r>
            <a:endParaRPr sz="3200" dirty="0">
              <a:ea typeface="Arial" panose="020B0604020202020204" pitchFamily="34" charset="0"/>
            </a:endParaRPr>
          </a:p>
        </p:txBody>
      </p:sp>
      <p:sp>
        <p:nvSpPr>
          <p:cNvPr id="195594" name="Rectangles 195593"/>
          <p:cNvSpPr/>
          <p:nvPr/>
        </p:nvSpPr>
        <p:spPr>
          <a:xfrm>
            <a:off x="5486400" y="3276600"/>
            <a:ext cx="1143000" cy="533400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Thêm </a:t>
            </a:r>
            <a:endParaRPr sz="2800" dirty="0"/>
          </a:p>
        </p:txBody>
      </p:sp>
      <p:sp>
        <p:nvSpPr>
          <p:cNvPr id="195595" name="Rectangles 195594"/>
          <p:cNvSpPr/>
          <p:nvPr/>
        </p:nvSpPr>
        <p:spPr>
          <a:xfrm>
            <a:off x="7962900" y="3276600"/>
            <a:ext cx="876300" cy="533400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Xóa</a:t>
            </a:r>
            <a:endParaRPr sz="2800" dirty="0"/>
          </a:p>
        </p:txBody>
      </p:sp>
      <p:sp>
        <p:nvSpPr>
          <p:cNvPr id="195596" name="Rectangles 195595"/>
          <p:cNvSpPr/>
          <p:nvPr/>
        </p:nvSpPr>
        <p:spPr>
          <a:xfrm>
            <a:off x="6767513" y="3276600"/>
            <a:ext cx="928687" cy="533400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Sửa</a:t>
            </a:r>
            <a:endParaRPr sz="2800" dirty="0"/>
          </a:p>
        </p:txBody>
      </p:sp>
      <p:sp>
        <p:nvSpPr>
          <p:cNvPr id="195597" name="Rectangles 195596"/>
          <p:cNvSpPr/>
          <p:nvPr/>
        </p:nvSpPr>
        <p:spPr>
          <a:xfrm>
            <a:off x="5486400" y="3276600"/>
            <a:ext cx="1143000" cy="533400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Thêm </a:t>
            </a:r>
            <a:endParaRPr sz="2800" dirty="0"/>
          </a:p>
        </p:txBody>
      </p:sp>
      <p:sp>
        <p:nvSpPr>
          <p:cNvPr id="195598" name="Rectangles 195597"/>
          <p:cNvSpPr/>
          <p:nvPr/>
        </p:nvSpPr>
        <p:spPr>
          <a:xfrm>
            <a:off x="6781800" y="3276600"/>
            <a:ext cx="928688" cy="533400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Sửa</a:t>
            </a:r>
            <a:endParaRPr sz="2800" dirty="0"/>
          </a:p>
        </p:txBody>
      </p:sp>
      <p:sp>
        <p:nvSpPr>
          <p:cNvPr id="195599" name="Rectangles 195598"/>
          <p:cNvSpPr/>
          <p:nvPr/>
        </p:nvSpPr>
        <p:spPr>
          <a:xfrm>
            <a:off x="5500688" y="3276600"/>
            <a:ext cx="1143000" cy="533400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Thêm </a:t>
            </a:r>
            <a:endParaRPr sz="2800" dirty="0"/>
          </a:p>
        </p:txBody>
      </p:sp>
      <p:sp>
        <p:nvSpPr>
          <p:cNvPr id="195600" name="Rectangles 195599"/>
          <p:cNvSpPr/>
          <p:nvPr/>
        </p:nvSpPr>
        <p:spPr>
          <a:xfrm>
            <a:off x="7924800" y="3276600"/>
            <a:ext cx="876300" cy="5334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Xóa</a:t>
            </a:r>
            <a:endParaRPr sz="2800" dirty="0"/>
          </a:p>
        </p:txBody>
      </p:sp>
      <p:sp>
        <p:nvSpPr>
          <p:cNvPr id="195601" name="Rectangles 195600"/>
          <p:cNvSpPr/>
          <p:nvPr/>
        </p:nvSpPr>
        <p:spPr>
          <a:xfrm>
            <a:off x="6743700" y="3276600"/>
            <a:ext cx="928688" cy="5334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Sửa</a:t>
            </a:r>
            <a:endParaRPr sz="2800" dirty="0"/>
          </a:p>
        </p:txBody>
      </p:sp>
      <p:sp>
        <p:nvSpPr>
          <p:cNvPr id="195602" name="Rectangles 195601"/>
          <p:cNvSpPr/>
          <p:nvPr/>
        </p:nvSpPr>
        <p:spPr>
          <a:xfrm>
            <a:off x="5462588" y="3276600"/>
            <a:ext cx="1143000" cy="5334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Thêm </a:t>
            </a:r>
            <a:endParaRPr sz="2800" dirty="0"/>
          </a:p>
        </p:txBody>
      </p:sp>
      <p:sp>
        <p:nvSpPr>
          <p:cNvPr id="195608" name="Rectangles 195607"/>
          <p:cNvSpPr/>
          <p:nvPr/>
        </p:nvSpPr>
        <p:spPr>
          <a:xfrm>
            <a:off x="3609975" y="3248025"/>
            <a:ext cx="852488" cy="140017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/>
              <a:t>Tạo</a:t>
            </a:r>
            <a:endParaRPr sz="2800" dirty="0"/>
          </a:p>
          <a:p>
            <a:pPr marL="0" lvl="0" indent="0">
              <a:spcBef>
                <a:spcPct val="0"/>
              </a:spcBef>
              <a:buNone/>
            </a:pPr>
            <a:r>
              <a:rPr sz="2800" dirty="0"/>
              <a:t>liên</a:t>
            </a:r>
            <a:endParaRPr sz="2800" dirty="0"/>
          </a:p>
          <a:p>
            <a:pPr marL="0" lvl="0" indent="0">
              <a:spcBef>
                <a:spcPct val="0"/>
              </a:spcBef>
              <a:buNone/>
            </a:pPr>
            <a:r>
              <a:rPr sz="2800" dirty="0"/>
              <a:t>kết</a:t>
            </a:r>
            <a:endParaRPr sz="2800" dirty="0"/>
          </a:p>
        </p:txBody>
      </p:sp>
      <p:sp>
        <p:nvSpPr>
          <p:cNvPr id="195609" name="Rectangles 195608"/>
          <p:cNvSpPr/>
          <p:nvPr/>
        </p:nvSpPr>
        <p:spPr>
          <a:xfrm>
            <a:off x="2590800" y="3200400"/>
            <a:ext cx="866775" cy="18288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 algn="just">
              <a:buNone/>
            </a:pPr>
            <a:r>
              <a:rPr sz="2800" dirty="0"/>
              <a:t>Đặt tên</a:t>
            </a:r>
            <a:endParaRPr sz="2800" dirty="0"/>
          </a:p>
          <a:p>
            <a:pPr marL="0" lvl="0" indent="0" algn="just">
              <a:spcBef>
                <a:spcPct val="0"/>
              </a:spcBef>
              <a:buNone/>
            </a:pPr>
            <a:r>
              <a:rPr sz="2800" dirty="0"/>
              <a:t>và lưu</a:t>
            </a:r>
            <a:endParaRPr sz="2800" dirty="0"/>
          </a:p>
        </p:txBody>
      </p:sp>
      <p:sp>
        <p:nvSpPr>
          <p:cNvPr id="195610" name="Rectangles 195609"/>
          <p:cNvSpPr/>
          <p:nvPr/>
        </p:nvSpPr>
        <p:spPr>
          <a:xfrm>
            <a:off x="157163" y="3209925"/>
            <a:ext cx="1066800" cy="9906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sz="2800" dirty="0"/>
              <a:t>Tạo bảng</a:t>
            </a:r>
            <a:endParaRPr sz="2800" dirty="0"/>
          </a:p>
        </p:txBody>
      </p:sp>
      <p:sp>
        <p:nvSpPr>
          <p:cNvPr id="195611" name="Rectangles 195610"/>
          <p:cNvSpPr/>
          <p:nvPr/>
        </p:nvSpPr>
        <p:spPr>
          <a:xfrm>
            <a:off x="1371600" y="3200400"/>
            <a:ext cx="1066800" cy="13716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800" dirty="0"/>
              <a:t>Chọn</a:t>
            </a:r>
            <a:endParaRPr sz="2800" dirty="0"/>
          </a:p>
          <a:p>
            <a:pPr marL="0" lvl="0" indent="0">
              <a:spcBef>
                <a:spcPct val="0"/>
              </a:spcBef>
              <a:buNone/>
            </a:pPr>
            <a:r>
              <a:rPr sz="2800" dirty="0"/>
              <a:t>khóa</a:t>
            </a:r>
            <a:endParaRPr sz="2800" dirty="0"/>
          </a:p>
          <a:p>
            <a:pPr marL="0" lvl="0" indent="0">
              <a:spcBef>
                <a:spcPct val="0"/>
              </a:spcBef>
              <a:buNone/>
            </a:pPr>
            <a:r>
              <a:rPr sz="2800" dirty="0"/>
              <a:t>chính</a:t>
            </a:r>
            <a:endParaRPr sz="2800" dirty="0"/>
          </a:p>
        </p:txBody>
      </p:sp>
      <p:graphicFrame>
        <p:nvGraphicFramePr>
          <p:cNvPr id="195612" name="Content Placeholder 195611"/>
          <p:cNvGraphicFramePr/>
          <p:nvPr>
            <p:ph idx="1"/>
          </p:nvPr>
        </p:nvGraphicFramePr>
        <p:xfrm>
          <a:off x="0" y="5038725"/>
          <a:ext cx="24574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457450" imgH="1819275" progId="Paint.Picture">
                  <p:embed/>
                </p:oleObj>
              </mc:Choice>
              <mc:Fallback>
                <p:oleObj name="" r:id="rId1" imgW="2457450" imgH="1819275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5038725"/>
                        <a:ext cx="2457450" cy="18192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15" name="Right Brace 195614"/>
          <p:cNvSpPr/>
          <p:nvPr/>
        </p:nvSpPr>
        <p:spPr>
          <a:xfrm rot="16200000">
            <a:off x="4533900" y="-876300"/>
            <a:ext cx="533400" cy="5029200"/>
          </a:xfrm>
          <a:prstGeom prst="rightBrace">
            <a:avLst>
              <a:gd name="adj1" fmla="val 78571"/>
              <a:gd name="adj2" fmla="val 50000"/>
            </a:avLst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rot="0" vert="eaVert" wrap="none" anchor="ctr" anchorCtr="0"/>
          <a:p>
            <a:pPr algn="ctr"/>
            <a:endParaRPr dirty="0">
              <a:solidFill>
                <a:schemeClr val="accent2"/>
              </a:solidFill>
              <a:ea typeface="Arial" panose="020B0604020202020204" pitchFamily="34" charset="0"/>
            </a:endParaRPr>
          </a:p>
        </p:txBody>
      </p:sp>
      <p:sp>
        <p:nvSpPr>
          <p:cNvPr id="195616" name="Straight Connector 195615"/>
          <p:cNvSpPr/>
          <p:nvPr/>
        </p:nvSpPr>
        <p:spPr>
          <a:xfrm>
            <a:off x="2286000" y="2514600"/>
            <a:ext cx="17526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5617" name="Straight Connector 195616"/>
          <p:cNvSpPr/>
          <p:nvPr/>
        </p:nvSpPr>
        <p:spPr>
          <a:xfrm flipH="1">
            <a:off x="1905000" y="2514600"/>
            <a:ext cx="3810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5618" name="Straight Connector 195617"/>
          <p:cNvSpPr/>
          <p:nvPr/>
        </p:nvSpPr>
        <p:spPr>
          <a:xfrm>
            <a:off x="2286000" y="2514600"/>
            <a:ext cx="6858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5619" name="Straight Connector 195618"/>
          <p:cNvSpPr/>
          <p:nvPr/>
        </p:nvSpPr>
        <p:spPr>
          <a:xfrm flipH="1">
            <a:off x="6019800" y="2514600"/>
            <a:ext cx="11430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5620" name="Straight Connector 195619"/>
          <p:cNvSpPr/>
          <p:nvPr/>
        </p:nvSpPr>
        <p:spPr>
          <a:xfrm>
            <a:off x="7162800" y="25146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5621" name="Straight Connector 195620"/>
          <p:cNvSpPr/>
          <p:nvPr/>
        </p:nvSpPr>
        <p:spPr>
          <a:xfrm>
            <a:off x="7162800" y="2514600"/>
            <a:ext cx="12192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5622" name="Straight Connector 195621"/>
          <p:cNvSpPr/>
          <p:nvPr/>
        </p:nvSpPr>
        <p:spPr>
          <a:xfrm flipH="1">
            <a:off x="685800" y="2514600"/>
            <a:ext cx="16002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Rectangles 122881"/>
          <p:cNvSpPr/>
          <p:nvPr/>
        </p:nvSpPr>
        <p:spPr>
          <a:xfrm>
            <a:off x="323850" y="1052513"/>
            <a:ext cx="8610600" cy="1144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ƠN QUÝ THẦY, CÔ ĐÃ GHÉ THĂM LỚP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883" name="Rectangles 122882"/>
          <p:cNvSpPr/>
          <p:nvPr/>
        </p:nvSpPr>
        <p:spPr>
          <a:xfrm>
            <a:off x="395288" y="2852738"/>
            <a:ext cx="8558212" cy="1144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QUÝ THẦY SỨC KHỎE, CÔNG TÁC TỐT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884" name="Picture 122883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85" name="Picture 12288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90" name="Picture 122889" descr="brlupapfl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6105525"/>
            <a:ext cx="618172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92" name="Picture 122891" descr="51635Barres_nourriture__9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10125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94" name="Picture 122893" descr="51635Barres_nourriture__9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0"/>
            <a:ext cx="4810125" cy="20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50" name="Title 155649"/>
          <p:cNvSpPr>
            <a:spLocks noGrp="1"/>
          </p:cNvSpPr>
          <p:nvPr>
            <p:ph type="title"/>
          </p:nvPr>
        </p:nvSpPr>
        <p:spPr>
          <a:xfrm>
            <a:off x="1763713" y="188913"/>
            <a:ext cx="3384550" cy="706437"/>
          </a:xfrm>
        </p:spPr>
        <p:txBody>
          <a:bodyPr anchor="ctr" anchorCtr="0"/>
          <a:p>
            <a:pPr algn="l"/>
            <a:r>
              <a:rPr sz="3200" dirty="0">
                <a:solidFill>
                  <a:srgbClr val="CC0066"/>
                </a:solidFill>
              </a:rPr>
              <a:t>Cập nhật dữ liệu</a:t>
            </a:r>
            <a:endParaRPr sz="3200" dirty="0">
              <a:solidFill>
                <a:srgbClr val="CC0066"/>
              </a:solidFill>
            </a:endParaRPr>
          </a:p>
        </p:txBody>
      </p:sp>
      <p:sp>
        <p:nvSpPr>
          <p:cNvPr id="155653" name="Right Arrow 155652"/>
          <p:cNvSpPr/>
          <p:nvPr/>
        </p:nvSpPr>
        <p:spPr>
          <a:xfrm>
            <a:off x="468313" y="260350"/>
            <a:ext cx="1079500" cy="431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55654" name="Picture 1556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052513"/>
            <a:ext cx="8280400" cy="496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5" name="Picture 15565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6" name="Picture 155655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674" name="Title 156673"/>
          <p:cNvSpPr>
            <a:spLocks noGrp="1"/>
          </p:cNvSpPr>
          <p:nvPr>
            <p:ph type="title"/>
          </p:nvPr>
        </p:nvSpPr>
        <p:spPr>
          <a:xfrm>
            <a:off x="1692275" y="188913"/>
            <a:ext cx="4751388" cy="647700"/>
          </a:xfrm>
        </p:spPr>
        <p:txBody>
          <a:bodyPr anchor="ctr" anchorCtr="0"/>
          <a:p>
            <a:pPr algn="l"/>
            <a:r>
              <a:rPr sz="3200" dirty="0">
                <a:solidFill>
                  <a:srgbClr val="CC0066"/>
                </a:solidFill>
              </a:rPr>
              <a:t>Khai thác cơ sở dữ liệu</a:t>
            </a:r>
            <a:endParaRPr sz="3200" dirty="0">
              <a:solidFill>
                <a:srgbClr val="CC0066"/>
              </a:solidFill>
            </a:endParaRPr>
          </a:p>
        </p:txBody>
      </p:sp>
      <p:sp>
        <p:nvSpPr>
          <p:cNvPr id="156676" name="Right Arrow 156675"/>
          <p:cNvSpPr/>
          <p:nvPr/>
        </p:nvSpPr>
        <p:spPr>
          <a:xfrm>
            <a:off x="468313" y="260350"/>
            <a:ext cx="1079500" cy="431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56677" name="Picture 1566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268413"/>
            <a:ext cx="8280400" cy="48974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6678" name="Picture 156677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79" name="Picture 156678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9" name="Text Placeholder 80898"/>
          <p:cNvSpPr>
            <a:spLocks noGrp="1"/>
          </p:cNvSpPr>
          <p:nvPr>
            <p:ph type="body" idx="1"/>
          </p:nvPr>
        </p:nvSpPr>
        <p:spPr>
          <a:xfrm>
            <a:off x="4427538" y="1628775"/>
            <a:ext cx="4032250" cy="576263"/>
          </a:xfrm>
          <a:solidFill>
            <a:srgbClr val="FFFF66"/>
          </a:solidFill>
          <a:ln>
            <a:solidFill>
              <a:schemeClr val="tx1"/>
            </a:solidFill>
            <a:miter/>
          </a:ln>
        </p:spPr>
        <p:txBody>
          <a:bodyPr/>
          <a:p>
            <a:pPr>
              <a:lnSpc>
                <a:spcPct val="90000"/>
              </a:lnSpc>
              <a:buNone/>
            </a:pPr>
            <a:r>
              <a:rPr sz="2800" dirty="0"/>
              <a:t>1. Tạo lập cơ sở dữ liệu</a:t>
            </a:r>
            <a:endParaRPr sz="2800" dirty="0"/>
          </a:p>
        </p:txBody>
      </p:sp>
      <p:sp>
        <p:nvSpPr>
          <p:cNvPr id="80911" name="Text Box 80910"/>
          <p:cNvSpPr txBox="1"/>
          <p:nvPr/>
        </p:nvSpPr>
        <p:spPr>
          <a:xfrm>
            <a:off x="4427538" y="2997200"/>
            <a:ext cx="3313112" cy="528638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dirty="0">
                <a:ea typeface="Arial" panose="020B0604020202020204" pitchFamily="34" charset="0"/>
                <a:cs typeface="Arial" panose="020B0604020202020204" pitchFamily="34" charset="0"/>
              </a:rPr>
              <a:t>2. Cập nhật dữ liệu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80912" name="Text Box 80911"/>
          <p:cNvSpPr txBox="1"/>
          <p:nvPr/>
        </p:nvSpPr>
        <p:spPr>
          <a:xfrm>
            <a:off x="4356100" y="4464050"/>
            <a:ext cx="4464050" cy="528638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dirty="0">
                <a:ea typeface="Arial" panose="020B0604020202020204" pitchFamily="34" charset="0"/>
                <a:cs typeface="Arial" panose="020B0604020202020204" pitchFamily="34" charset="0"/>
              </a:rPr>
              <a:t>3. Khai thác cơ sở dữ liệu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80914" name="Flowchart: Alternate Process 80913"/>
          <p:cNvSpPr/>
          <p:nvPr/>
        </p:nvSpPr>
        <p:spPr>
          <a:xfrm>
            <a:off x="250825" y="2276475"/>
            <a:ext cx="2520950" cy="2087563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265430"/>
            <a:endParaRPr sz="3200" b="1" dirty="0">
              <a:solidFill>
                <a:srgbClr val="FF33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5430"/>
            <a:r>
              <a:rPr sz="3200" b="1" dirty="0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Nội dung </a:t>
            </a:r>
            <a:endParaRPr sz="3200" b="1" dirty="0">
              <a:solidFill>
                <a:srgbClr val="FF33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5430"/>
            <a:r>
              <a:rPr sz="3200" b="1" dirty="0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chính của </a:t>
            </a:r>
            <a:endParaRPr sz="3200" b="1" dirty="0">
              <a:solidFill>
                <a:srgbClr val="FF33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5430"/>
            <a:r>
              <a:rPr sz="3200" b="1" dirty="0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bài 11</a:t>
            </a:r>
            <a:endParaRPr sz="3200" b="1" dirty="0">
              <a:solidFill>
                <a:srgbClr val="FF33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5430"/>
            <a:endParaRPr sz="3200" dirty="0">
              <a:ea typeface="Arial" panose="020B0604020202020204" pitchFamily="34" charset="0"/>
            </a:endParaRPr>
          </a:p>
        </p:txBody>
      </p:sp>
      <p:sp>
        <p:nvSpPr>
          <p:cNvPr id="80915" name="Straight Connector 80914"/>
          <p:cNvSpPr/>
          <p:nvPr/>
        </p:nvSpPr>
        <p:spPr>
          <a:xfrm flipV="1">
            <a:off x="2771775" y="1916113"/>
            <a:ext cx="1584325" cy="1441450"/>
          </a:xfrm>
          <a:prstGeom prst="line">
            <a:avLst/>
          </a:prstGeom>
          <a:ln w="38100" cap="flat" cmpd="dbl">
            <a:solidFill>
              <a:srgbClr val="66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16" name="Straight Connector 80915"/>
          <p:cNvSpPr/>
          <p:nvPr/>
        </p:nvSpPr>
        <p:spPr>
          <a:xfrm flipV="1">
            <a:off x="2771775" y="3284538"/>
            <a:ext cx="1584325" cy="73025"/>
          </a:xfrm>
          <a:prstGeom prst="line">
            <a:avLst/>
          </a:prstGeom>
          <a:ln w="38100" cap="flat" cmpd="dbl">
            <a:solidFill>
              <a:srgbClr val="66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0917" name="Straight Connector 80916"/>
          <p:cNvSpPr/>
          <p:nvPr/>
        </p:nvSpPr>
        <p:spPr>
          <a:xfrm>
            <a:off x="2771775" y="3357563"/>
            <a:ext cx="1512888" cy="1439862"/>
          </a:xfrm>
          <a:prstGeom prst="line">
            <a:avLst/>
          </a:prstGeom>
          <a:ln w="38100" cap="flat" cmpd="dbl">
            <a:solidFill>
              <a:srgbClr val="660066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80919" name="Picture 80918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20" name="Picture 80919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22" name="Picture 80921" descr="475777Barres_fleurs__11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0"/>
            <a:ext cx="7258050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 build="p"/>
      <p:bldP spid="80911" grpId="0" animBg="1"/>
      <p:bldP spid="80912" grpId="0" animBg="1"/>
      <p:bldP spid="809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3" name="Text Placeholder 81922"/>
          <p:cNvSpPr>
            <a:spLocks noGrp="1"/>
          </p:cNvSpPr>
          <p:nvPr>
            <p:ph type="body" idx="1"/>
          </p:nvPr>
        </p:nvSpPr>
        <p:spPr>
          <a:xfrm>
            <a:off x="1908175" y="3429000"/>
            <a:ext cx="4968875" cy="1871663"/>
          </a:xfrm>
          <a:solidFill>
            <a:srgbClr val="0000FF"/>
          </a:solidFill>
          <a:ln>
            <a:solidFill>
              <a:schemeClr val="tx1"/>
            </a:solidFill>
            <a:miter/>
          </a:ln>
        </p:spPr>
        <p:txBody>
          <a:bodyPr/>
          <a:p>
            <a:pPr marL="533400" indent="-533400">
              <a:buNone/>
            </a:pPr>
            <a:r>
              <a:rPr b="1" dirty="0">
                <a:solidFill>
                  <a:srgbClr val="FFFF00"/>
                </a:solidFill>
              </a:rPr>
              <a:t>1. Tạo lập cơ sở dữ liệu</a:t>
            </a:r>
            <a:endParaRPr b="1" dirty="0">
              <a:solidFill>
                <a:srgbClr val="FFFF00"/>
              </a:solidFill>
            </a:endParaRPr>
          </a:p>
          <a:p>
            <a:pPr marL="533400" indent="-533400">
              <a:buNone/>
            </a:pPr>
            <a:endParaRPr b="1" dirty="0">
              <a:solidFill>
                <a:srgbClr val="FFFF00"/>
              </a:solidFill>
            </a:endParaRPr>
          </a:p>
          <a:p>
            <a:pPr marL="533400" indent="-533400">
              <a:spcBef>
                <a:spcPct val="0"/>
              </a:spcBef>
              <a:buNone/>
            </a:pPr>
            <a:r>
              <a:rPr b="1" dirty="0">
                <a:solidFill>
                  <a:srgbClr val="FFFF00"/>
                </a:solidFill>
              </a:rPr>
              <a:t>2. Cập nhật dữ liệu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81924" name="Oval Callout 81923"/>
          <p:cNvSpPr/>
          <p:nvPr/>
        </p:nvSpPr>
        <p:spPr>
          <a:xfrm>
            <a:off x="4067175" y="765175"/>
            <a:ext cx="4176713" cy="1150938"/>
          </a:xfrm>
          <a:prstGeom prst="wedgeEllipseCallout">
            <a:avLst>
              <a:gd name="adj1" fmla="val -50722"/>
              <a:gd name="adj2" fmla="val 177310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3200" dirty="0">
                <a:ea typeface="Arial" panose="020B0604020202020204" pitchFamily="34" charset="0"/>
                <a:cs typeface="Arial" panose="020B0604020202020204" pitchFamily="34" charset="0"/>
              </a:rPr>
              <a:t>Nội dung tiết 1</a:t>
            </a:r>
            <a:endParaRPr sz="3200" dirty="0">
              <a:ea typeface="Arial" panose="020B0604020202020204" pitchFamily="34" charset="0"/>
            </a:endParaRPr>
          </a:p>
        </p:txBody>
      </p:sp>
      <p:pic>
        <p:nvPicPr>
          <p:cNvPr id="81925" name="Picture 8192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6" name="Picture 81925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7" name="Picture 81926" descr="kit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0"/>
            <a:ext cx="2519362" cy="2420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charRg st="2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charRg st="2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 build="p"/>
      <p:bldP spid="819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53" name="Rectangles 82952"/>
          <p:cNvSpPr/>
          <p:nvPr/>
        </p:nvSpPr>
        <p:spPr>
          <a:xfrm>
            <a:off x="0" y="0"/>
            <a:ext cx="5724525" cy="64135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3600" b="1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</a:rPr>
              <a:t>1. Tạo lập cơ sở dữ liệu</a:t>
            </a:r>
            <a:endParaRPr sz="3600" b="1" dirty="0">
              <a:solidFill>
                <a:srgbClr val="FFFF00"/>
              </a:solidFill>
              <a:ea typeface="Arial" panose="020B0604020202020204" pitchFamily="34" charset="0"/>
            </a:endParaRPr>
          </a:p>
        </p:txBody>
      </p:sp>
      <p:sp>
        <p:nvSpPr>
          <p:cNvPr id="82954" name="Cloud Callout 82953"/>
          <p:cNvSpPr/>
          <p:nvPr/>
        </p:nvSpPr>
        <p:spPr>
          <a:xfrm>
            <a:off x="0" y="836613"/>
            <a:ext cx="5219700" cy="2879725"/>
          </a:xfrm>
          <a:prstGeom prst="cloudCallout">
            <a:avLst>
              <a:gd name="adj1" fmla="val -27130"/>
              <a:gd name="adj2" fmla="val 8881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marL="176530" algn="just" eaLnBrk="0" hangingPunct="0"/>
            <a:r>
              <a:rPr dirty="0">
                <a:ea typeface="Arial" panose="020B0604020202020204" pitchFamily="34" charset="0"/>
                <a:cs typeface="Arial" panose="020B0604020202020204" pitchFamily="34" charset="0"/>
              </a:rPr>
              <a:t>Em hãy cho biết việc đầu tiên để tạo lập một CSDL quan hệ là gì?</a:t>
            </a:r>
            <a:endParaRPr dirty="0">
              <a:ea typeface="Arial" panose="020B0604020202020204" pitchFamily="34" charset="0"/>
            </a:endParaRPr>
          </a:p>
        </p:txBody>
      </p:sp>
      <p:pic>
        <p:nvPicPr>
          <p:cNvPr id="82955" name="Picture 82954" descr="feli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941888"/>
            <a:ext cx="219075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6" name="Picture 82955" descr="lollipop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876925"/>
            <a:ext cx="2082800" cy="20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82" name="Picture 82981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83" name="Picture 829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3429000"/>
            <a:ext cx="5003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84" name="Picture 82983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85" name="Text Box 82984"/>
          <p:cNvSpPr txBox="1"/>
          <p:nvPr/>
        </p:nvSpPr>
        <p:spPr>
          <a:xfrm>
            <a:off x="5795963" y="1341438"/>
            <a:ext cx="2736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ea typeface="Arial" panose="020B0604020202020204" pitchFamily="34" charset="0"/>
            </a:endParaRPr>
          </a:p>
        </p:txBody>
      </p:sp>
      <p:pic>
        <p:nvPicPr>
          <p:cNvPr id="82986" name="Picture 82985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4313" y="57975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87" name="Text Box 82986"/>
          <p:cNvSpPr txBox="1"/>
          <p:nvPr/>
        </p:nvSpPr>
        <p:spPr>
          <a:xfrm>
            <a:off x="6300788" y="1484313"/>
            <a:ext cx="223202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ea typeface="Arial" panose="020B0604020202020204" pitchFamily="34" charset="0"/>
                <a:cs typeface="Arial" panose="020B0604020202020204" pitchFamily="34" charset="0"/>
              </a:rPr>
              <a:t>Tạo bảng</a:t>
            </a:r>
            <a:endParaRPr sz="3000" dirty="0">
              <a:ea typeface="Arial" panose="020B0604020202020204" pitchFamily="34" charset="0"/>
            </a:endParaRPr>
          </a:p>
        </p:txBody>
      </p:sp>
      <p:sp>
        <p:nvSpPr>
          <p:cNvPr id="82988" name="Freeform 82987"/>
          <p:cNvSpPr/>
          <p:nvPr/>
        </p:nvSpPr>
        <p:spPr>
          <a:xfrm>
            <a:off x="5364163" y="1700213"/>
            <a:ext cx="720725" cy="144462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 animBg="1"/>
      <p:bldP spid="82954" grpId="0" animBg="1"/>
      <p:bldP spid="829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7715" name="Rectangles 157714"/>
          <p:cNvSpPr/>
          <p:nvPr/>
        </p:nvSpPr>
        <p:spPr>
          <a:xfrm>
            <a:off x="4479925" y="2060575"/>
            <a:ext cx="184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endParaRPr sz="3200" dirty="0">
              <a:latin typeface=".VnClarendon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57716" name="Rectangles 157715"/>
          <p:cNvSpPr/>
          <p:nvPr/>
        </p:nvSpPr>
        <p:spPr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endParaRPr sz="3200" dirty="0">
              <a:latin typeface=".VnClarendon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57717" name="Text Box 157716"/>
          <p:cNvSpPr txBox="1"/>
          <p:nvPr/>
        </p:nvSpPr>
        <p:spPr>
          <a:xfrm>
            <a:off x="0" y="908050"/>
            <a:ext cx="233997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96875" indent="-396875">
              <a:spcBef>
                <a:spcPct val="50000"/>
              </a:spcBef>
              <a:buFont typeface="Wingdings" panose="05000000000000000000" pitchFamily="2" charset="2"/>
            </a:pP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 </a:t>
            </a:r>
            <a:r>
              <a:rPr sz="3000" b="1" i="1" dirty="0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Đặt t</a:t>
            </a:r>
            <a:r>
              <a:rPr sz="30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ên các trường</a:t>
            </a:r>
            <a:endParaRPr sz="3000" b="1" i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7718" name="Text Box 157717"/>
          <p:cNvSpPr txBox="1"/>
          <p:nvPr/>
        </p:nvSpPr>
        <p:spPr>
          <a:xfrm>
            <a:off x="0" y="2133600"/>
            <a:ext cx="2771775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05130" indent="-405130">
              <a:spcBef>
                <a:spcPct val="50000"/>
              </a:spcBef>
              <a:buFont typeface="Wingdings" panose="05000000000000000000" pitchFamily="2" charset="2"/>
            </a:pP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 </a:t>
            </a:r>
            <a:r>
              <a:rPr sz="3000" b="1" i="1" dirty="0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Chỉ định k</a:t>
            </a:r>
            <a:r>
              <a:rPr sz="30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iểu</a:t>
            </a: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dữ</a:t>
            </a: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endParaRPr sz="3000" b="1" i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7719" name="Text Box 157718"/>
          <p:cNvSpPr txBox="1"/>
          <p:nvPr/>
        </p:nvSpPr>
        <p:spPr>
          <a:xfrm>
            <a:off x="0" y="3860800"/>
            <a:ext cx="2771775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39725" indent="-339725">
              <a:spcBef>
                <a:spcPct val="50000"/>
              </a:spcBef>
              <a:buFont typeface="Wingdings" panose="05000000000000000000" pitchFamily="2" charset="2"/>
            </a:pP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 </a:t>
            </a:r>
            <a:r>
              <a:rPr sz="3000" b="1" i="1" dirty="0"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Khai báo k</a:t>
            </a:r>
            <a:r>
              <a:rPr sz="30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ích</a:t>
            </a: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thước</a:t>
            </a: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sz="3000" b="1" i="1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sz="30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endParaRPr sz="3000" b="1" i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57731" name="Picture 157730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1587" y="5581650"/>
            <a:ext cx="1277937" cy="1274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734" name="Text Box 157733"/>
          <p:cNvSpPr txBox="1"/>
          <p:nvPr/>
        </p:nvSpPr>
        <p:spPr>
          <a:xfrm>
            <a:off x="250825" y="188913"/>
            <a:ext cx="86423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3300"/>
                </a:solidFill>
                <a:ea typeface="Arial" panose="020B0604020202020204" pitchFamily="34" charset="0"/>
                <a:cs typeface="Arial" panose="020B0604020202020204" pitchFamily="34" charset="0"/>
              </a:rPr>
              <a:t>B1.</a:t>
            </a:r>
            <a:r>
              <a:rPr sz="32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66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Xác định và khai báo cấu trúc bảng:</a:t>
            </a:r>
            <a:endParaRPr sz="3200" b="1" dirty="0">
              <a:solidFill>
                <a:srgbClr val="660066"/>
              </a:solidFill>
              <a:ea typeface="Arial" panose="020B0604020202020204" pitchFamily="34" charset="0"/>
            </a:endParaRPr>
          </a:p>
        </p:txBody>
      </p:sp>
      <p:pic>
        <p:nvPicPr>
          <p:cNvPr id="157739" name="Picture 1577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25" y="1125538"/>
            <a:ext cx="6480175" cy="460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740" name="Rounded Rectangular Callout 157739"/>
          <p:cNvSpPr/>
          <p:nvPr/>
        </p:nvSpPr>
        <p:spPr>
          <a:xfrm>
            <a:off x="2843213" y="3860800"/>
            <a:ext cx="1368425" cy="863600"/>
          </a:xfrm>
          <a:prstGeom prst="wedgeRoundRectCallout">
            <a:avLst>
              <a:gd name="adj1" fmla="val 107310"/>
              <a:gd name="adj2" fmla="val -106616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CC0066"/>
                </a:solidFill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sz="2400" b="1" dirty="0">
                <a:solidFill>
                  <a:srgbClr val="CC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ên trường</a:t>
            </a:r>
            <a:endParaRPr sz="2400" b="1" dirty="0">
              <a:solidFill>
                <a:srgbClr val="CC0066"/>
              </a:solidFill>
              <a:ea typeface="Arial" panose="020B0604020202020204" pitchFamily="34" charset="0"/>
            </a:endParaRPr>
          </a:p>
        </p:txBody>
      </p:sp>
      <p:sp>
        <p:nvSpPr>
          <p:cNvPr id="157741" name="Rounded Rectangular Callout 157740"/>
          <p:cNvSpPr/>
          <p:nvPr/>
        </p:nvSpPr>
        <p:spPr>
          <a:xfrm>
            <a:off x="6732588" y="1196975"/>
            <a:ext cx="2232025" cy="503238"/>
          </a:xfrm>
          <a:prstGeom prst="wedgeRoundRectCallout">
            <a:avLst>
              <a:gd name="adj1" fmla="val -65505"/>
              <a:gd name="adj2" fmla="val 329181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CC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Kiểu dữ liệu</a:t>
            </a:r>
            <a:endParaRPr sz="2400" b="1" dirty="0">
              <a:solidFill>
                <a:srgbClr val="CC0066"/>
              </a:solidFill>
              <a:ea typeface="Arial" panose="020B0604020202020204" pitchFamily="34" charset="0"/>
            </a:endParaRPr>
          </a:p>
        </p:txBody>
      </p:sp>
      <p:sp>
        <p:nvSpPr>
          <p:cNvPr id="157742" name="Rounded Rectangular Callout 157741"/>
          <p:cNvSpPr/>
          <p:nvPr/>
        </p:nvSpPr>
        <p:spPr>
          <a:xfrm>
            <a:off x="7308850" y="5013325"/>
            <a:ext cx="1368425" cy="503238"/>
          </a:xfrm>
          <a:prstGeom prst="wedgeRoundRectCallout">
            <a:avLst>
              <a:gd name="adj1" fmla="val -2782"/>
              <a:gd name="adj2" fmla="val -383755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CC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Mô tả</a:t>
            </a:r>
            <a:endParaRPr sz="2400" b="1" dirty="0">
              <a:solidFill>
                <a:srgbClr val="CC0066"/>
              </a:solidFill>
              <a:ea typeface="Arial" panose="020B0604020202020204" pitchFamily="34" charset="0"/>
            </a:endParaRPr>
          </a:p>
        </p:txBody>
      </p:sp>
      <p:sp>
        <p:nvSpPr>
          <p:cNvPr id="157743" name="Rounded Rectangular Callout 157742"/>
          <p:cNvSpPr/>
          <p:nvPr/>
        </p:nvSpPr>
        <p:spPr>
          <a:xfrm>
            <a:off x="4427538" y="5734050"/>
            <a:ext cx="2160587" cy="503238"/>
          </a:xfrm>
          <a:prstGeom prst="wedgeRoundRectCallout">
            <a:avLst>
              <a:gd name="adj1" fmla="val 45810"/>
              <a:gd name="adj2" fmla="val -24621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CC0066"/>
                </a:solidFill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sz="2400" b="1" dirty="0">
                <a:solidFill>
                  <a:srgbClr val="CC0066"/>
                </a:solidFill>
                <a:ea typeface="Arial" panose="020B0604020202020204" pitchFamily="34" charset="0"/>
                <a:cs typeface="Arial" panose="020B0604020202020204" pitchFamily="34" charset="0"/>
              </a:rPr>
              <a:t>ích thước</a:t>
            </a:r>
            <a:endParaRPr sz="2400" b="1" dirty="0">
              <a:solidFill>
                <a:srgbClr val="CC0066"/>
              </a:solidFill>
              <a:ea typeface="Arial" panose="020B0604020202020204" pitchFamily="34" charset="0"/>
            </a:endParaRPr>
          </a:p>
        </p:txBody>
      </p:sp>
      <p:pic>
        <p:nvPicPr>
          <p:cNvPr id="157744" name="Picture 157743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866063" y="5583238"/>
            <a:ext cx="1277937" cy="1274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7" grpId="1"/>
      <p:bldP spid="157718" grpId="0"/>
      <p:bldP spid="157719" grpId="0"/>
      <p:bldP spid="157740" grpId="0" animBg="1"/>
      <p:bldP spid="157741" grpId="0" animBg="1"/>
      <p:bldP spid="157742" grpId="0" animBg="1"/>
      <p:bldP spid="157743" grpId="0" animBg="1"/>
    </p:bldLst>
  </p:timing>
</p:sld>
</file>

<file path=ppt/theme/theme1.xml><?xml version="1.0" encoding="utf-8"?>
<a:theme xmlns:a="http://schemas.openxmlformats.org/drawingml/2006/main" name="bai 11T1 da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bai 11T1 day</Template>
  <TotalTime>0</TotalTime>
  <Words>2084</Words>
  <Application>WPS Presentation</Application>
  <PresentationFormat/>
  <Paragraphs>191</Paragraphs>
  <Slides>31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SimSun</vt:lpstr>
      <vt:lpstr>Wingdings</vt:lpstr>
      <vt:lpstr>.VnClarendonH</vt:lpstr>
      <vt:lpstr>Times New Roman</vt:lpstr>
      <vt:lpstr>Microsoft YaHei</vt:lpstr>
      <vt:lpstr>Arial Unicode MS</vt:lpstr>
      <vt:lpstr>.VnSouthern</vt:lpstr>
      <vt:lpstr>Tahoma</vt:lpstr>
      <vt:lpstr>Segoe Print</vt:lpstr>
      <vt:lpstr>bai 11T1 day</vt:lpstr>
      <vt:lpstr>Paint.Picture</vt:lpstr>
      <vt:lpstr>PowerPoint 演示文稿</vt:lpstr>
      <vt:lpstr>PowerPoint 演示文稿</vt:lpstr>
      <vt:lpstr>Tạo lập cơ sở dữ liệu</vt:lpstr>
      <vt:lpstr>Cập nhật dữ liệu</vt:lpstr>
      <vt:lpstr>Khai thác cơ sở dữ liệu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Các thao tác với CSDL quan hệ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ThanhHai</dc:creator>
  <cp:lastModifiedBy>ASUS</cp:lastModifiedBy>
  <cp:revision>5</cp:revision>
  <dcterms:created xsi:type="dcterms:W3CDTF">2018-03-06T07:20:00Z</dcterms:created>
  <dcterms:modified xsi:type="dcterms:W3CDTF">2022-04-14T18:54:42Z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6841D71B577F4BFFBF2091CA2A00F345</vt:lpwstr>
  </property>
</Properties>
</file>