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
  </p:notesMasterIdLst>
  <p:handoutMasterIdLst>
    <p:handoutMasterId r:id="rId27"/>
  </p:handoutMasterIdLst>
  <p:sldIdLst>
    <p:sldId id="256" r:id="rId3"/>
    <p:sldId id="281" r:id="rId5"/>
    <p:sldId id="398" r:id="rId6"/>
    <p:sldId id="399" r:id="rId7"/>
    <p:sldId id="402" r:id="rId8"/>
    <p:sldId id="401" r:id="rId9"/>
    <p:sldId id="405" r:id="rId10"/>
    <p:sldId id="406" r:id="rId11"/>
    <p:sldId id="403" r:id="rId12"/>
    <p:sldId id="408" r:id="rId13"/>
    <p:sldId id="414" r:id="rId14"/>
    <p:sldId id="404" r:id="rId15"/>
    <p:sldId id="410" r:id="rId16"/>
    <p:sldId id="409" r:id="rId17"/>
    <p:sldId id="411" r:id="rId18"/>
    <p:sldId id="415" r:id="rId19"/>
    <p:sldId id="416" r:id="rId20"/>
    <p:sldId id="412" r:id="rId21"/>
    <p:sldId id="417" r:id="rId22"/>
    <p:sldId id="420" r:id="rId23"/>
    <p:sldId id="418" r:id="rId24"/>
    <p:sldId id="419" r:id="rId25"/>
    <p:sldId id="276" r:id="rId26"/>
  </p:sldIdLst>
  <p:sldSz cx="9144000" cy="6858000" type="screen4x3"/>
  <p:notesSz cx="7103745" cy="10234295"/>
  <p:embeddedFontLst>
    <p:embeddedFont>
      <p:font typeface="Calibri" panose="020F0502020204030204" pitchFamily="3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8D2668F7-66CA-45C5-9E7D-CFAE3C1ED636}" type="datetimeFigureOut">
              <a:rPr lang="en-US" smtClean="0"/>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42AA0F32-7828-4B50-B900-80F7094AF665}" type="slidenum">
              <a:rPr lang="en-US" smtClean="0"/>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D81FE3CA-BD17-4C90-9BF6-6BABA79F689F}" type="datetimeFigureOut">
              <a:rPr lang="en-US" smtClean="0"/>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3D85117B-5ABF-4DAD-B190-C75FBBBEF072}" type="slidenum">
              <a:rPr lang="en-US" smtClean="0"/>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743200"/>
          </a:xfrm>
        </p:spPr>
        <p:txBody>
          <a:bodyPr>
            <a:normAutofit/>
          </a:bodyPr>
          <a:lstStyle>
            <a:lvl1pPr algn="ctr">
              <a:defRPr sz="5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r>
              <a:rPr lang="en-US"/>
              <a:t>Click to edit Master title style</a:t>
            </a:r>
            <a:endParaRPr lang="en-US"/>
          </a:p>
        </p:txBody>
      </p:sp>
      <p:sp>
        <p:nvSpPr>
          <p:cNvPr id="3" name="Subtitle 2"/>
          <p:cNvSpPr>
            <a:spLocks noGrp="1"/>
          </p:cNvSpPr>
          <p:nvPr>
            <p:ph type="subTitle" idx="1"/>
          </p:nvPr>
        </p:nvSpPr>
        <p:spPr>
          <a:xfrm>
            <a:off x="1273821" y="4191000"/>
            <a:ext cx="6597705" cy="1600200"/>
          </a:xfrm>
        </p:spPr>
        <p:txBody>
          <a:bodyPr>
            <a:normAutofit/>
          </a:bodyPr>
          <a:lstStyle>
            <a:lvl1pPr marL="0" indent="0" algn="l">
              <a:buNone/>
              <a:defRPr sz="2800" b="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46" y="30346"/>
            <a:ext cx="960254" cy="960254"/>
          </a:xfrm>
          <a:prstGeom prst="rect">
            <a:avLst/>
          </a:prstGeom>
        </p:spPr>
      </p:pic>
      <p:sp>
        <p:nvSpPr>
          <p:cNvPr id="8" name="TextBox 7"/>
          <p:cNvSpPr txBox="1"/>
          <p:nvPr userDrawn="1"/>
        </p:nvSpPr>
        <p:spPr>
          <a:xfrm>
            <a:off x="1165927" y="0"/>
            <a:ext cx="6705600" cy="923330"/>
          </a:xfrm>
          <a:prstGeom prst="rect">
            <a:avLst/>
          </a:prstGeom>
          <a:noFill/>
        </p:spPr>
        <p:txBody>
          <a:bodyPr wrap="square" rtlCol="0" anchor="b" anchorCtr="0">
            <a:spAutoFit/>
          </a:bodyPr>
          <a:lstStyle/>
          <a:p>
            <a:pPr algn="ctr"/>
            <a:r>
              <a:rPr lang="en-US" b="0">
                <a:solidFill>
                  <a:srgbClr val="7030A0"/>
                </a:solidFill>
                <a:latin typeface="Times New Roman" panose="02020603050405020304" pitchFamily="18" charset="0"/>
                <a:cs typeface="Times New Roman" panose="02020603050405020304" pitchFamily="18" charset="0"/>
              </a:rPr>
              <a:t>SỞ</a:t>
            </a:r>
            <a:r>
              <a:rPr lang="en-US" b="0" baseline="0">
                <a:solidFill>
                  <a:srgbClr val="7030A0"/>
                </a:solidFill>
                <a:latin typeface="Times New Roman" panose="02020603050405020304" pitchFamily="18" charset="0"/>
                <a:cs typeface="Times New Roman" panose="02020603050405020304" pitchFamily="18" charset="0"/>
              </a:rPr>
              <a:t> GIÁO DỤC VÀ ĐÀO TẠO THÀNH PHỐ HỒ CHÍ MINH</a:t>
            </a:r>
            <a:endParaRPr lang="en-US" b="0" baseline="0">
              <a:solidFill>
                <a:srgbClr val="7030A0"/>
              </a:solidFill>
              <a:latin typeface="Times New Roman" panose="02020603050405020304" pitchFamily="18" charset="0"/>
              <a:cs typeface="Times New Roman" panose="02020603050405020304" pitchFamily="18" charset="0"/>
            </a:endParaRPr>
          </a:p>
          <a:p>
            <a:pPr algn="ctr"/>
            <a:r>
              <a:rPr lang="en-US" b="1" baseline="0">
                <a:solidFill>
                  <a:srgbClr val="7030A0"/>
                </a:solidFill>
                <a:latin typeface="Times New Roman" panose="02020603050405020304" pitchFamily="18" charset="0"/>
                <a:cs typeface="Times New Roman" panose="02020603050405020304" pitchFamily="18" charset="0"/>
              </a:rPr>
              <a:t>Trường THPT TRẦN QUANG KHẢI</a:t>
            </a:r>
            <a:endParaRPr lang="en-US" b="1" baseline="0">
              <a:solidFill>
                <a:srgbClr val="7030A0"/>
              </a:solidFill>
              <a:latin typeface="Times New Roman" panose="02020603050405020304" pitchFamily="18" charset="0"/>
              <a:cs typeface="Times New Roman" panose="02020603050405020304" pitchFamily="18" charset="0"/>
            </a:endParaRPr>
          </a:p>
          <a:p>
            <a:pPr algn="ctr"/>
            <a:r>
              <a:rPr lang="en-US" b="0" baseline="0" err="1">
                <a:solidFill>
                  <a:srgbClr val="7030A0"/>
                </a:solidFill>
                <a:latin typeface="Times New Roman" panose="02020603050405020304" pitchFamily="18" charset="0"/>
                <a:cs typeface="Times New Roman" panose="02020603050405020304" pitchFamily="18" charset="0"/>
              </a:rPr>
              <a:t>Tổ</a:t>
            </a:r>
            <a:r>
              <a:rPr lang="en-US" b="0" baseline="0">
                <a:solidFill>
                  <a:srgbClr val="7030A0"/>
                </a:solidFill>
                <a:latin typeface="Times New Roman" panose="02020603050405020304" pitchFamily="18" charset="0"/>
                <a:cs typeface="Times New Roman" panose="02020603050405020304" pitchFamily="18" charset="0"/>
              </a:rPr>
              <a:t> </a:t>
            </a:r>
            <a:r>
              <a:rPr lang="en-US" b="0" baseline="0" err="1">
                <a:solidFill>
                  <a:srgbClr val="7030A0"/>
                </a:solidFill>
                <a:latin typeface="Times New Roman" panose="02020603050405020304" pitchFamily="18" charset="0"/>
                <a:cs typeface="Times New Roman" panose="02020603050405020304" pitchFamily="18" charset="0"/>
              </a:rPr>
              <a:t>bộ</a:t>
            </a:r>
            <a:r>
              <a:rPr lang="en-US" b="0" baseline="0">
                <a:solidFill>
                  <a:srgbClr val="7030A0"/>
                </a:solidFill>
                <a:latin typeface="Times New Roman" panose="02020603050405020304" pitchFamily="18" charset="0"/>
                <a:cs typeface="Times New Roman" panose="02020603050405020304" pitchFamily="18" charset="0"/>
              </a:rPr>
              <a:t> </a:t>
            </a:r>
            <a:r>
              <a:rPr lang="en-US" b="0" baseline="0" err="1">
                <a:solidFill>
                  <a:srgbClr val="7030A0"/>
                </a:solidFill>
                <a:latin typeface="Times New Roman" panose="02020603050405020304" pitchFamily="18" charset="0"/>
                <a:cs typeface="Times New Roman" panose="02020603050405020304" pitchFamily="18" charset="0"/>
              </a:rPr>
              <a:t>môn</a:t>
            </a:r>
            <a:r>
              <a:rPr lang="en-US" b="0" baseline="0">
                <a:solidFill>
                  <a:srgbClr val="7030A0"/>
                </a:solidFill>
                <a:latin typeface="Times New Roman" panose="02020603050405020304" pitchFamily="18" charset="0"/>
                <a:cs typeface="Times New Roman" panose="02020603050405020304" pitchFamily="18" charset="0"/>
              </a:rPr>
              <a:t>: </a:t>
            </a:r>
            <a:r>
              <a:rPr lang="en-US" b="1" baseline="0">
                <a:solidFill>
                  <a:srgbClr val="7030A0"/>
                </a:solidFill>
                <a:latin typeface="Times New Roman" panose="02020603050405020304" pitchFamily="18" charset="0"/>
                <a:cs typeface="Times New Roman" panose="02020603050405020304" pitchFamily="18" charset="0"/>
              </a:rPr>
              <a:t>TIN HỌC</a:t>
            </a:r>
            <a:endParaRPr lang="en-US" b="1">
              <a:solidFill>
                <a:srgbClr val="7030A0"/>
              </a:solidFill>
              <a:latin typeface="Times New Roman" panose="02020603050405020304" pitchFamily="18" charset="0"/>
              <a:cs typeface="Times New Roman" panose="02020603050405020304" pitchFamily="18" charset="0"/>
            </a:endParaRPr>
          </a:p>
        </p:txBody>
      </p:sp>
      <p:cxnSp>
        <p:nvCxnSpPr>
          <p:cNvPr id="10" name="Straight Connector 9"/>
          <p:cNvCxnSpPr/>
          <p:nvPr userDrawn="1"/>
        </p:nvCxnSpPr>
        <p:spPr>
          <a:xfrm>
            <a:off x="5105400" y="5943600"/>
            <a:ext cx="37338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86375" y="5943600"/>
            <a:ext cx="3371850" cy="369332"/>
          </a:xfrm>
          <a:prstGeom prst="rect">
            <a:avLst/>
          </a:prstGeom>
          <a:noFill/>
        </p:spPr>
        <p:txBody>
          <a:bodyPr wrap="square" rtlCol="0">
            <a:spAutoFit/>
          </a:bodyPr>
          <a:lstStyle/>
          <a:p>
            <a:pPr algn="ctr"/>
            <a:r>
              <a:rPr lang="en-US" sz="1800" b="0">
                <a:solidFill>
                  <a:srgbClr val="7030A0"/>
                </a:solidFill>
                <a:effectLst/>
                <a:latin typeface="Times New Roman" panose="02020603050405020304" pitchFamily="18" charset="0"/>
                <a:cs typeface="Times New Roman" panose="02020603050405020304" pitchFamily="18" charset="0"/>
              </a:rPr>
              <a:t>Bài</a:t>
            </a:r>
            <a:r>
              <a:rPr lang="en-US" sz="1800" b="0" baseline="0">
                <a:solidFill>
                  <a:srgbClr val="7030A0"/>
                </a:solidFill>
                <a:effectLst/>
                <a:latin typeface="Times New Roman" panose="02020603050405020304" pitchFamily="18" charset="0"/>
                <a:cs typeface="Times New Roman" panose="02020603050405020304" pitchFamily="18" charset="0"/>
              </a:rPr>
              <a:t> dạy điện tử Tin học Lớp 12</a:t>
            </a:r>
            <a:endParaRPr lang="en-US" sz="1800" b="0">
              <a:solidFill>
                <a:srgbClr val="7030A0"/>
              </a:solidFill>
              <a:effectLst/>
              <a:latin typeface="Times New Roman" panose="02020603050405020304" pitchFamily="18" charset="0"/>
              <a:cs typeface="Times New Roman" panose="02020603050405020304" pitchFamily="18" charset="0"/>
            </a:endParaRPr>
          </a:p>
        </p:txBody>
      </p:sp>
      <p:sp>
        <p:nvSpPr>
          <p:cNvPr id="12"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13"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14"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anose="02020603050405020304" pitchFamily="18" charset="0"/>
                <a:cs typeface="Times New Roman" panose="02020603050405020304" pitchFamily="18" charset="0"/>
              </a:defRPr>
            </a:lvl1pPr>
          </a:lstStyle>
          <a:p>
            <a:fld id="{B6F15528-21DE-4FAA-801E-634DDDAF4B2B}" type="slidenum">
              <a:rPr lang="en-US" smtClean="0"/>
            </a:fld>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30346"/>
            <a:ext cx="960254" cy="9602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anose="02020603050405020304" pitchFamily="18" charset="0"/>
                <a:cs typeface="Times New Roman" panose="02020603050405020304" pitchFamily="18" charset="0"/>
              </a:defRPr>
            </a:lvl1p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anose="02020603050405020304" pitchFamily="18" charset="0"/>
                <a:cs typeface="Times New Roman" panose="02020603050405020304" pitchFamily="18" charset="0"/>
              </a:defRPr>
            </a:lvl1p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a:p>
        </p:txBody>
      </p:sp>
      <p:sp>
        <p:nvSpPr>
          <p:cNvPr id="3" name="Content Placeholder 2"/>
          <p:cNvSpPr>
            <a:spLocks noGrp="1"/>
          </p:cNvSpPr>
          <p:nvPr>
            <p:ph idx="1"/>
          </p:nvPr>
        </p:nvSpPr>
        <p:spPr/>
        <p:txBody>
          <a:bodyPr>
            <a:normAutofit/>
          </a:bodyPr>
          <a:lstStyle>
            <a:lvl1pPr marL="342900" indent="-342900">
              <a:buFont typeface="Times New Roman" panose="02020603050405020304" pitchFamily="18" charset="0"/>
              <a:buChar char="‒"/>
              <a:defRPr sz="2400"/>
            </a:lvl1pPr>
            <a:lvl2pPr marL="742950" indent="-285750">
              <a:buFont typeface="Times New Roman" panose="02020603050405020304" pitchFamily="18" charset="0"/>
              <a:buChar char="+"/>
              <a:defRPr sz="2400"/>
            </a:lvl2pPr>
            <a:lvl3pPr marL="1143000" indent="-228600">
              <a:buFont typeface="Courier New" panose="02070309020205020404" pitchFamily="49" charset="0"/>
              <a:buChar char="o"/>
              <a:defRPr sz="2400"/>
            </a:lvl3pPr>
            <a:lvl4pPr marL="1600200" indent="-228600">
              <a:buFont typeface="Arial" panose="020B0604020202020204" pitchFamily="34" charset="0"/>
              <a:buChar char="•"/>
              <a:defRPr sz="2400"/>
            </a:lvl4pPr>
            <a:lvl5pPr>
              <a:defRPr sz="2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anose="02020603050405020304" pitchFamily="18" charset="0"/>
                <a:cs typeface="Times New Roman" panose="02020603050405020304" pitchFamily="18" charset="0"/>
              </a:defRPr>
            </a:lvl1p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anose="02020603050405020304" pitchFamily="18" charset="0"/>
                <a:cs typeface="Times New Roman" panose="02020603050405020304" pitchFamily="18" charset="0"/>
              </a:defRPr>
            </a:lvl1p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anose="02020603050405020304" pitchFamily="18" charset="0"/>
                <a:cs typeface="Times New Roman" panose="02020603050405020304" pitchFamily="18" charset="0"/>
              </a:defRPr>
            </a:lvl1p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752600"/>
            <a:ext cx="4040188"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990600"/>
            <a:ext cx="4041775"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1752600"/>
            <a:ext cx="4041775"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12" name="Slide Number Placeholder 5"/>
          <p:cNvSpPr>
            <a:spLocks noGrp="1"/>
          </p:cNvSpPr>
          <p:nvPr>
            <p:ph type="sldNum" sz="quarter" idx="12"/>
          </p:nvPr>
        </p:nvSpPr>
        <p:spPr>
          <a:xfrm>
            <a:off x="6858000" y="6356350"/>
            <a:ext cx="2133600" cy="365125"/>
          </a:xfrm>
          <a:prstGeom prst="rect">
            <a:avLst/>
          </a:prstGeom>
        </p:spPr>
        <p:txBody>
          <a:bodyPr/>
          <a:lstStyle>
            <a:lvl1pPr algn="r">
              <a:defRPr sz="1800">
                <a:latin typeface="Times New Roman" panose="02020603050405020304" pitchFamily="18" charset="0"/>
                <a:cs typeface="Times New Roman" panose="02020603050405020304" pitchFamily="18" charset="0"/>
              </a:defRPr>
            </a:lvl1p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6"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8"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anose="02020603050405020304" pitchFamily="18" charset="0"/>
                <a:cs typeface="Times New Roman" panose="02020603050405020304" pitchFamily="18" charset="0"/>
              </a:defRPr>
            </a:lvl1p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7"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anose="02020603050405020304" pitchFamily="18" charset="0"/>
                <a:cs typeface="Times New Roman" panose="02020603050405020304" pitchFamily="18" charset="0"/>
              </a:defRPr>
            </a:lvl1p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06680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anose="02020603050405020304" pitchFamily="18" charset="0"/>
                <a:cs typeface="Times New Roman" panose="02020603050405020304" pitchFamily="18" charset="0"/>
              </a:defRPr>
            </a:lvl1p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anose="02020603050405020304" pitchFamily="18" charset="0"/>
                <a:cs typeface="Times New Roman" panose="02020603050405020304" pitchFamily="18" charset="0"/>
              </a:defRPr>
            </a:lvl1p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14300"/>
            <a:ext cx="7924800" cy="6858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228600" y="990601"/>
            <a:ext cx="8458200" cy="53340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6858000" y="6356350"/>
            <a:ext cx="2133600" cy="365125"/>
          </a:xfrm>
          <a:prstGeom prst="rect">
            <a:avLst/>
          </a:prstGeom>
        </p:spPr>
        <p:txBody>
          <a:bodyPr/>
          <a:lstStyle>
            <a:lvl1pPr algn="r">
              <a:defRPr sz="1400">
                <a:latin typeface="Times New Roman" panose="02020603050405020304" pitchFamily="18" charset="0"/>
                <a:cs typeface="Times New Roman" panose="02020603050405020304" pitchFamily="18" charset="0"/>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just" defTabSz="914400" rtl="0" eaLnBrk="1" latinLnBrk="0" hangingPunct="1">
        <a:spcBef>
          <a:spcPct val="0"/>
        </a:spcBef>
        <a:buNone/>
        <a:defRPr sz="2800" b="1" kern="1200">
          <a:solidFill>
            <a:srgbClr val="FF0000"/>
          </a:solidFill>
          <a:latin typeface="Times New Roman" panose="02020603050405020304" pitchFamily="18" charset="0"/>
          <a:ea typeface="+mj-ea"/>
          <a:cs typeface="Times New Roman" panose="02020603050405020304" pitchFamily="18" charset="0"/>
        </a:defRPr>
      </a:lvl1pPr>
    </p:titleStyle>
    <p:bodyStyle>
      <a:lvl1pPr marL="342900" indent="-342900" algn="just" defTabSz="914400" rtl="0" eaLnBrk="1" latinLnBrk="0" hangingPunct="1">
        <a:spcBef>
          <a:spcPct val="200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just" defTabSz="914400" rtl="0" eaLnBrk="1" latinLnBrk="0" hangingPunct="1">
        <a:spcBef>
          <a:spcPct val="200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spcBef>
          <a:spcPct val="20000"/>
        </a:spcBef>
        <a:buFont typeface="Courier New" panose="02070309020205020404" pitchFamily="49" charset="0"/>
        <a:buChar char="o"/>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80" y="22860"/>
            <a:ext cx="9126220" cy="4650740"/>
          </a:xfrm>
          <a:gradFill>
            <a:gsLst>
              <a:gs pos="0">
                <a:srgbClr val="FECF40"/>
              </a:gs>
              <a:gs pos="100000">
                <a:srgbClr val="846C21"/>
              </a:gs>
            </a:gsLst>
            <a:lin scaled="0"/>
          </a:gradFill>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altLang="en-US"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Chương III. </a:t>
            </a:r>
            <a:br>
              <a:rPr lang="vi-VN" altLang="en-US"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vi-VN" altLang="en-US"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CƠ SỞ DỮ LIỆU QUAN HỆ</a:t>
            </a:r>
            <a:br>
              <a:rPr lang="en-US"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en-US"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400" spc="50">
                <a:ln w="11430"/>
                <a:gradFill>
                  <a:gsLst>
                    <a:gs pos="0">
                      <a:srgbClr val="012D86"/>
                    </a:gs>
                    <a:gs pos="100000">
                      <a:srgbClr val="0E2557"/>
                    </a:gs>
                  </a:gsLst>
                  <a:lin scaled="0"/>
                </a:gradFill>
                <a:effectLst>
                  <a:outerShdw blurRad="76200" dist="50800" dir="5400000" algn="tl" rotWithShape="0">
                    <a:srgbClr val="000000">
                      <a:alpha val="65000"/>
                    </a:srgbClr>
                  </a:outerShdw>
                </a:effectLst>
              </a:rPr>
              <a:t>§10</a:t>
            </a:r>
            <a:r>
              <a:rPr lang="vi-VN" altLang="en-US" sz="4400" spc="50">
                <a:ln w="11430"/>
                <a:gradFill>
                  <a:gsLst>
                    <a:gs pos="0">
                      <a:srgbClr val="012D86"/>
                    </a:gs>
                    <a:gs pos="100000">
                      <a:srgbClr val="0E2557"/>
                    </a:gs>
                  </a:gsLst>
                  <a:lin scaled="0"/>
                </a:gradFill>
                <a:effectLst>
                  <a:outerShdw blurRad="76200" dist="50800" dir="5400000" algn="tl" rotWithShape="0">
                    <a:srgbClr val="000000">
                      <a:alpha val="65000"/>
                    </a:srgbClr>
                  </a:outerShdw>
                </a:effectLst>
              </a:rPr>
              <a:t>. </a:t>
            </a:r>
            <a:r>
              <a:rPr lang="en-US" sz="4400" spc="50">
                <a:ln w="11430"/>
                <a:gradFill>
                  <a:gsLst>
                    <a:gs pos="0">
                      <a:srgbClr val="012D86"/>
                    </a:gs>
                    <a:gs pos="100000">
                      <a:srgbClr val="0E2557"/>
                    </a:gs>
                  </a:gsLst>
                  <a:lin scaled="0"/>
                </a:gradFill>
                <a:effectLst>
                  <a:outerShdw blurRad="76200" dist="50800" dir="5400000" algn="tl" rotWithShape="0">
                    <a:srgbClr val="000000">
                      <a:alpha val="65000"/>
                    </a:srgbClr>
                  </a:outerShdw>
                </a:effectLst>
              </a:rPr>
              <a:t>CƠ SỞ DỮ LIỆU</a:t>
            </a:r>
            <a:br>
              <a:rPr lang="en-US" sz="4400" spc="50">
                <a:ln w="11430"/>
                <a:gradFill>
                  <a:gsLst>
                    <a:gs pos="0">
                      <a:srgbClr val="012D86"/>
                    </a:gs>
                    <a:gs pos="100000">
                      <a:srgbClr val="0E2557"/>
                    </a:gs>
                  </a:gsLst>
                  <a:lin scaled="0"/>
                </a:gradFill>
                <a:effectLst>
                  <a:outerShdw blurRad="76200" dist="50800" dir="5400000" algn="tl" rotWithShape="0">
                    <a:srgbClr val="000000">
                      <a:alpha val="65000"/>
                    </a:srgbClr>
                  </a:outerShdw>
                </a:effectLst>
              </a:rPr>
            </a:br>
            <a:r>
              <a:rPr lang="en-US" sz="4400" spc="50">
                <a:ln w="11430"/>
                <a:gradFill>
                  <a:gsLst>
                    <a:gs pos="0">
                      <a:srgbClr val="012D86"/>
                    </a:gs>
                    <a:gs pos="100000">
                      <a:srgbClr val="0E2557"/>
                    </a:gs>
                  </a:gsLst>
                  <a:lin scaled="0"/>
                </a:gradFill>
                <a:effectLst>
                  <a:outerShdw blurRad="76200" dist="50800" dir="5400000" algn="tl" rotWithShape="0">
                    <a:srgbClr val="000000">
                      <a:alpha val="65000"/>
                    </a:srgbClr>
                  </a:outerShdw>
                </a:effectLst>
              </a:rPr>
              <a:t>QUAN HỆ</a:t>
            </a:r>
            <a:endParaRPr lang="en-US" sz="4400" spc="50">
              <a:ln w="11430"/>
              <a:gradFill>
                <a:gsLst>
                  <a:gs pos="0">
                    <a:srgbClr val="012D86"/>
                  </a:gs>
                  <a:gs pos="100000">
                    <a:srgbClr val="0E2557"/>
                  </a:gs>
                </a:gsLst>
                <a:lin scaled="0"/>
              </a:gradFill>
              <a:effectLst>
                <a:outerShdw blurRad="76200" dist="50800" dir="5400000" algn="tl" rotWithShape="0">
                  <a:srgbClr val="000000">
                    <a:alpha val="65000"/>
                  </a:srgbClr>
                </a:outerShdw>
              </a:effectLst>
            </a:endParaRPr>
          </a:p>
        </p:txBody>
      </p:sp>
      <p:sp>
        <p:nvSpPr>
          <p:cNvPr id="4" name="Subtitle 3"/>
          <p:cNvSpPr/>
          <p:nvPr>
            <p:ph type="subTitle" idx="1"/>
          </p:nvPr>
        </p:nvSpPr>
        <p:spPr/>
        <p:txBody>
          <a:bodyPr/>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Mô hình dữ liệu quan hệ</a:t>
            </a:r>
            <a:endParaRPr lang="en-US"/>
          </a:p>
        </p:txBody>
      </p:sp>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3352800"/>
            <a:ext cx="475456" cy="428759"/>
          </a:xfrm>
          <a:prstGeom prst="rect">
            <a:avLst/>
          </a:prstGeom>
        </p:spPr>
      </p:pic>
      <p:sp>
        <p:nvSpPr>
          <p:cNvPr id="7" name="Cloud Callout 6"/>
          <p:cNvSpPr/>
          <p:nvPr/>
        </p:nvSpPr>
        <p:spPr>
          <a:xfrm>
            <a:off x="1371600" y="1066799"/>
            <a:ext cx="6629400" cy="2362201"/>
          </a:xfrm>
          <a:prstGeom prst="cloudCallout">
            <a:avLst>
              <a:gd name="adj1" fmla="val -60780"/>
              <a:gd name="adj2" fmla="val 48783"/>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000" i="1">
                <a:latin typeface="Times New Roman" panose="02020603050405020304" pitchFamily="18" charset="0"/>
                <a:cs typeface="Times New Roman" panose="02020603050405020304" pitchFamily="18" charset="0"/>
              </a:rPr>
              <a:t>Hãy trình hiểu biết của bản thân về các yếu tố trong mô hình dữ liệu quan hệ?</a:t>
            </a:r>
            <a:endParaRPr lang="en-US" sz="2000" i="1">
              <a:latin typeface="Times New Roman" panose="02020603050405020304" pitchFamily="18" charset="0"/>
              <a:cs typeface="Times New Roman" panose="02020603050405020304" pitchFamily="18" charset="0"/>
            </a:endParaRPr>
          </a:p>
          <a:p>
            <a:pPr marL="342900" indent="-342900" algn="just">
              <a:buFont typeface="Times New Roman" panose="02020603050405020304" pitchFamily="18" charset="0"/>
              <a:buChar char="‒"/>
            </a:pPr>
            <a:r>
              <a:rPr lang="en-US" sz="2000" i="1">
                <a:latin typeface="Times New Roman" panose="02020603050405020304" pitchFamily="18" charset="0"/>
                <a:cs typeface="Times New Roman" panose="02020603050405020304" pitchFamily="18" charset="0"/>
              </a:rPr>
              <a:t>Về mặt cấu trúc.</a:t>
            </a:r>
            <a:endParaRPr lang="en-US" sz="2000" i="1">
              <a:latin typeface="Times New Roman" panose="02020603050405020304" pitchFamily="18" charset="0"/>
              <a:cs typeface="Times New Roman" panose="02020603050405020304" pitchFamily="18" charset="0"/>
            </a:endParaRPr>
          </a:p>
          <a:p>
            <a:pPr marL="342900" indent="-342900" algn="just">
              <a:buFont typeface="Times New Roman" panose="02020603050405020304" pitchFamily="18" charset="0"/>
              <a:buChar char="‒"/>
            </a:pPr>
            <a:r>
              <a:rPr lang="en-US" sz="2000" i="1">
                <a:latin typeface="Times New Roman" panose="02020603050405020304" pitchFamily="18" charset="0"/>
                <a:cs typeface="Times New Roman" panose="02020603050405020304" pitchFamily="18" charset="0"/>
              </a:rPr>
              <a:t>Về mặt thao tác trên dữ liệu.</a:t>
            </a:r>
            <a:endParaRPr lang="en-US" sz="2000" i="1">
              <a:latin typeface="Times New Roman" panose="02020603050405020304" pitchFamily="18" charset="0"/>
              <a:cs typeface="Times New Roman" panose="02020603050405020304" pitchFamily="18" charset="0"/>
            </a:endParaRPr>
          </a:p>
          <a:p>
            <a:pPr marL="342900" indent="-342900" algn="just">
              <a:buFont typeface="Times New Roman" panose="02020603050405020304" pitchFamily="18" charset="0"/>
              <a:buChar char="‒"/>
            </a:pPr>
            <a:r>
              <a:rPr lang="en-US" sz="2000" i="1">
                <a:latin typeface="Times New Roman" panose="02020603050405020304" pitchFamily="18" charset="0"/>
                <a:cs typeface="Times New Roman" panose="02020603050405020304" pitchFamily="18" charset="0"/>
              </a:rPr>
              <a:t>Về mặt các ràng buộc dữ liệu.</a:t>
            </a:r>
            <a:endParaRPr lang="en-US" sz="2000"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839259"/>
            <a:ext cx="465881" cy="717709"/>
          </a:xfrm>
          <a:prstGeom prst="rect">
            <a:avLst/>
          </a:prstGeom>
        </p:spPr>
      </p:pic>
      <p:sp>
        <p:nvSpPr>
          <p:cNvPr id="9" name="Rounded Rectangular Callout 8"/>
          <p:cNvSpPr/>
          <p:nvPr/>
        </p:nvSpPr>
        <p:spPr>
          <a:xfrm>
            <a:off x="1371600" y="3886200"/>
            <a:ext cx="6629400" cy="2743200"/>
          </a:xfrm>
          <a:prstGeom prst="wedgeRoundRectCallout">
            <a:avLst>
              <a:gd name="adj1" fmla="val -61571"/>
              <a:gd name="adj2" fmla="val 3388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just">
              <a:buFont typeface="Times New Roman" panose="02020603050405020304" pitchFamily="18" charset="0"/>
              <a:buChar char="‒"/>
            </a:pPr>
            <a:r>
              <a:rPr lang="en-US" sz="2000" b="1">
                <a:latin typeface="Times New Roman" panose="02020603050405020304" pitchFamily="18" charset="0"/>
                <a:cs typeface="Times New Roman" panose="02020603050405020304" pitchFamily="18" charset="0"/>
              </a:rPr>
              <a:t>Về mặt cấu trúc</a:t>
            </a:r>
            <a:r>
              <a:rPr lang="en-US" sz="2000">
                <a:latin typeface="Times New Roman" panose="02020603050405020304" pitchFamily="18" charset="0"/>
                <a:cs typeface="Times New Roman" panose="02020603050405020304" pitchFamily="18" charset="0"/>
              </a:rPr>
              <a:t>: dữ liệu được thể hiện trong các bảng. Mỗi bảng bao gồm các hàng và các cột thể hiện thông tin về một chủ thể.</a:t>
            </a:r>
            <a:endParaRPr lang="en-US" sz="2000">
              <a:latin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US" sz="2000" b="1">
                <a:latin typeface="Times New Roman" panose="02020603050405020304" pitchFamily="18" charset="0"/>
                <a:cs typeface="Times New Roman" panose="02020603050405020304" pitchFamily="18" charset="0"/>
              </a:rPr>
              <a:t>Về mặt thao tác trên dữ liệu</a:t>
            </a:r>
            <a:r>
              <a:rPr lang="en-US" sz="2000">
                <a:latin typeface="Times New Roman" panose="02020603050405020304" pitchFamily="18" charset="0"/>
                <a:cs typeface="Times New Roman" panose="02020603050405020304" pitchFamily="18" charset="0"/>
              </a:rPr>
              <a:t>: có thể cập nhật dữ liệu như thêm, xóa hay sửa bản ghi trong một bảng.</a:t>
            </a:r>
            <a:endParaRPr lang="en-US" sz="2000">
              <a:latin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US" sz="2000" b="1">
                <a:latin typeface="Times New Roman" panose="02020603050405020304" pitchFamily="18" charset="0"/>
                <a:cs typeface="Times New Roman" panose="02020603050405020304" pitchFamily="18" charset="0"/>
              </a:rPr>
              <a:t>Về mặt các ràng buộc dữ liệu</a:t>
            </a:r>
            <a:r>
              <a:rPr lang="en-US" sz="2000">
                <a:latin typeface="Times New Roman" panose="02020603050405020304" pitchFamily="18" charset="0"/>
                <a:cs typeface="Times New Roman" panose="02020603050405020304" pitchFamily="18" charset="0"/>
              </a:rPr>
              <a:t>: dữ liệu trong một bảng phải thỏa mãn một số ràng buộc, chẳng hạn, không được có hai bộ nào trong một bảng giống nhau hoàn toàn.</a:t>
            </a:r>
            <a:endParaRPr 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Mô hình dữ liệu quan hệ</a:t>
            </a:r>
            <a:endParaRPr lang="en-US"/>
          </a:p>
        </p:txBody>
      </p:sp>
      <p:sp>
        <p:nvSpPr>
          <p:cNvPr id="3" name="Content Placeholder 2"/>
          <p:cNvSpPr>
            <a:spLocks noGrp="1"/>
          </p:cNvSpPr>
          <p:nvPr>
            <p:ph idx="1"/>
          </p:nvPr>
        </p:nvSpPr>
        <p:spPr/>
        <p:txBody>
          <a:bodyPr>
            <a:normAutofit fontScale="85000" lnSpcReduction="20000"/>
          </a:bodyPr>
          <a:lstStyle/>
          <a:p>
            <a:pPr lvl="0"/>
            <a:r>
              <a:rPr lang="en-US" b="1">
                <a:solidFill>
                  <a:srgbClr val="00B050"/>
                </a:solidFill>
              </a:rPr>
              <a:t>Mô hình dữ liệu quan hệ </a:t>
            </a:r>
            <a:r>
              <a:rPr lang="en-US"/>
              <a:t>(mô hình quan hệ) là một tập các khái niệm dùng để mô tả: </a:t>
            </a:r>
            <a:endParaRPr lang="en-US"/>
          </a:p>
          <a:p>
            <a:pPr lvl="1"/>
            <a:r>
              <a:rPr lang="en-US"/>
              <a:t>Cấu trúc dữ liệu.</a:t>
            </a:r>
            <a:endParaRPr lang="en-US"/>
          </a:p>
          <a:p>
            <a:pPr lvl="1"/>
            <a:r>
              <a:rPr lang="en-US"/>
              <a:t>Các thao tác và phép toán trên dữ liệu.</a:t>
            </a:r>
            <a:endParaRPr lang="en-US"/>
          </a:p>
          <a:p>
            <a:pPr lvl="1"/>
            <a:r>
              <a:rPr lang="en-US"/>
              <a:t>Các ràng buộc dữ liệu.</a:t>
            </a:r>
            <a:endParaRPr lang="en-US"/>
          </a:p>
          <a:p>
            <a:r>
              <a:rPr lang="en-US" b="1">
                <a:solidFill>
                  <a:srgbClr val="00B050"/>
                </a:solidFill>
              </a:rPr>
              <a:t>Các loại mô hình dữ liệu:</a:t>
            </a:r>
            <a:r>
              <a:rPr lang="en-US">
                <a:solidFill>
                  <a:srgbClr val="00B050"/>
                </a:solidFill>
              </a:rPr>
              <a:t> </a:t>
            </a:r>
            <a:endParaRPr lang="en-US">
              <a:solidFill>
                <a:srgbClr val="00B050"/>
              </a:solidFill>
            </a:endParaRPr>
          </a:p>
          <a:p>
            <a:pPr lvl="1"/>
            <a:r>
              <a:rPr lang="en-US"/>
              <a:t>Mô hình dữ liệu hướng đối tượng.</a:t>
            </a:r>
            <a:endParaRPr lang="en-US"/>
          </a:p>
          <a:p>
            <a:pPr lvl="1"/>
            <a:r>
              <a:rPr lang="en-US"/>
              <a:t>Mô hình dữ liệu quan hệ.</a:t>
            </a:r>
            <a:endParaRPr lang="en-US"/>
          </a:p>
          <a:p>
            <a:pPr lvl="1"/>
            <a:r>
              <a:rPr lang="en-US"/>
              <a:t>Mô hình dữ liệu phân cấp.</a:t>
            </a:r>
            <a:endParaRPr lang="en-US"/>
          </a:p>
          <a:p>
            <a:r>
              <a:rPr lang="en-US" b="1">
                <a:solidFill>
                  <a:srgbClr val="00B050"/>
                </a:solidFill>
              </a:rPr>
              <a:t>Trong mô hình quan hệ: </a:t>
            </a:r>
            <a:endParaRPr lang="en-US">
              <a:solidFill>
                <a:srgbClr val="00B050"/>
              </a:solidFill>
            </a:endParaRPr>
          </a:p>
          <a:p>
            <a:pPr lvl="1"/>
            <a:r>
              <a:rPr lang="en-US" b="1"/>
              <a:t>Về mặt cấu trúc</a:t>
            </a:r>
            <a:r>
              <a:rPr lang="en-US"/>
              <a:t>: dữ liệu được thể hiện trong các bảng. Mỗi bảng bao gồm các hàng và các cột thể hiện thông tin về một chủ thể.</a:t>
            </a:r>
            <a:endParaRPr lang="en-US"/>
          </a:p>
          <a:p>
            <a:pPr lvl="1"/>
            <a:r>
              <a:rPr lang="en-US" b="1"/>
              <a:t>Về mặt thao tác trên dữ liệu</a:t>
            </a:r>
            <a:r>
              <a:rPr lang="en-US"/>
              <a:t>: có thể cập nhật dữ liệu như thêm, xóa hay sửa bản ghi trong một bảng.</a:t>
            </a:r>
            <a:endParaRPr lang="en-US"/>
          </a:p>
          <a:p>
            <a:pPr lvl="1"/>
            <a:r>
              <a:rPr lang="en-US" b="1"/>
              <a:t>Về mặt các ràng buộc dữ liệu</a:t>
            </a:r>
            <a:r>
              <a:rPr lang="en-US"/>
              <a:t>: dữ liệu trong một bảng phải thỏa mãn một số ràng buộc, chẳng hạn, không được có hai bộ nào trong một bảng giống nhau hoàn toàn.</a:t>
            </a:r>
            <a:endParaRPr lang="en-US"/>
          </a:p>
          <a:p>
            <a:endParaRPr lang="en-US"/>
          </a:p>
        </p:txBody>
      </p:sp>
      <p:sp>
        <p:nvSpPr>
          <p:cNvPr id="4" name="Slide Number Placeholder 3"/>
          <p:cNvSpPr>
            <a:spLocks noGrp="1"/>
          </p:cNvSpPr>
          <p:nvPr>
            <p:ph type="sldNum" sz="quarter" idx="4"/>
          </p:nvPr>
        </p:nvSpPr>
        <p:spPr/>
        <p:txBody>
          <a:bodyPr/>
          <a:lstStyle/>
          <a:p>
            <a:fld id="{B6F15528-21DE-4FAA-801E-634DDDAF4B2B}" type="slidenum">
              <a:rPr lang="en-US" smtClean="0"/>
            </a:fld>
            <a:endParaRPr lang="en-US"/>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34400" y="6096000"/>
            <a:ext cx="425114" cy="2858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2&gt; Cơ sở dữ liệu quan hệ</a:t>
            </a:r>
            <a:endParaRPr lang="en-US"/>
          </a:p>
        </p:txBody>
      </p:sp>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2895600"/>
            <a:ext cx="475456" cy="428759"/>
          </a:xfrm>
          <a:prstGeom prst="rect">
            <a:avLst/>
          </a:prstGeom>
        </p:spPr>
      </p:pic>
      <p:sp>
        <p:nvSpPr>
          <p:cNvPr id="5" name="Cloud Callout 4"/>
          <p:cNvSpPr/>
          <p:nvPr/>
        </p:nvSpPr>
        <p:spPr>
          <a:xfrm>
            <a:off x="1752600" y="1066799"/>
            <a:ext cx="5638800" cy="1828801"/>
          </a:xfrm>
          <a:prstGeom prst="cloudCallout">
            <a:avLst>
              <a:gd name="adj1" fmla="val -69196"/>
              <a:gd name="adj2" fmla="val 5637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anose="02020603050405020304" pitchFamily="18" charset="0"/>
                <a:cs typeface="Times New Roman" panose="02020603050405020304" pitchFamily="18" charset="0"/>
              </a:rPr>
              <a:t>Cơ sở dữ liệu là gì?</a:t>
            </a:r>
            <a:endParaRPr lang="en-US" sz="2400" i="1">
              <a:latin typeface="Times New Roman" panose="02020603050405020304" pitchFamily="18" charset="0"/>
              <a:cs typeface="Times New Roman" panose="02020603050405020304" pitchFamily="18" charset="0"/>
            </a:endParaRPr>
          </a:p>
        </p:txBody>
      </p:sp>
      <p:sp>
        <p:nvSpPr>
          <p:cNvPr id="7" name="Rounded Rectangular Callout 6"/>
          <p:cNvSpPr/>
          <p:nvPr/>
        </p:nvSpPr>
        <p:spPr>
          <a:xfrm>
            <a:off x="971550" y="3454912"/>
            <a:ext cx="7200900" cy="2869687"/>
          </a:xfrm>
          <a:prstGeom prst="wedgeRoundRectCallout">
            <a:avLst>
              <a:gd name="adj1" fmla="val -55471"/>
              <a:gd name="adj2" fmla="val 3305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5080" lvl="1" algn="just"/>
            <a:r>
              <a:rPr lang="en-US" sz="2400">
                <a:latin typeface="Times New Roman" panose="02020603050405020304" pitchFamily="18" charset="0"/>
                <a:cs typeface="Times New Roman" panose="02020603050405020304" pitchFamily="18" charset="0"/>
              </a:rPr>
              <a:t>Một CSDL (Database) là một tập hợp các dữ liệu có liên quan với nhau, chứa thông tin của một tổ chức nào đó (như một trường học, một ngân hàng, một công ty, một nhà máy, …), được lưu trữ trên các thiết bị nhớ (như băng từ, đĩa từ, USB, …) để đáp ứng nhu cầu khai thác thông tin của nhiều người dùng với nhiều mục đích khác nhau.</a:t>
            </a:r>
            <a:endParaRPr lang="en-US" sz="24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9" y="5638800"/>
            <a:ext cx="438211" cy="438211"/>
          </a:xfrm>
          <a:prstGeom prst="rect">
            <a:avLst/>
          </a:prstGeom>
        </p:spPr>
      </p:pic>
      <p:sp>
        <p:nvSpPr>
          <p:cNvPr id="9" name="TextBox 8"/>
          <p:cNvSpPr txBox="1"/>
          <p:nvPr/>
        </p:nvSpPr>
        <p:spPr>
          <a:xfrm>
            <a:off x="228600" y="838200"/>
            <a:ext cx="32766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a) Khái niệm</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nextCondLst>
                <p:cond evt="onClick" delay="0">
                  <p:tgtEl>
                    <p:spTgt spid="8"/>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Cơ sở dữ liệu quan hệ</a:t>
            </a:r>
            <a:endParaRPr lang="en-US"/>
          </a:p>
        </p:txBody>
      </p:sp>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2895600"/>
            <a:ext cx="475456" cy="428759"/>
          </a:xfrm>
          <a:prstGeom prst="rect">
            <a:avLst/>
          </a:prstGeom>
        </p:spPr>
      </p:pic>
      <p:sp>
        <p:nvSpPr>
          <p:cNvPr id="5" name="Cloud Callout 4"/>
          <p:cNvSpPr/>
          <p:nvPr/>
        </p:nvSpPr>
        <p:spPr>
          <a:xfrm>
            <a:off x="1752600" y="1066799"/>
            <a:ext cx="5638800" cy="1828801"/>
          </a:xfrm>
          <a:prstGeom prst="cloudCallout">
            <a:avLst>
              <a:gd name="adj1" fmla="val -69196"/>
              <a:gd name="adj2" fmla="val 5637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anose="02020603050405020304" pitchFamily="18" charset="0"/>
                <a:cs typeface="Times New Roman" panose="02020603050405020304" pitchFamily="18" charset="0"/>
              </a:rPr>
              <a:t>Cơ sở dữ liệu quan hệ là gì?</a:t>
            </a:r>
            <a:endParaRPr lang="en-US" sz="2400"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5" y="5469794"/>
            <a:ext cx="465881" cy="717709"/>
          </a:xfrm>
          <a:prstGeom prst="rect">
            <a:avLst/>
          </a:prstGeom>
        </p:spPr>
      </p:pic>
      <p:sp>
        <p:nvSpPr>
          <p:cNvPr id="7" name="Rounded Rectangular Callout 6"/>
          <p:cNvSpPr/>
          <p:nvPr/>
        </p:nvSpPr>
        <p:spPr>
          <a:xfrm>
            <a:off x="971550" y="3454912"/>
            <a:ext cx="7200900" cy="2869687"/>
          </a:xfrm>
          <a:prstGeom prst="wedgeRoundRectCallout">
            <a:avLst>
              <a:gd name="adj1" fmla="val -55471"/>
              <a:gd name="adj2" fmla="val 3305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just">
              <a:buFont typeface="Wingdings" panose="05000000000000000000" pitchFamily="2" charset="2"/>
              <a:buChar char="q"/>
            </a:pPr>
            <a:r>
              <a:rPr lang="en-US" sz="2400">
                <a:latin typeface="Times New Roman" panose="02020603050405020304" pitchFamily="18" charset="0"/>
                <a:cs typeface="Times New Roman" panose="02020603050405020304" pitchFamily="18" charset="0"/>
              </a:rPr>
              <a:t>Cơ sở dữ liệu được xây dựng dựa trên mô hình dữ liệu quan hệ gọi là </a:t>
            </a:r>
            <a:r>
              <a:rPr lang="en-US" sz="2400" b="1">
                <a:latin typeface="Times New Roman" panose="02020603050405020304" pitchFamily="18" charset="0"/>
                <a:cs typeface="Times New Roman" panose="02020603050405020304" pitchFamily="18" charset="0"/>
              </a:rPr>
              <a:t>cơ sở dữ liệu quan hệ</a:t>
            </a:r>
            <a:r>
              <a:rPr lang="en-US"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
        <p:nvSpPr>
          <p:cNvPr id="8" name="TextBox 7"/>
          <p:cNvSpPr txBox="1"/>
          <p:nvPr/>
        </p:nvSpPr>
        <p:spPr>
          <a:xfrm>
            <a:off x="228600" y="838200"/>
            <a:ext cx="32766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a) Khái niệm</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Cơ sở dữ liệu quan hệ</a:t>
            </a:r>
            <a:endParaRPr lang="en-US"/>
          </a:p>
        </p:txBody>
      </p:sp>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2895600"/>
            <a:ext cx="475456" cy="428759"/>
          </a:xfrm>
          <a:prstGeom prst="rect">
            <a:avLst/>
          </a:prstGeom>
        </p:spPr>
      </p:pic>
      <p:sp>
        <p:nvSpPr>
          <p:cNvPr id="5" name="Cloud Callout 4"/>
          <p:cNvSpPr/>
          <p:nvPr/>
        </p:nvSpPr>
        <p:spPr>
          <a:xfrm>
            <a:off x="1752600" y="1066799"/>
            <a:ext cx="5638800" cy="1828801"/>
          </a:xfrm>
          <a:prstGeom prst="cloudCallout">
            <a:avLst>
              <a:gd name="adj1" fmla="val -69196"/>
              <a:gd name="adj2" fmla="val 5637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anose="02020603050405020304" pitchFamily="18" charset="0"/>
                <a:cs typeface="Times New Roman" panose="02020603050405020304" pitchFamily="18" charset="0"/>
              </a:rPr>
              <a:t>Hệ quản trị cơ sở dữ liệu là gì?</a:t>
            </a:r>
            <a:endParaRPr lang="en-US" sz="2400" i="1">
              <a:latin typeface="Times New Roman" panose="02020603050405020304" pitchFamily="18" charset="0"/>
              <a:cs typeface="Times New Roman" panose="02020603050405020304" pitchFamily="18" charset="0"/>
            </a:endParaRPr>
          </a:p>
        </p:txBody>
      </p:sp>
      <p:sp>
        <p:nvSpPr>
          <p:cNvPr id="7" name="Rounded Rectangular Callout 6"/>
          <p:cNvSpPr/>
          <p:nvPr/>
        </p:nvSpPr>
        <p:spPr>
          <a:xfrm>
            <a:off x="971550" y="3454912"/>
            <a:ext cx="7200900" cy="2869687"/>
          </a:xfrm>
          <a:prstGeom prst="wedgeRoundRectCallout">
            <a:avLst>
              <a:gd name="adj1" fmla="val -55471"/>
              <a:gd name="adj2" fmla="val 3305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5080" lvl="1" algn="just"/>
            <a:r>
              <a:rPr lang="en-US" sz="2400">
                <a:latin typeface="Times New Roman" panose="02020603050405020304" pitchFamily="18" charset="0"/>
                <a:cs typeface="Times New Roman" panose="02020603050405020304" pitchFamily="18" charset="0"/>
              </a:rPr>
              <a:t>Phần mềm cung cấp một môi trường thuận lợi và hiệu quả để tạo lập, lưu trữ và khai thác thông tin của cơ sở dữ liệu được gọi là hệ quản trị cơ sở dữ liệu (Database Management System).</a:t>
            </a:r>
            <a:endParaRPr lang="en-US" sz="24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9" y="5638800"/>
            <a:ext cx="438211" cy="438211"/>
          </a:xfrm>
          <a:prstGeom prst="rect">
            <a:avLst/>
          </a:prstGeom>
        </p:spPr>
      </p:pic>
      <p:sp>
        <p:nvSpPr>
          <p:cNvPr id="9" name="TextBox 8"/>
          <p:cNvSpPr txBox="1"/>
          <p:nvPr/>
        </p:nvSpPr>
        <p:spPr>
          <a:xfrm>
            <a:off x="228600" y="838200"/>
            <a:ext cx="32766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a) Khái niệm</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nextCondLst>
                <p:cond evt="onClick" delay="0">
                  <p:tgtEl>
                    <p:spTgt spid="8"/>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Cơ sở dữ liệu quan hệ</a:t>
            </a:r>
            <a:endParaRPr lang="en-US"/>
          </a:p>
        </p:txBody>
      </p:sp>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2895600"/>
            <a:ext cx="475456" cy="428759"/>
          </a:xfrm>
          <a:prstGeom prst="rect">
            <a:avLst/>
          </a:prstGeom>
        </p:spPr>
      </p:pic>
      <p:sp>
        <p:nvSpPr>
          <p:cNvPr id="5" name="Cloud Callout 4"/>
          <p:cNvSpPr/>
          <p:nvPr/>
        </p:nvSpPr>
        <p:spPr>
          <a:xfrm>
            <a:off x="1752600" y="1066799"/>
            <a:ext cx="5638800" cy="1828801"/>
          </a:xfrm>
          <a:prstGeom prst="cloudCallout">
            <a:avLst>
              <a:gd name="adj1" fmla="val -69196"/>
              <a:gd name="adj2" fmla="val 5637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anose="02020603050405020304" pitchFamily="18" charset="0"/>
                <a:cs typeface="Times New Roman" panose="02020603050405020304" pitchFamily="18" charset="0"/>
              </a:rPr>
              <a:t>Hệ quản trị cơ sở dữ liệu quan hệ là gì?</a:t>
            </a:r>
            <a:endParaRPr lang="en-US" sz="2400"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5" y="5469794"/>
            <a:ext cx="465881" cy="717709"/>
          </a:xfrm>
          <a:prstGeom prst="rect">
            <a:avLst/>
          </a:prstGeom>
        </p:spPr>
      </p:pic>
      <p:sp>
        <p:nvSpPr>
          <p:cNvPr id="7" name="Rounded Rectangular Callout 6"/>
          <p:cNvSpPr/>
          <p:nvPr/>
        </p:nvSpPr>
        <p:spPr>
          <a:xfrm>
            <a:off x="971550" y="3454912"/>
            <a:ext cx="7200900" cy="2869687"/>
          </a:xfrm>
          <a:prstGeom prst="wedgeRoundRectCallout">
            <a:avLst>
              <a:gd name="adj1" fmla="val -55471"/>
              <a:gd name="adj2" fmla="val 3305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7980" lvl="1" indent="-342900" algn="just">
              <a:buFont typeface="Wingdings" panose="05000000000000000000" pitchFamily="2" charset="2"/>
              <a:buChar char="q"/>
            </a:pPr>
            <a:r>
              <a:rPr lang="en-US" sz="2400">
                <a:latin typeface="Times New Roman" panose="02020603050405020304" pitchFamily="18" charset="0"/>
                <a:cs typeface="Times New Roman" panose="02020603050405020304" pitchFamily="18" charset="0"/>
              </a:rPr>
              <a:t>Hệ quản trị CSDL dùng để tạo lập, cập nhật và khai thác CSDL quan hệ gọi là </a:t>
            </a:r>
            <a:r>
              <a:rPr lang="en-US" sz="2400" b="1">
                <a:latin typeface="Times New Roman" panose="02020603050405020304" pitchFamily="18" charset="0"/>
                <a:cs typeface="Times New Roman" panose="02020603050405020304" pitchFamily="18" charset="0"/>
              </a:rPr>
              <a:t>hệ QTCSDL quan hệ.</a:t>
            </a:r>
            <a:endParaRPr lang="en-US" sz="2400">
              <a:latin typeface="Times New Roman" panose="02020603050405020304" pitchFamily="18" charset="0"/>
              <a:cs typeface="Times New Roman" panose="02020603050405020304" pitchFamily="18" charset="0"/>
            </a:endParaRPr>
          </a:p>
        </p:txBody>
      </p:sp>
      <p:sp>
        <p:nvSpPr>
          <p:cNvPr id="8" name="TextBox 7"/>
          <p:cNvSpPr txBox="1"/>
          <p:nvPr/>
        </p:nvSpPr>
        <p:spPr>
          <a:xfrm>
            <a:off x="228600" y="838200"/>
            <a:ext cx="32766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a) Khái niệm</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Cơ sở dữ liệu quan hệ</a:t>
            </a:r>
            <a:endParaRPr lang="en-US"/>
          </a:p>
        </p:txBody>
      </p:sp>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2895600"/>
            <a:ext cx="475456" cy="428759"/>
          </a:xfrm>
          <a:prstGeom prst="rect">
            <a:avLst/>
          </a:prstGeom>
        </p:spPr>
      </p:pic>
      <p:sp>
        <p:nvSpPr>
          <p:cNvPr id="5" name="Cloud Callout 4"/>
          <p:cNvSpPr/>
          <p:nvPr/>
        </p:nvSpPr>
        <p:spPr>
          <a:xfrm>
            <a:off x="1752600" y="1066799"/>
            <a:ext cx="5638800" cy="1828801"/>
          </a:xfrm>
          <a:prstGeom prst="cloudCallout">
            <a:avLst>
              <a:gd name="adj1" fmla="val -69196"/>
              <a:gd name="adj2" fmla="val 5637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anose="02020603050405020304" pitchFamily="18" charset="0"/>
                <a:cs typeface="Times New Roman" panose="02020603050405020304" pitchFamily="18" charset="0"/>
              </a:rPr>
              <a:t>Hãy trình bày các đặc trưng chính của một quan hệ trong hệ CSDL quan hệ?</a:t>
            </a:r>
            <a:endParaRPr lang="en-US" sz="2400"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5" y="5469794"/>
            <a:ext cx="465881" cy="717709"/>
          </a:xfrm>
          <a:prstGeom prst="rect">
            <a:avLst/>
          </a:prstGeom>
        </p:spPr>
      </p:pic>
      <p:sp>
        <p:nvSpPr>
          <p:cNvPr id="7" name="Rounded Rectangular Callout 6"/>
          <p:cNvSpPr/>
          <p:nvPr/>
        </p:nvSpPr>
        <p:spPr>
          <a:xfrm>
            <a:off x="971550" y="3454912"/>
            <a:ext cx="7200900" cy="2869687"/>
          </a:xfrm>
          <a:prstGeom prst="wedgeRoundRectCallout">
            <a:avLst>
              <a:gd name="adj1" fmla="val -55471"/>
              <a:gd name="adj2" fmla="val 3305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Mỗi quan hệ có một tên phân biệt với tên các quan hệ khác.</a:t>
            </a:r>
            <a:endParaRPr lang="en-US" sz="2400">
              <a:latin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Các bộ là phân biệt và thứ tự các bộ không quan trọng.</a:t>
            </a:r>
            <a:endParaRPr lang="en-US" sz="2400">
              <a:latin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Mỗi thuộc tính có một tên để phân biệt, thứ tự các thuộc tính không quan trọng.</a:t>
            </a:r>
            <a:endParaRPr lang="en-US" sz="2400">
              <a:latin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Quan hệ không có thuộc tính đa trị hay phức hợp.</a:t>
            </a:r>
            <a:endParaRPr lang="en-US" sz="2400">
              <a:latin typeface="Times New Roman" panose="02020603050405020304" pitchFamily="18" charset="0"/>
              <a:cs typeface="Times New Roman" panose="02020603050405020304" pitchFamily="18" charset="0"/>
            </a:endParaRPr>
          </a:p>
        </p:txBody>
      </p:sp>
      <p:sp>
        <p:nvSpPr>
          <p:cNvPr id="8" name="TextBox 7"/>
          <p:cNvSpPr txBox="1"/>
          <p:nvPr/>
        </p:nvSpPr>
        <p:spPr>
          <a:xfrm>
            <a:off x="228600" y="838200"/>
            <a:ext cx="32766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a) Khái niệm</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Cơ sở dữ liệu quan hệ</a:t>
            </a:r>
            <a:endParaRPr lang="en-US"/>
          </a:p>
        </p:txBody>
      </p:sp>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sp>
        <p:nvSpPr>
          <p:cNvPr id="8" name="TextBox 7"/>
          <p:cNvSpPr txBox="1"/>
          <p:nvPr/>
        </p:nvSpPr>
        <p:spPr>
          <a:xfrm>
            <a:off x="228600" y="838200"/>
            <a:ext cx="32766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a) Khái niệm</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9" name="Picture 8" descr="Screen Clippi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600" y="1371600"/>
            <a:ext cx="5230906" cy="2286000"/>
          </a:xfrm>
          <a:prstGeom prst="rect">
            <a:avLst/>
          </a:prstGeom>
        </p:spPr>
      </p:pic>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838" y="3657600"/>
            <a:ext cx="4793609" cy="26956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Cơ sở dữ liệu quan hệ</a:t>
            </a:r>
            <a:endParaRPr lang="en-US"/>
          </a:p>
        </p:txBody>
      </p:sp>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sp>
        <p:nvSpPr>
          <p:cNvPr id="4" name="TextBox 3"/>
          <p:cNvSpPr txBox="1"/>
          <p:nvPr/>
        </p:nvSpPr>
        <p:spPr>
          <a:xfrm>
            <a:off x="228600" y="838200"/>
            <a:ext cx="32766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b) Ví dụ: (SGK</a:t>
            </a:r>
            <a:r>
              <a:rPr lang="en-US" sz="2400" b="1" baseline="-25000">
                <a:solidFill>
                  <a:srgbClr val="FF0000"/>
                </a:solidFill>
                <a:latin typeface="Times New Roman" panose="02020603050405020304" pitchFamily="18" charset="0"/>
                <a:cs typeface="Times New Roman" panose="02020603050405020304" pitchFamily="18" charset="0"/>
              </a:rPr>
              <a:t>83</a:t>
            </a:r>
            <a:r>
              <a:rPr lang="en-US" sz="2400" b="1">
                <a:solidFill>
                  <a:srgbClr val="FF0000"/>
                </a:solidFill>
                <a:latin typeface="Times New Roman" panose="02020603050405020304" pitchFamily="18" charset="0"/>
                <a:cs typeface="Times New Roman" panose="02020603050405020304" pitchFamily="18" charset="0"/>
              </a:rPr>
              <a:t>)</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5" name="Picture 4" descr="Screen Clippi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2262" y="1407695"/>
            <a:ext cx="7299476" cy="48407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sp>
        <p:nvSpPr>
          <p:cNvPr id="4" name="Title 1"/>
          <p:cNvSpPr>
            <a:spLocks noGrp="1"/>
          </p:cNvSpPr>
          <p:nvPr>
            <p:ph type="title"/>
          </p:nvPr>
        </p:nvSpPr>
        <p:spPr>
          <a:xfrm>
            <a:off x="228600" y="114300"/>
            <a:ext cx="7924800" cy="685800"/>
          </a:xfrm>
        </p:spPr>
        <p:txBody>
          <a:bodyPr/>
          <a:lstStyle/>
          <a:p>
            <a:r>
              <a:rPr lang="en-US"/>
              <a:t>2&gt; Cơ sở dữ liệu quan hệ</a:t>
            </a:r>
            <a:endParaRPr lang="en-US"/>
          </a:p>
        </p:txBody>
      </p:sp>
      <p:sp>
        <p:nvSpPr>
          <p:cNvPr id="5" name="TextBox 4"/>
          <p:cNvSpPr txBox="1"/>
          <p:nvPr/>
        </p:nvSpPr>
        <p:spPr>
          <a:xfrm>
            <a:off x="228600" y="838200"/>
            <a:ext cx="79248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c) Khóa và liên kết giữa các bảng</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29974" y="5105400"/>
            <a:ext cx="537825" cy="512009"/>
          </a:xfrm>
          <a:prstGeom prst="rect">
            <a:avLst/>
          </a:prstGeom>
        </p:spPr>
      </p:pic>
      <p:sp>
        <p:nvSpPr>
          <p:cNvPr id="11" name="Rectangular Callout 10"/>
          <p:cNvSpPr/>
          <p:nvPr/>
        </p:nvSpPr>
        <p:spPr>
          <a:xfrm>
            <a:off x="4495800" y="1447800"/>
            <a:ext cx="4034174" cy="2643120"/>
          </a:xfrm>
          <a:prstGeom prst="wedgeRectCallout">
            <a:avLst>
              <a:gd name="adj1" fmla="val 50789"/>
              <a:gd name="adj2" fmla="val 90043"/>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anose="02020603050405020304" pitchFamily="18" charset="0"/>
                <a:cs typeface="Times New Roman" panose="02020603050405020304" pitchFamily="18" charset="0"/>
              </a:rPr>
              <a:t>Khi các em gửi thư, các em phải ghi đầy đủ địa chỉ của người gửi và địa chỉ người nhận. Như vậy địa chỉ của người gửi và địa chỉ của người nhận chính là </a:t>
            </a:r>
            <a:r>
              <a:rPr lang="en-US" sz="2400" b="1" i="1">
                <a:latin typeface="Times New Roman" panose="02020603050405020304" pitchFamily="18" charset="0"/>
                <a:cs typeface="Times New Roman" panose="02020603050405020304" pitchFamily="18" charset="0"/>
              </a:rPr>
              <a:t>các khóa</a:t>
            </a:r>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724400"/>
            <a:ext cx="533475" cy="481080"/>
          </a:xfrm>
          <a:prstGeom prst="rect">
            <a:avLst/>
          </a:prstGeom>
        </p:spPr>
      </p:pic>
      <p:sp>
        <p:nvSpPr>
          <p:cNvPr id="14" name="Cloud Callout 13"/>
          <p:cNvSpPr/>
          <p:nvPr/>
        </p:nvSpPr>
        <p:spPr>
          <a:xfrm>
            <a:off x="228601" y="1447800"/>
            <a:ext cx="4114800" cy="2643120"/>
          </a:xfrm>
          <a:prstGeom prst="cloudCallout">
            <a:avLst>
              <a:gd name="adj1" fmla="val -39501"/>
              <a:gd name="adj2" fmla="val 7360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anose="02020603050405020304" pitchFamily="18" charset="0"/>
                <a:cs typeface="Times New Roman" panose="02020603050405020304" pitchFamily="18" charset="0"/>
              </a:rPr>
              <a:t>Nếu các em không ghi 1 trong 2 địa chỉ thì điều gì sẽ xảy ra</a:t>
            </a:r>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72200"/>
            <a:ext cx="438211" cy="438211"/>
          </a:xfrm>
          <a:prstGeom prst="rect">
            <a:avLst/>
          </a:prstGeom>
        </p:spPr>
      </p:pic>
      <p:sp>
        <p:nvSpPr>
          <p:cNvPr id="16" name="Rounded Rectangular Callout 15"/>
          <p:cNvSpPr/>
          <p:nvPr/>
        </p:nvSpPr>
        <p:spPr>
          <a:xfrm>
            <a:off x="1790700" y="4724400"/>
            <a:ext cx="5562600" cy="1447800"/>
          </a:xfrm>
          <a:prstGeom prst="wedgeRoundRectCallout">
            <a:avLst>
              <a:gd name="adj1" fmla="val -72707"/>
              <a:gd name="adj2" fmla="val 5610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a:latin typeface="Times New Roman" panose="02020603050405020304" pitchFamily="18" charset="0"/>
                <a:cs typeface="Times New Roman" panose="02020603050405020304" pitchFamily="18" charset="0"/>
              </a:rPr>
              <a:t>Có thể không ghi địa chỉ người gửi, nhưng bắt buộc phải ghi địa chỉ người nhận.</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nextCondLst>
                <p:cond evt="onClick" delay="0">
                  <p:tgtEl>
                    <p:spTgt spid="15"/>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F15528-21DE-4FAA-801E-634DDDAF4B2B}" type="slidenum">
              <a:rPr lang="en-US" smtClean="0"/>
            </a:fld>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29975" y="4157582"/>
            <a:ext cx="537825" cy="512009"/>
          </a:xfrm>
          <a:prstGeom prst="rect">
            <a:avLst/>
          </a:prstGeom>
        </p:spPr>
      </p:pic>
      <p:sp>
        <p:nvSpPr>
          <p:cNvPr id="7" name="Rectangular Callout 6"/>
          <p:cNvSpPr/>
          <p:nvPr/>
        </p:nvSpPr>
        <p:spPr>
          <a:xfrm>
            <a:off x="952500" y="990600"/>
            <a:ext cx="7239000" cy="2514600"/>
          </a:xfrm>
          <a:prstGeom prst="wedgeRectCallout">
            <a:avLst>
              <a:gd name="adj1" fmla="val 53650"/>
              <a:gd name="adj2" fmla="val 80121"/>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Như đã biết ở các bài trước, có thể mô tả dữ liệu lưu trữ trong CSDL bằng ngôn ngữ định nghĩa dữ liệu của một hệ quản trị CSDL cụ thể. </a:t>
            </a:r>
            <a:endParaRPr lang="en-US" sz="2400">
              <a:latin typeface="Times New Roman" panose="02020603050405020304" pitchFamily="18" charset="0"/>
              <a:cs typeface="Times New Roman" panose="02020603050405020304" pitchFamily="18" charset="0"/>
            </a:endParaRPr>
          </a:p>
          <a:p>
            <a:pPr marL="34290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Tuy nhiên, để mô tả các yêu cầu dữ liệu của một tổ chức sao cho dễ hiểu đối với người sử dụng khác nhau cần có mô tả ở mức cao hơn (trừu tượng hơn).</a:t>
            </a:r>
            <a:endParaRPr lang="en-US" sz="24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 y="6200641"/>
            <a:ext cx="475456" cy="428759"/>
          </a:xfrm>
          <a:prstGeom prst="rect">
            <a:avLst/>
          </a:prstGeom>
        </p:spPr>
      </p:pic>
      <p:sp>
        <p:nvSpPr>
          <p:cNvPr id="9" name="Cloud Callout 8"/>
          <p:cNvSpPr/>
          <p:nvPr/>
        </p:nvSpPr>
        <p:spPr>
          <a:xfrm>
            <a:off x="1505957" y="4157582"/>
            <a:ext cx="6132086" cy="2105160"/>
          </a:xfrm>
          <a:prstGeom prst="cloudCallout">
            <a:avLst>
              <a:gd name="adj1" fmla="val -63690"/>
              <a:gd name="adj2" fmla="val 48829"/>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anose="02020603050405020304" pitchFamily="18" charset="0"/>
                <a:cs typeface="Times New Roman" panose="02020603050405020304" pitchFamily="18" charset="0"/>
              </a:rPr>
              <a:t>Theo em, để mô tả ở mức cao hơn (trừu tượng hơn) thì làm như thế nào?</a:t>
            </a:r>
            <a:endParaRPr lang="en-US" sz="2400" i="1">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sp>
        <p:nvSpPr>
          <p:cNvPr id="4" name="Title 1"/>
          <p:cNvSpPr>
            <a:spLocks noGrp="1"/>
          </p:cNvSpPr>
          <p:nvPr>
            <p:ph type="title"/>
          </p:nvPr>
        </p:nvSpPr>
        <p:spPr>
          <a:xfrm>
            <a:off x="228600" y="114300"/>
            <a:ext cx="7924800" cy="685800"/>
          </a:xfrm>
        </p:spPr>
        <p:txBody>
          <a:bodyPr/>
          <a:lstStyle/>
          <a:p>
            <a:r>
              <a:rPr lang="en-US"/>
              <a:t>2&gt; Cơ sở dữ liệu quan hệ</a:t>
            </a:r>
            <a:endParaRPr lang="en-US"/>
          </a:p>
        </p:txBody>
      </p:sp>
      <p:sp>
        <p:nvSpPr>
          <p:cNvPr id="5" name="TextBox 4"/>
          <p:cNvSpPr txBox="1"/>
          <p:nvPr/>
        </p:nvSpPr>
        <p:spPr>
          <a:xfrm>
            <a:off x="228600" y="838200"/>
            <a:ext cx="79248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c) Khóa và liên kết giữa các bảng</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58200" y="5791200"/>
            <a:ext cx="537825" cy="512009"/>
          </a:xfrm>
          <a:prstGeom prst="rect">
            <a:avLst/>
          </a:prstGeom>
        </p:spPr>
      </p:pic>
      <p:sp>
        <p:nvSpPr>
          <p:cNvPr id="11" name="Rectangular Callout 10"/>
          <p:cNvSpPr/>
          <p:nvPr/>
        </p:nvSpPr>
        <p:spPr>
          <a:xfrm>
            <a:off x="228600" y="1447800"/>
            <a:ext cx="8301374" cy="3913604"/>
          </a:xfrm>
          <a:prstGeom prst="wedgeRectCallout">
            <a:avLst>
              <a:gd name="adj1" fmla="val 48559"/>
              <a:gd name="adj2" fmla="val 65911"/>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Vậy địa chỉ người nhận chính là </a:t>
            </a:r>
            <a:r>
              <a:rPr lang="en-US" sz="2400" b="1" i="1">
                <a:latin typeface="Times New Roman" panose="02020603050405020304" pitchFamily="18" charset="0"/>
                <a:cs typeface="Times New Roman" panose="02020603050405020304" pitchFamily="18" charset="0"/>
              </a:rPr>
              <a:t>khóa chính</a:t>
            </a:r>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pPr marL="34290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Để đảm bảo sự nhất quán về dữ liệu, tránh trường hợp thông tin về một đối tượng xuất hiện hơn một lần sau những lần cập nhật. Do đó người ta sẽ chọn 1 khóa trong các khóa của bảng làm khóa chính.</a:t>
            </a:r>
            <a:endParaRPr lang="en-US" sz="2400">
              <a:latin typeface="Times New Roman" panose="02020603050405020304" pitchFamily="18" charset="0"/>
              <a:cs typeface="Times New Roman" panose="02020603050405020304" pitchFamily="18" charset="0"/>
            </a:endParaRPr>
          </a:p>
          <a:p>
            <a:pPr marL="34290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Mục đích chính của việc xác định khóa là thiết lập sự liên kết giữa các bảng. Điều đó cũng giải thích tại sao ta cần xác định khóa sao cho nó bao gồm càng ít thuộc tính càng tốt. </a:t>
            </a:r>
            <a:endParaRPr 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Cơ sở dữ liệu quan hệ</a:t>
            </a:r>
            <a:endParaRPr lang="en-US"/>
          </a:p>
        </p:txBody>
      </p:sp>
      <p:sp>
        <p:nvSpPr>
          <p:cNvPr id="3" name="Content Placeholder 2"/>
          <p:cNvSpPr>
            <a:spLocks noGrp="1"/>
          </p:cNvSpPr>
          <p:nvPr>
            <p:ph idx="1"/>
          </p:nvPr>
        </p:nvSpPr>
        <p:spPr>
          <a:xfrm>
            <a:off x="228600" y="990601"/>
            <a:ext cx="8248726" cy="5334000"/>
          </a:xfrm>
        </p:spPr>
        <p:txBody>
          <a:bodyPr/>
          <a:lstStyle/>
          <a:p>
            <a:pPr lvl="0"/>
            <a:r>
              <a:rPr lang="en-US" b="1">
                <a:solidFill>
                  <a:srgbClr val="00B050"/>
                </a:solidFill>
              </a:rPr>
              <a:t>Cơ sở dữ liệu quan hệ </a:t>
            </a:r>
            <a:r>
              <a:rPr lang="en-US"/>
              <a:t>là</a:t>
            </a:r>
            <a:r>
              <a:rPr lang="en-US" b="1"/>
              <a:t> </a:t>
            </a:r>
            <a:r>
              <a:rPr lang="en-US"/>
              <a:t>cơ sở dữ liệu được xây dựng dựa trên mô hình dữ liệu quan hệ. </a:t>
            </a:r>
            <a:endParaRPr lang="en-US"/>
          </a:p>
          <a:p>
            <a:pPr lvl="0"/>
            <a:r>
              <a:rPr lang="en-US" b="1">
                <a:solidFill>
                  <a:srgbClr val="00B050"/>
                </a:solidFill>
              </a:rPr>
              <a:t>Hệ QTCSDL quan hệ </a:t>
            </a:r>
            <a:r>
              <a:rPr lang="en-US"/>
              <a:t>là hệ quản trị CSDL dùng để tạo lập, cập nhật và khai thác CSDL quan hệ.</a:t>
            </a:r>
            <a:endParaRPr lang="en-US"/>
          </a:p>
          <a:p>
            <a:r>
              <a:rPr lang="en-US" b="1">
                <a:solidFill>
                  <a:srgbClr val="00B050"/>
                </a:solidFill>
              </a:rPr>
              <a:t>Một quan hệ trong hệ CSDL quan hệ có các đặc trưng chính sau:</a:t>
            </a:r>
            <a:endParaRPr lang="en-US">
              <a:solidFill>
                <a:srgbClr val="00B050"/>
              </a:solidFill>
            </a:endParaRPr>
          </a:p>
          <a:p>
            <a:pPr lvl="1"/>
            <a:r>
              <a:rPr lang="en-US"/>
              <a:t>Mỗi quan hệ có một tên phân biệt với tên các quan hệ khác;</a:t>
            </a:r>
            <a:endParaRPr lang="en-US"/>
          </a:p>
          <a:p>
            <a:pPr lvl="1"/>
            <a:r>
              <a:rPr lang="en-US"/>
              <a:t>Các bộ là phân biệt và thứ tự các bộ không quan trọng;</a:t>
            </a:r>
            <a:endParaRPr lang="en-US"/>
          </a:p>
          <a:p>
            <a:pPr lvl="1"/>
            <a:r>
              <a:rPr lang="en-US"/>
              <a:t>Mỗi thuộc tính có một tên để phân biệt, thứ tự các thuộc tính không quan trọng;</a:t>
            </a:r>
            <a:endParaRPr lang="en-US"/>
          </a:p>
          <a:p>
            <a:pPr lvl="1"/>
            <a:r>
              <a:rPr lang="en-US"/>
              <a:t>Quan hệ không có thuộc tính đa trị hay phức hợp.</a:t>
            </a:r>
            <a:endParaRPr lang="en-US"/>
          </a:p>
        </p:txBody>
      </p:sp>
      <p:sp>
        <p:nvSpPr>
          <p:cNvPr id="4" name="Slide Number Placeholder 3"/>
          <p:cNvSpPr>
            <a:spLocks noGrp="1"/>
          </p:cNvSpPr>
          <p:nvPr>
            <p:ph type="sldNum" sz="quarter" idx="4"/>
          </p:nvPr>
        </p:nvSpPr>
        <p:spPr/>
        <p:txBody>
          <a:bodyPr/>
          <a:lstStyle/>
          <a:p>
            <a:fld id="{B6F15528-21DE-4FAA-801E-634DDDAF4B2B}" type="slidenum">
              <a:rPr lang="en-US" smtClean="0"/>
            </a:fld>
            <a:endParaRPr lang="en-US"/>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34400" y="6096000"/>
            <a:ext cx="425114" cy="2858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Cơ sở dữ liệu quan hệ</a:t>
            </a:r>
            <a:endParaRPr lang="en-US"/>
          </a:p>
        </p:txBody>
      </p:sp>
      <p:sp>
        <p:nvSpPr>
          <p:cNvPr id="3" name="Content Placeholder 2"/>
          <p:cNvSpPr>
            <a:spLocks noGrp="1"/>
          </p:cNvSpPr>
          <p:nvPr>
            <p:ph idx="1"/>
          </p:nvPr>
        </p:nvSpPr>
        <p:spPr>
          <a:xfrm>
            <a:off x="228600" y="990600"/>
            <a:ext cx="8248726" cy="5391253"/>
          </a:xfrm>
        </p:spPr>
        <p:txBody>
          <a:bodyPr>
            <a:noAutofit/>
          </a:bodyPr>
          <a:lstStyle/>
          <a:p>
            <a:r>
              <a:rPr lang="en-US" sz="2200" b="1">
                <a:solidFill>
                  <a:srgbClr val="00B050"/>
                </a:solidFill>
              </a:rPr>
              <a:t>Khóa</a:t>
            </a:r>
            <a:r>
              <a:rPr lang="en-US" sz="2200">
                <a:solidFill>
                  <a:srgbClr val="00B050"/>
                </a:solidFill>
              </a:rPr>
              <a:t>: </a:t>
            </a:r>
            <a:r>
              <a:rPr lang="en-US" sz="2200"/>
              <a:t>là một tập thuộc tính gồm một hay một số thuộc tính của bảng có tính chất: </a:t>
            </a:r>
            <a:r>
              <a:rPr lang="en-US" sz="2200" i="1"/>
              <a:t>không có hai hàng nào (trong một bảng) tương ứng bằng nhau trên tất cả các thuộc tính</a:t>
            </a:r>
            <a:r>
              <a:rPr lang="en-US" sz="2200"/>
              <a:t>.</a:t>
            </a:r>
            <a:endParaRPr lang="en-US" sz="2200"/>
          </a:p>
          <a:p>
            <a:r>
              <a:rPr lang="en-US" sz="2200" b="1">
                <a:solidFill>
                  <a:srgbClr val="00B050"/>
                </a:solidFill>
              </a:rPr>
              <a:t>Khoá chính</a:t>
            </a:r>
            <a:r>
              <a:rPr lang="en-US" sz="2200">
                <a:solidFill>
                  <a:srgbClr val="00B050"/>
                </a:solidFill>
              </a:rPr>
              <a:t>: </a:t>
            </a:r>
            <a:r>
              <a:rPr lang="en-US" sz="2200"/>
              <a:t>một bảng có thể có nhiều khóa. Trong các khóa của một bảng người ta thường chọn (chỉ định) một khóa làm </a:t>
            </a:r>
            <a:r>
              <a:rPr lang="en-US" sz="2200" b="1"/>
              <a:t>khóa chính </a:t>
            </a:r>
            <a:r>
              <a:rPr lang="en-US" sz="2200"/>
              <a:t>(</a:t>
            </a:r>
            <a:r>
              <a:rPr lang="en-US" sz="2200" b="1" i="1"/>
              <a:t>Primary Key</a:t>
            </a:r>
            <a:r>
              <a:rPr lang="en-US" sz="2200"/>
              <a:t>).</a:t>
            </a:r>
            <a:endParaRPr lang="en-US" sz="2200"/>
          </a:p>
          <a:p>
            <a:pPr lvl="1"/>
            <a:r>
              <a:rPr lang="en-US" sz="2200"/>
              <a:t>Trong một hệ QTCSDL quan hệ, khi nhập dữ liệu cho một bảng, dữ liệu tại các cột </a:t>
            </a:r>
            <a:r>
              <a:rPr lang="en-US" sz="2200" b="1" i="1"/>
              <a:t>khóa chính </a:t>
            </a:r>
            <a:r>
              <a:rPr lang="en-US" sz="2200"/>
              <a:t>không được để trống.</a:t>
            </a:r>
            <a:endParaRPr lang="en-US" sz="2200"/>
          </a:p>
          <a:p>
            <a:r>
              <a:rPr lang="en-US" sz="2200" b="1">
                <a:solidFill>
                  <a:srgbClr val="00B050"/>
                </a:solidFill>
              </a:rPr>
              <a:t>Chú ý</a:t>
            </a:r>
            <a:r>
              <a:rPr lang="en-US" sz="2200">
                <a:solidFill>
                  <a:srgbClr val="00B050"/>
                </a:solidFill>
              </a:rPr>
              <a:t>: </a:t>
            </a:r>
            <a:endParaRPr lang="en-US" sz="2200">
              <a:solidFill>
                <a:srgbClr val="00B050"/>
              </a:solidFill>
            </a:endParaRPr>
          </a:p>
          <a:p>
            <a:pPr lvl="1"/>
            <a:r>
              <a:rPr lang="en-US" sz="2200"/>
              <a:t>Mỗi bảng có ít nhất một khóa. Việc xác định khóa phụ thuộc vào quan hệ lôgic của các dữ liệu chứ không phụ thuộc vào giá trị các dữ liệu.</a:t>
            </a:r>
            <a:endParaRPr lang="en-US" sz="2200"/>
          </a:p>
          <a:p>
            <a:pPr lvl="1"/>
            <a:r>
              <a:rPr lang="en-US" sz="2200"/>
              <a:t>Nên chọn khóa chính là khóa có ít thuộc tính nhất.</a:t>
            </a:r>
            <a:endParaRPr lang="en-US" sz="2200"/>
          </a:p>
          <a:p>
            <a:r>
              <a:rPr lang="en-US" sz="2200" b="1">
                <a:solidFill>
                  <a:srgbClr val="00B050"/>
                </a:solidFill>
              </a:rPr>
              <a:t>Liên kết</a:t>
            </a:r>
            <a:r>
              <a:rPr lang="en-US" sz="2200">
                <a:solidFill>
                  <a:srgbClr val="00B050"/>
                </a:solidFill>
              </a:rPr>
              <a:t>:</a:t>
            </a:r>
            <a:r>
              <a:rPr lang="en-US" sz="2200"/>
              <a:t> thực chất sự liên kết giữa các bảng là dựa trên thuộc tính khóa. </a:t>
            </a:r>
            <a:endParaRPr lang="en-US" sz="2200"/>
          </a:p>
        </p:txBody>
      </p:sp>
      <p:sp>
        <p:nvSpPr>
          <p:cNvPr id="4" name="Slide Number Placeholder 3"/>
          <p:cNvSpPr>
            <a:spLocks noGrp="1"/>
          </p:cNvSpPr>
          <p:nvPr>
            <p:ph type="sldNum" sz="quarter" idx="4"/>
          </p:nvPr>
        </p:nvSpPr>
        <p:spPr/>
        <p:txBody>
          <a:bodyPr/>
          <a:lstStyle/>
          <a:p>
            <a:fld id="{B6F15528-21DE-4FAA-801E-634DDDAF4B2B}" type="slidenum">
              <a:rPr lang="en-US" smtClean="0"/>
            </a:fld>
            <a:endParaRPr lang="en-US"/>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34400" y="6096000"/>
            <a:ext cx="425114" cy="285853"/>
          </a:xfrm>
          <a:prstGeom prst="rect">
            <a:avLst/>
          </a:prstGeom>
          <a:ln w="38100">
            <a:solidFill>
              <a:srgbClr val="FF000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sp>
        <p:nvSpPr>
          <p:cNvPr id="5" name="AutoShape 13"/>
          <p:cNvSpPr>
            <a:spLocks noChangeArrowheads="1"/>
          </p:cNvSpPr>
          <p:nvPr/>
        </p:nvSpPr>
        <p:spPr bwMode="auto">
          <a:xfrm>
            <a:off x="731044" y="2362200"/>
            <a:ext cx="7681912" cy="3886200"/>
          </a:xfrm>
          <a:prstGeom prst="star32">
            <a:avLst>
              <a:gd name="adj" fmla="val 36816"/>
            </a:avLst>
          </a:prstGeom>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3600" b="1">
                <a:latin typeface="Times New Roman" panose="02020603050405020304" pitchFamily="18" charset="0"/>
                <a:cs typeface="Times New Roman" panose="02020603050405020304" pitchFamily="18" charset="0"/>
              </a:rPr>
              <a:t>Cám ơn</a:t>
            </a:r>
            <a:endParaRPr lang="en-US" sz="3600" b="1">
              <a:latin typeface="Times New Roman" panose="02020603050405020304" pitchFamily="18" charset="0"/>
              <a:cs typeface="Times New Roman" panose="02020603050405020304" pitchFamily="18" charset="0"/>
            </a:endParaRPr>
          </a:p>
          <a:p>
            <a:pPr algn="ctr" eaLnBrk="0" hangingPunct="0"/>
            <a:r>
              <a:rPr lang="en-US" sz="3600" b="1">
                <a:latin typeface="Times New Roman" panose="02020603050405020304" pitchFamily="18" charset="0"/>
                <a:cs typeface="Times New Roman" panose="02020603050405020304" pitchFamily="18" charset="0"/>
              </a:rPr>
              <a:t>quý thầy/cô đã tham dự</a:t>
            </a:r>
            <a:endParaRPr lang="en-US" sz="3600" b="1">
              <a:latin typeface="Times New Roman" panose="02020603050405020304" pitchFamily="18" charset="0"/>
              <a:cs typeface="Times New Roman" panose="02020603050405020304" pitchFamily="18" charset="0"/>
            </a:endParaRPr>
          </a:p>
          <a:p>
            <a:pPr algn="ctr" eaLnBrk="0" hangingPunct="0"/>
            <a:r>
              <a:rPr lang="en-US" sz="3600" b="1">
                <a:latin typeface="Times New Roman" panose="02020603050405020304" pitchFamily="18" charset="0"/>
                <a:cs typeface="Times New Roman" panose="02020603050405020304" pitchFamily="18" charset="0"/>
              </a:rPr>
              <a:t>Thân ái</a:t>
            </a:r>
            <a:endParaRPr lang="en-US" sz="3600" b="1">
              <a:latin typeface="Times New Roman" panose="02020603050405020304" pitchFamily="18" charset="0"/>
              <a:cs typeface="Times New Roman" panose="02020603050405020304" pitchFamily="18" charset="0"/>
            </a:endParaRPr>
          </a:p>
          <a:p>
            <a:pPr algn="ctr" eaLnBrk="0" hangingPunct="0"/>
            <a:r>
              <a:rPr lang="en-US" sz="3600" b="1">
                <a:latin typeface="Times New Roman" panose="02020603050405020304" pitchFamily="18" charset="0"/>
                <a:cs typeface="Times New Roman" panose="02020603050405020304" pitchFamily="18" charset="0"/>
              </a:rPr>
              <a:t>chào các em</a:t>
            </a:r>
            <a:endParaRPr lang="en-US" sz="3600" b="1">
              <a:latin typeface="Times New Roman" panose="02020603050405020304" pitchFamily="18" charset="0"/>
              <a:cs typeface="Times New Roman" panose="02020603050405020304" pitchFamily="18" charset="0"/>
            </a:endParaRPr>
          </a:p>
        </p:txBody>
      </p:sp>
      <p:sp>
        <p:nvSpPr>
          <p:cNvPr id="8" name="WordArt 14"/>
          <p:cNvSpPr>
            <a:spLocks noChangeArrowheads="1" noChangeShapeType="1" noTextEdit="1"/>
          </p:cNvSpPr>
          <p:nvPr/>
        </p:nvSpPr>
        <p:spPr bwMode="auto">
          <a:xfrm>
            <a:off x="962025" y="533400"/>
            <a:ext cx="7219950" cy="1743075"/>
          </a:xfrm>
          <a:prstGeom prst="rect">
            <a:avLst/>
          </a:prstGeom>
        </p:spPr>
        <p:txBody>
          <a:bodyPr wrap="none" fromWordArt="1">
            <a:prstTxWarp prst="textDeflate">
              <a:avLst>
                <a:gd name="adj" fmla="val 23183"/>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Tiết học </a:t>
            </a:r>
            <a:r>
              <a:rPr lang="vi-VN"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đã kết thúc</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fld>
            <a:endParaRPr lang="en-US"/>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625" y="4191000"/>
            <a:ext cx="475456" cy="428759"/>
          </a:xfrm>
          <a:prstGeom prst="rect">
            <a:avLst/>
          </a:prstGeom>
        </p:spPr>
      </p:pic>
      <p:sp>
        <p:nvSpPr>
          <p:cNvPr id="6" name="Cloud Callout 5"/>
          <p:cNvSpPr/>
          <p:nvPr/>
        </p:nvSpPr>
        <p:spPr>
          <a:xfrm>
            <a:off x="647700" y="1066799"/>
            <a:ext cx="7848600" cy="2652779"/>
          </a:xfrm>
          <a:prstGeom prst="cloudCallout">
            <a:avLst>
              <a:gd name="adj1" fmla="val -50100"/>
              <a:gd name="adj2" fmla="val 65874"/>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anose="02020603050405020304" pitchFamily="18" charset="0"/>
                <a:cs typeface="Times New Roman" panose="02020603050405020304" pitchFamily="18" charset="0"/>
              </a:rPr>
              <a:t>Theo em, để tiến hành xây dựng và khai thác một hệ CSDL thường được tiến hành qua mấy bước?</a:t>
            </a:r>
            <a:endParaRPr lang="en-US" sz="2400" i="1">
              <a:latin typeface="Times New Roman" panose="02020603050405020304" pitchFamily="18" charset="0"/>
              <a:cs typeface="Times New Roman" panose="02020603050405020304" pitchFamily="18" charset="0"/>
            </a:endParaRPr>
          </a:p>
        </p:txBody>
      </p:sp>
      <p:sp>
        <p:nvSpPr>
          <p:cNvPr id="8" name="Rounded Rectangular Callout 7"/>
          <p:cNvSpPr/>
          <p:nvPr/>
        </p:nvSpPr>
        <p:spPr>
          <a:xfrm>
            <a:off x="1752600" y="4202692"/>
            <a:ext cx="5638800" cy="1995421"/>
          </a:xfrm>
          <a:prstGeom prst="wedgeRoundRectCallout">
            <a:avLst>
              <a:gd name="adj1" fmla="val -70302"/>
              <a:gd name="adj2" fmla="val 4335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Tiến hành qua 3 bước:</a:t>
            </a:r>
            <a:endParaRPr lang="en-US" sz="2400">
              <a:latin typeface="Times New Roman" panose="02020603050405020304" pitchFamily="18" charset="0"/>
              <a:cs typeface="Times New Roman" panose="02020603050405020304" pitchFamily="18" charset="0"/>
            </a:endParaRPr>
          </a:p>
          <a:p>
            <a:pPr marL="800100" lvl="1"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Tạo lập.</a:t>
            </a:r>
            <a:endParaRPr lang="en-US" sz="2400">
              <a:latin typeface="Times New Roman" panose="02020603050405020304" pitchFamily="18" charset="0"/>
              <a:cs typeface="Times New Roman" panose="02020603050405020304" pitchFamily="18" charset="0"/>
            </a:endParaRPr>
          </a:p>
          <a:p>
            <a:pPr marL="800100" lvl="1"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Cập nhật.</a:t>
            </a:r>
            <a:endParaRPr lang="en-US" sz="2400">
              <a:latin typeface="Times New Roman" panose="02020603050405020304" pitchFamily="18" charset="0"/>
              <a:cs typeface="Times New Roman" panose="02020603050405020304" pitchFamily="18" charset="0"/>
            </a:endParaRPr>
          </a:p>
          <a:p>
            <a:pPr marL="800100" lvl="1"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Khai thác.</a:t>
            </a:r>
            <a:endParaRPr lang="en-US" sz="240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9" y="5979006"/>
            <a:ext cx="438211" cy="438211"/>
          </a:xfrm>
          <a:prstGeom prst="rect">
            <a:avLst/>
          </a:prstGeom>
        </p:spPr>
      </p:pic>
      <p:sp>
        <p:nvSpPr>
          <p:cNvPr id="10" name="Title 9"/>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nextCondLst>
                <p:cond evt="onClick" delay="0">
                  <p:tgtEl>
                    <p:spTgt spid="9"/>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fld>
            <a:endParaRPr lang="en-US"/>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625" y="4191000"/>
            <a:ext cx="475456" cy="428759"/>
          </a:xfrm>
          <a:prstGeom prst="rect">
            <a:avLst/>
          </a:prstGeom>
        </p:spPr>
      </p:pic>
      <p:sp>
        <p:nvSpPr>
          <p:cNvPr id="6" name="Cloud Callout 5"/>
          <p:cNvSpPr/>
          <p:nvPr/>
        </p:nvSpPr>
        <p:spPr>
          <a:xfrm>
            <a:off x="647700" y="1066799"/>
            <a:ext cx="7848600" cy="2652779"/>
          </a:xfrm>
          <a:prstGeom prst="cloudCallout">
            <a:avLst>
              <a:gd name="adj1" fmla="val -50100"/>
              <a:gd name="adj2" fmla="val 65874"/>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anose="02020603050405020304" pitchFamily="18" charset="0"/>
                <a:cs typeface="Times New Roman" panose="02020603050405020304" pitchFamily="18" charset="0"/>
              </a:rPr>
              <a:t>Để có thể nghiên cứu và phát triển các ứng dụng CSDL, cộng đồng những người làm việc trong lĩnh vực CSDL cần trao đổi với nhau về những yếu tố nào?</a:t>
            </a:r>
            <a:endParaRPr lang="en-US" sz="2400"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839259"/>
            <a:ext cx="465881" cy="717709"/>
          </a:xfrm>
          <a:prstGeom prst="rect">
            <a:avLst/>
          </a:prstGeom>
        </p:spPr>
      </p:pic>
      <p:sp>
        <p:nvSpPr>
          <p:cNvPr id="8" name="Rounded Rectangular Callout 7"/>
          <p:cNvSpPr/>
          <p:nvPr/>
        </p:nvSpPr>
        <p:spPr>
          <a:xfrm>
            <a:off x="1752600" y="4202692"/>
            <a:ext cx="5638800" cy="1995421"/>
          </a:xfrm>
          <a:prstGeom prst="wedgeRoundRectCallout">
            <a:avLst>
              <a:gd name="adj1" fmla="val -70302"/>
              <a:gd name="adj2" fmla="val 4335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Cấu trúc dữ liệu.</a:t>
            </a:r>
            <a:endParaRPr lang="en-US" sz="2400">
              <a:latin typeface="Times New Roman" panose="02020603050405020304" pitchFamily="18" charset="0"/>
              <a:cs typeface="Times New Roman" panose="02020603050405020304" pitchFamily="18" charset="0"/>
            </a:endParaRPr>
          </a:p>
          <a:p>
            <a:pPr marL="34290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Các thao tác, phép toán trên dữ liệu.</a:t>
            </a:r>
            <a:endParaRPr lang="en-US" sz="2400">
              <a:latin typeface="Times New Roman" panose="02020603050405020304" pitchFamily="18" charset="0"/>
              <a:cs typeface="Times New Roman" panose="02020603050405020304" pitchFamily="18" charset="0"/>
            </a:endParaRPr>
          </a:p>
          <a:p>
            <a:pPr marL="34290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Các ràng buộc dữ liệu.</a:t>
            </a:r>
            <a:endParaRPr lang="en-US" sz="240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nextCondLst>
                <p:cond evt="onClick" delay="0">
                  <p:tgtEl>
                    <p:spTgt spid="7"/>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F15528-21DE-4FAA-801E-634DDDAF4B2B}" type="slidenum">
              <a:rPr lang="en-US" smtClean="0"/>
            </a:fld>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29975" y="4157582"/>
            <a:ext cx="537825" cy="512009"/>
          </a:xfrm>
          <a:prstGeom prst="rect">
            <a:avLst/>
          </a:prstGeom>
        </p:spPr>
      </p:pic>
      <p:sp>
        <p:nvSpPr>
          <p:cNvPr id="7" name="Rectangular Callout 6"/>
          <p:cNvSpPr/>
          <p:nvPr/>
        </p:nvSpPr>
        <p:spPr>
          <a:xfrm>
            <a:off x="952500" y="990600"/>
            <a:ext cx="7239000" cy="2514600"/>
          </a:xfrm>
          <a:prstGeom prst="wedgeRectCallout">
            <a:avLst>
              <a:gd name="adj1" fmla="val 53650"/>
              <a:gd name="adj2" fmla="val 80121"/>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Tóm lại, để mô tả các yêu cầu dữ liệu của một tổ chức sao cho dễ hiểu đối với người sử dụng khác nhau cần có một mô hình dữ liệu quan hệ.</a:t>
            </a:r>
            <a:endParaRPr lang="en-US" sz="240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Mô hình dữ liệu quan hệ</a:t>
            </a:r>
            <a:endParaRPr lang="en-US"/>
          </a:p>
        </p:txBody>
      </p:sp>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3352800"/>
            <a:ext cx="475456" cy="428759"/>
          </a:xfrm>
          <a:prstGeom prst="rect">
            <a:avLst/>
          </a:prstGeom>
        </p:spPr>
      </p:pic>
      <p:sp>
        <p:nvSpPr>
          <p:cNvPr id="7" name="Cloud Callout 6"/>
          <p:cNvSpPr/>
          <p:nvPr/>
        </p:nvSpPr>
        <p:spPr>
          <a:xfrm>
            <a:off x="1543050" y="1066799"/>
            <a:ext cx="6057900" cy="1905001"/>
          </a:xfrm>
          <a:prstGeom prst="cloudCallout">
            <a:avLst>
              <a:gd name="adj1" fmla="val -64621"/>
              <a:gd name="adj2" fmla="val 73773"/>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anose="02020603050405020304" pitchFamily="18" charset="0"/>
                <a:cs typeface="Times New Roman" panose="02020603050405020304" pitchFamily="18" charset="0"/>
              </a:rPr>
              <a:t>Theo em, mô hình dữ liệu quan hệ là gì?</a:t>
            </a:r>
            <a:endParaRPr lang="en-US" sz="2400"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839259"/>
            <a:ext cx="465881" cy="717709"/>
          </a:xfrm>
          <a:prstGeom prst="rect">
            <a:avLst/>
          </a:prstGeom>
        </p:spPr>
      </p:pic>
      <p:sp>
        <p:nvSpPr>
          <p:cNvPr id="9" name="Rounded Rectangular Callout 8"/>
          <p:cNvSpPr/>
          <p:nvPr/>
        </p:nvSpPr>
        <p:spPr>
          <a:xfrm>
            <a:off x="1371600" y="3657600"/>
            <a:ext cx="6629400" cy="2514600"/>
          </a:xfrm>
          <a:prstGeom prst="wedgeRoundRectCallout">
            <a:avLst>
              <a:gd name="adj1" fmla="val -61572"/>
              <a:gd name="adj2" fmla="val 4612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b="1">
                <a:latin typeface="Times New Roman" panose="02020603050405020304" pitchFamily="18" charset="0"/>
                <a:cs typeface="Times New Roman" panose="02020603050405020304" pitchFamily="18" charset="0"/>
              </a:rPr>
              <a:t>Mô hình dữ liệu quan hệ </a:t>
            </a:r>
            <a:r>
              <a:rPr lang="en-US" sz="2400">
                <a:latin typeface="Times New Roman" panose="02020603050405020304" pitchFamily="18" charset="0"/>
                <a:cs typeface="Times New Roman" panose="02020603050405020304" pitchFamily="18" charset="0"/>
              </a:rPr>
              <a:t>(mô hình quan hệ): là một tập các khái niệm dùng để mô tả cấu trúc dữ liệu; các thao tác và phép toán trên dữ liệu; các ràng buộc dữ liệu của một CSDL.</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Mô hình dữ liệu quan hệ</a:t>
            </a:r>
            <a:endParaRPr lang="en-US"/>
          </a:p>
        </p:txBody>
      </p:sp>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3352800"/>
            <a:ext cx="475456" cy="428759"/>
          </a:xfrm>
          <a:prstGeom prst="rect">
            <a:avLst/>
          </a:prstGeom>
        </p:spPr>
      </p:pic>
      <p:sp>
        <p:nvSpPr>
          <p:cNvPr id="7" name="Cloud Callout 6"/>
          <p:cNvSpPr/>
          <p:nvPr/>
        </p:nvSpPr>
        <p:spPr>
          <a:xfrm>
            <a:off x="1543050" y="1066799"/>
            <a:ext cx="6057900" cy="1905001"/>
          </a:xfrm>
          <a:prstGeom prst="cloudCallout">
            <a:avLst>
              <a:gd name="adj1" fmla="val -64621"/>
              <a:gd name="adj2" fmla="val 73773"/>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anose="02020603050405020304" pitchFamily="18" charset="0"/>
                <a:cs typeface="Times New Roman" panose="02020603050405020304" pitchFamily="18" charset="0"/>
              </a:rPr>
              <a:t>Theo em, mô hình dữ liệu quan hệ do ai đề xuất và đề xuất vào năm nào?</a:t>
            </a:r>
            <a:endParaRPr lang="en-US" sz="2400"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839259"/>
            <a:ext cx="465881" cy="717709"/>
          </a:xfrm>
          <a:prstGeom prst="rect">
            <a:avLst/>
          </a:prstGeom>
        </p:spPr>
      </p:pic>
      <p:sp>
        <p:nvSpPr>
          <p:cNvPr id="9" name="Rounded Rectangular Callout 8"/>
          <p:cNvSpPr/>
          <p:nvPr/>
        </p:nvSpPr>
        <p:spPr>
          <a:xfrm>
            <a:off x="1371600" y="3657600"/>
            <a:ext cx="6629400" cy="2514600"/>
          </a:xfrm>
          <a:prstGeom prst="wedgeRoundRectCallout">
            <a:avLst>
              <a:gd name="adj1" fmla="val -61572"/>
              <a:gd name="adj2" fmla="val 4612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a:latin typeface="Times New Roman" panose="02020603050405020304" pitchFamily="18" charset="0"/>
                <a:cs typeface="Times New Roman" panose="02020603050405020304" pitchFamily="18" charset="0"/>
              </a:rPr>
              <a:t>Mô hình quan hệ được E.F.Codd đề xuất năm 1970. </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Mô hình dữ liệu quan hệ</a:t>
            </a:r>
            <a:endParaRPr lang="en-US"/>
          </a:p>
        </p:txBody>
      </p:sp>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3352800"/>
            <a:ext cx="475456" cy="428759"/>
          </a:xfrm>
          <a:prstGeom prst="rect">
            <a:avLst/>
          </a:prstGeom>
        </p:spPr>
      </p:pic>
      <p:sp>
        <p:nvSpPr>
          <p:cNvPr id="7" name="Cloud Callout 6"/>
          <p:cNvSpPr/>
          <p:nvPr/>
        </p:nvSpPr>
        <p:spPr>
          <a:xfrm>
            <a:off x="1543050" y="1066799"/>
            <a:ext cx="6057900" cy="1905001"/>
          </a:xfrm>
          <a:prstGeom prst="cloudCallout">
            <a:avLst>
              <a:gd name="adj1" fmla="val -64621"/>
              <a:gd name="adj2" fmla="val 73773"/>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anose="02020603050405020304" pitchFamily="18" charset="0"/>
                <a:cs typeface="Times New Roman" panose="02020603050405020304" pitchFamily="18" charset="0"/>
              </a:rPr>
              <a:t>Hãy kể tên các loại mô hình dữ liệu mà em biết?</a:t>
            </a:r>
            <a:endParaRPr lang="en-US" sz="2400" i="1">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1371600" y="3657600"/>
            <a:ext cx="6629400" cy="2514600"/>
          </a:xfrm>
          <a:prstGeom prst="wedgeRoundRectCallout">
            <a:avLst>
              <a:gd name="adj1" fmla="val -61572"/>
              <a:gd name="adj2" fmla="val 4612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just">
              <a:buFont typeface="Calibri" panose="020F0502020204030204" pitchFamily="34" charset="0"/>
              <a:buChar char="‒"/>
            </a:pPr>
            <a:r>
              <a:rPr lang="en-US" sz="2400">
                <a:latin typeface="Times New Roman" panose="02020603050405020304" pitchFamily="18" charset="0"/>
                <a:cs typeface="Times New Roman" panose="02020603050405020304" pitchFamily="18" charset="0"/>
              </a:rPr>
              <a:t>Mô hình dữ liệu hướng đối tượng; </a:t>
            </a:r>
            <a:endParaRPr lang="en-US" sz="2400">
              <a:latin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en-US" sz="2400">
                <a:latin typeface="Times New Roman" panose="02020603050405020304" pitchFamily="18" charset="0"/>
                <a:cs typeface="Times New Roman" panose="02020603050405020304" pitchFamily="18" charset="0"/>
              </a:rPr>
              <a:t>Mô hình dữ liệu quan hệ; </a:t>
            </a:r>
            <a:endParaRPr lang="en-US" sz="2400">
              <a:latin typeface="Times New Roman" panose="02020603050405020304" pitchFamily="18" charset="0"/>
              <a:cs typeface="Times New Roman" panose="02020603050405020304" pitchFamily="18" charset="0"/>
            </a:endParaRPr>
          </a:p>
          <a:p>
            <a:pPr marL="342900" lvl="0" indent="-342900" algn="just">
              <a:buFont typeface="Calibri" panose="020F0502020204030204" pitchFamily="34" charset="0"/>
              <a:buChar char="‒"/>
            </a:pPr>
            <a:r>
              <a:rPr lang="en-US" sz="2400">
                <a:latin typeface="Times New Roman" panose="02020603050405020304" pitchFamily="18" charset="0"/>
                <a:cs typeface="Times New Roman" panose="02020603050405020304" pitchFamily="18" charset="0"/>
              </a:rPr>
              <a:t>Mô hình dữ liệu phân cấp.</a:t>
            </a:r>
            <a:endParaRPr lang="en-US" sz="240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9" y="5979006"/>
            <a:ext cx="438211" cy="43821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nextCondLst>
                <p:cond evt="onClick" delay="0">
                  <p:tgtEl>
                    <p:spTgt spid="10"/>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Mô hình dữ liệu quan hệ</a:t>
            </a:r>
            <a:endParaRPr lang="en-US"/>
          </a:p>
        </p:txBody>
      </p:sp>
      <p:sp>
        <p:nvSpPr>
          <p:cNvPr id="3" name="Slide Number Placeholder 2"/>
          <p:cNvSpPr>
            <a:spLocks noGrp="1"/>
          </p:cNvSpPr>
          <p:nvPr>
            <p:ph type="sldNum" sz="quarter" idx="4"/>
          </p:nvPr>
        </p:nvSpPr>
        <p:spPr/>
        <p:txBody>
          <a:bodyPr/>
          <a:lstStyle/>
          <a:p>
            <a:fld id="{B6F15528-21DE-4FAA-801E-634DDDAF4B2B}" type="slidenum">
              <a:rPr lang="en-US" smtClean="0"/>
            </a:fld>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29975" y="5562600"/>
            <a:ext cx="537825" cy="512009"/>
          </a:xfrm>
          <a:prstGeom prst="rect">
            <a:avLst/>
          </a:prstGeom>
        </p:spPr>
      </p:pic>
      <p:sp>
        <p:nvSpPr>
          <p:cNvPr id="5" name="Rectangular Callout 4"/>
          <p:cNvSpPr/>
          <p:nvPr/>
        </p:nvSpPr>
        <p:spPr>
          <a:xfrm>
            <a:off x="952500" y="990600"/>
            <a:ext cx="7239000" cy="3422986"/>
          </a:xfrm>
          <a:prstGeom prst="wedgeRectCallout">
            <a:avLst>
              <a:gd name="adj1" fmla="val 54289"/>
              <a:gd name="adj2" fmla="val 88236"/>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anose="02020603050405020304" pitchFamily="18" charset="0"/>
              <a:buChar char="‒"/>
            </a:pPr>
            <a:r>
              <a:rPr lang="en-US" sz="2400">
                <a:latin typeface="Times New Roman" panose="02020603050405020304" pitchFamily="18" charset="0"/>
                <a:cs typeface="Times New Roman" panose="02020603050405020304" pitchFamily="18" charset="0"/>
              </a:rPr>
              <a:t>Theo mức mô tả chi tiết về CSDL, có thể phân chia các mô hình thành 2 loại:</a:t>
            </a:r>
            <a:endParaRPr lang="en-US" sz="2400">
              <a:latin typeface="Times New Roman" panose="02020603050405020304" pitchFamily="18" charset="0"/>
              <a:cs typeface="Times New Roman" panose="02020603050405020304" pitchFamily="18" charset="0"/>
            </a:endParaRPr>
          </a:p>
          <a:p>
            <a:pPr marL="800100" lvl="1" indent="-342900" algn="just">
              <a:buFont typeface="Times New Roman" panose="02020603050405020304" pitchFamily="18" charset="0"/>
              <a:buChar char="+"/>
            </a:pPr>
            <a:r>
              <a:rPr lang="en-US" sz="2400" b="1" i="1">
                <a:latin typeface="Times New Roman" panose="02020603050405020304" pitchFamily="18" charset="0"/>
                <a:cs typeface="Times New Roman" panose="02020603050405020304" pitchFamily="18" charset="0"/>
              </a:rPr>
              <a:t>Các mô hình vật lí</a:t>
            </a:r>
            <a:r>
              <a:rPr lang="en-US" sz="24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còn được gọi là các mô hình dữ liệu bậc thấp</a:t>
            </a:r>
            <a:r>
              <a:rPr lang="en-US" sz="2400">
                <a:latin typeface="Times New Roman" panose="02020603050405020304" pitchFamily="18" charset="0"/>
                <a:cs typeface="Times New Roman" panose="02020603050405020304" pitchFamily="18" charset="0"/>
              </a:rPr>
              <a:t>): cho biết dữ liệu được lưu trữ như thế nào.</a:t>
            </a:r>
            <a:endParaRPr lang="en-US" sz="2400">
              <a:latin typeface="Times New Roman" panose="02020603050405020304" pitchFamily="18" charset="0"/>
              <a:cs typeface="Times New Roman" panose="02020603050405020304" pitchFamily="18" charset="0"/>
            </a:endParaRPr>
          </a:p>
          <a:p>
            <a:pPr marL="800100" lvl="1" indent="-342900" algn="just">
              <a:buFont typeface="Times New Roman" panose="02020603050405020304" pitchFamily="18" charset="0"/>
              <a:buChar char="+"/>
            </a:pPr>
            <a:r>
              <a:rPr lang="en-US" sz="2400" b="1" i="1">
                <a:latin typeface="Times New Roman" panose="02020603050405020304" pitchFamily="18" charset="0"/>
                <a:cs typeface="Times New Roman" panose="02020603050405020304" pitchFamily="18" charset="0"/>
              </a:rPr>
              <a:t>Các mô hình lôgic</a:t>
            </a:r>
            <a:r>
              <a:rPr lang="en-US" sz="24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còn được gọi là mô hình dữ liệu bậc cao</a:t>
            </a:r>
            <a:r>
              <a:rPr lang="en-US" sz="2400">
                <a:latin typeface="Times New Roman" panose="02020603050405020304" pitchFamily="18" charset="0"/>
                <a:cs typeface="Times New Roman" panose="02020603050405020304" pitchFamily="18" charset="0"/>
              </a:rPr>
              <a:t>): cho mô tả CSDL ở mức khái niệm và mức khung nhìn.</a:t>
            </a:r>
            <a:endParaRPr lang="en-US" sz="240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6548</Words>
  <Application>WPS Presentation</Application>
  <PresentationFormat>On-screen Show (4:3)</PresentationFormat>
  <Paragraphs>215</Paragraphs>
  <Slides>23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SimSun</vt:lpstr>
      <vt:lpstr>Wingdings</vt:lpstr>
      <vt:lpstr>Times New Roman</vt:lpstr>
      <vt:lpstr>Courier New</vt:lpstr>
      <vt:lpstr>Calibri</vt:lpstr>
      <vt:lpstr>Microsoft YaHei</vt:lpstr>
      <vt:lpstr>Arial Unicode MS</vt:lpstr>
      <vt:lpstr>Office Theme</vt:lpstr>
      <vt:lpstr>Chương III.  CƠ SỞ DỮ LIỆU QUAN HỆ  §10. CƠ SỞ DỮ LIỆU QUAN HỆ</vt:lpstr>
      <vt:lpstr>PowerPoint 演示文稿</vt:lpstr>
      <vt:lpstr>PowerPoint 演示文稿</vt:lpstr>
      <vt:lpstr>PowerPoint 演示文稿</vt:lpstr>
      <vt:lpstr>PowerPoint 演示文稿</vt:lpstr>
      <vt:lpstr>1&gt; Mô hình dữ liệu quan hệ</vt:lpstr>
      <vt:lpstr>1&gt; Mô hình dữ liệu quan hệ</vt:lpstr>
      <vt:lpstr>1&gt; Mô hình dữ liệu quan hệ</vt:lpstr>
      <vt:lpstr>1&gt; Mô hình dữ liệu quan hệ</vt:lpstr>
      <vt:lpstr>1&gt; Mô hình dữ liệu quan hệ</vt:lpstr>
      <vt:lpstr>1&gt; Mô hình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Trường</dc:creator>
  <cp:lastModifiedBy>ASUS</cp:lastModifiedBy>
  <cp:revision>279</cp:revision>
  <cp:lastPrinted>2020-10-05T01:40:00Z</cp:lastPrinted>
  <dcterms:created xsi:type="dcterms:W3CDTF">2006-08-16T00:00:00Z</dcterms:created>
  <dcterms:modified xsi:type="dcterms:W3CDTF">2023-03-30T01:34:06Z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06CBCD41AE9D48FABA3EBC1BFF05BA00</vt:lpwstr>
  </property>
  <property fmtid="{D5CDD505-2E9C-101B-9397-08002B2CF9AE}" pid="3" name="KSOProductBuildVer">
    <vt:lpwstr>1033-11.2.0.11513</vt:lpwstr>
  </property>
</Properties>
</file>