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sldIdLst>
    <p:sldId id="268" r:id="rId5"/>
    <p:sldId id="315" r:id="rId6"/>
    <p:sldId id="316" r:id="rId7"/>
    <p:sldId id="310" r:id="rId8"/>
    <p:sldId id="325" r:id="rId9"/>
    <p:sldId id="311" r:id="rId10"/>
    <p:sldId id="326" r:id="rId11"/>
    <p:sldId id="312" r:id="rId12"/>
    <p:sldId id="327" r:id="rId13"/>
    <p:sldId id="313" r:id="rId14"/>
    <p:sldId id="328" r:id="rId15"/>
    <p:sldId id="314" r:id="rId16"/>
    <p:sldId id="317" r:id="rId17"/>
    <p:sldId id="318" r:id="rId18"/>
    <p:sldId id="319" r:id="rId19"/>
    <p:sldId id="329" r:id="rId20"/>
    <p:sldId id="320" r:id="rId21"/>
    <p:sldId id="321" r:id="rId22"/>
    <p:sldId id="322" r:id="rId23"/>
    <p:sldId id="323" r:id="rId24"/>
    <p:sldId id="324"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19" autoAdjust="0"/>
  </p:normalViewPr>
  <p:slideViewPr>
    <p:cSldViewPr snapToGrid="0">
      <p:cViewPr varScale="1">
        <p:scale>
          <a:sx n="70" d="100"/>
          <a:sy n="70" d="100"/>
        </p:scale>
        <p:origin x="96"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9E3965E-AC41-4711-9D10-E25ABB132D86}"/>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90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645152"/>
            <a:ext cx="10058400" cy="1143000"/>
          </a:xfrm>
        </p:spPr>
        <p:txBody>
          <a:bodyPr lIns="91440" rIns="91440">
            <a:normAutofit/>
          </a:bodyPr>
          <a:lstStyle>
            <a:lvl1pPr marL="0" indent="0" algn="l">
              <a:buNone/>
              <a:defRPr sz="2400" cap="all" spc="200" baseline="0">
                <a:solidFill>
                  <a:schemeClr val="tx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cxnSp>
        <p:nvCxnSpPr>
          <p:cNvPr id="9" name="Straight Connector 8">
            <a:extLst>
              <a:ext uri="{FF2B5EF4-FFF2-40B4-BE49-F238E27FC236}">
                <a16:creationId xmlns:a16="http://schemas.microsoft.com/office/drawing/2014/main" id="{1F5DC8C3-BA5F-4EED-BB9A-A14272BD82A1}"/>
              </a:ext>
            </a:extLst>
          </p:cNvPr>
          <p:cNvCxnSpPr/>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9925CCF1-92C0-4AF3-BFAF-4921631915AB}"/>
              </a:ext>
            </a:extLst>
          </p:cNvPr>
          <p:cNvSpPr>
            <a:spLocks noGrp="1"/>
          </p:cNvSpPr>
          <p:nvPr>
            <p:ph type="dt" sz="half" idx="10"/>
          </p:nvPr>
        </p:nvSpPr>
        <p:spPr/>
        <p:txBody>
          <a:bodyPr/>
          <a:lstStyle/>
          <a:p>
            <a:fld id="{9184DA70-C731-4C70-880D-CCD4705E623C}" type="datetime1">
              <a:rPr lang="en-US" smtClean="0"/>
              <a:t>6/16/2022</a:t>
            </a:fld>
            <a:endParaRPr lang="en-US" dirty="0"/>
          </a:p>
        </p:txBody>
      </p:sp>
      <p:sp>
        <p:nvSpPr>
          <p:cNvPr id="5" name="Footer Placeholder 4">
            <a:extLst>
              <a:ext uri="{FF2B5EF4-FFF2-40B4-BE49-F238E27FC236}">
                <a16:creationId xmlns:a16="http://schemas.microsoft.com/office/drawing/2014/main" id="{051A78A9-3DFF-4937-A9F2-5D8CF495F36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FAEB271-5CC0-4759-BC6E-8BE53AB227C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272251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354D8B55-9EA8-4B81-8E84-9B93B0A27559}"/>
              </a:ext>
            </a:extLst>
          </p:cNvPr>
          <p:cNvSpPr>
            <a:spLocks noGrp="1"/>
          </p:cNvSpPr>
          <p:nvPr>
            <p:ph type="dt" sz="half" idx="10"/>
          </p:nvPr>
        </p:nvSpPr>
        <p:spPr/>
        <p:txBody>
          <a:bodyPr/>
          <a:lstStyle/>
          <a:p>
            <a:fld id="{4BE1D723-8F53-4F53-90B0-1982A396982E}" type="datetime1">
              <a:rPr lang="en-US" smtClean="0"/>
              <a:t>6/16/2022</a:t>
            </a:fld>
            <a:endParaRPr lang="en-US" dirty="0"/>
          </a:p>
        </p:txBody>
      </p:sp>
      <p:sp>
        <p:nvSpPr>
          <p:cNvPr id="8" name="Footer Placeholder 7">
            <a:extLst>
              <a:ext uri="{FF2B5EF4-FFF2-40B4-BE49-F238E27FC236}">
                <a16:creationId xmlns:a16="http://schemas.microsoft.com/office/drawing/2014/main" id="{062CA021-2578-47CB-822C-BDDFF7223B2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7520101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585C21A-8B93-4657-B5DF-7EAEAD3BE127}"/>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90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663440"/>
            <a:ext cx="10058400" cy="1143000"/>
          </a:xfrm>
        </p:spPr>
        <p:txBody>
          <a:bodyPr lIns="91440" rIns="91440" anchor="t" anchorCtr="0">
            <a:normAutofit/>
          </a:bodyPr>
          <a:lstStyle>
            <a:lvl1pPr marL="0" indent="0">
              <a:buNone/>
              <a:defRPr sz="2400" cap="all" spc="200" baseline="0">
                <a:solidFill>
                  <a:schemeClr val="tx1"/>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cxnSp>
        <p:nvCxnSpPr>
          <p:cNvPr id="9" name="Straight Connector 8">
            <a:extLst>
              <a:ext uri="{FF2B5EF4-FFF2-40B4-BE49-F238E27FC236}">
                <a16:creationId xmlns:a16="http://schemas.microsoft.com/office/drawing/2014/main" id="{459DE2C1-4C52-40A3-8959-27B2C1BEBFF6}"/>
              </a:ext>
            </a:extLst>
          </p:cNvPr>
          <p:cNvCxnSpPr/>
          <p:nvPr/>
        </p:nvCxnSpPr>
        <p:spPr>
          <a:xfrm>
            <a:off x="1207658" y="4485132"/>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 name="Date Placeholder 6">
            <a:extLst>
              <a:ext uri="{FF2B5EF4-FFF2-40B4-BE49-F238E27FC236}">
                <a16:creationId xmlns:a16="http://schemas.microsoft.com/office/drawing/2014/main" id="{AAF2E137-EC28-48F8-9198-1F02539029B6}"/>
              </a:ext>
            </a:extLst>
          </p:cNvPr>
          <p:cNvSpPr>
            <a:spLocks noGrp="1"/>
          </p:cNvSpPr>
          <p:nvPr>
            <p:ph type="dt" sz="half" idx="10"/>
          </p:nvPr>
        </p:nvSpPr>
        <p:spPr/>
        <p:txBody>
          <a:bodyPr/>
          <a:lstStyle/>
          <a:p>
            <a:fld id="{97669AF7-7BEB-44E4-9852-375E34362B5B}" type="datetime1">
              <a:rPr lang="en-US" smtClean="0"/>
              <a:t>6/16/2022</a:t>
            </a:fld>
            <a:endParaRPr lang="en-US" dirty="0"/>
          </a:p>
        </p:txBody>
      </p:sp>
      <p:sp>
        <p:nvSpPr>
          <p:cNvPr id="8" name="Footer Placeholder 7">
            <a:extLst>
              <a:ext uri="{FF2B5EF4-FFF2-40B4-BE49-F238E27FC236}">
                <a16:creationId xmlns:a16="http://schemas.microsoft.com/office/drawing/2014/main" id="{189422CD-6F62-4DD6-89EF-07A60B42D219}"/>
              </a:ext>
            </a:extLst>
          </p:cNvPr>
          <p:cNvSpPr>
            <a:spLocks noGrp="1"/>
          </p:cNvSpPr>
          <p:nvPr>
            <p:ph type="ftr" sz="quarter" idx="11"/>
          </p:nvPr>
        </p:nvSpPr>
        <p:spPr/>
        <p:txBody>
          <a:bodyPr/>
          <a:lstStyle/>
          <a:p>
            <a:endParaRPr lang="en-US" dirty="0"/>
          </a:p>
        </p:txBody>
      </p:sp>
      <p:sp>
        <p:nvSpPr>
          <p:cNvPr id="11" name="Slide Number Placeholder 10">
            <a:extLst>
              <a:ext uri="{FF2B5EF4-FFF2-40B4-BE49-F238E27FC236}">
                <a16:creationId xmlns:a16="http://schemas.microsoft.com/office/drawing/2014/main" id="{69C6AFF8-42B4-4D05-969B-9F5FB335555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7704017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2120900"/>
            <a:ext cx="4639736" cy="37481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15944" y="2120900"/>
            <a:ext cx="4639736" cy="37481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5782D47D-B0DC-4C40-BCC6-BBBA32584A38}"/>
              </a:ext>
            </a:extLst>
          </p:cNvPr>
          <p:cNvSpPr>
            <a:spLocks noGrp="1"/>
          </p:cNvSpPr>
          <p:nvPr>
            <p:ph type="dt" sz="half" idx="10"/>
          </p:nvPr>
        </p:nvSpPr>
        <p:spPr/>
        <p:txBody>
          <a:bodyPr/>
          <a:lstStyle/>
          <a:p>
            <a:fld id="{BAAAC38D-0552-4C82-B593-E6124DFADBE2}" type="datetime1">
              <a:rPr lang="en-US" smtClean="0"/>
              <a:t>6/16/2022</a:t>
            </a:fld>
            <a:endParaRPr lang="en-US" dirty="0"/>
          </a:p>
        </p:txBody>
      </p:sp>
      <p:sp>
        <p:nvSpPr>
          <p:cNvPr id="9" name="Footer Placeholder 8">
            <a:extLst>
              <a:ext uri="{FF2B5EF4-FFF2-40B4-BE49-F238E27FC236}">
                <a16:creationId xmlns:a16="http://schemas.microsoft.com/office/drawing/2014/main" id="{4690D34E-7EBD-44B2-83CA-4C126A18D7EF}"/>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2AC511A1-9BBD-42DE-92FB-2AF44F8E97A9}"/>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1522313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958274"/>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15944"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15944" y="2958273"/>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8AF8A515-AA94-45D1-9223-5C2272618D85}"/>
              </a:ext>
            </a:extLst>
          </p:cNvPr>
          <p:cNvSpPr>
            <a:spLocks noGrp="1"/>
          </p:cNvSpPr>
          <p:nvPr>
            <p:ph type="dt" sz="half" idx="10"/>
          </p:nvPr>
        </p:nvSpPr>
        <p:spPr/>
        <p:txBody>
          <a:bodyPr/>
          <a:lstStyle/>
          <a:p>
            <a:fld id="{D9DF0F1C-5577-4ACB-BB62-DF8F3C494C7E}" type="datetime1">
              <a:rPr lang="en-US" smtClean="0"/>
              <a:t>6/16/2022</a:t>
            </a:fld>
            <a:endParaRPr lang="en-US" dirty="0"/>
          </a:p>
        </p:txBody>
      </p:sp>
      <p:sp>
        <p:nvSpPr>
          <p:cNvPr id="11" name="Footer Placeholder 10">
            <a:extLst>
              <a:ext uri="{FF2B5EF4-FFF2-40B4-BE49-F238E27FC236}">
                <a16:creationId xmlns:a16="http://schemas.microsoft.com/office/drawing/2014/main" id="{D052F5BC-98E0-4D60-AD67-9547738B7DD4}"/>
              </a:ext>
            </a:extLst>
          </p:cNvPr>
          <p:cNvSpPr>
            <a:spLocks noGrp="1"/>
          </p:cNvSpPr>
          <p:nvPr>
            <p:ph type="ftr" sz="quarter" idx="11"/>
          </p:nvPr>
        </p:nvSpPr>
        <p:spPr/>
        <p:txBody>
          <a:bodyPr/>
          <a:lstStyle/>
          <a:p>
            <a:endParaRPr lang="en-US" dirty="0"/>
          </a:p>
        </p:txBody>
      </p:sp>
      <p:sp>
        <p:nvSpPr>
          <p:cNvPr id="12" name="Slide Number Placeholder 11">
            <a:extLst>
              <a:ext uri="{FF2B5EF4-FFF2-40B4-BE49-F238E27FC236}">
                <a16:creationId xmlns:a16="http://schemas.microsoft.com/office/drawing/2014/main" id="{A38552DC-952E-41EA-AAAF-C2187523C0B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3167755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Date Placeholder 5">
            <a:extLst>
              <a:ext uri="{FF2B5EF4-FFF2-40B4-BE49-F238E27FC236}">
                <a16:creationId xmlns:a16="http://schemas.microsoft.com/office/drawing/2014/main" id="{7392073F-158F-44A3-8913-917AFFC1BC20}"/>
              </a:ext>
            </a:extLst>
          </p:cNvPr>
          <p:cNvSpPr>
            <a:spLocks noGrp="1"/>
          </p:cNvSpPr>
          <p:nvPr>
            <p:ph type="dt" sz="half" idx="10"/>
          </p:nvPr>
        </p:nvSpPr>
        <p:spPr/>
        <p:txBody>
          <a:bodyPr/>
          <a:lstStyle/>
          <a:p>
            <a:fld id="{1775B394-D9F9-4F0C-B15D-605F45CB9E9F}" type="datetime1">
              <a:rPr lang="en-US" smtClean="0"/>
              <a:t>6/16/2022</a:t>
            </a:fld>
            <a:endParaRPr lang="en-US" dirty="0"/>
          </a:p>
        </p:txBody>
      </p:sp>
      <p:sp>
        <p:nvSpPr>
          <p:cNvPr id="7" name="Footer Placeholder 6">
            <a:extLst>
              <a:ext uri="{FF2B5EF4-FFF2-40B4-BE49-F238E27FC236}">
                <a16:creationId xmlns:a16="http://schemas.microsoft.com/office/drawing/2014/main" id="{EED72207-24CA-42B7-A975-2F8E41CBA904}"/>
              </a:ext>
            </a:extLst>
          </p:cNvPr>
          <p:cNvSpPr>
            <a:spLocks noGrp="1"/>
          </p:cNvSpPr>
          <p:nvPr>
            <p:ph type="ftr" sz="quarter" idx="11"/>
          </p:nvPr>
        </p:nvSpPr>
        <p:spPr/>
        <p:txBody>
          <a:bodyPr/>
          <a:lstStyle/>
          <a:p>
            <a:endParaRPr lang="en-US" dirty="0"/>
          </a:p>
        </p:txBody>
      </p:sp>
      <p:sp>
        <p:nvSpPr>
          <p:cNvPr id="8" name="Slide Number Placeholder 7">
            <a:extLst>
              <a:ext uri="{FF2B5EF4-FFF2-40B4-BE49-F238E27FC236}">
                <a16:creationId xmlns:a16="http://schemas.microsoft.com/office/drawing/2014/main" id="{D01080F2-251A-4B88-9A62-16F46D724F83}"/>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0422601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8E9C91B-7EAD-4562-AB0E-DFB9663AECE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a:extLst>
              <a:ext uri="{FF2B5EF4-FFF2-40B4-BE49-F238E27FC236}">
                <a16:creationId xmlns:a16="http://schemas.microsoft.com/office/drawing/2014/main" id="{94E9223F-721F-47BF-9FD5-0F8D12FF0DE1}"/>
              </a:ext>
            </a:extLst>
          </p:cNvPr>
          <p:cNvSpPr>
            <a:spLocks noGrp="1"/>
          </p:cNvSpPr>
          <p:nvPr>
            <p:ph type="dt" sz="half" idx="10"/>
          </p:nvPr>
        </p:nvSpPr>
        <p:spPr/>
        <p:txBody>
          <a:bodyPr/>
          <a:lstStyle/>
          <a:p>
            <a:fld id="{39667345-2558-425A-8533-9BFDBCE15005}" type="datetime1">
              <a:rPr lang="en-US" smtClean="0"/>
              <a:t>6/16/2022</a:t>
            </a:fld>
            <a:endParaRPr lang="en-US" dirty="0"/>
          </a:p>
        </p:txBody>
      </p:sp>
      <p:sp>
        <p:nvSpPr>
          <p:cNvPr id="3" name="Footer Placeholder 2">
            <a:extLst>
              <a:ext uri="{FF2B5EF4-FFF2-40B4-BE49-F238E27FC236}">
                <a16:creationId xmlns:a16="http://schemas.microsoft.com/office/drawing/2014/main" id="{05915714-6BBA-4593-8591-4E26F7D58D9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4407235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6D90D66-BCB9-4229-A829-628874352AC0}"/>
              </a:ext>
            </a:extLst>
          </p:cNvPr>
          <p:cNvSpPr/>
          <p:nvPr/>
        </p:nvSpPr>
        <p:spPr>
          <a:xfrm>
            <a:off x="16" y="0"/>
            <a:ext cx="4654296"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3466" y="786383"/>
            <a:ext cx="3517567" cy="2093975"/>
          </a:xfrm>
        </p:spPr>
        <p:txBody>
          <a:bodyPr anchor="b">
            <a:normAutofit/>
          </a:bodyPr>
          <a:lstStyle>
            <a:lvl1pPr>
              <a:lnSpc>
                <a:spcPct val="90000"/>
              </a:lnSpc>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5458984" y="812799"/>
            <a:ext cx="5928344" cy="52947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43465" y="3043050"/>
            <a:ext cx="3517567" cy="3064505"/>
          </a:xfrm>
        </p:spPr>
        <p:txBody>
          <a:bodyPr lIns="91440" rIns="91440">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43464" y="6446520"/>
            <a:ext cx="3517568" cy="365125"/>
          </a:xfrm>
        </p:spPr>
        <p:txBody>
          <a:bodyPr/>
          <a:lstStyle>
            <a:lvl1pPr algn="l">
              <a:defRPr/>
            </a:lvl1pPr>
          </a:lstStyle>
          <a:p>
            <a:fld id="{92BEA474-078D-4E9B-9B14-09A87B19DC46}" type="datetime1">
              <a:rPr lang="en-US" smtClean="0"/>
              <a:t>6/16/2022</a:t>
            </a:fld>
            <a:endParaRPr lang="en-US" dirty="0"/>
          </a:p>
        </p:txBody>
      </p:sp>
      <p:sp>
        <p:nvSpPr>
          <p:cNvPr id="6" name="Footer Placeholder 5"/>
          <p:cNvSpPr>
            <a:spLocks noGrp="1"/>
          </p:cNvSpPr>
          <p:nvPr>
            <p:ph type="ftr" sz="quarter" idx="11"/>
          </p:nvPr>
        </p:nvSpPr>
        <p:spPr>
          <a:xfrm>
            <a:off x="5458983" y="6446520"/>
            <a:ext cx="5334019"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24118504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A134939-39C0-4522-A125-A13DFDA66490}"/>
              </a:ext>
            </a:extLst>
          </p:cNvPr>
          <p:cNvSpPr/>
          <p:nvPr/>
        </p:nvSpPr>
        <p:spPr>
          <a:xfrm>
            <a:off x="0" y="4578350"/>
            <a:ext cx="12188825" cy="227965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15" y="0"/>
            <a:ext cx="12191985" cy="4578350"/>
          </a:xfrm>
          <a:solidFill>
            <a:schemeClr val="bg1">
              <a:lumMod val="85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p:cNvSpPr>
            <a:spLocks noGrp="1"/>
          </p:cNvSpPr>
          <p:nvPr>
            <p:ph type="title"/>
          </p:nvPr>
        </p:nvSpPr>
        <p:spPr>
          <a:xfrm>
            <a:off x="1097279" y="4799362"/>
            <a:ext cx="10113645" cy="743682"/>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1097279" y="5715000"/>
            <a:ext cx="10113264" cy="609600"/>
          </a:xfrm>
        </p:spPr>
        <p:txBody>
          <a:bodyPr lIns="91440" tIns="0" rIns="91440" bIns="0">
            <a:normAutofit/>
          </a:bodyPr>
          <a:lstStyle>
            <a:lvl1pPr marL="0" indent="0">
              <a:spcBef>
                <a:spcPts val="0"/>
              </a:spcBef>
              <a:spcAft>
                <a:spcPts val="600"/>
              </a:spcAft>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4907D986-8816-4272-A432-0437A28A9828}" type="datetime1">
              <a:rPr lang="en-US" smtClean="0"/>
              <a:t>6/16/2022</a:t>
            </a:fld>
            <a:endParaRPr lang="en-US" dirty="0"/>
          </a:p>
        </p:txBody>
      </p:sp>
      <p:sp>
        <p:nvSpPr>
          <p:cNvPr id="6" name="Footer Placeholder 5"/>
          <p:cNvSpPr>
            <a:spLocks noGrp="1"/>
          </p:cNvSpPr>
          <p:nvPr>
            <p:ph type="ftr" sz="quarter" idx="11"/>
          </p:nvPr>
        </p:nvSpPr>
        <p:spPr>
          <a:xfrm>
            <a:off x="1097279" y="6446838"/>
            <a:ext cx="6818262" cy="365125"/>
          </a:xfrm>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8843989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16A0E3C-60E6-4F39-BC55-5F7C224E1F7C}"/>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2108201"/>
            <a:ext cx="10058400" cy="3760891"/>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18426" y="6446838"/>
            <a:ext cx="2584850" cy="365125"/>
          </a:xfrm>
          <a:prstGeom prst="rect">
            <a:avLst/>
          </a:prstGeom>
        </p:spPr>
        <p:txBody>
          <a:bodyPr vert="horz" lIns="91440" tIns="45720" rIns="91440" bIns="45720" rtlCol="0" anchor="ctr"/>
          <a:lstStyle>
            <a:lvl1pPr algn="r">
              <a:defRPr sz="800">
                <a:solidFill>
                  <a:srgbClr val="FFFFFF"/>
                </a:solidFill>
              </a:defRPr>
            </a:lvl1pPr>
          </a:lstStyle>
          <a:p>
            <a:fld id="{62D6E202-B606-4609-B914-27C9371A1F6D}" type="datetime1">
              <a:rPr lang="en-US" smtClean="0"/>
              <a:t>6/16/2022</a:t>
            </a:fld>
            <a:endParaRPr lang="en-US" dirty="0"/>
          </a:p>
        </p:txBody>
      </p:sp>
      <p:sp>
        <p:nvSpPr>
          <p:cNvPr id="5" name="Footer Placeholder 4"/>
          <p:cNvSpPr>
            <a:spLocks noGrp="1"/>
          </p:cNvSpPr>
          <p:nvPr>
            <p:ph type="ftr" sz="quarter" idx="3"/>
          </p:nvPr>
        </p:nvSpPr>
        <p:spPr>
          <a:xfrm>
            <a:off x="1097279" y="6446838"/>
            <a:ext cx="6818262" cy="365125"/>
          </a:xfrm>
          <a:prstGeom prst="rect">
            <a:avLst/>
          </a:prstGeom>
        </p:spPr>
        <p:txBody>
          <a:bodyPr vert="horz" lIns="91440" tIns="45720" rIns="91440" bIns="45720" rtlCol="0" anchor="ctr"/>
          <a:lstStyle>
            <a:lvl1pPr algn="l">
              <a:defRPr sz="8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10993582" y="6446838"/>
            <a:ext cx="780010" cy="365125"/>
          </a:xfrm>
          <a:prstGeom prst="rect">
            <a:avLst/>
          </a:prstGeom>
        </p:spPr>
        <p:txBody>
          <a:bodyPr vert="horz" lIns="91440" tIns="45720" rIns="91440" bIns="45720" rtlCol="0" anchor="ctr"/>
          <a:lstStyle>
            <a:lvl1pPr algn="l">
              <a:defRPr sz="800">
                <a:solidFill>
                  <a:srgbClr val="FFFFFF"/>
                </a:solidFill>
              </a:defRPr>
            </a:lvl1pPr>
          </a:lstStyle>
          <a:p>
            <a:fld id="{3A98EE3D-8CD1-4C3F-BD1C-C98C9596463C}" type="slidenum">
              <a:rPr lang="en-US" smtClean="0"/>
              <a:t>‹#›</a:t>
            </a:fld>
            <a:endParaRPr lang="en-US" dirty="0"/>
          </a:p>
        </p:txBody>
      </p:sp>
      <p:cxnSp>
        <p:nvCxnSpPr>
          <p:cNvPr id="10" name="Straight Connector 9">
            <a:extLst>
              <a:ext uri="{FF2B5EF4-FFF2-40B4-BE49-F238E27FC236}">
                <a16:creationId xmlns:a16="http://schemas.microsoft.com/office/drawing/2014/main" id="{C5025DAC-8B93-4160-B017-3A274A5828C0}"/>
              </a:ext>
            </a:extLst>
          </p:cNvPr>
          <p:cNvCxnSpPr/>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907085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hf sldNum="0" hdr="0" ftr="0" dt="0"/>
  <p:txStyles>
    <p:title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110000"/>
        </a:lnSpc>
        <a:spcBef>
          <a:spcPts val="1200"/>
        </a:spcBef>
        <a:spcAft>
          <a:spcPts val="200"/>
        </a:spcAft>
        <a:buClr>
          <a:schemeClr val="accent1"/>
        </a:buClr>
        <a:buSzPct val="100000"/>
        <a:buFont typeface="Calibri" panose="020F0502020204030204" pitchFamily="34" charset="0"/>
        <a:buChar char=" "/>
        <a:defRPr sz="19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7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8.gi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2.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A9286AD2-18A9-4868-A4E3-7A2097A2081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1"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Franklin Gothic Book" panose="020F0502020204030204"/>
              <a:ea typeface="+mn-ea"/>
              <a:cs typeface="+mn-cs"/>
            </a:endParaRPr>
          </a:p>
        </p:txBody>
      </p:sp>
      <p:sp>
        <p:nvSpPr>
          <p:cNvPr id="2" name="Title 1">
            <a:extLst>
              <a:ext uri="{FF2B5EF4-FFF2-40B4-BE49-F238E27FC236}">
                <a16:creationId xmlns:a16="http://schemas.microsoft.com/office/drawing/2014/main" id="{4010AF38-26DF-48B3-952C-4A9091D6863C}"/>
              </a:ext>
            </a:extLst>
          </p:cNvPr>
          <p:cNvSpPr>
            <a:spLocks noGrp="1"/>
          </p:cNvSpPr>
          <p:nvPr>
            <p:ph type="ctrTitle"/>
          </p:nvPr>
        </p:nvSpPr>
        <p:spPr>
          <a:xfrm>
            <a:off x="1" y="639097"/>
            <a:ext cx="7556686" cy="2696065"/>
          </a:xfrm>
        </p:spPr>
        <p:txBody>
          <a:bodyPr>
            <a:noAutofit/>
          </a:bodyPr>
          <a:lstStyle/>
          <a:p>
            <a:pPr algn="ctr">
              <a:lnSpc>
                <a:spcPct val="100000"/>
              </a:lnSpc>
              <a:spcBef>
                <a:spcPts val="600"/>
              </a:spcBef>
              <a:spcAft>
                <a:spcPts val="600"/>
              </a:spcAft>
            </a:pPr>
            <a:r>
              <a:rPr lang="en-US" sz="4800" b="1">
                <a:solidFill>
                  <a:schemeClr val="accent1"/>
                </a:solidFill>
              </a:rPr>
              <a:t>BÀI </a:t>
            </a:r>
            <a:r>
              <a:rPr lang="en-US" sz="4800" b="1" smtClean="0">
                <a:solidFill>
                  <a:schemeClr val="accent1"/>
                </a:solidFill>
              </a:rPr>
              <a:t>5</a:t>
            </a:r>
            <a:r>
              <a:rPr lang="en-US" sz="4800" b="1"/>
              <a:t/>
            </a:r>
            <a:br>
              <a:rPr lang="en-US" sz="4800" b="1"/>
            </a:br>
            <a:r>
              <a:rPr lang="en-US" sz="4800" b="1" smtClean="0"/>
              <a:t>DỮ LIỆU LOGIC</a:t>
            </a:r>
            <a:endParaRPr lang="en-US" sz="4800" b="1" dirty="0"/>
          </a:p>
        </p:txBody>
      </p:sp>
      <p:sp>
        <p:nvSpPr>
          <p:cNvPr id="3" name="Subtitle 2">
            <a:extLst>
              <a:ext uri="{FF2B5EF4-FFF2-40B4-BE49-F238E27FC236}">
                <a16:creationId xmlns:a16="http://schemas.microsoft.com/office/drawing/2014/main" id="{37FC2D8F-56D2-4ADF-B439-0E09E7C37894}"/>
              </a:ext>
            </a:extLst>
          </p:cNvPr>
          <p:cNvSpPr>
            <a:spLocks noGrp="1"/>
          </p:cNvSpPr>
          <p:nvPr>
            <p:ph type="subTitle" idx="1"/>
          </p:nvPr>
        </p:nvSpPr>
        <p:spPr>
          <a:xfrm>
            <a:off x="632899" y="4672739"/>
            <a:ext cx="6269347" cy="1021498"/>
          </a:xfrm>
        </p:spPr>
        <p:txBody>
          <a:bodyPr>
            <a:normAutofit/>
          </a:bodyPr>
          <a:lstStyle/>
          <a:p>
            <a:pPr algn="ctr"/>
            <a:r>
              <a:rPr lang="en-US" sz="2400" smtClean="0">
                <a:solidFill>
                  <a:schemeClr val="tx1">
                    <a:lumMod val="85000"/>
                    <a:lumOff val="15000"/>
                  </a:schemeClr>
                </a:solidFill>
              </a:rPr>
              <a:t>Hoàng thị thanh tâm</a:t>
            </a:r>
            <a:endParaRPr lang="en-US" sz="2400" dirty="0">
              <a:solidFill>
                <a:schemeClr val="tx1">
                  <a:lumMod val="85000"/>
                  <a:lumOff val="15000"/>
                </a:schemeClr>
              </a:solidFill>
            </a:endParaRPr>
          </a:p>
        </p:txBody>
      </p:sp>
      <p:cxnSp>
        <p:nvCxnSpPr>
          <p:cNvPr id="29" name="Straight Connector 28">
            <a:extLst>
              <a:ext uri="{FF2B5EF4-FFF2-40B4-BE49-F238E27FC236}">
                <a16:creationId xmlns:a16="http://schemas.microsoft.com/office/drawing/2014/main" id="{E7A7CD63-7EC3-44F3-95D0-595C4019FF24}"/>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44179" y="4498925"/>
            <a:ext cx="5636107"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308AC96E-AA33-4309-B51D-072F59E6EC0B}"/>
              </a:ext>
              <a:ext uri="{C183D7F6-B498-43B3-948B-1728B52AA6E4}">
                <adec:decorative xmlns=""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7556686" y="1"/>
            <a:ext cx="4635315" cy="6857999"/>
          </a:xfrm>
          <a:prstGeom prst="rect">
            <a:avLst/>
          </a:prstGeom>
        </p:spPr>
      </p:pic>
    </p:spTree>
    <p:extLst>
      <p:ext uri="{BB962C8B-B14F-4D97-AF65-F5344CB8AC3E}">
        <p14:creationId xmlns:p14="http://schemas.microsoft.com/office/powerpoint/2010/main" val="39127473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441959" y="1799517"/>
            <a:ext cx="10953921" cy="2123658"/>
          </a:xfrm>
          <a:prstGeom prst="rect">
            <a:avLst/>
          </a:prstGeom>
        </p:spPr>
        <p:txBody>
          <a:bodyPr wrap="square">
            <a:spAutoFit/>
          </a:bodyPr>
          <a:lstStyle/>
          <a:p>
            <a:pPr algn="just">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Trong một biểu thức lôgic, phép toán đặt trong dấu ngoặc có độ ưu tiên cao nhất. </a:t>
            </a:r>
            <a:r>
              <a:rPr lang="vi-VN" sz="2800">
                <a:latin typeface="Times New Roman" panose="02020603050405020304" pitchFamily="18" charset="0"/>
                <a:ea typeface="Times New Roman" panose="02020603050405020304" pitchFamily="18" charset="0"/>
                <a:cs typeface="Times New Roman" panose="02020603050405020304" pitchFamily="18" charset="0"/>
              </a:rPr>
              <a:t>Nếu không có dấu ngoặc thì phép phủ định được thực hiện trước.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vi-VN" sz="2800">
                <a:latin typeface="Times New Roman" panose="02020603050405020304" pitchFamily="18" charset="0"/>
                <a:ea typeface="Times New Roman" panose="02020603050405020304" pitchFamily="18" charset="0"/>
                <a:cs typeface="Times New Roman" panose="02020603050405020304" pitchFamily="18" charset="0"/>
              </a:rPr>
              <a:t>- Các phép toán lôgic ˄ và ˅ có độ ưu tiên ngang nhau, được thực hiện tuần tự từ trái sang phải</a:t>
            </a:r>
            <a:r>
              <a:rPr lang="vi-VN" sz="2800" smtClean="0">
                <a:latin typeface="Times New Roman" panose="02020603050405020304" pitchFamily="18" charset="0"/>
                <a:ea typeface="Times New Roman" panose="02020603050405020304" pitchFamily="18" charset="0"/>
                <a:cs typeface="Times New Roman" panose="02020603050405020304" pitchFamily="18" charset="0"/>
              </a:rPr>
              <a:t>.</a:t>
            </a:r>
            <a:endParaRPr lang="en-US" sz="2800">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59818751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441959" y="325559"/>
            <a:ext cx="10953921" cy="1538883"/>
          </a:xfrm>
          <a:prstGeom prst="rect">
            <a:avLst/>
          </a:prstGeom>
        </p:spPr>
        <p:txBody>
          <a:bodyPr wrap="square">
            <a:spAutoFit/>
          </a:bodyPr>
          <a:lstStyle/>
          <a:p>
            <a:pPr marL="457200" indent="-457200" algn="just">
              <a:spcBef>
                <a:spcPts val="600"/>
              </a:spcBef>
              <a:spcAft>
                <a:spcPts val="600"/>
              </a:spcAft>
              <a:buFontTx/>
              <a:buChar char="-"/>
            </a:pPr>
            <a:r>
              <a:rPr lang="vi-VN" sz="2800" smtClean="0">
                <a:latin typeface="Times New Roman" panose="02020603050405020304" pitchFamily="18" charset="0"/>
                <a:ea typeface="Times New Roman" panose="02020603050405020304" pitchFamily="18" charset="0"/>
                <a:cs typeface="Times New Roman" panose="02020603050405020304" pitchFamily="18" charset="0"/>
              </a:rPr>
              <a:t>Các </a:t>
            </a:r>
            <a:r>
              <a:rPr lang="vi-VN" sz="2800">
                <a:latin typeface="Times New Roman" panose="02020603050405020304" pitchFamily="18" charset="0"/>
                <a:ea typeface="Times New Roman" panose="02020603050405020304" pitchFamily="18" charset="0"/>
                <a:cs typeface="Times New Roman" panose="02020603050405020304" pitchFamily="18" charset="0"/>
              </a:rPr>
              <a:t>phép toán lôgic cũng được mở rộng cho các dãy bit. </a:t>
            </a:r>
            <a:endParaRPr lang="en-US" sz="2800" smtClean="0">
              <a:latin typeface="Times New Roman" panose="02020603050405020304" pitchFamily="18" charset="0"/>
              <a:ea typeface="Times New Roman" panose="02020603050405020304" pitchFamily="18" charset="0"/>
              <a:cs typeface="Times New Roman" panose="02020603050405020304" pitchFamily="18" charset="0"/>
            </a:endParaRPr>
          </a:p>
          <a:p>
            <a:pPr marL="457200" indent="-457200" algn="just">
              <a:spcBef>
                <a:spcPts val="600"/>
              </a:spcBef>
              <a:spcAft>
                <a:spcPts val="600"/>
              </a:spcAft>
              <a:buFontTx/>
              <a:buChar char="-"/>
            </a:pPr>
            <a:r>
              <a:rPr lang="vi-VN" sz="2800" smtClean="0">
                <a:latin typeface="Times New Roman" panose="02020603050405020304" pitchFamily="18" charset="0"/>
                <a:ea typeface="Times New Roman" panose="02020603050405020304" pitchFamily="18" charset="0"/>
                <a:cs typeface="Times New Roman" panose="02020603050405020304" pitchFamily="18" charset="0"/>
              </a:rPr>
              <a:t>Ví </a:t>
            </a:r>
            <a:r>
              <a:rPr lang="vi-VN" sz="2800">
                <a:latin typeface="Times New Roman" panose="02020603050405020304" pitchFamily="18" charset="0"/>
                <a:ea typeface="Times New Roman" panose="02020603050405020304" pitchFamily="18" charset="0"/>
                <a:cs typeface="Times New Roman" panose="02020603050405020304" pitchFamily="18" charset="0"/>
              </a:rPr>
              <a:t>dụ, phép cộng lôgic 2 byte sẽ cộng từng cặp bit tương ứng của 2 byte đó như trong ví dụ Hình5.3.</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pic>
        <p:nvPicPr>
          <p:cNvPr id="8" name="Picture 7"/>
          <p:cNvPicPr/>
          <p:nvPr/>
        </p:nvPicPr>
        <p:blipFill rotWithShape="1">
          <a:blip r:embed="rId2"/>
          <a:srcRect l="67391" t="40504" r="15992" b="45813"/>
          <a:stretch/>
        </p:blipFill>
        <p:spPr bwMode="auto">
          <a:xfrm>
            <a:off x="3072690" y="2780709"/>
            <a:ext cx="5692457" cy="2589002"/>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950311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arn(inVertical)">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barn(inVertical)">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922020" y="1236382"/>
            <a:ext cx="10576560" cy="3908762"/>
          </a:xfrm>
          <a:prstGeom prst="rect">
            <a:avLst/>
          </a:prstGeom>
        </p:spPr>
        <p:txBody>
          <a:bodyPr wrap="square">
            <a:spAutoFit/>
          </a:bodyPr>
          <a:lstStyle/>
          <a:p>
            <a:pPr algn="just">
              <a:spcBef>
                <a:spcPts val="1200"/>
              </a:spcBef>
              <a:spcAft>
                <a:spcPts val="1200"/>
              </a:spcAft>
            </a:pPr>
            <a:r>
              <a:rPr lang="en-US" sz="2800" b="1" i="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Ghi nhớ:</a:t>
            </a:r>
            <a:endParaRPr lang="en-US" sz="2800">
              <a:solidFill>
                <a:srgbClr val="C00000"/>
              </a:solidFill>
              <a:latin typeface="Times New Roman" panose="02020603050405020304" pitchFamily="18" charset="0"/>
              <a:ea typeface="Times New Roman" panose="02020603050405020304" pitchFamily="18" charset="0"/>
              <a:cs typeface="Arial" panose="020B0604020202020204" pitchFamily="34" charset="0"/>
            </a:endParaRPr>
          </a:p>
          <a:p>
            <a:pPr marL="342900" marR="0" lvl="0" indent="-342900" algn="just">
              <a:spcBef>
                <a:spcPts val="1200"/>
              </a:spcBef>
              <a:spcAft>
                <a:spcPts val="1200"/>
              </a:spcAft>
              <a:buFont typeface="Symbol" panose="05050102010706020507" pitchFamily="18" charset="2"/>
              <a:buChar char=""/>
            </a:pPr>
            <a:r>
              <a:rPr lang="en-US" sz="2800">
                <a:latin typeface="Times New Roman" panose="02020603050405020304" pitchFamily="18" charset="0"/>
                <a:ea typeface="Times New Roman" panose="02020603050405020304" pitchFamily="18" charset="0"/>
                <a:cs typeface="Times New Roman" panose="02020603050405020304" pitchFamily="18" charset="0"/>
              </a:rPr>
              <a:t>Các giá trị logic gồm “Đúng” và “Sai”, được thể hiện tương ứng bởi 1 và 0 trong đại số lôgic.</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marL="342900" marR="0" lvl="0" indent="-342900" algn="just">
              <a:spcBef>
                <a:spcPts val="1200"/>
              </a:spcBef>
              <a:spcAft>
                <a:spcPts val="1200"/>
              </a:spcAft>
              <a:buFont typeface="Symbol" panose="05050102010706020507" pitchFamily="18" charset="2"/>
              <a:buChar char=""/>
            </a:pPr>
            <a:r>
              <a:rPr lang="en-US" sz="2800">
                <a:latin typeface="Times New Roman" panose="02020603050405020304" pitchFamily="18" charset="0"/>
                <a:ea typeface="Times New Roman" panose="02020603050405020304" pitchFamily="18" charset="0"/>
                <a:cs typeface="Times New Roman" panose="02020603050405020304" pitchFamily="18" charset="0"/>
              </a:rPr>
              <a:t> p AND q chỉ đúng khi cả p và q đều đúng.</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marL="342900" marR="0" lvl="0" indent="-342900" algn="just">
              <a:spcBef>
                <a:spcPts val="1200"/>
              </a:spcBef>
              <a:spcAft>
                <a:spcPts val="1200"/>
              </a:spcAft>
              <a:buFont typeface="Symbol" panose="05050102010706020507" pitchFamily="18" charset="2"/>
              <a:buChar char=""/>
            </a:pPr>
            <a:r>
              <a:rPr lang="en-US" sz="2800">
                <a:latin typeface="Times New Roman" panose="02020603050405020304" pitchFamily="18" charset="0"/>
                <a:ea typeface="Times New Roman" panose="02020603050405020304" pitchFamily="18" charset="0"/>
                <a:cs typeface="Times New Roman" panose="02020603050405020304" pitchFamily="18" charset="0"/>
              </a:rPr>
              <a:t>p OR q là đúng khi ít nhất một trong p hoặc q </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đúng.</a:t>
            </a:r>
          </a:p>
          <a:p>
            <a:pPr marL="342900" marR="0" lvl="0" indent="-342900" algn="just">
              <a:spcBef>
                <a:spcPts val="1200"/>
              </a:spcBef>
              <a:spcAft>
                <a:spcPts val="1200"/>
              </a:spcAft>
              <a:buFont typeface="Symbol" panose="05050102010706020507" pitchFamily="18" charset="2"/>
              <a:buChar char=""/>
            </a:pPr>
            <a:r>
              <a:rPr lang="en-US" sz="2800" smtClean="0">
                <a:latin typeface="Times New Roman" panose="02020603050405020304" pitchFamily="18" charset="0"/>
                <a:ea typeface="Times New Roman" panose="02020603050405020304" pitchFamily="18" charset="0"/>
              </a:rPr>
              <a:t>NOT </a:t>
            </a:r>
            <a:r>
              <a:rPr lang="en-US" sz="2800">
                <a:latin typeface="Times New Roman" panose="02020603050405020304" pitchFamily="18" charset="0"/>
                <a:ea typeface="Times New Roman" panose="02020603050405020304" pitchFamily="18" charset="0"/>
              </a:rPr>
              <a:t>p cho giá trị đúng nếu p sai và cho giá trị sai nếu p đúng.</a:t>
            </a:r>
            <a:endParaRPr lang="en-US" sz="2800"/>
          </a:p>
        </p:txBody>
      </p:sp>
    </p:spTree>
    <p:extLst>
      <p:ext uri="{BB962C8B-B14F-4D97-AF65-F5344CB8AC3E}">
        <p14:creationId xmlns:p14="http://schemas.microsoft.com/office/powerpoint/2010/main" val="3361686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arn(inVertical)">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barn(inVertical)">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barn(inVertical)">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barn(inVertical)">
                                      <p:cBhvr>
                                        <p:cTn id="22" dur="500"/>
                                        <p:tgtEl>
                                          <p:spTgt spid="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barn(inVertical)">
                                      <p:cBhvr>
                                        <p:cTn id="27"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Callout 1"/>
          <p:cNvSpPr/>
          <p:nvPr/>
        </p:nvSpPr>
        <p:spPr>
          <a:xfrm>
            <a:off x="579119" y="44450"/>
            <a:ext cx="10988040" cy="4666369"/>
          </a:xfrm>
          <a:prstGeom prst="cloudCallout">
            <a:avLst>
              <a:gd name="adj1" fmla="val -31443"/>
              <a:gd name="adj2" fmla="val 59561"/>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lnSpc>
                <a:spcPct val="115000"/>
              </a:lnSpc>
            </a:pPr>
            <a:r>
              <a:rPr lang="en-US" sz="2800">
                <a:latin typeface="Times New Roman" panose="02020603050405020304" pitchFamily="18" charset="0"/>
                <a:ea typeface="Times New Roman" panose="02020603050405020304" pitchFamily="18" charset="0"/>
                <a:cs typeface="Times New Roman" panose="02020603050405020304" pitchFamily="18" charset="0"/>
              </a:rPr>
              <a:t>1. Cho mệnh đề p là “Hùng khéo tay”, q là “Hùng chăm chỉ”. Em hay diễn giải bằng lời các mệnh đề “p </a:t>
            </a:r>
            <a:r>
              <a:rPr lang="en-US" sz="280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AND NOT </a:t>
            </a:r>
            <a:r>
              <a:rPr lang="en-US" sz="2800">
                <a:latin typeface="Times New Roman" panose="02020603050405020304" pitchFamily="18" charset="0"/>
                <a:ea typeface="Times New Roman" panose="02020603050405020304" pitchFamily="18" charset="0"/>
                <a:cs typeface="Times New Roman" panose="02020603050405020304" pitchFamily="18" charset="0"/>
              </a:rPr>
              <a:t>q”; “p </a:t>
            </a:r>
            <a:r>
              <a:rPr lang="en-US" sz="280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OR</a:t>
            </a:r>
            <a:r>
              <a:rPr lang="en-US" sz="2800">
                <a:latin typeface="Times New Roman" panose="02020603050405020304" pitchFamily="18" charset="0"/>
                <a:ea typeface="Times New Roman" panose="02020603050405020304" pitchFamily="18" charset="0"/>
                <a:cs typeface="Times New Roman" panose="02020603050405020304" pitchFamily="18" charset="0"/>
              </a:rPr>
              <a:t> q” và đề xuất một hoàn cảnh thích hợp để phát biểu các mệnh đề đó. Ví dụ, mệnh đề “</a:t>
            </a:r>
            <a:r>
              <a:rPr lang="en-US" sz="280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NOT</a:t>
            </a:r>
            <a:r>
              <a:rPr lang="en-US" sz="2800">
                <a:latin typeface="Times New Roman" panose="02020603050405020304" pitchFamily="18" charset="0"/>
                <a:ea typeface="Times New Roman" panose="02020603050405020304" pitchFamily="18" charset="0"/>
                <a:cs typeface="Times New Roman" panose="02020603050405020304" pitchFamily="18" charset="0"/>
              </a:rPr>
              <a:t> p” nghĩa là “Hùng không khéo tay”. </a:t>
            </a:r>
            <a:endParaRPr lang="en-US" sz="2800">
              <a:latin typeface="Times New Roman" panose="02020603050405020304" pitchFamily="18" charset="0"/>
              <a:ea typeface="Times New Roman" panose="02020603050405020304" pitchFamily="18" charset="0"/>
              <a:cs typeface="Arial" panose="020B0604020202020204" pitchFamily="34" charset="0"/>
            </a:endParaRPr>
          </a:p>
        </p:txBody>
      </p:sp>
      <p:pic>
        <p:nvPicPr>
          <p:cNvPr id="4098" name="Picture 2" descr="đập Vỡ Câu Hỏi GIF - Dấu Hỏi Búa Đập Vỡ - Discover &amp; Share GIFs"/>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0" y="4396583"/>
            <a:ext cx="2811780" cy="1962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816435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Callout 1"/>
          <p:cNvSpPr/>
          <p:nvPr/>
        </p:nvSpPr>
        <p:spPr>
          <a:xfrm>
            <a:off x="419099" y="391902"/>
            <a:ext cx="10988040" cy="1649159"/>
          </a:xfrm>
          <a:prstGeom prst="cloudCallout">
            <a:avLst>
              <a:gd name="adj1" fmla="val -35812"/>
              <a:gd name="adj2" fmla="val 66658"/>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lnSpc>
                <a:spcPct val="115000"/>
              </a:lnSpc>
            </a:pP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2</a:t>
            </a:r>
            <a:r>
              <a:rPr lang="en-US" sz="2800">
                <a:latin typeface="Times New Roman" panose="02020603050405020304" pitchFamily="18" charset="0"/>
                <a:ea typeface="Times New Roman" panose="02020603050405020304" pitchFamily="18" charset="0"/>
                <a:cs typeface="Times New Roman" panose="02020603050405020304" pitchFamily="18" charset="0"/>
              </a:rPr>
              <a:t>. Cho bảng 5.3 như sau. Phương án nào có kết quả sai?</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mc:AlternateContent xmlns:mc="http://schemas.openxmlformats.org/markup-compatibility/2006" xmlns:a14="http://schemas.microsoft.com/office/drawing/2010/main">
        <mc:Choice Requires="a14">
          <p:sp>
            <p:nvSpPr>
              <p:cNvPr id="3" name="Rectangle 2"/>
              <p:cNvSpPr/>
              <p:nvPr/>
            </p:nvSpPr>
            <p:spPr>
              <a:xfrm>
                <a:off x="3163007" y="2501448"/>
                <a:ext cx="5500224" cy="523220"/>
              </a:xfrm>
              <a:prstGeom prst="rect">
                <a:avLst/>
              </a:prstGeom>
            </p:spPr>
            <p:txBody>
              <a:bodyPr wrap="none">
                <a:spAutoFit/>
              </a:bodyPr>
              <a:lstStyle/>
              <a:p>
                <a:r>
                  <a:rPr lang="en-US" sz="2800" b="1">
                    <a:solidFill>
                      <a:srgbClr val="000000"/>
                    </a:solidFill>
                    <a:latin typeface="Times New Roman" panose="02020603050405020304" pitchFamily="18" charset="0"/>
                    <a:ea typeface="Times New Roman" panose="02020603050405020304" pitchFamily="18" charset="0"/>
                  </a:rPr>
                  <a:t>Bảng 5.3</a:t>
                </a:r>
                <a:r>
                  <a:rPr lang="en-US" sz="2800">
                    <a:latin typeface="Times New Roman" panose="02020603050405020304" pitchFamily="18" charset="0"/>
                    <a:ea typeface="Times New Roman" panose="02020603050405020304" pitchFamily="18" charset="0"/>
                  </a:rPr>
                  <a:t>: </a:t>
                </a:r>
                <a:r>
                  <a:rPr lang="en-US" sz="2800">
                    <a:solidFill>
                      <a:srgbClr val="000000"/>
                    </a:solidFill>
                    <a:latin typeface="Times New Roman" panose="02020603050405020304" pitchFamily="18" charset="0"/>
                    <a:ea typeface="Times New Roman" panose="02020603050405020304" pitchFamily="18" charset="0"/>
                  </a:rPr>
                  <a:t>Giá trị của biểu thức p ˄ </a:t>
                </a:r>
                <a14:m>
                  <m:oMath xmlns:m="http://schemas.openxmlformats.org/officeDocument/2006/math">
                    <m:acc>
                      <m:accPr>
                        <m:chr m:val="̅"/>
                        <m:ctrlPr>
                          <a:rPr lang="en-US" sz="2800" i="1">
                            <a:solidFill>
                              <a:srgbClr val="000000"/>
                            </a:solidFill>
                            <a:latin typeface="Cambria Math" panose="02040503050406030204" pitchFamily="18" charset="0"/>
                            <a:cs typeface="Times New Roman" panose="02020603050405020304" pitchFamily="18" charset="0"/>
                          </a:rPr>
                        </m:ctrlPr>
                      </m:accPr>
                      <m:e>
                        <m:r>
                          <m:rPr>
                            <m:sty m:val="p"/>
                          </m:rPr>
                          <a:rPr lang="fr-FR" sz="280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q</m:t>
                        </m:r>
                      </m:e>
                    </m:acc>
                  </m:oMath>
                </a14:m>
                <a:endParaRPr lang="en-US" sz="2800"/>
              </a:p>
            </p:txBody>
          </p:sp>
        </mc:Choice>
        <mc:Fallback xmlns="">
          <p:sp>
            <p:nvSpPr>
              <p:cNvPr id="3" name="Rectangle 2"/>
              <p:cNvSpPr>
                <a:spLocks noRot="1" noChangeAspect="1" noMove="1" noResize="1" noEditPoints="1" noAdjustHandles="1" noChangeArrowheads="1" noChangeShapeType="1" noTextEdit="1"/>
              </p:cNvSpPr>
              <p:nvPr/>
            </p:nvSpPr>
            <p:spPr>
              <a:xfrm>
                <a:off x="3163007" y="2501448"/>
                <a:ext cx="5500224" cy="523220"/>
              </a:xfrm>
              <a:prstGeom prst="rect">
                <a:avLst/>
              </a:prstGeom>
              <a:blipFill>
                <a:blip r:embed="rId2"/>
                <a:stretch>
                  <a:fillRect l="-2328" t="-11628" b="-3139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graphicFrame>
            <p:nvGraphicFramePr>
              <p:cNvPr id="4" name="Table 3"/>
              <p:cNvGraphicFramePr>
                <a:graphicFrameLocks noGrp="1"/>
              </p:cNvGraphicFramePr>
              <p:nvPr>
                <p:extLst>
                  <p:ext uri="{D42A27DB-BD31-4B8C-83A1-F6EECF244321}">
                    <p14:modId xmlns:p14="http://schemas.microsoft.com/office/powerpoint/2010/main" val="3683767391"/>
                  </p:ext>
                </p:extLst>
              </p:nvPr>
            </p:nvGraphicFramePr>
            <p:xfrm>
              <a:off x="1737361" y="3210736"/>
              <a:ext cx="8892538" cy="2903342"/>
            </p:xfrm>
            <a:graphic>
              <a:graphicData uri="http://schemas.openxmlformats.org/drawingml/2006/table">
                <a:tbl>
                  <a:tblPr firstRow="1" firstCol="1" bandRow="1">
                    <a:tableStyleId>{5C22544A-7EE6-4342-B048-85BDC9FD1C3A}</a:tableStyleId>
                  </a:tblPr>
                  <a:tblGrid>
                    <a:gridCol w="2294877">
                      <a:extLst>
                        <a:ext uri="{9D8B030D-6E8A-4147-A177-3AD203B41FA5}">
                          <a16:colId xmlns:a16="http://schemas.microsoft.com/office/drawing/2014/main" val="1578863093"/>
                        </a:ext>
                      </a:extLst>
                    </a:gridCol>
                    <a:gridCol w="1065053">
                      <a:extLst>
                        <a:ext uri="{9D8B030D-6E8A-4147-A177-3AD203B41FA5}">
                          <a16:colId xmlns:a16="http://schemas.microsoft.com/office/drawing/2014/main" val="848457005"/>
                        </a:ext>
                      </a:extLst>
                    </a:gridCol>
                    <a:gridCol w="2766304">
                      <a:extLst>
                        <a:ext uri="{9D8B030D-6E8A-4147-A177-3AD203B41FA5}">
                          <a16:colId xmlns:a16="http://schemas.microsoft.com/office/drawing/2014/main" val="3202383509"/>
                        </a:ext>
                      </a:extLst>
                    </a:gridCol>
                    <a:gridCol w="2766304">
                      <a:extLst>
                        <a:ext uri="{9D8B030D-6E8A-4147-A177-3AD203B41FA5}">
                          <a16:colId xmlns:a16="http://schemas.microsoft.com/office/drawing/2014/main" val="2775919333"/>
                        </a:ext>
                      </a:extLst>
                    </a:gridCol>
                  </a:tblGrid>
                  <a:tr h="940430">
                    <a:tc>
                      <a:txBody>
                        <a:bodyPr/>
                        <a:lstStyle/>
                        <a:p>
                          <a:pPr marL="0" marR="0" algn="ctr">
                            <a:lnSpc>
                              <a:spcPct val="115000"/>
                            </a:lnSpc>
                            <a:spcBef>
                              <a:spcPts val="0"/>
                            </a:spcBef>
                            <a:spcAft>
                              <a:spcPts val="0"/>
                            </a:spcAft>
                          </a:pPr>
                          <a:r>
                            <a:rPr lang="fr-FR" sz="2800">
                              <a:effectLst/>
                              <a:latin typeface="Times New Roman" panose="02020603050405020304" pitchFamily="18" charset="0"/>
                              <a:cs typeface="Times New Roman" panose="02020603050405020304" pitchFamily="18" charset="0"/>
                            </a:rPr>
                            <a:t>Phương án</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fr-FR" sz="2800">
                              <a:effectLst/>
                              <a:latin typeface="Times New Roman" panose="02020603050405020304" pitchFamily="18" charset="0"/>
                              <a:cs typeface="Times New Roman" panose="02020603050405020304" pitchFamily="18" charset="0"/>
                            </a:rPr>
                            <a:t>p</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fr-FR" sz="2800">
                              <a:effectLst/>
                              <a:latin typeface="Times New Roman" panose="02020603050405020304" pitchFamily="18" charset="0"/>
                              <a:cs typeface="Times New Roman" panose="02020603050405020304" pitchFamily="18" charset="0"/>
                            </a:rPr>
                            <a:t>q</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fr-FR" sz="2800">
                              <a:effectLst/>
                              <a:latin typeface="Times New Roman" panose="02020603050405020304" pitchFamily="18" charset="0"/>
                              <a:cs typeface="Times New Roman" panose="02020603050405020304" pitchFamily="18" charset="0"/>
                            </a:rPr>
                            <a:t>p ˄  </a:t>
                          </a:r>
                          <a14:m>
                            <m:oMath xmlns:m="http://schemas.openxmlformats.org/officeDocument/2006/math">
                              <m:acc>
                                <m:accPr>
                                  <m:chr m:val="̅"/>
                                  <m:ctrlPr>
                                    <a:rPr lang="en-US" sz="2800" i="1">
                                      <a:effectLst/>
                                      <a:latin typeface="Cambria Math" panose="02040503050406030204" pitchFamily="18" charset="0"/>
                                    </a:rPr>
                                  </m:ctrlPr>
                                </m:accPr>
                                <m:e>
                                  <m:r>
                                    <a:rPr lang="fr-FR" sz="2800">
                                      <a:effectLst/>
                                      <a:latin typeface="Cambria Math" panose="02040503050406030204" pitchFamily="18" charset="0"/>
                                    </a:rPr>
                                    <m:t>𝐪</m:t>
                                  </m:r>
                                </m:e>
                              </m:acc>
                            </m:oMath>
                          </a14:m>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282133878"/>
                      </a:ext>
                    </a:extLst>
                  </a:tr>
                  <a:tr h="436524">
                    <a:tc>
                      <a:txBody>
                        <a:bodyPr/>
                        <a:lstStyle/>
                        <a:p>
                          <a:pPr marL="0" marR="0" algn="ctr">
                            <a:lnSpc>
                              <a:spcPct val="115000"/>
                            </a:lnSpc>
                            <a:spcBef>
                              <a:spcPts val="0"/>
                            </a:spcBef>
                            <a:spcAft>
                              <a:spcPts val="0"/>
                            </a:spcAft>
                          </a:pPr>
                          <a:r>
                            <a:rPr lang="fr-FR" sz="2800">
                              <a:effectLst/>
                              <a:latin typeface="Times New Roman" panose="02020603050405020304" pitchFamily="18" charset="0"/>
                              <a:cs typeface="Times New Roman" panose="02020603050405020304" pitchFamily="18" charset="0"/>
                            </a:rPr>
                            <a:t>A.</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fr-FR" sz="2800">
                              <a:effectLst/>
                              <a:latin typeface="Times New Roman" panose="02020603050405020304" pitchFamily="18" charset="0"/>
                              <a:cs typeface="Times New Roman" panose="02020603050405020304" pitchFamily="18" charset="0"/>
                            </a:rPr>
                            <a:t>0</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fr-FR" sz="2800">
                              <a:effectLst/>
                              <a:latin typeface="Times New Roman" panose="02020603050405020304" pitchFamily="18" charset="0"/>
                              <a:cs typeface="Times New Roman" panose="02020603050405020304" pitchFamily="18" charset="0"/>
                            </a:rPr>
                            <a:t>1</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fr-FR" sz="2800">
                              <a:effectLst/>
                              <a:latin typeface="Times New Roman" panose="02020603050405020304" pitchFamily="18" charset="0"/>
                              <a:cs typeface="Times New Roman" panose="02020603050405020304" pitchFamily="18" charset="0"/>
                            </a:rPr>
                            <a:t>0</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897431106"/>
                      </a:ext>
                    </a:extLst>
                  </a:tr>
                  <a:tr h="436524">
                    <a:tc>
                      <a:txBody>
                        <a:bodyPr/>
                        <a:lstStyle/>
                        <a:p>
                          <a:pPr marL="0" marR="0" algn="ctr">
                            <a:lnSpc>
                              <a:spcPct val="115000"/>
                            </a:lnSpc>
                            <a:spcBef>
                              <a:spcPts val="0"/>
                            </a:spcBef>
                            <a:spcAft>
                              <a:spcPts val="0"/>
                            </a:spcAft>
                          </a:pPr>
                          <a:r>
                            <a:rPr lang="fr-FR" sz="2800">
                              <a:effectLst/>
                              <a:latin typeface="Times New Roman" panose="02020603050405020304" pitchFamily="18" charset="0"/>
                              <a:cs typeface="Times New Roman" panose="02020603050405020304" pitchFamily="18" charset="0"/>
                            </a:rPr>
                            <a:t>B.</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fr-FR" sz="2800">
                              <a:effectLst/>
                              <a:latin typeface="Times New Roman" panose="02020603050405020304" pitchFamily="18" charset="0"/>
                              <a:cs typeface="Times New Roman" panose="02020603050405020304" pitchFamily="18" charset="0"/>
                            </a:rPr>
                            <a:t>1</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fr-FR" sz="2800">
                              <a:effectLst/>
                              <a:latin typeface="Times New Roman" panose="02020603050405020304" pitchFamily="18" charset="0"/>
                              <a:cs typeface="Times New Roman" panose="02020603050405020304" pitchFamily="18" charset="0"/>
                            </a:rPr>
                            <a:t>0</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fr-FR" sz="2800">
                              <a:effectLst/>
                              <a:latin typeface="Times New Roman" panose="02020603050405020304" pitchFamily="18" charset="0"/>
                              <a:cs typeface="Times New Roman" panose="02020603050405020304" pitchFamily="18" charset="0"/>
                            </a:rPr>
                            <a:t>1</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803910993"/>
                      </a:ext>
                    </a:extLst>
                  </a:tr>
                  <a:tr h="436524">
                    <a:tc>
                      <a:txBody>
                        <a:bodyPr/>
                        <a:lstStyle/>
                        <a:p>
                          <a:pPr marL="0" marR="0" algn="ctr">
                            <a:lnSpc>
                              <a:spcPct val="115000"/>
                            </a:lnSpc>
                            <a:spcBef>
                              <a:spcPts val="0"/>
                            </a:spcBef>
                            <a:spcAft>
                              <a:spcPts val="0"/>
                            </a:spcAft>
                          </a:pPr>
                          <a:r>
                            <a:rPr lang="fr-FR" sz="2800">
                              <a:effectLst/>
                              <a:latin typeface="Times New Roman" panose="02020603050405020304" pitchFamily="18" charset="0"/>
                              <a:cs typeface="Times New Roman" panose="02020603050405020304" pitchFamily="18" charset="0"/>
                            </a:rPr>
                            <a:t>C.</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fr-FR" sz="2800">
                              <a:effectLst/>
                              <a:latin typeface="Times New Roman" panose="02020603050405020304" pitchFamily="18" charset="0"/>
                              <a:cs typeface="Times New Roman" panose="02020603050405020304" pitchFamily="18" charset="0"/>
                            </a:rPr>
                            <a:t>0</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fr-FR" sz="2800">
                              <a:effectLst/>
                              <a:latin typeface="Times New Roman" panose="02020603050405020304" pitchFamily="18" charset="0"/>
                              <a:cs typeface="Times New Roman" panose="02020603050405020304" pitchFamily="18" charset="0"/>
                            </a:rPr>
                            <a:t>0</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fr-FR" sz="2800">
                              <a:effectLst/>
                              <a:latin typeface="Times New Roman" panose="02020603050405020304" pitchFamily="18" charset="0"/>
                              <a:cs typeface="Times New Roman" panose="02020603050405020304" pitchFamily="18" charset="0"/>
                            </a:rPr>
                            <a:t>1</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040801096"/>
                      </a:ext>
                    </a:extLst>
                  </a:tr>
                  <a:tr h="436524">
                    <a:tc>
                      <a:txBody>
                        <a:bodyPr/>
                        <a:lstStyle/>
                        <a:p>
                          <a:pPr marL="0" marR="0" algn="ctr">
                            <a:lnSpc>
                              <a:spcPct val="115000"/>
                            </a:lnSpc>
                            <a:spcBef>
                              <a:spcPts val="0"/>
                            </a:spcBef>
                            <a:spcAft>
                              <a:spcPts val="0"/>
                            </a:spcAft>
                          </a:pPr>
                          <a:r>
                            <a:rPr lang="fr-FR" sz="2800">
                              <a:effectLst/>
                              <a:latin typeface="Times New Roman" panose="02020603050405020304" pitchFamily="18" charset="0"/>
                              <a:cs typeface="Times New Roman" panose="02020603050405020304" pitchFamily="18" charset="0"/>
                            </a:rPr>
                            <a:t>D.</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fr-FR" sz="2800">
                              <a:effectLst/>
                              <a:latin typeface="Times New Roman" panose="02020603050405020304" pitchFamily="18" charset="0"/>
                              <a:cs typeface="Times New Roman" panose="02020603050405020304" pitchFamily="18" charset="0"/>
                            </a:rPr>
                            <a:t>1</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fr-FR" sz="2800">
                              <a:effectLst/>
                              <a:latin typeface="Times New Roman" panose="02020603050405020304" pitchFamily="18" charset="0"/>
                              <a:cs typeface="Times New Roman" panose="02020603050405020304" pitchFamily="18" charset="0"/>
                            </a:rPr>
                            <a:t>1</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fr-FR" sz="2800">
                              <a:effectLst/>
                              <a:latin typeface="Times New Roman" panose="02020603050405020304" pitchFamily="18" charset="0"/>
                              <a:cs typeface="Times New Roman" panose="02020603050405020304" pitchFamily="18" charset="0"/>
                            </a:rPr>
                            <a:t>0</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895620093"/>
                      </a:ext>
                    </a:extLst>
                  </a:tr>
                </a:tbl>
              </a:graphicData>
            </a:graphic>
          </p:graphicFrame>
        </mc:Choice>
        <mc:Fallback xmlns="">
          <p:graphicFrame>
            <p:nvGraphicFramePr>
              <p:cNvPr id="4" name="Table 3"/>
              <p:cNvGraphicFramePr>
                <a:graphicFrameLocks noGrp="1"/>
              </p:cNvGraphicFramePr>
              <p:nvPr>
                <p:extLst>
                  <p:ext uri="{D42A27DB-BD31-4B8C-83A1-F6EECF244321}">
                    <p14:modId xmlns:p14="http://schemas.microsoft.com/office/powerpoint/2010/main" val="3683767391"/>
                  </p:ext>
                </p:extLst>
              </p:nvPr>
            </p:nvGraphicFramePr>
            <p:xfrm>
              <a:off x="1737361" y="3210736"/>
              <a:ext cx="8892538" cy="2903342"/>
            </p:xfrm>
            <a:graphic>
              <a:graphicData uri="http://schemas.openxmlformats.org/drawingml/2006/table">
                <a:tbl>
                  <a:tblPr firstRow="1" firstCol="1" bandRow="1">
                    <a:tableStyleId>{5C22544A-7EE6-4342-B048-85BDC9FD1C3A}</a:tableStyleId>
                  </a:tblPr>
                  <a:tblGrid>
                    <a:gridCol w="2294877">
                      <a:extLst>
                        <a:ext uri="{9D8B030D-6E8A-4147-A177-3AD203B41FA5}">
                          <a16:colId xmlns:a16="http://schemas.microsoft.com/office/drawing/2014/main" val="1578863093"/>
                        </a:ext>
                      </a:extLst>
                    </a:gridCol>
                    <a:gridCol w="1065053">
                      <a:extLst>
                        <a:ext uri="{9D8B030D-6E8A-4147-A177-3AD203B41FA5}">
                          <a16:colId xmlns:a16="http://schemas.microsoft.com/office/drawing/2014/main" val="848457005"/>
                        </a:ext>
                      </a:extLst>
                    </a:gridCol>
                    <a:gridCol w="2766304">
                      <a:extLst>
                        <a:ext uri="{9D8B030D-6E8A-4147-A177-3AD203B41FA5}">
                          <a16:colId xmlns:a16="http://schemas.microsoft.com/office/drawing/2014/main" val="3202383509"/>
                        </a:ext>
                      </a:extLst>
                    </a:gridCol>
                    <a:gridCol w="2766304">
                      <a:extLst>
                        <a:ext uri="{9D8B030D-6E8A-4147-A177-3AD203B41FA5}">
                          <a16:colId xmlns:a16="http://schemas.microsoft.com/office/drawing/2014/main" val="2775919333"/>
                        </a:ext>
                      </a:extLst>
                    </a:gridCol>
                  </a:tblGrid>
                  <a:tr h="940430">
                    <a:tc>
                      <a:txBody>
                        <a:bodyPr/>
                        <a:lstStyle/>
                        <a:p>
                          <a:pPr marL="0" marR="0" algn="ctr">
                            <a:lnSpc>
                              <a:spcPct val="115000"/>
                            </a:lnSpc>
                            <a:spcBef>
                              <a:spcPts val="0"/>
                            </a:spcBef>
                            <a:spcAft>
                              <a:spcPts val="0"/>
                            </a:spcAft>
                          </a:pPr>
                          <a:r>
                            <a:rPr lang="fr-FR" sz="2800">
                              <a:effectLst/>
                              <a:latin typeface="Times New Roman" panose="02020603050405020304" pitchFamily="18" charset="0"/>
                              <a:cs typeface="Times New Roman" panose="02020603050405020304" pitchFamily="18" charset="0"/>
                            </a:rPr>
                            <a:t>Phương án</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fr-FR" sz="2800">
                              <a:effectLst/>
                              <a:latin typeface="Times New Roman" panose="02020603050405020304" pitchFamily="18" charset="0"/>
                              <a:cs typeface="Times New Roman" panose="02020603050405020304" pitchFamily="18" charset="0"/>
                            </a:rPr>
                            <a:t>p</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fr-FR" sz="2800">
                              <a:effectLst/>
                              <a:latin typeface="Times New Roman" panose="02020603050405020304" pitchFamily="18" charset="0"/>
                              <a:cs typeface="Times New Roman" panose="02020603050405020304" pitchFamily="18" charset="0"/>
                            </a:rPr>
                            <a:t>q</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endParaRPr lang="en-US"/>
                        </a:p>
                      </a:txBody>
                      <a:tcPr marL="68580" marR="68580" marT="0" marB="0" anchor="ctr">
                        <a:blipFill>
                          <a:blip r:embed="rId3"/>
                          <a:stretch>
                            <a:fillRect l="-221806" t="-645" r="-881" b="-226452"/>
                          </a:stretch>
                        </a:blipFill>
                      </a:tcPr>
                    </a:tc>
                    <a:extLst>
                      <a:ext uri="{0D108BD9-81ED-4DB2-BD59-A6C34878D82A}">
                        <a16:rowId xmlns:a16="http://schemas.microsoft.com/office/drawing/2014/main" val="1282133878"/>
                      </a:ext>
                    </a:extLst>
                  </a:tr>
                  <a:tr h="490728">
                    <a:tc>
                      <a:txBody>
                        <a:bodyPr/>
                        <a:lstStyle/>
                        <a:p>
                          <a:pPr marL="0" marR="0" algn="ctr">
                            <a:lnSpc>
                              <a:spcPct val="115000"/>
                            </a:lnSpc>
                            <a:spcBef>
                              <a:spcPts val="0"/>
                            </a:spcBef>
                            <a:spcAft>
                              <a:spcPts val="0"/>
                            </a:spcAft>
                          </a:pPr>
                          <a:r>
                            <a:rPr lang="fr-FR" sz="2800">
                              <a:effectLst/>
                              <a:latin typeface="Times New Roman" panose="02020603050405020304" pitchFamily="18" charset="0"/>
                              <a:cs typeface="Times New Roman" panose="02020603050405020304" pitchFamily="18" charset="0"/>
                            </a:rPr>
                            <a:t>A.</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fr-FR" sz="2800">
                              <a:effectLst/>
                              <a:latin typeface="Times New Roman" panose="02020603050405020304" pitchFamily="18" charset="0"/>
                              <a:cs typeface="Times New Roman" panose="02020603050405020304" pitchFamily="18" charset="0"/>
                            </a:rPr>
                            <a:t>0</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fr-FR" sz="2800">
                              <a:effectLst/>
                              <a:latin typeface="Times New Roman" panose="02020603050405020304" pitchFamily="18" charset="0"/>
                              <a:cs typeface="Times New Roman" panose="02020603050405020304" pitchFamily="18" charset="0"/>
                            </a:rPr>
                            <a:t>1</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fr-FR" sz="2800">
                              <a:effectLst/>
                              <a:latin typeface="Times New Roman" panose="02020603050405020304" pitchFamily="18" charset="0"/>
                              <a:cs typeface="Times New Roman" panose="02020603050405020304" pitchFamily="18" charset="0"/>
                            </a:rPr>
                            <a:t>0</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897431106"/>
                      </a:ext>
                    </a:extLst>
                  </a:tr>
                  <a:tr h="490728">
                    <a:tc>
                      <a:txBody>
                        <a:bodyPr/>
                        <a:lstStyle/>
                        <a:p>
                          <a:pPr marL="0" marR="0" algn="ctr">
                            <a:lnSpc>
                              <a:spcPct val="115000"/>
                            </a:lnSpc>
                            <a:spcBef>
                              <a:spcPts val="0"/>
                            </a:spcBef>
                            <a:spcAft>
                              <a:spcPts val="0"/>
                            </a:spcAft>
                          </a:pPr>
                          <a:r>
                            <a:rPr lang="fr-FR" sz="2800">
                              <a:effectLst/>
                              <a:latin typeface="Times New Roman" panose="02020603050405020304" pitchFamily="18" charset="0"/>
                              <a:cs typeface="Times New Roman" panose="02020603050405020304" pitchFamily="18" charset="0"/>
                            </a:rPr>
                            <a:t>B.</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fr-FR" sz="2800">
                              <a:effectLst/>
                              <a:latin typeface="Times New Roman" panose="02020603050405020304" pitchFamily="18" charset="0"/>
                              <a:cs typeface="Times New Roman" panose="02020603050405020304" pitchFamily="18" charset="0"/>
                            </a:rPr>
                            <a:t>1</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fr-FR" sz="2800">
                              <a:effectLst/>
                              <a:latin typeface="Times New Roman" panose="02020603050405020304" pitchFamily="18" charset="0"/>
                              <a:cs typeface="Times New Roman" panose="02020603050405020304" pitchFamily="18" charset="0"/>
                            </a:rPr>
                            <a:t>0</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fr-FR" sz="2800">
                              <a:effectLst/>
                              <a:latin typeface="Times New Roman" panose="02020603050405020304" pitchFamily="18" charset="0"/>
                              <a:cs typeface="Times New Roman" panose="02020603050405020304" pitchFamily="18" charset="0"/>
                            </a:rPr>
                            <a:t>1</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803910993"/>
                      </a:ext>
                    </a:extLst>
                  </a:tr>
                  <a:tr h="490728">
                    <a:tc>
                      <a:txBody>
                        <a:bodyPr/>
                        <a:lstStyle/>
                        <a:p>
                          <a:pPr marL="0" marR="0" algn="ctr">
                            <a:lnSpc>
                              <a:spcPct val="115000"/>
                            </a:lnSpc>
                            <a:spcBef>
                              <a:spcPts val="0"/>
                            </a:spcBef>
                            <a:spcAft>
                              <a:spcPts val="0"/>
                            </a:spcAft>
                          </a:pPr>
                          <a:r>
                            <a:rPr lang="fr-FR" sz="2800">
                              <a:effectLst/>
                              <a:latin typeface="Times New Roman" panose="02020603050405020304" pitchFamily="18" charset="0"/>
                              <a:cs typeface="Times New Roman" panose="02020603050405020304" pitchFamily="18" charset="0"/>
                            </a:rPr>
                            <a:t>C.</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fr-FR" sz="2800">
                              <a:effectLst/>
                              <a:latin typeface="Times New Roman" panose="02020603050405020304" pitchFamily="18" charset="0"/>
                              <a:cs typeface="Times New Roman" panose="02020603050405020304" pitchFamily="18" charset="0"/>
                            </a:rPr>
                            <a:t>0</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fr-FR" sz="2800">
                              <a:effectLst/>
                              <a:latin typeface="Times New Roman" panose="02020603050405020304" pitchFamily="18" charset="0"/>
                              <a:cs typeface="Times New Roman" panose="02020603050405020304" pitchFamily="18" charset="0"/>
                            </a:rPr>
                            <a:t>0</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fr-FR" sz="2800">
                              <a:effectLst/>
                              <a:latin typeface="Times New Roman" panose="02020603050405020304" pitchFamily="18" charset="0"/>
                              <a:cs typeface="Times New Roman" panose="02020603050405020304" pitchFamily="18" charset="0"/>
                            </a:rPr>
                            <a:t>1</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040801096"/>
                      </a:ext>
                    </a:extLst>
                  </a:tr>
                  <a:tr h="490728">
                    <a:tc>
                      <a:txBody>
                        <a:bodyPr/>
                        <a:lstStyle/>
                        <a:p>
                          <a:pPr marL="0" marR="0" algn="ctr">
                            <a:lnSpc>
                              <a:spcPct val="115000"/>
                            </a:lnSpc>
                            <a:spcBef>
                              <a:spcPts val="0"/>
                            </a:spcBef>
                            <a:spcAft>
                              <a:spcPts val="0"/>
                            </a:spcAft>
                          </a:pPr>
                          <a:r>
                            <a:rPr lang="fr-FR" sz="2800">
                              <a:effectLst/>
                              <a:latin typeface="Times New Roman" panose="02020603050405020304" pitchFamily="18" charset="0"/>
                              <a:cs typeface="Times New Roman" panose="02020603050405020304" pitchFamily="18" charset="0"/>
                            </a:rPr>
                            <a:t>D.</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fr-FR" sz="2800">
                              <a:effectLst/>
                              <a:latin typeface="Times New Roman" panose="02020603050405020304" pitchFamily="18" charset="0"/>
                              <a:cs typeface="Times New Roman" panose="02020603050405020304" pitchFamily="18" charset="0"/>
                            </a:rPr>
                            <a:t>1</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fr-FR" sz="2800">
                              <a:effectLst/>
                              <a:latin typeface="Times New Roman" panose="02020603050405020304" pitchFamily="18" charset="0"/>
                              <a:cs typeface="Times New Roman" panose="02020603050405020304" pitchFamily="18" charset="0"/>
                            </a:rPr>
                            <a:t>1</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fr-FR" sz="2800">
                              <a:effectLst/>
                              <a:latin typeface="Times New Roman" panose="02020603050405020304" pitchFamily="18" charset="0"/>
                              <a:cs typeface="Times New Roman" panose="02020603050405020304" pitchFamily="18" charset="0"/>
                            </a:rPr>
                            <a:t>0</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895620093"/>
                      </a:ext>
                    </a:extLst>
                  </a:tr>
                </a:tbl>
              </a:graphicData>
            </a:graphic>
          </p:graphicFrame>
        </mc:Fallback>
      </mc:AlternateContent>
      <p:pic>
        <p:nvPicPr>
          <p:cNvPr id="5122" name="Picture 2" descr="Dấu Hỏi GIF - Dấu Hỏi Xong Quesition Mark - Discover &amp; Share GIF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 y="2041060"/>
            <a:ext cx="2095316" cy="1169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471420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68741" y="802460"/>
            <a:ext cx="10877266" cy="2923877"/>
          </a:xfrm>
          <a:prstGeom prst="rect">
            <a:avLst/>
          </a:prstGeom>
        </p:spPr>
        <p:txBody>
          <a:bodyPr wrap="square">
            <a:spAutoFit/>
          </a:bodyPr>
          <a:lstStyle/>
          <a:p>
            <a:pPr algn="just">
              <a:spcBef>
                <a:spcPts val="1200"/>
              </a:spcBef>
              <a:spcAft>
                <a:spcPts val="1200"/>
              </a:spcAft>
            </a:pPr>
            <a:r>
              <a:rPr lang="en-US" sz="3200" b="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2. BIỂU DIỄN DỮ LIỆU LÔGIC </a:t>
            </a:r>
            <a:endParaRPr lang="en-US" sz="3200" b="1">
              <a:solidFill>
                <a:srgbClr val="C00000"/>
              </a:solidFill>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endParaRPr lang="en-US" sz="2800" smtClean="0">
              <a:latin typeface="Times New Roman" panose="02020603050405020304" pitchFamily="18" charset="0"/>
              <a:ea typeface="Times New Roman" panose="02020603050405020304" pitchFamily="18" charset="0"/>
              <a:cs typeface="Times New Roman" panose="02020603050405020304" pitchFamily="18" charset="0"/>
            </a:endParaRPr>
          </a:p>
          <a:p>
            <a:pPr algn="just">
              <a:spcBef>
                <a:spcPts val="1200"/>
              </a:spcBef>
              <a:spcAft>
                <a:spcPts val="1200"/>
              </a:spcAft>
            </a:pP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sz="2800">
                <a:latin typeface="Times New Roman" panose="02020603050405020304" pitchFamily="18" charset="0"/>
                <a:ea typeface="Times New Roman" panose="02020603050405020304" pitchFamily="18" charset="0"/>
                <a:cs typeface="Times New Roman" panose="02020603050405020304" pitchFamily="18" charset="0"/>
              </a:rPr>
              <a:t>Trong cuộc sống, những sự vật/ hiện tượng có hai trạng thái đối lập như “sáng/tối”, “bật/tắt”, “có/không” … đều có thể coi là thể hiện của hai đại lượng lôgic “Đúng/Sai</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a:t>
            </a:r>
            <a:endParaRPr lang="en-US" sz="2800">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053460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barn(inVertical)">
                                      <p:cBhvr>
                                        <p:cTn id="12"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6240" y="488561"/>
            <a:ext cx="11399520" cy="4770537"/>
          </a:xfrm>
          <a:prstGeom prst="rect">
            <a:avLst/>
          </a:prstGeom>
        </p:spPr>
        <p:txBody>
          <a:bodyPr wrap="square">
            <a:spAutoFit/>
          </a:bodyPr>
          <a:lstStyle/>
          <a:p>
            <a:pPr marL="457200" indent="-457200" algn="just">
              <a:spcBef>
                <a:spcPts val="1200"/>
              </a:spcBef>
              <a:spcAft>
                <a:spcPts val="1200"/>
              </a:spcAft>
              <a:buFontTx/>
              <a:buChar char="-"/>
            </a:pP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Trong </a:t>
            </a:r>
            <a:r>
              <a:rPr lang="en-US" sz="2800">
                <a:latin typeface="Times New Roman" panose="02020603050405020304" pitchFamily="18" charset="0"/>
                <a:ea typeface="Times New Roman" panose="02020603050405020304" pitchFamily="18" charset="0"/>
                <a:cs typeface="Times New Roman" panose="02020603050405020304" pitchFamily="18" charset="0"/>
              </a:rPr>
              <a:t>tin học, </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quy </a:t>
            </a:r>
            <a:r>
              <a:rPr lang="en-US" sz="2800">
                <a:latin typeface="Times New Roman" panose="02020603050405020304" pitchFamily="18" charset="0"/>
                <a:ea typeface="Times New Roman" panose="02020603050405020304" pitchFamily="18" charset="0"/>
                <a:cs typeface="Times New Roman" panose="02020603050405020304" pitchFamily="18" charset="0"/>
              </a:rPr>
              <a:t>ước 1 là “Đúng”, 0 là “Sai”. </a:t>
            </a:r>
            <a:endParaRPr lang="en-US" sz="2800" smtClean="0">
              <a:latin typeface="Times New Roman" panose="02020603050405020304" pitchFamily="18" charset="0"/>
              <a:ea typeface="Times New Roman" panose="02020603050405020304" pitchFamily="18" charset="0"/>
              <a:cs typeface="Times New Roman" panose="02020603050405020304" pitchFamily="18" charset="0"/>
            </a:endParaRPr>
          </a:p>
          <a:p>
            <a:pPr marL="457200" indent="-457200" algn="just">
              <a:spcBef>
                <a:spcPts val="1200"/>
              </a:spcBef>
              <a:spcAft>
                <a:spcPts val="1200"/>
              </a:spcAft>
              <a:buFontTx/>
              <a:buChar char="-"/>
            </a:pP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Tuy </a:t>
            </a:r>
            <a:r>
              <a:rPr lang="en-US" sz="2800">
                <a:latin typeface="Times New Roman" panose="02020603050405020304" pitchFamily="18" charset="0"/>
                <a:ea typeface="Times New Roman" panose="02020603050405020304" pitchFamily="18" charset="0"/>
                <a:cs typeface="Times New Roman" panose="02020603050405020304" pitchFamily="18" charset="0"/>
              </a:rPr>
              <a:t>nhiên, một số ngôn ngữ lập trình có quy ước riêng, không mã hóa các đại lượng lôgic bởi 1 bit. </a:t>
            </a:r>
            <a:endParaRPr lang="en-US" sz="2800" smtClean="0">
              <a:latin typeface="Times New Roman" panose="02020603050405020304" pitchFamily="18" charset="0"/>
              <a:ea typeface="Times New Roman" panose="02020603050405020304" pitchFamily="18" charset="0"/>
              <a:cs typeface="Times New Roman" panose="02020603050405020304" pitchFamily="18" charset="0"/>
            </a:endParaRPr>
          </a:p>
          <a:p>
            <a:pPr marL="457200" indent="-457200" algn="just">
              <a:spcBef>
                <a:spcPts val="1200"/>
              </a:spcBef>
              <a:spcAft>
                <a:spcPts val="1200"/>
              </a:spcAft>
              <a:buFontTx/>
              <a:buChar char="-"/>
            </a:pP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Chẳng hạn:</a:t>
            </a:r>
          </a:p>
          <a:p>
            <a:pPr algn="just">
              <a:spcBef>
                <a:spcPts val="1200"/>
              </a:spcBef>
              <a:spcAft>
                <a:spcPts val="1200"/>
              </a:spcAft>
            </a:pP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     + Ngôn </a:t>
            </a:r>
            <a:r>
              <a:rPr lang="en-US" sz="2800">
                <a:latin typeface="Times New Roman" panose="02020603050405020304" pitchFamily="18" charset="0"/>
                <a:ea typeface="Times New Roman" panose="02020603050405020304" pitchFamily="18" charset="0"/>
                <a:cs typeface="Times New Roman" panose="02020603050405020304" pitchFamily="18" charset="0"/>
              </a:rPr>
              <a:t>ngữ lập trình Python coi số 0 thể hiện giá trị Sai còn một số bất kỳ khác 0 thể hiện giá trị Đúng. </a:t>
            </a:r>
            <a:endParaRPr lang="en-US" sz="2800" smtClean="0">
              <a:latin typeface="Times New Roman" panose="02020603050405020304" pitchFamily="18" charset="0"/>
              <a:ea typeface="Times New Roman" panose="02020603050405020304" pitchFamily="18" charset="0"/>
              <a:cs typeface="Times New Roman" panose="02020603050405020304" pitchFamily="18" charset="0"/>
            </a:endParaRPr>
          </a:p>
          <a:p>
            <a:pPr algn="just">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    + </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Trong </a:t>
            </a:r>
            <a:r>
              <a:rPr lang="en-US" sz="2800">
                <a:latin typeface="Times New Roman" panose="02020603050405020304" pitchFamily="18" charset="0"/>
                <a:ea typeface="Times New Roman" panose="02020603050405020304" pitchFamily="18" charset="0"/>
                <a:cs typeface="Times New Roman" panose="02020603050405020304" pitchFamily="18" charset="0"/>
              </a:rPr>
              <a:t>tiếng Anh, đúng là True, sai là False nên có ngôn ngữ lập trình dùng ngay hai ký tự “T” và “F” để biểu diễn dữ liệu lôgic.</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39722006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28412" y="1761720"/>
            <a:ext cx="9959340" cy="2862322"/>
          </a:xfrm>
          <a:prstGeom prst="rect">
            <a:avLst/>
          </a:prstGeom>
        </p:spPr>
        <p:txBody>
          <a:bodyPr wrap="square">
            <a:spAutoFit/>
          </a:bodyPr>
          <a:lstStyle/>
          <a:p>
            <a:pPr algn="just">
              <a:spcBef>
                <a:spcPts val="1200"/>
              </a:spcBef>
              <a:spcAft>
                <a:spcPts val="1200"/>
              </a:spcAft>
            </a:pPr>
            <a:r>
              <a:rPr lang="en-US" sz="2800" b="1" i="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Ghi nhớ:</a:t>
            </a:r>
            <a:endParaRPr lang="en-US" sz="2800">
              <a:solidFill>
                <a:srgbClr val="C00000"/>
              </a:solidFill>
              <a:latin typeface="Times New Roman" panose="02020603050405020304" pitchFamily="18" charset="0"/>
              <a:ea typeface="Times New Roman" panose="02020603050405020304" pitchFamily="18" charset="0"/>
              <a:cs typeface="Arial" panose="020B0604020202020204" pitchFamily="34" charset="0"/>
            </a:endParaRPr>
          </a:p>
          <a:p>
            <a:pPr marL="342900" marR="0" lvl="0" indent="-342900" algn="just">
              <a:spcBef>
                <a:spcPts val="1200"/>
              </a:spcBef>
              <a:spcAft>
                <a:spcPts val="1200"/>
              </a:spcAft>
              <a:buFont typeface="Symbol" panose="05050102010706020507" pitchFamily="18" charset="2"/>
              <a:buChar char=""/>
            </a:pPr>
            <a:r>
              <a:rPr lang="en-US" sz="2800">
                <a:latin typeface="Times New Roman" panose="02020603050405020304" pitchFamily="18" charset="0"/>
                <a:ea typeface="Times New Roman" panose="02020603050405020304" pitchFamily="18" charset="0"/>
                <a:cs typeface="Times New Roman" panose="02020603050405020304" pitchFamily="18" charset="0"/>
              </a:rPr>
              <a:t>Chỉ cần 1 bit để biểu diễn dữ liệu lôgic, bit có giá trị bằng 1 cho giá trị đúng và bit có giá trị bằng 0 có giá trị </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sai.</a:t>
            </a:r>
          </a:p>
          <a:p>
            <a:pPr marL="342900" marR="0" lvl="0" indent="-342900" algn="just">
              <a:spcBef>
                <a:spcPts val="1200"/>
              </a:spcBef>
              <a:spcAft>
                <a:spcPts val="1200"/>
              </a:spcAft>
              <a:buFont typeface="Symbol" panose="05050102010706020507" pitchFamily="18" charset="2"/>
              <a:buChar char=""/>
            </a:pPr>
            <a:r>
              <a:rPr lang="en-US" sz="2800" smtClean="0">
                <a:latin typeface="Times New Roman" panose="02020603050405020304" pitchFamily="18" charset="0"/>
                <a:ea typeface="Times New Roman" panose="02020603050405020304" pitchFamily="18" charset="0"/>
              </a:rPr>
              <a:t>Trên </a:t>
            </a:r>
            <a:r>
              <a:rPr lang="en-US" sz="2800">
                <a:latin typeface="Times New Roman" panose="02020603050405020304" pitchFamily="18" charset="0"/>
                <a:ea typeface="Times New Roman" panose="02020603050405020304" pitchFamily="18" charset="0"/>
              </a:rPr>
              <a:t>thực tế, có thể biểu diễn dữ liệu lôgic theo các cách khác miễn là tạo ra hai trạng thái đối lập.</a:t>
            </a:r>
            <a:endParaRPr lang="en-US" sz="2800"/>
          </a:p>
        </p:txBody>
      </p:sp>
    </p:spTree>
    <p:extLst>
      <p:ext uri="{BB962C8B-B14F-4D97-AF65-F5344CB8AC3E}">
        <p14:creationId xmlns:p14="http://schemas.microsoft.com/office/powerpoint/2010/main" val="2851621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Callout 1"/>
          <p:cNvSpPr/>
          <p:nvPr/>
        </p:nvSpPr>
        <p:spPr>
          <a:xfrm>
            <a:off x="2407920" y="961165"/>
            <a:ext cx="6096000" cy="3157764"/>
          </a:xfrm>
          <a:prstGeom prst="cloudCallout">
            <a:avLst>
              <a:gd name="adj1" fmla="val 53792"/>
              <a:gd name="adj2" fmla="val 46575"/>
            </a:avLst>
          </a:prstGeom>
        </p:spPr>
        <p:style>
          <a:lnRef idx="2">
            <a:schemeClr val="accent2"/>
          </a:lnRef>
          <a:fillRef idx="1">
            <a:schemeClr val="lt1"/>
          </a:fillRef>
          <a:effectRef idx="0">
            <a:schemeClr val="accent2"/>
          </a:effectRef>
          <a:fontRef idx="minor">
            <a:schemeClr val="dk1"/>
          </a:fontRef>
        </p:style>
        <p:txBody>
          <a:bodyPr>
            <a:spAutoFit/>
          </a:bodyPr>
          <a:lstStyle/>
          <a:p>
            <a:pPr algn="ctr">
              <a:lnSpc>
                <a:spcPct val="115000"/>
              </a:lnSpc>
            </a:pPr>
            <a:r>
              <a:rPr lang="en-US" sz="2800">
                <a:latin typeface="Times New Roman" panose="02020603050405020304" pitchFamily="18" charset="0"/>
                <a:ea typeface="Times New Roman" panose="02020603050405020304" pitchFamily="18" charset="0"/>
                <a:cs typeface="Times New Roman" panose="02020603050405020304" pitchFamily="18" charset="0"/>
              </a:rPr>
              <a:t>Em hãy tìm một vài ví dụ về thông tin có hai giá trị đối lập, có thể quy về kiểu lôgic</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pic>
        <p:nvPicPr>
          <p:cNvPr id="6148" name="Picture 4" descr="Ảnh động cute đẹp - Học Điện Tử"/>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8503920" y="3490595"/>
            <a:ext cx="3486150" cy="2838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659919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16280" y="1434930"/>
            <a:ext cx="6096000" cy="2569934"/>
          </a:xfrm>
          <a:prstGeom prst="rect">
            <a:avLst/>
          </a:prstGeom>
        </p:spPr>
        <p:txBody>
          <a:bodyPr>
            <a:spAutoFit/>
          </a:bodyPr>
          <a:lstStyle/>
          <a:p>
            <a:pPr marR="18415" algn="just">
              <a:lnSpc>
                <a:spcPct val="115000"/>
              </a:lnSpc>
            </a:pPr>
            <a:r>
              <a:rPr lang="nl-NL" sz="28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Câu 1. </a:t>
            </a:r>
            <a:r>
              <a:rPr lang="nl-NL" sz="2800">
                <a:latin typeface="Times New Roman" panose="02020603050405020304" pitchFamily="18" charset="0"/>
                <a:ea typeface="Times New Roman" panose="02020603050405020304" pitchFamily="18" charset="0"/>
                <a:cs typeface="Times New Roman" panose="02020603050405020304" pitchFamily="18" charset="0"/>
              </a:rPr>
              <a:t>Một hình tạo bởi nửa hình tròn đơn vị và một hình chữ nhật trong mặt phẳng tọa độ như minh họa trong Hình 5.4. Hãy viết biểu thức lôgic mô tả hình vẽ.</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pic>
        <p:nvPicPr>
          <p:cNvPr id="3" name="Picture 2" descr="Graphical user interface, application, Word&#10;&#10;Description automatically generated"/>
          <p:cNvPicPr/>
          <p:nvPr/>
        </p:nvPicPr>
        <p:blipFill rotWithShape="1">
          <a:blip r:embed="rId2"/>
          <a:srcRect l="82931" t="45156" r="4606" b="32950"/>
          <a:stretch/>
        </p:blipFill>
        <p:spPr bwMode="auto">
          <a:xfrm>
            <a:off x="8158184" y="1568452"/>
            <a:ext cx="3168968" cy="2263136"/>
          </a:xfrm>
          <a:prstGeom prst="rect">
            <a:avLst/>
          </a:prstGeom>
          <a:ln>
            <a:noFill/>
          </a:ln>
          <a:extLst>
            <a:ext uri="{53640926-AAD7-44D8-BBD7-CCE9431645EC}">
              <a14:shadowObscured xmlns:a14="http://schemas.microsoft.com/office/drawing/2010/main"/>
            </a:ext>
          </a:extLst>
        </p:spPr>
      </p:pic>
      <mc:AlternateContent xmlns:mc="http://schemas.openxmlformats.org/markup-compatibility/2006" xmlns:a14="http://schemas.microsoft.com/office/drawing/2010/main">
        <mc:Choice Requires="a14">
          <p:sp>
            <p:nvSpPr>
              <p:cNvPr id="4" name="Rectangle 3"/>
              <p:cNvSpPr/>
              <p:nvPr/>
            </p:nvSpPr>
            <p:spPr>
              <a:xfrm>
                <a:off x="756251" y="4399051"/>
                <a:ext cx="6096000" cy="1083374"/>
              </a:xfrm>
              <a:prstGeom prst="rect">
                <a:avLst/>
              </a:prstGeom>
            </p:spPr>
            <p:txBody>
              <a:bodyPr>
                <a:spAutoFit/>
              </a:bodyPr>
              <a:lstStyle/>
              <a:p>
                <a:pPr algn="just">
                  <a:lnSpc>
                    <a:spcPct val="115000"/>
                  </a:lnSpc>
                </a:pPr>
                <a:r>
                  <a:rPr lang="nl-NL" sz="28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Câu 2. </a:t>
                </a:r>
                <a:r>
                  <a:rPr lang="nl-NL" sz="2800">
                    <a:latin typeface="Times New Roman" panose="02020603050405020304" pitchFamily="18" charset="0"/>
                    <a:ea typeface="Times New Roman" panose="02020603050405020304" pitchFamily="18" charset="0"/>
                    <a:cs typeface="Times New Roman" panose="02020603050405020304" pitchFamily="18" charset="0"/>
                  </a:rPr>
                  <a:t>Tại sao p˄</a:t>
                </a:r>
                <a14:m>
                  <m:oMath xmlns:m="http://schemas.openxmlformats.org/officeDocument/2006/math">
                    <m:acc>
                      <m:accPr>
                        <m:chr m:val="̅"/>
                        <m:ctrlPr>
                          <a:rPr lang="en-US" sz="2800" i="1">
                            <a:latin typeface="Cambria Math" panose="02040503050406030204" pitchFamily="18" charset="0"/>
                            <a:ea typeface="Times New Roman" panose="02020603050405020304" pitchFamily="18" charset="0"/>
                            <a:cs typeface="Times New Roman" panose="02020603050405020304" pitchFamily="18" charset="0"/>
                          </a:rPr>
                        </m:ctrlPr>
                      </m:accPr>
                      <m:e>
                        <m:r>
                          <a:rPr lang="en-US" sz="2800">
                            <a:latin typeface="Cambria Math" panose="02040503050406030204" pitchFamily="18" charset="0"/>
                            <a:ea typeface="Times New Roman" panose="02020603050405020304" pitchFamily="18" charset="0"/>
                            <a:cs typeface="Times New Roman" panose="02020603050405020304" pitchFamily="18" charset="0"/>
                          </a:rPr>
                          <m:t>𝑝</m:t>
                        </m:r>
                      </m:e>
                    </m:acc>
                  </m:oMath>
                </a14:m>
                <a:r>
                  <a:rPr lang="nl-NL" sz="2800">
                    <a:latin typeface="Times New Roman" panose="02020603050405020304" pitchFamily="18" charset="0"/>
                    <a:ea typeface="Times New Roman" panose="02020603050405020304" pitchFamily="18" charset="0"/>
                    <a:cs typeface="Times New Roman" panose="02020603050405020304" pitchFamily="18" charset="0"/>
                  </a:rPr>
                  <a:t> luôn luôn bằng 0, còn p˅ </a:t>
                </a:r>
                <a14:m>
                  <m:oMath xmlns:m="http://schemas.openxmlformats.org/officeDocument/2006/math">
                    <m:acc>
                      <m:accPr>
                        <m:chr m:val="̅"/>
                        <m:ctrlPr>
                          <a:rPr lang="en-US" sz="2800" i="1">
                            <a:latin typeface="Cambria Math" panose="02040503050406030204" pitchFamily="18" charset="0"/>
                            <a:ea typeface="Times New Roman" panose="02020603050405020304" pitchFamily="18" charset="0"/>
                            <a:cs typeface="Times New Roman" panose="02020603050405020304" pitchFamily="18" charset="0"/>
                          </a:rPr>
                        </m:ctrlPr>
                      </m:accPr>
                      <m:e>
                        <m:r>
                          <a:rPr lang="en-US" sz="2800">
                            <a:latin typeface="Cambria Math" panose="02040503050406030204" pitchFamily="18" charset="0"/>
                            <a:ea typeface="Times New Roman" panose="02020603050405020304" pitchFamily="18" charset="0"/>
                            <a:cs typeface="Times New Roman" panose="02020603050405020304" pitchFamily="18" charset="0"/>
                          </a:rPr>
                          <m:t>𝑝</m:t>
                        </m:r>
                      </m:e>
                    </m:acc>
                  </m:oMath>
                </a14:m>
                <a:r>
                  <a:rPr lang="nl-NL" sz="2800">
                    <a:latin typeface="Times New Roman" panose="02020603050405020304" pitchFamily="18" charset="0"/>
                    <a:ea typeface="Times New Roman" panose="02020603050405020304" pitchFamily="18" charset="0"/>
                    <a:cs typeface="Times New Roman" panose="02020603050405020304" pitchFamily="18" charset="0"/>
                  </a:rPr>
                  <a:t> luôn luôn bằng 1?</a:t>
                </a:r>
                <a:endParaRPr lang="en-US" sz="2800">
                  <a:latin typeface="Times New Roman" panose="02020603050405020304" pitchFamily="18" charset="0"/>
                  <a:ea typeface="Times New Roman" panose="02020603050405020304" pitchFamily="18" charset="0"/>
                  <a:cs typeface="Times New Roman" panose="02020603050405020304" pitchFamily="18"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756251" y="4399051"/>
                <a:ext cx="6096000" cy="1083374"/>
              </a:xfrm>
              <a:prstGeom prst="rect">
                <a:avLst/>
              </a:prstGeom>
              <a:blipFill>
                <a:blip r:embed="rId3"/>
                <a:stretch>
                  <a:fillRect l="-2000" t="-3955" r="-2100" b="-11864"/>
                </a:stretch>
              </a:blipFill>
            </p:spPr>
            <p:txBody>
              <a:bodyPr/>
              <a:lstStyle/>
              <a:p>
                <a:r>
                  <a:rPr lang="en-US">
                    <a:noFill/>
                  </a:rPr>
                  <a:t> </a:t>
                </a:r>
              </a:p>
            </p:txBody>
          </p:sp>
        </mc:Fallback>
      </mc:AlternateContent>
      <p:sp>
        <p:nvSpPr>
          <p:cNvPr id="5" name="Rectangle 4"/>
          <p:cNvSpPr/>
          <p:nvPr/>
        </p:nvSpPr>
        <p:spPr>
          <a:xfrm>
            <a:off x="4429091" y="322662"/>
            <a:ext cx="2830903" cy="678327"/>
          </a:xfrm>
          <a:prstGeom prst="rect">
            <a:avLst/>
          </a:prstGeom>
        </p:spPr>
        <p:txBody>
          <a:bodyPr wrap="none">
            <a:spAutoFit/>
          </a:bodyPr>
          <a:lstStyle/>
          <a:p>
            <a:pPr algn="just">
              <a:lnSpc>
                <a:spcPct val="115000"/>
              </a:lnSpc>
            </a:pPr>
            <a:r>
              <a:rPr lang="nl-NL" sz="3600" b="1" smtClean="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LUYỆN TẬP</a:t>
            </a:r>
            <a:endParaRPr lang="en-US" sz="3600" b="1">
              <a:solidFill>
                <a:srgbClr val="C00000"/>
              </a:solidFill>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48808829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loud Callout 3"/>
          <p:cNvSpPr/>
          <p:nvPr/>
        </p:nvSpPr>
        <p:spPr>
          <a:xfrm>
            <a:off x="251460" y="209768"/>
            <a:ext cx="11940540" cy="5420672"/>
          </a:xfrm>
          <a:prstGeom prst="cloudCallout">
            <a:avLst>
              <a:gd name="adj1" fmla="val -31937"/>
              <a:gd name="adj2" fmla="val 54487"/>
            </a:avLst>
          </a:prstGeom>
        </p:spPr>
        <p:style>
          <a:lnRef idx="2">
            <a:schemeClr val="accent1"/>
          </a:lnRef>
          <a:fillRef idx="1">
            <a:schemeClr val="lt1"/>
          </a:fillRef>
          <a:effectRef idx="0">
            <a:schemeClr val="accent1"/>
          </a:effectRef>
          <a:fontRef idx="minor">
            <a:schemeClr val="dk1"/>
          </a:fontRef>
        </p:style>
        <p:txBody>
          <a:bodyPr wrap="square">
            <a:spAutoFit/>
          </a:bodyPr>
          <a:lstStyle/>
          <a:p>
            <a:pPr indent="457200" algn="just">
              <a:lnSpc>
                <a:spcPct val="115000"/>
              </a:lnSpc>
            </a:pPr>
            <a:r>
              <a:rPr lang="en-US" sz="2800">
                <a:latin typeface="Times New Roman" panose="02020603050405020304" pitchFamily="18" charset="0"/>
                <a:ea typeface="Times New Roman" panose="02020603050405020304" pitchFamily="18" charset="0"/>
                <a:cs typeface="Times New Roman" panose="02020603050405020304" pitchFamily="18" charset="0"/>
              </a:rPr>
              <a:t>Việc thiết kế các mạch điện tử của máy tính có liên quan đến logic toán mà người có đóng góp nhiều nhất cho ngành Toán học này là nhà toán học người Anh George Boole (1815 - 1864). Ông đã xây dựng nên đại số học logic, trong đó có các phép toán liên quan đến các yếu tố “đúng”, “sai”. Vậy phép toán trên các yếu tố “đúng”, “sai” là các phép toán nào? </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pic>
        <p:nvPicPr>
          <p:cNvPr id="1026" name="Picture 2" descr="Gif cute"/>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0" y="4776022"/>
            <a:ext cx="2107565" cy="17088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95472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10540" y="1430176"/>
            <a:ext cx="6873240" cy="4124206"/>
          </a:xfrm>
          <a:prstGeom prst="rect">
            <a:avLst/>
          </a:prstGeom>
        </p:spPr>
        <p:txBody>
          <a:bodyPr wrap="square">
            <a:spAutoFit/>
          </a:bodyPr>
          <a:lstStyle/>
          <a:p>
            <a:pPr algn="just">
              <a:spcBef>
                <a:spcPts val="600"/>
              </a:spcBef>
              <a:spcAft>
                <a:spcPts val="600"/>
              </a:spcAft>
            </a:pPr>
            <a:r>
              <a:rPr lang="nl-NL" sz="28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Câu 1:</a:t>
            </a:r>
            <a:r>
              <a:rPr lang="nl-NL" sz="2800">
                <a:latin typeface="Times New Roman" panose="02020603050405020304" pitchFamily="18" charset="0"/>
                <a:ea typeface="Times New Roman" panose="02020603050405020304" pitchFamily="18" charset="0"/>
                <a:cs typeface="Times New Roman" panose="02020603050405020304" pitchFamily="18" charset="0"/>
              </a:rPr>
              <a:t> Trong mạch điện có các công tắc và bóng đèn, ta quy ước các công tắc đóng thể hiện giá trị lôgic 1 và công tắc mở thể hiện giá trị lôgic 0, đèn sáng thể hiện giá trị lôgic 1 còn đèn tắt thể hiện lôgic 0.</a:t>
            </a:r>
            <a:endParaRPr lang="en-US" sz="2800">
              <a:latin typeface="Times New Roman" panose="02020603050405020304" pitchFamily="18" charset="0"/>
              <a:ea typeface="Times New Roman" panose="02020603050405020304" pitchFamily="18" charset="0"/>
              <a:cs typeface="Times New Roman" panose="02020603050405020304" pitchFamily="18" charset="0"/>
            </a:endParaRPr>
          </a:p>
          <a:p>
            <a:pPr algn="just">
              <a:spcBef>
                <a:spcPts val="600"/>
              </a:spcBef>
              <a:spcAft>
                <a:spcPts val="600"/>
              </a:spcAft>
            </a:pPr>
            <a:r>
              <a:rPr lang="nl-NL" sz="2800" smtClean="0">
                <a:latin typeface="Times New Roman" panose="02020603050405020304" pitchFamily="18" charset="0"/>
                <a:ea typeface="Times New Roman" panose="02020603050405020304" pitchFamily="18" charset="0"/>
                <a:cs typeface="Times New Roman" panose="02020603050405020304" pitchFamily="18" charset="0"/>
              </a:rPr>
              <a:t>a) Cho </a:t>
            </a:r>
            <a:r>
              <a:rPr lang="nl-NL" sz="2800">
                <a:latin typeface="Times New Roman" panose="02020603050405020304" pitchFamily="18" charset="0"/>
                <a:ea typeface="Times New Roman" panose="02020603050405020304" pitchFamily="18" charset="0"/>
                <a:cs typeface="Times New Roman" panose="02020603050405020304" pitchFamily="18" charset="0"/>
              </a:rPr>
              <a:t>một mạch điện nối tiếp có hai công tắc K1 và K2, nối với một bóng đèn Như </a:t>
            </a:r>
            <a:r>
              <a:rPr lang="nl-NL" sz="2800" smtClean="0">
                <a:latin typeface="Times New Roman" panose="02020603050405020304" pitchFamily="18" charset="0"/>
                <a:ea typeface="Times New Roman" panose="02020603050405020304" pitchFamily="18" charset="0"/>
                <a:cs typeface="Times New Roman" panose="02020603050405020304" pitchFamily="18" charset="0"/>
              </a:rPr>
              <a:t>Hình </a:t>
            </a:r>
            <a:r>
              <a:rPr lang="nl-NL" sz="2800">
                <a:latin typeface="Times New Roman" panose="02020603050405020304" pitchFamily="18" charset="0"/>
                <a:ea typeface="Times New Roman" panose="02020603050405020304" pitchFamily="18" charset="0"/>
                <a:cs typeface="Times New Roman" panose="02020603050405020304" pitchFamily="18" charset="0"/>
              </a:rPr>
              <a:t>5.5. Giá trị lôgic của đèn được tính qua giá trị lôgic của các công tắc K1 và K2 như thế nào?</a:t>
            </a:r>
            <a:endParaRPr lang="en-US" sz="2800">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3" name="Picture 2" descr="Graphical user interface, application, Word&#10;&#10;Description automatically generated"/>
          <p:cNvPicPr/>
          <p:nvPr/>
        </p:nvPicPr>
        <p:blipFill rotWithShape="1">
          <a:blip r:embed="rId2"/>
          <a:srcRect l="71392" t="48713" r="15376" b="39519"/>
          <a:stretch/>
        </p:blipFill>
        <p:spPr bwMode="auto">
          <a:xfrm>
            <a:off x="8488680" y="2748719"/>
            <a:ext cx="3375660" cy="2057400"/>
          </a:xfrm>
          <a:prstGeom prst="rect">
            <a:avLst/>
          </a:prstGeom>
          <a:ln>
            <a:noFill/>
          </a:ln>
          <a:extLst>
            <a:ext uri="{53640926-AAD7-44D8-BBD7-CCE9431645EC}">
              <a14:shadowObscured xmlns:a14="http://schemas.microsoft.com/office/drawing/2010/main"/>
            </a:ext>
          </a:extLst>
        </p:spPr>
      </p:pic>
      <p:sp>
        <p:nvSpPr>
          <p:cNvPr id="6" name="Rectangle 5"/>
          <p:cNvSpPr/>
          <p:nvPr/>
        </p:nvSpPr>
        <p:spPr>
          <a:xfrm>
            <a:off x="9186498" y="5075219"/>
            <a:ext cx="1454244" cy="410882"/>
          </a:xfrm>
          <a:prstGeom prst="rect">
            <a:avLst/>
          </a:prstGeom>
        </p:spPr>
        <p:txBody>
          <a:bodyPr wrap="none">
            <a:spAutoFit/>
          </a:bodyPr>
          <a:lstStyle/>
          <a:p>
            <a:pPr marL="457200" marR="0" algn="ctr">
              <a:lnSpc>
                <a:spcPct val="115000"/>
              </a:lnSpc>
              <a:spcBef>
                <a:spcPts val="0"/>
              </a:spcBef>
              <a:spcAft>
                <a:spcPts val="0"/>
              </a:spcAft>
            </a:pPr>
            <a:r>
              <a:rPr lang="en-US">
                <a:latin typeface="Times New Roman" panose="02020603050405020304" pitchFamily="18" charset="0"/>
                <a:ea typeface="Times New Roman" panose="02020603050405020304" pitchFamily="18" charset="0"/>
                <a:cs typeface="Times New Roman" panose="02020603050405020304" pitchFamily="18" charset="0"/>
              </a:rPr>
              <a:t>Hình 5.5</a:t>
            </a:r>
            <a:endParaRPr lang="en-US" sz="2000">
              <a:effectLst/>
              <a:latin typeface="Times New Roman" panose="02020603050405020304" pitchFamily="18" charset="0"/>
              <a:ea typeface="Times New Roman" panose="02020603050405020304" pitchFamily="18" charset="0"/>
              <a:cs typeface="Arial" panose="020B0604020202020204" pitchFamily="34" charset="0"/>
            </a:endParaRPr>
          </a:p>
        </p:txBody>
      </p:sp>
      <p:sp>
        <p:nvSpPr>
          <p:cNvPr id="7" name="Rectangle 6"/>
          <p:cNvSpPr/>
          <p:nvPr/>
        </p:nvSpPr>
        <p:spPr>
          <a:xfrm>
            <a:off x="4514693" y="322662"/>
            <a:ext cx="2659702" cy="678327"/>
          </a:xfrm>
          <a:prstGeom prst="rect">
            <a:avLst/>
          </a:prstGeom>
        </p:spPr>
        <p:txBody>
          <a:bodyPr wrap="none">
            <a:spAutoFit/>
          </a:bodyPr>
          <a:lstStyle/>
          <a:p>
            <a:pPr algn="just">
              <a:lnSpc>
                <a:spcPct val="115000"/>
              </a:lnSpc>
            </a:pPr>
            <a:r>
              <a:rPr lang="nl-NL" sz="3600" b="1" smtClean="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VẬN DỤNG</a:t>
            </a:r>
            <a:endParaRPr lang="en-US" sz="3600" b="1">
              <a:solidFill>
                <a:srgbClr val="C00000"/>
              </a:solidFill>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9495639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08660" y="1866012"/>
            <a:ext cx="6096000" cy="2074414"/>
          </a:xfrm>
          <a:prstGeom prst="rect">
            <a:avLst/>
          </a:prstGeom>
        </p:spPr>
        <p:txBody>
          <a:bodyPr>
            <a:spAutoFit/>
          </a:bodyPr>
          <a:lstStyle/>
          <a:p>
            <a:pPr algn="just">
              <a:lnSpc>
                <a:spcPct val="115000"/>
              </a:lnSpc>
            </a:pP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b) Cho </a:t>
            </a:r>
            <a:r>
              <a:rPr lang="en-US" sz="2800">
                <a:latin typeface="Times New Roman" panose="02020603050405020304" pitchFamily="18" charset="0"/>
                <a:ea typeface="Times New Roman" panose="02020603050405020304" pitchFamily="18" charset="0"/>
                <a:cs typeface="Times New Roman" panose="02020603050405020304" pitchFamily="18" charset="0"/>
              </a:rPr>
              <a:t>mạch điện mắc song song như Hình 5.6. Giá trị lôgic của đèn được tính qua giá trị lôgic của các công tắc K1 và K2 như thế nào?</a:t>
            </a:r>
          </a:p>
        </p:txBody>
      </p:sp>
      <p:pic>
        <p:nvPicPr>
          <p:cNvPr id="5" name="Picture 4" descr="Graphical user interface, application, Word&#10;&#10;Description automatically generated"/>
          <p:cNvPicPr/>
          <p:nvPr/>
        </p:nvPicPr>
        <p:blipFill rotWithShape="1">
          <a:blip r:embed="rId2"/>
          <a:srcRect l="70161" t="68418" r="14760" b="17898"/>
          <a:stretch/>
        </p:blipFill>
        <p:spPr bwMode="auto">
          <a:xfrm>
            <a:off x="8126730" y="1927148"/>
            <a:ext cx="3600450" cy="1781289"/>
          </a:xfrm>
          <a:prstGeom prst="rect">
            <a:avLst/>
          </a:prstGeom>
          <a:ln>
            <a:noFill/>
          </a:ln>
          <a:extLst>
            <a:ext uri="{53640926-AAD7-44D8-BBD7-CCE9431645EC}">
              <a14:shadowObscured xmlns:a14="http://schemas.microsoft.com/office/drawing/2010/main"/>
            </a:ext>
          </a:extLst>
        </p:spPr>
      </p:pic>
      <p:sp>
        <p:nvSpPr>
          <p:cNvPr id="6" name="Rectangle 5"/>
          <p:cNvSpPr/>
          <p:nvPr/>
        </p:nvSpPr>
        <p:spPr>
          <a:xfrm>
            <a:off x="8957898" y="4121829"/>
            <a:ext cx="1454244" cy="385362"/>
          </a:xfrm>
          <a:prstGeom prst="rect">
            <a:avLst/>
          </a:prstGeom>
        </p:spPr>
        <p:txBody>
          <a:bodyPr wrap="none">
            <a:spAutoFit/>
          </a:bodyPr>
          <a:lstStyle/>
          <a:p>
            <a:pPr marL="457200" marR="0" algn="ctr">
              <a:lnSpc>
                <a:spcPct val="115000"/>
              </a:lnSpc>
              <a:spcBef>
                <a:spcPts val="0"/>
              </a:spcBef>
              <a:spcAft>
                <a:spcPts val="0"/>
              </a:spcAft>
            </a:pPr>
            <a:r>
              <a:rPr lang="en-US">
                <a:latin typeface="Times New Roman" panose="02020603050405020304" pitchFamily="18" charset="0"/>
                <a:ea typeface="Times New Roman" panose="02020603050405020304" pitchFamily="18" charset="0"/>
                <a:cs typeface="Times New Roman" panose="02020603050405020304" pitchFamily="18" charset="0"/>
              </a:rPr>
              <a:t>Hình </a:t>
            </a:r>
            <a:r>
              <a:rPr lang="en-US" smtClean="0">
                <a:latin typeface="Times New Roman" panose="02020603050405020304" pitchFamily="18" charset="0"/>
                <a:ea typeface="Times New Roman" panose="02020603050405020304" pitchFamily="18" charset="0"/>
                <a:cs typeface="Times New Roman" panose="02020603050405020304" pitchFamily="18" charset="0"/>
              </a:rPr>
              <a:t>5.6</a:t>
            </a:r>
            <a:endParaRPr lang="en-US" sz="2000">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68245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602844265"/>
              </p:ext>
            </p:extLst>
          </p:nvPr>
        </p:nvGraphicFramePr>
        <p:xfrm>
          <a:off x="1249680" y="3809999"/>
          <a:ext cx="9692640" cy="2453640"/>
        </p:xfrm>
        <a:graphic>
          <a:graphicData uri="http://schemas.openxmlformats.org/drawingml/2006/table">
            <a:tbl>
              <a:tblPr firstRow="1" firstCol="1" bandRow="1">
                <a:tableStyleId>{5C22544A-7EE6-4342-B048-85BDC9FD1C3A}</a:tableStyleId>
              </a:tblPr>
              <a:tblGrid>
                <a:gridCol w="3665284">
                  <a:extLst>
                    <a:ext uri="{9D8B030D-6E8A-4147-A177-3AD203B41FA5}">
                      <a16:colId xmlns:a16="http://schemas.microsoft.com/office/drawing/2014/main" val="880601053"/>
                    </a:ext>
                  </a:extLst>
                </a:gridCol>
                <a:gridCol w="3884183">
                  <a:extLst>
                    <a:ext uri="{9D8B030D-6E8A-4147-A177-3AD203B41FA5}">
                      <a16:colId xmlns:a16="http://schemas.microsoft.com/office/drawing/2014/main" val="4006986236"/>
                    </a:ext>
                  </a:extLst>
                </a:gridCol>
                <a:gridCol w="2143173">
                  <a:extLst>
                    <a:ext uri="{9D8B030D-6E8A-4147-A177-3AD203B41FA5}">
                      <a16:colId xmlns:a16="http://schemas.microsoft.com/office/drawing/2014/main" val="883653247"/>
                    </a:ext>
                  </a:extLst>
                </a:gridCol>
              </a:tblGrid>
              <a:tr h="484632">
                <a:tc>
                  <a:txBody>
                    <a:bodyPr/>
                    <a:lstStyle/>
                    <a:p>
                      <a:pPr marL="0" marR="0" algn="ctr">
                        <a:lnSpc>
                          <a:spcPct val="115000"/>
                        </a:lnSpc>
                        <a:spcBef>
                          <a:spcPts val="0"/>
                        </a:spcBef>
                        <a:spcAft>
                          <a:spcPts val="0"/>
                        </a:spcAft>
                      </a:pPr>
                      <a:r>
                        <a:rPr lang="en-US" sz="2800">
                          <a:effectLst/>
                          <a:latin typeface="Times New Roman" panose="02020603050405020304" pitchFamily="18" charset="0"/>
                          <a:cs typeface="Times New Roman" panose="02020603050405020304" pitchFamily="18" charset="0"/>
                        </a:rPr>
                        <a:t>Ngày mai trời lạnh</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fr-FR" sz="2800">
                          <a:effectLst/>
                          <a:latin typeface="Times New Roman" panose="02020603050405020304" pitchFamily="18" charset="0"/>
                          <a:cs typeface="Times New Roman" panose="02020603050405020304" pitchFamily="18" charset="0"/>
                        </a:rPr>
                        <a:t>Ngày mai trời có mưa</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fr-FR" sz="2800">
                          <a:effectLst/>
                          <a:latin typeface="Times New Roman" panose="02020603050405020304" pitchFamily="18" charset="0"/>
                          <a:cs typeface="Times New Roman" panose="02020603050405020304" pitchFamily="18" charset="0"/>
                        </a:rPr>
                        <a:t>Dự báo</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471760048"/>
                  </a:ext>
                </a:extLst>
              </a:tr>
              <a:tr h="484632">
                <a:tc>
                  <a:txBody>
                    <a:bodyPr/>
                    <a:lstStyle/>
                    <a:p>
                      <a:pPr marL="0" marR="0" algn="ctr">
                        <a:lnSpc>
                          <a:spcPct val="115000"/>
                        </a:lnSpc>
                        <a:spcBef>
                          <a:spcPts val="0"/>
                        </a:spcBef>
                        <a:spcAft>
                          <a:spcPts val="0"/>
                        </a:spcAft>
                      </a:pPr>
                      <a:r>
                        <a:rPr lang="fr-FR" sz="2800">
                          <a:effectLst/>
                          <a:latin typeface="Times New Roman" panose="02020603050405020304" pitchFamily="18" charset="0"/>
                          <a:cs typeface="Times New Roman" panose="02020603050405020304" pitchFamily="18" charset="0"/>
                        </a:rPr>
                        <a:t>Đúng</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fr-FR" sz="2800">
                          <a:effectLst/>
                          <a:latin typeface="Times New Roman" panose="02020603050405020304" pitchFamily="18" charset="0"/>
                          <a:cs typeface="Times New Roman" panose="02020603050405020304" pitchFamily="18" charset="0"/>
                        </a:rPr>
                        <a:t>Đúng</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fr-FR" sz="2800">
                          <a:effectLst/>
                          <a:latin typeface="Times New Roman" panose="02020603050405020304" pitchFamily="18" charset="0"/>
                          <a:cs typeface="Times New Roman" panose="02020603050405020304" pitchFamily="18" charset="0"/>
                        </a:rPr>
                        <a: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4168966916"/>
                  </a:ext>
                </a:extLst>
              </a:tr>
              <a:tr h="484632">
                <a:tc>
                  <a:txBody>
                    <a:bodyPr/>
                    <a:lstStyle/>
                    <a:p>
                      <a:pPr marL="0" marR="0" algn="ctr">
                        <a:lnSpc>
                          <a:spcPct val="115000"/>
                        </a:lnSpc>
                        <a:spcBef>
                          <a:spcPts val="0"/>
                        </a:spcBef>
                        <a:spcAft>
                          <a:spcPts val="0"/>
                        </a:spcAft>
                      </a:pPr>
                      <a:r>
                        <a:rPr lang="fr-FR" sz="2800">
                          <a:effectLst/>
                          <a:latin typeface="Times New Roman" panose="02020603050405020304" pitchFamily="18" charset="0"/>
                          <a:cs typeface="Times New Roman" panose="02020603050405020304" pitchFamily="18" charset="0"/>
                        </a:rPr>
                        <a:t>Đúng</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fr-FR" sz="2800">
                          <a:effectLst/>
                          <a:latin typeface="Times New Roman" panose="02020603050405020304" pitchFamily="18" charset="0"/>
                          <a:cs typeface="Times New Roman" panose="02020603050405020304" pitchFamily="18" charset="0"/>
                        </a:rPr>
                        <a:t>Sai</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fr-FR" sz="2800">
                          <a:effectLst/>
                          <a:latin typeface="Times New Roman" panose="02020603050405020304" pitchFamily="18" charset="0"/>
                          <a:cs typeface="Times New Roman" panose="02020603050405020304" pitchFamily="18" charset="0"/>
                        </a:rPr>
                        <a: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992792482"/>
                  </a:ext>
                </a:extLst>
              </a:tr>
              <a:tr h="484632">
                <a:tc>
                  <a:txBody>
                    <a:bodyPr/>
                    <a:lstStyle/>
                    <a:p>
                      <a:pPr marL="0" marR="0" algn="ctr">
                        <a:lnSpc>
                          <a:spcPct val="115000"/>
                        </a:lnSpc>
                        <a:spcBef>
                          <a:spcPts val="0"/>
                        </a:spcBef>
                        <a:spcAft>
                          <a:spcPts val="0"/>
                        </a:spcAft>
                      </a:pPr>
                      <a:r>
                        <a:rPr lang="fr-FR" sz="2800">
                          <a:effectLst/>
                          <a:latin typeface="Times New Roman" panose="02020603050405020304" pitchFamily="18" charset="0"/>
                          <a:cs typeface="Times New Roman" panose="02020603050405020304" pitchFamily="18" charset="0"/>
                        </a:rPr>
                        <a:t>Sai</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fr-FR" sz="2800">
                          <a:effectLst/>
                          <a:latin typeface="Times New Roman" panose="02020603050405020304" pitchFamily="18" charset="0"/>
                          <a:cs typeface="Times New Roman" panose="02020603050405020304" pitchFamily="18" charset="0"/>
                        </a:rPr>
                        <a:t>Đúng</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fr-FR" sz="2800">
                          <a:effectLst/>
                          <a:latin typeface="Times New Roman" panose="02020603050405020304" pitchFamily="18" charset="0"/>
                          <a:cs typeface="Times New Roman" panose="02020603050405020304" pitchFamily="18" charset="0"/>
                        </a:rPr>
                        <a: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196951485"/>
                  </a:ext>
                </a:extLst>
              </a:tr>
              <a:tr h="484632">
                <a:tc>
                  <a:txBody>
                    <a:bodyPr/>
                    <a:lstStyle/>
                    <a:p>
                      <a:pPr marL="0" marR="0" algn="ctr">
                        <a:lnSpc>
                          <a:spcPct val="115000"/>
                        </a:lnSpc>
                        <a:spcBef>
                          <a:spcPts val="0"/>
                        </a:spcBef>
                        <a:spcAft>
                          <a:spcPts val="0"/>
                        </a:spcAft>
                      </a:pPr>
                      <a:r>
                        <a:rPr lang="fr-FR" sz="2800">
                          <a:effectLst/>
                          <a:latin typeface="Times New Roman" panose="02020603050405020304" pitchFamily="18" charset="0"/>
                          <a:cs typeface="Times New Roman" panose="02020603050405020304" pitchFamily="18" charset="0"/>
                        </a:rPr>
                        <a:t>Sai</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fr-FR" sz="2800">
                          <a:effectLst/>
                          <a:latin typeface="Times New Roman" panose="02020603050405020304" pitchFamily="18" charset="0"/>
                          <a:cs typeface="Times New Roman" panose="02020603050405020304" pitchFamily="18" charset="0"/>
                        </a:rPr>
                        <a:t>Sai</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fr-FR" sz="2800">
                          <a:effectLst/>
                          <a:latin typeface="Times New Roman" panose="02020603050405020304" pitchFamily="18" charset="0"/>
                          <a:cs typeface="Times New Roman" panose="02020603050405020304" pitchFamily="18" charset="0"/>
                        </a:rPr>
                        <a: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723020898"/>
                  </a:ext>
                </a:extLst>
              </a:tr>
            </a:tbl>
          </a:graphicData>
        </a:graphic>
      </p:graphicFrame>
      <p:sp>
        <p:nvSpPr>
          <p:cNvPr id="4" name="Cloud Callout 3"/>
          <p:cNvSpPr/>
          <p:nvPr/>
        </p:nvSpPr>
        <p:spPr>
          <a:xfrm>
            <a:off x="0" y="0"/>
            <a:ext cx="12192000" cy="3642673"/>
          </a:xfrm>
          <a:prstGeom prst="cloudCallout">
            <a:avLst>
              <a:gd name="adj1" fmla="val -42395"/>
              <a:gd name="adj2" fmla="val 46183"/>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lnSpc>
                <a:spcPct val="115000"/>
              </a:lnSpc>
            </a:pPr>
            <a:r>
              <a:rPr lang="vi-VN" sz="2600">
                <a:latin typeface="Times New Roman" panose="02020603050405020304" pitchFamily="18" charset="0"/>
                <a:ea typeface="Times New Roman" panose="02020603050405020304" pitchFamily="18" charset="0"/>
                <a:cs typeface="Times New Roman" panose="02020603050405020304" pitchFamily="18" charset="0"/>
              </a:rPr>
              <a:t>Dự báo thời tiết cho biết “Ngày mai trời lạnh có mưa”. Thực tế thì không phải khi nào dự báo thời tiết cũng đúng. Có bốn trường hợp có thể xảy ra như Bảng 5.1, trường hợp nào dự báo là đúng? Trường hợp nào dự báo là sai?</a:t>
            </a:r>
            <a:endParaRPr lang="en-US" sz="2600">
              <a:latin typeface="Times New Roman" panose="02020603050405020304" pitchFamily="18" charset="0"/>
              <a:ea typeface="Times New Roman" panose="02020603050405020304" pitchFamily="18" charset="0"/>
              <a:cs typeface="Arial" panose="020B0604020202020204" pitchFamily="34" charset="0"/>
            </a:endParaRPr>
          </a:p>
          <a:p>
            <a:pPr algn="ctr">
              <a:lnSpc>
                <a:spcPct val="115000"/>
              </a:lnSpc>
            </a:pPr>
            <a:r>
              <a:rPr lang="vi-VN" sz="2600">
                <a:latin typeface="Times New Roman" panose="02020603050405020304" pitchFamily="18" charset="0"/>
                <a:ea typeface="Times New Roman" panose="02020603050405020304" pitchFamily="18" charset="0"/>
                <a:cs typeface="Times New Roman" panose="02020603050405020304" pitchFamily="18" charset="0"/>
              </a:rPr>
              <a:t>Bảng 5.1. Các trường hợp dự báo</a:t>
            </a:r>
            <a:endParaRPr lang="en-US" sz="2600">
              <a:effectLst/>
              <a:latin typeface="Times New Roman" panose="02020603050405020304" pitchFamily="18" charset="0"/>
              <a:ea typeface="Times New Roman" panose="02020603050405020304" pitchFamily="18" charset="0"/>
              <a:cs typeface="Arial" panose="020B0604020202020204" pitchFamily="34" charset="0"/>
            </a:endParaRPr>
          </a:p>
        </p:txBody>
      </p:sp>
      <p:pic>
        <p:nvPicPr>
          <p:cNvPr id="2051" name="Picture 3" descr="Ảnh Động Powerpoint Đẹp ❤️ Tải 777+ Hình Động PPT Cute"/>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0" y="2629112"/>
            <a:ext cx="1033145" cy="17219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326134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76CB32-901A-4DA0-AA8A-9A7B5A88BFCD}"/>
              </a:ext>
            </a:extLst>
          </p:cNvPr>
          <p:cNvSpPr>
            <a:spLocks noGrp="1"/>
          </p:cNvSpPr>
          <p:nvPr>
            <p:ph type="title" idx="4294967295"/>
          </p:nvPr>
        </p:nvSpPr>
        <p:spPr>
          <a:xfrm>
            <a:off x="441960" y="252095"/>
            <a:ext cx="11125200" cy="593725"/>
          </a:xfrm>
        </p:spPr>
        <p:txBody>
          <a:bodyPr>
            <a:noAutofit/>
          </a:bodyPr>
          <a:lstStyle/>
          <a:p>
            <a:r>
              <a:rPr lang="en-US" sz="3200" b="1">
                <a:solidFill>
                  <a:srgbClr val="C00000"/>
                </a:solidFill>
              </a:rPr>
              <a:t>1. CÁC GIÁ TRỊ CHÂN LÍ VÀ CÁC PHÉP TOÁN LÔGIC</a:t>
            </a:r>
            <a:endParaRPr lang="en-US" sz="3200">
              <a:solidFill>
                <a:srgbClr val="C00000"/>
              </a:solidFill>
            </a:endParaRPr>
          </a:p>
        </p:txBody>
      </p:sp>
      <p:sp>
        <p:nvSpPr>
          <p:cNvPr id="6" name="Rectangle 5"/>
          <p:cNvSpPr/>
          <p:nvPr/>
        </p:nvSpPr>
        <p:spPr>
          <a:xfrm>
            <a:off x="441960" y="1443569"/>
            <a:ext cx="11353800" cy="2431435"/>
          </a:xfrm>
          <a:prstGeom prst="rect">
            <a:avLst/>
          </a:prstGeom>
        </p:spPr>
        <p:txBody>
          <a:bodyPr wrap="square">
            <a:spAutoFit/>
          </a:bodyPr>
          <a:lstStyle/>
          <a:p>
            <a:pPr algn="just">
              <a:spcBef>
                <a:spcPts val="1200"/>
              </a:spcBef>
              <a:spcAft>
                <a:spcPts val="1200"/>
              </a:spcAft>
            </a:pPr>
            <a:r>
              <a:rPr lang="en-US" sz="2800" b="1">
                <a:solidFill>
                  <a:srgbClr val="E66914"/>
                </a:solidFill>
                <a:latin typeface="Times New Roman" panose="02020603050405020304" pitchFamily="18" charset="0"/>
                <a:ea typeface="Times New Roman" panose="02020603050405020304" pitchFamily="18" charset="0"/>
                <a:cs typeface="Times New Roman" panose="02020603050405020304" pitchFamily="18" charset="0"/>
              </a:rPr>
              <a:t>a) Lôgic mệnh đề</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Mệnh đề là một khẳng định có tính chất hoặc đúng hoặc sai.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Ví dụ </a:t>
            </a:r>
            <a:r>
              <a:rPr lang="en-US" sz="2800">
                <a:latin typeface="Times New Roman" panose="02020603050405020304" pitchFamily="18" charset="0"/>
                <a:ea typeface="Times New Roman" panose="02020603050405020304" pitchFamily="18" charset="0"/>
                <a:cs typeface="Times New Roman" panose="02020603050405020304" pitchFamily="18" charset="0"/>
              </a:rPr>
              <a:t>“Hà Nội là Thủ đô của Việt Nam” là một mệnh đề đúng, còn “9 là số nguyên tố” là một mệnh đề sai</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a:t>
            </a:r>
            <a:endParaRPr lang="en-US" sz="2800">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482546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arn(inVertical)">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barn(inVertical)">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barn(inVertical)">
                                      <p:cBhvr>
                                        <p:cTn id="17"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76CB32-901A-4DA0-AA8A-9A7B5A88BFCD}"/>
              </a:ext>
            </a:extLst>
          </p:cNvPr>
          <p:cNvSpPr>
            <a:spLocks noGrp="1"/>
          </p:cNvSpPr>
          <p:nvPr>
            <p:ph type="title" idx="4294967295"/>
          </p:nvPr>
        </p:nvSpPr>
        <p:spPr>
          <a:xfrm>
            <a:off x="441960" y="252095"/>
            <a:ext cx="11125200" cy="593725"/>
          </a:xfrm>
        </p:spPr>
        <p:txBody>
          <a:bodyPr>
            <a:noAutofit/>
          </a:bodyPr>
          <a:lstStyle/>
          <a:p>
            <a:r>
              <a:rPr lang="en-US" sz="3200" b="1">
                <a:solidFill>
                  <a:srgbClr val="C00000"/>
                </a:solidFill>
              </a:rPr>
              <a:t>1. CÁC GIÁ TRỊ CHÂN LÍ VÀ CÁC PHÉP TOÁN LÔGIC</a:t>
            </a:r>
            <a:endParaRPr lang="en-US" sz="3200">
              <a:solidFill>
                <a:srgbClr val="C00000"/>
              </a:solidFill>
            </a:endParaRPr>
          </a:p>
        </p:txBody>
      </p:sp>
      <p:sp>
        <p:nvSpPr>
          <p:cNvPr id="6" name="Rectangle 5"/>
          <p:cNvSpPr/>
          <p:nvPr/>
        </p:nvSpPr>
        <p:spPr>
          <a:xfrm>
            <a:off x="441960" y="1470864"/>
            <a:ext cx="11353800" cy="3293209"/>
          </a:xfrm>
          <a:prstGeom prst="rect">
            <a:avLst/>
          </a:prstGeom>
        </p:spPr>
        <p:txBody>
          <a:bodyPr wrap="square">
            <a:spAutoFit/>
          </a:bodyPr>
          <a:lstStyle/>
          <a:p>
            <a:pPr algn="just">
              <a:spcBef>
                <a:spcPts val="1200"/>
              </a:spcBef>
              <a:spcAft>
                <a:spcPts val="1200"/>
              </a:spcAft>
            </a:pP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sz="2800">
                <a:latin typeface="Times New Roman" panose="02020603050405020304" pitchFamily="18" charset="0"/>
                <a:ea typeface="Times New Roman" panose="02020603050405020304" pitchFamily="18" charset="0"/>
                <a:cs typeface="Times New Roman" panose="02020603050405020304" pitchFamily="18" charset="0"/>
              </a:rPr>
              <a:t>Giá trị “Đúng” hay “Sai” chính là </a:t>
            </a:r>
            <a:r>
              <a:rPr lang="en-US" sz="2800">
                <a:solidFill>
                  <a:srgbClr val="EB6E19"/>
                </a:solidFill>
                <a:latin typeface="Times New Roman" panose="02020603050405020304" pitchFamily="18" charset="0"/>
                <a:ea typeface="Times New Roman" panose="02020603050405020304" pitchFamily="18" charset="0"/>
                <a:cs typeface="Times New Roman" panose="02020603050405020304" pitchFamily="18" charset="0"/>
              </a:rPr>
              <a:t>giá trị chân lí </a:t>
            </a:r>
            <a:r>
              <a:rPr lang="en-US" sz="2800">
                <a:latin typeface="Times New Roman" panose="02020603050405020304" pitchFamily="18" charset="0"/>
                <a:ea typeface="Times New Roman" panose="02020603050405020304" pitchFamily="18" charset="0"/>
                <a:cs typeface="Times New Roman" panose="02020603050405020304" pitchFamily="18" charset="0"/>
              </a:rPr>
              <a:t>của mệnh đề mà nó thể hiện. Các giá trị đó thường được gọi là các </a:t>
            </a:r>
            <a:r>
              <a:rPr lang="en-US" sz="2800">
                <a:solidFill>
                  <a:srgbClr val="EB6E19"/>
                </a:solidFill>
                <a:latin typeface="Times New Roman" panose="02020603050405020304" pitchFamily="18" charset="0"/>
                <a:ea typeface="Times New Roman" panose="02020603050405020304" pitchFamily="18" charset="0"/>
                <a:cs typeface="Times New Roman" panose="02020603050405020304" pitchFamily="18" charset="0"/>
              </a:rPr>
              <a:t>giá trị logic.</a:t>
            </a:r>
            <a:r>
              <a:rPr lang="en-US" sz="2800">
                <a:latin typeface="Times New Roman" panose="02020603050405020304" pitchFamily="18" charset="0"/>
                <a:ea typeface="Times New Roman" panose="02020603050405020304" pitchFamily="18" charset="0"/>
                <a:cs typeface="Times New Roman" panose="02020603050405020304" pitchFamily="18" charset="0"/>
              </a:rPr>
              <a:t> Các đại lượng chỉ nhận một trong hai giá trị “Đúng” hoặc “Sai” được gọi là đại lượng logic.</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Ví dụ: </a:t>
            </a:r>
            <a:r>
              <a:rPr lang="en-US" sz="2800" i="1" smtClean="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Trong </a:t>
            </a:r>
            <a:r>
              <a:rPr lang="en-US" sz="2800">
                <a:latin typeface="Times New Roman" panose="02020603050405020304" pitchFamily="18" charset="0"/>
                <a:ea typeface="Times New Roman" panose="02020603050405020304" pitchFamily="18" charset="0"/>
                <a:cs typeface="Times New Roman" panose="02020603050405020304" pitchFamily="18" charset="0"/>
              </a:rPr>
              <a:t>toán học “3&gt;5” là mệnh đề sai; “2 x 3 = 6” là mệnh đề đúng.</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marL="1257300" indent="-1257300" algn="just">
              <a:spcBef>
                <a:spcPts val="1200"/>
              </a:spcBef>
              <a:spcAft>
                <a:spcPts val="1200"/>
              </a:spcAft>
            </a:pP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	Trong </a:t>
            </a:r>
            <a:r>
              <a:rPr lang="en-US" sz="2800">
                <a:latin typeface="Times New Roman" panose="02020603050405020304" pitchFamily="18" charset="0"/>
                <a:ea typeface="Times New Roman" panose="02020603050405020304" pitchFamily="18" charset="0"/>
                <a:cs typeface="Times New Roman" panose="02020603050405020304" pitchFamily="18" charset="0"/>
              </a:rPr>
              <a:t>các ngôn ngữ lập trình, các biến hay các hàm cũng có thể mang giá trị lôgic.</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0894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arn(inVertical)">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barn(inVertical)">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barn(inVertical)">
                                      <p:cBhvr>
                                        <p:cTn id="17"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655093" y="1156984"/>
            <a:ext cx="10853382" cy="3170099"/>
          </a:xfrm>
          <a:prstGeom prst="rect">
            <a:avLst/>
          </a:prstGeom>
        </p:spPr>
        <p:txBody>
          <a:bodyPr wrap="square">
            <a:spAutoFit/>
          </a:bodyPr>
          <a:lstStyle/>
          <a:p>
            <a:pPr algn="just">
              <a:spcBef>
                <a:spcPts val="1200"/>
              </a:spcBef>
              <a:spcAft>
                <a:spcPts val="1200"/>
              </a:spcAft>
            </a:pPr>
            <a:r>
              <a:rPr lang="en-US" sz="2800" b="1">
                <a:solidFill>
                  <a:srgbClr val="538135"/>
                </a:solidFill>
                <a:latin typeface="Times New Roman" panose="02020603050405020304" pitchFamily="18" charset="0"/>
                <a:ea typeface="Times New Roman" panose="02020603050405020304" pitchFamily="18" charset="0"/>
                <a:cs typeface="Times New Roman" panose="02020603050405020304" pitchFamily="18" charset="0"/>
              </a:rPr>
              <a:t>b) Các phép toán lôgic cơ bản</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marL="457200" indent="-457200" algn="just">
              <a:spcBef>
                <a:spcPts val="1200"/>
              </a:spcBef>
              <a:spcAft>
                <a:spcPts val="1200"/>
              </a:spcAft>
              <a:buFontTx/>
              <a:buChar char="-"/>
            </a:pPr>
            <a:r>
              <a:rPr lang="en-US" sz="280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AND</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sz="2800">
                <a:latin typeface="Times New Roman" panose="02020603050405020304" pitchFamily="18" charset="0"/>
                <a:ea typeface="Times New Roman" panose="02020603050405020304" pitchFamily="18" charset="0"/>
                <a:cs typeface="Times New Roman" panose="02020603050405020304" pitchFamily="18" charset="0"/>
              </a:rPr>
              <a:t>(phép hội, còn gọi là phép nhân lôgic, được kí hiệu bởi dấu ˄</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 </a:t>
            </a:r>
          </a:p>
          <a:p>
            <a:pPr marL="457200" indent="-457200" algn="just">
              <a:spcBef>
                <a:spcPts val="1200"/>
              </a:spcBef>
              <a:spcAft>
                <a:spcPts val="1200"/>
              </a:spcAft>
              <a:buFontTx/>
              <a:buChar char="-"/>
            </a:pPr>
            <a:r>
              <a:rPr lang="en-US" sz="280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OR</a:t>
            </a:r>
            <a:r>
              <a:rPr lang="en-US" sz="2800" smtClean="0">
                <a:solidFill>
                  <a:srgbClr val="538135"/>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a:latin typeface="Times New Roman" panose="02020603050405020304" pitchFamily="18" charset="0"/>
                <a:ea typeface="Times New Roman" panose="02020603050405020304" pitchFamily="18" charset="0"/>
                <a:cs typeface="Times New Roman" panose="02020603050405020304" pitchFamily="18" charset="0"/>
              </a:rPr>
              <a:t>(phép tuyển, còn gọi là phép cộng lôgic được kí hiệu bởi dấu ˅</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 </a:t>
            </a:r>
          </a:p>
          <a:p>
            <a:pPr marL="457200" indent="-457200" algn="just">
              <a:spcBef>
                <a:spcPts val="1200"/>
              </a:spcBef>
              <a:spcAft>
                <a:spcPts val="1200"/>
              </a:spcAft>
              <a:buFontTx/>
              <a:buChar char="-"/>
            </a:pPr>
            <a:r>
              <a:rPr lang="en-US" sz="280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NOT</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sz="2800">
                <a:latin typeface="Times New Roman" panose="02020603050405020304" pitchFamily="18" charset="0"/>
                <a:ea typeface="Times New Roman" panose="02020603050405020304" pitchFamily="18" charset="0"/>
                <a:cs typeface="Times New Roman" panose="02020603050405020304" pitchFamily="18" charset="0"/>
              </a:rPr>
              <a:t>(phép phủ định, được kí hiệu bởi dấu gạch ngang trên đầu đối tượng phủ định). </a:t>
            </a:r>
            <a:endParaRPr lang="en-US" sz="2800">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839800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barn(inVertical)">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barn(inVertical)">
                                      <p:cBhvr>
                                        <p:cTn id="12" dur="5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barn(inVertical)">
                                      <p:cBhvr>
                                        <p:cTn id="17" dur="500"/>
                                        <p:tgtEl>
                                          <p:spTgt spid="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8">
                                            <p:txEl>
                                              <p:pRg st="3" end="3"/>
                                            </p:txEl>
                                          </p:spTgt>
                                        </p:tgtEl>
                                        <p:attrNameLst>
                                          <p:attrName>style.visibility</p:attrName>
                                        </p:attrNameLst>
                                      </p:cBhvr>
                                      <p:to>
                                        <p:strVal val="visible"/>
                                      </p:to>
                                    </p:set>
                                    <p:animEffect transition="in" filter="barn(inVertical)">
                                      <p:cBhvr>
                                        <p:cTn id="22" dur="500"/>
                                        <p:tgtEl>
                                          <p:spTgt spid="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585840" y="474597"/>
            <a:ext cx="11058099" cy="954107"/>
          </a:xfrm>
          <a:prstGeom prst="rect">
            <a:avLst/>
          </a:prstGeom>
        </p:spPr>
        <p:txBody>
          <a:bodyPr wrap="square">
            <a:spAutoFit/>
          </a:bodyPr>
          <a:lstStyle/>
          <a:p>
            <a:pPr algn="just">
              <a:spcBef>
                <a:spcPts val="600"/>
              </a:spcBef>
              <a:spcAft>
                <a:spcPts val="600"/>
              </a:spcAft>
            </a:pP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sz="2800">
                <a:latin typeface="Times New Roman" panose="02020603050405020304" pitchFamily="18" charset="0"/>
                <a:ea typeface="Times New Roman" panose="02020603050405020304" pitchFamily="18" charset="0"/>
                <a:cs typeface="Times New Roman" panose="02020603050405020304" pitchFamily="18" charset="0"/>
              </a:rPr>
              <a:t>Giá trị lôgic của mệnh đề là kết quả của các phép toán được cho trong Bảng 5.2:  </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mc:AlternateContent xmlns:mc="http://schemas.openxmlformats.org/markup-compatibility/2006">
        <mc:Choice xmlns:a14="http://schemas.microsoft.com/office/drawing/2010/main" Requires="a14">
          <p:graphicFrame>
            <p:nvGraphicFramePr>
              <p:cNvPr id="9" name="Table 8"/>
              <p:cNvGraphicFramePr>
                <a:graphicFrameLocks noGrp="1"/>
              </p:cNvGraphicFramePr>
              <p:nvPr>
                <p:extLst>
                  <p:ext uri="{D42A27DB-BD31-4B8C-83A1-F6EECF244321}">
                    <p14:modId xmlns:p14="http://schemas.microsoft.com/office/powerpoint/2010/main" val="2625772246"/>
                  </p:ext>
                </p:extLst>
              </p:nvPr>
            </p:nvGraphicFramePr>
            <p:xfrm>
              <a:off x="1096961" y="2275458"/>
              <a:ext cx="10035855" cy="2709385"/>
            </p:xfrm>
            <a:graphic>
              <a:graphicData uri="http://schemas.openxmlformats.org/drawingml/2006/table">
                <a:tbl>
                  <a:tblPr firstRow="1" firstCol="1" bandRow="1">
                    <a:tableStyleId>{5C22544A-7EE6-4342-B048-85BDC9FD1C3A}</a:tableStyleId>
                  </a:tblPr>
                  <a:tblGrid>
                    <a:gridCol w="2007171">
                      <a:extLst>
                        <a:ext uri="{9D8B030D-6E8A-4147-A177-3AD203B41FA5}">
                          <a16:colId xmlns:a16="http://schemas.microsoft.com/office/drawing/2014/main" val="1742927416"/>
                        </a:ext>
                      </a:extLst>
                    </a:gridCol>
                    <a:gridCol w="2007171">
                      <a:extLst>
                        <a:ext uri="{9D8B030D-6E8A-4147-A177-3AD203B41FA5}">
                          <a16:colId xmlns:a16="http://schemas.microsoft.com/office/drawing/2014/main" val="2575860301"/>
                        </a:ext>
                      </a:extLst>
                    </a:gridCol>
                    <a:gridCol w="2007171">
                      <a:extLst>
                        <a:ext uri="{9D8B030D-6E8A-4147-A177-3AD203B41FA5}">
                          <a16:colId xmlns:a16="http://schemas.microsoft.com/office/drawing/2014/main" val="3950123125"/>
                        </a:ext>
                      </a:extLst>
                    </a:gridCol>
                    <a:gridCol w="2007171">
                      <a:extLst>
                        <a:ext uri="{9D8B030D-6E8A-4147-A177-3AD203B41FA5}">
                          <a16:colId xmlns:a16="http://schemas.microsoft.com/office/drawing/2014/main" val="3106934687"/>
                        </a:ext>
                      </a:extLst>
                    </a:gridCol>
                    <a:gridCol w="2007171">
                      <a:extLst>
                        <a:ext uri="{9D8B030D-6E8A-4147-A177-3AD203B41FA5}">
                          <a16:colId xmlns:a16="http://schemas.microsoft.com/office/drawing/2014/main" val="3870127836"/>
                        </a:ext>
                      </a:extLst>
                    </a:gridCol>
                  </a:tblGrid>
                  <a:tr h="579041">
                    <a:tc>
                      <a:txBody>
                        <a:bodyPr/>
                        <a:lstStyle/>
                        <a:p>
                          <a:pPr marL="0" marR="0" algn="ctr">
                            <a:lnSpc>
                              <a:spcPct val="115000"/>
                            </a:lnSpc>
                            <a:spcBef>
                              <a:spcPts val="0"/>
                            </a:spcBef>
                            <a:spcAft>
                              <a:spcPts val="0"/>
                            </a:spcAft>
                          </a:pPr>
                          <a:r>
                            <a:rPr lang="en-US" sz="2800">
                              <a:effectLst/>
                              <a:latin typeface="Times New Roman" panose="02020603050405020304" pitchFamily="18" charset="0"/>
                              <a:cs typeface="Times New Roman" panose="02020603050405020304" pitchFamily="18" charset="0"/>
                            </a:rPr>
                            <a:t>p</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2800">
                              <a:effectLst/>
                              <a:latin typeface="Times New Roman" panose="02020603050405020304" pitchFamily="18" charset="0"/>
                              <a:cs typeface="Times New Roman" panose="02020603050405020304" pitchFamily="18" charset="0"/>
                            </a:rPr>
                            <a:t>q</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2800">
                              <a:effectLst/>
                              <a:latin typeface="Times New Roman" panose="02020603050405020304" pitchFamily="18" charset="0"/>
                              <a:cs typeface="Times New Roman" panose="02020603050405020304" pitchFamily="18" charset="0"/>
                            </a:rPr>
                            <a:t>p ˄ q</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2800">
                              <a:effectLst/>
                              <a:latin typeface="Times New Roman" panose="02020603050405020304" pitchFamily="18" charset="0"/>
                              <a:cs typeface="Times New Roman" panose="02020603050405020304" pitchFamily="18" charset="0"/>
                            </a:rPr>
                            <a:t>p ˅ q</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acc>
                                  <m:accPr>
                                    <m:chr m:val="̅"/>
                                    <m:ctrlPr>
                                      <a:rPr lang="en-US" sz="2800" i="1">
                                        <a:effectLst/>
                                        <a:latin typeface="Cambria Math" panose="02040503050406030204" pitchFamily="18" charset="0"/>
                                      </a:rPr>
                                    </m:ctrlPr>
                                  </m:accPr>
                                  <m:e>
                                    <m:r>
                                      <a:rPr lang="en-US" sz="2800">
                                        <a:effectLst/>
                                        <a:latin typeface="Cambria Math" panose="02040503050406030204" pitchFamily="18" charset="0"/>
                                      </a:rPr>
                                      <m:t>𝑝</m:t>
                                    </m:r>
                                  </m:e>
                                </m:acc>
                              </m:oMath>
                            </m:oMathPara>
                          </a14:m>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653484295"/>
                      </a:ext>
                    </a:extLst>
                  </a:tr>
                  <a:tr h="532586">
                    <a:tc>
                      <a:txBody>
                        <a:bodyPr/>
                        <a:lstStyle/>
                        <a:p>
                          <a:pPr marL="0" marR="0" algn="ctr">
                            <a:lnSpc>
                              <a:spcPct val="115000"/>
                            </a:lnSpc>
                            <a:spcBef>
                              <a:spcPts val="0"/>
                            </a:spcBef>
                            <a:spcAft>
                              <a:spcPts val="0"/>
                            </a:spcAft>
                          </a:pPr>
                          <a:r>
                            <a:rPr lang="en-US" sz="2800">
                              <a:effectLst/>
                              <a:latin typeface="Times New Roman" panose="02020603050405020304" pitchFamily="18" charset="0"/>
                              <a:cs typeface="Times New Roman" panose="02020603050405020304" pitchFamily="18" charset="0"/>
                            </a:rPr>
                            <a:t>Đúng</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2800">
                              <a:effectLst/>
                              <a:latin typeface="Times New Roman" panose="02020603050405020304" pitchFamily="18" charset="0"/>
                              <a:cs typeface="Times New Roman" panose="02020603050405020304" pitchFamily="18" charset="0"/>
                            </a:rPr>
                            <a:t>Đúng</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2800">
                              <a:effectLst/>
                              <a:latin typeface="Times New Roman" panose="02020603050405020304" pitchFamily="18" charset="0"/>
                              <a:cs typeface="Times New Roman" panose="02020603050405020304" pitchFamily="18" charset="0"/>
                            </a:rPr>
                            <a:t>Đúng</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2800">
                              <a:effectLst/>
                              <a:latin typeface="Times New Roman" panose="02020603050405020304" pitchFamily="18" charset="0"/>
                              <a:cs typeface="Times New Roman" panose="02020603050405020304" pitchFamily="18" charset="0"/>
                            </a:rPr>
                            <a:t>Đúng</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2800">
                              <a:effectLst/>
                              <a:latin typeface="Times New Roman" panose="02020603050405020304" pitchFamily="18" charset="0"/>
                              <a:cs typeface="Times New Roman" panose="02020603050405020304" pitchFamily="18" charset="0"/>
                            </a:rPr>
                            <a:t>Sai</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242062202"/>
                      </a:ext>
                    </a:extLst>
                  </a:tr>
                  <a:tr h="532586">
                    <a:tc>
                      <a:txBody>
                        <a:bodyPr/>
                        <a:lstStyle/>
                        <a:p>
                          <a:pPr marL="0" marR="0" algn="ctr">
                            <a:lnSpc>
                              <a:spcPct val="115000"/>
                            </a:lnSpc>
                            <a:spcBef>
                              <a:spcPts val="0"/>
                            </a:spcBef>
                            <a:spcAft>
                              <a:spcPts val="0"/>
                            </a:spcAft>
                          </a:pPr>
                          <a:r>
                            <a:rPr lang="en-US" sz="2800">
                              <a:effectLst/>
                              <a:latin typeface="Times New Roman" panose="02020603050405020304" pitchFamily="18" charset="0"/>
                              <a:cs typeface="Times New Roman" panose="02020603050405020304" pitchFamily="18" charset="0"/>
                            </a:rPr>
                            <a:t>Đúng</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2800">
                              <a:effectLst/>
                              <a:latin typeface="Times New Roman" panose="02020603050405020304" pitchFamily="18" charset="0"/>
                              <a:cs typeface="Times New Roman" panose="02020603050405020304" pitchFamily="18" charset="0"/>
                            </a:rPr>
                            <a:t>Sai</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2800">
                              <a:effectLst/>
                              <a:latin typeface="Times New Roman" panose="02020603050405020304" pitchFamily="18" charset="0"/>
                              <a:cs typeface="Times New Roman" panose="02020603050405020304" pitchFamily="18" charset="0"/>
                            </a:rPr>
                            <a:t>Sai</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2800">
                              <a:effectLst/>
                              <a:latin typeface="Times New Roman" panose="02020603050405020304" pitchFamily="18" charset="0"/>
                              <a:cs typeface="Times New Roman" panose="02020603050405020304" pitchFamily="18" charset="0"/>
                            </a:rPr>
                            <a:t>Đúng</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2800">
                              <a:effectLst/>
                              <a:latin typeface="Times New Roman" panose="02020603050405020304" pitchFamily="18" charset="0"/>
                              <a:cs typeface="Times New Roman" panose="02020603050405020304" pitchFamily="18" charset="0"/>
                            </a:rPr>
                            <a:t>Sai</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665560604"/>
                      </a:ext>
                    </a:extLst>
                  </a:tr>
                  <a:tr h="532586">
                    <a:tc>
                      <a:txBody>
                        <a:bodyPr/>
                        <a:lstStyle/>
                        <a:p>
                          <a:pPr marL="0" marR="0" algn="ctr">
                            <a:lnSpc>
                              <a:spcPct val="115000"/>
                            </a:lnSpc>
                            <a:spcBef>
                              <a:spcPts val="0"/>
                            </a:spcBef>
                            <a:spcAft>
                              <a:spcPts val="0"/>
                            </a:spcAft>
                          </a:pPr>
                          <a:r>
                            <a:rPr lang="en-US" sz="2800">
                              <a:effectLst/>
                              <a:latin typeface="Times New Roman" panose="02020603050405020304" pitchFamily="18" charset="0"/>
                              <a:cs typeface="Times New Roman" panose="02020603050405020304" pitchFamily="18" charset="0"/>
                            </a:rPr>
                            <a:t>Sai</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2800">
                              <a:effectLst/>
                              <a:latin typeface="Times New Roman" panose="02020603050405020304" pitchFamily="18" charset="0"/>
                              <a:cs typeface="Times New Roman" panose="02020603050405020304" pitchFamily="18" charset="0"/>
                            </a:rPr>
                            <a:t>Đúng</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2800">
                              <a:effectLst/>
                              <a:latin typeface="Times New Roman" panose="02020603050405020304" pitchFamily="18" charset="0"/>
                              <a:cs typeface="Times New Roman" panose="02020603050405020304" pitchFamily="18" charset="0"/>
                            </a:rPr>
                            <a:t>Sai</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2800">
                              <a:effectLst/>
                              <a:latin typeface="Times New Roman" panose="02020603050405020304" pitchFamily="18" charset="0"/>
                              <a:cs typeface="Times New Roman" panose="02020603050405020304" pitchFamily="18" charset="0"/>
                            </a:rPr>
                            <a:t>Đúng</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2800">
                              <a:effectLst/>
                              <a:latin typeface="Times New Roman" panose="02020603050405020304" pitchFamily="18" charset="0"/>
                              <a:cs typeface="Times New Roman" panose="02020603050405020304" pitchFamily="18" charset="0"/>
                            </a:rPr>
                            <a:t>Đúng</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127261690"/>
                      </a:ext>
                    </a:extLst>
                  </a:tr>
                  <a:tr h="532586">
                    <a:tc>
                      <a:txBody>
                        <a:bodyPr/>
                        <a:lstStyle/>
                        <a:p>
                          <a:pPr marL="0" marR="0" algn="ctr">
                            <a:lnSpc>
                              <a:spcPct val="115000"/>
                            </a:lnSpc>
                            <a:spcBef>
                              <a:spcPts val="0"/>
                            </a:spcBef>
                            <a:spcAft>
                              <a:spcPts val="0"/>
                            </a:spcAft>
                          </a:pPr>
                          <a:r>
                            <a:rPr lang="en-US" sz="2800">
                              <a:effectLst/>
                              <a:latin typeface="Times New Roman" panose="02020603050405020304" pitchFamily="18" charset="0"/>
                              <a:cs typeface="Times New Roman" panose="02020603050405020304" pitchFamily="18" charset="0"/>
                            </a:rPr>
                            <a:t>Sai</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2800">
                              <a:effectLst/>
                              <a:latin typeface="Times New Roman" panose="02020603050405020304" pitchFamily="18" charset="0"/>
                              <a:cs typeface="Times New Roman" panose="02020603050405020304" pitchFamily="18" charset="0"/>
                            </a:rPr>
                            <a:t>Sai</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2800">
                              <a:effectLst/>
                              <a:latin typeface="Times New Roman" panose="02020603050405020304" pitchFamily="18" charset="0"/>
                              <a:cs typeface="Times New Roman" panose="02020603050405020304" pitchFamily="18" charset="0"/>
                            </a:rPr>
                            <a:t>Sai</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2800">
                              <a:effectLst/>
                              <a:latin typeface="Times New Roman" panose="02020603050405020304" pitchFamily="18" charset="0"/>
                              <a:cs typeface="Times New Roman" panose="02020603050405020304" pitchFamily="18" charset="0"/>
                            </a:rPr>
                            <a:t>Sai</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2800">
                              <a:effectLst/>
                              <a:latin typeface="Times New Roman" panose="02020603050405020304" pitchFamily="18" charset="0"/>
                              <a:cs typeface="Times New Roman" panose="02020603050405020304" pitchFamily="18" charset="0"/>
                            </a:rPr>
                            <a:t>Đúng</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228634354"/>
                      </a:ext>
                    </a:extLst>
                  </a:tr>
                </a:tbl>
              </a:graphicData>
            </a:graphic>
          </p:graphicFrame>
        </mc:Choice>
        <mc:Fallback>
          <p:graphicFrame>
            <p:nvGraphicFramePr>
              <p:cNvPr id="9" name="Table 8"/>
              <p:cNvGraphicFramePr>
                <a:graphicFrameLocks noGrp="1"/>
              </p:cNvGraphicFramePr>
              <p:nvPr>
                <p:extLst>
                  <p:ext uri="{D42A27DB-BD31-4B8C-83A1-F6EECF244321}">
                    <p14:modId xmlns:p14="http://schemas.microsoft.com/office/powerpoint/2010/main" val="2625772246"/>
                  </p:ext>
                </p:extLst>
              </p:nvPr>
            </p:nvGraphicFramePr>
            <p:xfrm>
              <a:off x="1096961" y="2275458"/>
              <a:ext cx="10035855" cy="2709385"/>
            </p:xfrm>
            <a:graphic>
              <a:graphicData uri="http://schemas.openxmlformats.org/drawingml/2006/table">
                <a:tbl>
                  <a:tblPr firstRow="1" firstCol="1" bandRow="1">
                    <a:tableStyleId>{5C22544A-7EE6-4342-B048-85BDC9FD1C3A}</a:tableStyleId>
                  </a:tblPr>
                  <a:tblGrid>
                    <a:gridCol w="2007171">
                      <a:extLst>
                        <a:ext uri="{9D8B030D-6E8A-4147-A177-3AD203B41FA5}">
                          <a16:colId xmlns:a16="http://schemas.microsoft.com/office/drawing/2014/main" val="1742927416"/>
                        </a:ext>
                      </a:extLst>
                    </a:gridCol>
                    <a:gridCol w="2007171">
                      <a:extLst>
                        <a:ext uri="{9D8B030D-6E8A-4147-A177-3AD203B41FA5}">
                          <a16:colId xmlns:a16="http://schemas.microsoft.com/office/drawing/2014/main" val="2575860301"/>
                        </a:ext>
                      </a:extLst>
                    </a:gridCol>
                    <a:gridCol w="2007171">
                      <a:extLst>
                        <a:ext uri="{9D8B030D-6E8A-4147-A177-3AD203B41FA5}">
                          <a16:colId xmlns:a16="http://schemas.microsoft.com/office/drawing/2014/main" val="3950123125"/>
                        </a:ext>
                      </a:extLst>
                    </a:gridCol>
                    <a:gridCol w="2007171">
                      <a:extLst>
                        <a:ext uri="{9D8B030D-6E8A-4147-A177-3AD203B41FA5}">
                          <a16:colId xmlns:a16="http://schemas.microsoft.com/office/drawing/2014/main" val="3106934687"/>
                        </a:ext>
                      </a:extLst>
                    </a:gridCol>
                    <a:gridCol w="2007171">
                      <a:extLst>
                        <a:ext uri="{9D8B030D-6E8A-4147-A177-3AD203B41FA5}">
                          <a16:colId xmlns:a16="http://schemas.microsoft.com/office/drawing/2014/main" val="3870127836"/>
                        </a:ext>
                      </a:extLst>
                    </a:gridCol>
                  </a:tblGrid>
                  <a:tr h="579041">
                    <a:tc>
                      <a:txBody>
                        <a:bodyPr/>
                        <a:lstStyle/>
                        <a:p>
                          <a:pPr marL="0" marR="0" algn="ctr">
                            <a:lnSpc>
                              <a:spcPct val="115000"/>
                            </a:lnSpc>
                            <a:spcBef>
                              <a:spcPts val="0"/>
                            </a:spcBef>
                            <a:spcAft>
                              <a:spcPts val="0"/>
                            </a:spcAft>
                          </a:pPr>
                          <a:r>
                            <a:rPr lang="en-US" sz="2800">
                              <a:effectLst/>
                              <a:latin typeface="Times New Roman" panose="02020603050405020304" pitchFamily="18" charset="0"/>
                              <a:cs typeface="Times New Roman" panose="02020603050405020304" pitchFamily="18" charset="0"/>
                            </a:rPr>
                            <a:t>p</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2800">
                              <a:effectLst/>
                              <a:latin typeface="Times New Roman" panose="02020603050405020304" pitchFamily="18" charset="0"/>
                              <a:cs typeface="Times New Roman" panose="02020603050405020304" pitchFamily="18" charset="0"/>
                            </a:rPr>
                            <a:t>q</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2800">
                              <a:effectLst/>
                              <a:latin typeface="Times New Roman" panose="02020603050405020304" pitchFamily="18" charset="0"/>
                              <a:cs typeface="Times New Roman" panose="02020603050405020304" pitchFamily="18" charset="0"/>
                            </a:rPr>
                            <a:t>p ˄ q</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2800">
                              <a:effectLst/>
                              <a:latin typeface="Times New Roman" panose="02020603050405020304" pitchFamily="18" charset="0"/>
                              <a:cs typeface="Times New Roman" panose="02020603050405020304" pitchFamily="18" charset="0"/>
                            </a:rPr>
                            <a:t>p ˅ q</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endParaRPr lang="en-US"/>
                        </a:p>
                      </a:txBody>
                      <a:tcPr marL="68580" marR="68580" marT="0" marB="0">
                        <a:blipFill>
                          <a:blip r:embed="rId2"/>
                          <a:stretch>
                            <a:fillRect l="-399697" t="-14737" r="-1212" b="-391579"/>
                          </a:stretch>
                        </a:blipFill>
                      </a:tcPr>
                    </a:tc>
                    <a:extLst>
                      <a:ext uri="{0D108BD9-81ED-4DB2-BD59-A6C34878D82A}">
                        <a16:rowId xmlns:a16="http://schemas.microsoft.com/office/drawing/2014/main" val="1653484295"/>
                      </a:ext>
                    </a:extLst>
                  </a:tr>
                  <a:tr h="532586">
                    <a:tc>
                      <a:txBody>
                        <a:bodyPr/>
                        <a:lstStyle/>
                        <a:p>
                          <a:pPr marL="0" marR="0" algn="ctr">
                            <a:lnSpc>
                              <a:spcPct val="115000"/>
                            </a:lnSpc>
                            <a:spcBef>
                              <a:spcPts val="0"/>
                            </a:spcBef>
                            <a:spcAft>
                              <a:spcPts val="0"/>
                            </a:spcAft>
                          </a:pPr>
                          <a:r>
                            <a:rPr lang="en-US" sz="2800">
                              <a:effectLst/>
                              <a:latin typeface="Times New Roman" panose="02020603050405020304" pitchFamily="18" charset="0"/>
                              <a:cs typeface="Times New Roman" panose="02020603050405020304" pitchFamily="18" charset="0"/>
                            </a:rPr>
                            <a:t>Đúng</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2800">
                              <a:effectLst/>
                              <a:latin typeface="Times New Roman" panose="02020603050405020304" pitchFamily="18" charset="0"/>
                              <a:cs typeface="Times New Roman" panose="02020603050405020304" pitchFamily="18" charset="0"/>
                            </a:rPr>
                            <a:t>Đúng</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2800">
                              <a:effectLst/>
                              <a:latin typeface="Times New Roman" panose="02020603050405020304" pitchFamily="18" charset="0"/>
                              <a:cs typeface="Times New Roman" panose="02020603050405020304" pitchFamily="18" charset="0"/>
                            </a:rPr>
                            <a:t>Đúng</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2800">
                              <a:effectLst/>
                              <a:latin typeface="Times New Roman" panose="02020603050405020304" pitchFamily="18" charset="0"/>
                              <a:cs typeface="Times New Roman" panose="02020603050405020304" pitchFamily="18" charset="0"/>
                            </a:rPr>
                            <a:t>Đúng</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2800">
                              <a:effectLst/>
                              <a:latin typeface="Times New Roman" panose="02020603050405020304" pitchFamily="18" charset="0"/>
                              <a:cs typeface="Times New Roman" panose="02020603050405020304" pitchFamily="18" charset="0"/>
                            </a:rPr>
                            <a:t>Sai</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242062202"/>
                      </a:ext>
                    </a:extLst>
                  </a:tr>
                  <a:tr h="532586">
                    <a:tc>
                      <a:txBody>
                        <a:bodyPr/>
                        <a:lstStyle/>
                        <a:p>
                          <a:pPr marL="0" marR="0" algn="ctr">
                            <a:lnSpc>
                              <a:spcPct val="115000"/>
                            </a:lnSpc>
                            <a:spcBef>
                              <a:spcPts val="0"/>
                            </a:spcBef>
                            <a:spcAft>
                              <a:spcPts val="0"/>
                            </a:spcAft>
                          </a:pPr>
                          <a:r>
                            <a:rPr lang="en-US" sz="2800">
                              <a:effectLst/>
                              <a:latin typeface="Times New Roman" panose="02020603050405020304" pitchFamily="18" charset="0"/>
                              <a:cs typeface="Times New Roman" panose="02020603050405020304" pitchFamily="18" charset="0"/>
                            </a:rPr>
                            <a:t>Đúng</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2800">
                              <a:effectLst/>
                              <a:latin typeface="Times New Roman" panose="02020603050405020304" pitchFamily="18" charset="0"/>
                              <a:cs typeface="Times New Roman" panose="02020603050405020304" pitchFamily="18" charset="0"/>
                            </a:rPr>
                            <a:t>Sai</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2800">
                              <a:effectLst/>
                              <a:latin typeface="Times New Roman" panose="02020603050405020304" pitchFamily="18" charset="0"/>
                              <a:cs typeface="Times New Roman" panose="02020603050405020304" pitchFamily="18" charset="0"/>
                            </a:rPr>
                            <a:t>Sai</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2800">
                              <a:effectLst/>
                              <a:latin typeface="Times New Roman" panose="02020603050405020304" pitchFamily="18" charset="0"/>
                              <a:cs typeface="Times New Roman" panose="02020603050405020304" pitchFamily="18" charset="0"/>
                            </a:rPr>
                            <a:t>Đúng</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2800">
                              <a:effectLst/>
                              <a:latin typeface="Times New Roman" panose="02020603050405020304" pitchFamily="18" charset="0"/>
                              <a:cs typeface="Times New Roman" panose="02020603050405020304" pitchFamily="18" charset="0"/>
                            </a:rPr>
                            <a:t>Sai</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665560604"/>
                      </a:ext>
                    </a:extLst>
                  </a:tr>
                  <a:tr h="532586">
                    <a:tc>
                      <a:txBody>
                        <a:bodyPr/>
                        <a:lstStyle/>
                        <a:p>
                          <a:pPr marL="0" marR="0" algn="ctr">
                            <a:lnSpc>
                              <a:spcPct val="115000"/>
                            </a:lnSpc>
                            <a:spcBef>
                              <a:spcPts val="0"/>
                            </a:spcBef>
                            <a:spcAft>
                              <a:spcPts val="0"/>
                            </a:spcAft>
                          </a:pPr>
                          <a:r>
                            <a:rPr lang="en-US" sz="2800">
                              <a:effectLst/>
                              <a:latin typeface="Times New Roman" panose="02020603050405020304" pitchFamily="18" charset="0"/>
                              <a:cs typeface="Times New Roman" panose="02020603050405020304" pitchFamily="18" charset="0"/>
                            </a:rPr>
                            <a:t>Sai</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2800">
                              <a:effectLst/>
                              <a:latin typeface="Times New Roman" panose="02020603050405020304" pitchFamily="18" charset="0"/>
                              <a:cs typeface="Times New Roman" panose="02020603050405020304" pitchFamily="18" charset="0"/>
                            </a:rPr>
                            <a:t>Đúng</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2800">
                              <a:effectLst/>
                              <a:latin typeface="Times New Roman" panose="02020603050405020304" pitchFamily="18" charset="0"/>
                              <a:cs typeface="Times New Roman" panose="02020603050405020304" pitchFamily="18" charset="0"/>
                            </a:rPr>
                            <a:t>Sai</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2800">
                              <a:effectLst/>
                              <a:latin typeface="Times New Roman" panose="02020603050405020304" pitchFamily="18" charset="0"/>
                              <a:cs typeface="Times New Roman" panose="02020603050405020304" pitchFamily="18" charset="0"/>
                            </a:rPr>
                            <a:t>Đúng</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2800">
                              <a:effectLst/>
                              <a:latin typeface="Times New Roman" panose="02020603050405020304" pitchFamily="18" charset="0"/>
                              <a:cs typeface="Times New Roman" panose="02020603050405020304" pitchFamily="18" charset="0"/>
                            </a:rPr>
                            <a:t>Đúng</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127261690"/>
                      </a:ext>
                    </a:extLst>
                  </a:tr>
                  <a:tr h="532586">
                    <a:tc>
                      <a:txBody>
                        <a:bodyPr/>
                        <a:lstStyle/>
                        <a:p>
                          <a:pPr marL="0" marR="0" algn="ctr">
                            <a:lnSpc>
                              <a:spcPct val="115000"/>
                            </a:lnSpc>
                            <a:spcBef>
                              <a:spcPts val="0"/>
                            </a:spcBef>
                            <a:spcAft>
                              <a:spcPts val="0"/>
                            </a:spcAft>
                          </a:pPr>
                          <a:r>
                            <a:rPr lang="en-US" sz="2800">
                              <a:effectLst/>
                              <a:latin typeface="Times New Roman" panose="02020603050405020304" pitchFamily="18" charset="0"/>
                              <a:cs typeface="Times New Roman" panose="02020603050405020304" pitchFamily="18" charset="0"/>
                            </a:rPr>
                            <a:t>Sai</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2800">
                              <a:effectLst/>
                              <a:latin typeface="Times New Roman" panose="02020603050405020304" pitchFamily="18" charset="0"/>
                              <a:cs typeface="Times New Roman" panose="02020603050405020304" pitchFamily="18" charset="0"/>
                            </a:rPr>
                            <a:t>Sai</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2800">
                              <a:effectLst/>
                              <a:latin typeface="Times New Roman" panose="02020603050405020304" pitchFamily="18" charset="0"/>
                              <a:cs typeface="Times New Roman" panose="02020603050405020304" pitchFamily="18" charset="0"/>
                            </a:rPr>
                            <a:t>Sai</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2800">
                              <a:effectLst/>
                              <a:latin typeface="Times New Roman" panose="02020603050405020304" pitchFamily="18" charset="0"/>
                              <a:cs typeface="Times New Roman" panose="02020603050405020304" pitchFamily="18" charset="0"/>
                            </a:rPr>
                            <a:t>Sai</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2800">
                              <a:effectLst/>
                              <a:latin typeface="Times New Roman" panose="02020603050405020304" pitchFamily="18" charset="0"/>
                              <a:cs typeface="Times New Roman" panose="02020603050405020304" pitchFamily="18" charset="0"/>
                            </a:rPr>
                            <a:t>Đúng</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228634354"/>
                      </a:ext>
                    </a:extLst>
                  </a:tr>
                </a:tbl>
              </a:graphicData>
            </a:graphic>
          </p:graphicFrame>
        </mc:Fallback>
      </mc:AlternateContent>
    </p:spTree>
    <p:extLst>
      <p:ext uri="{BB962C8B-B14F-4D97-AF65-F5344CB8AC3E}">
        <p14:creationId xmlns:p14="http://schemas.microsoft.com/office/powerpoint/2010/main" val="1853099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barn(inVertical)">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865723" y="1775695"/>
            <a:ext cx="10721226" cy="2277547"/>
          </a:xfrm>
          <a:prstGeom prst="rect">
            <a:avLst/>
          </a:prstGeom>
        </p:spPr>
        <p:txBody>
          <a:bodyPr wrap="square">
            <a:spAutoFit/>
          </a:bodyPr>
          <a:lstStyle/>
          <a:p>
            <a:pPr marL="457200" indent="-457200" algn="just">
              <a:spcBef>
                <a:spcPts val="1800"/>
              </a:spcBef>
              <a:spcAft>
                <a:spcPts val="1800"/>
              </a:spcAft>
              <a:buFontTx/>
              <a:buChar char="-"/>
            </a:pPr>
            <a:r>
              <a:rPr lang="en-US" sz="2800" b="1" smtClean="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Biểu </a:t>
            </a:r>
            <a:r>
              <a:rPr lang="en-US" sz="2800" b="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thức </a:t>
            </a:r>
            <a:r>
              <a:rPr lang="en-US" sz="2800" b="1" smtClean="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logic:</a:t>
            </a:r>
          </a:p>
          <a:p>
            <a:pPr algn="just">
              <a:spcBef>
                <a:spcPts val="1800"/>
              </a:spcBef>
              <a:spcAft>
                <a:spcPts val="1800"/>
              </a:spcAft>
            </a:pPr>
            <a:r>
              <a:rPr lang="en-US" sz="2800" b="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smtClean="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smtClean="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Là </a:t>
            </a:r>
            <a:r>
              <a:rPr lang="en-US" sz="2800">
                <a:latin typeface="Times New Roman" panose="02020603050405020304" pitchFamily="18" charset="0"/>
                <a:ea typeface="Times New Roman" panose="02020603050405020304" pitchFamily="18" charset="0"/>
                <a:cs typeface="Times New Roman" panose="02020603050405020304" pitchFamily="18" charset="0"/>
              </a:rPr>
              <a:t>một dãy các đại lượng lôgic được nối với nhau bằng các phép toán lôgic, có thể có dấu ngoặc để chỉ định thứ tự ưu tiên thực hiện các phép toán. </a:t>
            </a:r>
            <a:endParaRPr lang="en-US" sz="2800">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500010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579120" y="874944"/>
            <a:ext cx="5985453" cy="4585871"/>
          </a:xfrm>
          <a:prstGeom prst="rect">
            <a:avLst/>
          </a:prstGeom>
        </p:spPr>
        <p:txBody>
          <a:bodyPr wrap="square">
            <a:spAutoFit/>
          </a:bodyPr>
          <a:lstStyle/>
          <a:p>
            <a:pPr algn="just">
              <a:spcBef>
                <a:spcPts val="1200"/>
              </a:spcBef>
              <a:spcAft>
                <a:spcPts val="1200"/>
              </a:spcAft>
            </a:pPr>
            <a:r>
              <a:rPr lang="en-US" sz="2800" b="1" smtClean="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Ví dụ:</a:t>
            </a:r>
            <a:endParaRPr lang="en-US" sz="2800" b="1">
              <a:solidFill>
                <a:srgbClr val="00B050"/>
              </a:solidFill>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p ˄ (q ˅ r).</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Tập hợp tất cả các điểm có tọa độ (x, y) thỏa mãn (|x| ≤ 1) ˄ (|y| ≤ 1) là hình vuông trong mặt phẳng tọa độ có các cạnh song song với các trục tọa độ, các cạnh giao với trục tung ở các tung độ 1 và -1 và với trục hoành độ 1 và -1 (Hình 5.2).                                             </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pic>
        <p:nvPicPr>
          <p:cNvPr id="10" name="Picture 9"/>
          <p:cNvPicPr/>
          <p:nvPr/>
        </p:nvPicPr>
        <p:blipFill rotWithShape="1">
          <a:blip r:embed="rId2"/>
          <a:srcRect l="83085" t="62123" r="4452" b="13246"/>
          <a:stretch/>
        </p:blipFill>
        <p:spPr bwMode="auto">
          <a:xfrm>
            <a:off x="8183880" y="1159510"/>
            <a:ext cx="3792855" cy="393827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888840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barn(inVertical)">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barn(inVertical)">
                                      <p:cBhvr>
                                        <p:cTn id="12" dur="500"/>
                                        <p:tgtEl>
                                          <p:spTgt spid="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animEffect transition="in" filter="barn(inVertical)">
                                      <p:cBhvr>
                                        <p:cTn id="17" dur="500"/>
                                        <p:tgtEl>
                                          <p:spTgt spid="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arn(inVertical)">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theme/theme1.xml><?xml version="1.0" encoding="utf-8"?>
<a:theme xmlns:a="http://schemas.openxmlformats.org/drawingml/2006/main" name="1_RetrospectVTI">
  <a:themeElements>
    <a:clrScheme name="Custom 34">
      <a:dk1>
        <a:sysClr val="windowText" lastClr="000000"/>
      </a:dk1>
      <a:lt1>
        <a:sysClr val="window" lastClr="FFFFFF"/>
      </a:lt1>
      <a:dk2>
        <a:srgbClr val="39302A"/>
      </a:dk2>
      <a:lt2>
        <a:srgbClr val="E5DEDB"/>
      </a:lt2>
      <a:accent1>
        <a:srgbClr val="EC7016"/>
      </a:accent1>
      <a:accent2>
        <a:srgbClr val="F8931D"/>
      </a:accent2>
      <a:accent3>
        <a:srgbClr val="CE8D3E"/>
      </a:accent3>
      <a:accent4>
        <a:srgbClr val="E64823"/>
      </a:accent4>
      <a:accent5>
        <a:srgbClr val="FFCA08"/>
      </a:accent5>
      <a:accent6>
        <a:srgbClr val="9C6A6A"/>
      </a:accent6>
      <a:hlink>
        <a:srgbClr val="2998E3"/>
      </a:hlink>
      <a:folHlink>
        <a:srgbClr val="7F723D"/>
      </a:folHlink>
    </a:clrScheme>
    <a:fontScheme name="Retrospect">
      <a:majorFont>
        <a:latin typeface="Bookman Old Style"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VTI" id="{ABE3C30C-0FC0-4450-828E-52DE70F1BCCB}" vid="{A6E2497D-935A-4CFD-B9FD-6DCB15FA68BF}"/>
    </a:ext>
  </a:extLst>
</a:theme>
</file>

<file path=ppt/theme/themeOverride1.xml><?xml version="1.0" encoding="utf-8"?>
<a:themeOverride xmlns:a="http://schemas.openxmlformats.org/drawingml/2006/main">
  <a:clrScheme name="Custom 41">
    <a:dk1>
      <a:sysClr val="windowText" lastClr="000000"/>
    </a:dk1>
    <a:lt1>
      <a:sysClr val="window" lastClr="FFFFFF"/>
    </a:lt1>
    <a:dk2>
      <a:srgbClr val="39302A"/>
    </a:dk2>
    <a:lt2>
      <a:srgbClr val="E5DEDB"/>
    </a:lt2>
    <a:accent1>
      <a:srgbClr val="F36826"/>
    </a:accent1>
    <a:accent2>
      <a:srgbClr val="FB8E09"/>
    </a:accent2>
    <a:accent3>
      <a:srgbClr val="D48B32"/>
    </a:accent3>
    <a:accent4>
      <a:srgbClr val="E64823"/>
    </a:accent4>
    <a:accent5>
      <a:srgbClr val="FFCA08"/>
    </a:accent5>
    <a:accent6>
      <a:srgbClr val="AF695B"/>
    </a:accent6>
    <a:hlink>
      <a:srgbClr val="2998E3"/>
    </a:hlink>
    <a:folHlink>
      <a:srgbClr val="7F723D"/>
    </a:folHlink>
  </a:clrScheme>
</a:themeOverride>
</file>

<file path=ppt/theme/themeOverride2.xml><?xml version="1.0" encoding="utf-8"?>
<a:themeOverride xmlns:a="http://schemas.openxmlformats.org/drawingml/2006/main">
  <a:clrScheme name="Custom 41">
    <a:dk1>
      <a:sysClr val="windowText" lastClr="000000"/>
    </a:dk1>
    <a:lt1>
      <a:sysClr val="window" lastClr="FFFFFF"/>
    </a:lt1>
    <a:dk2>
      <a:srgbClr val="39302A"/>
    </a:dk2>
    <a:lt2>
      <a:srgbClr val="E5DEDB"/>
    </a:lt2>
    <a:accent1>
      <a:srgbClr val="F36826"/>
    </a:accent1>
    <a:accent2>
      <a:srgbClr val="FB8E09"/>
    </a:accent2>
    <a:accent3>
      <a:srgbClr val="D48B32"/>
    </a:accent3>
    <a:accent4>
      <a:srgbClr val="E64823"/>
    </a:accent4>
    <a:accent5>
      <a:srgbClr val="FFCA08"/>
    </a:accent5>
    <a:accent6>
      <a:srgbClr val="AF695B"/>
    </a:accent6>
    <a:hlink>
      <a:srgbClr val="2998E3"/>
    </a:hlink>
    <a:folHlink>
      <a:srgbClr val="7F723D"/>
    </a:folHlink>
  </a:clrScheme>
</a:themeOverride>
</file>

<file path=ppt/theme/themeOverride3.xml><?xml version="1.0" encoding="utf-8"?>
<a:themeOverride xmlns:a="http://schemas.openxmlformats.org/drawingml/2006/main">
  <a:clrScheme name="Custom 41">
    <a:dk1>
      <a:sysClr val="windowText" lastClr="000000"/>
    </a:dk1>
    <a:lt1>
      <a:sysClr val="window" lastClr="FFFFFF"/>
    </a:lt1>
    <a:dk2>
      <a:srgbClr val="39302A"/>
    </a:dk2>
    <a:lt2>
      <a:srgbClr val="E5DEDB"/>
    </a:lt2>
    <a:accent1>
      <a:srgbClr val="F36826"/>
    </a:accent1>
    <a:accent2>
      <a:srgbClr val="FB8E09"/>
    </a:accent2>
    <a:accent3>
      <a:srgbClr val="D48B32"/>
    </a:accent3>
    <a:accent4>
      <a:srgbClr val="E64823"/>
    </a:accent4>
    <a:accent5>
      <a:srgbClr val="FFCA08"/>
    </a:accent5>
    <a:accent6>
      <a:srgbClr val="AF695B"/>
    </a:accent6>
    <a:hlink>
      <a:srgbClr val="2998E3"/>
    </a:hlink>
    <a:folHlink>
      <a:srgbClr val="7F723D"/>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410dd7f93c95333ffa1b60ed6adedd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a936d9baba76aa3866493feff160faab"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Props1.xml><?xml version="1.0" encoding="utf-8"?>
<ds:datastoreItem xmlns:ds="http://schemas.openxmlformats.org/officeDocument/2006/customXml" ds:itemID="{638A3B04-B0F3-4C12-A722-52B5CF6D9723}">
  <ds:schemaRefs>
    <ds:schemaRef ds:uri="http://schemas.microsoft.com/sharepoint/v3/contenttype/forms"/>
  </ds:schemaRefs>
</ds:datastoreItem>
</file>

<file path=customXml/itemProps2.xml><?xml version="1.0" encoding="utf-8"?>
<ds:datastoreItem xmlns:ds="http://schemas.openxmlformats.org/officeDocument/2006/customXml" ds:itemID="{1747A963-53E0-44AF-AF13-963FE676C68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F5B1FD9-3BB6-4DA9-A089-3B68C2323D4F}">
  <ds:schemaRefs>
    <ds:schemaRef ds:uri="http://schemas.microsoft.com/office/2006/metadata/properties"/>
    <ds:schemaRef ds:uri="http://schemas.microsoft.com/office/infopath/2007/PartnerControls"/>
    <ds:schemaRef ds:uri="71af3243-3dd4-4a8d-8c0d-dd76da1f02a5"/>
  </ds:schemaRefs>
</ds:datastoreItem>
</file>

<file path=docProps/app.xml><?xml version="1.0" encoding="utf-8"?>
<Properties xmlns="http://schemas.openxmlformats.org/officeDocument/2006/extended-properties" xmlns:vt="http://schemas.openxmlformats.org/officeDocument/2006/docPropsVTypes">
  <Template>{0A5D2827-C758-4BB7-BE97-579F9FA18D60}tf33845126_win32</Template>
  <TotalTime>135</TotalTime>
  <Words>1155</Words>
  <Application>Microsoft Office PowerPoint</Application>
  <PresentationFormat>Widescreen</PresentationFormat>
  <Paragraphs>116</Paragraphs>
  <Slides>21</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21</vt:i4>
      </vt:variant>
    </vt:vector>
  </HeadingPairs>
  <TitlesOfParts>
    <vt:vector size="29" baseType="lpstr">
      <vt:lpstr>Arial</vt:lpstr>
      <vt:lpstr>Bookman Old Style</vt:lpstr>
      <vt:lpstr>Calibri</vt:lpstr>
      <vt:lpstr>Cambria Math</vt:lpstr>
      <vt:lpstr>Franklin Gothic Book</vt:lpstr>
      <vt:lpstr>Symbol</vt:lpstr>
      <vt:lpstr>Times New Roman</vt:lpstr>
      <vt:lpstr>1_RetrospectVTI</vt:lpstr>
      <vt:lpstr>BÀI 5 DỮ LIỆU LOGIC</vt:lpstr>
      <vt:lpstr>PowerPoint Presentation</vt:lpstr>
      <vt:lpstr>PowerPoint Presentation</vt:lpstr>
      <vt:lpstr>1. CÁC GIÁ TRỊ CHÂN LÍ VÀ CÁC PHÉP TOÁN LÔGIC</vt:lpstr>
      <vt:lpstr>1. CÁC GIÁ TRỊ CHÂN LÍ VÀ CÁC PHÉP TOÁN LÔGIC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BÀI 2 THỰC HÀNH  VỀ CÁC PHÉP TOÁN BIT VÀ HỆ NHỊ PHÂN</dc:title>
  <dc:creator>HoangThanh Tam</dc:creator>
  <cp:lastModifiedBy>admin</cp:lastModifiedBy>
  <cp:revision>8</cp:revision>
  <dcterms:created xsi:type="dcterms:W3CDTF">2022-01-26T07:28:09Z</dcterms:created>
  <dcterms:modified xsi:type="dcterms:W3CDTF">2022-06-16T07:16:34Z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