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3" r:id="rId4"/>
  </p:sldMasterIdLst>
  <p:sldIdLst>
    <p:sldId id="257" r:id="rId5"/>
    <p:sldId id="274" r:id="rId6"/>
    <p:sldId id="262" r:id="rId7"/>
    <p:sldId id="280" r:id="rId8"/>
    <p:sldId id="275" r:id="rId9"/>
    <p:sldId id="263" r:id="rId10"/>
    <p:sldId id="264" r:id="rId11"/>
    <p:sldId id="276" r:id="rId12"/>
    <p:sldId id="281" r:id="rId13"/>
    <p:sldId id="265" r:id="rId14"/>
    <p:sldId id="282" r:id="rId15"/>
    <p:sldId id="277" r:id="rId16"/>
    <p:sldId id="266" r:id="rId17"/>
    <p:sldId id="283" r:id="rId18"/>
    <p:sldId id="278" r:id="rId19"/>
    <p:sldId id="267" r:id="rId20"/>
    <p:sldId id="279" r:id="rId21"/>
    <p:sldId id="268" r:id="rId22"/>
    <p:sldId id="284" r:id="rId23"/>
    <p:sldId id="270" r:id="rId24"/>
    <p:sldId id="285" r:id="rId25"/>
    <p:sldId id="271" r:id="rId26"/>
    <p:sldId id="286" r:id="rId27"/>
    <p:sldId id="272" r:id="rId28"/>
    <p:sldId id="287" r:id="rId29"/>
    <p:sldId id="269" r:id="rId30"/>
    <p:sldId id="288"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57903F"/>
    <a:srgbClr val="344529"/>
    <a:srgbClr val="2B3922"/>
    <a:srgbClr val="2E3722"/>
    <a:srgbClr val="FCF7F1"/>
    <a:srgbClr val="B8D233"/>
    <a:srgbClr val="5CC6D6"/>
    <a:srgbClr val="F8D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varScale="1">
        <p:scale>
          <a:sx n="91" d="100"/>
          <a:sy n="91" d="100"/>
        </p:scale>
        <p:origin x="29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F97BA-C9F2-45C7-A5E6-27222C9032C7}"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41FDE1F4-B3B1-44B1-9BF2-D97C762430E9}">
      <dgm:prSet phldrT="[Text]" custT="1"/>
      <dgm:spPr/>
      <dgm:t>
        <a:bodyPr/>
        <a:lstStyle/>
        <a:p>
          <a:r>
            <a:rPr lang="en-US" sz="2800">
              <a:solidFill>
                <a:srgbClr val="002060"/>
              </a:solidFill>
              <a:latin typeface="Times New Roman" panose="02020603050405020304" pitchFamily="18" charset="0"/>
              <a:cs typeface="Times New Roman" panose="02020603050405020304" pitchFamily="18" charset="0"/>
            </a:rPr>
            <a:t>Dữ liệu</a:t>
          </a:r>
        </a:p>
      </dgm:t>
    </dgm:pt>
    <dgm:pt modelId="{B7719656-6ABA-43E2-9A8A-84B76E817D9F}" type="parTrans" cxnId="{7C7901AA-7242-48BF-9223-7F2D6BA7C727}">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A9356676-00E2-4182-9314-3FA42BDE2830}" type="sibTrans" cxnId="{7C7901AA-7242-48BF-9223-7F2D6BA7C727}">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28FC2916-2822-40DF-884E-373F18CCF0C8}">
      <dgm:prSet phldrT="[Text]" custT="1"/>
      <dgm:spPr/>
      <dgm:t>
        <a:bodyPr/>
        <a:lstStyle/>
        <a:p>
          <a:r>
            <a:rPr lang="en-US" sz="2800">
              <a:solidFill>
                <a:srgbClr val="002060"/>
              </a:solidFill>
              <a:latin typeface="Times New Roman" panose="02020603050405020304" pitchFamily="18" charset="0"/>
              <a:cs typeface="Times New Roman" panose="02020603050405020304" pitchFamily="18" charset="0"/>
            </a:rPr>
            <a:t>Số</a:t>
          </a:r>
        </a:p>
      </dgm:t>
    </dgm:pt>
    <dgm:pt modelId="{A59DD369-AF3D-4872-A2C2-B577EDFD513F}" type="parTrans" cxnId="{1C6719A9-ED1E-4D2B-BE87-F64F52EC1AD8}">
      <dgm:prSet/>
      <dgm:spPr>
        <a:ln w="28575">
          <a:solidFill>
            <a:srgbClr val="00B0F0"/>
          </a:solidFill>
        </a:ln>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4A94815A-C590-408D-9B80-738BA6EBECC0}" type="sibTrans" cxnId="{1C6719A9-ED1E-4D2B-BE87-F64F52EC1AD8}">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890F1E71-5E49-4236-B43B-E2A757E10EEC}">
      <dgm:prSet phldrT="[Text]" custT="1"/>
      <dgm:spPr/>
      <dgm:t>
        <a:bodyPr/>
        <a:lstStyle/>
        <a:p>
          <a:r>
            <a:rPr lang="en-US" sz="2800">
              <a:solidFill>
                <a:srgbClr val="002060"/>
              </a:solidFill>
              <a:latin typeface="Times New Roman" panose="02020603050405020304" pitchFamily="18" charset="0"/>
              <a:cs typeface="Times New Roman" panose="02020603050405020304" pitchFamily="18" charset="0"/>
            </a:rPr>
            <a:t>Lôgic</a:t>
          </a:r>
        </a:p>
      </dgm:t>
    </dgm:pt>
    <dgm:pt modelId="{AAD93724-6D5E-44CD-8BCD-1CA1741002D8}" type="parTrans" cxnId="{E6B2FD20-0938-4747-9B68-D966D8E996AB}">
      <dgm:prSet/>
      <dgm:spPr>
        <a:ln w="28575">
          <a:solidFill>
            <a:srgbClr val="00B0F0"/>
          </a:solidFill>
        </a:ln>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6D33FE94-C5E8-4118-BA4F-1DF4E740FF4F}" type="sibTrans" cxnId="{E6B2FD20-0938-4747-9B68-D966D8E996AB}">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1A27C5C2-37EB-4531-99F8-60F5F9D52AF3}">
      <dgm:prSet phldrT="[Text]" custT="1"/>
      <dgm:spPr/>
      <dgm:t>
        <a:bodyPr/>
        <a:lstStyle/>
        <a:p>
          <a:r>
            <a:rPr lang="en-US" sz="2800">
              <a:solidFill>
                <a:srgbClr val="002060"/>
              </a:solidFill>
              <a:latin typeface="Times New Roman" panose="02020603050405020304" pitchFamily="18" charset="0"/>
              <a:cs typeface="Times New Roman" panose="02020603050405020304" pitchFamily="18" charset="0"/>
            </a:rPr>
            <a:t>Đa phương tiện </a:t>
          </a:r>
        </a:p>
        <a:p>
          <a:r>
            <a:rPr lang="en-US" sz="2800">
              <a:solidFill>
                <a:srgbClr val="002060"/>
              </a:solidFill>
              <a:latin typeface="Times New Roman" panose="02020603050405020304" pitchFamily="18" charset="0"/>
              <a:cs typeface="Times New Roman" panose="02020603050405020304" pitchFamily="18" charset="0"/>
            </a:rPr>
            <a:t>(âm thanh, hình ảnh)</a:t>
          </a:r>
        </a:p>
      </dgm:t>
    </dgm:pt>
    <dgm:pt modelId="{1445FC67-BD33-40E4-B34B-6A64594CC0A4}" type="parTrans" cxnId="{58E7D53E-B98D-4AFD-8CF3-EB62BA4AFACE}">
      <dgm:prSet/>
      <dgm:spPr>
        <a:ln w="28575">
          <a:solidFill>
            <a:srgbClr val="00B0F0"/>
          </a:solidFill>
        </a:ln>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A326E6CF-AA35-4D2A-9B55-B6C8F836BC7E}" type="sibTrans" cxnId="{58E7D53E-B98D-4AFD-8CF3-EB62BA4AFACE}">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1AF9393F-1918-4753-940C-575A303AB0AE}">
      <dgm:prSet phldrT="[Text]" custT="1"/>
      <dgm:spPr/>
      <dgm:t>
        <a:bodyPr/>
        <a:lstStyle/>
        <a:p>
          <a:r>
            <a:rPr lang="en-US" sz="2800">
              <a:solidFill>
                <a:srgbClr val="002060"/>
              </a:solidFill>
              <a:latin typeface="Times New Roman" panose="02020603050405020304" pitchFamily="18" charset="0"/>
              <a:cs typeface="Times New Roman" panose="02020603050405020304" pitchFamily="18" charset="0"/>
            </a:rPr>
            <a:t>Văn bản </a:t>
          </a:r>
        </a:p>
      </dgm:t>
    </dgm:pt>
    <dgm:pt modelId="{5CA1DAC8-16D9-40E7-92CC-8831A4FF8DB9}" type="parTrans" cxnId="{1FC34738-6DF8-4504-B1BE-E929DC3A8131}">
      <dgm:prSet/>
      <dgm:spPr>
        <a:ln w="28575">
          <a:solidFill>
            <a:srgbClr val="00B0F0"/>
          </a:solidFill>
        </a:ln>
      </dgm:spPr>
      <dgm:t>
        <a:bodyPr/>
        <a:lstStyle/>
        <a:p>
          <a:endParaRPr lang="en-US">
            <a:solidFill>
              <a:srgbClr val="0070C0"/>
            </a:solidFill>
          </a:endParaRPr>
        </a:p>
      </dgm:t>
    </dgm:pt>
    <dgm:pt modelId="{54F9917E-C349-4231-902C-2E46E4B1477E}" type="sibTrans" cxnId="{1FC34738-6DF8-4504-B1BE-E929DC3A8131}">
      <dgm:prSet/>
      <dgm:spPr/>
      <dgm:t>
        <a:bodyPr/>
        <a:lstStyle/>
        <a:p>
          <a:endParaRPr lang="en-US"/>
        </a:p>
      </dgm:t>
    </dgm:pt>
    <dgm:pt modelId="{53946DE3-54F4-46AF-B2D6-DF1574A4FFB1}" type="pres">
      <dgm:prSet presAssocID="{E77F97BA-C9F2-45C7-A5E6-27222C9032C7}" presName="hierChild1" presStyleCnt="0">
        <dgm:presLayoutVars>
          <dgm:orgChart val="1"/>
          <dgm:chPref val="1"/>
          <dgm:dir/>
          <dgm:animOne val="branch"/>
          <dgm:animLvl val="lvl"/>
          <dgm:resizeHandles/>
        </dgm:presLayoutVars>
      </dgm:prSet>
      <dgm:spPr/>
    </dgm:pt>
    <dgm:pt modelId="{1154F87D-4E92-41B2-862A-6C5ECA32C770}" type="pres">
      <dgm:prSet presAssocID="{41FDE1F4-B3B1-44B1-9BF2-D97C762430E9}" presName="hierRoot1" presStyleCnt="0">
        <dgm:presLayoutVars>
          <dgm:hierBranch val="init"/>
        </dgm:presLayoutVars>
      </dgm:prSet>
      <dgm:spPr/>
    </dgm:pt>
    <dgm:pt modelId="{E98D8F12-070C-42D9-AB69-42515A81A301}" type="pres">
      <dgm:prSet presAssocID="{41FDE1F4-B3B1-44B1-9BF2-D97C762430E9}" presName="rootComposite1" presStyleCnt="0"/>
      <dgm:spPr/>
    </dgm:pt>
    <dgm:pt modelId="{2D897BF7-8049-4575-AB29-C57FFABB89FB}" type="pres">
      <dgm:prSet presAssocID="{41FDE1F4-B3B1-44B1-9BF2-D97C762430E9}" presName="rootText1" presStyleLbl="node0" presStyleIdx="0" presStyleCnt="1" custLinFactNeighborX="3526" custLinFactNeighborY="28887">
        <dgm:presLayoutVars>
          <dgm:chPref val="3"/>
        </dgm:presLayoutVars>
      </dgm:prSet>
      <dgm:spPr/>
    </dgm:pt>
    <dgm:pt modelId="{4AA896B8-CF3C-4C9F-BA81-8ADDCCA12D30}" type="pres">
      <dgm:prSet presAssocID="{41FDE1F4-B3B1-44B1-9BF2-D97C762430E9}" presName="rootConnector1" presStyleLbl="node1" presStyleIdx="0" presStyleCnt="0"/>
      <dgm:spPr/>
    </dgm:pt>
    <dgm:pt modelId="{E069377F-5D94-4CF3-9F46-915B5BAAE93C}" type="pres">
      <dgm:prSet presAssocID="{41FDE1F4-B3B1-44B1-9BF2-D97C762430E9}" presName="hierChild2" presStyleCnt="0"/>
      <dgm:spPr/>
    </dgm:pt>
    <dgm:pt modelId="{F4B9FE5B-AF55-43A2-88CE-AF77704D2297}" type="pres">
      <dgm:prSet presAssocID="{5CA1DAC8-16D9-40E7-92CC-8831A4FF8DB9}" presName="Name37" presStyleLbl="parChTrans1D2" presStyleIdx="0" presStyleCnt="4"/>
      <dgm:spPr/>
    </dgm:pt>
    <dgm:pt modelId="{18C887FF-ACBC-4A36-B3D6-903CD0C0DFE4}" type="pres">
      <dgm:prSet presAssocID="{1AF9393F-1918-4753-940C-575A303AB0AE}" presName="hierRoot2" presStyleCnt="0">
        <dgm:presLayoutVars>
          <dgm:hierBranch val="init"/>
        </dgm:presLayoutVars>
      </dgm:prSet>
      <dgm:spPr/>
    </dgm:pt>
    <dgm:pt modelId="{3CEC907C-87AA-447A-9734-A63402F194FA}" type="pres">
      <dgm:prSet presAssocID="{1AF9393F-1918-4753-940C-575A303AB0AE}" presName="rootComposite" presStyleCnt="0"/>
      <dgm:spPr/>
    </dgm:pt>
    <dgm:pt modelId="{B4EDFBE3-C754-4362-B165-CF0D4D9B7552}" type="pres">
      <dgm:prSet presAssocID="{1AF9393F-1918-4753-940C-575A303AB0AE}" presName="rootText" presStyleLbl="node2" presStyleIdx="0" presStyleCnt="4" custScaleY="128636" custLinFactNeighborY="56106">
        <dgm:presLayoutVars>
          <dgm:chPref val="3"/>
        </dgm:presLayoutVars>
      </dgm:prSet>
      <dgm:spPr/>
    </dgm:pt>
    <dgm:pt modelId="{3F22CDA5-95E8-4F5A-A7C2-6C3CC1F8038E}" type="pres">
      <dgm:prSet presAssocID="{1AF9393F-1918-4753-940C-575A303AB0AE}" presName="rootConnector" presStyleLbl="node2" presStyleIdx="0" presStyleCnt="4"/>
      <dgm:spPr/>
    </dgm:pt>
    <dgm:pt modelId="{A3AF2C5A-D3B3-4F28-BF75-FF4291992FF5}" type="pres">
      <dgm:prSet presAssocID="{1AF9393F-1918-4753-940C-575A303AB0AE}" presName="hierChild4" presStyleCnt="0"/>
      <dgm:spPr/>
    </dgm:pt>
    <dgm:pt modelId="{A0D90C26-3062-4145-A9C0-767D849B8ECD}" type="pres">
      <dgm:prSet presAssocID="{1AF9393F-1918-4753-940C-575A303AB0AE}" presName="hierChild5" presStyleCnt="0"/>
      <dgm:spPr/>
    </dgm:pt>
    <dgm:pt modelId="{F3913608-FD33-4B0F-A1E2-1137F77EE463}" type="pres">
      <dgm:prSet presAssocID="{A59DD369-AF3D-4872-A2C2-B577EDFD513F}" presName="Name37" presStyleLbl="parChTrans1D2" presStyleIdx="1" presStyleCnt="4"/>
      <dgm:spPr/>
    </dgm:pt>
    <dgm:pt modelId="{9A028374-9888-4C16-89EF-0E3A237C690A}" type="pres">
      <dgm:prSet presAssocID="{28FC2916-2822-40DF-884E-373F18CCF0C8}" presName="hierRoot2" presStyleCnt="0">
        <dgm:presLayoutVars>
          <dgm:hierBranch val="init"/>
        </dgm:presLayoutVars>
      </dgm:prSet>
      <dgm:spPr/>
    </dgm:pt>
    <dgm:pt modelId="{418BA119-61DE-4C4F-925C-A5183F06FF79}" type="pres">
      <dgm:prSet presAssocID="{28FC2916-2822-40DF-884E-373F18CCF0C8}" presName="rootComposite" presStyleCnt="0"/>
      <dgm:spPr/>
    </dgm:pt>
    <dgm:pt modelId="{72719DA2-D9FB-4B3A-84A4-3C68A8564D71}" type="pres">
      <dgm:prSet presAssocID="{28FC2916-2822-40DF-884E-373F18CCF0C8}" presName="rootText" presStyleLbl="node2" presStyleIdx="1" presStyleCnt="4" custScaleY="128636" custLinFactNeighborX="1881" custLinFactNeighborY="56106">
        <dgm:presLayoutVars>
          <dgm:chPref val="3"/>
        </dgm:presLayoutVars>
      </dgm:prSet>
      <dgm:spPr/>
    </dgm:pt>
    <dgm:pt modelId="{DCE6076D-C32D-43BA-8382-4E63D61C8659}" type="pres">
      <dgm:prSet presAssocID="{28FC2916-2822-40DF-884E-373F18CCF0C8}" presName="rootConnector" presStyleLbl="node2" presStyleIdx="1" presStyleCnt="4"/>
      <dgm:spPr/>
    </dgm:pt>
    <dgm:pt modelId="{D406A747-BDE7-40E6-A518-50003CEE615B}" type="pres">
      <dgm:prSet presAssocID="{28FC2916-2822-40DF-884E-373F18CCF0C8}" presName="hierChild4" presStyleCnt="0"/>
      <dgm:spPr/>
    </dgm:pt>
    <dgm:pt modelId="{A8044EA9-246E-4A88-9980-CD2184973309}" type="pres">
      <dgm:prSet presAssocID="{28FC2916-2822-40DF-884E-373F18CCF0C8}" presName="hierChild5" presStyleCnt="0"/>
      <dgm:spPr/>
    </dgm:pt>
    <dgm:pt modelId="{25FEBCC4-B6B3-4E9C-AD10-9C1377F9587E}" type="pres">
      <dgm:prSet presAssocID="{AAD93724-6D5E-44CD-8BCD-1CA1741002D8}" presName="Name37" presStyleLbl="parChTrans1D2" presStyleIdx="2" presStyleCnt="4"/>
      <dgm:spPr/>
    </dgm:pt>
    <dgm:pt modelId="{744C2011-8853-49C8-93B4-4BD782E2CF78}" type="pres">
      <dgm:prSet presAssocID="{890F1E71-5E49-4236-B43B-E2A757E10EEC}" presName="hierRoot2" presStyleCnt="0">
        <dgm:presLayoutVars>
          <dgm:hierBranch val="init"/>
        </dgm:presLayoutVars>
      </dgm:prSet>
      <dgm:spPr/>
    </dgm:pt>
    <dgm:pt modelId="{11F6C9A7-57F9-4B40-BC0E-3BE4DC2C0818}" type="pres">
      <dgm:prSet presAssocID="{890F1E71-5E49-4236-B43B-E2A757E10EEC}" presName="rootComposite" presStyleCnt="0"/>
      <dgm:spPr/>
    </dgm:pt>
    <dgm:pt modelId="{75570ED6-7627-41B0-BB3F-7B194A4E9228}" type="pres">
      <dgm:prSet presAssocID="{890F1E71-5E49-4236-B43B-E2A757E10EEC}" presName="rootText" presStyleLbl="node2" presStyleIdx="2" presStyleCnt="4" custScaleY="128636" custLinFactNeighborX="1881" custLinFactNeighborY="56106">
        <dgm:presLayoutVars>
          <dgm:chPref val="3"/>
        </dgm:presLayoutVars>
      </dgm:prSet>
      <dgm:spPr/>
    </dgm:pt>
    <dgm:pt modelId="{984E87BD-1500-442B-985F-45E657280DAB}" type="pres">
      <dgm:prSet presAssocID="{890F1E71-5E49-4236-B43B-E2A757E10EEC}" presName="rootConnector" presStyleLbl="node2" presStyleIdx="2" presStyleCnt="4"/>
      <dgm:spPr/>
    </dgm:pt>
    <dgm:pt modelId="{C1E60A73-8119-4D71-BD02-4144029431E0}" type="pres">
      <dgm:prSet presAssocID="{890F1E71-5E49-4236-B43B-E2A757E10EEC}" presName="hierChild4" presStyleCnt="0"/>
      <dgm:spPr/>
    </dgm:pt>
    <dgm:pt modelId="{890B3994-0F34-48EB-A9AA-DE2FEC845B1B}" type="pres">
      <dgm:prSet presAssocID="{890F1E71-5E49-4236-B43B-E2A757E10EEC}" presName="hierChild5" presStyleCnt="0"/>
      <dgm:spPr/>
    </dgm:pt>
    <dgm:pt modelId="{01B717F1-F568-4694-BDD6-31CCA2C894FD}" type="pres">
      <dgm:prSet presAssocID="{1445FC67-BD33-40E4-B34B-6A64594CC0A4}" presName="Name37" presStyleLbl="parChTrans1D2" presStyleIdx="3" presStyleCnt="4"/>
      <dgm:spPr/>
    </dgm:pt>
    <dgm:pt modelId="{054CE8D6-05BA-42C0-B7CC-086B726B6881}" type="pres">
      <dgm:prSet presAssocID="{1A27C5C2-37EB-4531-99F8-60F5F9D52AF3}" presName="hierRoot2" presStyleCnt="0">
        <dgm:presLayoutVars>
          <dgm:hierBranch val="init"/>
        </dgm:presLayoutVars>
      </dgm:prSet>
      <dgm:spPr/>
    </dgm:pt>
    <dgm:pt modelId="{0FB3D5FB-8598-415D-A2F7-47B72B1F0831}" type="pres">
      <dgm:prSet presAssocID="{1A27C5C2-37EB-4531-99F8-60F5F9D52AF3}" presName="rootComposite" presStyleCnt="0"/>
      <dgm:spPr/>
    </dgm:pt>
    <dgm:pt modelId="{8BFEE156-0D03-4E30-BB09-6BBFEEB73F99}" type="pres">
      <dgm:prSet presAssocID="{1A27C5C2-37EB-4531-99F8-60F5F9D52AF3}" presName="rootText" presStyleLbl="node2" presStyleIdx="3" presStyleCnt="4" custScaleX="218117" custScaleY="128636" custLinFactNeighborX="454" custLinFactNeighborY="56106">
        <dgm:presLayoutVars>
          <dgm:chPref val="3"/>
        </dgm:presLayoutVars>
      </dgm:prSet>
      <dgm:spPr/>
    </dgm:pt>
    <dgm:pt modelId="{297F1CE3-0253-4E8F-863A-E3C10B67EDE6}" type="pres">
      <dgm:prSet presAssocID="{1A27C5C2-37EB-4531-99F8-60F5F9D52AF3}" presName="rootConnector" presStyleLbl="node2" presStyleIdx="3" presStyleCnt="4"/>
      <dgm:spPr/>
    </dgm:pt>
    <dgm:pt modelId="{5AAE265D-9AD1-4A5D-BCE3-DF1C6D072C88}" type="pres">
      <dgm:prSet presAssocID="{1A27C5C2-37EB-4531-99F8-60F5F9D52AF3}" presName="hierChild4" presStyleCnt="0"/>
      <dgm:spPr/>
    </dgm:pt>
    <dgm:pt modelId="{6880E8F1-0A75-4455-86E1-4CCFFFF9E968}" type="pres">
      <dgm:prSet presAssocID="{1A27C5C2-37EB-4531-99F8-60F5F9D52AF3}" presName="hierChild5" presStyleCnt="0"/>
      <dgm:spPr/>
    </dgm:pt>
    <dgm:pt modelId="{C9BD1C04-54D8-4363-B4FC-68501E85EAD4}" type="pres">
      <dgm:prSet presAssocID="{41FDE1F4-B3B1-44B1-9BF2-D97C762430E9}" presName="hierChild3" presStyleCnt="0"/>
      <dgm:spPr/>
    </dgm:pt>
  </dgm:ptLst>
  <dgm:cxnLst>
    <dgm:cxn modelId="{A58C8107-74C8-4BCD-BBBA-A5CA20572A5A}" type="presOf" srcId="{41FDE1F4-B3B1-44B1-9BF2-D97C762430E9}" destId="{2D897BF7-8049-4575-AB29-C57FFABB89FB}" srcOrd="0" destOrd="0" presId="urn:microsoft.com/office/officeart/2005/8/layout/orgChart1"/>
    <dgm:cxn modelId="{6D47A808-4470-40F2-B7BE-DC6C704E922A}" type="presOf" srcId="{890F1E71-5E49-4236-B43B-E2A757E10EEC}" destId="{984E87BD-1500-442B-985F-45E657280DAB}" srcOrd="1" destOrd="0" presId="urn:microsoft.com/office/officeart/2005/8/layout/orgChart1"/>
    <dgm:cxn modelId="{E6B2FD20-0938-4747-9B68-D966D8E996AB}" srcId="{41FDE1F4-B3B1-44B1-9BF2-D97C762430E9}" destId="{890F1E71-5E49-4236-B43B-E2A757E10EEC}" srcOrd="2" destOrd="0" parTransId="{AAD93724-6D5E-44CD-8BCD-1CA1741002D8}" sibTransId="{6D33FE94-C5E8-4118-BA4F-1DF4E740FF4F}"/>
    <dgm:cxn modelId="{A167C634-6CD3-4ECE-9456-D7F1EB96CB14}" type="presOf" srcId="{28FC2916-2822-40DF-884E-373F18CCF0C8}" destId="{DCE6076D-C32D-43BA-8382-4E63D61C8659}" srcOrd="1" destOrd="0" presId="urn:microsoft.com/office/officeart/2005/8/layout/orgChart1"/>
    <dgm:cxn modelId="{1FC34738-6DF8-4504-B1BE-E929DC3A8131}" srcId="{41FDE1F4-B3B1-44B1-9BF2-D97C762430E9}" destId="{1AF9393F-1918-4753-940C-575A303AB0AE}" srcOrd="0" destOrd="0" parTransId="{5CA1DAC8-16D9-40E7-92CC-8831A4FF8DB9}" sibTransId="{54F9917E-C349-4231-902C-2E46E4B1477E}"/>
    <dgm:cxn modelId="{E102E639-35E0-4436-B482-C8B2C9DE24D3}" type="presOf" srcId="{28FC2916-2822-40DF-884E-373F18CCF0C8}" destId="{72719DA2-D9FB-4B3A-84A4-3C68A8564D71}" srcOrd="0" destOrd="0" presId="urn:microsoft.com/office/officeart/2005/8/layout/orgChart1"/>
    <dgm:cxn modelId="{58E7D53E-B98D-4AFD-8CF3-EB62BA4AFACE}" srcId="{41FDE1F4-B3B1-44B1-9BF2-D97C762430E9}" destId="{1A27C5C2-37EB-4531-99F8-60F5F9D52AF3}" srcOrd="3" destOrd="0" parTransId="{1445FC67-BD33-40E4-B34B-6A64594CC0A4}" sibTransId="{A326E6CF-AA35-4D2A-9B55-B6C8F836BC7E}"/>
    <dgm:cxn modelId="{D1CF894D-A5E6-49B4-8DC6-9BF98B780B1A}" type="presOf" srcId="{1A27C5C2-37EB-4531-99F8-60F5F9D52AF3}" destId="{297F1CE3-0253-4E8F-863A-E3C10B67EDE6}" srcOrd="1" destOrd="0" presId="urn:microsoft.com/office/officeart/2005/8/layout/orgChart1"/>
    <dgm:cxn modelId="{576C2B86-BA0C-452B-881B-69ECD7EF2EC6}" type="presOf" srcId="{890F1E71-5E49-4236-B43B-E2A757E10EEC}" destId="{75570ED6-7627-41B0-BB3F-7B194A4E9228}" srcOrd="0" destOrd="0" presId="urn:microsoft.com/office/officeart/2005/8/layout/orgChart1"/>
    <dgm:cxn modelId="{4BEA9994-6F13-44D0-91B2-E35EA65D2B45}" type="presOf" srcId="{1AF9393F-1918-4753-940C-575A303AB0AE}" destId="{B4EDFBE3-C754-4362-B165-CF0D4D9B7552}" srcOrd="0" destOrd="0" presId="urn:microsoft.com/office/officeart/2005/8/layout/orgChart1"/>
    <dgm:cxn modelId="{BCBDB49E-3E69-461A-8032-A13C3B227F7C}" type="presOf" srcId="{1445FC67-BD33-40E4-B34B-6A64594CC0A4}" destId="{01B717F1-F568-4694-BDD6-31CCA2C894FD}" srcOrd="0" destOrd="0" presId="urn:microsoft.com/office/officeart/2005/8/layout/orgChart1"/>
    <dgm:cxn modelId="{C0585FA8-4342-43EE-8C8D-E317E1220959}" type="presOf" srcId="{1A27C5C2-37EB-4531-99F8-60F5F9D52AF3}" destId="{8BFEE156-0D03-4E30-BB09-6BBFEEB73F99}" srcOrd="0" destOrd="0" presId="urn:microsoft.com/office/officeart/2005/8/layout/orgChart1"/>
    <dgm:cxn modelId="{1C6719A9-ED1E-4D2B-BE87-F64F52EC1AD8}" srcId="{41FDE1F4-B3B1-44B1-9BF2-D97C762430E9}" destId="{28FC2916-2822-40DF-884E-373F18CCF0C8}" srcOrd="1" destOrd="0" parTransId="{A59DD369-AF3D-4872-A2C2-B577EDFD513F}" sibTransId="{4A94815A-C590-408D-9B80-738BA6EBECC0}"/>
    <dgm:cxn modelId="{7C7901AA-7242-48BF-9223-7F2D6BA7C727}" srcId="{E77F97BA-C9F2-45C7-A5E6-27222C9032C7}" destId="{41FDE1F4-B3B1-44B1-9BF2-D97C762430E9}" srcOrd="0" destOrd="0" parTransId="{B7719656-6ABA-43E2-9A8A-84B76E817D9F}" sibTransId="{A9356676-00E2-4182-9314-3FA42BDE2830}"/>
    <dgm:cxn modelId="{FBCC9EAA-9DD4-4027-A61A-1D641FD7CFF0}" type="presOf" srcId="{AAD93724-6D5E-44CD-8BCD-1CA1741002D8}" destId="{25FEBCC4-B6B3-4E9C-AD10-9C1377F9587E}" srcOrd="0" destOrd="0" presId="urn:microsoft.com/office/officeart/2005/8/layout/orgChart1"/>
    <dgm:cxn modelId="{C7594BC5-8E15-4F1F-8BFD-B4656882DC97}" type="presOf" srcId="{E77F97BA-C9F2-45C7-A5E6-27222C9032C7}" destId="{53946DE3-54F4-46AF-B2D6-DF1574A4FFB1}" srcOrd="0" destOrd="0" presId="urn:microsoft.com/office/officeart/2005/8/layout/orgChart1"/>
    <dgm:cxn modelId="{C06E90C5-EFDD-4478-AD01-E862EB218C09}" type="presOf" srcId="{41FDE1F4-B3B1-44B1-9BF2-D97C762430E9}" destId="{4AA896B8-CF3C-4C9F-BA81-8ADDCCA12D30}" srcOrd="1" destOrd="0" presId="urn:microsoft.com/office/officeart/2005/8/layout/orgChart1"/>
    <dgm:cxn modelId="{597BBAD8-334E-4407-BC58-13074F72915F}" type="presOf" srcId="{5CA1DAC8-16D9-40E7-92CC-8831A4FF8DB9}" destId="{F4B9FE5B-AF55-43A2-88CE-AF77704D2297}" srcOrd="0" destOrd="0" presId="urn:microsoft.com/office/officeart/2005/8/layout/orgChart1"/>
    <dgm:cxn modelId="{95AD4FDD-2201-4977-98E6-123014394ADC}" type="presOf" srcId="{1AF9393F-1918-4753-940C-575A303AB0AE}" destId="{3F22CDA5-95E8-4F5A-A7C2-6C3CC1F8038E}" srcOrd="1" destOrd="0" presId="urn:microsoft.com/office/officeart/2005/8/layout/orgChart1"/>
    <dgm:cxn modelId="{23B37EF3-E053-4F4F-81BF-55C8A0F8AB85}" type="presOf" srcId="{A59DD369-AF3D-4872-A2C2-B577EDFD513F}" destId="{F3913608-FD33-4B0F-A1E2-1137F77EE463}" srcOrd="0" destOrd="0" presId="urn:microsoft.com/office/officeart/2005/8/layout/orgChart1"/>
    <dgm:cxn modelId="{EDC45F4A-E287-48F6-B37D-F38E7B9CDC32}" type="presParOf" srcId="{53946DE3-54F4-46AF-B2D6-DF1574A4FFB1}" destId="{1154F87D-4E92-41B2-862A-6C5ECA32C770}" srcOrd="0" destOrd="0" presId="urn:microsoft.com/office/officeart/2005/8/layout/orgChart1"/>
    <dgm:cxn modelId="{EE733BBD-BC07-4C0C-95E3-DCC5E1EA39FA}" type="presParOf" srcId="{1154F87D-4E92-41B2-862A-6C5ECA32C770}" destId="{E98D8F12-070C-42D9-AB69-42515A81A301}" srcOrd="0" destOrd="0" presId="urn:microsoft.com/office/officeart/2005/8/layout/orgChart1"/>
    <dgm:cxn modelId="{CAB9DE2C-F99C-4FBF-AD0F-98B427080ABF}" type="presParOf" srcId="{E98D8F12-070C-42D9-AB69-42515A81A301}" destId="{2D897BF7-8049-4575-AB29-C57FFABB89FB}" srcOrd="0" destOrd="0" presId="urn:microsoft.com/office/officeart/2005/8/layout/orgChart1"/>
    <dgm:cxn modelId="{A1D88B0E-DDCD-48EC-82A3-7EBE4A82361E}" type="presParOf" srcId="{E98D8F12-070C-42D9-AB69-42515A81A301}" destId="{4AA896B8-CF3C-4C9F-BA81-8ADDCCA12D30}" srcOrd="1" destOrd="0" presId="urn:microsoft.com/office/officeart/2005/8/layout/orgChart1"/>
    <dgm:cxn modelId="{91A182F5-B057-4AE5-B51A-67494429138F}" type="presParOf" srcId="{1154F87D-4E92-41B2-862A-6C5ECA32C770}" destId="{E069377F-5D94-4CF3-9F46-915B5BAAE93C}" srcOrd="1" destOrd="0" presId="urn:microsoft.com/office/officeart/2005/8/layout/orgChart1"/>
    <dgm:cxn modelId="{7F96FC71-5686-4DA8-8C8B-4E7BB43F9222}" type="presParOf" srcId="{E069377F-5D94-4CF3-9F46-915B5BAAE93C}" destId="{F4B9FE5B-AF55-43A2-88CE-AF77704D2297}" srcOrd="0" destOrd="0" presId="urn:microsoft.com/office/officeart/2005/8/layout/orgChart1"/>
    <dgm:cxn modelId="{8C5C7F3A-5B6A-4F43-A0A2-F7E22E553CAA}" type="presParOf" srcId="{E069377F-5D94-4CF3-9F46-915B5BAAE93C}" destId="{18C887FF-ACBC-4A36-B3D6-903CD0C0DFE4}" srcOrd="1" destOrd="0" presId="urn:microsoft.com/office/officeart/2005/8/layout/orgChart1"/>
    <dgm:cxn modelId="{8E9E81C7-2324-4583-A4FC-45619E66E568}" type="presParOf" srcId="{18C887FF-ACBC-4A36-B3D6-903CD0C0DFE4}" destId="{3CEC907C-87AA-447A-9734-A63402F194FA}" srcOrd="0" destOrd="0" presId="urn:microsoft.com/office/officeart/2005/8/layout/orgChart1"/>
    <dgm:cxn modelId="{CA95F71B-C9B9-4561-A548-C831A562DE31}" type="presParOf" srcId="{3CEC907C-87AA-447A-9734-A63402F194FA}" destId="{B4EDFBE3-C754-4362-B165-CF0D4D9B7552}" srcOrd="0" destOrd="0" presId="urn:microsoft.com/office/officeart/2005/8/layout/orgChart1"/>
    <dgm:cxn modelId="{616B70F7-751C-4A2D-8B54-28DE5394EB44}" type="presParOf" srcId="{3CEC907C-87AA-447A-9734-A63402F194FA}" destId="{3F22CDA5-95E8-4F5A-A7C2-6C3CC1F8038E}" srcOrd="1" destOrd="0" presId="urn:microsoft.com/office/officeart/2005/8/layout/orgChart1"/>
    <dgm:cxn modelId="{844884FB-57F6-402C-A053-B31661A8321B}" type="presParOf" srcId="{18C887FF-ACBC-4A36-B3D6-903CD0C0DFE4}" destId="{A3AF2C5A-D3B3-4F28-BF75-FF4291992FF5}" srcOrd="1" destOrd="0" presId="urn:microsoft.com/office/officeart/2005/8/layout/orgChart1"/>
    <dgm:cxn modelId="{F5839790-AB9A-4013-A088-E4DDADA38009}" type="presParOf" srcId="{18C887FF-ACBC-4A36-B3D6-903CD0C0DFE4}" destId="{A0D90C26-3062-4145-A9C0-767D849B8ECD}" srcOrd="2" destOrd="0" presId="urn:microsoft.com/office/officeart/2005/8/layout/orgChart1"/>
    <dgm:cxn modelId="{0648D63D-36A2-4D4B-A5D3-CBF1BFDFEBE4}" type="presParOf" srcId="{E069377F-5D94-4CF3-9F46-915B5BAAE93C}" destId="{F3913608-FD33-4B0F-A1E2-1137F77EE463}" srcOrd="2" destOrd="0" presId="urn:microsoft.com/office/officeart/2005/8/layout/orgChart1"/>
    <dgm:cxn modelId="{4F4C4380-C4BF-427A-ACD5-3E883A00E1B8}" type="presParOf" srcId="{E069377F-5D94-4CF3-9F46-915B5BAAE93C}" destId="{9A028374-9888-4C16-89EF-0E3A237C690A}" srcOrd="3" destOrd="0" presId="urn:microsoft.com/office/officeart/2005/8/layout/orgChart1"/>
    <dgm:cxn modelId="{65C17CCA-6A07-4677-825C-012752513CE1}" type="presParOf" srcId="{9A028374-9888-4C16-89EF-0E3A237C690A}" destId="{418BA119-61DE-4C4F-925C-A5183F06FF79}" srcOrd="0" destOrd="0" presId="urn:microsoft.com/office/officeart/2005/8/layout/orgChart1"/>
    <dgm:cxn modelId="{E0ABE07B-B16B-457C-99B7-BB9B2759CBB0}" type="presParOf" srcId="{418BA119-61DE-4C4F-925C-A5183F06FF79}" destId="{72719DA2-D9FB-4B3A-84A4-3C68A8564D71}" srcOrd="0" destOrd="0" presId="urn:microsoft.com/office/officeart/2005/8/layout/orgChart1"/>
    <dgm:cxn modelId="{C35B7490-F3E0-4DAC-A5BA-040FAA55700B}" type="presParOf" srcId="{418BA119-61DE-4C4F-925C-A5183F06FF79}" destId="{DCE6076D-C32D-43BA-8382-4E63D61C8659}" srcOrd="1" destOrd="0" presId="urn:microsoft.com/office/officeart/2005/8/layout/orgChart1"/>
    <dgm:cxn modelId="{CF8F9D76-F096-4964-BD9D-A3A9A12D8F93}" type="presParOf" srcId="{9A028374-9888-4C16-89EF-0E3A237C690A}" destId="{D406A747-BDE7-40E6-A518-50003CEE615B}" srcOrd="1" destOrd="0" presId="urn:microsoft.com/office/officeart/2005/8/layout/orgChart1"/>
    <dgm:cxn modelId="{761E7731-F71C-4CDC-B1FD-316164A0970F}" type="presParOf" srcId="{9A028374-9888-4C16-89EF-0E3A237C690A}" destId="{A8044EA9-246E-4A88-9980-CD2184973309}" srcOrd="2" destOrd="0" presId="urn:microsoft.com/office/officeart/2005/8/layout/orgChart1"/>
    <dgm:cxn modelId="{C17E6C60-DD04-423C-8D93-BE8BA92D0AB8}" type="presParOf" srcId="{E069377F-5D94-4CF3-9F46-915B5BAAE93C}" destId="{25FEBCC4-B6B3-4E9C-AD10-9C1377F9587E}" srcOrd="4" destOrd="0" presId="urn:microsoft.com/office/officeart/2005/8/layout/orgChart1"/>
    <dgm:cxn modelId="{016B7DD9-F4ED-44E4-A477-960F80D25703}" type="presParOf" srcId="{E069377F-5D94-4CF3-9F46-915B5BAAE93C}" destId="{744C2011-8853-49C8-93B4-4BD782E2CF78}" srcOrd="5" destOrd="0" presId="urn:microsoft.com/office/officeart/2005/8/layout/orgChart1"/>
    <dgm:cxn modelId="{1EB23661-A22F-4DD1-A5DE-17F51D1089CE}" type="presParOf" srcId="{744C2011-8853-49C8-93B4-4BD782E2CF78}" destId="{11F6C9A7-57F9-4B40-BC0E-3BE4DC2C0818}" srcOrd="0" destOrd="0" presId="urn:microsoft.com/office/officeart/2005/8/layout/orgChart1"/>
    <dgm:cxn modelId="{C10E601F-3F14-4B93-BE49-DDFC4AEF44F1}" type="presParOf" srcId="{11F6C9A7-57F9-4B40-BC0E-3BE4DC2C0818}" destId="{75570ED6-7627-41B0-BB3F-7B194A4E9228}" srcOrd="0" destOrd="0" presId="urn:microsoft.com/office/officeart/2005/8/layout/orgChart1"/>
    <dgm:cxn modelId="{1BB8387E-56D5-4C70-9BBC-2B32BEB07395}" type="presParOf" srcId="{11F6C9A7-57F9-4B40-BC0E-3BE4DC2C0818}" destId="{984E87BD-1500-442B-985F-45E657280DAB}" srcOrd="1" destOrd="0" presId="urn:microsoft.com/office/officeart/2005/8/layout/orgChart1"/>
    <dgm:cxn modelId="{45A6489F-7EBD-4077-9D37-F68596AB3660}" type="presParOf" srcId="{744C2011-8853-49C8-93B4-4BD782E2CF78}" destId="{C1E60A73-8119-4D71-BD02-4144029431E0}" srcOrd="1" destOrd="0" presId="urn:microsoft.com/office/officeart/2005/8/layout/orgChart1"/>
    <dgm:cxn modelId="{05B79991-A61C-4984-BC58-A763EB3757C5}" type="presParOf" srcId="{744C2011-8853-49C8-93B4-4BD782E2CF78}" destId="{890B3994-0F34-48EB-A9AA-DE2FEC845B1B}" srcOrd="2" destOrd="0" presId="urn:microsoft.com/office/officeart/2005/8/layout/orgChart1"/>
    <dgm:cxn modelId="{6D358759-DA26-4B07-B5D2-749C3E5D2FDA}" type="presParOf" srcId="{E069377F-5D94-4CF3-9F46-915B5BAAE93C}" destId="{01B717F1-F568-4694-BDD6-31CCA2C894FD}" srcOrd="6" destOrd="0" presId="urn:microsoft.com/office/officeart/2005/8/layout/orgChart1"/>
    <dgm:cxn modelId="{07B90248-A049-40B9-ACCF-C316CD7DE786}" type="presParOf" srcId="{E069377F-5D94-4CF3-9F46-915B5BAAE93C}" destId="{054CE8D6-05BA-42C0-B7CC-086B726B6881}" srcOrd="7" destOrd="0" presId="urn:microsoft.com/office/officeart/2005/8/layout/orgChart1"/>
    <dgm:cxn modelId="{9504DBD3-D43B-4746-9D83-7AF04D8F827C}" type="presParOf" srcId="{054CE8D6-05BA-42C0-B7CC-086B726B6881}" destId="{0FB3D5FB-8598-415D-A2F7-47B72B1F0831}" srcOrd="0" destOrd="0" presId="urn:microsoft.com/office/officeart/2005/8/layout/orgChart1"/>
    <dgm:cxn modelId="{AC6C0647-7316-4106-9D24-750630E770AA}" type="presParOf" srcId="{0FB3D5FB-8598-415D-A2F7-47B72B1F0831}" destId="{8BFEE156-0D03-4E30-BB09-6BBFEEB73F99}" srcOrd="0" destOrd="0" presId="urn:microsoft.com/office/officeart/2005/8/layout/orgChart1"/>
    <dgm:cxn modelId="{8C770F3F-7155-4C39-88F2-E20860BD3581}" type="presParOf" srcId="{0FB3D5FB-8598-415D-A2F7-47B72B1F0831}" destId="{297F1CE3-0253-4E8F-863A-E3C10B67EDE6}" srcOrd="1" destOrd="0" presId="urn:microsoft.com/office/officeart/2005/8/layout/orgChart1"/>
    <dgm:cxn modelId="{0030697A-5D06-4CCC-B979-1AEF20BE97FE}" type="presParOf" srcId="{054CE8D6-05BA-42C0-B7CC-086B726B6881}" destId="{5AAE265D-9AD1-4A5D-BCE3-DF1C6D072C88}" srcOrd="1" destOrd="0" presId="urn:microsoft.com/office/officeart/2005/8/layout/orgChart1"/>
    <dgm:cxn modelId="{9F88F982-D4FB-49FD-8627-6918152999E3}" type="presParOf" srcId="{054CE8D6-05BA-42C0-B7CC-086B726B6881}" destId="{6880E8F1-0A75-4455-86E1-4CCFFFF9E968}" srcOrd="2" destOrd="0" presId="urn:microsoft.com/office/officeart/2005/8/layout/orgChart1"/>
    <dgm:cxn modelId="{24AE3824-88A1-4F5C-A556-5E0B16BC4BAF}" type="presParOf" srcId="{1154F87D-4E92-41B2-862A-6C5ECA32C770}" destId="{C9BD1C04-54D8-4363-B4FC-68501E85EA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Lorem ipsum dolor sit amet, consectetuer adipiscing elit.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Nunc viverra imperdiet enim. Fusce est. Vivamus a tellus.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Pellentesque habitant morbi tristique senectus et netus.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717F1-F568-4694-BDD6-31CCA2C894FD}">
      <dsp:nvSpPr>
        <dsp:cNvPr id="0" name=""/>
        <dsp:cNvSpPr/>
      </dsp:nvSpPr>
      <dsp:spPr>
        <a:xfrm>
          <a:off x="4874115" y="1782622"/>
          <a:ext cx="2952682" cy="572728"/>
        </a:xfrm>
        <a:custGeom>
          <a:avLst/>
          <a:gdLst/>
          <a:ahLst/>
          <a:cxnLst/>
          <a:rect l="0" t="0" r="0" b="0"/>
          <a:pathLst>
            <a:path>
              <a:moveTo>
                <a:pt x="0" y="0"/>
              </a:moveTo>
              <a:lnTo>
                <a:pt x="0" y="398971"/>
              </a:lnTo>
              <a:lnTo>
                <a:pt x="2952682" y="398971"/>
              </a:lnTo>
              <a:lnTo>
                <a:pt x="2952682"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25FEBCC4-B6B3-4E9C-AD10-9C1377F9587E}">
      <dsp:nvSpPr>
        <dsp:cNvPr id="0" name=""/>
        <dsp:cNvSpPr/>
      </dsp:nvSpPr>
      <dsp:spPr>
        <a:xfrm>
          <a:off x="4825027" y="1782622"/>
          <a:ext cx="91440" cy="572728"/>
        </a:xfrm>
        <a:custGeom>
          <a:avLst/>
          <a:gdLst/>
          <a:ahLst/>
          <a:cxnLst/>
          <a:rect l="0" t="0" r="0" b="0"/>
          <a:pathLst>
            <a:path>
              <a:moveTo>
                <a:pt x="49087" y="0"/>
              </a:moveTo>
              <a:lnTo>
                <a:pt x="49087" y="398971"/>
              </a:lnTo>
              <a:lnTo>
                <a:pt x="45720" y="398971"/>
              </a:lnTo>
              <a:lnTo>
                <a:pt x="45720"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F3913608-FD33-4B0F-A1E2-1137F77EE463}">
      <dsp:nvSpPr>
        <dsp:cNvPr id="0" name=""/>
        <dsp:cNvSpPr/>
      </dsp:nvSpPr>
      <dsp:spPr>
        <a:xfrm>
          <a:off x="2868401" y="1782622"/>
          <a:ext cx="2005713" cy="572728"/>
        </a:xfrm>
        <a:custGeom>
          <a:avLst/>
          <a:gdLst/>
          <a:ahLst/>
          <a:cxnLst/>
          <a:rect l="0" t="0" r="0" b="0"/>
          <a:pathLst>
            <a:path>
              <a:moveTo>
                <a:pt x="2005713" y="0"/>
              </a:moveTo>
              <a:lnTo>
                <a:pt x="2005713" y="398971"/>
              </a:lnTo>
              <a:lnTo>
                <a:pt x="0" y="398971"/>
              </a:lnTo>
              <a:lnTo>
                <a:pt x="0"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F4B9FE5B-AF55-43A2-88CE-AF77704D2297}">
      <dsp:nvSpPr>
        <dsp:cNvPr id="0" name=""/>
        <dsp:cNvSpPr/>
      </dsp:nvSpPr>
      <dsp:spPr>
        <a:xfrm>
          <a:off x="834927" y="1782622"/>
          <a:ext cx="4039187" cy="572728"/>
        </a:xfrm>
        <a:custGeom>
          <a:avLst/>
          <a:gdLst/>
          <a:ahLst/>
          <a:cxnLst/>
          <a:rect l="0" t="0" r="0" b="0"/>
          <a:pathLst>
            <a:path>
              <a:moveTo>
                <a:pt x="4039187" y="0"/>
              </a:moveTo>
              <a:lnTo>
                <a:pt x="4039187" y="398971"/>
              </a:lnTo>
              <a:lnTo>
                <a:pt x="0" y="398971"/>
              </a:lnTo>
              <a:lnTo>
                <a:pt x="0"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2D897BF7-8049-4575-AB29-C57FFABB89FB}">
      <dsp:nvSpPr>
        <dsp:cNvPr id="0" name=""/>
        <dsp:cNvSpPr/>
      </dsp:nvSpPr>
      <dsp:spPr>
        <a:xfrm>
          <a:off x="4046699" y="955206"/>
          <a:ext cx="1654831" cy="82741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Dữ liệu</a:t>
          </a:r>
        </a:p>
      </dsp:txBody>
      <dsp:txXfrm>
        <a:off x="4046699" y="955206"/>
        <a:ext cx="1654831" cy="827415"/>
      </dsp:txXfrm>
    </dsp:sp>
    <dsp:sp modelId="{B4EDFBE3-C754-4362-B165-CF0D4D9B7552}">
      <dsp:nvSpPr>
        <dsp:cNvPr id="0" name=""/>
        <dsp:cNvSpPr/>
      </dsp:nvSpPr>
      <dsp:spPr>
        <a:xfrm>
          <a:off x="7511" y="2355351"/>
          <a:ext cx="1654831"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Văn bản </a:t>
          </a:r>
        </a:p>
      </dsp:txBody>
      <dsp:txXfrm>
        <a:off x="7511" y="2355351"/>
        <a:ext cx="1654831" cy="1064354"/>
      </dsp:txXfrm>
    </dsp:sp>
    <dsp:sp modelId="{72719DA2-D9FB-4B3A-84A4-3C68A8564D71}">
      <dsp:nvSpPr>
        <dsp:cNvPr id="0" name=""/>
        <dsp:cNvSpPr/>
      </dsp:nvSpPr>
      <dsp:spPr>
        <a:xfrm>
          <a:off x="2040985" y="2355351"/>
          <a:ext cx="1654831"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Số</a:t>
          </a:r>
        </a:p>
      </dsp:txBody>
      <dsp:txXfrm>
        <a:off x="2040985" y="2355351"/>
        <a:ext cx="1654831" cy="1064354"/>
      </dsp:txXfrm>
    </dsp:sp>
    <dsp:sp modelId="{75570ED6-7627-41B0-BB3F-7B194A4E9228}">
      <dsp:nvSpPr>
        <dsp:cNvPr id="0" name=""/>
        <dsp:cNvSpPr/>
      </dsp:nvSpPr>
      <dsp:spPr>
        <a:xfrm>
          <a:off x="4043331" y="2355351"/>
          <a:ext cx="1654831"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Lôgic</a:t>
          </a:r>
        </a:p>
      </dsp:txBody>
      <dsp:txXfrm>
        <a:off x="4043331" y="2355351"/>
        <a:ext cx="1654831" cy="1064354"/>
      </dsp:txXfrm>
    </dsp:sp>
    <dsp:sp modelId="{8BFEE156-0D03-4E30-BB09-6BBFEEB73F99}">
      <dsp:nvSpPr>
        <dsp:cNvPr id="0" name=""/>
        <dsp:cNvSpPr/>
      </dsp:nvSpPr>
      <dsp:spPr>
        <a:xfrm>
          <a:off x="6022062" y="2355351"/>
          <a:ext cx="3609469"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Đa phương tiện </a:t>
          </a:r>
        </a:p>
        <a:p>
          <a:pPr marL="0" lvl="0" indent="0" algn="ctr"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(âm thanh, hình ảnh)</a:t>
          </a:r>
        </a:p>
      </dsp:txBody>
      <dsp:txXfrm>
        <a:off x="6022062" y="2355351"/>
        <a:ext cx="3609469" cy="1064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Lorem ipsum dolor sit amet, consectetuer adipiscing elit. </a:t>
          </a:r>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Nunc viverra imperdiet enim. Fusce est. Vivamus a tellus.</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Pellentesque habitant morbi tristique senectus et netus.</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9/15/2022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9/15/2022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9/15/2022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9/15/2022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9/15/2022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861011" y="1975104"/>
            <a:ext cx="5120640" cy="2907792"/>
          </a:xfrm>
        </p:spPr>
        <p:txBody>
          <a:bodyPr>
            <a:normAutofit/>
          </a:bodyPr>
          <a:lstStyle/>
          <a:p>
            <a:pPr>
              <a:lnSpc>
                <a:spcPct val="100000"/>
              </a:lnSpc>
              <a:spcBef>
                <a:spcPts val="600"/>
              </a:spcBef>
              <a:spcAft>
                <a:spcPts val="600"/>
              </a:spcAft>
            </a:pPr>
            <a:r>
              <a:rPr lang="en-US" sz="4400" b="1">
                <a:solidFill>
                  <a:schemeClr val="tx1"/>
                </a:solidFill>
                <a:latin typeface="Times New Roman" panose="02020603050405020304" pitchFamily="18" charset="0"/>
                <a:cs typeface="Times New Roman" panose="02020603050405020304" pitchFamily="18" charset="0"/>
              </a:rPr>
              <a:t>BÀI 3</a:t>
            </a:r>
            <a:br>
              <a:rPr lang="en-US" sz="4400" b="1">
                <a:solidFill>
                  <a:schemeClr val="tx1"/>
                </a:solidFill>
                <a:latin typeface="Times New Roman" panose="02020603050405020304" pitchFamily="18" charset="0"/>
                <a:cs typeface="Times New Roman" panose="02020603050405020304" pitchFamily="18" charset="0"/>
              </a:rPr>
            </a:br>
            <a:r>
              <a:rPr lang="en-US" sz="4400" b="1">
                <a:solidFill>
                  <a:schemeClr val="tx1"/>
                </a:solidFill>
                <a:latin typeface="Times New Roman" panose="02020603050405020304" pitchFamily="18" charset="0"/>
                <a:cs typeface="Times New Roman" panose="02020603050405020304" pitchFamily="18" charset="0"/>
              </a:rPr>
              <a:t>MỘT SỐ KIỂU DỮ LIỆU VÀ DỮ LIỆU VĂN BẢN</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loud Callout 4"/>
          <p:cNvSpPr/>
          <p:nvPr/>
        </p:nvSpPr>
        <p:spPr>
          <a:xfrm>
            <a:off x="464820" y="1760220"/>
            <a:ext cx="11041380"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b="1">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Bảng kí tự La tinh có những kí tự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b="1">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Trong tin học, mỗi nguyên âm có dấu thanh của tiếng Việt là một kí tự. Hãy kể tên các kí tự có trong tiếng Việt không có trong bảng kí tự La tinh. Có bao nhiêu kí tự như vậy?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Title 1"/>
          <p:cNvSpPr>
            <a:spLocks noGrp="1"/>
          </p:cNvSpPr>
          <p:nvPr>
            <p:ph type="title"/>
          </p:nvPr>
        </p:nvSpPr>
        <p:spPr>
          <a:xfrm>
            <a:off x="583441" y="285465"/>
            <a:ext cx="10804137" cy="1188152"/>
          </a:xfrm>
        </p:spPr>
        <p:txBody>
          <a:bodyPr>
            <a:normAutofit fontScale="90000"/>
          </a:bodyPr>
          <a:lstStyle/>
          <a:p>
            <a:pPr algn="ctr"/>
            <a:r>
              <a:rPr lang="en-US" sz="4400" b="1">
                <a:solidFill>
                  <a:srgbClr val="0070C0"/>
                </a:solidFill>
                <a:latin typeface="Times New Roman" panose="02020603050405020304" pitchFamily="18" charset="0"/>
                <a:cs typeface="Times New Roman" panose="02020603050405020304" pitchFamily="18" charset="0"/>
              </a:rPr>
              <a:t>HOẠT ĐỘNG 2</a:t>
            </a:r>
            <a:br>
              <a:rPr lang="en-US" sz="4400" b="1">
                <a:solidFill>
                  <a:srgbClr val="0070C0"/>
                </a:solidFill>
                <a:latin typeface="Times New Roman" panose="02020603050405020304" pitchFamily="18" charset="0"/>
                <a:cs typeface="Times New Roman" panose="02020603050405020304" pitchFamily="18" charset="0"/>
              </a:rPr>
            </a:br>
            <a:r>
              <a:rPr lang="en-US"/>
              <a:t>Bảng kí tự La tinh và bảng kí tự tiếng Việt</a:t>
            </a:r>
          </a:p>
        </p:txBody>
      </p:sp>
    </p:spTree>
    <p:extLst>
      <p:ext uri="{BB962C8B-B14F-4D97-AF65-F5344CB8AC3E}">
        <p14:creationId xmlns:p14="http://schemas.microsoft.com/office/powerpoint/2010/main" val="347767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54002" y="587228"/>
            <a:ext cx="1000986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ts val="1200"/>
              </a:spcBef>
              <a:spcAft>
                <a:spcPts val="1200"/>
              </a:spcAft>
              <a:buClrTx/>
              <a:buSzTx/>
              <a:buFontTx/>
              <a:buNone/>
              <a:tabLst/>
            </a:pPr>
            <a:r>
              <a:rPr kumimoji="0" lang="en-US" altLang="en-US" sz="2800" b="1"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rPr>
              <a:t>Lời giải:</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1200"/>
              </a:spcBef>
              <a:spcAft>
                <a:spcPts val="120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 Bảng chữ cái tiếng anh có các kí tự sau:  </a:t>
            </a:r>
          </a:p>
        </p:txBody>
      </p:sp>
      <p:pic>
        <p:nvPicPr>
          <p:cNvPr id="1026" name="Picture 2" descr="Bảng chữ cái Tiếng Anh có những kí tự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657" y="2015176"/>
            <a:ext cx="4171950" cy="1628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54002" y="4198837"/>
            <a:ext cx="4464684" cy="523220"/>
          </a:xfrm>
          <a:prstGeom prst="rect">
            <a:avLst/>
          </a:prstGeom>
        </p:spPr>
        <p:txBody>
          <a:bodyPr wrap="none">
            <a:spAutoFit/>
          </a:bodyPr>
          <a:lstStyle/>
          <a:p>
            <a:r>
              <a:rPr lang="en-US" sz="2800">
                <a:solidFill>
                  <a:srgbClr val="000000"/>
                </a:solidFill>
                <a:latin typeface="+mj-lt"/>
              </a:rPr>
              <a:t>2. </a:t>
            </a:r>
            <a:r>
              <a:rPr lang="vi-VN" sz="2800">
                <a:solidFill>
                  <a:srgbClr val="000000"/>
                </a:solidFill>
                <a:latin typeface="+mj-lt"/>
              </a:rPr>
              <a:t>Có 7 kí tự: ă, â, đ, ê, ô, ơ, ư</a:t>
            </a:r>
            <a:endParaRPr lang="en-US" sz="2800">
              <a:latin typeface="+mj-lt"/>
            </a:endParaRPr>
          </a:p>
        </p:txBody>
      </p:sp>
    </p:spTree>
    <p:extLst>
      <p:ext uri="{BB962C8B-B14F-4D97-AF65-F5344CB8AC3E}">
        <p14:creationId xmlns:p14="http://schemas.microsoft.com/office/powerpoint/2010/main" val="82797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84860" y="849102"/>
            <a:ext cx="10370820" cy="3416320"/>
          </a:xfrm>
          <a:prstGeom prst="rect">
            <a:avLst/>
          </a:prstGeom>
        </p:spPr>
        <p:txBody>
          <a:bodyPr wrap="square">
            <a:spAutoFit/>
          </a:bodyPr>
          <a:lstStyle/>
          <a:p>
            <a:pPr algn="just">
              <a:spcBef>
                <a:spcPts val="1200"/>
              </a:spcBef>
              <a:spcAft>
                <a:spcPts val="1200"/>
              </a:spcAft>
            </a:pPr>
            <a:r>
              <a:rPr lang="en-US"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BIỂU DIỄN DỮ LIỆU VĂN BẢN</a:t>
            </a:r>
            <a:endParaRPr lang="en-US" sz="36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Việc đưa văn bản vào máy tính như thế nào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không chỉ phụ thuộc vào kiểu dữ liệu là kí tự, xâu kí tự hay tệp văn bản mà còn phụ thuộc vào các kí tự ấy được mã hóa như thế nào</a:t>
            </a:r>
            <a:r>
              <a:rPr lang="en-US" sz="2800">
                <a:latin typeface="Times New Roman" panose="02020603050405020304" pitchFamily="18" charset="0"/>
                <a:ea typeface="Times New Roman" panose="02020603050405020304" pitchFamily="18" charset="0"/>
                <a:cs typeface="Times New Roman" panose="02020603050405020304" pitchFamily="18" charset="0"/>
              </a:rPr>
              <a:t>? Cách mã hóa được quy định trong bảng kí tự.</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52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52757" y="1595800"/>
            <a:ext cx="10576560" cy="2862322"/>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Bảng mã ASCII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Là bảng mã được dùng phổ biến nhất trong tin học - “bảng mã chuẩn của Mĩ để trao đổi thông tin”.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Ban đầu bảng mã này dùng các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mã 7 bit</a:t>
            </a:r>
            <a:r>
              <a:rPr lang="en-US" sz="2800">
                <a:latin typeface="Times New Roman" panose="02020603050405020304" pitchFamily="18" charset="0"/>
                <a:ea typeface="Times New Roman" panose="02020603050405020304" pitchFamily="18" charset="0"/>
                <a:cs typeface="Times New Roman" panose="02020603050405020304" pitchFamily="18" charset="0"/>
              </a:rPr>
              <a:t>, với 128 (2</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7</a:t>
            </a:r>
            <a:r>
              <a:rPr lang="en-US" sz="2800">
                <a:latin typeface="Times New Roman" panose="02020603050405020304" pitchFamily="18" charset="0"/>
                <a:ea typeface="Times New Roman" panose="02020603050405020304" pitchFamily="18" charset="0"/>
                <a:cs typeface="Times New Roman" panose="02020603050405020304" pitchFamily="18" charset="0"/>
              </a:rPr>
              <a:t>) mã khác nhau nên chỉ thể hiện được đúng 128 kí tự.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937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70871" y="995298"/>
            <a:ext cx="10576560" cy="3724096"/>
          </a:xfrm>
          <a:prstGeom prst="rect">
            <a:avLst/>
          </a:prstGeom>
        </p:spPr>
        <p:txBody>
          <a:bodyPr wrap="square">
            <a:spAutoFit/>
          </a:bodyPr>
          <a:lstStyle/>
          <a:p>
            <a:pPr marL="457200" indent="-457200" algn="just">
              <a:spcBef>
                <a:spcPts val="1200"/>
              </a:spcBef>
              <a:spcAft>
                <a:spcPts val="1200"/>
              </a:spcAft>
              <a:buFontTx/>
              <a:buChar char="-"/>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Bảng mã ASCII mở rộng (8 bit)</a:t>
            </a:r>
            <a:r>
              <a:rPr lang="en-US" sz="2800">
                <a:latin typeface="Times New Roman" panose="02020603050405020304" pitchFamily="18" charset="0"/>
                <a:ea typeface="Times New Roman" panose="02020603050405020304" pitchFamily="18" charset="0"/>
                <a:cs typeface="Times New Roman" panose="02020603050405020304" pitchFamily="18" charset="0"/>
              </a:rPr>
              <a:t>, cho phép mã hoá 256 kí tự, trong đó giữ nguyên 128 kí tự cũ. 128 vị trí được thêm vào trong bảng mã 8 bit so với bảng mã 7 bit được gọi là phần mở rộng của bảng mã ASCII. </a:t>
            </a:r>
          </a:p>
          <a:p>
            <a:pPr marL="457200" indent="-457200" algn="just">
              <a:spcBef>
                <a:spcPts val="1200"/>
              </a:spcBef>
              <a:spcAft>
                <a:spcPts val="1200"/>
              </a:spcAft>
              <a:buFontTx/>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Trong bảng này, muốn lấy mã nhị phân của một kí tự thì chỉ cần ghép 4 bit ở chỉ số hàng với 4 bit ở chỉ số cột tương ứng với kí tự. </a:t>
            </a:r>
          </a:p>
          <a:p>
            <a:pPr marL="457200" indent="-457200" algn="just">
              <a:spcBef>
                <a:spcPts val="1200"/>
              </a:spcBef>
              <a:spcAft>
                <a:spcPts val="1200"/>
              </a:spcAft>
              <a:buFontTx/>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mã nhị phân của "A" (có số thứ tự là 65) là 01000001.</a:t>
            </a:r>
          </a:p>
        </p:txBody>
      </p:sp>
    </p:spTree>
    <p:extLst>
      <p:ext uri="{BB962C8B-B14F-4D97-AF65-F5344CB8AC3E}">
        <p14:creationId xmlns:p14="http://schemas.microsoft.com/office/powerpoint/2010/main" val="256220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Những bước cơ bản giải mã số nhị phân | Bảng chữ cái, Cô ban, Cỏ">
            <a:extLst>
              <a:ext uri="{FF2B5EF4-FFF2-40B4-BE49-F238E27FC236}">
                <a16:creationId xmlns:a16="http://schemas.microsoft.com/office/drawing/2014/main" id="{37E936BB-B3AB-4262-BFB7-E223856B8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412571"/>
            <a:ext cx="9806940" cy="59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65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79120" y="467938"/>
            <a:ext cx="10942320" cy="5324535"/>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Bảng mã Unicode và tiếng Việt trong Unicode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Unicode</a:t>
            </a:r>
            <a:r>
              <a:rPr lang="en-US" sz="2800">
                <a:latin typeface="Times New Roman" panose="02020603050405020304" pitchFamily="18" charset="0"/>
                <a:ea typeface="Times New Roman" panose="02020603050405020304" pitchFamily="18" charset="0"/>
                <a:cs typeface="Times New Roman" panose="02020603050405020304" pitchFamily="18" charset="0"/>
              </a:rPr>
              <a:t> thực tế là một bộ tiêu chuẩn biểu diễn kí tự văn bản trong máy tính, cho phép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biểu diễn kí tự thuộc nhiều ngôn ngữ khác nhau trên thế giới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kí tự Unicode có thể mã hóa nhờ một số hệ thống định dạng chuyển đổi (tiếng anh là UTF), trong đó phổ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biến nhất </a:t>
            </a:r>
            <a:r>
              <a:rPr lang="en-US" sz="2800">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UTF-8</a:t>
            </a:r>
            <a:r>
              <a:rPr lang="en-US" sz="2800">
                <a:latin typeface="Times New Roman" panose="02020603050405020304" pitchFamily="18" charset="0"/>
                <a:ea typeface="Times New Roman" panose="02020603050405020304" pitchFamily="18" charset="0"/>
                <a:cs typeface="Times New Roman" panose="02020603050405020304" pitchFamily="18" charset="0"/>
              </a:rPr>
              <a:t> (UTF 8 bit). UTF-8 là hệ thống mã hóa kí tự với độ dài khác nhau (từ 1 tới 5 byte) dành cho Unicode.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Như vậy, hiểu một cách ngắn gọn, các bảng mã ASCII và Unicode quy định cách biểu diễn kí tự</a:t>
            </a:r>
            <a:endParaRPr lang="en-US" sz="2800" b="1" i="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437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6FD22-2EC0-45B8-9CF3-5511A21782F9}"/>
              </a:ext>
            </a:extLst>
          </p:cNvPr>
          <p:cNvPicPr>
            <a:picLocks noChangeAspect="1"/>
          </p:cNvPicPr>
          <p:nvPr/>
        </p:nvPicPr>
        <p:blipFill rotWithShape="1">
          <a:blip r:embed="rId2"/>
          <a:srcRect l="15908" t="9475" r="13979" b="7294"/>
          <a:stretch/>
        </p:blipFill>
        <p:spPr>
          <a:xfrm>
            <a:off x="1234440" y="0"/>
            <a:ext cx="9761219" cy="6858000"/>
          </a:xfrm>
          <a:prstGeom prst="rect">
            <a:avLst/>
          </a:prstGeom>
        </p:spPr>
      </p:pic>
      <p:sp>
        <p:nvSpPr>
          <p:cNvPr id="2" name="Oval 1"/>
          <p:cNvSpPr/>
          <p:nvPr/>
        </p:nvSpPr>
        <p:spPr>
          <a:xfrm>
            <a:off x="1234440" y="3753133"/>
            <a:ext cx="1385930" cy="166502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64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99762" y="636316"/>
            <a:ext cx="4461555" cy="5447645"/>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Số hóa văn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Tệp văn bản là định dạng lưu trữ ở bộ nhớ ngoài. Việc số hóa văn bản được thực hiện bằng các phần mềm soạn thảo văn bản như Word (của Microsoft) hay writer (của Open Office). </a:t>
            </a: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Gần đây người ta có thể nhập văn bản bằng nhận dạng tiếng nói. </a:t>
            </a:r>
          </a:p>
        </p:txBody>
      </p:sp>
      <p:pic>
        <p:nvPicPr>
          <p:cNvPr id="2" name="Picture 1"/>
          <p:cNvPicPr>
            <a:picLocks noChangeAspect="1"/>
          </p:cNvPicPr>
          <p:nvPr/>
        </p:nvPicPr>
        <p:blipFill>
          <a:blip r:embed="rId2"/>
          <a:stretch>
            <a:fillRect/>
          </a:stretch>
        </p:blipFill>
        <p:spPr>
          <a:xfrm>
            <a:off x="6916141" y="284624"/>
            <a:ext cx="4256453" cy="2155947"/>
          </a:xfrm>
          <a:prstGeom prst="rect">
            <a:avLst/>
          </a:prstGeom>
        </p:spPr>
      </p:pic>
      <p:pic>
        <p:nvPicPr>
          <p:cNvPr id="3" name="Picture 2"/>
          <p:cNvPicPr>
            <a:picLocks noChangeAspect="1"/>
          </p:cNvPicPr>
          <p:nvPr/>
        </p:nvPicPr>
        <p:blipFill>
          <a:blip r:embed="rId3"/>
          <a:stretch>
            <a:fillRect/>
          </a:stretch>
        </p:blipFill>
        <p:spPr>
          <a:xfrm>
            <a:off x="6386732" y="2577559"/>
            <a:ext cx="5213309" cy="2081139"/>
          </a:xfrm>
          <a:prstGeom prst="rect">
            <a:avLst/>
          </a:prstGeom>
        </p:spPr>
      </p:pic>
      <p:pic>
        <p:nvPicPr>
          <p:cNvPr id="5" name="Picture 4"/>
          <p:cNvPicPr>
            <a:picLocks noChangeAspect="1"/>
          </p:cNvPicPr>
          <p:nvPr/>
        </p:nvPicPr>
        <p:blipFill>
          <a:blip r:embed="rId4"/>
          <a:stretch>
            <a:fillRect/>
          </a:stretch>
        </p:blipFill>
        <p:spPr>
          <a:xfrm>
            <a:off x="6882410" y="4795686"/>
            <a:ext cx="4573004" cy="1857142"/>
          </a:xfrm>
          <a:prstGeom prst="rect">
            <a:avLst/>
          </a:prstGeom>
        </p:spPr>
      </p:pic>
    </p:spTree>
    <p:extLst>
      <p:ext uri="{BB962C8B-B14F-4D97-AF65-F5344CB8AC3E}">
        <p14:creationId xmlns:p14="http://schemas.microsoft.com/office/powerpoint/2010/main" val="53501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514902" y="1848446"/>
            <a:ext cx="9579704" cy="3166824"/>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=&gt; Kết luận</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Bảng mã ASCII mở rộng sử dụng 8 bit để biểu diễn một kí tự</a:t>
            </a:r>
            <a:endParaRPr lang="en-US" sz="2800" i="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C00000"/>
                </a:solidFill>
                <a:latin typeface="Times New Roman" panose="02020603050405020304" pitchFamily="18" charset="0"/>
                <a:ea typeface="Times New Roman" panose="02020603050405020304" pitchFamily="18" charset="0"/>
              </a:rPr>
              <a:t>- Unicode là bảng mã hợp nhất quốc tế, cho phép tạo ra các ứng dụng đa ngôn ngữ. Mỗi kí tự Unicode có thể được mã hóa bởi nhiều byte.</a:t>
            </a:r>
            <a:endParaRPr lang="en-US" sz="2800" i="1">
              <a:solidFill>
                <a:srgbClr val="C00000"/>
              </a:solidFill>
            </a:endParaRPr>
          </a:p>
        </p:txBody>
      </p:sp>
    </p:spTree>
    <p:extLst>
      <p:ext uri="{BB962C8B-B14F-4D97-AF65-F5344CB8AC3E}">
        <p14:creationId xmlns:p14="http://schemas.microsoft.com/office/powerpoint/2010/main" val="33000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loud Callout 7"/>
          <p:cNvSpPr/>
          <p:nvPr/>
        </p:nvSpPr>
        <p:spPr>
          <a:xfrm>
            <a:off x="0" y="-71277"/>
            <a:ext cx="8549640" cy="6929277"/>
          </a:xfrm>
          <a:prstGeom prst="cloudCallout">
            <a:avLst>
              <a:gd name="adj1" fmla="val -43560"/>
              <a:gd name="adj2" fmla="val 44685"/>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Thông tin đưa và bộ nhớ máy tính dưới dạng các dãy bit. Như vậy khi đưa vào máy tính, phải mã hóa thông tin dưới dạng nhị phân. Tùy theo bản chất của thông tin được mã hóa mà dữ liệu tương ứng có cách biểu diễn riêng, từ đó hình thành nên các kiểu dữ liệu khác nhau. Vậy trong máy tính có các kiểu dữ liệu nào?</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Hacks GIFs - Get the best gif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06739" y="1578292"/>
            <a:ext cx="3561715" cy="324516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77"/>
            <a:ext cx="4774603" cy="1099020"/>
          </a:xfrm>
          <a:prstGeom prst="rect">
            <a:avLst/>
          </a:prstGeom>
          <a:solidFill>
            <a:schemeClr val="accent1">
              <a:lumMod val="60000"/>
              <a:lumOff val="40000"/>
            </a:schemeClr>
          </a:solidFill>
          <a:ln>
            <a:noFill/>
          </a:ln>
        </p:spPr>
      </p:pic>
    </p:spTree>
    <p:extLst>
      <p:ext uri="{BB962C8B-B14F-4D97-AF65-F5344CB8AC3E}">
        <p14:creationId xmlns:p14="http://schemas.microsoft.com/office/powerpoint/2010/main" val="264752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loud Callout 5"/>
          <p:cNvSpPr/>
          <p:nvPr/>
        </p:nvSpPr>
        <p:spPr>
          <a:xfrm>
            <a:off x="1104331" y="202060"/>
            <a:ext cx="10858500" cy="1649159"/>
          </a:xfrm>
          <a:prstGeom prst="cloudCallout">
            <a:avLst>
              <a:gd name="adj1" fmla="val -48412"/>
              <a:gd name="adj2" fmla="val 5234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Mã nhị phân và mã thập phân của các kí tự S, G, K trong bảng mã ASCII là gì?</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rotWithShape="1">
          <a:blip r:embed="rId2"/>
          <a:srcRect l="28604" t="12170" r="26744" b="9944"/>
          <a:stretch/>
        </p:blipFill>
        <p:spPr>
          <a:xfrm>
            <a:off x="939421" y="652659"/>
            <a:ext cx="838200" cy="1012463"/>
          </a:xfrm>
          <a:prstGeom prst="rect">
            <a:avLst/>
          </a:prstGeom>
        </p:spPr>
      </p:pic>
      <p:sp>
        <p:nvSpPr>
          <p:cNvPr id="2" name="Rectangle 1"/>
          <p:cNvSpPr/>
          <p:nvPr/>
        </p:nvSpPr>
        <p:spPr>
          <a:xfrm>
            <a:off x="939421" y="2301818"/>
            <a:ext cx="10528679" cy="3908762"/>
          </a:xfrm>
          <a:prstGeom prst="rect">
            <a:avLst/>
          </a:prstGeom>
        </p:spPr>
        <p:txBody>
          <a:bodyPr wrap="square">
            <a:spAutoFit/>
          </a:bodyPr>
          <a:lstStyle/>
          <a:p>
            <a:pPr algn="just">
              <a:spcBef>
                <a:spcPts val="1200"/>
              </a:spcBef>
              <a:spcAft>
                <a:spcPts val="1200"/>
              </a:spcAft>
            </a:pPr>
            <a:r>
              <a:rPr lang="en-US" sz="2800" b="1">
                <a:solidFill>
                  <a:srgbClr val="008000"/>
                </a:solidFill>
                <a:latin typeface="Times New Roman" panose="02020603050405020304" pitchFamily="18" charset="0"/>
                <a:cs typeface="Times New Roman" panose="02020603050405020304" pitchFamily="18" charset="0"/>
              </a:rPr>
              <a:t>Lời giải:</a:t>
            </a: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Sử dụng phụ lục Bảng mã ASCII mở rộng SGK trang 165, ta có nhị phân và mã thập phân của các kí tự S, G, K tương ứng là:</a:t>
            </a: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S: 01010011; 83</a:t>
            </a: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G: 01000111; 71</a:t>
            </a: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K: 01001011; 75</a:t>
            </a:r>
            <a:endParaRPr lang="en-US" sz="28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3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loud Callout 5"/>
          <p:cNvSpPr/>
          <p:nvPr/>
        </p:nvSpPr>
        <p:spPr>
          <a:xfrm>
            <a:off x="395785" y="251996"/>
            <a:ext cx="11271345" cy="6606004"/>
          </a:xfrm>
          <a:prstGeom prst="cloudCallout">
            <a:avLst>
              <a:gd name="adj1" fmla="val -50349"/>
              <a:gd name="adj2" fmla="val 45319"/>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Trong bảng mã Unicode</a:t>
            </a: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mỗi kí tự Tiếng Việt theo UTF-8 được biểu diễn bởi bao nhiêu byte?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1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2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3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rPr>
              <a:t>d. từ 1 đến 3 byte</a:t>
            </a:r>
            <a:endParaRPr lang="en-US" sz="2800"/>
          </a:p>
        </p:txBody>
      </p:sp>
      <p:pic>
        <p:nvPicPr>
          <p:cNvPr id="3" name="Picture 2"/>
          <p:cNvPicPr>
            <a:picLocks noChangeAspect="1"/>
          </p:cNvPicPr>
          <p:nvPr/>
        </p:nvPicPr>
        <p:blipFill rotWithShape="1">
          <a:blip r:embed="rId2"/>
          <a:srcRect l="28604" t="12170" r="26744" b="9944"/>
          <a:stretch/>
        </p:blipFill>
        <p:spPr>
          <a:xfrm>
            <a:off x="939421" y="652659"/>
            <a:ext cx="838200" cy="1012463"/>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8222" l="1000" r="98222"/>
                    </a14:imgEffect>
                  </a14:imgLayer>
                </a14:imgProps>
              </a:ext>
            </a:extLst>
          </a:blip>
          <a:stretch>
            <a:fillRect/>
          </a:stretch>
        </p:blipFill>
        <p:spPr>
          <a:xfrm>
            <a:off x="1627496" y="4775580"/>
            <a:ext cx="681251" cy="681251"/>
          </a:xfrm>
          <a:prstGeom prst="rect">
            <a:avLst/>
          </a:prstGeom>
        </p:spPr>
      </p:pic>
    </p:spTree>
    <p:extLst>
      <p:ext uri="{BB962C8B-B14F-4D97-AF65-F5344CB8AC3E}">
        <p14:creationId xmlns:p14="http://schemas.microsoft.com/office/powerpoint/2010/main" val="35548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727E-6E03-4D51-AD55-27C60B42AA3F}"/>
              </a:ext>
            </a:extLst>
          </p:cNvPr>
          <p:cNvSpPr>
            <a:spLocks noGrp="1"/>
          </p:cNvSpPr>
          <p:nvPr>
            <p:ph type="title"/>
          </p:nvPr>
        </p:nvSpPr>
        <p:spPr>
          <a:xfrm>
            <a:off x="539931" y="547284"/>
            <a:ext cx="10058400" cy="715943"/>
          </a:xfrm>
        </p:spPr>
        <p:txBody>
          <a:bodyPr/>
          <a:lstStyle/>
          <a:p>
            <a:pPr algn="ctr"/>
            <a:r>
              <a:rPr lang="en-US" b="1">
                <a:solidFill>
                  <a:srgbClr val="C00000"/>
                </a:solidFill>
                <a:latin typeface="Times New Roman" panose="02020603050405020304" pitchFamily="18" charset="0"/>
                <a:cs typeface="Times New Roman" panose="02020603050405020304" pitchFamily="18" charset="0"/>
              </a:rPr>
              <a:t>LUYỆN TẬP</a:t>
            </a:r>
          </a:p>
        </p:txBody>
      </p:sp>
      <p:sp>
        <p:nvSpPr>
          <p:cNvPr id="7" name="Rectangle 6"/>
          <p:cNvSpPr/>
          <p:nvPr/>
        </p:nvSpPr>
        <p:spPr>
          <a:xfrm>
            <a:off x="716280" y="1533421"/>
            <a:ext cx="10942320" cy="1578894"/>
          </a:xfrm>
          <a:prstGeom prst="rect">
            <a:avLst/>
          </a:prstGeom>
        </p:spPr>
        <p:txBody>
          <a:bodyPr wrap="square">
            <a:spAutoFit/>
          </a:bodyPr>
          <a:lstStyle/>
          <a:p>
            <a:pPr>
              <a:lnSpc>
                <a:spcPct val="115000"/>
              </a:lnSpc>
            </a:pPr>
            <a:r>
              <a:rPr lang="nl-NL"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Giấy chứng nhận sở hữu xe máy có các thông tin nêu ở cột bên trái của bảng sau. Hãy ghép mỗi thông tin ở cột bên trái với kiểu dữ liệu thích hợp ở cột bên phải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62325628"/>
              </p:ext>
            </p:extLst>
          </p:nvPr>
        </p:nvGraphicFramePr>
        <p:xfrm>
          <a:off x="2411009" y="3342754"/>
          <a:ext cx="7552862" cy="2708148"/>
        </p:xfrm>
        <a:graphic>
          <a:graphicData uri="http://schemas.openxmlformats.org/drawingml/2006/table">
            <a:tbl>
              <a:tblPr firstRow="1" firstCol="1">
                <a:tableStyleId>{5C22544A-7EE6-4342-B048-85BDC9FD1C3A}</a:tableStyleId>
              </a:tblPr>
              <a:tblGrid>
                <a:gridCol w="4722127">
                  <a:extLst>
                    <a:ext uri="{9D8B030D-6E8A-4147-A177-3AD203B41FA5}">
                      <a16:colId xmlns:a16="http://schemas.microsoft.com/office/drawing/2014/main" val="3164881219"/>
                    </a:ext>
                  </a:extLst>
                </a:gridCol>
                <a:gridCol w="2830735">
                  <a:extLst>
                    <a:ext uri="{9D8B030D-6E8A-4147-A177-3AD203B41FA5}">
                      <a16:colId xmlns:a16="http://schemas.microsoft.com/office/drawing/2014/main" val="3299145776"/>
                    </a:ext>
                  </a:extLst>
                </a:gridCol>
              </a:tblGrid>
              <a:tr h="0">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Thông tin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Kiểu dữ liệu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5007131"/>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Họ và 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2624450"/>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Số căn cước công dân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Số nguyên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179063"/>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Biến số xe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Hình ảnh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956280"/>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Dung tích xy-lanh (cm3)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Âm thanh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2581950"/>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Số khung, số máy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4744267"/>
                  </a:ext>
                </a:extLst>
              </a:tr>
            </a:tbl>
          </a:graphicData>
        </a:graphic>
      </p:graphicFrame>
    </p:spTree>
    <p:extLst>
      <p:ext uri="{BB962C8B-B14F-4D97-AF65-F5344CB8AC3E}">
        <p14:creationId xmlns:p14="http://schemas.microsoft.com/office/powerpoint/2010/main" val="328582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3664" y="816550"/>
            <a:ext cx="9043917" cy="4216539"/>
          </a:xfrm>
          <a:prstGeom prst="rect">
            <a:avLst/>
          </a:prstGeom>
        </p:spPr>
        <p:txBody>
          <a:bodyPr wrap="square">
            <a:spAutoFit/>
          </a:bodyPr>
          <a:lstStyle/>
          <a:p>
            <a:pPr>
              <a:spcBef>
                <a:spcPts val="1200"/>
              </a:spcBef>
              <a:spcAft>
                <a:spcPts val="1200"/>
              </a:spcAft>
            </a:pPr>
            <a:r>
              <a:rPr lang="vi-VN" sz="2800" b="1">
                <a:solidFill>
                  <a:srgbClr val="333333"/>
                </a:solidFill>
                <a:latin typeface="+mj-lt"/>
              </a:rPr>
              <a:t>Câu 1. </a:t>
            </a:r>
            <a:endParaRPr lang="vi-VN" sz="2800">
              <a:solidFill>
                <a:srgbClr val="333333"/>
              </a:solidFill>
              <a:latin typeface="+mj-lt"/>
            </a:endParaRPr>
          </a:p>
          <a:p>
            <a:pPr>
              <a:spcBef>
                <a:spcPts val="1200"/>
              </a:spcBef>
              <a:spcAft>
                <a:spcPts val="1200"/>
              </a:spcAft>
              <a:buFont typeface="Arial" panose="020B0604020202020204" pitchFamily="34" charset="0"/>
              <a:buChar char="•"/>
            </a:pPr>
            <a:r>
              <a:rPr lang="vi-VN" sz="2800">
                <a:solidFill>
                  <a:srgbClr val="333333"/>
                </a:solidFill>
                <a:latin typeface="+mj-lt"/>
              </a:rPr>
              <a:t>Họ tên: Văn bản</a:t>
            </a:r>
          </a:p>
          <a:p>
            <a:pPr>
              <a:spcBef>
                <a:spcPts val="1200"/>
              </a:spcBef>
              <a:spcAft>
                <a:spcPts val="1200"/>
              </a:spcAft>
              <a:buFont typeface="Arial" panose="020B0604020202020204" pitchFamily="34" charset="0"/>
              <a:buChar char="•"/>
            </a:pPr>
            <a:r>
              <a:rPr lang="vi-VN" sz="2800">
                <a:solidFill>
                  <a:srgbClr val="333333"/>
                </a:solidFill>
                <a:latin typeface="+mj-lt"/>
              </a:rPr>
              <a:t>Số căn cước công dân: Số nguyên</a:t>
            </a:r>
          </a:p>
          <a:p>
            <a:pPr>
              <a:spcBef>
                <a:spcPts val="1200"/>
              </a:spcBef>
              <a:spcAft>
                <a:spcPts val="1200"/>
              </a:spcAft>
              <a:buFont typeface="Arial" panose="020B0604020202020204" pitchFamily="34" charset="0"/>
              <a:buChar char="•"/>
            </a:pPr>
            <a:r>
              <a:rPr lang="vi-VN" sz="2800">
                <a:solidFill>
                  <a:srgbClr val="333333"/>
                </a:solidFill>
                <a:latin typeface="+mj-lt"/>
              </a:rPr>
              <a:t>Biển số xe: Số nguyên</a:t>
            </a:r>
          </a:p>
          <a:p>
            <a:pPr>
              <a:spcBef>
                <a:spcPts val="1200"/>
              </a:spcBef>
              <a:spcAft>
                <a:spcPts val="1200"/>
              </a:spcAft>
              <a:buFont typeface="Arial" panose="020B0604020202020204" pitchFamily="34" charset="0"/>
              <a:buChar char="•"/>
            </a:pPr>
            <a:r>
              <a:rPr lang="vi-VN" sz="2800">
                <a:solidFill>
                  <a:srgbClr val="333333"/>
                </a:solidFill>
                <a:latin typeface="+mj-lt"/>
              </a:rPr>
              <a:t>Dung tích xy-lanh (cm3): Số nguyên</a:t>
            </a:r>
          </a:p>
          <a:p>
            <a:pPr>
              <a:spcBef>
                <a:spcPts val="1200"/>
              </a:spcBef>
              <a:spcAft>
                <a:spcPts val="1200"/>
              </a:spcAft>
              <a:buFont typeface="Arial" panose="020B0604020202020204" pitchFamily="34" charset="0"/>
              <a:buChar char="•"/>
            </a:pPr>
            <a:r>
              <a:rPr lang="vi-VN" sz="2800">
                <a:solidFill>
                  <a:srgbClr val="333333"/>
                </a:solidFill>
                <a:latin typeface="+mj-lt"/>
              </a:rPr>
              <a:t>Số khung, số máy: Số nguyên</a:t>
            </a:r>
          </a:p>
        </p:txBody>
      </p:sp>
    </p:spTree>
    <p:extLst>
      <p:ext uri="{BB962C8B-B14F-4D97-AF65-F5344CB8AC3E}">
        <p14:creationId xmlns:p14="http://schemas.microsoft.com/office/powerpoint/2010/main" val="103692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899160" y="1105036"/>
            <a:ext cx="10485120" cy="4552015"/>
          </a:xfrm>
          <a:prstGeom prst="rect">
            <a:avLst/>
          </a:prstGeom>
        </p:spPr>
        <p:txBody>
          <a:bodyPr wrap="square">
            <a:spAutoFit/>
          </a:bodyPr>
          <a:lstStyle/>
          <a:p>
            <a:pPr algn="just">
              <a:lnSpc>
                <a:spcPct val="115000"/>
              </a:lnSpc>
            </a:pPr>
            <a:r>
              <a:rPr lang="en-US"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Câu trả lời nào đúng cho câu hỏi “Tại sao cần có Unicode?”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Để đảm bảo bình đẳng cho mọi quốc gia trong ứng dụng tin học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Bảng mã ASCII mã hóa mỗi kí tự bởi 1 byte. Giá thành thiết bị lưu trữ ngày cành rẻ nên không cần phải sử dụng các bộ kí tự mã hóa bởi 1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Dùng 1 bảng mã chung cho mọi quốc gia, giải quyết vấn đề thiếu vị trí cho bộ kí tự của 1 số quốc gia, đáp ứng nhu cầu dùng nhiều ngôn ngữ đồng thời trong cùng 1 ứng dụng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Dùng cho các quốc gia sử dụng chữ tượng hình.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97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0959" y="1812837"/>
            <a:ext cx="9043917" cy="523220"/>
          </a:xfrm>
          <a:prstGeom prst="rect">
            <a:avLst/>
          </a:prstGeom>
        </p:spPr>
        <p:txBody>
          <a:bodyPr wrap="square">
            <a:spAutoFit/>
          </a:bodyPr>
          <a:lstStyle/>
          <a:p>
            <a:pPr>
              <a:spcBef>
                <a:spcPts val="1200"/>
              </a:spcBef>
              <a:spcAft>
                <a:spcPts val="1200"/>
              </a:spcAft>
            </a:pPr>
            <a:r>
              <a:rPr lang="vi-VN" sz="2800" b="1">
                <a:solidFill>
                  <a:srgbClr val="333333"/>
                </a:solidFill>
                <a:latin typeface="+mj-lt"/>
              </a:rPr>
              <a:t>Câu 2.</a:t>
            </a:r>
            <a:r>
              <a:rPr lang="vi-VN" sz="2800">
                <a:solidFill>
                  <a:srgbClr val="333333"/>
                </a:solidFill>
                <a:latin typeface="+mj-lt"/>
              </a:rPr>
              <a:t> Đáp án C</a:t>
            </a:r>
            <a:endParaRPr lang="vi-VN" sz="2800" b="0" i="0">
              <a:solidFill>
                <a:srgbClr val="333333"/>
              </a:solidFill>
              <a:effectLst/>
              <a:latin typeface="+mj-lt"/>
            </a:endParaRPr>
          </a:p>
        </p:txBody>
      </p:sp>
    </p:spTree>
    <p:extLst>
      <p:ext uri="{BB962C8B-B14F-4D97-AF65-F5344CB8AC3E}">
        <p14:creationId xmlns:p14="http://schemas.microsoft.com/office/powerpoint/2010/main" val="180056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7D3CCD-E9C3-4564-90FA-462975387FF5}"/>
              </a:ext>
            </a:extLst>
          </p:cNvPr>
          <p:cNvSpPr>
            <a:spLocks noGrp="1"/>
          </p:cNvSpPr>
          <p:nvPr>
            <p:ph type="title"/>
          </p:nvPr>
        </p:nvSpPr>
        <p:spPr>
          <a:xfrm>
            <a:off x="1066800" y="642594"/>
            <a:ext cx="10058400" cy="797586"/>
          </a:xfrm>
        </p:spPr>
        <p:txBody>
          <a:bodyPr/>
          <a:lstStyle/>
          <a:p>
            <a:pPr algn="ctr"/>
            <a:r>
              <a:rPr lang="en-US" b="1">
                <a:solidFill>
                  <a:srgbClr val="FF0000"/>
                </a:solidFill>
                <a:latin typeface="Times New Roman" panose="02020603050405020304" pitchFamily="18" charset="0"/>
                <a:cs typeface="Times New Roman" panose="02020603050405020304" pitchFamily="18" charset="0"/>
              </a:rPr>
              <a:t>VẬN DỤNG</a:t>
            </a:r>
          </a:p>
        </p:txBody>
      </p:sp>
      <p:sp>
        <p:nvSpPr>
          <p:cNvPr id="3" name="Rectangle 2"/>
          <p:cNvSpPr/>
          <p:nvPr/>
        </p:nvSpPr>
        <p:spPr>
          <a:xfrm>
            <a:off x="601980" y="1698650"/>
            <a:ext cx="10988040" cy="4512261"/>
          </a:xfrm>
          <a:prstGeom prst="rect">
            <a:avLst/>
          </a:prstGeom>
        </p:spPr>
        <p:txBody>
          <a:bodyPr wrap="square">
            <a:spAutoFit/>
          </a:bodyPr>
          <a:lstStyle/>
          <a:p>
            <a:pPr algn="just">
              <a:lnSpc>
                <a:spcPct val="115000"/>
              </a:lnSpc>
            </a:pPr>
            <a:r>
              <a:rPr lang="nl-NL"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Dựa trên bảng mã ASCII, Việt Nam xây dựng bảng mã VSCII (Vietnamese standard Code for infomation interchange), còn gọi là TCVN 5712: 1993. Hãy tìm hiểu bảng mã này trên Internet theo những gợi ý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nl-NL" sz="2800">
                <a:latin typeface="Times New Roman" panose="02020603050405020304" pitchFamily="18" charset="0"/>
                <a:ea typeface="Times New Roman" panose="02020603050405020304" pitchFamily="18" charset="0"/>
                <a:cs typeface="Times New Roman" panose="02020603050405020304" pitchFamily="18" charset="0"/>
              </a:rPr>
              <a:t>Bảng mã có đủ cho tất cả kí tự tiếng Việt không?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Calibri" panose="020F0502020204030204" pitchFamily="34" charset="0"/>
              <a:buChar char="-"/>
            </a:pPr>
            <a:r>
              <a:rPr lang="nl-NL" sz="2800">
                <a:latin typeface="Times New Roman" panose="02020603050405020304" pitchFamily="18" charset="0"/>
                <a:ea typeface="Times New Roman" panose="02020603050405020304" pitchFamily="18" charset="0"/>
                <a:cs typeface="Times New Roman" panose="02020603050405020304" pitchFamily="18" charset="0"/>
              </a:rPr>
              <a:t>Bảng mã có bảo toàn bảng mã ASCII 7 bit không?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nl-NL"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Có 2 bộ gõ tiếng Việt thông dụng là Unikey và Vietkey. Nếu mở bảng điều khiển của 2 phần mềm này ta sẽ thấy rất nhiều bảng mã tiếng Việt trong đó có TCVN3. Em hãy tìm hiểu trên Internet để biết bảng mã TCVN3 là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216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4482" y="1374085"/>
            <a:ext cx="10395045" cy="4031873"/>
          </a:xfrm>
          <a:prstGeom prst="rect">
            <a:avLst/>
          </a:prstGeom>
        </p:spPr>
        <p:txBody>
          <a:bodyPr wrap="square">
            <a:spAutoFit/>
          </a:bodyPr>
          <a:lstStyle/>
          <a:p>
            <a:pPr algn="just">
              <a:spcBef>
                <a:spcPts val="1200"/>
              </a:spcBef>
              <a:spcAft>
                <a:spcPts val="1200"/>
              </a:spcAft>
            </a:pPr>
            <a:r>
              <a:rPr lang="vi-VN" sz="2800" b="1">
                <a:solidFill>
                  <a:srgbClr val="333333"/>
                </a:solidFill>
                <a:latin typeface="+mj-lt"/>
              </a:rPr>
              <a:t>Câu 1. </a:t>
            </a:r>
            <a:endParaRPr lang="vi-VN" sz="2800">
              <a:solidFill>
                <a:srgbClr val="333333"/>
              </a:solidFill>
              <a:latin typeface="+mj-lt"/>
            </a:endParaRPr>
          </a:p>
          <a:p>
            <a:pPr algn="just">
              <a:spcBef>
                <a:spcPts val="1200"/>
              </a:spcBef>
              <a:spcAft>
                <a:spcPts val="1200"/>
              </a:spcAft>
            </a:pPr>
            <a:r>
              <a:rPr lang="vi-VN" sz="2800">
                <a:solidFill>
                  <a:srgbClr val="333333"/>
                </a:solidFill>
                <a:latin typeface="+mj-lt"/>
              </a:rPr>
              <a:t> - Bảng mã đủ cho tất cả các kí tự tiếng Việt.</a:t>
            </a:r>
          </a:p>
          <a:p>
            <a:pPr algn="just">
              <a:spcBef>
                <a:spcPts val="1200"/>
              </a:spcBef>
              <a:spcAft>
                <a:spcPts val="1200"/>
              </a:spcAft>
            </a:pPr>
            <a:r>
              <a:rPr lang="vi-VN" sz="2800">
                <a:solidFill>
                  <a:srgbClr val="333333"/>
                </a:solidFill>
                <a:latin typeface="+mj-lt"/>
              </a:rPr>
              <a:t> - Bảng mã không bảo toàn bảng mã ASCII 7 bit.</a:t>
            </a:r>
          </a:p>
          <a:p>
            <a:pPr algn="just">
              <a:spcBef>
                <a:spcPts val="1200"/>
              </a:spcBef>
              <a:spcAft>
                <a:spcPts val="1200"/>
              </a:spcAft>
            </a:pPr>
            <a:r>
              <a:rPr lang="vi-VN" sz="2800" b="1">
                <a:solidFill>
                  <a:srgbClr val="333333"/>
                </a:solidFill>
                <a:latin typeface="+mj-lt"/>
              </a:rPr>
              <a:t>Câu 2.</a:t>
            </a:r>
            <a:r>
              <a:rPr lang="vi-VN" sz="2800">
                <a:solidFill>
                  <a:srgbClr val="333333"/>
                </a:solidFill>
                <a:latin typeface="+mj-lt"/>
              </a:rPr>
              <a:t> TCVN3 là bảng mã tiêu chuẩn (cũ ) của Nước Ta gồm có tổng thể những font chữ có</a:t>
            </a:r>
            <a:r>
              <a:rPr lang="en-US" sz="2800">
                <a:solidFill>
                  <a:srgbClr val="333333"/>
                </a:solidFill>
                <a:latin typeface="+mj-lt"/>
              </a:rPr>
              <a:t> </a:t>
            </a:r>
            <a:r>
              <a:rPr lang="vi-VN" sz="2800">
                <a:solidFill>
                  <a:srgbClr val="333333"/>
                </a:solidFill>
                <a:latin typeface="+mj-lt"/>
              </a:rPr>
              <a:t>.Vn đứng đầu. Do đó khi đọc hoặc thao tác với những font chữ có định dạng</a:t>
            </a:r>
            <a:r>
              <a:rPr lang="en-US" sz="2800">
                <a:solidFill>
                  <a:srgbClr val="333333"/>
                </a:solidFill>
                <a:latin typeface="+mj-lt"/>
              </a:rPr>
              <a:t> </a:t>
            </a:r>
            <a:r>
              <a:rPr lang="vi-VN" sz="2800">
                <a:solidFill>
                  <a:srgbClr val="333333"/>
                </a:solidFill>
                <a:latin typeface="+mj-lt"/>
              </a:rPr>
              <a:t>.Vn này yên cầu phải chọn bảng mã tương thích là TCVN3 (hay ABC).</a:t>
            </a:r>
            <a:endParaRPr lang="vi-VN" sz="2800" b="0" i="0">
              <a:solidFill>
                <a:srgbClr val="333333"/>
              </a:solidFill>
              <a:effectLst/>
              <a:latin typeface="+mj-lt"/>
            </a:endParaRPr>
          </a:p>
        </p:txBody>
      </p:sp>
    </p:spTree>
    <p:extLst>
      <p:ext uri="{BB962C8B-B14F-4D97-AF65-F5344CB8AC3E}">
        <p14:creationId xmlns:p14="http://schemas.microsoft.com/office/powerpoint/2010/main" val="90592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Title Lorem Ipsum </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61701955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995886" y="1251085"/>
            <a:ext cx="4891314" cy="522450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15000"/>
              </a:lnSpc>
            </a:pPr>
            <a:r>
              <a:rPr lang="vi-VN" sz="2900">
                <a:latin typeface="Times New Roman" panose="02020603050405020304" pitchFamily="18" charset="0"/>
                <a:ea typeface="Times New Roman" panose="02020603050405020304" pitchFamily="18" charset="0"/>
                <a:cs typeface="Times New Roman" panose="02020603050405020304" pitchFamily="18" charset="0"/>
              </a:rPr>
              <a:t>Hình 3.1 minh họa thẻ căn cước công dân. Trên đó có những thông tin gì?</a:t>
            </a:r>
            <a:endParaRPr lang="en-US" sz="29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vi-VN" sz="2900">
                <a:latin typeface="Times New Roman" panose="02020603050405020304" pitchFamily="18" charset="0"/>
                <a:ea typeface="Times New Roman" panose="02020603050405020304" pitchFamily="18" charset="0"/>
                <a:cs typeface="Times New Roman" panose="02020603050405020304" pitchFamily="18" charset="0"/>
              </a:rPr>
              <a:t>Hãy chia những thông tin đó thành các nhóm, ví dụ nhóm các thông tin có thể tách ghép được hay so sánh được để tìm kiếm và nhóm các thông tin có thể thực hiện được với các phép tính số học.</a:t>
            </a:r>
            <a:endParaRPr lang="en-US" sz="29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p:cNvPicPr/>
          <p:nvPr/>
        </p:nvPicPr>
        <p:blipFill rotWithShape="1">
          <a:blip r:embed="rId2"/>
          <a:srcRect l="80316" t="37493" r="5375" b="44992"/>
          <a:stretch/>
        </p:blipFill>
        <p:spPr bwMode="auto">
          <a:xfrm>
            <a:off x="773714" y="2080260"/>
            <a:ext cx="5759014" cy="3566159"/>
          </a:xfrm>
          <a:prstGeom prst="rect">
            <a:avLst/>
          </a:prstGeom>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523505" y="312760"/>
            <a:ext cx="6586978" cy="1188493"/>
          </a:xfrm>
        </p:spPr>
        <p:txBody>
          <a:bodyPr>
            <a:normAutofit fontScale="90000"/>
          </a:bodyPr>
          <a:lstStyle/>
          <a:p>
            <a:pPr algn="ctr"/>
            <a:r>
              <a:rPr lang="en-US" sz="4400" b="1">
                <a:solidFill>
                  <a:srgbClr val="0070C0"/>
                </a:solidFill>
                <a:latin typeface="Times New Roman" panose="02020603050405020304" pitchFamily="18" charset="0"/>
                <a:cs typeface="Times New Roman" panose="02020603050405020304" pitchFamily="18" charset="0"/>
              </a:rPr>
              <a:t>HOẠT ĐỘNG 1</a:t>
            </a:r>
            <a:br>
              <a:rPr lang="en-US" sz="4400" b="1">
                <a:solidFill>
                  <a:srgbClr val="0070C0"/>
                </a:solidFill>
                <a:latin typeface="Times New Roman" panose="02020603050405020304" pitchFamily="18" charset="0"/>
                <a:cs typeface="Times New Roman" panose="02020603050405020304" pitchFamily="18" charset="0"/>
              </a:rPr>
            </a:br>
            <a:r>
              <a:rPr lang="en-US"/>
              <a:t>Phân loại thông tin</a:t>
            </a:r>
          </a:p>
        </p:txBody>
      </p:sp>
    </p:spTree>
    <p:extLst>
      <p:ext uri="{BB962C8B-B14F-4D97-AF65-F5344CB8AC3E}">
        <p14:creationId xmlns:p14="http://schemas.microsoft.com/office/powerpoint/2010/main" val="16482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897067" y="916778"/>
            <a:ext cx="10380532" cy="5201424"/>
          </a:xfrm>
          <a:prstGeom prst="rect">
            <a:avLst/>
          </a:prstGeom>
        </p:spPr>
        <p:txBody>
          <a:bodyPr wrap="square">
            <a:spAutoFit/>
          </a:bodyPr>
          <a:lstStyle/>
          <a:p>
            <a:pPr algn="just">
              <a:spcBef>
                <a:spcPts val="1200"/>
              </a:spcBef>
              <a:spcAft>
                <a:spcPts val="1200"/>
              </a:spcAft>
            </a:pPr>
            <a:r>
              <a:rPr lang="vi-VN" sz="2800" b="1">
                <a:solidFill>
                  <a:srgbClr val="008000"/>
                </a:solidFill>
                <a:latin typeface="+mj-lt"/>
              </a:rPr>
              <a:t>Lời giải:</a:t>
            </a:r>
            <a:endParaRPr lang="vi-VN" sz="2800">
              <a:solidFill>
                <a:srgbClr val="000000"/>
              </a:solidFill>
              <a:latin typeface="+mj-lt"/>
            </a:endParaRPr>
          </a:p>
          <a:p>
            <a:pPr algn="just">
              <a:spcBef>
                <a:spcPts val="1200"/>
              </a:spcBef>
              <a:spcAft>
                <a:spcPts val="1200"/>
              </a:spcAft>
            </a:pPr>
            <a:r>
              <a:rPr lang="vi-VN" sz="2800">
                <a:solidFill>
                  <a:srgbClr val="000000"/>
                </a:solidFill>
                <a:latin typeface="+mj-lt"/>
              </a:rPr>
              <a:t>Các thông tin trên căn cước công dân gồm có ảnh, họ và tên, giới tính, quốc tịch, quê quán, nơi cư trú, ngày sinh, thời gian hết hạn, quốc hiệu, tiêu ngữ, số căn cước công dân, …</a:t>
            </a:r>
          </a:p>
          <a:p>
            <a:pPr algn="just">
              <a:spcBef>
                <a:spcPts val="1200"/>
              </a:spcBef>
              <a:spcAft>
                <a:spcPts val="1200"/>
              </a:spcAft>
            </a:pPr>
            <a:r>
              <a:rPr lang="vi-VN" sz="2800">
                <a:solidFill>
                  <a:srgbClr val="000000"/>
                </a:solidFill>
                <a:latin typeface="+mj-lt"/>
              </a:rPr>
              <a:t>- Thông tin chung: Quốc hiệu, tiêu ngữ</a:t>
            </a:r>
          </a:p>
          <a:p>
            <a:pPr algn="just">
              <a:spcBef>
                <a:spcPts val="1200"/>
              </a:spcBef>
              <a:spcAft>
                <a:spcPts val="1200"/>
              </a:spcAft>
            </a:pPr>
            <a:r>
              <a:rPr lang="vi-VN" sz="2800">
                <a:solidFill>
                  <a:srgbClr val="000000"/>
                </a:solidFill>
                <a:latin typeface="+mj-lt"/>
              </a:rPr>
              <a:t>- Thông tin so sánh để tìm kiếm: ảnh, họ và tên khai sinh, giới tính, quốc tịch, quê quán, nơi thường trú,…</a:t>
            </a:r>
          </a:p>
          <a:p>
            <a:pPr algn="just">
              <a:spcBef>
                <a:spcPts val="1200"/>
              </a:spcBef>
              <a:spcAft>
                <a:spcPts val="1200"/>
              </a:spcAft>
            </a:pPr>
            <a:r>
              <a:rPr lang="vi-VN" sz="2800">
                <a:solidFill>
                  <a:srgbClr val="000000"/>
                </a:solidFill>
                <a:latin typeface="+mj-lt"/>
              </a:rPr>
              <a:t>- Thông tin có thể thực hiện phép tính số học: số căn cước công dân; ngày, tháng, năm sinh; thời gian hết hạn, …</a:t>
            </a:r>
            <a:endParaRPr lang="vi-VN" sz="2800" b="0" i="0">
              <a:solidFill>
                <a:srgbClr val="000000"/>
              </a:solidFill>
              <a:effectLst/>
              <a:latin typeface="+mj-lt"/>
            </a:endParaRPr>
          </a:p>
        </p:txBody>
      </p:sp>
    </p:spTree>
    <p:extLst>
      <p:ext uri="{BB962C8B-B14F-4D97-AF65-F5344CB8AC3E}">
        <p14:creationId xmlns:p14="http://schemas.microsoft.com/office/powerpoint/2010/main" val="357448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47700" y="819706"/>
            <a:ext cx="10873740" cy="5139869"/>
          </a:xfrm>
          <a:prstGeom prst="rect">
            <a:avLst/>
          </a:prstGeom>
        </p:spPr>
        <p:txBody>
          <a:bodyPr wrap="square">
            <a:spAutoFit/>
          </a:bodyPr>
          <a:lstStyle/>
          <a:p>
            <a:pPr algn="ctr">
              <a:spcBef>
                <a:spcPts val="1200"/>
              </a:spcBef>
              <a:spcAft>
                <a:spcPts val="1200"/>
              </a:spcAft>
            </a:pPr>
            <a:r>
              <a:rPr lang="en-US"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PHÂN LOẠI VÀ BIỂU DIỄN THÔNG TIN TRONG MÁY TÍNH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Khi đưa vào máy tính thông tin được chuyển thành dữ liệu. Dữ liệu trên máy cũng cần được phân loại cho phù hợp với các phép xử lí trong máy tính.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US" sz="2800">
                <a:latin typeface="Times New Roman" panose="02020603050405020304" pitchFamily="18" charset="0"/>
                <a:ea typeface="Times New Roman" panose="02020603050405020304" pitchFamily="18" charset="0"/>
                <a:cs typeface="Times New Roman" panose="02020603050405020304" pitchFamily="18" charset="0"/>
              </a:rPr>
              <a:t>đối với các dữ liệu là số có thể tính toán và so sánh. Còn đối với các dữ liệu dạng văn bản thì có thể tách, ghép, so sánh.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Việc mã hóa thông tin thành dữ liệu nhị phân được gọi là biểu diễn thông tin. Biểu diễn thông tin là bước đầu để có thể đưa thông tin vào máy tính.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1640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11914" y="623964"/>
            <a:ext cx="5179623" cy="523220"/>
          </a:xfrm>
          <a:prstGeom prst="rect">
            <a:avLst/>
          </a:prstGeom>
        </p:spPr>
        <p:txBody>
          <a:bodyPr wrap="none">
            <a:spAutoFit/>
          </a:bodyPr>
          <a:lstStyle/>
          <a:p>
            <a:r>
              <a:rPr lang="en-US" sz="2800" b="1">
                <a:solidFill>
                  <a:srgbClr val="002060"/>
                </a:solidFill>
                <a:latin typeface="Times New Roman" panose="02020603050405020304" pitchFamily="18" charset="0"/>
                <a:ea typeface="Times New Roman" panose="02020603050405020304" pitchFamily="18" charset="0"/>
              </a:rPr>
              <a:t>Sơ đồ phân loại các kiểu dữ liệu:</a:t>
            </a:r>
            <a:endParaRPr lang="en-US" sz="2800" b="1">
              <a:solidFill>
                <a:srgbClr val="002060"/>
              </a:solidFill>
            </a:endParaRPr>
          </a:p>
        </p:txBody>
      </p:sp>
      <p:graphicFrame>
        <p:nvGraphicFramePr>
          <p:cNvPr id="5" name="Diagram 4"/>
          <p:cNvGraphicFramePr/>
          <p:nvPr>
            <p:extLst>
              <p:ext uri="{D42A27DB-BD31-4B8C-83A1-F6EECF244321}">
                <p14:modId xmlns:p14="http://schemas.microsoft.com/office/powerpoint/2010/main" val="1836444690"/>
              </p:ext>
            </p:extLst>
          </p:nvPr>
        </p:nvGraphicFramePr>
        <p:xfrm>
          <a:off x="1341269" y="1223888"/>
          <a:ext cx="9631532" cy="3671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6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59180" y="1416432"/>
            <a:ext cx="9776460" cy="3600986"/>
          </a:xfrm>
          <a:prstGeom prst="rect">
            <a:avLst/>
          </a:prstGeom>
        </p:spPr>
        <p:txBody>
          <a:bodyPr wrap="square">
            <a:spAutoFit/>
          </a:bodyPr>
          <a:lstStyle/>
          <a:p>
            <a:pPr marR="0" lvl="0" algn="ctr">
              <a:spcBef>
                <a:spcPts val="1200"/>
              </a:spcBef>
              <a:spcAft>
                <a:spcPts val="1200"/>
              </a:spcAft>
            </a:pPr>
            <a:r>
              <a:rPr lang="en-US" sz="2800" b="1">
                <a:solidFill>
                  <a:srgbClr val="57903F"/>
                </a:solidFill>
                <a:latin typeface="Times New Roman" panose="02020603050405020304" pitchFamily="18" charset="0"/>
                <a:ea typeface="Calibri" panose="020F0502020204030204" pitchFamily="34" charset="0"/>
                <a:cs typeface="Times New Roman" panose="02020603050405020304" pitchFamily="18" charset="0"/>
              </a:rPr>
              <a:t>Kết luận</a:t>
            </a:r>
          </a:p>
          <a:p>
            <a:pPr marL="342900" marR="0" lvl="0" indent="-342900" algn="just">
              <a:spcBef>
                <a:spcPts val="1200"/>
              </a:spcBef>
              <a:spcAft>
                <a:spcPts val="1200"/>
              </a:spcAft>
              <a:buFont typeface="Wingdings" panose="05000000000000000000" pitchFamily="2" charset="2"/>
              <a:buChar char=""/>
            </a:pP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 diễn thông tin là cách mã hóa thông tin.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1200"/>
              </a:spcBef>
              <a:spcAft>
                <a:spcPts val="1200"/>
              </a:spcAft>
              <a:buFont typeface="Wingdings" panose="05000000000000000000" pitchFamily="2" charset="2"/>
              <a:buChar char=""/>
            </a:pP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kiểu dữ liệu thường gặp là văn bản, số, hình ảnh, âm thanh và logic.</a:t>
            </a:r>
          </a:p>
          <a:p>
            <a:pPr marL="342900" marR="0" lvl="0" indent="-342900" algn="just">
              <a:spcBef>
                <a:spcPts val="1200"/>
              </a:spcBef>
              <a:spcAft>
                <a:spcPts val="1200"/>
              </a:spcAft>
              <a:buFont typeface="Wingdings" panose="05000000000000000000" pitchFamily="2" charset="2"/>
              <a:buChar char=""/>
            </a:pPr>
            <a:r>
              <a:rPr lang="en-US" sz="2800">
                <a:solidFill>
                  <a:srgbClr val="FF0000"/>
                </a:solidFill>
                <a:latin typeface="Times New Roman" panose="02020603050405020304" pitchFamily="18" charset="0"/>
                <a:ea typeface="Times New Roman" panose="02020603050405020304" pitchFamily="18" charset="0"/>
              </a:rPr>
              <a:t>Việc phân loại xử lí dữ liệu để có cách biểu diễn phù hợp nhằm tạo thuận lợi cho việc xử lí thông tin trong máy tính</a:t>
            </a:r>
            <a:endParaRPr lang="en-US" sz="2800"/>
          </a:p>
        </p:txBody>
      </p:sp>
    </p:spTree>
    <p:extLst>
      <p:ext uri="{BB962C8B-B14F-4D97-AF65-F5344CB8AC3E}">
        <p14:creationId xmlns:p14="http://schemas.microsoft.com/office/powerpoint/2010/main" val="2694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1733266" y="1170608"/>
            <a:ext cx="9512489" cy="4666369"/>
          </a:xfrm>
          <a:prstGeom prst="cloudCallout">
            <a:avLst>
              <a:gd name="adj1" fmla="val -43342"/>
              <a:gd name="adj2" fmla="val -4158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Theo em số căn cước công dân có kiểu số hay kiểu văn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Kiểu số thực thường dùng để biểu diễn các số có phần thập phân (phần lẻ). Em hãy cho ví dụ một loại hồ sơ có dữ liệu kiểu số thực.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865" y="299569"/>
            <a:ext cx="2565654" cy="20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82721" y="1179478"/>
            <a:ext cx="10258567" cy="3293209"/>
          </a:xfrm>
          <a:prstGeom prst="rect">
            <a:avLst/>
          </a:prstGeom>
        </p:spPr>
        <p:txBody>
          <a:bodyPr wrap="square">
            <a:spAutoFit/>
          </a:bodyPr>
          <a:lstStyle/>
          <a:p>
            <a:pPr algn="just">
              <a:spcBef>
                <a:spcPts val="1200"/>
              </a:spcBef>
              <a:spcAft>
                <a:spcPts val="1200"/>
              </a:spcAft>
            </a:pPr>
            <a:r>
              <a:rPr lang="vi-VN" sz="2800" b="1">
                <a:solidFill>
                  <a:srgbClr val="008000"/>
                </a:solidFill>
                <a:latin typeface="+mj-lt"/>
              </a:rPr>
              <a:t>Lời giải:</a:t>
            </a:r>
            <a:endParaRPr lang="vi-VN" sz="2800">
              <a:solidFill>
                <a:srgbClr val="000000"/>
              </a:solidFill>
              <a:latin typeface="+mj-lt"/>
            </a:endParaRPr>
          </a:p>
          <a:p>
            <a:pPr marL="514350" indent="-514350" algn="just">
              <a:spcBef>
                <a:spcPts val="1200"/>
              </a:spcBef>
              <a:spcAft>
                <a:spcPts val="1200"/>
              </a:spcAft>
              <a:buAutoNum type="arabicPeriod"/>
            </a:pPr>
            <a:r>
              <a:rPr lang="vi-VN" sz="2800">
                <a:solidFill>
                  <a:srgbClr val="000000"/>
                </a:solidFill>
                <a:latin typeface="+mj-lt"/>
              </a:rPr>
              <a:t>Số căn cước công dân có kiểu số, sẽ không trùng với bất kì ai và theo công dân đến suốt cuộc đời.</a:t>
            </a:r>
            <a:endParaRPr lang="en-US" sz="2800">
              <a:solidFill>
                <a:srgbClr val="000000"/>
              </a:solidFill>
              <a:latin typeface="+mj-lt"/>
            </a:endParaRPr>
          </a:p>
          <a:p>
            <a:pPr marL="514350" indent="-514350" algn="just">
              <a:spcBef>
                <a:spcPts val="1200"/>
              </a:spcBef>
              <a:spcAft>
                <a:spcPts val="1200"/>
              </a:spcAf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Một loại hồ sơ có dữ liệu kiểu số thực: </a:t>
            </a:r>
            <a:r>
              <a:rPr lang="vi-VN" sz="2800">
                <a:latin typeface="Times New Roman" panose="02020603050405020304" pitchFamily="18" charset="0"/>
                <a:ea typeface="Times New Roman" panose="02020603050405020304" pitchFamily="18" charset="0"/>
                <a:cs typeface="Times New Roman" panose="02020603050405020304" pitchFamily="18" charset="0"/>
              </a:rPr>
              <a:t>Học bạ của học sinh: có thông tin về điểm từng môn, điểm trung bình môn biểu diễn dưới dạng số thực.</a:t>
            </a:r>
          </a:p>
        </p:txBody>
      </p:sp>
    </p:spTree>
    <p:extLst>
      <p:ext uri="{BB962C8B-B14F-4D97-AF65-F5344CB8AC3E}">
        <p14:creationId xmlns:p14="http://schemas.microsoft.com/office/powerpoint/2010/main" val="238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{FC235A0D-7958-4FE2-B7D2-65BDC4D77CAC}tf78438558_win32</Template>
  <TotalTime>371</TotalTime>
  <Words>1812</Words>
  <Application>Microsoft Office PowerPoint</Application>
  <PresentationFormat>Widescreen</PresentationFormat>
  <Paragraphs>105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Garamond</vt:lpstr>
      <vt:lpstr>Times New Roman</vt:lpstr>
      <vt:lpstr>Wingdings</vt:lpstr>
      <vt:lpstr>SavonVTI</vt:lpstr>
      <vt:lpstr>BÀI 3 MỘT SỐ KIỂU DỮ LIỆU VÀ DỮ LIỆU VĂN BẢN</vt:lpstr>
      <vt:lpstr>PowerPoint Presentation</vt:lpstr>
      <vt:lpstr>HOẠT ĐỘNG 1 Phân loại thông tin</vt:lpstr>
      <vt:lpstr>PowerPoint Presentation</vt:lpstr>
      <vt:lpstr>PowerPoint Presentation</vt:lpstr>
      <vt:lpstr>PowerPoint Presentation</vt:lpstr>
      <vt:lpstr>PowerPoint Presentation</vt:lpstr>
      <vt:lpstr>PowerPoint Presentation</vt:lpstr>
      <vt:lpstr>PowerPoint Presentation</vt:lpstr>
      <vt:lpstr>HOẠT ĐỘNG 2 Bảng kí tự La tinh và bảng kí tự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Title Lorem Ipsum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THỰC HÀNH SỬ DỤNG THIẾT BỊ SỐ</dc:title>
  <dc:creator>HoangThanh Tam</dc:creator>
  <cp:lastModifiedBy>Lenovo</cp:lastModifiedBy>
  <cp:revision>29</cp:revision>
  <dcterms:created xsi:type="dcterms:W3CDTF">2022-01-10T15:01:25Z</dcterms:created>
  <dcterms:modified xsi:type="dcterms:W3CDTF">2022-09-15T09:08:59Z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