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3825" r:id="rId3"/>
    <p:sldId id="3840" r:id="rId4"/>
    <p:sldId id="3841" r:id="rId5"/>
    <p:sldId id="3842" r:id="rId6"/>
    <p:sldId id="3791" r:id="rId7"/>
    <p:sldId id="3792" r:id="rId8"/>
    <p:sldId id="3843" r:id="rId9"/>
    <p:sldId id="3844" r:id="rId10"/>
    <p:sldId id="3845" r:id="rId11"/>
    <p:sldId id="3846" r:id="rId12"/>
    <p:sldId id="3847" r:id="rId13"/>
    <p:sldId id="3848" r:id="rId14"/>
    <p:sldId id="3849" r:id="rId15"/>
    <p:sldId id="3850" r:id="rId16"/>
    <p:sldId id="3851" r:id="rId17"/>
    <p:sldId id="3852" r:id="rId18"/>
    <p:sldId id="3853" r:id="rId19"/>
    <p:sldId id="38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39" d="100"/>
          <a:sy n="39" d="100"/>
        </p:scale>
        <p:origin x="78" y="648"/>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endParaRPr lang="en-US"/>
          </a:p>
        </p:txBody>
      </p:sp>
      <p:sp>
        <p:nvSpPr>
          <p:cNvPr id="3" name="Subtitle 2"/>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10" name="Freeform: Shape 9"/>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3" name="Content Placeholder 5"/>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8" name="Content Placeholder 2"/>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endParaRPr lang="en-US"/>
          </a:p>
        </p:txBody>
      </p:sp>
      <p:sp>
        <p:nvSpPr>
          <p:cNvPr id="3" name="Date Placeholder 2"/>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4" name="Footer Placeholder 3"/>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8" name="Content Placeholder 2"/>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endParaRPr lang="en-US"/>
          </a:p>
          <a:p>
            <a:pPr lvl="1"/>
            <a:r>
              <a:rPr lang="en-US"/>
              <a:t>Second level</a:t>
            </a:r>
            <a:endParaRPr lang="en-US"/>
          </a:p>
          <a:p>
            <a:pPr lvl="2"/>
            <a:r>
              <a:rPr lang="en-US"/>
              <a:t>Third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5" name="Freeform: Shape 4"/>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5" name="Freeform: Shape 4"/>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8" name="Freeform: Shape 7"/>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8" name="Freeform: Shape 7"/>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endParaRPr lang="en-US"/>
          </a:p>
        </p:txBody>
      </p:sp>
      <p:sp>
        <p:nvSpPr>
          <p:cNvPr id="3" name="Content Placeholder 2"/>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endParaRPr lang="en-US"/>
          </a:p>
          <a:p>
            <a:pPr lvl="1"/>
            <a:r>
              <a:rPr lang="en-US"/>
              <a:t>Second level</a:t>
            </a:r>
            <a:endParaRPr lang="en-US"/>
          </a:p>
          <a:p>
            <a:pPr lvl="2"/>
            <a:r>
              <a:rPr lang="en-US"/>
              <a:t>Third level</a:t>
            </a:r>
            <a:endParaRPr lang="en-US"/>
          </a:p>
        </p:txBody>
      </p:sp>
      <p:sp>
        <p:nvSpPr>
          <p:cNvPr id="4" name="Date Placeholder 3"/>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p:cNvSpPr>
            <a:spLocks noGrp="1"/>
          </p:cNvSpPr>
          <p:nvPr>
            <p:ph type="title"/>
          </p:nvPr>
        </p:nvSpPr>
        <p:spPr>
          <a:xfrm>
            <a:off x="539496" y="365124"/>
            <a:ext cx="5806440" cy="1325880"/>
          </a:xfrm>
        </p:spPr>
        <p:txBody>
          <a:bodyPr/>
          <a:lstStyle/>
          <a:p>
            <a:r>
              <a:rPr lang="en-US"/>
              <a:t>Click to edit Master title style</a:t>
            </a:r>
            <a:endParaRPr lang="en-US"/>
          </a:p>
        </p:txBody>
      </p:sp>
      <p:sp>
        <p:nvSpPr>
          <p:cNvPr id="3" name="Content Placeholder 2"/>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4" name="Date Placeholder 3"/>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10" name="Oval 9"/>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endParaRPr lang="en-US"/>
          </a:p>
        </p:txBody>
      </p:sp>
      <p:sp>
        <p:nvSpPr>
          <p:cNvPr id="3" name="Text Placeholder 2"/>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96" y="365125"/>
            <a:ext cx="10515600" cy="1325563"/>
          </a:xfrm>
        </p:spPr>
        <p:txBody>
          <a:bodyPr/>
          <a:lstStyle/>
          <a:p>
            <a:r>
              <a:rPr lang="en-US"/>
              <a:t>Click to edit Master title style</a:t>
            </a:r>
            <a:endParaRPr lang="en-US"/>
          </a:p>
        </p:txBody>
      </p:sp>
      <p:sp>
        <p:nvSpPr>
          <p:cNvPr id="3" name="Content Placeholder 2"/>
          <p:cNvSpPr>
            <a:spLocks noGrp="1"/>
          </p:cNvSpPr>
          <p:nvPr>
            <p:ph idx="1"/>
          </p:nvPr>
        </p:nvSpPr>
        <p:spPr>
          <a:xfrm>
            <a:off x="1179576" y="1911096"/>
            <a:ext cx="9829800" cy="385974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7" name="Freeform: Shape 6"/>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6" name="Freeform: Shape 5"/>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838200" y="1911096"/>
            <a:ext cx="10515600" cy="385974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11" name="Date Placeholder 10"/>
          <p:cNvSpPr>
            <a:spLocks noGrp="1"/>
          </p:cNvSpPr>
          <p:nvPr>
            <p:ph type="dt" sz="half" idx="11"/>
          </p:nvPr>
        </p:nvSpPr>
        <p:spPr/>
        <p:txBody>
          <a:bodyPr/>
          <a:lstStyle>
            <a:lvl1pPr>
              <a:defRPr>
                <a:solidFill>
                  <a:schemeClr val="bg1"/>
                </a:solidFill>
                <a:latin typeface="+mn-lt"/>
              </a:defRPr>
            </a:lvl1pPr>
          </a:lstStyle>
          <a:p>
            <a:pPr>
              <a:defRPr/>
            </a:pPr>
            <a:r>
              <a:rPr lang="en-US" dirty="0"/>
              <a:t>9/3/20XX</a:t>
            </a:r>
            <a:endParaRPr lang="en-US" dirty="0"/>
          </a:p>
        </p:txBody>
      </p:sp>
      <p:sp>
        <p:nvSpPr>
          <p:cNvPr id="12" name="Footer Placeholder 11"/>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endParaRPr lang="en-US" dirty="0"/>
          </a:p>
        </p:txBody>
      </p:sp>
      <p:sp>
        <p:nvSpPr>
          <p:cNvPr id="13" name="Slide Number Placeholder 12"/>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8" name="Freeform: Shape 7"/>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
        <p:nvSpPr>
          <p:cNvPr id="10" name="Freeform: Shape 9"/>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3208" y="2026508"/>
            <a:ext cx="6990464" cy="3078563"/>
          </a:xfrm>
        </p:spPr>
        <p:txBody>
          <a:bodyPr>
            <a:noAutofit/>
          </a:bodyPr>
          <a:lstStyle/>
          <a:p>
            <a:pPr algn="ctr"/>
            <a:r>
              <a:rPr lang="en-US" sz="6600" b="1">
                <a:latin typeface="Times New Roman" panose="02020603050405020304" pitchFamily="18" charset="0"/>
                <a:cs typeface="Times New Roman" panose="02020603050405020304" pitchFamily="18" charset="0"/>
              </a:rPr>
              <a:t>BÀI </a:t>
            </a:r>
            <a:r>
              <a:rPr lang="en-US" sz="6600" b="1" smtClean="0">
                <a:latin typeface="Times New Roman" panose="02020603050405020304" pitchFamily="18" charset="0"/>
                <a:cs typeface="Times New Roman" panose="02020603050405020304" pitchFamily="18" charset="0"/>
              </a:rPr>
              <a:t>29</a:t>
            </a:r>
            <a:br>
              <a:rPr lang="en-US" sz="6600" b="1">
                <a:latin typeface="Times New Roman" panose="02020603050405020304" pitchFamily="18" charset="0"/>
                <a:cs typeface="Times New Roman" panose="02020603050405020304" pitchFamily="18" charset="0"/>
              </a:rPr>
            </a:br>
            <a:r>
              <a:rPr lang="en-US" sz="6600" b="1" smtClean="0">
                <a:latin typeface="Times New Roman" panose="02020603050405020304" pitchFamily="18" charset="0"/>
                <a:cs typeface="Times New Roman" panose="02020603050405020304" pitchFamily="18" charset="0"/>
              </a:rPr>
              <a:t>NHẬN BIẾT LỖI CHƯƠNG TRÌNH</a:t>
            </a:r>
            <a:endParaRPr lang="en-US" sz="6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292028" y="5585961"/>
            <a:ext cx="6592824" cy="548640"/>
          </a:xfrm>
        </p:spPr>
        <p:txBody>
          <a:bodyPr/>
          <a:lstStyle/>
          <a:p>
            <a:pPr algn="ctr"/>
            <a:r>
              <a:rPr lang="en-US">
                <a:solidFill>
                  <a:srgbClr val="FFFFFF"/>
                </a:solidFill>
              </a:rPr>
              <a:t>GV: Hoàng Thị Thanh Tâm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2281" y="451707"/>
            <a:ext cx="9127179" cy="646331"/>
          </a:xfrm>
          <a:prstGeom prst="rect">
            <a:avLst/>
          </a:prstGeom>
        </p:spPr>
        <p:txBody>
          <a:bodyPr wrap="none">
            <a:spAutoFit/>
          </a:bodyPr>
          <a:lstStyle/>
          <a:p>
            <a:pPr algn="just">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rPr>
              <a:t>2. MỘT SỐ LỖI NGOẠI LỆ THƯỜNG GẶP</a:t>
            </a:r>
            <a:endParaRPr lang="en-US" sz="3600">
              <a:solidFill>
                <a:schemeClr val="accent1">
                  <a:lumMod val="50000"/>
                </a:schemeClr>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nvGraphicFramePr>
        <p:xfrm>
          <a:off x="1289307" y="1338713"/>
          <a:ext cx="9411643" cy="5062087"/>
        </p:xfrm>
        <a:graphic>
          <a:graphicData uri="http://schemas.openxmlformats.org/drawingml/2006/table">
            <a:tbl>
              <a:tblPr firstRow="1" firstCol="1" bandRow="1">
                <a:tableStyleId>{5C22544A-7EE6-4342-B048-85BDC9FD1C3A}</a:tableStyleId>
              </a:tblPr>
              <a:tblGrid>
                <a:gridCol w="3282693"/>
                <a:gridCol w="6128950"/>
              </a:tblGrid>
              <a:tr h="99487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02996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ZeroDivisionError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này xảy ra khi lệnh thực hiện phép chia cho giá trị 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49230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IndexError</a:t>
                      </a:r>
                      <a:endParaRPr lang="en-US" sz="2800">
                        <a:effectLst/>
                        <a:latin typeface="Times New Roman" panose="02020603050405020304" pitchFamily="18" charset="0"/>
                        <a:cs typeface="Times New Roman" panose="02020603050405020304" pitchFamily="18" charset="0"/>
                      </a:endParaRP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lệnh cố gắng truy cập phần tử của danh sách nhưng chỉ số vượt quá giới hạn.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54494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NameError</a:t>
                      </a:r>
                      <a:endParaRPr lang="en-US" sz="2800">
                        <a:effectLst/>
                        <a:latin typeface="Times New Roman" panose="02020603050405020304" pitchFamily="18" charset="0"/>
                        <a:cs typeface="Times New Roman" panose="02020603050405020304" pitchFamily="18" charset="0"/>
                      </a:endParaRP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chương trình muốn tìm một tên nhưng không thấy. Ví dụ khi lệnh gọi một hàm nhưng không có hàm đó.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943317" y="78322"/>
          <a:ext cx="10573179" cy="6680821"/>
        </p:xfrm>
        <a:graphic>
          <a:graphicData uri="http://schemas.openxmlformats.org/drawingml/2006/table">
            <a:tbl>
              <a:tblPr firstRow="1" firstCol="1" bandRow="1">
                <a:tableStyleId>{5C22544A-7EE6-4342-B048-85BDC9FD1C3A}</a:tableStyleId>
              </a:tblPr>
              <a:tblGrid>
                <a:gridCol w="3071454"/>
                <a:gridCol w="7501725"/>
              </a:tblGrid>
              <a:tr h="69162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30191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TypeError</a:t>
                      </a:r>
                      <a:endParaRPr lang="en-US" sz="2800">
                        <a:effectLst/>
                        <a:latin typeface="Times New Roman" panose="02020603050405020304" pitchFamily="18" charset="0"/>
                        <a:cs typeface="Times New Roman" panose="02020603050405020304" pitchFamily="18" charset="0"/>
                      </a:endParaRP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kiểu dữ liệu. Một số ví dụ lỗi loại này:</a:t>
                      </a:r>
                      <a:endParaRPr lang="en-US" sz="2800">
                        <a:effectLst/>
                        <a:latin typeface="Times New Roman" panose="02020603050405020304" pitchFamily="18" charset="0"/>
                        <a:cs typeface="Times New Roman" panose="02020603050405020304" pitchFamily="18" charset="0"/>
                      </a:endParaRPr>
                    </a:p>
                    <a:p>
                      <a:pPr algn="just">
                        <a:spcAft>
                          <a:spcPts val="0"/>
                        </a:spcAft>
                      </a:pPr>
                      <a:r>
                        <a:rPr lang="en-US" sz="2800">
                          <a:effectLst/>
                          <a:latin typeface="Times New Roman" panose="02020603050405020304" pitchFamily="18" charset="0"/>
                          <a:cs typeface="Times New Roman" panose="02020603050405020304" pitchFamily="18" charset="0"/>
                        </a:rPr>
                        <a:t>- Lệnh truy cập một phần từ của danh sách nhưng chỉ số không là số nguyên </a:t>
                      </a:r>
                      <a:endParaRPr lang="en-US" sz="2800">
                        <a:effectLst/>
                        <a:latin typeface="Times New Roman" panose="02020603050405020304" pitchFamily="18" charset="0"/>
                        <a:cs typeface="Times New Roman" panose="02020603050405020304" pitchFamily="18" charset="0"/>
                      </a:endParaRPr>
                    </a:p>
                    <a:p>
                      <a:pPr algn="just">
                        <a:spcAft>
                          <a:spcPts val="0"/>
                        </a:spcAft>
                      </a:pPr>
                      <a:r>
                        <a:rPr lang="en-US" sz="2800">
                          <a:effectLst/>
                          <a:latin typeface="Times New Roman" panose="02020603050405020304" pitchFamily="18" charset="0"/>
                          <a:cs typeface="Times New Roman" panose="02020603050405020304" pitchFamily="18" charset="0"/>
                        </a:rPr>
                        <a:t>- Lệnh tính biểu thức số nhưng lại có một toán hạng không phải là số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21320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ValueError</a:t>
                      </a:r>
                      <a:endParaRPr lang="en-US" sz="2800">
                        <a:effectLst/>
                        <a:latin typeface="Times New Roman" panose="02020603050405020304" pitchFamily="18" charset="0"/>
                        <a:cs typeface="Times New Roman" panose="02020603050405020304" pitchFamily="18" charset="0"/>
                      </a:endParaRP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liên quan đến giá trị của đối tượng.</a:t>
                      </a:r>
                      <a:endParaRPr lang="en-US" sz="2800">
                        <a:effectLst/>
                        <a:latin typeface="Times New Roman" panose="02020603050405020304" pitchFamily="18" charset="0"/>
                        <a:cs typeface="Times New Roman" panose="02020603050405020304" pitchFamily="18" charset="0"/>
                      </a:endParaRPr>
                    </a:p>
                    <a:p>
                      <a:pPr algn="just">
                        <a:spcAft>
                          <a:spcPts val="0"/>
                        </a:spcAft>
                      </a:pPr>
                      <a:r>
                        <a:rPr lang="en-US" sz="2800">
                          <a:effectLst/>
                          <a:latin typeface="Times New Roman" panose="02020603050405020304" pitchFamily="18" charset="0"/>
                          <a:cs typeface="Times New Roman" panose="02020603050405020304" pitchFamily="18" charset="0"/>
                        </a:rPr>
                        <a:t>Lỗi khi thực hiện lệnh chuyển đổi kiểu dữ liệu, đổi số của hàm có giá trị mà hàm không hỗ trợ. Ví dụ khi thực hiện lệnh int("1.55") sẽ sinh lỗi loại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20768">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IndentationError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khi các dòng lệnh thụt vào không thẳng hàng hoặc không đúng vị trí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5330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SyntaxError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cú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22481" y="451707"/>
            <a:ext cx="4003340" cy="707886"/>
          </a:xfrm>
          <a:prstGeom prst="rect">
            <a:avLst/>
          </a:prstGeom>
        </p:spPr>
        <p:txBody>
          <a:bodyPr wrap="none">
            <a:spAutoFit/>
          </a:bodyPr>
          <a:lstStyle/>
          <a:p>
            <a:pPr algn="just">
              <a:spcAft>
                <a:spcPts val="0"/>
              </a:spcAft>
            </a:pPr>
            <a:r>
              <a:rPr lang="en-US" sz="4000" b="1">
                <a:solidFill>
                  <a:srgbClr val="7030A0"/>
                </a:solidFill>
                <a:latin typeface="Times New Roman" panose="02020603050405020304" pitchFamily="18" charset="0"/>
                <a:ea typeface="Times New Roman" panose="02020603050405020304" pitchFamily="18" charset="0"/>
              </a:rPr>
              <a:t>3. THỰC HÀNH </a:t>
            </a:r>
            <a:endParaRPr lang="en-US" sz="4000">
              <a:latin typeface="Times New Roman" panose="02020603050405020304" pitchFamily="18" charset="0"/>
              <a:ea typeface="Times New Roman" panose="02020603050405020304" pitchFamily="18" charset="0"/>
            </a:endParaRPr>
          </a:p>
        </p:txBody>
      </p:sp>
      <p:sp>
        <p:nvSpPr>
          <p:cNvPr id="22" name="Rectangle 21"/>
          <p:cNvSpPr/>
          <p:nvPr/>
        </p:nvSpPr>
        <p:spPr>
          <a:xfrm>
            <a:off x="1161535" y="1380001"/>
            <a:ext cx="10651523" cy="5016758"/>
          </a:xfrm>
          <a:prstGeom prst="rect">
            <a:avLst/>
          </a:prstGeom>
        </p:spPr>
        <p:txBody>
          <a:bodyPr wrap="square">
            <a:spAutoFit/>
          </a:bodyPr>
          <a:lstStyle/>
          <a:p>
            <a:pPr algn="just">
              <a:spcBef>
                <a:spcPts val="1200"/>
              </a:spcBef>
              <a:spcAft>
                <a:spcPts val="1200"/>
              </a:spcAft>
            </a:pPr>
            <a:r>
              <a:rPr lang="en-US" sz="2800">
                <a:solidFill>
                  <a:srgbClr val="C45911"/>
                </a:solidFill>
                <a:latin typeface="Times New Roman" panose="02020603050405020304" pitchFamily="18" charset="0"/>
                <a:ea typeface="Times New Roman" panose="02020603050405020304" pitchFamily="18" charset="0"/>
              </a:rPr>
              <a:t>Lập trình và kiểm tra khả năng sinh lỗi khi chạy chương trình.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rPr>
              <a:t>Nhiệm vụ 1.</a:t>
            </a:r>
            <a:r>
              <a:rPr lang="en-US" sz="2800">
                <a:solidFill>
                  <a:srgbClr val="C45911"/>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Viết chương trình nhập các số nguyên m, n từ bàn phím, cách nhau bởi dấu cách. Chương trình đưa ra tổng, hiệu, thương của hai số đã nhập.</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Chương trình chính là khối các lệnh nhập từ bàn phím hai số nguyên m, n. Các số này được nhập bằng lệnh input(), kết quả là một xâu kí tự. Xâu này sẽ được tách thành danh sách các xâu con bằng lệnh split(). Kết quả thu được sẽ chuyển đổi thành hai số m, n bằng lệnh int( ). 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
          <a:srcRect l="3704" t="12585" r="51844" b="72213"/>
          <a:stretch>
            <a:fillRect/>
          </a:stretch>
        </p:blipFill>
        <p:spPr>
          <a:xfrm>
            <a:off x="98855" y="667265"/>
            <a:ext cx="11772425" cy="2273644"/>
          </a:xfrm>
          <a:prstGeom prst="rect">
            <a:avLst/>
          </a:prstGeom>
          <a:ln>
            <a:solidFill>
              <a:schemeClr val="accent1">
                <a:lumMod val="40000"/>
                <a:lumOff val="60000"/>
              </a:schemeClr>
            </a:solidFill>
          </a:ln>
        </p:spPr>
      </p:pic>
      <p:sp>
        <p:nvSpPr>
          <p:cNvPr id="13" name="Rectangle 12"/>
          <p:cNvSpPr/>
          <p:nvPr/>
        </p:nvSpPr>
        <p:spPr>
          <a:xfrm>
            <a:off x="1849672" y="3644381"/>
            <a:ext cx="7887451" cy="2739211"/>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Các số m, n khi nhập vào không là số nguyên</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Giữa hai số m, n không có dấu cách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rPr>
              <a:t>- Số n nhập vào là số 0</a:t>
            </a:r>
            <a:endParaRPr lang="en-US" sz="2800">
              <a:latin typeface="Times New Roman" panose="02020603050405020304" pitchFamily="18"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13469" y="1800649"/>
            <a:ext cx="8493212" cy="2554545"/>
          </a:xfrm>
          <a:prstGeom prst="rect">
            <a:avLst/>
          </a:prstGeom>
        </p:spPr>
        <p:txBody>
          <a:bodyPr wrap="square">
            <a:spAutoFit/>
          </a:bodyPr>
          <a:lstStyle/>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Nhiệm vụ 2.</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Viết chương trình nhập số tự nhiên n và nhập lần lượt n số nguyên đưa vào danh sách số A. Sau khi nhập xong in danh sách A ra màn hình.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Hướng dẫn.</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
          <a:srcRect l="3895" t="12923" r="56995" b="66807"/>
          <a:stretch>
            <a:fillRect/>
          </a:stretch>
        </p:blipFill>
        <p:spPr>
          <a:xfrm>
            <a:off x="568412" y="469558"/>
            <a:ext cx="10976918" cy="3212757"/>
          </a:xfrm>
          <a:prstGeom prst="rect">
            <a:avLst/>
          </a:prstGeom>
          <a:ln>
            <a:solidFill>
              <a:schemeClr val="accent1">
                <a:lumMod val="40000"/>
                <a:lumOff val="60000"/>
              </a:schemeClr>
            </a:solidFill>
          </a:ln>
        </p:spPr>
      </p:pic>
      <p:sp>
        <p:nvSpPr>
          <p:cNvPr id="13" name="Rectangle 12"/>
          <p:cNvSpPr/>
          <p:nvPr/>
        </p:nvSpPr>
        <p:spPr>
          <a:xfrm>
            <a:off x="1563130" y="4305583"/>
            <a:ext cx="9562070" cy="2000548"/>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Số n được nhập không là số nguyên</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Mỗi số hạng của danh sách nhập vào không là số nguyên</a:t>
            </a:r>
            <a:endParaRPr 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766119" y="251996"/>
            <a:ext cx="11121081" cy="5950089"/>
          </a:xfrm>
          <a:prstGeom prst="cloudCallout">
            <a:avLst>
              <a:gd name="adj1" fmla="val -44166"/>
              <a:gd name="adj2" fmla="val 4879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solidFill>
                  <a:schemeClr val="accent6">
                    <a:lumMod val="50000"/>
                  </a:schemeClr>
                </a:solidFill>
                <a:latin typeface="Times New Roman" panose="02020603050405020304" pitchFamily="18" charset="0"/>
                <a:ea typeface="Times New Roman" panose="02020603050405020304" pitchFamily="18" charset="0"/>
              </a:rPr>
              <a:t>Hãy nêu mã lỗi ngoại lệ của mỗi lệnh sau nếu xảy ra lỗi. </a:t>
            </a:r>
            <a:endParaRPr lang="en-US" sz="2800">
              <a:solidFill>
                <a:schemeClr val="accent6">
                  <a:lumMod val="50000"/>
                </a:schemeClr>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a) A[1.5]</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b) int("abc")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c) "10"*3.5</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d) 12 + x(10)</a:t>
            </a:r>
            <a:endParaRPr 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78280" y="402280"/>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13" name="Rectangle 12"/>
          <p:cNvSpPr/>
          <p:nvPr/>
        </p:nvSpPr>
        <p:spPr>
          <a:xfrm>
            <a:off x="963827" y="1152993"/>
            <a:ext cx="10651523" cy="4552015"/>
          </a:xfrm>
          <a:prstGeom prst="rect">
            <a:avLst/>
          </a:prstGeom>
        </p:spPr>
        <p:txBody>
          <a:bodyPr wrap="square">
            <a:spAutoFit/>
          </a:bodyPr>
          <a:lstStyle/>
          <a:p>
            <a:pPr algn="just">
              <a:lnSpc>
                <a:spcPct val="115000"/>
              </a:lnSpc>
              <a:spcAft>
                <a:spcPts val="0"/>
              </a:spcAft>
            </a:pPr>
            <a:r>
              <a:rPr lang="nl-NL" sz="2800" b="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lệnh sau có sinh lỗi chương trình không? Nếu có thì mã lỗi là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 [1, 3, 5, 10,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or</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  in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len(A)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s1, s2 =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“101010”</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 = s1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s2</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13254" y="634009"/>
            <a:ext cx="10651523" cy="5324535"/>
          </a:xfrm>
          <a:prstGeom prst="rect">
            <a:avLst/>
          </a:prstGeom>
        </p:spPr>
        <p:txBody>
          <a:bodyPr wrap="square">
            <a:spAutoFit/>
          </a:bodyPr>
          <a:lstStyle/>
          <a:p>
            <a:pPr algn="just">
              <a:spcBef>
                <a:spcPts val="1200"/>
              </a:spcBef>
              <a:spcAft>
                <a:spcPts val="1200"/>
              </a:spcAft>
            </a:pPr>
            <a:r>
              <a:rPr lang="nl-NL"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nl-NL"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Đề tính giá trị trung gbình của một danh sách số A, người lập trình đã dùng lệnh sau để tính: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gttb = </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sum</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len</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này có thể sinh lỗi nggoại lệ không? Nếu có thì là những lỗi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2800" b="1">
                <a:latin typeface="Times New Roman" panose="02020603050405020304" pitchFamily="18" charset="0"/>
                <a:cs typeface="Times New Roman" panose="02020603050405020304" pitchFamily="18" charset="0"/>
              </a:rPr>
              <a:t>Câu </a:t>
            </a:r>
            <a:r>
              <a:rPr lang="nl-NL" sz="2800" b="1" smtClean="0">
                <a:latin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Giả sử em được yêu cầu viết chương trình nhập số tự nhiên n từ bàn phím, kết quả đưa ra là danh sách các ước số thực sự của n, tính cả 1 và không tính n. Hãy viết chương trình và kiểm tra các khả năng sinh lỗi khi thực hiện chương trình.</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b="1">
                <a:latin typeface="Times New Roman" panose="02020603050405020304" pitchFamily="18" charset="0"/>
                <a:cs typeface="Times New Roman" panose="02020603050405020304" pitchFamily="18" charset="0"/>
              </a:rPr>
              <a:t>Câu </a:t>
            </a:r>
            <a:r>
              <a:rPr lang="nl-NL" sz="2800" b="1" smtClean="0">
                <a:latin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Em hãy viết một chương trình nhỏ để khi chạy sẽ sinh mã </a:t>
            </a:r>
            <a:r>
              <a:rPr lang="nl-NL" sz="2800">
                <a:latin typeface="Times New Roman" panose="02020603050405020304" pitchFamily="18" charset="0"/>
                <a:cs typeface="Times New Roman" panose="02020603050405020304" pitchFamily="18" charset="0"/>
              </a:rPr>
              <a:t>lỗi </a:t>
            </a:r>
            <a:r>
              <a:rPr lang="nl-NL" sz="2800" smtClean="0">
                <a:latin typeface="Times New Roman" panose="02020603050405020304" pitchFamily="18" charset="0"/>
                <a:cs typeface="Times New Roman" panose="02020603050405020304" pitchFamily="18" charset="0"/>
              </a:rPr>
              <a:t>NameError</a:t>
            </a:r>
            <a:endParaRPr 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0" y="51953"/>
            <a:ext cx="12192000" cy="3912066"/>
          </a:xfrm>
          <a:prstGeom prst="cloudCallout">
            <a:avLst>
              <a:gd name="adj1" fmla="val -46171"/>
              <a:gd name="adj2" fmla="val 561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số chương trình hoàn chỉnh được mô tả như hình 29.1. Tiếp nhận các dữ liệu đầu vào, xử lí theo yêu cầu bài toán và đưa ra kết quả đúng theo yêu cầu. Theo em nếu chương trình bị lỗi thì các lỗi này sẽ như thế nào và có thể ở đâu?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descr="Graphical user interface, application, Word&#10;&#10;Description automatically generated"/>
          <p:cNvPicPr/>
          <p:nvPr/>
        </p:nvPicPr>
        <p:blipFill rotWithShape="1">
          <a:blip r:embed="rId1"/>
          <a:srcRect l="77976" t="52545" r="5191" b="37373"/>
          <a:stretch>
            <a:fillRect/>
          </a:stretch>
        </p:blipFill>
        <p:spPr bwMode="auto">
          <a:xfrm>
            <a:off x="3439194" y="4270237"/>
            <a:ext cx="5313611" cy="1883427"/>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0720" y="233223"/>
            <a:ext cx="8024313" cy="678327"/>
          </a:xfrm>
          <a:prstGeom prst="rect">
            <a:avLst/>
          </a:prstGeom>
        </p:spPr>
        <p:txBody>
          <a:bodyPr wrap="none">
            <a:spAutoFit/>
          </a:bodyPr>
          <a:lstStyle/>
          <a:p>
            <a:pPr algn="just">
              <a:lnSpc>
                <a:spcPct val="115000"/>
              </a:lnSpc>
              <a:spcAft>
                <a:spcPts val="0"/>
              </a:spcAft>
            </a:pPr>
            <a:r>
              <a:rPr lang="en-US" sz="36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1. NHẬN BIẾT LỖI CHƯƠNG TRÌNH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186247" y="1908068"/>
            <a:ext cx="9761839" cy="2431435"/>
          </a:xfrm>
          <a:prstGeom prst="rect">
            <a:avLst/>
          </a:prstGeom>
        </p:spPr>
        <p:txBody>
          <a:bodyPr wrap="square">
            <a:spAutoFit/>
          </a:bodyPr>
          <a:lstStyle/>
          <a:p>
            <a:pPr algn="just">
              <a:spcBef>
                <a:spcPts val="1200"/>
              </a:spcBef>
              <a:spcAft>
                <a:spcPts val="12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1: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lập trình viết sai cú pháp lệnh, chương trình lập tức dừng lại và thông báo lỗi cú pháp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While true print(“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Hello</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SyntaxError: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Invallid </a:t>
            </a: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syntax</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58096" y="845387"/>
            <a:ext cx="8896866" cy="4647426"/>
          </a:xfrm>
          <a:prstGeom prst="rect">
            <a:avLst/>
          </a:prstGeom>
        </p:spPr>
        <p:txBody>
          <a:bodyPr wrap="square">
            <a:spAutoFit/>
          </a:bodyPr>
          <a:lstStyle/>
          <a:p>
            <a:pPr algn="just">
              <a:spcBef>
                <a:spcPts val="1200"/>
              </a:spcBef>
              <a:spcAft>
                <a:spcPts val="1200"/>
              </a:spcAft>
            </a:pPr>
            <a:r>
              <a:rPr lang="en-US" sz="2800" smtClean="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 2: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dùng nhập dữ liệu sai, chương trình thông báo lỗi nhập dữ liệu không đúng khuôn dạng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 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số nguyên 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nguyên n: 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File “&lt;pyshell#0&gt;”,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 int( input(“Nhập số nguyên 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4216" y="702696"/>
            <a:ext cx="8353167" cy="5632311"/>
          </a:xfrm>
          <a:prstGeom prst="rect">
            <a:avLst/>
          </a:prstGeom>
        </p:spPr>
        <p:txBody>
          <a:bodyPr wrap="square">
            <a:spAutoFit/>
          </a:bodyPr>
          <a:lstStyle/>
          <a:p>
            <a:pPr algn="just">
              <a:spcBef>
                <a:spcPts val="600"/>
              </a:spcBef>
              <a:spcAft>
                <a:spcPts val="6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3: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thông báo lỗi chỉ số vượt quá giới hạn cho phép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 [1, 3, 10, 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for i in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print(A[i],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Khi chạy chương trình sẽ báo lỗi.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1 3 10 0</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File "C:\Python\Array_b1.py", line 3, in &lt;module&gt;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 (A[1],end")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IndexError: list index out of range</a:t>
            </a:r>
            <a:endParaRPr lang="en-US" sz="28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3383" y="408860"/>
            <a:ext cx="9737125" cy="6340197"/>
          </a:xfrm>
          <a:prstGeom prst="rect">
            <a:avLst/>
          </a:prstGeom>
        </p:spPr>
        <p:txBody>
          <a:bodyPr wrap="square">
            <a:spAutoFit/>
          </a:bodyPr>
          <a:lstStyle/>
          <a:p>
            <a:pPr algn="just">
              <a:spcBef>
                <a:spcPts val="600"/>
              </a:spcBef>
              <a:spcAft>
                <a:spcPts val="6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4.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thực hiện bình thường nhưng kết quả không đúng với yêu cầu của bài toán. Đây là lỗi lôgic bên trong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Tính tổng của ba số nguyên dương đầu tiên </a:t>
            </a:r>
            <a:endParaRPr lang="en-US" sz="280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for </a:t>
            </a:r>
            <a:r>
              <a:rPr lang="en-US" sz="2800">
                <a:latin typeface="Times New Roman" panose="02020603050405020304" pitchFamily="18" charset="0"/>
                <a:ea typeface="Times New Roman" panose="02020603050405020304" pitchFamily="18" charset="0"/>
                <a:cs typeface="Times New Roman" panose="02020603050405020304" pitchFamily="18" charset="0"/>
              </a:rPr>
              <a:t> i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 = s + 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cho kết quả là 3 mà kết quả đúng là 1 + 2 + 3 = 6. Lí do là hàm range(3) trả lại vùng giá trị là 0, 1, 2 chứ không phải là 1, 2, 3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0" y="420130"/>
            <a:ext cx="12192000" cy="613274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Giải thích: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1, chương trình dừng và thông báo lỗi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Syntax Error (lỗi cú pháp)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2, khi người dùng nhập dữ liệu sai, hàm int() không thể thực hiện được, chương trình dừng lại và báo lỗi. Mã lỗi là ValueError. Đây là lỗi Runtime (lỗi trong khi đang thực hiện) hay còn gọi là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 ngoại lệ (Exceptions error)</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3, chương trình phát hiện lỗi chỉ số vượt quá giới hạn tại dòng 3. Chương trình dừng và báo lỗi . Mã lỗi là IndexError.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Đây là lỗi Runtime.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4, chương trình không còn lỗi Runtime, nhưng kết quả đưa ra sai. Không có mã lỗi nào được trả lại. Đây là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 ngữ nghĩa </a:t>
            </a:r>
            <a:r>
              <a:rPr lang="en-US" sz="2800">
                <a:latin typeface="Times New Roman" panose="02020603050405020304" pitchFamily="18" charset="0"/>
                <a:ea typeface="Times New Roman" panose="02020603050405020304" pitchFamily="18" charset="0"/>
                <a:cs typeface="Times New Roman" panose="02020603050405020304" pitchFamily="18" charset="0"/>
              </a:rPr>
              <a:t>hoặc lỗi lôgic bên trong chương trình.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2682" y="836045"/>
            <a:ext cx="10478529" cy="5601533"/>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thể có thể phân biệt lỗi chương trình Python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làm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loại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Lỗi khi có lệnh viết sai cú pháp hoặc sai cấu trúc ngôn ngữ Python quy định. Chương trình sẽ lập tức dừng và thông báo lỗi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Syntax Error </a:t>
            </a:r>
            <a:endParaRPr lang="en-US" sz="280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2</a:t>
            </a:r>
            <a:r>
              <a:rPr lang="en-US" sz="2800">
                <a:latin typeface="Times New Roman" panose="02020603050405020304" pitchFamily="18" charset="0"/>
                <a:ea typeface="Times New Roman" panose="02020603050405020304" pitchFamily="18" charset="0"/>
                <a:cs typeface="Times New Roman" panose="02020603050405020304" pitchFamily="18" charset="0"/>
              </a:rPr>
              <a:t>. Lỗi khi không thể thực hiện một lệnh trong chương trình. Chương trình dừng lại và thông báo một mã lỗi. Lỗi này gọi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 ngoại lệ</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Exceptions Error</a:t>
            </a:r>
            <a:r>
              <a:rPr lang="en-US" sz="2800">
                <a:latin typeface="Times New Roman" panose="02020603050405020304" pitchFamily="18" charset="0"/>
                <a:ea typeface="Times New Roman" panose="02020603050405020304" pitchFamily="18" charset="0"/>
                <a:cs typeface="Times New Roman" panose="02020603050405020304" pitchFamily="18" charset="0"/>
              </a:rPr>
              <a:t>), mã lỗi trả lại gọi là mã lỗi ngoại lệ.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3</a:t>
            </a:r>
            <a:r>
              <a:rPr lang="en-US" sz="2800">
                <a:latin typeface="Times New Roman" panose="02020603050405020304" pitchFamily="18" charset="0"/>
                <a:ea typeface="Times New Roman" panose="02020603050405020304" pitchFamily="18" charset="0"/>
                <a:cs typeface="Times New Roman" panose="02020603050405020304" pitchFamily="18" charset="0"/>
              </a:rPr>
              <a:t>. Chương trình chạy không lỗi ngoại lệ, nhưng kết quả đưa ra sai không chính xác. Đây là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 lôgic </a:t>
            </a:r>
            <a:r>
              <a:rPr lang="en-US" sz="2800">
                <a:latin typeface="Times New Roman" panose="02020603050405020304" pitchFamily="18" charset="0"/>
                <a:ea typeface="Times New Roman" panose="02020603050405020304" pitchFamily="18" charset="0"/>
                <a:cs typeface="Times New Roman" panose="02020603050405020304" pitchFamily="18" charset="0"/>
              </a:rPr>
              <a:t>bên trong chương  trình.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rPr>
              <a:t>+ Với mỗi loại lỗi trên, cách xử lí và kiểm soát lỗi sẽ khác nhau. </a:t>
            </a:r>
            <a:endParaRPr lang="en-US" sz="280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667265" y="450108"/>
            <a:ext cx="10898660" cy="520047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Khi gõ sai cú pháp một lệnh, chương trình sẽ dừng lại và báo lỗi, đó là lỗi loại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Bái toán yêu cầu sắp xếp dãy số ban đầu thành dãy tăng dần. Giả sử dãy số ban đầu là [3, 1, 8, 10, 0]. Kết quả thu được dãy [1, 3, 8, 10, 0]. Chương trình có lỗi không? </a:t>
            </a:r>
            <a:r>
              <a:rPr lang="en-US" sz="2800">
                <a:latin typeface="Times New Roman" panose="02020603050405020304" pitchFamily="18" charset="0"/>
                <a:ea typeface="Times New Roman" panose="02020603050405020304" pitchFamily="18" charset="0"/>
                <a:cs typeface="Times New Roman" panose="02020603050405020304" pitchFamily="18" charset="0"/>
              </a:rPr>
              <a:t>Nếu có thì lỗi đó thuộc loại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Shapes presentation</Template>
  <TotalTime>0</TotalTime>
  <Words>5820</Words>
  <Application>WPS Presentation</Application>
  <PresentationFormat>Widescreen</PresentationFormat>
  <Paragraphs>140</Paragraphs>
  <Slides>18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SimSun</vt:lpstr>
      <vt:lpstr>Wingdings</vt:lpstr>
      <vt:lpstr>Calibri</vt:lpstr>
      <vt:lpstr>Times New Roman</vt:lpstr>
      <vt:lpstr>Avenir Next LT Pro</vt:lpstr>
      <vt:lpstr>Segoe Print</vt:lpstr>
      <vt:lpstr>Microsoft YaHei</vt:lpstr>
      <vt:lpstr>Arial Unicode MS</vt:lpstr>
      <vt:lpstr>Tw Cen MT</vt:lpstr>
      <vt:lpstr>ShapesVTI</vt:lpstr>
      <vt:lpstr>BÀI 29 NHẬN BIẾT LỖI CHƯƠNG TRÌNH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THỰC HÀNH LẬP TRÌNH VỚI HÀM VÀ THƯ VIỆN</dc:title>
  <dc:creator>HoangThanh Tam</dc:creator>
  <cp:lastModifiedBy>ASUS</cp:lastModifiedBy>
  <cp:revision>11</cp:revision>
  <dcterms:created xsi:type="dcterms:W3CDTF">2022-01-17T09:34:00Z</dcterms:created>
  <dcterms:modified xsi:type="dcterms:W3CDTF">2023-04-15T05:23:30Z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44D00250558048F4B0CD1AC305019E41</vt:lpwstr>
  </property>
  <property fmtid="{D5CDD505-2E9C-101B-9397-08002B2CF9AE}" pid="4" name="KSOProductBuildVer">
    <vt:lpwstr>1033-11.2.0.11516</vt:lpwstr>
  </property>
</Properties>
</file>