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27"/>
  </p:handoutMasterIdLst>
  <p:sldIdLst>
    <p:sldId id="312" r:id="rId3"/>
    <p:sldId id="316"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36"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7" autoAdjust="0"/>
  </p:normalViewPr>
  <p:slideViewPr>
    <p:cSldViewPr snapToGrid="0">
      <p:cViewPr varScale="1">
        <p:scale>
          <a:sx n="39" d="100"/>
          <a:sy n="39" d="100"/>
        </p:scale>
        <p:origin x="78" y="648"/>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75" name="Freeform: Shape 74"/>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grpSp>
        <p:nvGrpSpPr>
          <p:cNvPr id="76" name="Group 75"/>
          <p:cNvGrpSpPr/>
          <p:nvPr userDrawn="1"/>
        </p:nvGrpSpPr>
        <p:grpSpPr>
          <a:xfrm>
            <a:off x="1481312" y="743744"/>
            <a:ext cx="4860256" cy="4589316"/>
            <a:chOff x="1481312" y="743744"/>
            <a:chExt cx="4860256" cy="4589316"/>
          </a:xfrm>
        </p:grpSpPr>
        <p:sp>
          <p:nvSpPr>
            <p:cNvPr id="77" name="Rectangle 76" descr="Tag=AccentColor&#10;Flavor=Light&#10;Target=Fill"/>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78" name="Rectangle 77" descr="Tag=AccentColor&#10;Flavor=Light&#10;Target=Fill"/>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endParaRPr lang="en-US" dirty="0"/>
          </a:p>
        </p:txBody>
      </p:sp>
      <p:sp>
        <p:nvSpPr>
          <p:cNvPr id="81" name="Subtitle 2"/>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endParaRPr lang="en-US" dirty="0"/>
          </a:p>
        </p:txBody>
      </p:sp>
      <p:sp>
        <p:nvSpPr>
          <p:cNvPr id="82" name="Oval 81"/>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3" name="Freeform: Shape 82"/>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4" name="Freeform: Shape 83"/>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86" name="Graphic 185"/>
          <p:cNvGrpSpPr/>
          <p:nvPr userDrawn="1"/>
        </p:nvGrpSpPr>
        <p:grpSpPr>
          <a:xfrm>
            <a:off x="9805475" y="1581418"/>
            <a:ext cx="843746" cy="375828"/>
            <a:chOff x="9841624" y="4115729"/>
            <a:chExt cx="602170" cy="268223"/>
          </a:xfrm>
          <a:solidFill>
            <a:schemeClr val="tx1"/>
          </a:solidFill>
        </p:grpSpPr>
        <p:sp>
          <p:nvSpPr>
            <p:cNvPr id="87" name="Freeform: Shape 86"/>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8" name="Freeform: Shape 87"/>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9" name="Freeform: Shape 88"/>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90" name="Freeform: Shape 89"/>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91" name="Freeform: Shape 90"/>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grpSp>
      <p:sp>
        <p:nvSpPr>
          <p:cNvPr id="92" name="Oval 91"/>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96" name="Picture Placeholder 2"/>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24" name="Text Placeholder 23"/>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endParaRPr lang="en-US" dirty="0"/>
          </a:p>
        </p:txBody>
      </p:sp>
      <p:sp>
        <p:nvSpPr>
          <p:cNvPr id="26" name="Text Placeholder 25"/>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27" name="Text Placeholder 23"/>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endParaRPr lang="en-US" dirty="0"/>
          </a:p>
        </p:txBody>
      </p:sp>
      <p:sp>
        <p:nvSpPr>
          <p:cNvPr id="28" name="Text Placeholder 25"/>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20"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p:cNvGrpSpPr/>
          <p:nvPr userDrawn="1"/>
        </p:nvGrpSpPr>
        <p:grpSpPr>
          <a:xfrm>
            <a:off x="5983704" y="400019"/>
            <a:ext cx="1910252" cy="709661"/>
            <a:chOff x="2267504" y="2540250"/>
            <a:chExt cx="1990951" cy="739641"/>
          </a:xfrm>
          <a:solidFill>
            <a:schemeClr val="tx2"/>
          </a:solidFill>
        </p:grpSpPr>
        <p:sp>
          <p:nvSpPr>
            <p:cNvPr id="36" name="Freeform: Shape 35"/>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29" name="Text Placeholder 23"/>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endParaRPr lang="en-US" dirty="0"/>
          </a:p>
        </p:txBody>
      </p:sp>
      <p:sp>
        <p:nvSpPr>
          <p:cNvPr id="30" name="Text Placeholder 25"/>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31" name="Text Placeholder 23"/>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endParaRPr lang="en-US" dirty="0"/>
          </a:p>
        </p:txBody>
      </p:sp>
      <p:sp>
        <p:nvSpPr>
          <p:cNvPr id="32" name="Text Placeholder 25"/>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33" name="Text Placeholder 23"/>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endParaRPr lang="en-US" dirty="0"/>
          </a:p>
        </p:txBody>
      </p:sp>
      <p:sp>
        <p:nvSpPr>
          <p:cNvPr id="34" name="Text Placeholder 25"/>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20"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p:cNvGrpSpPr/>
          <p:nvPr userDrawn="1"/>
        </p:nvGrpSpPr>
        <p:grpSpPr>
          <a:xfrm>
            <a:off x="5983704" y="400019"/>
            <a:ext cx="1910252" cy="709661"/>
            <a:chOff x="2267504" y="2540250"/>
            <a:chExt cx="1990951" cy="739641"/>
          </a:xfrm>
          <a:solidFill>
            <a:schemeClr val="tx2"/>
          </a:solidFill>
        </p:grpSpPr>
        <p:sp>
          <p:nvSpPr>
            <p:cNvPr id="36" name="Freeform: Shape 35"/>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p:cNvGrpSpPr/>
          <p:nvPr userDrawn="1"/>
        </p:nvGrpSpPr>
        <p:grpSpPr>
          <a:xfrm>
            <a:off x="0" y="2"/>
            <a:ext cx="2232252" cy="2361890"/>
            <a:chOff x="0" y="2"/>
            <a:chExt cx="2232252" cy="2361890"/>
          </a:xfrm>
        </p:grpSpPr>
        <p:sp>
          <p:nvSpPr>
            <p:cNvPr id="3" name="Freeform: Shape 2"/>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endParaRPr lang="en-US" dirty="0"/>
          </a:p>
        </p:txBody>
      </p:sp>
      <p:sp>
        <p:nvSpPr>
          <p:cNvPr id="11"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p:cNvGrpSpPr/>
          <p:nvPr userDrawn="1"/>
        </p:nvGrpSpPr>
        <p:grpSpPr>
          <a:xfrm>
            <a:off x="10051176" y="4803984"/>
            <a:ext cx="2140824" cy="2054016"/>
            <a:chOff x="10051176" y="4803984"/>
            <a:chExt cx="2140824" cy="2054016"/>
          </a:xfrm>
        </p:grpSpPr>
        <p:sp>
          <p:nvSpPr>
            <p:cNvPr id="12" name="Freeform: Shape 11"/>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p:cNvGrpSpPr/>
          <p:nvPr userDrawn="1"/>
        </p:nvGrpSpPr>
        <p:grpSpPr>
          <a:xfrm>
            <a:off x="6835096" y="657544"/>
            <a:ext cx="4843727" cy="5534144"/>
            <a:chOff x="1674895" y="1345036"/>
            <a:chExt cx="5428610" cy="4210939"/>
          </a:xfrm>
        </p:grpSpPr>
        <p:sp>
          <p:nvSpPr>
            <p:cNvPr id="5" name="Rectangle 4"/>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endParaRPr lang="en-US" dirty="0"/>
          </a:p>
        </p:txBody>
      </p:sp>
      <p:sp>
        <p:nvSpPr>
          <p:cNvPr id="9" name="Subtitle 2"/>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endParaRPr lang="en-US" dirty="0"/>
          </a:p>
        </p:txBody>
      </p:sp>
      <p:sp>
        <p:nvSpPr>
          <p:cNvPr id="27" name="Picture Placeholder 25"/>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endParaRPr lang="en-US" dirty="0"/>
          </a:p>
        </p:txBody>
      </p:sp>
      <p:grpSp>
        <p:nvGrpSpPr>
          <p:cNvPr id="18" name="Graphic 185"/>
          <p:cNvGrpSpPr/>
          <p:nvPr userDrawn="1"/>
        </p:nvGrpSpPr>
        <p:grpSpPr>
          <a:xfrm>
            <a:off x="3220677" y="5565632"/>
            <a:ext cx="1054467" cy="469689"/>
            <a:chOff x="9841624" y="4115729"/>
            <a:chExt cx="602170" cy="268223"/>
          </a:xfrm>
          <a:solidFill>
            <a:schemeClr val="tx1"/>
          </a:solidFill>
        </p:grpSpPr>
        <p:sp>
          <p:nvSpPr>
            <p:cNvPr id="19" name="Freeform: Shape 18"/>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4" name="Slide Number Placeholder 1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p:cNvGrpSpPr/>
          <p:nvPr userDrawn="1"/>
        </p:nvGrpSpPr>
        <p:grpSpPr>
          <a:xfrm>
            <a:off x="0" y="431836"/>
            <a:ext cx="1861854" cy="717514"/>
            <a:chOff x="0" y="1580033"/>
            <a:chExt cx="1861854" cy="717514"/>
          </a:xfrm>
        </p:grpSpPr>
        <p:sp>
          <p:nvSpPr>
            <p:cNvPr id="30" name="Freeform: Shape 29"/>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p:cNvGrpSpPr/>
          <p:nvPr userDrawn="1"/>
        </p:nvGrpSpPr>
        <p:grpSpPr>
          <a:xfrm>
            <a:off x="6519255" y="3650586"/>
            <a:ext cx="319941" cy="319941"/>
            <a:chOff x="1126512" y="4357092"/>
            <a:chExt cx="319941" cy="319941"/>
          </a:xfrm>
        </p:grpSpPr>
        <p:sp>
          <p:nvSpPr>
            <p:cNvPr id="36" name="Oval 35"/>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824209C-21FE-4182-905E-04C6F9B3A98A}"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p:cNvSpPr>
            <a:spLocks noGrp="1"/>
          </p:cNvSpPr>
          <p:nvPr>
            <p:ph type="title"/>
          </p:nvPr>
        </p:nvSpPr>
        <p:spPr>
          <a:xfrm>
            <a:off x="5956784" y="396117"/>
            <a:ext cx="5217172" cy="1158857"/>
          </a:xfrm>
        </p:spPr>
        <p:txBody>
          <a:bodyPr anchor="b">
            <a:normAutofit/>
          </a:bodyPr>
          <a:lstStyle/>
          <a:p>
            <a:r>
              <a:rPr lang="en-US"/>
              <a:t>Click to edit Master title style</a:t>
            </a:r>
            <a:endParaRPr lang="en-US"/>
          </a:p>
        </p:txBody>
      </p:sp>
      <p:sp>
        <p:nvSpPr>
          <p:cNvPr id="45" name="Picture Placeholder 2"/>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endParaRPr lang="en-US" dirty="0"/>
          </a:p>
        </p:txBody>
      </p:sp>
      <p:sp>
        <p:nvSpPr>
          <p:cNvPr id="298" name="Content Placeholder 2"/>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endParaRPr lang="en-US" dirty="0"/>
          </a:p>
        </p:txBody>
      </p:sp>
      <p:grpSp>
        <p:nvGrpSpPr>
          <p:cNvPr id="3" name="Group 2"/>
          <p:cNvGrpSpPr/>
          <p:nvPr userDrawn="1"/>
        </p:nvGrpSpPr>
        <p:grpSpPr>
          <a:xfrm>
            <a:off x="739959" y="3491269"/>
            <a:ext cx="365021" cy="365021"/>
            <a:chOff x="739959" y="3491269"/>
            <a:chExt cx="365021" cy="365021"/>
          </a:xfrm>
        </p:grpSpPr>
        <p:sp>
          <p:nvSpPr>
            <p:cNvPr id="267" name="Oval 266"/>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268" name="Oval 267"/>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grpSp>
        <p:nvGrpSpPr>
          <p:cNvPr id="2" name="Group 1"/>
          <p:cNvGrpSpPr/>
          <p:nvPr userDrawn="1"/>
        </p:nvGrpSpPr>
        <p:grpSpPr>
          <a:xfrm>
            <a:off x="496583" y="550047"/>
            <a:ext cx="1910252" cy="709661"/>
            <a:chOff x="496583" y="795582"/>
            <a:chExt cx="1910252" cy="709661"/>
          </a:xfrm>
        </p:grpSpPr>
        <p:grpSp>
          <p:nvGrpSpPr>
            <p:cNvPr id="261" name="Graphic 38"/>
            <p:cNvGrpSpPr/>
            <p:nvPr userDrawn="1"/>
          </p:nvGrpSpPr>
          <p:grpSpPr>
            <a:xfrm>
              <a:off x="496583" y="795582"/>
              <a:ext cx="1910252" cy="709661"/>
              <a:chOff x="2267504" y="2540250"/>
              <a:chExt cx="1990951" cy="739641"/>
            </a:xfrm>
            <a:solidFill>
              <a:schemeClr val="tx1"/>
            </a:solidFill>
          </p:grpSpPr>
          <p:sp>
            <p:nvSpPr>
              <p:cNvPr id="262" name="Freeform: Shape 261"/>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p:cNvSpPr>
            <a:spLocks noGrp="1"/>
          </p:cNvSpPr>
          <p:nvPr>
            <p:ph type="ftr" sz="quarter" idx="11"/>
          </p:nvPr>
        </p:nvSpPr>
        <p:spPr>
          <a:xfrm>
            <a:off x="4038600" y="6356350"/>
            <a:ext cx="4114800" cy="365125"/>
          </a:xfrm>
        </p:spPr>
        <p:txBody>
          <a:bodyPr/>
          <a:lstStyle/>
          <a:p>
            <a:r>
              <a:rPr lang="en-US" dirty="0"/>
              <a:t>PRESENTATION TITLE</a:t>
            </a:r>
            <a:endParaRPr lang="en-US" dirty="0"/>
          </a:p>
        </p:txBody>
      </p:sp>
      <p:sp>
        <p:nvSpPr>
          <p:cNvPr id="301" name="Slide Number Placeholder 180"/>
          <p:cNvSpPr>
            <a:spLocks noGrp="1"/>
          </p:cNvSpPr>
          <p:nvPr>
            <p:ph type="sldNum" sz="quarter" idx="12"/>
          </p:nvPr>
        </p:nvSpPr>
        <p:spPr>
          <a:xfrm>
            <a:off x="8610600" y="6356350"/>
            <a:ext cx="2743200" cy="365125"/>
          </a:xfrm>
        </p:spPr>
        <p:txBody>
          <a:bodyPr/>
          <a:lstStyle/>
          <a:p>
            <a:fld id="{5EA792F7-1D9E-4C7E-A103-E8EDFDC2691E}"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endParaRPr lang="en-US" dirty="0"/>
          </a:p>
        </p:txBody>
      </p:sp>
      <p:sp>
        <p:nvSpPr>
          <p:cNvPr id="368" name="Picture Placeholder 370"/>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endParaRPr lang="en-US" dirty="0"/>
          </a:p>
        </p:txBody>
      </p:sp>
      <p:sp>
        <p:nvSpPr>
          <p:cNvPr id="369" name="Picture Placeholder 372"/>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endParaRPr lang="en-US" dirty="0"/>
          </a:p>
        </p:txBody>
      </p:sp>
      <p:sp>
        <p:nvSpPr>
          <p:cNvPr id="385" name="Date Placeholder 384"/>
          <p:cNvSpPr>
            <a:spLocks noGrp="1"/>
          </p:cNvSpPr>
          <p:nvPr>
            <p:ph type="dt" sz="half" idx="15"/>
          </p:nvPr>
        </p:nvSpPr>
        <p:spPr/>
        <p:txBody>
          <a:bodyPr/>
          <a:lstStyle/>
          <a:p>
            <a:r>
              <a:rPr lang="en-US"/>
              <a:t>2/1/20XX</a:t>
            </a:r>
            <a:endParaRPr lang="en-US" dirty="0"/>
          </a:p>
        </p:txBody>
      </p:sp>
      <p:sp>
        <p:nvSpPr>
          <p:cNvPr id="386" name="Footer Placeholder 385"/>
          <p:cNvSpPr>
            <a:spLocks noGrp="1"/>
          </p:cNvSpPr>
          <p:nvPr>
            <p:ph type="ftr" sz="quarter" idx="16"/>
          </p:nvPr>
        </p:nvSpPr>
        <p:spPr/>
        <p:txBody>
          <a:bodyPr/>
          <a:lstStyle/>
          <a:p>
            <a:r>
              <a:rPr lang="en-US" dirty="0"/>
              <a:t>PRESENTATION TITLE</a:t>
            </a:r>
            <a:endParaRPr lang="en-US" dirty="0"/>
          </a:p>
        </p:txBody>
      </p:sp>
      <p:sp>
        <p:nvSpPr>
          <p:cNvPr id="387" name="Slide Number Placeholder 386"/>
          <p:cNvSpPr>
            <a:spLocks noGrp="1"/>
          </p:cNvSpPr>
          <p:nvPr>
            <p:ph type="sldNum" sz="quarter" idx="17"/>
          </p:nvPr>
        </p:nvSpPr>
        <p:spPr/>
        <p:txBody>
          <a:bodyPr/>
          <a:lstStyle/>
          <a:p>
            <a:fld id="{5EA792F7-1D9E-4C7E-A103-E8EDFDC2691E}" type="slidenum">
              <a:rPr lang="en-US" smtClean="0"/>
            </a:fld>
            <a:endParaRPr lang="en-US" dirty="0"/>
          </a:p>
        </p:txBody>
      </p:sp>
      <p:grpSp>
        <p:nvGrpSpPr>
          <p:cNvPr id="9" name="Graphic 190"/>
          <p:cNvGrpSpPr/>
          <p:nvPr userDrawn="1"/>
        </p:nvGrpSpPr>
        <p:grpSpPr>
          <a:xfrm>
            <a:off x="5756620" y="736826"/>
            <a:ext cx="1598829" cy="531293"/>
            <a:chOff x="2504802" y="1755501"/>
            <a:chExt cx="1598829" cy="531293"/>
          </a:xfrm>
          <a:solidFill>
            <a:schemeClr val="tx1"/>
          </a:solidFill>
        </p:grpSpPr>
        <p:sp>
          <p:nvSpPr>
            <p:cNvPr id="10" name="Freeform: Shape 9"/>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p:cNvGrpSpPr/>
          <p:nvPr userDrawn="1"/>
        </p:nvGrpSpPr>
        <p:grpSpPr>
          <a:xfrm>
            <a:off x="10885765" y="619275"/>
            <a:ext cx="932200" cy="932200"/>
            <a:chOff x="10791258" y="619275"/>
            <a:chExt cx="932200" cy="932200"/>
          </a:xfrm>
        </p:grpSpPr>
        <p:sp>
          <p:nvSpPr>
            <p:cNvPr id="13" name="Graphic 212"/>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p:cNvGrpSpPr/>
          <p:nvPr userDrawn="1"/>
        </p:nvGrpSpPr>
        <p:grpSpPr>
          <a:xfrm>
            <a:off x="10631201" y="4961088"/>
            <a:ext cx="1152011" cy="1152022"/>
            <a:chOff x="10154386" y="4452483"/>
            <a:chExt cx="1443404" cy="1443418"/>
          </a:xfrm>
          <a:solidFill>
            <a:schemeClr val="tx1"/>
          </a:solidFill>
        </p:grpSpPr>
        <p:grpSp>
          <p:nvGrpSpPr>
            <p:cNvPr id="16" name="Graphic 4"/>
            <p:cNvGrpSpPr/>
            <p:nvPr/>
          </p:nvGrpSpPr>
          <p:grpSpPr>
            <a:xfrm>
              <a:off x="10154386" y="4452483"/>
              <a:ext cx="1443404" cy="1443418"/>
              <a:chOff x="5734037" y="3067039"/>
              <a:chExt cx="724483" cy="724489"/>
            </a:xfrm>
            <a:grpFill/>
          </p:grpSpPr>
          <p:sp>
            <p:nvSpPr>
              <p:cNvPr id="189" name="Freeform: Shape 188"/>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p:cNvGrpSpPr/>
            <p:nvPr/>
          </p:nvGrpSpPr>
          <p:grpSpPr>
            <a:xfrm>
              <a:off x="10154386" y="4452483"/>
              <a:ext cx="1443404" cy="1443418"/>
              <a:chOff x="5734037" y="3067039"/>
              <a:chExt cx="724483" cy="724489"/>
            </a:xfrm>
            <a:grpFill/>
          </p:grpSpPr>
          <p:sp>
            <p:nvSpPr>
              <p:cNvPr id="20" name="Freeform: Shape 19"/>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p:cNvGrpSpPr/>
          <p:nvPr userDrawn="1"/>
        </p:nvGrpSpPr>
        <p:grpSpPr>
          <a:xfrm>
            <a:off x="0" y="1479558"/>
            <a:ext cx="1861854" cy="717514"/>
            <a:chOff x="0" y="1479558"/>
            <a:chExt cx="1861854" cy="717514"/>
          </a:xfrm>
          <a:solidFill>
            <a:schemeClr val="tx1"/>
          </a:solidFill>
        </p:grpSpPr>
        <p:sp>
          <p:nvSpPr>
            <p:cNvPr id="39" name="Freeform: Shape 38"/>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endParaRPr lang="en-US" dirty="0"/>
          </a:p>
        </p:txBody>
      </p:sp>
      <p:sp>
        <p:nvSpPr>
          <p:cNvPr id="44" name="Subtitle 2"/>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endParaRPr lang="en-US" dirty="0"/>
          </a:p>
        </p:txBody>
      </p:sp>
      <p:sp>
        <p:nvSpPr>
          <p:cNvPr id="45" name="Graphic 212"/>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p:cNvGrpSpPr/>
          <p:nvPr userDrawn="1"/>
        </p:nvGrpSpPr>
        <p:grpSpPr>
          <a:xfrm>
            <a:off x="10847710" y="6388311"/>
            <a:ext cx="1054467" cy="469689"/>
            <a:chOff x="9841624" y="4115729"/>
            <a:chExt cx="602170" cy="268223"/>
          </a:xfrm>
          <a:solidFill>
            <a:schemeClr val="tx1"/>
          </a:solidFill>
        </p:grpSpPr>
        <p:sp>
          <p:nvSpPr>
            <p:cNvPr id="16" name="Freeform: Shape 15"/>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p:cNvGrpSpPr/>
          <p:nvPr userDrawn="1"/>
        </p:nvGrpSpPr>
        <p:grpSpPr>
          <a:xfrm>
            <a:off x="5983704" y="400019"/>
            <a:ext cx="1910252" cy="709661"/>
            <a:chOff x="2267504" y="2540250"/>
            <a:chExt cx="1990951" cy="739641"/>
          </a:xfrm>
          <a:solidFill>
            <a:schemeClr val="tx2"/>
          </a:solidFill>
        </p:grpSpPr>
        <p:sp>
          <p:nvSpPr>
            <p:cNvPr id="24" name="Freeform: Shape 23"/>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190"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p:cNvGrpSpPr/>
          <p:nvPr userDrawn="1"/>
        </p:nvGrpSpPr>
        <p:grpSpPr>
          <a:xfrm>
            <a:off x="5983704" y="400019"/>
            <a:ext cx="1910252" cy="709661"/>
            <a:chOff x="2267504" y="2540250"/>
            <a:chExt cx="1990951" cy="739641"/>
          </a:xfrm>
          <a:solidFill>
            <a:schemeClr val="tx2"/>
          </a:solidFill>
        </p:grpSpPr>
        <p:sp>
          <p:nvSpPr>
            <p:cNvPr id="24" name="Freeform: Shape 23"/>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31"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3"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endParaRPr lang="en-US" dirty="0"/>
          </a:p>
        </p:txBody>
      </p:sp>
      <p:sp>
        <p:nvSpPr>
          <p:cNvPr id="19" name="Freeform: Shape 18"/>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8" name="Graphic 185"/>
          <p:cNvGrpSpPr/>
          <p:nvPr userDrawn="1"/>
        </p:nvGrpSpPr>
        <p:grpSpPr>
          <a:xfrm>
            <a:off x="10428621" y="5660492"/>
            <a:ext cx="1054467" cy="469689"/>
            <a:chOff x="9841624" y="4115729"/>
            <a:chExt cx="602170" cy="268223"/>
          </a:xfrm>
          <a:solidFill>
            <a:schemeClr val="tx1"/>
          </a:solidFill>
        </p:grpSpPr>
        <p:sp>
          <p:nvSpPr>
            <p:cNvPr id="29" name="Freeform: Shape 28"/>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p:cNvGrpSpPr/>
          <p:nvPr userDrawn="1"/>
        </p:nvGrpSpPr>
        <p:grpSpPr>
          <a:xfrm>
            <a:off x="0" y="681037"/>
            <a:ext cx="1170294" cy="709661"/>
            <a:chOff x="0" y="681037"/>
            <a:chExt cx="1170294" cy="709661"/>
          </a:xfrm>
        </p:grpSpPr>
        <p:sp>
          <p:nvSpPr>
            <p:cNvPr id="57" name="Freeform: Shape 56"/>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3" name="Slide Number Placeholder 1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p:cNvGrpSpPr/>
          <p:nvPr userDrawn="1"/>
        </p:nvGrpSpPr>
        <p:grpSpPr>
          <a:xfrm>
            <a:off x="10510458" y="477557"/>
            <a:ext cx="975170" cy="975170"/>
            <a:chOff x="5829300" y="3162300"/>
            <a:chExt cx="532257" cy="532257"/>
          </a:xfrm>
          <a:solidFill>
            <a:schemeClr val="tx1"/>
          </a:solidFill>
        </p:grpSpPr>
        <p:sp>
          <p:nvSpPr>
            <p:cNvPr id="12" name="Freeform: Shape 11"/>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p:cNvGrpSpPr/>
          <p:nvPr userDrawn="1"/>
        </p:nvGrpSpPr>
        <p:grpSpPr>
          <a:xfrm>
            <a:off x="10510458" y="477557"/>
            <a:ext cx="975170" cy="975170"/>
            <a:chOff x="5829300" y="3162300"/>
            <a:chExt cx="532257" cy="532257"/>
          </a:xfrm>
          <a:solidFill>
            <a:schemeClr val="tx1"/>
          </a:solidFill>
        </p:grpSpPr>
        <p:sp>
          <p:nvSpPr>
            <p:cNvPr id="35" name="Freeform: Shape 34"/>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p:cNvGrpSpPr/>
          <p:nvPr userDrawn="1"/>
        </p:nvGrpSpPr>
        <p:grpSpPr>
          <a:xfrm>
            <a:off x="0" y="681037"/>
            <a:ext cx="1170294" cy="709661"/>
            <a:chOff x="0" y="681037"/>
            <a:chExt cx="1170294" cy="709661"/>
          </a:xfrm>
        </p:grpSpPr>
        <p:sp>
          <p:nvSpPr>
            <p:cNvPr id="53" name="Freeform: Shape 52"/>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1" name="Slide Number Placeholder 1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1303564" y="793542"/>
            <a:ext cx="4944836" cy="4073371"/>
          </a:xfrm>
        </p:spPr>
        <p:txBody>
          <a:bodyPr>
            <a:noAutofit/>
            <a:scene3d>
              <a:camera prst="obliqueTopLeft"/>
              <a:lightRig rig="threePt" dir="t"/>
            </a:scene3d>
          </a:bodyPr>
          <a:lstStyle/>
          <a:p>
            <a:pPr defTabSz="91440">
              <a:lnSpc>
                <a:spcPct val="100000"/>
              </a:lnSpc>
              <a:spcBef>
                <a:spcPts val="1200"/>
              </a:spcBef>
              <a:spcAft>
                <a:spcPts val="1200"/>
              </a:spcAft>
            </a:pPr>
            <a:r>
              <a:rPr lang="en-US" sz="5400" spc="0">
                <a:ln w="0"/>
                <a:solidFill>
                  <a:schemeClr val="accent1">
                    <a:lumMod val="50000"/>
                  </a:schemeClr>
                </a:solidFill>
                <a:latin typeface="Times New Roman" panose="02020603050405020304" pitchFamily="18" charset="0"/>
                <a:cs typeface="Times New Roman" panose="02020603050405020304" pitchFamily="18" charset="0"/>
              </a:rPr>
              <a:t>BÀI </a:t>
            </a:r>
            <a: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t>28</a:t>
            </a:r>
            <a:b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br>
            <a: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t>PHẠM VI CỦA BIẾN</a:t>
            </a:r>
            <a:endParaRPr lang="en-US" sz="5400" spc="0" dirty="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Placeholder 7" descr="Colorful biscuits"/>
          <p:cNvPicPr>
            <a:picLocks noGrp="1" noChangeAspect="1"/>
          </p:cNvPicPr>
          <p:nvPr>
            <p:ph type="pic" sz="quarter" idx="13"/>
          </p:nvPr>
        </p:nvPicPr>
        <p:blipFill rotWithShape="1">
          <a:blip r:embed="rId1">
            <a:extLst>
              <a:ext uri="{28A0092B-C50C-407E-A947-70E740481C1C}">
                <a14:useLocalDpi xmlns:a14="http://schemas.microsoft.com/office/drawing/2010/main" val="0"/>
              </a:ext>
            </a:extLst>
          </a:blip>
          <a:srcRect/>
          <a:stretch>
            <a:fillRect/>
          </a:stretch>
        </p:blipFill>
        <p:spPr>
          <a:xfrm>
            <a:off x="7165399" y="1998810"/>
            <a:ext cx="4207947" cy="4207948"/>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6509" y="1941184"/>
            <a:ext cx="6993924" cy="2465290"/>
          </a:xfrm>
          <a:prstGeom prst="rect">
            <a:avLst/>
          </a:prstGeom>
        </p:spPr>
        <p:txBody>
          <a:bodyPr wrap="square">
            <a:spAutoFit/>
          </a:bodyPr>
          <a:lstStyle/>
          <a:p>
            <a:pPr algn="just">
              <a:lnSpc>
                <a:spcPct val="115000"/>
              </a:lnSpc>
              <a:spcAft>
                <a:spcPts val="0"/>
              </a:spcAft>
            </a:pPr>
            <a:r>
              <a:rPr lang="vi-VN"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Tóm lại</a:t>
            </a:r>
            <a:r>
              <a:rPr lang="vi-VN"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Biến </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đã khai báo bên ngoài hàm chỉ có thể truy cập giá trị để sử dụng bên trong hàm mà không làm thay đổi được giá trị của biển đó (trừ trường hợp với từ khóa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global</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72498" y="2782961"/>
            <a:ext cx="8674444" cy="3496342"/>
          </a:xfrm>
          <a:prstGeom prst="rect">
            <a:avLst/>
          </a:prstGeom>
        </p:spPr>
        <p:txBody>
          <a:bodyPr wrap="square">
            <a:spAutoFit/>
          </a:bodyPr>
          <a:lstStyle/>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Giả sử hàm f(x, y) được định nghĩa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vi-VN" sz="2800">
                <a:latin typeface="Times New Roman" panose="02020603050405020304" pitchFamily="18" charset="0"/>
                <a:ea typeface="Times New Roman" panose="02020603050405020304" pitchFamily="18" charset="0"/>
                <a:cs typeface="Times New Roman" panose="02020603050405020304" pitchFamily="18" charset="0"/>
              </a:rPr>
              <a:t>f (x, y)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  =  2</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(x  +  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print</a:t>
            </a:r>
            <a:r>
              <a:rPr lang="vi-VN" sz="2800">
                <a:latin typeface="Times New Roman" panose="02020603050405020304" pitchFamily="18" charset="0"/>
                <a:ea typeface="Times New Roman" panose="02020603050405020304" pitchFamily="18" charset="0"/>
                <a:cs typeface="Times New Roman" panose="02020603050405020304" pitchFamily="18" charset="0"/>
              </a:rPr>
              <a:t>(a  +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Kết quả nào được in ra khi thực hiện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  =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vi-VN" sz="2800">
                <a:latin typeface="Times New Roman" panose="02020603050405020304" pitchFamily="18" charset="0"/>
                <a:ea typeface="Times New Roman" panose="02020603050405020304" pitchFamily="18" charset="0"/>
              </a:rPr>
              <a:t>f(1, 2)</a:t>
            </a:r>
            <a:endParaRPr lang="en-US" sz="2800"/>
          </a:p>
        </p:txBody>
      </p:sp>
      <p:pic>
        <p:nvPicPr>
          <p:cNvPr id="2" name="Picture 1"/>
          <p:cNvPicPr>
            <a:picLocks noChangeAspect="1"/>
          </p:cNvPicPr>
          <p:nvPr/>
        </p:nvPicPr>
        <p:blipFill>
          <a:blip r:embed="rId1"/>
          <a:stretch>
            <a:fillRect/>
          </a:stretch>
        </p:blipFill>
        <p:spPr>
          <a:xfrm>
            <a:off x="3983510" y="0"/>
            <a:ext cx="3875388" cy="21814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25068" y="455646"/>
            <a:ext cx="3205045" cy="743473"/>
          </a:xfrm>
          <a:prstGeom prst="rect">
            <a:avLst/>
          </a:prstGeom>
        </p:spPr>
        <p:txBody>
          <a:bodyPr wrap="none">
            <a:spAutoFit/>
          </a:bodyPr>
          <a:lstStyle/>
          <a:p>
            <a:pPr algn="just">
              <a:lnSpc>
                <a:spcPct val="115000"/>
              </a:lnSpc>
              <a:spcAft>
                <a:spcPts val="0"/>
              </a:spcAft>
            </a:pPr>
            <a:r>
              <a:rPr lang="en-US" sz="40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40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4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1009399" y="1699502"/>
            <a:ext cx="10111682" cy="3724096"/>
          </a:xfrm>
          <a:prstGeom prst="rect">
            <a:avLst/>
          </a:prstGeom>
        </p:spPr>
        <p:txBody>
          <a:bodyPr wrap="square">
            <a:spAutoFit/>
          </a:bodyPr>
          <a:lstStyle/>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Phạm vi của biển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là danh sách A chứa các số và số thực x. Hàm trả lại một danh sách kết quả B từ danh sách A bằng cách chỉ giữ lại các phần tử lớn hơn hoặc bằng x.</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Biến B kiểu danh sách cần được định nghĩa trong hàm và được bổ sung thêm các phần tử từ A nếu thỏa mãn điều kiện lớn hơn hoặc bằng x.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srcRect l="2750" t="15625" r="70350" b="62078"/>
          <a:stretch>
            <a:fillRect/>
          </a:stretch>
        </p:blipFill>
        <p:spPr>
          <a:xfrm>
            <a:off x="1977080" y="1556952"/>
            <a:ext cx="7180400" cy="3361038"/>
          </a:xfrm>
          <a:prstGeom prst="rect">
            <a:avLst/>
          </a:prstGeom>
          <a:ln>
            <a:solidFill>
              <a:schemeClr val="tx2">
                <a:lumMod val="10000"/>
                <a:lumOff val="90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27655" y="691703"/>
            <a:ext cx="8575588" cy="5755422"/>
          </a:xfrm>
          <a:prstGeom prst="rect">
            <a:avLst/>
          </a:prstGeom>
        </p:spPr>
        <p:txBody>
          <a:bodyPr wrap="square">
            <a:spAutoFit/>
          </a:bodyPr>
          <a:lstStyle/>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là xâu kí tự Str và số c, đầu ra là danh sách các từ được tách ra từ xâu Str nhưng đã được chuyển thành chữ in hoa hoặc chữ in thường. Hoặc chỉ chuyển kí tự đầu các từ thành chữ in hoa tùy thuộc vào tham số đầu vào c như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0, danh sách B là các từ được chuyển thành chữ in hoa.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1, danh sách B là các từ được chuyển thành chữ in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2, danh sách B là các từ được chuyển viết chữ hoa kí tự đầu của mỗi từ.</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7038" y="702696"/>
            <a:ext cx="9135762" cy="5201424"/>
          </a:xfrm>
          <a:prstGeom prst="rect">
            <a:avLst/>
          </a:prstGeom>
        </p:spPr>
        <p:txBody>
          <a:bodyPr wrap="square">
            <a:spAutoFit/>
          </a:bodyPr>
          <a:lstStyle/>
          <a:p>
            <a:pPr algn="just">
              <a:spcBef>
                <a:spcPts val="1200"/>
              </a:spcBef>
              <a:spcAft>
                <a:spcPts val="1200"/>
              </a:spcAf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vi-VN" sz="2800">
                <a:latin typeface="Times New Roman" panose="02020603050405020304" pitchFamily="18" charset="0"/>
                <a:ea typeface="Times New Roman" panose="02020603050405020304" pitchFamily="18" charset="0"/>
                <a:cs typeface="Times New Roman" panose="02020603050405020304" pitchFamily="18" charset="0"/>
              </a:rPr>
              <a:t> Chúng ta cần sử dụng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Str.upper() </a:t>
            </a:r>
            <a:r>
              <a:rPr lang="vi-VN" sz="2800">
                <a:latin typeface="Times New Roman" panose="02020603050405020304" pitchFamily="18" charset="0"/>
                <a:ea typeface="Times New Roman" panose="02020603050405020304" pitchFamily="18" charset="0"/>
                <a:cs typeface="Times New Roman" panose="02020603050405020304" pitchFamily="18" charset="0"/>
              </a:rPr>
              <a:t>– chuyển kí tự của xâu thành chữ in hoa.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Str.lower()</a:t>
            </a:r>
            <a:r>
              <a:rPr lang="vi-VN" sz="2800">
                <a:latin typeface="Times New Roman" panose="02020603050405020304" pitchFamily="18" charset="0"/>
                <a:ea typeface="Times New Roman" panose="02020603050405020304" pitchFamily="18" charset="0"/>
                <a:cs typeface="Times New Roman" panose="02020603050405020304" pitchFamily="18" charset="0"/>
              </a:rPr>
              <a:t> – chuyển kí tự của xâu thành chữ in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Str.title()</a:t>
            </a:r>
            <a:r>
              <a:rPr lang="vi-VN" sz="2800">
                <a:latin typeface="Times New Roman" panose="02020603050405020304" pitchFamily="18" charset="0"/>
                <a:ea typeface="Times New Roman" panose="02020603050405020304" pitchFamily="18" charset="0"/>
                <a:cs typeface="Times New Roman" panose="02020603050405020304" pitchFamily="18" charset="0"/>
              </a:rPr>
              <a:t> – chuyển kí tự đầu mỗi từ của xâu thành chữ in hoa, các kí tự khác chuyển về chữ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Hàm được định nghĩa có dạng </a:t>
            </a:r>
            <a:r>
              <a:rPr lang="vi-VN" sz="2800" b="1">
                <a:latin typeface="Times New Roman" panose="02020603050405020304" pitchFamily="18" charset="0"/>
                <a:ea typeface="Times New Roman" panose="02020603050405020304" pitchFamily="18" charset="0"/>
                <a:cs typeface="Times New Roman" panose="02020603050405020304" pitchFamily="18" charset="0"/>
              </a:rPr>
              <a:t>Tach_tu(Str</a:t>
            </a:r>
            <a:r>
              <a:rPr lang="vi-VN" sz="2800" b="1"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ea typeface="Times New Roman" panose="02020603050405020304" pitchFamily="18" charset="0"/>
                <a:cs typeface="Times New Roman" panose="02020603050405020304" pitchFamily="18" charset="0"/>
              </a:rPr>
              <a:t>c</a:t>
            </a:r>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Đầu tiên xâu Str cần </a:t>
            </a:r>
            <a:r>
              <a:rPr lang="vi-VN" sz="2800">
                <a:latin typeface="Times New Roman" panose="02020603050405020304" pitchFamily="18" charset="0"/>
                <a:ea typeface="Times New Roman" panose="02020603050405020304" pitchFamily="18" charset="0"/>
                <a:cs typeface="Times New Roman" panose="02020603050405020304" pitchFamily="18" charset="0"/>
              </a:rPr>
              <a:t>được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từ </a:t>
            </a:r>
            <a:r>
              <a:rPr lang="vi-VN" sz="2800">
                <a:latin typeface="Times New Roman" panose="02020603050405020304" pitchFamily="18" charset="0"/>
                <a:ea typeface="Times New Roman" panose="02020603050405020304" pitchFamily="18" charset="0"/>
                <a:cs typeface="Times New Roman" panose="02020603050405020304" pitchFamily="18" charset="0"/>
              </a:rPr>
              <a:t>bằng lệnh split(). Sau đó danh sách kết quả sẽ được chuyển đổi chữ in hoa, in thường sử dụng một trong các lệnh trên tuỳ thuộc vào giá trị của đối số 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srcRect l="2942" t="15625" r="68442" b="40456"/>
          <a:stretch>
            <a:fillRect/>
          </a:stretch>
        </p:blipFill>
        <p:spPr>
          <a:xfrm>
            <a:off x="247135" y="815546"/>
            <a:ext cx="5684108" cy="4926227"/>
          </a:xfrm>
          <a:prstGeom prst="rect">
            <a:avLst/>
          </a:prstGeom>
          <a:ln>
            <a:solidFill>
              <a:schemeClr val="tx2">
                <a:lumMod val="10000"/>
                <a:lumOff val="90000"/>
              </a:schemeClr>
            </a:solidFill>
          </a:ln>
        </p:spPr>
      </p:pic>
      <p:pic>
        <p:nvPicPr>
          <p:cNvPr id="9" name="Picture 8"/>
          <p:cNvPicPr>
            <a:picLocks noChangeAspect="1"/>
          </p:cNvPicPr>
          <p:nvPr/>
        </p:nvPicPr>
        <p:blipFill rotWithShape="1">
          <a:blip r:embed="rId2"/>
          <a:srcRect l="2751" t="53801" r="70349" b="11064"/>
          <a:stretch>
            <a:fillRect/>
          </a:stretch>
        </p:blipFill>
        <p:spPr>
          <a:xfrm>
            <a:off x="7018638" y="1110413"/>
            <a:ext cx="5173362" cy="3815814"/>
          </a:xfrm>
          <a:prstGeom prst="rect">
            <a:avLst/>
          </a:prstGeom>
          <a:ln>
            <a:solidFill>
              <a:schemeClr val="accent1">
                <a:lumMod val="40000"/>
                <a:lumOff val="60000"/>
              </a:schemeClr>
            </a:solidFill>
          </a:ln>
        </p:spPr>
      </p:pic>
      <p:sp>
        <p:nvSpPr>
          <p:cNvPr id="10" name="Right Arrow 9"/>
          <p:cNvSpPr/>
          <p:nvPr/>
        </p:nvSpPr>
        <p:spPr>
          <a:xfrm>
            <a:off x="6030097" y="2669059"/>
            <a:ext cx="815546"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84173" y="642275"/>
            <a:ext cx="8023654" cy="5878532"/>
          </a:xfrm>
          <a:prstGeom prst="rect">
            <a:avLst/>
          </a:prstGeom>
        </p:spPr>
        <p:txBody>
          <a:bodyPr wrap="square">
            <a:spAutoFit/>
          </a:bodyPr>
          <a:lstStyle/>
          <a:p>
            <a:pPr algn="just">
              <a:spcBef>
                <a:spcPts val="600"/>
              </a:spcBef>
              <a:spcAft>
                <a:spcPts val="600"/>
              </a:spcAft>
            </a:pPr>
            <a:r>
              <a:rPr lang="vi-VN" sz="280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chương trình yêu cầu thực hiện lần lượt các việc sau, mỗi việc cần được thực hiện bởi một hàm: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Nhập từ bản phím một dãy các số nguyên, mỗi số cách nhau bởi dấu cách. Chuyển các số này vào danh sách A và in danh sách A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Trích từ danh sách A ra một danh sách B gồm các phần tử lớn hơn 0. In danh sách B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3.</a:t>
            </a:r>
            <a:r>
              <a:rPr lang="vi-VN" sz="2800">
                <a:latin typeface="Times New Roman" panose="02020603050405020304" pitchFamily="18" charset="0"/>
                <a:ea typeface="Times New Roman" panose="02020603050405020304" pitchFamily="18" charset="0"/>
                <a:cs typeface="Times New Roman" panose="02020603050405020304" pitchFamily="18" charset="0"/>
              </a:rPr>
              <a:t> Trích từ danh sách A ra một danh sách C gồm các phần từ nhỏ hơn 0. In danh sách C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Với mỗi việc trên được viết thành một hàm. Toàn bộ 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
          <a:srcRect l="4086" t="12584" r="52226" b="28294"/>
          <a:stretch>
            <a:fillRect/>
          </a:stretch>
        </p:blipFill>
        <p:spPr>
          <a:xfrm>
            <a:off x="1433382" y="0"/>
            <a:ext cx="8974184" cy="6858000"/>
          </a:xfrm>
          <a:prstGeom prst="rect">
            <a:avLst/>
          </a:prstGeom>
          <a:ln>
            <a:solidFill>
              <a:schemeClr val="accent1">
                <a:lumMod val="40000"/>
                <a:lumOff val="60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srcRect l="3514" t="73733" r="56994" b="13767"/>
          <a:stretch>
            <a:fillRect/>
          </a:stretch>
        </p:blipFill>
        <p:spPr>
          <a:xfrm>
            <a:off x="125137" y="1977080"/>
            <a:ext cx="11968007" cy="2421925"/>
          </a:xfrm>
          <a:prstGeom prst="rect">
            <a:avLst/>
          </a:prstGeom>
          <a:ln>
            <a:solidFill>
              <a:schemeClr val="accent1">
                <a:lumMod val="40000"/>
                <a:lumOff val="60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6649" y="1142201"/>
            <a:ext cx="5647151" cy="3637053"/>
          </a:xfrm>
        </p:spPr>
        <p:txBody>
          <a:bodyPr>
            <a:noAutofit/>
          </a:bodyPr>
          <a:lstStyle/>
          <a:p>
            <a:pPr algn="just">
              <a:lnSpc>
                <a:spcPct val="100000"/>
              </a:lnSpc>
              <a:spcBef>
                <a:spcPts val="1200"/>
              </a:spcBef>
              <a:spcAft>
                <a:spcPts val="1200"/>
              </a:spcAft>
            </a:pPr>
            <a:r>
              <a:rPr lang="nl-NL" sz="2800">
                <a:solidFill>
                  <a:schemeClr val="accent1">
                    <a:lumMod val="50000"/>
                  </a:schemeClr>
                </a:solidFill>
                <a:latin typeface="Times New Roman" panose="02020603050405020304" pitchFamily="18" charset="0"/>
                <a:cs typeface="Times New Roman" panose="02020603050405020304" pitchFamily="18" charset="0"/>
              </a:rPr>
              <a:t>1. </a:t>
            </a:r>
            <a:r>
              <a:rPr lang="nl-NL" sz="2800">
                <a:latin typeface="Times New Roman" panose="02020603050405020304" pitchFamily="18" charset="0"/>
                <a:cs typeface="Times New Roman" panose="02020603050405020304" pitchFamily="18" charset="0"/>
              </a:rPr>
              <a:t>Một biển được định nghĩa trong chương trình chính (bên ngoài các hàm) thì sẽ được sử dụng như thế nào bên trong các hàm ?</a:t>
            </a:r>
            <a:endParaRPr lang="en-US" sz="2800">
              <a:latin typeface="Times New Roman" panose="02020603050405020304" pitchFamily="18" charset="0"/>
              <a:cs typeface="Times New Roman" panose="02020603050405020304" pitchFamily="18" charset="0"/>
            </a:endParaRPr>
          </a:p>
          <a:p>
            <a:pPr algn="just">
              <a:lnSpc>
                <a:spcPct val="100000"/>
              </a:lnSpc>
              <a:spcBef>
                <a:spcPts val="1200"/>
              </a:spcBef>
              <a:spcAft>
                <a:spcPts val="1200"/>
              </a:spcAft>
            </a:pPr>
            <a:r>
              <a:rPr lang="nl-NL" sz="2800">
                <a:solidFill>
                  <a:schemeClr val="accent1">
                    <a:lumMod val="50000"/>
                  </a:schemeClr>
                </a:solidFill>
                <a:latin typeface="Times New Roman" panose="02020603050405020304" pitchFamily="18" charset="0"/>
                <a:cs typeface="Times New Roman" panose="02020603050405020304" pitchFamily="18" charset="0"/>
              </a:rPr>
              <a:t>2. </a:t>
            </a:r>
            <a:r>
              <a:rPr lang="nl-NL" sz="2800">
                <a:latin typeface="Times New Roman" panose="02020603050405020304" pitchFamily="18" charset="0"/>
                <a:cs typeface="Times New Roman" panose="02020603050405020304" pitchFamily="18" charset="0"/>
              </a:rPr>
              <a:t>Một biến được khai báo bên trong một hàm thì có sử dụng được ở bên ngoài hàm đó hay không</a:t>
            </a:r>
            <a:r>
              <a:rPr lang="nl-NL"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grpSp>
        <p:nvGrpSpPr>
          <p:cNvPr id="10" name="Graphic 4"/>
          <p:cNvGrpSpPr/>
          <p:nvPr/>
        </p:nvGrpSpPr>
        <p:grpSpPr>
          <a:xfrm>
            <a:off x="3905471" y="4389402"/>
            <a:ext cx="975170" cy="975170"/>
            <a:chOff x="5829300" y="3162300"/>
            <a:chExt cx="532257" cy="532257"/>
          </a:xfrm>
          <a:solidFill>
            <a:schemeClr val="tx1"/>
          </a:solidFill>
        </p:grpSpPr>
        <p:sp>
          <p:nvSpPr>
            <p:cNvPr id="11" name="Freeform: Shape 10"/>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 name="Freeform: Shape 11"/>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3" name="Freeform: Shape 12"/>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4" name="Freeform: Shape 13"/>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5" name="Freeform: Shape 14"/>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6" name="Freeform: Shape 15"/>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7" name="Freeform: Shape 16"/>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8" name="Freeform: Shape 17"/>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9" name="Freeform: Shape 18"/>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0" name="Freeform: Shape 19"/>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1" name="Freeform: Shape 20"/>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2" name="Freeform: Shape 21"/>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3" name="Freeform: Shape 22"/>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1026" name="Picture 2" descr="Hình ảnh dấu chấm hỏi đẹp, ấn tượng và độc đáo nhất"/>
          <p:cNvPicPr>
            <a:picLocks noChangeAspect="1" noChangeArrowheads="1" noCrop="1"/>
          </p:cNvPicPr>
          <p:nvPr/>
        </p:nvPicPr>
        <p:blipFill>
          <a:blip r:embed="rId1"/>
          <a:srcRect/>
          <a:stretch>
            <a:fillRect/>
          </a:stretch>
        </p:blipFill>
        <p:spPr bwMode="auto">
          <a:xfrm>
            <a:off x="1170822" y="1429209"/>
            <a:ext cx="3386360" cy="3103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5988" y="278712"/>
            <a:ext cx="3121688" cy="707886"/>
          </a:xfrm>
          <a:prstGeom prst="rect">
            <a:avLst/>
          </a:prstGeom>
        </p:spPr>
        <p:txBody>
          <a:bodyPr wrap="none">
            <a:spAutoFit/>
          </a:bodyPr>
          <a:lstStyle/>
          <a:p>
            <a:r>
              <a:rPr lang="vi-VN" sz="4000" b="1">
                <a:solidFill>
                  <a:schemeClr val="accent1">
                    <a:lumMod val="50000"/>
                  </a:schemeClr>
                </a:solidFill>
                <a:latin typeface="Times New Roman" panose="02020603050405020304" pitchFamily="18" charset="0"/>
                <a:ea typeface="Times New Roman" panose="02020603050405020304" pitchFamily="18" charset="0"/>
              </a:rPr>
              <a:t>LUYỆN TẬP</a:t>
            </a:r>
            <a:endParaRPr lang="en-US" sz="4000">
              <a:solidFill>
                <a:schemeClr val="accent1">
                  <a:lumMod val="50000"/>
                </a:schemeClr>
              </a:solidFill>
            </a:endParaRPr>
          </a:p>
        </p:txBody>
      </p:sp>
      <p:sp>
        <p:nvSpPr>
          <p:cNvPr id="8" name="Rectangle 7"/>
          <p:cNvSpPr/>
          <p:nvPr/>
        </p:nvSpPr>
        <p:spPr>
          <a:xfrm>
            <a:off x="1490692" y="1307874"/>
            <a:ext cx="8839558" cy="5170646"/>
          </a:xfrm>
          <a:prstGeom prst="rect">
            <a:avLst/>
          </a:prstGeom>
        </p:spPr>
        <p:txBody>
          <a:bodyPr wrap="square">
            <a:spAutoFit/>
          </a:bodyPr>
          <a:lstStyle/>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đầu ra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Đầu vào là danh sách slist, các phần tử là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Đầu ra là danh sách clist, các phần tử là kí tự đầu tiên của các xâu kí tự tương ứng trong danh sách slist.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Tach_day() với đầu vào là danh sách A, đầu ra là hai danh sách B, C được mô tả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Danh sách B thu được từ A bằng cách lấy ra các phần tử có chỉ số chẵn.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Danh sách B thu được từ A bằng cách lấy ra các phần tử có chỉ số lẻ.</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1466335" y="518707"/>
            <a:ext cx="8320216" cy="6027182"/>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nl-NL" sz="2800" b="1"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có hai tham số đầu vào là m, n. Đầu ra trả lại hai giá trị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ƯCLN của m,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Bội chung nhỏ nhất (BCNN) của m,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Sử dụng công thức ƯCLN(m, n) x BCNN(m, n) = m x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b="1"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chương trình nhập ba số tự nhiên từ bàn phím day, month, year, các số cách nhau bởi dấu cách. Các số này biểu diễn giá trị của ngày, tháng, năm nào đó. Chương trình cần kiểm tra và in ra thông báo số liệu đã nhập vào đó có hợp lệ hay không.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012297" y="786881"/>
            <a:ext cx="4203323" cy="2927350"/>
          </a:xfrm>
        </p:spPr>
        <p:txBody>
          <a:bodyPr/>
          <a:lstStyle/>
          <a:p>
            <a:r>
              <a:rPr lang="en-US" dirty="0"/>
              <a:t>THANK YOU</a:t>
            </a:r>
            <a:endParaRPr lang="en-US" dirty="0"/>
          </a:p>
        </p:txBody>
      </p:sp>
      <p:sp>
        <p:nvSpPr>
          <p:cNvPr id="8" name="Subtitle 7"/>
          <p:cNvSpPr>
            <a:spLocks noGrp="1"/>
          </p:cNvSpPr>
          <p:nvPr>
            <p:ph type="subTitle" idx="1"/>
          </p:nvPr>
        </p:nvSpPr>
        <p:spPr>
          <a:xfrm>
            <a:off x="7012297" y="3970527"/>
            <a:ext cx="4203323" cy="1647919"/>
          </a:xfrm>
        </p:spPr>
        <p:txBody>
          <a:bodyPr>
            <a:normAutofit/>
          </a:bodyPr>
          <a:lstStyle/>
          <a:p>
            <a:r>
              <a:rPr lang="en-US" dirty="0"/>
              <a:t>PRESENTER NAME</a:t>
            </a:r>
            <a:endParaRPr lang="en-US" dirty="0"/>
          </a:p>
          <a:p>
            <a:r>
              <a:rPr lang="en-US" dirty="0"/>
              <a:t>EMAIL</a:t>
            </a:r>
            <a:endParaRPr lang="en-US" dirty="0"/>
          </a:p>
          <a:p>
            <a:r>
              <a:rPr lang="en-US" dirty="0"/>
              <a:t>WEBSITE</a:t>
            </a:r>
            <a:endParaRPr lang="en-US" dirty="0"/>
          </a:p>
        </p:txBody>
      </p:sp>
      <p:pic>
        <p:nvPicPr>
          <p:cNvPr id="17" name="Picture Placeholder 16" descr="Pink Cupcakes"/>
          <p:cNvPicPr>
            <a:picLocks noGrp="1" noChangeAspect="1"/>
          </p:cNvPicPr>
          <p:nvPr>
            <p:ph type="pic" sz="quarter" idx="13"/>
          </p:nvPr>
        </p:nvPicPr>
        <p:blipFill rotWithShape="1">
          <a:blip r:embed="rId1">
            <a:extLst>
              <a:ext uri="{28A0092B-C50C-407E-A947-70E740481C1C}">
                <a14:useLocalDpi xmlns:a14="http://schemas.microsoft.com/office/drawing/2010/main" val="0"/>
              </a:ext>
            </a:extLst>
          </a:blip>
          <a:srcRect/>
          <a:stretch>
            <a:fillRect/>
          </a:stretch>
        </p:blipFill>
        <p:spPr>
          <a:xfrm>
            <a:off x="1292225" y="1149350"/>
            <a:ext cx="4792663" cy="4227513"/>
          </a:xfrm>
        </p:spPr>
      </p:pic>
      <p:sp>
        <p:nvSpPr>
          <p:cNvPr id="4" name="Date Placeholder 3"/>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p:cNvSpPr>
            <a:spLocks noGrp="1"/>
          </p:cNvSpPr>
          <p:nvPr>
            <p:ph type="ftr" sz="quarter" idx="11"/>
          </p:nvPr>
        </p:nvSpPr>
        <p:spPr>
          <a:xfrm>
            <a:off x="4038600" y="6356350"/>
            <a:ext cx="4114800" cy="365125"/>
          </a:xfrm>
        </p:spPr>
        <p:txBody>
          <a:bodyPr/>
          <a:lstStyle/>
          <a:p>
            <a:pPr lvl="0"/>
            <a:r>
              <a:rPr lang="en-US" noProof="0" dirty="0"/>
              <a:t>PRESENTATION TITLE</a:t>
            </a:r>
            <a:endParaRPr lang="en-US" noProof="0" dirty="0"/>
          </a:p>
        </p:txBody>
      </p:sp>
      <p:sp>
        <p:nvSpPr>
          <p:cNvPr id="6" name="Slide Number Placeholder 5"/>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fld>
            <a:endParaRPr lang="en-US" noProof="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60765" y="324937"/>
            <a:ext cx="4024032" cy="2885715"/>
          </a:xfrm>
        </p:spPr>
        <p:txBody>
          <a:bodyPr/>
          <a:lstStyle/>
          <a:p>
            <a:r>
              <a:rPr lang="en-US" dirty="0"/>
              <a:t>TOPIC ONE</a:t>
            </a:r>
            <a:endParaRPr lang="en-US" dirty="0"/>
          </a:p>
        </p:txBody>
      </p:sp>
      <p:sp>
        <p:nvSpPr>
          <p:cNvPr id="6" name="Subtitle 5"/>
          <p:cNvSpPr>
            <a:spLocks noGrp="1"/>
          </p:cNvSpPr>
          <p:nvPr>
            <p:ph type="subTitle" idx="1"/>
          </p:nvPr>
        </p:nvSpPr>
        <p:spPr>
          <a:xfrm>
            <a:off x="1760765" y="3166312"/>
            <a:ext cx="4024032" cy="771802"/>
          </a:xfrm>
        </p:spPr>
        <p:txBody>
          <a:bodyPr/>
          <a:lstStyle/>
          <a:p>
            <a:r>
              <a:rPr lang="en-US" dirty="0"/>
              <a:t>SUBTITLE</a:t>
            </a:r>
            <a:endParaRPr lang="en-US" dirty="0"/>
          </a:p>
        </p:txBody>
      </p:sp>
      <p:pic>
        <p:nvPicPr>
          <p:cNvPr id="11" name="Picture Placeholder 10" descr="Colorful biscuits"/>
          <p:cNvPicPr>
            <a:picLocks noGrp="1" noChangeAspect="1"/>
          </p:cNvPicPr>
          <p:nvPr>
            <p:ph type="pic" sz="quarter" idx="13"/>
          </p:nvPr>
        </p:nvPicPr>
        <p:blipFill rotWithShape="1">
          <a:blip r:embed="rId1">
            <a:extLst>
              <a:ext uri="{28A0092B-C50C-407E-A947-70E740481C1C}">
                <a14:useLocalDpi xmlns:a14="http://schemas.microsoft.com/office/drawing/2010/main" val="0"/>
              </a:ext>
            </a:extLst>
          </a:blip>
          <a:srcRect/>
          <a:stretch>
            <a:fillRect/>
          </a:stretch>
        </p:blipFill>
        <p:spPr>
          <a:xfrm>
            <a:off x="6407205" y="2052508"/>
            <a:ext cx="4773089" cy="454423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4420" y="307363"/>
            <a:ext cx="10517174" cy="678327"/>
          </a:xfrm>
          <a:prstGeom prst="rect">
            <a:avLst/>
          </a:prstGeom>
        </p:spPr>
        <p:txBody>
          <a:bodyPr wrap="none">
            <a:spAutoFit/>
          </a:bodyPr>
          <a:lstStyle/>
          <a:p>
            <a:pPr algn="just">
              <a:lnSpc>
                <a:spcPct val="115000"/>
              </a:lnSpc>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 PHẠM VI CỦA BIẾN KHAI BÁO TRONG HÀM</a:t>
            </a:r>
            <a:endParaRPr lang="en-US" sz="400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459898" y="1246511"/>
            <a:ext cx="10926218"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 biến được khai báo bên trong một hàm chỉ được sử dụng bên trong hàm đó. Chương trình chính không sử dụng được.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 name="Picture 9"/>
          <p:cNvPicPr>
            <a:picLocks noChangeAspect="1"/>
          </p:cNvPicPr>
          <p:nvPr/>
        </p:nvPicPr>
        <p:blipFill rotWithShape="1">
          <a:blip r:embed="rId1"/>
          <a:srcRect l="1224" t="11909" r="78172" b="55659"/>
          <a:stretch>
            <a:fillRect/>
          </a:stretch>
        </p:blipFill>
        <p:spPr>
          <a:xfrm>
            <a:off x="664420" y="2491850"/>
            <a:ext cx="4673699" cy="4154400"/>
          </a:xfrm>
          <a:prstGeom prst="rect">
            <a:avLst/>
          </a:prstGeom>
          <a:ln>
            <a:solidFill>
              <a:schemeClr val="tx2">
                <a:lumMod val="25000"/>
                <a:lumOff val="75000"/>
              </a:schemeClr>
            </a:solidFill>
          </a:ln>
        </p:spPr>
      </p:pic>
      <p:sp>
        <p:nvSpPr>
          <p:cNvPr id="12" name="Rectangle 11"/>
          <p:cNvSpPr/>
          <p:nvPr/>
        </p:nvSpPr>
        <p:spPr>
          <a:xfrm>
            <a:off x="5822877" y="3534032"/>
            <a:ext cx="5955957" cy="1815882"/>
          </a:xfrm>
          <a:prstGeom prst="rect">
            <a:avLst/>
          </a:prstGeom>
        </p:spPr>
        <p:txBody>
          <a:bodyPr wrap="square">
            <a:spAutoFit/>
          </a:bodyPr>
          <a:lstStyle/>
          <a:p>
            <a:pPr algn="just"/>
            <a:r>
              <a:rPr lang="en-US" sz="2800">
                <a:solidFill>
                  <a:schemeClr val="accent1">
                    <a:lumMod val="50000"/>
                  </a:schemeClr>
                </a:solidFill>
                <a:latin typeface="Times New Roman" panose="02020603050405020304" pitchFamily="18" charset="0"/>
                <a:cs typeface="Times New Roman" panose="02020603050405020304" pitchFamily="18" charset="0"/>
              </a:rPr>
              <a:t>C</a:t>
            </a:r>
            <a:r>
              <a:rPr lang="vi-VN" sz="2800" smtClean="0">
                <a:solidFill>
                  <a:schemeClr val="accent1">
                    <a:lumMod val="50000"/>
                  </a:schemeClr>
                </a:solidFill>
                <a:latin typeface="Times New Roman" panose="02020603050405020304" pitchFamily="18" charset="0"/>
                <a:cs typeface="Times New Roman" panose="02020603050405020304" pitchFamily="18" charset="0"/>
              </a:rPr>
              <a:t>ác </a:t>
            </a:r>
            <a:r>
              <a:rPr lang="vi-VN" sz="2800">
                <a:solidFill>
                  <a:schemeClr val="accent1">
                    <a:lumMod val="50000"/>
                  </a:schemeClr>
                </a:solidFill>
                <a:latin typeface="Times New Roman" panose="02020603050405020304" pitchFamily="18" charset="0"/>
                <a:cs typeface="Times New Roman" panose="02020603050405020304" pitchFamily="18" charset="0"/>
              </a:rPr>
              <a:t>biến n, a, b đang hoạt động </a:t>
            </a:r>
            <a:r>
              <a:rPr lang="en-US" sz="2800" smtClean="0">
                <a:solidFill>
                  <a:schemeClr val="accent1">
                    <a:lumMod val="50000"/>
                  </a:schemeClr>
                </a:solidFill>
                <a:latin typeface="Times New Roman" panose="02020603050405020304" pitchFamily="18" charset="0"/>
                <a:cs typeface="Times New Roman" panose="02020603050405020304" pitchFamily="18" charset="0"/>
              </a:rPr>
              <a:t>trong hàm</a:t>
            </a:r>
            <a:endParaRPr lang="en-US" sz="2800" smtClean="0">
              <a:solidFill>
                <a:schemeClr val="accent1">
                  <a:lumMod val="50000"/>
                </a:schemeClr>
              </a:solidFill>
              <a:latin typeface="Times New Roman" panose="02020603050405020304" pitchFamily="18" charset="0"/>
              <a:cs typeface="Times New Roman" panose="02020603050405020304" pitchFamily="18" charset="0"/>
            </a:endParaRPr>
          </a:p>
          <a:p>
            <a:pPr algn="just"/>
            <a:endParaRPr lang="en-US" sz="2800">
              <a:solidFill>
                <a:schemeClr val="accent1">
                  <a:lumMod val="50000"/>
                </a:schemeClr>
              </a:solidFill>
              <a:latin typeface="Times New Roman" panose="02020603050405020304" pitchFamily="18" charset="0"/>
              <a:cs typeface="Times New Roman" panose="02020603050405020304" pitchFamily="18" charset="0"/>
            </a:endParaRPr>
          </a:p>
          <a:p>
            <a:pPr algn="just"/>
            <a:r>
              <a:rPr lang="en-US" sz="2800">
                <a:solidFill>
                  <a:schemeClr val="accent1">
                    <a:lumMod val="50000"/>
                  </a:schemeClr>
                </a:solidFill>
                <a:latin typeface="Times New Roman" panose="02020603050405020304" pitchFamily="18" charset="0"/>
                <a:cs typeface="Times New Roman" panose="02020603050405020304" pitchFamily="18" charset="0"/>
              </a:rPr>
              <a:t>C</a:t>
            </a:r>
            <a:r>
              <a:rPr lang="vi-VN" sz="2800" smtClean="0">
                <a:solidFill>
                  <a:schemeClr val="accent1">
                    <a:lumMod val="50000"/>
                  </a:schemeClr>
                </a:solidFill>
                <a:latin typeface="Times New Roman" panose="02020603050405020304" pitchFamily="18" charset="0"/>
                <a:cs typeface="Times New Roman" panose="02020603050405020304" pitchFamily="18" charset="0"/>
              </a:rPr>
              <a:t>ác </a:t>
            </a:r>
            <a:r>
              <a:rPr lang="vi-VN" sz="2800">
                <a:solidFill>
                  <a:schemeClr val="accent1">
                    <a:lumMod val="50000"/>
                  </a:schemeClr>
                </a:solidFill>
                <a:latin typeface="Times New Roman" panose="02020603050405020304" pitchFamily="18" charset="0"/>
                <a:cs typeface="Times New Roman" panose="02020603050405020304" pitchFamily="18" charset="0"/>
              </a:rPr>
              <a:t>biến bên ngoài hàm a,b </a:t>
            </a:r>
            <a:endParaRPr lang="en-US" sz="280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H="1" flipV="1">
            <a:off x="4127158" y="3534032"/>
            <a:ext cx="1695719" cy="240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767914" y="4917989"/>
            <a:ext cx="2891480" cy="161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693774" y="5079954"/>
            <a:ext cx="2965620" cy="208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srcRect l="1224" t="59292" r="48370" b="15233"/>
          <a:stretch>
            <a:fillRect/>
          </a:stretch>
        </p:blipFill>
        <p:spPr>
          <a:xfrm>
            <a:off x="230658" y="345990"/>
            <a:ext cx="11516499" cy="3286898"/>
          </a:xfrm>
          <a:prstGeom prst="rect">
            <a:avLst/>
          </a:prstGeom>
          <a:ln>
            <a:solidFill>
              <a:schemeClr val="tx2">
                <a:lumMod val="25000"/>
                <a:lumOff val="75000"/>
              </a:schemeClr>
            </a:solidFill>
          </a:ln>
        </p:spPr>
      </p:pic>
      <p:sp>
        <p:nvSpPr>
          <p:cNvPr id="7" name="Rectangle 6"/>
          <p:cNvSpPr/>
          <p:nvPr/>
        </p:nvSpPr>
        <p:spPr>
          <a:xfrm>
            <a:off x="263608" y="4269750"/>
            <a:ext cx="4654381" cy="1083374"/>
          </a:xfrm>
          <a:prstGeom prst="rect">
            <a:avLst/>
          </a:prstGeom>
        </p:spPr>
        <p:txBody>
          <a:bodyPr wrap="square">
            <a:spAutoFit/>
          </a:bodyPr>
          <a:lstStyle/>
          <a:p>
            <a:pPr algn="just">
              <a:lnSpc>
                <a:spcPct val="115000"/>
              </a:lnSpc>
              <a:spcAft>
                <a:spcPts val="0"/>
              </a:spcAft>
            </a:pP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khi chạy hàm, các biến a, b vẫn không thay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đổi giá trị</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236043" y="4805025"/>
            <a:ext cx="5955957" cy="548099"/>
          </a:xfrm>
          <a:prstGeom prst="rect">
            <a:avLst/>
          </a:prstGeom>
        </p:spPr>
        <p:txBody>
          <a:bodyPr wrap="square">
            <a:spAutoFit/>
          </a:bodyPr>
          <a:lstStyle/>
          <a:p>
            <a:pPr algn="just">
              <a:lnSpc>
                <a:spcPct val="115000"/>
              </a:lnSpc>
              <a:spcAft>
                <a:spcPts val="0"/>
              </a:spcAft>
            </a:pP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Biến n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gọi bên ngoài hàm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sẽ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bị báo lỗi</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flipV="1">
            <a:off x="1161535" y="1989439"/>
            <a:ext cx="518984" cy="2280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2817341" y="3163330"/>
            <a:ext cx="4720281" cy="1648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02011" y="1743476"/>
            <a:ext cx="6096000" cy="2553335"/>
          </a:xfrm>
          <a:prstGeom prst="rect">
            <a:avLst/>
          </a:prstGeom>
        </p:spPr>
        <p:txBody>
          <a:bodyPr>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Như vậy: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Trong Python tất cả các bi</a:t>
            </a:r>
            <a:r>
              <a:rPr lang="vi-VN" altLang="en-US"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ế</a:t>
            </a:r>
            <a:r>
              <a:rPr lang="en-US"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n khai báo bên trong hàm đều có tính đ</a:t>
            </a:r>
            <a:r>
              <a:rPr lang="vi-VN"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ị</a:t>
            </a:r>
            <a:r>
              <a:rPr lang="en-US"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a phương (cục bộ), không có hiệu lực ở bên ngoài hàm.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635" y="1658645"/>
            <a:ext cx="10939849" cy="4918269"/>
          </a:xfrm>
          <a:prstGeom prst="rect">
            <a:avLst/>
          </a:prstGeom>
        </p:spPr>
        <p:txBody>
          <a:bodyPr wrap="square">
            <a:spAutoFit/>
          </a:bodyPr>
          <a:lstStyle/>
          <a:p>
            <a:pPr marR="211455">
              <a:lnSpc>
                <a:spcPct val="115000"/>
              </a:lnSpc>
              <a:spcAft>
                <a:spcPts val="0"/>
              </a:spcAft>
            </a:pPr>
            <a:r>
              <a:rPr lang="en-US" sz="2800" b="1">
                <a:solidFill>
                  <a:srgbClr val="00CC99"/>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Giả sử có các lệnh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b - 1, 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def</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f(a, 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180340" marR="211455">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 = b</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180340" marR="211455">
              <a:lnSpc>
                <a:spcPct val="115000"/>
              </a:lnSpc>
              <a:spcAft>
                <a:spcPts val="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 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Giá trị của a, b bằng bao nhiêu sau khi thực hiện lệnh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 f(1, 2)          b) f(10, 20)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00CC99"/>
                </a:solidFill>
                <a:latin typeface="Times New Roman" panose="02020603050405020304" pitchFamily="18" charset="0"/>
                <a:ea typeface="Times New Roman" panose="02020603050405020304" pitchFamily="18" charset="0"/>
              </a:rPr>
              <a:t>2.</a:t>
            </a:r>
            <a:r>
              <a:rPr lang="en-US" sz="2800">
                <a:solidFill>
                  <a:srgbClr val="001A33"/>
                </a:solidFill>
                <a:latin typeface="Times New Roman" panose="02020603050405020304" pitchFamily="18" charset="0"/>
                <a:ea typeface="Times New Roman" panose="02020603050405020304" pitchFamily="18" charset="0"/>
              </a:rPr>
              <a:t> Ta có thể khai báo một biển bên trong hàm trùng tên với biến đã khai báo trước đó bên ngoài hàm không?</a:t>
            </a:r>
            <a:endParaRPr lang="en-US" sz="2800"/>
          </a:p>
        </p:txBody>
      </p:sp>
      <p:pic>
        <p:nvPicPr>
          <p:cNvPr id="1026" name="Picture 2" descr="XỬ LÝ NHANH CÁC CÂU HỎI PHỎNG VẤN TIẾNG A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97602" y="0"/>
            <a:ext cx="2389917" cy="208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6465" y="257938"/>
            <a:ext cx="10726206" cy="678327"/>
          </a:xfrm>
          <a:prstGeom prst="rect">
            <a:avLst/>
          </a:prstGeom>
        </p:spPr>
        <p:txBody>
          <a:bodyPr wrap="none">
            <a:spAutoFit/>
          </a:bodyPr>
          <a:lstStyle/>
          <a:p>
            <a:pPr marR="211455" algn="just">
              <a:lnSpc>
                <a:spcPct val="115000"/>
              </a:lnSpc>
              <a:spcAft>
                <a:spcPts val="0"/>
              </a:spcAft>
            </a:pPr>
            <a:r>
              <a:rPr lang="en-US"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2. PHẠM VI CỦA BI</a:t>
            </a:r>
            <a:r>
              <a:rPr lang="vi-VN"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Ế</a:t>
            </a:r>
            <a:r>
              <a:rPr lang="en-US"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N KHAI BÁO NGOÀI HÀM </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856465" y="1320534"/>
            <a:ext cx="10264616" cy="5047536"/>
          </a:xfrm>
          <a:prstGeom prst="rect">
            <a:avLst/>
          </a:prstGeom>
        </p:spPr>
        <p:txBody>
          <a:bodyPr wrap="square">
            <a:spAutoFit/>
          </a:bodyPr>
          <a:lstStyle/>
          <a:p>
            <a:pPr marR="211455" algn="just">
              <a:lnSpc>
                <a:spcPct val="115000"/>
              </a:lnSpc>
              <a:spcAft>
                <a:spcPts val="0"/>
              </a:spcAft>
              <a:tabLst>
                <a:tab pos="2783205" algn="l"/>
              </a:tabLs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Biến khai báo bên ngoài hàm không có tác dụng bên trong hàm.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def </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 = n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t </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8357" y="1575935"/>
            <a:ext cx="6993924" cy="4016484"/>
          </a:xfrm>
          <a:prstGeom prst="rect">
            <a:avLst/>
          </a:prstGeom>
        </p:spPr>
        <p:txBody>
          <a:bodyPr wrap="square">
            <a:spAutoFit/>
          </a:bodyPr>
          <a:lstStyle/>
          <a:p>
            <a:pPr marR="211455" algn="just">
              <a:spcBef>
                <a:spcPts val="1200"/>
              </a:spcBef>
              <a:spcAft>
                <a:spcPts val="1200"/>
              </a:spcAft>
              <a:tabLst>
                <a:tab pos="2783205" algn="l"/>
              </a:tabLs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Bên trong hàm có thể truy cập để sử dụng giá trị của biến đã khai báo trước đó ở bên ngoài hàm.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f(a, 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b + 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N</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f(1, 2)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1881" y="661727"/>
            <a:ext cx="7949514" cy="5998565"/>
          </a:xfrm>
          <a:prstGeom prst="rect">
            <a:avLst/>
          </a:prstGeom>
        </p:spPr>
        <p:txBody>
          <a:bodyPr wrap="square">
            <a:spAutoFit/>
          </a:bodyPr>
          <a:lstStyle/>
          <a:p>
            <a:pPr algn="just">
              <a:spcBef>
                <a:spcPts val="1200"/>
              </a:spcBef>
              <a:spcAft>
                <a:spcPts val="12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Lưu ý:</a:t>
            </a:r>
            <a:r>
              <a:rPr lang="vi-VN" sz="2800">
                <a:latin typeface="Times New Roman" panose="02020603050405020304" pitchFamily="18" charset="0"/>
                <a:ea typeface="Times New Roman" panose="02020603050405020304" pitchFamily="18" charset="0"/>
                <a:cs typeface="Times New Roman" panose="02020603050405020304" pitchFamily="18" charset="0"/>
              </a:rPr>
              <a:t> nếu muốn biến bên ngoài vẫn có tác dụng bên trong hàm thì chỉ cần khai báo lại biến này bên trong hàm với từ khóa </a:t>
            </a:r>
            <a:r>
              <a:rPr lang="vi-VN" sz="2800" b="1">
                <a:latin typeface="Times New Roman" panose="02020603050405020304" pitchFamily="18" charset="0"/>
                <a:ea typeface="Times New Roman" panose="02020603050405020304" pitchFamily="18" charset="0"/>
                <a:cs typeface="Times New Roman" panose="02020603050405020304" pitchFamily="18" charset="0"/>
              </a:rPr>
              <a:t>global</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a:t>
            </a:r>
            <a:r>
              <a:rPr lang="vi-VN" sz="2800">
                <a:latin typeface="Times New Roman" panose="02020603050405020304" pitchFamily="18" charset="0"/>
                <a:ea typeface="Times New Roman" panose="02020603050405020304" pitchFamily="18" charset="0"/>
                <a:cs typeface="Times New Roman" panose="02020603050405020304" pitchFamily="18" charset="0"/>
              </a:rPr>
              <a:t>   f(n)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global</a:t>
            </a:r>
            <a:r>
              <a:rPr lang="vi-VN" sz="2800">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  =  2*n  </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vi-VN" sz="2800">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t  =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f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Funky shapes design</Template>
  <TotalTime>0</TotalTime>
  <Words>4772</Words>
  <Application>WPS Presentation</Application>
  <PresentationFormat>Widescreen</PresentationFormat>
  <Paragraphs>125</Paragraphs>
  <Slides>23</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SimSun</vt:lpstr>
      <vt:lpstr>Wingdings</vt:lpstr>
      <vt:lpstr>Source Sans Pro SemiBold</vt:lpstr>
      <vt:lpstr>Segoe Print</vt:lpstr>
      <vt:lpstr>Source Sans Pro</vt:lpstr>
      <vt:lpstr>Times New Roman</vt:lpstr>
      <vt:lpstr>Calibri</vt:lpstr>
      <vt:lpstr>Microsoft YaHei</vt:lpstr>
      <vt:lpstr>Arial Unicode MS</vt:lpstr>
      <vt:lpstr>1_FunkyShapesVTI</vt:lpstr>
      <vt:lpstr>BÀI 28 PHẠM VI CỦA BIẾN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lpstr>TOPIC 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CHƯƠNG TRÌNH CON VÀ THƯ VIỆN CÁC CHƯƠNG TRÌNH CON CÓ SẴN</dc:title>
  <dc:creator>HoangThanh Tam</dc:creator>
  <cp:lastModifiedBy>ASUS</cp:lastModifiedBy>
  <cp:revision>16</cp:revision>
  <dcterms:created xsi:type="dcterms:W3CDTF">2022-01-16T09:26:00Z</dcterms:created>
  <dcterms:modified xsi:type="dcterms:W3CDTF">2023-03-30T04:56:57Z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5E86DE85FB8D4FE79BD87028E8042612</vt:lpwstr>
  </property>
  <property fmtid="{D5CDD505-2E9C-101B-9397-08002B2CF9AE}" pid="4" name="KSOProductBuildVer">
    <vt:lpwstr>1033-11.2.0.11513</vt:lpwstr>
  </property>
</Properties>
</file>