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0"/>
  </p:handoutMasterIdLst>
  <p:sldIdLst>
    <p:sldId id="312" r:id="rId3"/>
    <p:sldId id="316" r:id="rId5"/>
    <p:sldId id="353" r:id="rId6"/>
    <p:sldId id="330" r:id="rId7"/>
    <p:sldId id="354" r:id="rId8"/>
    <p:sldId id="320"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49" r:id="rId24"/>
    <p:sldId id="350" r:id="rId25"/>
    <p:sldId id="351" r:id="rId26"/>
    <p:sldId id="352" r:id="rId27"/>
    <p:sldId id="336"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75" name="Freeform: Shape 74"/>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grpSp>
        <p:nvGrpSpPr>
          <p:cNvPr id="76" name="Group 75"/>
          <p:cNvGrpSpPr/>
          <p:nvPr userDrawn="1"/>
        </p:nvGrpSpPr>
        <p:grpSpPr>
          <a:xfrm>
            <a:off x="1481312" y="743744"/>
            <a:ext cx="4860256" cy="4589316"/>
            <a:chOff x="1481312" y="743744"/>
            <a:chExt cx="4860256" cy="4589316"/>
          </a:xfrm>
        </p:grpSpPr>
        <p:sp>
          <p:nvSpPr>
            <p:cNvPr id="77" name="Rectangle 76" descr="Tag=AccentColor&#10;Flavor=Light&#10;Target=Fill"/>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78" name="Rectangle 77" descr="Tag=AccentColor&#10;Flavor=Light&#10;Target=Fill"/>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endParaRPr lang="en-US" dirty="0"/>
          </a:p>
        </p:txBody>
      </p:sp>
      <p:sp>
        <p:nvSpPr>
          <p:cNvPr id="81" name="Subtitle 2"/>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endParaRPr lang="en-US" dirty="0"/>
          </a:p>
        </p:txBody>
      </p:sp>
      <p:sp>
        <p:nvSpPr>
          <p:cNvPr id="82" name="Oval 81"/>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3" name="Freeform: Shape 82"/>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4" name="Freeform: Shape 83"/>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86" name="Graphic 185"/>
          <p:cNvGrpSpPr/>
          <p:nvPr userDrawn="1"/>
        </p:nvGrpSpPr>
        <p:grpSpPr>
          <a:xfrm>
            <a:off x="9805475" y="1581418"/>
            <a:ext cx="843746" cy="375828"/>
            <a:chOff x="9841624" y="4115729"/>
            <a:chExt cx="602170" cy="268223"/>
          </a:xfrm>
          <a:solidFill>
            <a:schemeClr val="tx1"/>
          </a:solidFill>
        </p:grpSpPr>
        <p:sp>
          <p:nvSpPr>
            <p:cNvPr id="87" name="Freeform: Shape 86"/>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8" name="Freeform: Shape 87"/>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89" name="Freeform: Shape 88"/>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90" name="Freeform: Shape 89"/>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sp>
          <p:nvSpPr>
            <p:cNvPr id="91" name="Freeform: Shape 90"/>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accent1"/>
                </a:solidFill>
              </a:endParaRPr>
            </a:p>
          </p:txBody>
        </p:sp>
      </p:grpSp>
      <p:sp>
        <p:nvSpPr>
          <p:cNvPr id="92" name="Oval 91"/>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96" name="Picture Placeholder 2"/>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24" name="Text Placeholder 23"/>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endParaRPr lang="en-US" dirty="0"/>
          </a:p>
        </p:txBody>
      </p:sp>
      <p:sp>
        <p:nvSpPr>
          <p:cNvPr id="26" name="Text Placeholder 25"/>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7" name="Text Placeholder 23"/>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endParaRPr lang="en-US" dirty="0"/>
          </a:p>
        </p:txBody>
      </p:sp>
      <p:sp>
        <p:nvSpPr>
          <p:cNvPr id="28" name="Text Placeholder 25"/>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p:cNvGrpSpPr/>
          <p:nvPr userDrawn="1"/>
        </p:nvGrpSpPr>
        <p:grpSpPr>
          <a:xfrm>
            <a:off x="5983704" y="400019"/>
            <a:ext cx="1910252" cy="709661"/>
            <a:chOff x="2267504" y="2540250"/>
            <a:chExt cx="1990951" cy="739641"/>
          </a:xfrm>
          <a:solidFill>
            <a:schemeClr val="tx2"/>
          </a:solidFill>
        </p:grpSpPr>
        <p:sp>
          <p:nvSpPr>
            <p:cNvPr id="36" name="Freeform: Shape 35"/>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29" name="Text Placeholder 23"/>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endParaRPr lang="en-US" dirty="0"/>
          </a:p>
        </p:txBody>
      </p:sp>
      <p:sp>
        <p:nvSpPr>
          <p:cNvPr id="30" name="Text Placeholder 25"/>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31" name="Text Placeholder 23"/>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endParaRPr lang="en-US" dirty="0"/>
          </a:p>
        </p:txBody>
      </p:sp>
      <p:sp>
        <p:nvSpPr>
          <p:cNvPr id="32" name="Text Placeholder 25"/>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33" name="Text Placeholder 23"/>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endParaRPr lang="en-US" dirty="0"/>
          </a:p>
        </p:txBody>
      </p:sp>
      <p:sp>
        <p:nvSpPr>
          <p:cNvPr id="34" name="Text Placeholder 25"/>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endParaRPr lang="en-US" dirty="0"/>
          </a:p>
        </p:txBody>
      </p:sp>
      <p:sp>
        <p:nvSpPr>
          <p:cNvPr id="2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p:cNvGrpSpPr/>
          <p:nvPr userDrawn="1"/>
        </p:nvGrpSpPr>
        <p:grpSpPr>
          <a:xfrm>
            <a:off x="5983704" y="400019"/>
            <a:ext cx="1910252" cy="709661"/>
            <a:chOff x="2267504" y="2540250"/>
            <a:chExt cx="1990951" cy="739641"/>
          </a:xfrm>
          <a:solidFill>
            <a:schemeClr val="tx2"/>
          </a:solidFill>
        </p:grpSpPr>
        <p:sp>
          <p:nvSpPr>
            <p:cNvPr id="36" name="Freeform: Shape 35"/>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p:cNvGrpSpPr/>
          <p:nvPr userDrawn="1"/>
        </p:nvGrpSpPr>
        <p:grpSpPr>
          <a:xfrm>
            <a:off x="0" y="2"/>
            <a:ext cx="2232252" cy="2361890"/>
            <a:chOff x="0" y="2"/>
            <a:chExt cx="2232252" cy="2361890"/>
          </a:xfrm>
        </p:grpSpPr>
        <p:sp>
          <p:nvSpPr>
            <p:cNvPr id="3" name="Freeform: Shape 2"/>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endParaRPr lang="en-US" dirty="0"/>
          </a:p>
        </p:txBody>
      </p:sp>
      <p:sp>
        <p:nvSpPr>
          <p:cNvPr id="11"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p:cNvGrpSpPr/>
          <p:nvPr userDrawn="1"/>
        </p:nvGrpSpPr>
        <p:grpSpPr>
          <a:xfrm>
            <a:off x="10051176" y="4803984"/>
            <a:ext cx="2140824" cy="2054016"/>
            <a:chOff x="10051176" y="4803984"/>
            <a:chExt cx="2140824" cy="2054016"/>
          </a:xfrm>
        </p:grpSpPr>
        <p:sp>
          <p:nvSpPr>
            <p:cNvPr id="12" name="Freeform: Shape 11"/>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p:cNvGrpSpPr/>
          <p:nvPr userDrawn="1"/>
        </p:nvGrpSpPr>
        <p:grpSpPr>
          <a:xfrm>
            <a:off x="6835096" y="657544"/>
            <a:ext cx="4843727" cy="5534144"/>
            <a:chOff x="1674895" y="1345036"/>
            <a:chExt cx="5428610" cy="4210939"/>
          </a:xfrm>
        </p:grpSpPr>
        <p:sp>
          <p:nvSpPr>
            <p:cNvPr id="5" name="Rectangle 4"/>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endParaRPr lang="en-US" dirty="0"/>
          </a:p>
        </p:txBody>
      </p:sp>
      <p:sp>
        <p:nvSpPr>
          <p:cNvPr id="9" name="Subtitle 2"/>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endParaRPr lang="en-US" dirty="0"/>
          </a:p>
        </p:txBody>
      </p:sp>
      <p:sp>
        <p:nvSpPr>
          <p:cNvPr id="27" name="Picture Placeholder 25"/>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endParaRPr lang="en-US" dirty="0"/>
          </a:p>
        </p:txBody>
      </p:sp>
      <p:grpSp>
        <p:nvGrpSpPr>
          <p:cNvPr id="18" name="Graphic 185"/>
          <p:cNvGrpSpPr/>
          <p:nvPr userDrawn="1"/>
        </p:nvGrpSpPr>
        <p:grpSpPr>
          <a:xfrm>
            <a:off x="3220677" y="5565632"/>
            <a:ext cx="1054467" cy="469689"/>
            <a:chOff x="9841624" y="4115729"/>
            <a:chExt cx="602170" cy="268223"/>
          </a:xfrm>
          <a:solidFill>
            <a:schemeClr val="tx1"/>
          </a:solidFill>
        </p:grpSpPr>
        <p:sp>
          <p:nvSpPr>
            <p:cNvPr id="19" name="Freeform: Shape 18"/>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4" name="Slide Number Placeholder 1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p:cNvGrpSpPr/>
          <p:nvPr userDrawn="1"/>
        </p:nvGrpSpPr>
        <p:grpSpPr>
          <a:xfrm>
            <a:off x="0" y="431836"/>
            <a:ext cx="1861854" cy="717514"/>
            <a:chOff x="0" y="1580033"/>
            <a:chExt cx="1861854" cy="717514"/>
          </a:xfrm>
        </p:grpSpPr>
        <p:sp>
          <p:nvSpPr>
            <p:cNvPr id="30" name="Freeform: Shape 29"/>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p:cNvGrpSpPr/>
          <p:nvPr userDrawn="1"/>
        </p:nvGrpSpPr>
        <p:grpSpPr>
          <a:xfrm>
            <a:off x="6519255" y="3650586"/>
            <a:ext cx="319941" cy="319941"/>
            <a:chOff x="1126512" y="4357092"/>
            <a:chExt cx="319941" cy="319941"/>
          </a:xfrm>
        </p:grpSpPr>
        <p:sp>
          <p:nvSpPr>
            <p:cNvPr id="36" name="Oval 35"/>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p:cNvSpPr>
            <a:spLocks noGrp="1"/>
          </p:cNvSpPr>
          <p:nvPr>
            <p:ph type="title"/>
          </p:nvPr>
        </p:nvSpPr>
        <p:spPr>
          <a:xfrm>
            <a:off x="5956784" y="396117"/>
            <a:ext cx="5217172" cy="1158857"/>
          </a:xfrm>
        </p:spPr>
        <p:txBody>
          <a:bodyPr anchor="b">
            <a:normAutofit/>
          </a:bodyPr>
          <a:lstStyle/>
          <a:p>
            <a:r>
              <a:rPr lang="en-US"/>
              <a:t>Click to edit Master title style</a:t>
            </a:r>
            <a:endParaRPr lang="en-US"/>
          </a:p>
        </p:txBody>
      </p:sp>
      <p:sp>
        <p:nvSpPr>
          <p:cNvPr id="45" name="Picture Placeholder 2"/>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endParaRPr lang="en-US" dirty="0"/>
          </a:p>
        </p:txBody>
      </p:sp>
      <p:sp>
        <p:nvSpPr>
          <p:cNvPr id="298" name="Content Placeholder 2"/>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endParaRPr lang="en-US" dirty="0"/>
          </a:p>
        </p:txBody>
      </p:sp>
      <p:grpSp>
        <p:nvGrpSpPr>
          <p:cNvPr id="3" name="Group 2"/>
          <p:cNvGrpSpPr/>
          <p:nvPr userDrawn="1"/>
        </p:nvGrpSpPr>
        <p:grpSpPr>
          <a:xfrm>
            <a:off x="739959" y="3491269"/>
            <a:ext cx="365021" cy="365021"/>
            <a:chOff x="739959" y="3491269"/>
            <a:chExt cx="365021" cy="365021"/>
          </a:xfrm>
        </p:grpSpPr>
        <p:sp>
          <p:nvSpPr>
            <p:cNvPr id="267" name="Oval 266"/>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68" name="Oval 267"/>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grpSp>
        <p:nvGrpSpPr>
          <p:cNvPr id="2" name="Group 1"/>
          <p:cNvGrpSpPr/>
          <p:nvPr userDrawn="1"/>
        </p:nvGrpSpPr>
        <p:grpSpPr>
          <a:xfrm>
            <a:off x="496583" y="550047"/>
            <a:ext cx="1910252" cy="709661"/>
            <a:chOff x="496583" y="795582"/>
            <a:chExt cx="1910252" cy="709661"/>
          </a:xfrm>
        </p:grpSpPr>
        <p:grpSp>
          <p:nvGrpSpPr>
            <p:cNvPr id="261" name="Graphic 38"/>
            <p:cNvGrpSpPr/>
            <p:nvPr userDrawn="1"/>
          </p:nvGrpSpPr>
          <p:grpSpPr>
            <a:xfrm>
              <a:off x="496583" y="795582"/>
              <a:ext cx="1910252" cy="709661"/>
              <a:chOff x="2267504" y="2540250"/>
              <a:chExt cx="1990951" cy="739641"/>
            </a:xfrm>
            <a:solidFill>
              <a:schemeClr val="tx1"/>
            </a:solidFill>
          </p:grpSpPr>
          <p:sp>
            <p:nvSpPr>
              <p:cNvPr id="262" name="Freeform: Shape 261"/>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p:cNvSpPr>
            <a:spLocks noGrp="1"/>
          </p:cNvSpPr>
          <p:nvPr>
            <p:ph type="ftr" sz="quarter" idx="11"/>
          </p:nvPr>
        </p:nvSpPr>
        <p:spPr>
          <a:xfrm>
            <a:off x="4038600" y="6356350"/>
            <a:ext cx="4114800" cy="365125"/>
          </a:xfrm>
        </p:spPr>
        <p:txBody>
          <a:bodyPr/>
          <a:lstStyle/>
          <a:p>
            <a:r>
              <a:rPr lang="en-US" dirty="0"/>
              <a:t>PRESENTATION TITLE</a:t>
            </a:r>
            <a:endParaRPr lang="en-US" dirty="0"/>
          </a:p>
        </p:txBody>
      </p:sp>
      <p:sp>
        <p:nvSpPr>
          <p:cNvPr id="301" name="Slide Number Placeholder 180"/>
          <p:cNvSpPr>
            <a:spLocks noGrp="1"/>
          </p:cNvSpPr>
          <p:nvPr>
            <p:ph type="sldNum" sz="quarter" idx="12"/>
          </p:nvPr>
        </p:nvSpPr>
        <p:spPr>
          <a:xfrm>
            <a:off x="8610600" y="6356350"/>
            <a:ext cx="2743200" cy="365125"/>
          </a:xfrm>
        </p:spPr>
        <p:txBody>
          <a:bodyPr/>
          <a:lstStyle/>
          <a:p>
            <a:fld id="{5EA792F7-1D9E-4C7E-A103-E8EDFDC2691E}"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endParaRPr lang="en-US" dirty="0"/>
          </a:p>
        </p:txBody>
      </p:sp>
      <p:sp>
        <p:nvSpPr>
          <p:cNvPr id="368" name="Picture Placeholder 370"/>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endParaRPr lang="en-US" dirty="0"/>
          </a:p>
        </p:txBody>
      </p:sp>
      <p:sp>
        <p:nvSpPr>
          <p:cNvPr id="369" name="Picture Placeholder 372"/>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endParaRPr lang="en-US" dirty="0"/>
          </a:p>
        </p:txBody>
      </p:sp>
      <p:sp>
        <p:nvSpPr>
          <p:cNvPr id="385" name="Date Placeholder 384"/>
          <p:cNvSpPr>
            <a:spLocks noGrp="1"/>
          </p:cNvSpPr>
          <p:nvPr>
            <p:ph type="dt" sz="half" idx="15"/>
          </p:nvPr>
        </p:nvSpPr>
        <p:spPr/>
        <p:txBody>
          <a:bodyPr/>
          <a:lstStyle/>
          <a:p>
            <a:r>
              <a:rPr lang="en-US"/>
              <a:t>2/1/20XX</a:t>
            </a:r>
            <a:endParaRPr lang="en-US" dirty="0"/>
          </a:p>
        </p:txBody>
      </p:sp>
      <p:sp>
        <p:nvSpPr>
          <p:cNvPr id="386" name="Footer Placeholder 385"/>
          <p:cNvSpPr>
            <a:spLocks noGrp="1"/>
          </p:cNvSpPr>
          <p:nvPr>
            <p:ph type="ftr" sz="quarter" idx="16"/>
          </p:nvPr>
        </p:nvSpPr>
        <p:spPr/>
        <p:txBody>
          <a:bodyPr/>
          <a:lstStyle/>
          <a:p>
            <a:r>
              <a:rPr lang="en-US" dirty="0"/>
              <a:t>PRESENTATION TITLE</a:t>
            </a:r>
            <a:endParaRPr lang="en-US" dirty="0"/>
          </a:p>
        </p:txBody>
      </p:sp>
      <p:sp>
        <p:nvSpPr>
          <p:cNvPr id="387" name="Slide Number Placeholder 386"/>
          <p:cNvSpPr>
            <a:spLocks noGrp="1"/>
          </p:cNvSpPr>
          <p:nvPr>
            <p:ph type="sldNum" sz="quarter" idx="17"/>
          </p:nvPr>
        </p:nvSpPr>
        <p:spPr/>
        <p:txBody>
          <a:bodyPr/>
          <a:lstStyle/>
          <a:p>
            <a:fld id="{5EA792F7-1D9E-4C7E-A103-E8EDFDC2691E}" type="slidenum">
              <a:rPr lang="en-US" smtClean="0"/>
            </a:fld>
            <a:endParaRPr lang="en-US" dirty="0"/>
          </a:p>
        </p:txBody>
      </p:sp>
      <p:grpSp>
        <p:nvGrpSpPr>
          <p:cNvPr id="9" name="Graphic 190"/>
          <p:cNvGrpSpPr/>
          <p:nvPr userDrawn="1"/>
        </p:nvGrpSpPr>
        <p:grpSpPr>
          <a:xfrm>
            <a:off x="5756620" y="736826"/>
            <a:ext cx="1598829" cy="531293"/>
            <a:chOff x="2504802" y="1755501"/>
            <a:chExt cx="1598829" cy="531293"/>
          </a:xfrm>
          <a:solidFill>
            <a:schemeClr val="tx1"/>
          </a:solidFill>
        </p:grpSpPr>
        <p:sp>
          <p:nvSpPr>
            <p:cNvPr id="10" name="Freeform: Shape 9"/>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p:cNvGrpSpPr/>
          <p:nvPr userDrawn="1"/>
        </p:nvGrpSpPr>
        <p:grpSpPr>
          <a:xfrm>
            <a:off x="10885765" y="619275"/>
            <a:ext cx="932200" cy="932200"/>
            <a:chOff x="10791258" y="619275"/>
            <a:chExt cx="932200" cy="932200"/>
          </a:xfrm>
        </p:grpSpPr>
        <p:sp>
          <p:nvSpPr>
            <p:cNvPr id="13" name="Graphic 212"/>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p:cNvGrpSpPr/>
          <p:nvPr userDrawn="1"/>
        </p:nvGrpSpPr>
        <p:grpSpPr>
          <a:xfrm>
            <a:off x="10631201" y="4961088"/>
            <a:ext cx="1152011" cy="1152022"/>
            <a:chOff x="10154386" y="4452483"/>
            <a:chExt cx="1443404" cy="1443418"/>
          </a:xfrm>
          <a:solidFill>
            <a:schemeClr val="tx1"/>
          </a:solidFill>
        </p:grpSpPr>
        <p:grpSp>
          <p:nvGrpSpPr>
            <p:cNvPr id="16" name="Graphic 4"/>
            <p:cNvGrpSpPr/>
            <p:nvPr/>
          </p:nvGrpSpPr>
          <p:grpSpPr>
            <a:xfrm>
              <a:off x="10154386" y="4452483"/>
              <a:ext cx="1443404" cy="1443418"/>
              <a:chOff x="5734037" y="3067039"/>
              <a:chExt cx="724483" cy="724489"/>
            </a:xfrm>
            <a:grpFill/>
          </p:grpSpPr>
          <p:sp>
            <p:nvSpPr>
              <p:cNvPr id="189" name="Freeform: Shape 188"/>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p:cNvGrpSpPr/>
            <p:nvPr/>
          </p:nvGrpSpPr>
          <p:grpSpPr>
            <a:xfrm>
              <a:off x="10154386" y="4452483"/>
              <a:ext cx="1443404" cy="1443418"/>
              <a:chOff x="5734037" y="3067039"/>
              <a:chExt cx="724483" cy="724489"/>
            </a:xfrm>
            <a:grpFill/>
          </p:grpSpPr>
          <p:sp>
            <p:nvSpPr>
              <p:cNvPr id="20" name="Freeform: Shape 19"/>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p:cNvGrpSpPr/>
          <p:nvPr userDrawn="1"/>
        </p:nvGrpSpPr>
        <p:grpSpPr>
          <a:xfrm>
            <a:off x="0" y="1479558"/>
            <a:ext cx="1861854" cy="717514"/>
            <a:chOff x="0" y="1479558"/>
            <a:chExt cx="1861854" cy="717514"/>
          </a:xfrm>
          <a:solidFill>
            <a:schemeClr val="tx1"/>
          </a:solidFill>
        </p:grpSpPr>
        <p:sp>
          <p:nvSpPr>
            <p:cNvPr id="39" name="Freeform: Shape 38"/>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endParaRPr lang="en-US" dirty="0"/>
          </a:p>
        </p:txBody>
      </p:sp>
      <p:sp>
        <p:nvSpPr>
          <p:cNvPr id="44" name="Subtitle 2"/>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endParaRPr lang="en-US" dirty="0"/>
          </a:p>
        </p:txBody>
      </p:sp>
      <p:sp>
        <p:nvSpPr>
          <p:cNvPr id="45" name="Graphic 212"/>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p:cNvGrpSpPr/>
          <p:nvPr userDrawn="1"/>
        </p:nvGrpSpPr>
        <p:grpSpPr>
          <a:xfrm>
            <a:off x="10847710" y="6388311"/>
            <a:ext cx="1054467" cy="469689"/>
            <a:chOff x="9841624" y="4115729"/>
            <a:chExt cx="602170" cy="268223"/>
          </a:xfrm>
          <a:solidFill>
            <a:schemeClr val="tx1"/>
          </a:solidFill>
        </p:grpSpPr>
        <p:sp>
          <p:nvSpPr>
            <p:cNvPr id="16" name="Freeform: Shape 15"/>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p:cNvGrpSpPr/>
          <p:nvPr userDrawn="1"/>
        </p:nvGrpSpPr>
        <p:grpSpPr>
          <a:xfrm>
            <a:off x="5983704" y="400019"/>
            <a:ext cx="1910252" cy="709661"/>
            <a:chOff x="2267504" y="2540250"/>
            <a:chExt cx="1990951" cy="739641"/>
          </a:xfrm>
          <a:solidFill>
            <a:schemeClr val="tx2"/>
          </a:solidFill>
        </p:grpSpPr>
        <p:sp>
          <p:nvSpPr>
            <p:cNvPr id="24" name="Freeform: Shape 23"/>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190"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2"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p:cNvGrpSpPr/>
          <p:nvPr userDrawn="1"/>
        </p:nvGrpSpPr>
        <p:grpSpPr>
          <a:xfrm>
            <a:off x="5983704" y="400019"/>
            <a:ext cx="1910252" cy="709661"/>
            <a:chOff x="2267504" y="2540250"/>
            <a:chExt cx="1990951" cy="739641"/>
          </a:xfrm>
          <a:solidFill>
            <a:schemeClr val="tx2"/>
          </a:solidFill>
        </p:grpSpPr>
        <p:sp>
          <p:nvSpPr>
            <p:cNvPr id="24" name="Freeform: Shape 23"/>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endParaRPr lang="en-US" dirty="0"/>
          </a:p>
        </p:txBody>
      </p:sp>
      <p:sp>
        <p:nvSpPr>
          <p:cNvPr id="31"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3"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endParaRPr lang="en-US" dirty="0"/>
          </a:p>
        </p:txBody>
      </p:sp>
      <p:sp>
        <p:nvSpPr>
          <p:cNvPr id="19" name="Freeform: Shape 18"/>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8" name="Graphic 185"/>
          <p:cNvGrpSpPr/>
          <p:nvPr userDrawn="1"/>
        </p:nvGrpSpPr>
        <p:grpSpPr>
          <a:xfrm>
            <a:off x="10428621" y="5660492"/>
            <a:ext cx="1054467" cy="469689"/>
            <a:chOff x="9841624" y="4115729"/>
            <a:chExt cx="602170" cy="268223"/>
          </a:xfrm>
          <a:solidFill>
            <a:schemeClr val="tx1"/>
          </a:solidFill>
        </p:grpSpPr>
        <p:sp>
          <p:nvSpPr>
            <p:cNvPr id="29" name="Freeform: Shape 28"/>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p:cNvGrpSpPr/>
          <p:nvPr userDrawn="1"/>
        </p:nvGrpSpPr>
        <p:grpSpPr>
          <a:xfrm>
            <a:off x="0" y="681037"/>
            <a:ext cx="1170294" cy="709661"/>
            <a:chOff x="0" y="681037"/>
            <a:chExt cx="1170294" cy="709661"/>
          </a:xfrm>
        </p:grpSpPr>
        <p:sp>
          <p:nvSpPr>
            <p:cNvPr id="57" name="Freeform: Shape 56"/>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3" name="Slide Number Placeholder 1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p:cNvGrpSpPr/>
          <p:nvPr userDrawn="1"/>
        </p:nvGrpSpPr>
        <p:grpSpPr>
          <a:xfrm>
            <a:off x="10510458" y="477557"/>
            <a:ext cx="975170" cy="975170"/>
            <a:chOff x="5829300" y="3162300"/>
            <a:chExt cx="532257" cy="532257"/>
          </a:xfrm>
          <a:solidFill>
            <a:schemeClr val="tx1"/>
          </a:solidFill>
        </p:grpSpPr>
        <p:sp>
          <p:nvSpPr>
            <p:cNvPr id="12" name="Freeform: Shape 11"/>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p:cNvGrpSpPr/>
          <p:nvPr userDrawn="1"/>
        </p:nvGrpSpPr>
        <p:grpSpPr>
          <a:xfrm>
            <a:off x="10510458" y="477557"/>
            <a:ext cx="975170" cy="975170"/>
            <a:chOff x="5829300" y="3162300"/>
            <a:chExt cx="532257" cy="532257"/>
          </a:xfrm>
          <a:solidFill>
            <a:schemeClr val="tx1"/>
          </a:solidFill>
        </p:grpSpPr>
        <p:sp>
          <p:nvSpPr>
            <p:cNvPr id="35" name="Freeform: Shape 34"/>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p:cNvGrpSpPr/>
          <p:nvPr userDrawn="1"/>
        </p:nvGrpSpPr>
        <p:grpSpPr>
          <a:xfrm>
            <a:off x="0" y="681037"/>
            <a:ext cx="1170294" cy="709661"/>
            <a:chOff x="0" y="681037"/>
            <a:chExt cx="1170294" cy="709661"/>
          </a:xfrm>
        </p:grpSpPr>
        <p:sp>
          <p:nvSpPr>
            <p:cNvPr id="53" name="Freeform: Shape 52"/>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1" name="Slide Number Placeholder 1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5400" spc="0">
                <a:ln w="0"/>
                <a:solidFill>
                  <a:schemeClr val="accent1"/>
                </a:solidFill>
                <a:latin typeface="Times New Roman" panose="02020603050405020304" pitchFamily="18" charset="0"/>
                <a:cs typeface="Times New Roman" panose="02020603050405020304" pitchFamily="18" charset="0"/>
              </a:rPr>
              <a:t>BÀI </a:t>
            </a:r>
            <a:r>
              <a:rPr lang="en-US" sz="5400" spc="0" smtClean="0">
                <a:ln w="0"/>
                <a:solidFill>
                  <a:schemeClr val="accent1"/>
                </a:solidFill>
                <a:latin typeface="Times New Roman" panose="02020603050405020304" pitchFamily="18" charset="0"/>
                <a:cs typeface="Times New Roman" panose="02020603050405020304" pitchFamily="18" charset="0"/>
              </a:rPr>
              <a:t>26</a:t>
            </a:r>
            <a:br>
              <a:rPr lang="en-US" sz="5400" spc="0">
                <a:ln w="0"/>
                <a:solidFill>
                  <a:schemeClr val="accent1"/>
                </a:solidFill>
                <a:latin typeface="Times New Roman" panose="02020603050405020304" pitchFamily="18" charset="0"/>
                <a:cs typeface="Times New Roman" panose="02020603050405020304" pitchFamily="18" charset="0"/>
              </a:rPr>
            </a:br>
            <a:r>
              <a:rPr lang="en-US" sz="5400" spc="0" smtClean="0">
                <a:ln w="0"/>
                <a:solidFill>
                  <a:schemeClr val="accent1"/>
                </a:solidFill>
                <a:latin typeface="Times New Roman" panose="02020603050405020304" pitchFamily="18" charset="0"/>
                <a:cs typeface="Times New Roman" panose="02020603050405020304" pitchFamily="18" charset="0"/>
              </a:rPr>
              <a:t>HÀM TRONG PYTHON</a:t>
            </a:r>
            <a:endParaRPr lang="en-US" sz="5400" spc="0" dirty="0">
              <a:ln w="0"/>
              <a:solidFill>
                <a:schemeClr val="accent1"/>
              </a:solidFill>
              <a:latin typeface="Times New Roman" panose="02020603050405020304" pitchFamily="18" charset="0"/>
              <a:cs typeface="Times New Roman" panose="02020603050405020304" pitchFamily="18" charset="0"/>
            </a:endParaRPr>
          </a:p>
        </p:txBody>
      </p:sp>
      <p:pic>
        <p:nvPicPr>
          <p:cNvPr id="8" name="Picture Placeholder 7" descr="Colorful biscuit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7165399" y="1998810"/>
            <a:ext cx="4207947" cy="420794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9588" y="1265653"/>
            <a:ext cx="6516129" cy="3847207"/>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Hàm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được định nghĩa bằng từ khóa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latin typeface="Times New Roman" panose="02020603050405020304" pitchFamily="18" charset="0"/>
                <a:ea typeface="Times New Roman" panose="02020603050405020304" pitchFamily="18" charset="0"/>
                <a:cs typeface="Times New Roman" panose="02020603050405020304" pitchFamily="18" charset="0"/>
              </a:rPr>
              <a:t>, theo sau là tên hàm (tên hàm sẽ theo quy tắc đặt tên định danh). Hàm có thể có hoặc không có tham số. Khối lệnh mô tả hàm được viết sau dấu “:” và viết lùi vào, thẳng hàng. Hàm có thể có hoặc không có giá trị trả lại sau từ khóa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return.</a:t>
            </a:r>
            <a:endPar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0163" y="1254659"/>
            <a:ext cx="6565556" cy="3954929"/>
          </a:xfrm>
          <a:prstGeom prst="rect">
            <a:avLst/>
          </a:prstGeom>
        </p:spPr>
        <p:txBody>
          <a:bodyPr wrap="square">
            <a:spAutoFit/>
          </a:bodyPr>
          <a:lstStyle/>
          <a:p>
            <a:pPr algn="just">
              <a:spcBef>
                <a:spcPts val="6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Cú pháp thiết lập hàm có trả lại giá trị</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273050" indent="-27305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tên hàm&gt; (&lt;tham </a:t>
            </a:r>
            <a:r>
              <a:rPr lang="en-US" sz="2800">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73050" indent="-57150"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khối lệnh&gt;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15900" algn="just">
              <a:spcBef>
                <a:spcPts val="600"/>
              </a:spcBef>
              <a:spcAft>
                <a:spcPts val="600"/>
              </a:spcAft>
            </a:pP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&lt;giá trị&gt;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25780"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Cần có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 </a:t>
            </a:r>
            <a:r>
              <a:rPr lang="en-US" sz="2800">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latin typeface="Times New Roman" panose="02020603050405020304" pitchFamily="18" charset="0"/>
                <a:ea typeface="Times New Roman" panose="02020603050405020304" pitchFamily="18" charset="0"/>
                <a:cs typeface="Times New Roman" panose="02020603050405020304" pitchFamily="18" charset="0"/>
              </a:rPr>
              <a:t>kết thúc khi gặp lệnh return và trả lại &lt;giá trị&gt;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5005" y="958097"/>
            <a:ext cx="6096000" cy="4662815"/>
          </a:xfrm>
          <a:prstGeom prst="rect">
            <a:avLst/>
          </a:prstGeom>
        </p:spPr>
        <p:txBody>
          <a:bodyPr>
            <a:spAutoFit/>
          </a:bodyPr>
          <a:lstStyle/>
          <a:p>
            <a:pPr algn="just">
              <a:spcBef>
                <a:spcPts val="600"/>
              </a:spcBef>
              <a:spcAft>
                <a:spcPts val="1200"/>
              </a:spcAft>
            </a:pPr>
            <a:r>
              <a:rPr lang="vi-VN"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Cú pháp thiếp lập hàm không trả lại giá trị</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273050" indent="-27305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tên hàm&gt; (&lt;tham </a:t>
            </a:r>
            <a:r>
              <a:rPr lang="en-US" sz="2800">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73050" indent="-57150"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khối lệnh&gt;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15900" algn="just">
              <a:spcBef>
                <a:spcPts val="600"/>
              </a:spcBef>
              <a:spcAft>
                <a:spcPts val="600"/>
              </a:spcAft>
            </a:pP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 </a:t>
            </a:r>
            <a:r>
              <a:rPr lang="en-US" sz="2800">
                <a:latin typeface="Times New Roman" panose="02020603050405020304" pitchFamily="18" charset="0"/>
                <a:ea typeface="Times New Roman" panose="02020603050405020304" pitchFamily="18" charset="0"/>
                <a:cs typeface="Times New Roman" panose="02020603050405020304" pitchFamily="18" charset="0"/>
              </a:rPr>
              <a:t>không có giá trị trả lại. Hàm số kết thúc khi gặp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hàm không trả lại giá trị thì có thể không cần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6725" y="1840295"/>
            <a:ext cx="6096000" cy="2985433"/>
          </a:xfrm>
          <a:prstGeom prst="rect">
            <a:avLst/>
          </a:prstGeom>
        </p:spPr>
        <p:txBody>
          <a:bodyPr>
            <a:spAutoFit/>
          </a:bodyPr>
          <a:lstStyle/>
          <a:p>
            <a:pPr algn="just">
              <a:spcBef>
                <a:spcPts val="1200"/>
              </a:spcBef>
              <a:spcAft>
                <a:spcPts val="1200"/>
              </a:spcAft>
            </a:pPr>
            <a:r>
              <a:rPr lang="vi-VN" sz="2800" b="1">
                <a:solidFill>
                  <a:schemeClr val="accent1">
                    <a:lumMod val="50000"/>
                  </a:schemeClr>
                </a:solidFill>
                <a:latin typeface="Times New Roman" panose="02020603050405020304" pitchFamily="18" charset="0"/>
                <a:ea typeface="Times New Roman" panose="02020603050405020304" pitchFamily="18" charset="0"/>
              </a:rPr>
              <a:t>Ghi nhớ</a:t>
            </a:r>
            <a:r>
              <a:rPr lang="vi-VN" sz="2800" b="1">
                <a:solidFill>
                  <a:schemeClr val="accent1">
                    <a:lumMod val="50000"/>
                  </a:schemeClr>
                </a:solidFill>
                <a:latin typeface="Times New Roman" panose="02020603050405020304" pitchFamily="18" charset="0"/>
                <a:ea typeface="Times New Roman" panose="02020603050405020304" pitchFamily="18" charset="0"/>
              </a:rPr>
              <a:t>: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Để </a:t>
            </a:r>
            <a:r>
              <a:rPr lang="vi-VN" sz="2800">
                <a:latin typeface="Times New Roman" panose="02020603050405020304" pitchFamily="18" charset="0"/>
                <a:ea typeface="Times New Roman" panose="02020603050405020304" pitchFamily="18" charset="0"/>
              </a:rPr>
              <a:t>thiết lập hàm trả lại giá trị, câu lệnh </a:t>
            </a:r>
            <a:r>
              <a:rPr lang="vi-VN" sz="2800">
                <a:solidFill>
                  <a:srgbClr val="0070C0"/>
                </a:solidFill>
                <a:latin typeface="Times New Roman" panose="02020603050405020304" pitchFamily="18" charset="0"/>
                <a:ea typeface="Times New Roman" panose="02020603050405020304" pitchFamily="18" charset="0"/>
              </a:rPr>
              <a:t>return</a:t>
            </a:r>
            <a:r>
              <a:rPr lang="vi-VN" sz="2800">
                <a:latin typeface="Times New Roman" panose="02020603050405020304" pitchFamily="18" charset="0"/>
                <a:ea typeface="Times New Roman" panose="02020603050405020304" pitchFamily="18" charset="0"/>
              </a:rPr>
              <a:t> trong khai báo hàm cần có &lt;giá trị&gt; đi kèm. Để thiết lập hàm không trả lại giá trị có thể dùng </a:t>
            </a:r>
            <a:r>
              <a:rPr lang="vi-VN" sz="2800">
                <a:solidFill>
                  <a:srgbClr val="0070C0"/>
                </a:solidFill>
                <a:latin typeface="Times New Roman" panose="02020603050405020304" pitchFamily="18" charset="0"/>
                <a:ea typeface="Times New Roman" panose="02020603050405020304" pitchFamily="18" charset="0"/>
              </a:rPr>
              <a:t>return</a:t>
            </a:r>
            <a:r>
              <a:rPr lang="vi-VN" sz="2800">
                <a:latin typeface="Times New Roman" panose="02020603050405020304" pitchFamily="18" charset="0"/>
                <a:ea typeface="Times New Roman" panose="02020603050405020304" pitchFamily="18" charset="0"/>
              </a:rPr>
              <a:t> không có &lt;giá trị&gt; hoặc không cần có </a:t>
            </a:r>
            <a:r>
              <a:rPr lang="vi-VN" sz="2800">
                <a:solidFill>
                  <a:srgbClr val="0070C0"/>
                </a:solidFill>
                <a:latin typeface="Times New Roman" panose="02020603050405020304" pitchFamily="18" charset="0"/>
                <a:ea typeface="Times New Roman" panose="02020603050405020304" pitchFamily="18" charset="0"/>
              </a:rPr>
              <a:t>return</a:t>
            </a:r>
            <a:endParaRPr lang="en-US" sz="280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98357" y="556800"/>
            <a:ext cx="7043351" cy="558450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các hàm sau, giải thích cách thiết lập và chức năng của mỗi hàm</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Nhap_xau</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msg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Inday</a:t>
            </a:r>
            <a:r>
              <a:rPr lang="en-US" sz="2800">
                <a:latin typeface="Times New Roman" panose="02020603050405020304" pitchFamily="18" charset="0"/>
                <a:ea typeface="Times New Roman" panose="02020603050405020304" pitchFamily="18" charset="0"/>
                <a:cs typeface="Times New Roman" panose="02020603050405020304" pitchFamily="18" charset="0"/>
              </a:rPr>
              <a:t>(n)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9162520" y="0"/>
            <a:ext cx="3029480" cy="21890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36142" y="208511"/>
            <a:ext cx="3371436"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281881" y="1268379"/>
            <a:ext cx="6614984" cy="4462760"/>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Thiết lập hàm trong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yêu cầu người dùng nhập họ tên rồi đưa lời chào ra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dẫn: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meeting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7305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họ tên của em:”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73050" algn="just">
              <a:spcBef>
                <a:spcPts val="600"/>
              </a:spcBef>
              <a:spcAft>
                <a:spcPts val="6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latin typeface="Times New Roman" panose="02020603050405020304" pitchFamily="18" charset="0"/>
                <a:ea typeface="Times New Roman" panose="02020603050405020304" pitchFamily="18" charset="0"/>
                <a:cs typeface="Times New Roman" panose="02020603050405020304" pitchFamily="18" charset="0"/>
              </a:rPr>
              <a:t>, ten)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270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meeting()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930" y="752123"/>
            <a:ext cx="7043351" cy="5447645"/>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a:t>
            </a:r>
            <a:r>
              <a:rPr lang="vi-VN" sz="2800">
                <a:latin typeface="Times New Roman" panose="02020603050405020304" pitchFamily="18" charset="0"/>
                <a:ea typeface="Times New Roman" panose="02020603050405020304" pitchFamily="18" charset="0"/>
                <a:cs typeface="Times New Roman" panose="02020603050405020304" pitchFamily="18" charset="0"/>
              </a:rPr>
              <a:t> (n) với tham số tự nhiên n và trả lại True nếu n là số nguyên tố, trả lại False nếu n không phải số nguyên tố</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Số nguyên tố là số tự nhiên lớn hơn 1, không có ước nào ngoài 1 và chính nó. Để thiết lập 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 </a:t>
            </a:r>
            <a:r>
              <a:rPr lang="vi-VN" sz="2800">
                <a:latin typeface="Times New Roman" panose="02020603050405020304" pitchFamily="18" charset="0"/>
                <a:ea typeface="Times New Roman" panose="02020603050405020304" pitchFamily="18" charset="0"/>
                <a:cs typeface="Times New Roman" panose="02020603050405020304" pitchFamily="18" charset="0"/>
              </a:rPr>
              <a:t>(n) chúng ta cần tính số ước thật sự của n (từ 1 đến n-1). Biến C dùng để đếm số các ước thật sự của n. Khi đó, n sẽ là số nguyên tố khi và chỉ khi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a:t>
            </a:r>
            <a:r>
              <a:rPr lang="vi-VN" sz="2800">
                <a:latin typeface="Times New Roman" panose="02020603050405020304" pitchFamily="18" charset="0"/>
                <a:ea typeface="Times New Roman" panose="02020603050405020304" pitchFamily="18" charset="0"/>
                <a:cs typeface="Times New Roman" panose="02020603050405020304" pitchFamily="18" charset="0"/>
              </a:rPr>
              <a:t> (n) và chương trình có thể được thiết lập của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46820" t="12247" r="24754" b="59375"/>
          <a:stretch>
            <a:fillRect/>
          </a:stretch>
        </p:blipFill>
        <p:spPr>
          <a:xfrm>
            <a:off x="2150076" y="1235676"/>
            <a:ext cx="7013928" cy="3954162"/>
          </a:xfrm>
          <a:prstGeom prst="rect">
            <a:avLst/>
          </a:prstGeom>
          <a:ln>
            <a:solidFill>
              <a:schemeClr val="tx2">
                <a:lumMod val="50000"/>
                <a:lumOff val="5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27707" y="501134"/>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2331308" y="1474355"/>
            <a:ext cx="6664410" cy="4770537"/>
          </a:xfrm>
          <a:prstGeom prst="rect">
            <a:avLst/>
          </a:prstGeom>
        </p:spPr>
        <p:txBody>
          <a:bodyPr wrap="square">
            <a:spAutoFit/>
          </a:bodyPr>
          <a:lstStyle/>
          <a:p>
            <a:pPr lvl="0" algn="just">
              <a:spcBef>
                <a:spcPts val="1200"/>
              </a:spcBef>
              <a:spcAft>
                <a:spcPts val="1200"/>
              </a:spcAft>
              <a:buClr>
                <a:srgbClr val="FF0000"/>
              </a:buClr>
            </a:pPr>
            <a:r>
              <a:rPr lang="nl-NL"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nl-NL" sz="2800">
                <a:latin typeface="Times New Roman" panose="02020603050405020304" pitchFamily="18" charset="0"/>
                <a:ea typeface="Times New Roman" panose="02020603050405020304" pitchFamily="18" charset="0"/>
                <a:cs typeface="Times New Roman" panose="02020603050405020304" pitchFamily="18" charset="0"/>
              </a:rPr>
              <a:t>hàm với tham số là số tự nhiên n in ra các số là ước nguyên tố của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ea typeface="Times New Roman" panose="02020603050405020304" pitchFamily="18" charset="0"/>
                <a:cs typeface="Times New Roman" panose="02020603050405020304" pitchFamily="18" charset="0"/>
              </a:rPr>
              <a:t> sử dụng hàm prime() trong phần thực hành.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1200"/>
              </a:spcBef>
              <a:spcAft>
                <a:spcPts val="1200"/>
              </a:spcAft>
              <a:buClr>
                <a:srgbClr val="FF0000"/>
              </a:buClr>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numbers(s) đếm số các chữ số có trong xâu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numbers(</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“0101abc”</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r>
              <a:rPr lang="en-US" sz="2800">
                <a:latin typeface="Times New Roman" panose="02020603050405020304" pitchFamily="18" charset="0"/>
                <a:ea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spcBef>
                <a:spcPts val="1200"/>
              </a:spcBef>
              <a:spcAft>
                <a:spcPts val="1200"/>
              </a:spcAft>
            </a:pP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1308" y="348525"/>
            <a:ext cx="7702378" cy="2074414"/>
          </a:xfrm>
          <a:prstGeom prst="rect">
            <a:avLst/>
          </a:prstGeom>
        </p:spPr>
        <p:txBody>
          <a:bodyPr wrap="square">
            <a:spAutoFit/>
          </a:bodyPr>
          <a:lstStyle/>
          <a:p>
            <a:pPr algn="just">
              <a:lnSpc>
                <a:spcPct val="115000"/>
              </a:lnSpc>
              <a:spcAft>
                <a:spcPts val="0"/>
              </a:spcAft>
            </a:pPr>
            <a:r>
              <a:rPr lang="nl-NL"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Trong khi viết hàm có thể có nhiều lệnh return. Quan sát hàm sau và giải thích ý nghĩa của những lệnh return. Hàm này có điểm gì khác so với hàm prime () đã được mô tả trong phần thực hành.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p:nvPr/>
        </p:nvPicPr>
        <p:blipFill rotWithShape="1">
          <a:blip r:embed="rId1"/>
          <a:srcRect l="47070" t="12720" r="22682" b="60500"/>
          <a:stretch>
            <a:fillRect/>
          </a:stretch>
        </p:blipFill>
        <p:spPr bwMode="auto">
          <a:xfrm>
            <a:off x="2331308" y="2828511"/>
            <a:ext cx="7354639" cy="3621716"/>
          </a:xfrm>
          <a:prstGeom prst="rect">
            <a:avLst/>
          </a:prstGeom>
          <a:ln>
            <a:solidFill>
              <a:schemeClr val="tx2">
                <a:lumMod val="50000"/>
                <a:lumOff val="5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6349" y="395416"/>
            <a:ext cx="7140277" cy="5960934"/>
          </a:xfrm>
        </p:spPr>
        <p:txBody>
          <a:bodyPr>
            <a:noAutofit/>
          </a:bodyPr>
          <a:lstStyle/>
          <a:p>
            <a:pPr marL="0" indent="0" algn="just"/>
            <a:r>
              <a:rPr lang="en-US" sz="2800" smtClean="0">
                <a:latin typeface="Times New Roman" panose="02020603050405020304" pitchFamily="18" charset="0"/>
                <a:cs typeface="Times New Roman" panose="02020603050405020304" pitchFamily="18" charset="0"/>
              </a:rPr>
              <a:t>	Các </a:t>
            </a:r>
            <a:r>
              <a:rPr lang="en-US" sz="2800">
                <a:latin typeface="Times New Roman" panose="02020603050405020304" pitchFamily="18" charset="0"/>
                <a:cs typeface="Times New Roman" panose="02020603050405020304" pitchFamily="18" charset="0"/>
              </a:rPr>
              <a:t>chương trình giải những bài toán thực tế phức tạp thường có rất nhiều dòng lệnh, trong đó có không ít những khối lệnh tương ứng với một số thao tác lặp đi lặp lại nhiều lần ở những vị trí khác nhau. Để đỡ công viết đi viết lại các khối lệnh đó, trong tổ chức chương trình viết bằng ngôn ngữ lập trình bậc cao, người ta thường gom các khối lệnh như vậy thành những chương trình con. Khi đó, trong chương trình người ta chỉ cần thay cả khối lệnh bằng một lệnh gọi chương trình con tương ứng. Trong Python, các hàm chính là các chương trình con.</a:t>
            </a:r>
            <a:endParaRPr lang="en-US" sz="2800">
              <a:latin typeface="Times New Roman" panose="02020603050405020304" pitchFamily="18" charset="0"/>
              <a:cs typeface="Times New Roman" panose="02020603050405020304" pitchFamily="18" charset="0"/>
            </a:endParaRPr>
          </a:p>
          <a:p>
            <a:pPr marL="0" indent="0" algn="just"/>
            <a:r>
              <a:rPr lang="en-US" sz="2800" smtClean="0">
                <a:latin typeface="Times New Roman" panose="02020603050405020304" pitchFamily="18" charset="0"/>
                <a:cs typeface="Times New Roman" panose="02020603050405020304" pitchFamily="18" charset="0"/>
              </a:rPr>
              <a:t>	Em </a:t>
            </a:r>
            <a:r>
              <a:rPr lang="en-US" sz="2800">
                <a:latin typeface="Times New Roman" panose="02020603050405020304" pitchFamily="18" charset="0"/>
                <a:cs typeface="Times New Roman" panose="02020603050405020304" pitchFamily="18" charset="0"/>
              </a:rPr>
              <a:t>có thể kể tên một số hàm trong số các lệnh đã học hay không? Các hàm đó có những đặc điểm chung gì?</a:t>
            </a:r>
            <a:endParaRPr lang="en-US" sz="2800">
              <a:latin typeface="Times New Roman" panose="02020603050405020304" pitchFamily="18" charset="0"/>
              <a:cs typeface="Times New Roman" panose="02020603050405020304" pitchFamily="18" charset="0"/>
            </a:endParaRPr>
          </a:p>
        </p:txBody>
      </p:sp>
      <p:grpSp>
        <p:nvGrpSpPr>
          <p:cNvPr id="10" name="Graphic 4"/>
          <p:cNvGrpSpPr/>
          <p:nvPr/>
        </p:nvGrpSpPr>
        <p:grpSpPr>
          <a:xfrm>
            <a:off x="3905471" y="4389402"/>
            <a:ext cx="975170" cy="975170"/>
            <a:chOff x="5829300" y="3162300"/>
            <a:chExt cx="532257" cy="532257"/>
          </a:xfrm>
          <a:solidFill>
            <a:schemeClr val="tx1"/>
          </a:solidFill>
        </p:grpSpPr>
        <p:sp>
          <p:nvSpPr>
            <p:cNvPr id="11" name="Freeform: Shape 10"/>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3729" y="1153079"/>
            <a:ext cx="6096000" cy="3600986"/>
          </a:xfrm>
          <a:prstGeom prst="rect">
            <a:avLst/>
          </a:prstGeom>
        </p:spPr>
        <p:txBody>
          <a:bodyPr>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yêu cầu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từ bàn </a:t>
            </a:r>
            <a:r>
              <a:rPr lang="en-US" sz="2800">
                <a:latin typeface="Times New Roman" panose="02020603050405020304" pitchFamily="18" charset="0"/>
                <a:ea typeface="Times New Roman" panose="02020603050405020304" pitchFamily="18" charset="0"/>
                <a:cs typeface="Times New Roman" panose="02020603050405020304" pitchFamily="18" charset="0"/>
              </a:rPr>
              <a:t>phím một xâu kí tự, sau đó thông báo: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số các kí tự là chữ số của xâu</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số các kí tự là chữ cái tiếng Anh trong xâu</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cho mỗi yêu cầu trên.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1" name="Content Placeholder 2"/>
          <p:cNvSpPr txBox="1"/>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p:cNvSpPr txBox="1"/>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3636" t="22209" r="62727" b="52527"/>
          <a:stretch>
            <a:fillRect/>
          </a:stretch>
        </p:blipFill>
        <p:spPr>
          <a:xfrm>
            <a:off x="2895598" y="3166263"/>
            <a:ext cx="6082145" cy="2568473"/>
          </a:xfrm>
          <a:prstGeom prst="rect">
            <a:avLst/>
          </a:prstGeom>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1" name="Content Placeholder 2"/>
          <p:cNvSpPr txBox="1"/>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p:cNvSpPr txBox="1"/>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1"/>
          <a:srcRect l="32045" t="65867" r="44091" b="16953"/>
          <a:stretch>
            <a:fillRect/>
          </a:stretch>
        </p:blipFill>
        <p:spPr>
          <a:xfrm>
            <a:off x="3373582" y="3517742"/>
            <a:ext cx="5237018" cy="2119745"/>
          </a:xfrm>
          <a:prstGeom prst="rect">
            <a:avLst/>
          </a:prstGeom>
          <a:ln>
            <a:solidFill>
              <a:schemeClr val="accent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3" name="Content Placeholder 2"/>
          <p:cNvSpPr txBox="1"/>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45796" t="11698" r="11932" b="38472"/>
          <a:stretch>
            <a:fillRect/>
          </a:stretch>
        </p:blipFill>
        <p:spPr>
          <a:xfrm>
            <a:off x="2382982" y="1953492"/>
            <a:ext cx="7495309" cy="4767984"/>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5EA792F7-1D9E-4C7E-A103-E8EDFDC2691E}" type="slidenum">
              <a:rPr lang="en-US" smtClean="0"/>
            </a:fld>
            <a:endParaRPr lang="en-US" dirty="0"/>
          </a:p>
        </p:txBody>
      </p:sp>
      <p:sp>
        <p:nvSpPr>
          <p:cNvPr id="13" name="Content Placeholder 2"/>
          <p:cNvSpPr txBox="1"/>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endParaRPr lang="en-US" sz="2800">
              <a:solidFill>
                <a:schemeClr val="tx1"/>
              </a:solidFill>
              <a:latin typeface="Times New Roman" panose="02020603050405020304" pitchFamily="18" charset="0"/>
              <a:cs typeface="Times New Roman" panose="02020603050405020304" pitchFamily="18" charset="0"/>
            </a:endParaRP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012297" y="786881"/>
            <a:ext cx="4203323" cy="2927350"/>
          </a:xfrm>
        </p:spPr>
        <p:txBody>
          <a:bodyPr/>
          <a:lstStyle/>
          <a:p>
            <a:r>
              <a:rPr lang="en-US" dirty="0"/>
              <a:t>THANK YOU</a:t>
            </a:r>
            <a:endParaRPr lang="en-US" dirty="0"/>
          </a:p>
        </p:txBody>
      </p:sp>
      <p:sp>
        <p:nvSpPr>
          <p:cNvPr id="8" name="Subtitle 7"/>
          <p:cNvSpPr>
            <a:spLocks noGrp="1"/>
          </p:cNvSpPr>
          <p:nvPr>
            <p:ph type="subTitle" idx="1"/>
          </p:nvPr>
        </p:nvSpPr>
        <p:spPr>
          <a:xfrm>
            <a:off x="7012297" y="3970527"/>
            <a:ext cx="4203323" cy="1647919"/>
          </a:xfrm>
        </p:spPr>
        <p:txBody>
          <a:bodyPr>
            <a:normAutofit/>
          </a:bodyPr>
          <a:lstStyle/>
          <a:p>
            <a:r>
              <a:rPr lang="en-US" dirty="0"/>
              <a:t>PRESENTER NAME</a:t>
            </a:r>
            <a:endParaRPr lang="en-US" dirty="0"/>
          </a:p>
          <a:p>
            <a:r>
              <a:rPr lang="en-US" dirty="0"/>
              <a:t>EMAIL</a:t>
            </a:r>
            <a:endParaRPr lang="en-US" dirty="0"/>
          </a:p>
          <a:p>
            <a:r>
              <a:rPr lang="en-US" dirty="0"/>
              <a:t>WEBSITE</a:t>
            </a:r>
            <a:endParaRPr lang="en-US" dirty="0"/>
          </a:p>
        </p:txBody>
      </p:sp>
      <p:pic>
        <p:nvPicPr>
          <p:cNvPr id="17" name="Picture Placeholder 16" descr="Pink Cupcake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1292225" y="1149350"/>
            <a:ext cx="4792663" cy="4227513"/>
          </a:xfrm>
        </p:spPr>
      </p:pic>
      <p:sp>
        <p:nvSpPr>
          <p:cNvPr id="4" name="Date Placeholder 3"/>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p:cNvSpPr>
            <a:spLocks noGrp="1"/>
          </p:cNvSpPr>
          <p:nvPr>
            <p:ph type="ftr" sz="quarter" idx="11"/>
          </p:nvPr>
        </p:nvSpPr>
        <p:spPr>
          <a:xfrm>
            <a:off x="4038600" y="6356350"/>
            <a:ext cx="4114800" cy="365125"/>
          </a:xfrm>
        </p:spPr>
        <p:txBody>
          <a:bodyPr/>
          <a:lstStyle/>
          <a:p>
            <a:pPr lvl="0"/>
            <a:r>
              <a:rPr lang="en-US" noProof="0" dirty="0"/>
              <a:t>PRESENTATION TITLE</a:t>
            </a:r>
            <a:endParaRPr lang="en-US" noProof="0" dirty="0"/>
          </a:p>
        </p:txBody>
      </p:sp>
      <p:sp>
        <p:nvSpPr>
          <p:cNvPr id="6" name="Slide Number Placeholder 5"/>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fld>
            <a:endParaRPr lang="en-US" noProof="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60765" y="324937"/>
            <a:ext cx="4024032" cy="2885715"/>
          </a:xfrm>
        </p:spPr>
        <p:txBody>
          <a:bodyPr/>
          <a:lstStyle/>
          <a:p>
            <a:r>
              <a:rPr lang="en-US" dirty="0"/>
              <a:t>TOPIC ONE</a:t>
            </a:r>
            <a:endParaRPr lang="en-US" dirty="0"/>
          </a:p>
        </p:txBody>
      </p:sp>
      <p:sp>
        <p:nvSpPr>
          <p:cNvPr id="6" name="Subtitle 5"/>
          <p:cNvSpPr>
            <a:spLocks noGrp="1"/>
          </p:cNvSpPr>
          <p:nvPr>
            <p:ph type="subTitle" idx="1"/>
          </p:nvPr>
        </p:nvSpPr>
        <p:spPr>
          <a:xfrm>
            <a:off x="1760765" y="3166312"/>
            <a:ext cx="4024032" cy="771802"/>
          </a:xfrm>
        </p:spPr>
        <p:txBody>
          <a:bodyPr/>
          <a:lstStyle/>
          <a:p>
            <a:r>
              <a:rPr lang="en-US" dirty="0"/>
              <a:t>SUBTITLE</a:t>
            </a:r>
            <a:endParaRPr lang="en-US" dirty="0"/>
          </a:p>
        </p:txBody>
      </p:sp>
      <p:pic>
        <p:nvPicPr>
          <p:cNvPr id="11" name="Picture Placeholder 10" descr="Colorful biscuits"/>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a:stretch>
            <a:fillRect/>
          </a:stretch>
        </p:blipFill>
        <p:spPr>
          <a:xfrm>
            <a:off x="6407205" y="2052508"/>
            <a:ext cx="4773089" cy="454423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8573" y="436775"/>
            <a:ext cx="8419070" cy="1692771"/>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Quan sát một số câu lệnh trong bảng 26.1 và cho biết những câu lệnh này có điểm chung </a:t>
            </a:r>
            <a:r>
              <a:rPr lang="vi-VN" sz="2800">
                <a:latin typeface="Times New Roman" panose="02020603050405020304" pitchFamily="18" charset="0"/>
                <a:ea typeface="Times New Roman" panose="02020603050405020304" pitchFamily="18" charset="0"/>
                <a:cs typeface="Times New Roman" panose="02020603050405020304" pitchFamily="18" charset="0"/>
              </a:rPr>
              <a:t>gì</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1200"/>
              </a:spcBef>
              <a:spcAft>
                <a:spcPts val="1200"/>
              </a:spcAft>
            </a:pPr>
            <a:r>
              <a:rPr lang="en-US" sz="2800">
                <a:latin typeface="Times New Roman" panose="02020603050405020304" pitchFamily="18" charset="0"/>
                <a:cs typeface="Times New Roman" panose="02020603050405020304" pitchFamily="18" charset="0"/>
              </a:rPr>
              <a:t>Bảng 26.1. Một số lệnh </a:t>
            </a:r>
            <a:r>
              <a:rPr lang="en-US" sz="2800">
                <a:latin typeface="Times New Roman" panose="02020603050405020304" pitchFamily="18" charset="0"/>
                <a:cs typeface="Times New Roman" panose="02020603050405020304" pitchFamily="18" charset="0"/>
              </a:rPr>
              <a:t>trong </a:t>
            </a:r>
            <a:r>
              <a:rPr lang="en-US" sz="2800" smtClean="0">
                <a:latin typeface="Times New Roman" panose="02020603050405020304" pitchFamily="18" charset="0"/>
                <a:cs typeface="Times New Roman" panose="02020603050405020304" pitchFamily="18" charset="0"/>
              </a:rPr>
              <a:t>Python</a:t>
            </a:r>
            <a:endParaRPr lang="en-US" sz="280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nvGraphicFramePr>
        <p:xfrm>
          <a:off x="3196281" y="2468562"/>
          <a:ext cx="7572374" cy="3882811"/>
        </p:xfrm>
        <a:graphic>
          <a:graphicData uri="http://schemas.openxmlformats.org/drawingml/2006/table">
            <a:tbl>
              <a:tblPr firstRow="1" firstCol="1" bandRow="1">
                <a:tableStyleId>{5C22544A-7EE6-4342-B048-85BDC9FD1C3A}</a:tableStyleId>
              </a:tblPr>
              <a:tblGrid>
                <a:gridCol w="1654523"/>
                <a:gridCol w="2291254"/>
                <a:gridCol w="1856453"/>
                <a:gridCol w="1770144"/>
              </a:tblGrid>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abs()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len()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range()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bool()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list()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round()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chr()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input()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str()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divmod()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int()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print()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306234">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float()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ord()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type()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99314"/>
            <a:ext cx="10389786" cy="596985"/>
          </a:xfrm>
        </p:spPr>
        <p:txBody>
          <a:bodyPr>
            <a:noAutofit/>
          </a:bodyPr>
          <a:lstStyle/>
          <a:p>
            <a:pPr algn="ctr"/>
            <a:r>
              <a:rPr lang="en-US" sz="4000" b="1">
                <a:solidFill>
                  <a:schemeClr val="accent1">
                    <a:lumMod val="75000"/>
                  </a:schemeClr>
                </a:solidFill>
                <a:latin typeface="Times New Roman" panose="02020603050405020304" pitchFamily="18" charset="0"/>
                <a:cs typeface="Times New Roman" panose="02020603050405020304" pitchFamily="18" charset="0"/>
              </a:rPr>
              <a:t>1. </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Một số hàm thiết kế sẵn của Python</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p:cNvSpPr>
            <a:spLocks noGrp="1"/>
          </p:cNvSpPr>
          <p:nvPr>
            <p:ph idx="1"/>
          </p:nvPr>
        </p:nvSpPr>
        <p:spPr>
          <a:xfrm>
            <a:off x="494270" y="1433384"/>
            <a:ext cx="10733716" cy="5016843"/>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just"/>
            <a:r>
              <a:rPr lang="fr-FR" sz="2800" b="1">
                <a:solidFill>
                  <a:srgbClr val="0070C0"/>
                </a:solidFill>
                <a:latin typeface="Times New Roman" panose="02020603050405020304" pitchFamily="18" charset="0"/>
                <a:cs typeface="Times New Roman" panose="02020603050405020304" pitchFamily="18" charset="0"/>
              </a:rPr>
              <a:t>Ví </a:t>
            </a:r>
            <a:r>
              <a:rPr lang="fr-FR" sz="2800" b="1">
                <a:solidFill>
                  <a:srgbClr val="0070C0"/>
                </a:solidFill>
                <a:latin typeface="Times New Roman" panose="02020603050405020304" pitchFamily="18" charset="0"/>
                <a:cs typeface="Times New Roman" panose="02020603050405020304" pitchFamily="18" charset="0"/>
              </a:rPr>
              <a:t>dụ</a:t>
            </a:r>
            <a:r>
              <a:rPr lang="fr-FR" sz="2800" b="1" smtClean="0">
                <a:solidFill>
                  <a:srgbClr val="0070C0"/>
                </a:solidFill>
                <a:latin typeface="Times New Roman" panose="02020603050405020304" pitchFamily="18" charset="0"/>
                <a:cs typeface="Times New Roman" panose="02020603050405020304" pitchFamily="18" charset="0"/>
              </a:rPr>
              <a:t>: Ta có các lệnh như sau</a:t>
            </a:r>
            <a:endParaRPr lang="en-US" sz="2800" b="1">
              <a:solidFill>
                <a:srgbClr val="0070C0"/>
              </a:solidFill>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cs typeface="Times New Roman" panose="02020603050405020304" pitchFamily="18" charset="0"/>
              </a:rPr>
              <a:t>lệnh in </a:t>
            </a:r>
            <a:r>
              <a:rPr lang="fr-FR" sz="2800">
                <a:latin typeface="Times New Roman" panose="02020603050405020304" pitchFamily="18" charset="0"/>
                <a:cs typeface="Times New Roman" panose="02020603050405020304" pitchFamily="18" charset="0"/>
              </a:rPr>
              <a:t>xâu kí tự "Thời khóa biểu"</a:t>
            </a:r>
            <a:r>
              <a:rPr lang="fr-FR" sz="2800">
                <a:latin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cs typeface="Times New Roman" panose="02020603050405020304" pitchFamily="18" charset="0"/>
              </a:rPr>
              <a:t>trong </a:t>
            </a:r>
            <a:r>
              <a:rPr lang="fr-FR" sz="2800">
                <a:latin typeface="Times New Roman" panose="02020603050405020304" pitchFamily="18" charset="0"/>
                <a:cs typeface="Times New Roman" panose="02020603050405020304" pitchFamily="18" charset="0"/>
              </a:rPr>
              <a:t>dấu ngoặc ra màn hình</a:t>
            </a:r>
            <a:endParaRPr lang="en-US" sz="2800">
              <a:latin typeface="Times New Roman" panose="02020603050405020304" pitchFamily="18" charset="0"/>
              <a:cs typeface="Times New Roman" panose="02020603050405020304" pitchFamily="18" charset="0"/>
            </a:endParaRPr>
          </a:p>
          <a:p>
            <a:pPr algn="just"/>
            <a:r>
              <a:rPr lang="fr-FR" sz="2800" smtClean="0">
                <a:solidFill>
                  <a:schemeClr val="accent1">
                    <a:lumMod val="75000"/>
                  </a:schemeClr>
                </a:solidFill>
                <a:latin typeface="Times New Roman" panose="02020603050405020304" pitchFamily="18" charset="0"/>
                <a:cs typeface="Times New Roman" panose="02020603050405020304" pitchFamily="18" charset="0"/>
              </a:rPr>
              <a:t>print</a:t>
            </a:r>
            <a:r>
              <a:rPr lang="fr-FR" sz="2800">
                <a:latin typeface="Times New Roman" panose="02020603050405020304" pitchFamily="18" charset="0"/>
                <a:cs typeface="Times New Roman" panose="02020603050405020304" pitchFamily="18" charset="0"/>
              </a:rPr>
              <a:t>(</a:t>
            </a:r>
            <a:r>
              <a:rPr lang="fr-FR" sz="2800">
                <a:solidFill>
                  <a:srgbClr val="0070C0"/>
                </a:solidFill>
                <a:latin typeface="Times New Roman" panose="02020603050405020304" pitchFamily="18" charset="0"/>
                <a:cs typeface="Times New Roman" panose="02020603050405020304" pitchFamily="18" charset="0"/>
              </a:rPr>
              <a:t>“Thời khóa </a:t>
            </a:r>
            <a:r>
              <a:rPr lang="fr-FR" sz="2800">
                <a:solidFill>
                  <a:srgbClr val="0070C0"/>
                </a:solidFill>
                <a:latin typeface="Times New Roman" panose="02020603050405020304" pitchFamily="18" charset="0"/>
                <a:cs typeface="Times New Roman" panose="02020603050405020304" pitchFamily="18" charset="0"/>
              </a:rPr>
              <a:t>biểu</a:t>
            </a:r>
            <a:r>
              <a:rPr lang="fr-FR" sz="2800" smtClean="0">
                <a:solidFill>
                  <a:srgbClr val="0070C0"/>
                </a:solidFill>
                <a:latin typeface="Times New Roman" panose="02020603050405020304" pitchFamily="18" charset="0"/>
                <a:cs typeface="Times New Roman" panose="02020603050405020304" pitchFamily="18" charset="0"/>
              </a:rPr>
              <a:t>”</a:t>
            </a:r>
            <a:r>
              <a:rPr lang="fr-FR" sz="2800" smtClean="0">
                <a:latin typeface="Times New Roman" panose="02020603050405020304" pitchFamily="18" charset="0"/>
                <a:cs typeface="Times New Roman" panose="02020603050405020304" pitchFamily="18" charset="0"/>
              </a:rPr>
              <a:t>) </a:t>
            </a:r>
            <a:endParaRPr lang="fr-FR" sz="2800" smtClean="0">
              <a:latin typeface="Times New Roman" panose="02020603050405020304" pitchFamily="18" charset="0"/>
              <a:cs typeface="Times New Roman" panose="02020603050405020304" pitchFamily="18" charset="0"/>
            </a:endParaRPr>
          </a:p>
          <a:p>
            <a:pPr algn="just"/>
            <a:r>
              <a:rPr lang="fr-FR" sz="2800" smtClean="0">
                <a:latin typeface="Times New Roman" panose="02020603050405020304" pitchFamily="18" charset="0"/>
                <a:cs typeface="Times New Roman" panose="02020603050405020304" pitchFamily="18" charset="0"/>
              </a:rPr>
              <a:t>x </a:t>
            </a:r>
            <a:r>
              <a:rPr lang="fr-FR" sz="2800">
                <a:latin typeface="Times New Roman" panose="02020603050405020304" pitchFamily="18" charset="0"/>
                <a:cs typeface="Times New Roman" panose="02020603050405020304" pitchFamily="18" charset="0"/>
              </a:rPr>
              <a:t>= </a:t>
            </a:r>
            <a:r>
              <a:rPr lang="fr-FR" sz="2800">
                <a:solidFill>
                  <a:schemeClr val="accent1">
                    <a:lumMod val="75000"/>
                  </a:schemeClr>
                </a:solidFill>
                <a:latin typeface="Times New Roman" panose="02020603050405020304" pitchFamily="18" charset="0"/>
                <a:cs typeface="Times New Roman" panose="02020603050405020304" pitchFamily="18" charset="0"/>
              </a:rPr>
              <a:t>int</a:t>
            </a:r>
            <a:r>
              <a:rPr lang="fr-FR" sz="2800">
                <a:solidFill>
                  <a:srgbClr val="0070C0"/>
                </a:solidFill>
                <a:latin typeface="Times New Roman" panose="02020603050405020304" pitchFamily="18" charset="0"/>
                <a:cs typeface="Times New Roman" panose="02020603050405020304" pitchFamily="18" charset="0"/>
              </a:rPr>
              <a:t>(“</a:t>
            </a:r>
            <a:r>
              <a:rPr lang="fr-FR" sz="2800">
                <a:solidFill>
                  <a:srgbClr val="0070C0"/>
                </a:solidFill>
                <a:latin typeface="Times New Roman" panose="02020603050405020304" pitchFamily="18" charset="0"/>
                <a:cs typeface="Times New Roman" panose="02020603050405020304" pitchFamily="18" charset="0"/>
              </a:rPr>
              <a:t>52</a:t>
            </a:r>
            <a:r>
              <a:rPr lang="fr-FR" sz="2800" smtClean="0">
                <a:solidFill>
                  <a:srgbClr val="0070C0"/>
                </a:solidFill>
                <a:latin typeface="Times New Roman" panose="02020603050405020304" pitchFamily="18" charset="0"/>
                <a:cs typeface="Times New Roman" panose="02020603050405020304" pitchFamily="18" charset="0"/>
              </a:rPr>
              <a:t>”)  </a:t>
            </a:r>
            <a:r>
              <a:rPr lang="fr-FR" sz="2800" smtClean="0">
                <a:solidFill>
                  <a:schemeClr val="tx1"/>
                </a:solidFill>
                <a:latin typeface="Times New Roman" panose="02020603050405020304" pitchFamily="18" charset="0"/>
                <a:cs typeface="Times New Roman" panose="02020603050405020304" pitchFamily="18" charset="0"/>
              </a:rPr>
              <a:t># chuyển xâu "52" thành số nguyên 52</a:t>
            </a:r>
            <a:endParaRPr lang="en-US" sz="2800">
              <a:solidFill>
                <a:schemeClr val="tx1"/>
              </a:solidFill>
              <a:latin typeface="Times New Roman" panose="02020603050405020304" pitchFamily="18" charset="0"/>
              <a:cs typeface="Times New Roman" panose="02020603050405020304" pitchFamily="18" charset="0"/>
            </a:endParaRPr>
          </a:p>
          <a:p>
            <a:pPr algn="just"/>
            <a:r>
              <a:rPr lang="fr-FR" sz="2800">
                <a:solidFill>
                  <a:schemeClr val="accent1">
                    <a:lumMod val="75000"/>
                  </a:schemeClr>
                </a:solidFill>
                <a:latin typeface="Times New Roman" panose="02020603050405020304" pitchFamily="18" charset="0"/>
                <a:cs typeface="Times New Roman" panose="02020603050405020304" pitchFamily="18" charset="0"/>
              </a:rPr>
              <a:t>type</a:t>
            </a:r>
            <a:r>
              <a:rPr lang="fr-FR" sz="2800">
                <a:latin typeface="Times New Roman" panose="02020603050405020304" pitchFamily="18" charset="0"/>
                <a:cs typeface="Times New Roman" panose="02020603050405020304" pitchFamily="18" charset="0"/>
              </a:rPr>
              <a:t>(y</a:t>
            </a:r>
            <a:r>
              <a:rPr lang="fr-FR" sz="2800" smtClean="0">
                <a:latin typeface="Times New Roman" panose="02020603050405020304" pitchFamily="18" charset="0"/>
                <a:cs typeface="Times New Roman" panose="02020603050405020304" pitchFamily="18" charset="0"/>
              </a:rPr>
              <a:t>)   # trả lại kiểu dữ liệu của biến y</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x = </a:t>
            </a:r>
            <a:r>
              <a:rPr lang="en-US" sz="2800">
                <a:solidFill>
                  <a:schemeClr val="accent1">
                    <a:lumMod val="75000"/>
                  </a:schemeClr>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 nhập một xâu bất kì từ bàn phím</a:t>
            </a:r>
            <a:endParaRPr lang="en-US" sz="2800">
              <a:latin typeface="Times New Roman" panose="02020603050405020304" pitchFamily="18" charset="0"/>
              <a:cs typeface="Times New Roman" panose="02020603050405020304" pitchFamily="18" charset="0"/>
            </a:endParaRPr>
          </a:p>
          <a:p>
            <a:pPr lvl="0" algn="just"/>
            <a:r>
              <a:rPr lang="en-US" sz="2800" smtClean="0">
                <a:latin typeface="Times New Roman" panose="02020603050405020304" pitchFamily="18" charset="0"/>
                <a:cs typeface="Times New Roman" panose="02020603050405020304" pitchFamily="18" charset="0"/>
              </a:rPr>
              <a:t>=&gt; Các </a:t>
            </a:r>
            <a:r>
              <a:rPr lang="en-US" sz="2800">
                <a:latin typeface="Times New Roman" panose="02020603050405020304" pitchFamily="18" charset="0"/>
                <a:cs typeface="Times New Roman" panose="02020603050405020304" pitchFamily="18" charset="0"/>
              </a:rPr>
              <a:t>lệnh trong Bảng 26.1 chính là các chương trình con được thiết kế sẵn của Python, cho phép người dùng tuỳ ý sử dụng trong các chương trình của riêng </a:t>
            </a:r>
            <a:r>
              <a:rPr lang="en-US" sz="2800">
                <a:latin typeface="Times New Roman" panose="02020603050405020304" pitchFamily="18" charset="0"/>
                <a:cs typeface="Times New Roman" panose="02020603050405020304" pitchFamily="18" charset="0"/>
              </a:rPr>
              <a:t>mình</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99314"/>
            <a:ext cx="10389786" cy="596985"/>
          </a:xfrm>
        </p:spPr>
        <p:txBody>
          <a:bodyPr>
            <a:noAutofit/>
          </a:bodyPr>
          <a:lstStyle/>
          <a:p>
            <a:pPr algn="ctr"/>
            <a:r>
              <a:rPr lang="en-US" sz="4000" b="1">
                <a:solidFill>
                  <a:schemeClr val="accent1">
                    <a:lumMod val="75000"/>
                  </a:schemeClr>
                </a:solidFill>
                <a:latin typeface="Times New Roman" panose="02020603050405020304" pitchFamily="18" charset="0"/>
                <a:cs typeface="Times New Roman" panose="02020603050405020304" pitchFamily="18" charset="0"/>
              </a:rPr>
              <a:t>1. </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Một số hàm thiết kế sẵn của Python</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p:cNvSpPr>
            <a:spLocks noGrp="1"/>
          </p:cNvSpPr>
          <p:nvPr>
            <p:ph idx="1"/>
          </p:nvPr>
        </p:nvSpPr>
        <p:spPr>
          <a:xfrm>
            <a:off x="1037687" y="1952367"/>
            <a:ext cx="9990811" cy="4181561"/>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marL="457200" indent="-457200" algn="just">
              <a:spcBef>
                <a:spcPts val="1200"/>
              </a:spcBef>
              <a:spcAft>
                <a:spcPts val="1200"/>
              </a:spcAft>
              <a:buFont typeface="Symbol" panose="05050102010706020507" pitchFamily="18" charset="2"/>
              <a:buChar char="Þ"/>
            </a:pPr>
            <a:r>
              <a:rPr lang="en-US" sz="2800" smtClean="0">
                <a:latin typeface="Times New Roman" panose="02020603050405020304" pitchFamily="18" charset="0"/>
                <a:cs typeface="Times New Roman" panose="02020603050405020304" pitchFamily="18" charset="0"/>
              </a:rPr>
              <a:t>xâu </a:t>
            </a:r>
            <a:r>
              <a:rPr lang="en-US" sz="2800">
                <a:latin typeface="Times New Roman" panose="02020603050405020304" pitchFamily="18" charset="0"/>
                <a:cs typeface="Times New Roman" panose="02020603050405020304" pitchFamily="18" charset="0"/>
              </a:rPr>
              <a:t>kí tự bên trong ngoặc của các hàm </a:t>
            </a:r>
            <a:r>
              <a:rPr lang="en-US" sz="2800">
                <a:solidFill>
                  <a:schemeClr val="accent1">
                    <a:lumMod val="50000"/>
                  </a:schemeClr>
                </a:solidFill>
                <a:latin typeface="Times New Roman" panose="02020603050405020304" pitchFamily="18" charset="0"/>
                <a:cs typeface="Times New Roman" panose="02020603050405020304" pitchFamily="18" charset="0"/>
              </a:rPr>
              <a:t>int</a:t>
            </a:r>
            <a:r>
              <a:rPr lang="en-US" sz="2800">
                <a:latin typeface="Times New Roman" panose="02020603050405020304" pitchFamily="18" charset="0"/>
                <a:cs typeface="Times New Roman" panose="02020603050405020304" pitchFamily="18" charset="0"/>
              </a:rPr>
              <a:t> ( ) và </a:t>
            </a:r>
            <a:r>
              <a:rPr lang="en-US" sz="2800">
                <a:solidFill>
                  <a:schemeClr val="accent1">
                    <a:lumMod val="50000"/>
                  </a:schemeClr>
                </a:solidFill>
                <a:latin typeface="Times New Roman" panose="02020603050405020304" pitchFamily="18" charset="0"/>
                <a:cs typeface="Times New Roman" panose="02020603050405020304" pitchFamily="18" charset="0"/>
              </a:rPr>
              <a:t>print</a:t>
            </a:r>
            <a:r>
              <a:rPr lang="en-US" sz="2800">
                <a:latin typeface="Times New Roman" panose="02020603050405020304" pitchFamily="18" charset="0"/>
                <a:cs typeface="Times New Roman" panose="02020603050405020304" pitchFamily="18" charset="0"/>
              </a:rPr>
              <a:t>() là tham số của hàm</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 typeface="Symbol" panose="05050102010706020507" pitchFamily="18" charset="2"/>
              <a:buChar char="Þ"/>
            </a:pPr>
            <a:r>
              <a:rPr lang="en-US" sz="2800" smtClean="0">
                <a:latin typeface="Times New Roman" panose="02020603050405020304" pitchFamily="18" charset="0"/>
                <a:cs typeface="Times New Roman" panose="02020603050405020304" pitchFamily="18" charset="0"/>
              </a:rPr>
              <a:t>Cú </a:t>
            </a:r>
            <a:r>
              <a:rPr lang="en-US" sz="2800">
                <a:latin typeface="Times New Roman" panose="02020603050405020304" pitchFamily="18" charset="0"/>
                <a:cs typeface="Times New Roman" panose="02020603050405020304" pitchFamily="18" charset="0"/>
              </a:rPr>
              <a:t>pháp câu lệnh gọi hàm trong Python có dạng chung như sau: </a:t>
            </a:r>
            <a:endParaRPr lang="en-US" sz="2800">
              <a:latin typeface="Times New Roman" panose="02020603050405020304" pitchFamily="18" charset="0"/>
              <a:cs typeface="Times New Roman" panose="02020603050405020304" pitchFamily="18" charset="0"/>
            </a:endParaRPr>
          </a:p>
          <a:p>
            <a:pPr algn="ctr">
              <a:spcBef>
                <a:spcPts val="1200"/>
              </a:spcBef>
              <a:spcAft>
                <a:spcPts val="1200"/>
              </a:spcAft>
            </a:pPr>
            <a:r>
              <a:rPr lang="en-US" sz="2800" b="1">
                <a:solidFill>
                  <a:schemeClr val="accent1">
                    <a:lumMod val="50000"/>
                  </a:schemeClr>
                </a:solidFill>
                <a:latin typeface="Times New Roman" panose="02020603050405020304" pitchFamily="18" charset="0"/>
                <a:cs typeface="Times New Roman" panose="02020603050405020304" pitchFamily="18" charset="0"/>
              </a:rPr>
              <a:t>&lt;tên hàm&gt;</a:t>
            </a:r>
            <a:r>
              <a:rPr lang="en-US" sz="2800" b="1">
                <a:latin typeface="Times New Roman" panose="02020603050405020304" pitchFamily="18" charset="0"/>
                <a:cs typeface="Times New Roman" panose="02020603050405020304" pitchFamily="18" charset="0"/>
              </a:rPr>
              <a:t>(</a:t>
            </a:r>
            <a:r>
              <a:rPr lang="en-US" sz="2800" b="1">
                <a:solidFill>
                  <a:srgbClr val="0070C0"/>
                </a:solidFill>
                <a:latin typeface="Times New Roman" panose="02020603050405020304" pitchFamily="18" charset="0"/>
                <a:cs typeface="Times New Roman" panose="02020603050405020304" pitchFamily="18" charset="0"/>
              </a:rPr>
              <a:t>&lt;danh sách tham số hàm&gt;</a:t>
            </a:r>
            <a:r>
              <a:rPr lang="en-US" sz="2800" b="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a:xfrm>
            <a:off x="2209800" y="1589534"/>
            <a:ext cx="7294017" cy="4134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n-US" b="1">
                <a:solidFill>
                  <a:schemeClr val="accent1">
                    <a:lumMod val="50000"/>
                  </a:schemeClr>
                </a:solidFill>
                <a:latin typeface="Times New Roman" panose="02020603050405020304" pitchFamily="18" charset="0"/>
                <a:cs typeface="Times New Roman" panose="02020603050405020304" pitchFamily="18" charset="0"/>
              </a:rPr>
              <a:t>Ghi nhớ</a:t>
            </a:r>
            <a:endParaRPr lang="en-US">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en-US" b="1">
                <a:solidFill>
                  <a:srgbClr val="002060"/>
                </a:solidFill>
                <a:latin typeface="Times New Roman" panose="02020603050405020304" pitchFamily="18" charset="0"/>
                <a:cs typeface="Times New Roman" panose="02020603050405020304" pitchFamily="18" charset="0"/>
              </a:rPr>
              <a:t>Python cung cấp sẵn nhiều hàm thực hiện những công việc khác nhau cho phép người dùng được tùy ý sử dụng khi viết chương trình bằng các câu lệnh gọi hàm tương ứng.</a:t>
            </a:r>
            <a:endParaRPr lang="en-US">
              <a:solidFill>
                <a:srgbClr val="002060"/>
              </a:solidFill>
              <a:latin typeface="Times New Roman" panose="02020603050405020304" pitchFamily="18" charset="0"/>
              <a:cs typeface="Times New Roman" panose="02020603050405020304" pitchFamily="18" charset="0"/>
            </a:endParaRPr>
          </a:p>
        </p:txBody>
      </p:sp>
      <p:sp>
        <p:nvSpPr>
          <p:cNvPr id="12" name="Arrow: Right 11"/>
          <p:cNvSpPr/>
          <p:nvPr/>
        </p:nvSpPr>
        <p:spPr>
          <a:xfrm>
            <a:off x="694509" y="2749732"/>
            <a:ext cx="992777" cy="67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973859" y="2216149"/>
            <a:ext cx="6096000" cy="2108299"/>
          </a:xfrm>
          <a:prstGeom prst="cloudCallou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Mô tả tham số và giá trị trả lại của mỗi hàm sau</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float</a:t>
            </a:r>
            <a:r>
              <a:rPr lang="en-US" sz="2800">
                <a:latin typeface="Times New Roman" panose="02020603050405020304" pitchFamily="18" charset="0"/>
                <a:ea typeface="Times New Roman" panose="02020603050405020304" pitchFamily="18" charset="0"/>
              </a:rPr>
              <a:t>(), str(), len(), list()</a:t>
            </a: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86764" y="356791"/>
            <a:ext cx="924727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THIẾT LẬP CÁC HÀM TỰ ĐỊNH NGHĨA</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652583" y="1455093"/>
            <a:ext cx="6096000" cy="4616648"/>
          </a:xfrm>
          <a:prstGeom prst="rect">
            <a:avLst/>
          </a:prstGeom>
        </p:spPr>
        <p:txBody>
          <a:bodyPr>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1. Cách viết hàm có trả lại giá trị</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inc</a:t>
            </a:r>
            <a:r>
              <a:rPr lang="en-US" sz="2800">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 n+1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inc(3)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4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Tên hàm: inc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Tham số hàm: số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trả lại: số n + 1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0162" y="639548"/>
            <a:ext cx="8344929" cy="5201424"/>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2. Cách viết hàm không trả lại giá trị.</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thong_bao</a:t>
            </a:r>
            <a:r>
              <a:rPr lang="en-US" sz="2800">
                <a:latin typeface="Times New Roman" panose="02020603050405020304" pitchFamily="18" charset="0"/>
                <a:ea typeface="Times New Roman" panose="02020603050405020304" pitchFamily="18" charset="0"/>
                <a:cs typeface="Times New Roman" panose="02020603050405020304" pitchFamily="18" charset="0"/>
              </a:rPr>
              <a:t>(msg):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Xin chào bạn</a:t>
            </a:r>
            <a:r>
              <a:rPr lang="en-US" sz="2800">
                <a:latin typeface="Times New Roman" panose="02020603050405020304" pitchFamily="18" charset="0"/>
                <a:ea typeface="Times New Roman" panose="02020603050405020304" pitchFamily="18" charset="0"/>
                <a:cs typeface="Times New Roman" panose="02020603050405020304" pitchFamily="18" charset="0"/>
              </a:rPr>
              <a:t>", msg)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thong_bao(“</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Trần Quang 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Xin chào bạn Trần Quang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Tên hàm: thong_bao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Tham số hàm: xâu kí tự 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trả lại: không có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Funky shapes design</Template>
  <TotalTime>0</TotalTime>
  <Words>5790</Words>
  <Application>WPS Presentation</Application>
  <PresentationFormat>Widescreen</PresentationFormat>
  <Paragraphs>189</Paragraphs>
  <Slides>26</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SimSun</vt:lpstr>
      <vt:lpstr>Wingdings</vt:lpstr>
      <vt:lpstr>Source Sans Pro SemiBold</vt:lpstr>
      <vt:lpstr>Segoe Print</vt:lpstr>
      <vt:lpstr>Source Sans Pro</vt:lpstr>
      <vt:lpstr>Times New Roman</vt:lpstr>
      <vt:lpstr>Calibri</vt:lpstr>
      <vt:lpstr>Symbol</vt:lpstr>
      <vt:lpstr>Microsoft YaHei</vt:lpstr>
      <vt:lpstr>Arial Unicode MS</vt:lpstr>
      <vt:lpstr>1_FunkyShapesVTI</vt:lpstr>
      <vt:lpstr>BÀI 26 HÀM TRONG PYTHON</vt:lpstr>
      <vt:lpstr>PowerPoint 演示文稿</vt:lpstr>
      <vt:lpstr>PowerPoint 演示文稿</vt:lpstr>
      <vt:lpstr>1. Một số hàm thiết kế sẵn của Python</vt:lpstr>
      <vt:lpstr>1. Một số hàm thiết kế sẵn của Python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ASUS</cp:lastModifiedBy>
  <cp:revision>15</cp:revision>
  <dcterms:created xsi:type="dcterms:W3CDTF">2022-01-16T09:26:00Z</dcterms:created>
  <dcterms:modified xsi:type="dcterms:W3CDTF">2023-03-13T03:23:03Z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663FF5AFCF8343A6A4B8BD379045A4D3</vt:lpwstr>
  </property>
  <property fmtid="{D5CDD505-2E9C-101B-9397-08002B2CF9AE}" pid="4" name="KSOProductBuildVer">
    <vt:lpwstr>1033-11.2.0.11486</vt:lpwstr>
  </property>
</Properties>
</file>