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handoutMasterIdLst>
    <p:handoutMasterId r:id="rId23"/>
  </p:handoutMasterIdLst>
  <p:sldIdLst>
    <p:sldId id="257" r:id="rId3"/>
    <p:sldId id="258" r:id="rId4"/>
    <p:sldId id="260" r:id="rId5"/>
    <p:sldId id="271" r:id="rId6"/>
    <p:sldId id="261" r:id="rId7"/>
    <p:sldId id="272" r:id="rId8"/>
    <p:sldId id="273" r:id="rId9"/>
    <p:sldId id="262" r:id="rId10"/>
    <p:sldId id="274" r:id="rId11"/>
    <p:sldId id="285" r:id="rId12"/>
    <p:sldId id="286" r:id="rId13"/>
    <p:sldId id="287" r:id="rId14"/>
    <p:sldId id="288" r:id="rId15"/>
    <p:sldId id="289" r:id="rId16"/>
    <p:sldId id="290" r:id="rId17"/>
    <p:sldId id="291" r:id="rId18"/>
    <p:sldId id="292" r:id="rId19"/>
    <p:sldId id="293" r:id="rId20"/>
    <p:sldId id="29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F5AB1C69-6EDB-4FF4-983F-18BD219EF322}">
  <a:tblStyle styleId="{D03447BB-5D67-496B-8E87-E561075AD55C}" styleName="深色样式 1 - 强调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fld>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fld>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a:t>Click to edit Master title style</a:t>
            </a:r>
            <a:endParaRPr lang="en-US"/>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a:t>Click to edit Master title style</a:t>
            </a:r>
            <a:endParaRPr lang="en-US"/>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86"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87"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88"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100"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01"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02"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114"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15"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16"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8" name="Slide Number Placeholder 7"/>
          <p:cNvSpPr>
            <a:spLocks noGrp="1"/>
          </p:cNvSpPr>
          <p:nvPr>
            <p:ph type="sldNum" sz="quarter" idx="12"/>
          </p:nvPr>
        </p:nvSpPr>
        <p:spPr/>
        <p:txBody>
          <a:bodyPr/>
          <a:lstStyle/>
          <a:p>
            <a:fld id="{022B156B-59AE-415F-B24B-8756D48BB977}" type="slidenum">
              <a:rPr/>
            </a:fld>
            <a:endParaRPr/>
          </a:p>
        </p:txBody>
      </p:sp>
      <p:sp>
        <p:nvSpPr>
          <p:cNvPr id="7" name="Footer Placeholder 6"/>
          <p:cNvSpPr>
            <a:spLocks noGrp="1"/>
          </p:cNvSpPr>
          <p:nvPr>
            <p:ph type="ftr" sz="quarter" idx="11"/>
          </p:nvPr>
        </p:nvSpPr>
        <p:spPr/>
        <p:txBody>
          <a:bodyPr/>
          <a:lstStyle/>
          <a:p/>
        </p:txBody>
      </p:sp>
      <p:sp>
        <p:nvSpPr>
          <p:cNvPr id="6" name="Date Placeholder 5"/>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fld>
            <a:endParaRPr/>
          </a:p>
        </p:txBody>
      </p:sp>
      <p:sp>
        <p:nvSpPr>
          <p:cNvPr id="6" name="Footer Placeholder 5"/>
          <p:cNvSpPr>
            <a:spLocks noGrp="1"/>
          </p:cNvSpPr>
          <p:nvPr>
            <p:ph type="ftr" sz="quarter" idx="11"/>
          </p:nvPr>
        </p:nvSpPr>
        <p:spPr/>
        <p:txBody>
          <a:bodyPr/>
          <a:lstStyle/>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0" name="Freeform 43"/>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lstStyle/>
            <a:p/>
          </p:txBody>
        </p:sp>
        <p:grpSp>
          <p:nvGrpSpPr>
            <p:cNvPr id="11" name="Group 10"/>
            <p:cNvGrpSpPr/>
            <p:nvPr/>
          </p:nvGrpSpPr>
          <p:grpSpPr>
            <a:xfrm>
              <a:off x="5814205" y="859113"/>
              <a:ext cx="5129146" cy="4880471"/>
              <a:chOff x="7856559" y="859113"/>
              <a:chExt cx="3086791" cy="4880471"/>
            </a:xfrm>
          </p:grpSpPr>
          <p:sp>
            <p:nvSpPr>
              <p:cNvPr id="20" name="Freeform 41"/>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21" name="Freeform 44"/>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lstStyle/>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lstStyle/>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lstStyle/>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7" name="Slide Number Placeholder 6"/>
          <p:cNvSpPr>
            <a:spLocks noGrp="1"/>
          </p:cNvSpPr>
          <p:nvPr>
            <p:ph type="sldNum" sz="quarter" idx="12"/>
          </p:nvPr>
        </p:nvSpPr>
        <p:spPr/>
        <p:txBody>
          <a:bodyPr/>
          <a:lstStyle/>
          <a:p>
            <a:fld id="{022B156B-59AE-415F-B24B-8756D48BB977}" type="slidenum">
              <a:rPr/>
            </a:fld>
            <a:endParaRPr/>
          </a:p>
        </p:txBody>
      </p:sp>
      <p:sp>
        <p:nvSpPr>
          <p:cNvPr id="6" name="Footer Placeholder 5"/>
          <p:cNvSpPr>
            <a:spLocks noGrp="1"/>
          </p:cNvSpPr>
          <p:nvPr>
            <p:ph type="ftr" sz="quarter" idx="11"/>
          </p:nvPr>
        </p:nvSpPr>
        <p:spPr/>
        <p:txBody>
          <a:bodyPr/>
          <a:lstStyle/>
          <a:p/>
        </p:txBody>
      </p:sp>
      <p:sp>
        <p:nvSpPr>
          <p:cNvPr id="5" name="Date Placeholder 4"/>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12"/>
          </p:nvPr>
        </p:nvSpPr>
        <p:spPr/>
        <p:txBody>
          <a:bodyPr/>
          <a:lstStyle/>
          <a:p>
            <a:fld id="{022B156B-59AE-415F-B24B-8756D48BB977}" type="slidenum">
              <a:rPr/>
            </a:fld>
            <a:endParaRPr/>
          </a:p>
        </p:txBody>
      </p:sp>
      <p:sp>
        <p:nvSpPr>
          <p:cNvPr id="5" name="Footer Placeholder 4"/>
          <p:cNvSpPr>
            <a:spLocks noGrp="1"/>
          </p:cNvSpPr>
          <p:nvPr>
            <p:ph type="ftr" sz="quarter" idx="11"/>
          </p:nvPr>
        </p:nvSpPr>
        <p:spPr/>
        <p:txBody>
          <a:bodyPr/>
          <a:lstStyle/>
          <a:p/>
        </p:txBody>
      </p:sp>
      <p:sp>
        <p:nvSpPr>
          <p:cNvPr id="4" name="Date Placeholder 3"/>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12"/>
          </p:nvPr>
        </p:nvSpPr>
        <p:spPr/>
        <p:txBody>
          <a:bodyPr/>
          <a:lstStyle/>
          <a:p>
            <a:fld id="{022B156B-59AE-415F-B24B-8756D48BB977}" type="slidenum">
              <a:rPr/>
            </a:fld>
            <a:endParaRPr/>
          </a:p>
        </p:txBody>
      </p:sp>
      <p:sp>
        <p:nvSpPr>
          <p:cNvPr id="5" name="Footer Placeholder 4"/>
          <p:cNvSpPr>
            <a:spLocks noGrp="1"/>
          </p:cNvSpPr>
          <p:nvPr>
            <p:ph type="ftr" sz="quarter" idx="11"/>
          </p:nvPr>
        </p:nvSpPr>
        <p:spPr/>
        <p:txBody>
          <a:bodyPr/>
          <a:lstStyle/>
          <a:p/>
        </p:txBody>
      </p:sp>
      <p:sp>
        <p:nvSpPr>
          <p:cNvPr id="4" name="Date Placeholder 3"/>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12"/>
          </p:nvPr>
        </p:nvSpPr>
        <p:spPr/>
        <p:txBody>
          <a:bodyPr/>
          <a:lstStyle/>
          <a:p>
            <a:fld id="{022B156B-59AE-415F-B24B-8756D48BB977}" type="slidenum">
              <a:rPr/>
            </a:fld>
            <a:endParaRPr dirty="0"/>
          </a:p>
        </p:txBody>
      </p:sp>
      <p:sp>
        <p:nvSpPr>
          <p:cNvPr id="5" name="Footer Placeholder 4"/>
          <p:cNvSpPr>
            <a:spLocks noGrp="1"/>
          </p:cNvSpPr>
          <p:nvPr>
            <p:ph type="ftr" sz="quarter" idx="11"/>
          </p:nvPr>
        </p:nvSpPr>
        <p:spPr/>
        <p:txBody>
          <a:bodyPr/>
          <a:lstStyle/>
          <a:p/>
        </p:txBody>
      </p:sp>
      <p:sp>
        <p:nvSpPr>
          <p:cNvPr id="4" name="Date Placeholder 3"/>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a:t>Click to edit Master title style</a:t>
            </a:r>
            <a:endParaRPr lang="en-US"/>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065212" y="1825625"/>
            <a:ext cx="4954588" cy="418795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4951414" cy="418795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Slide Number Placeholder 6"/>
          <p:cNvSpPr>
            <a:spLocks noGrp="1"/>
          </p:cNvSpPr>
          <p:nvPr>
            <p:ph type="sldNum" sz="quarter" idx="12"/>
          </p:nvPr>
        </p:nvSpPr>
        <p:spPr/>
        <p:txBody>
          <a:bodyPr/>
          <a:lstStyle/>
          <a:p>
            <a:fld id="{022B156B-59AE-415F-B24B-8756D48BB977}" type="slidenum">
              <a:rPr/>
            </a:fld>
            <a:endParaRPr/>
          </a:p>
        </p:txBody>
      </p:sp>
      <p:sp>
        <p:nvSpPr>
          <p:cNvPr id="6" name="Footer Placeholder 5"/>
          <p:cNvSpPr>
            <a:spLocks noGrp="1"/>
          </p:cNvSpPr>
          <p:nvPr>
            <p:ph type="ftr" sz="quarter" idx="11"/>
          </p:nvPr>
        </p:nvSpPr>
        <p:spPr/>
        <p:txBody>
          <a:bodyPr/>
          <a:lstStyle/>
          <a:p/>
        </p:txBody>
      </p:sp>
      <p:sp>
        <p:nvSpPr>
          <p:cNvPr id="5" name="Date Placeholder 4"/>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1069848" y="2505075"/>
            <a:ext cx="4956048" cy="347662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4956048" cy="347662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9" name="Slide Number Placeholder 8"/>
          <p:cNvSpPr>
            <a:spLocks noGrp="1"/>
          </p:cNvSpPr>
          <p:nvPr>
            <p:ph type="sldNum" sz="quarter" idx="12"/>
          </p:nvPr>
        </p:nvSpPr>
        <p:spPr/>
        <p:txBody>
          <a:bodyPr/>
          <a:lstStyle/>
          <a:p>
            <a:fld id="{022B156B-59AE-415F-B24B-8756D48BB977}" type="slidenum">
              <a:rPr/>
            </a:fld>
            <a:endParaRPr/>
          </a:p>
        </p:txBody>
      </p:sp>
      <p:sp>
        <p:nvSpPr>
          <p:cNvPr id="8" name="Footer Placeholder 7"/>
          <p:cNvSpPr>
            <a:spLocks noGrp="1"/>
          </p:cNvSpPr>
          <p:nvPr>
            <p:ph type="ftr" sz="quarter" idx="11"/>
          </p:nvPr>
        </p:nvSpPr>
        <p:spPr/>
        <p:txBody>
          <a:bodyPr/>
          <a:lstStyle/>
          <a:p/>
        </p:txBody>
      </p:sp>
      <p:sp>
        <p:nvSpPr>
          <p:cNvPr id="7" name="Date Placeholder 6"/>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5" name="Slide Number Placeholder 4"/>
          <p:cNvSpPr>
            <a:spLocks noGrp="1"/>
          </p:cNvSpPr>
          <p:nvPr>
            <p:ph type="sldNum" sz="quarter" idx="12"/>
          </p:nvPr>
        </p:nvSpPr>
        <p:spPr/>
        <p:txBody>
          <a:bodyPr/>
          <a:lstStyle/>
          <a:p>
            <a:fld id="{022B156B-59AE-415F-B24B-8756D48BB977}" type="slidenum">
              <a:rPr/>
            </a:fld>
            <a:endParaRPr/>
          </a:p>
        </p:txBody>
      </p:sp>
      <p:sp>
        <p:nvSpPr>
          <p:cNvPr id="4" name="Footer Placeholder 3"/>
          <p:cNvSpPr>
            <a:spLocks noGrp="1"/>
          </p:cNvSpPr>
          <p:nvPr>
            <p:ph type="ftr" sz="quarter" idx="11"/>
          </p:nvPr>
        </p:nvSpPr>
        <p:spPr/>
        <p:txBody>
          <a:bodyPr/>
          <a:lstStyle/>
          <a:p/>
        </p:txBody>
      </p:sp>
      <p:sp>
        <p:nvSpPr>
          <p:cNvPr id="3" name="Date Placeholder 2"/>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fld>
            <a:endParaRPr/>
          </a:p>
        </p:txBody>
      </p:sp>
      <p:sp>
        <p:nvSpPr>
          <p:cNvPr id="3" name="Footer Placeholder 2"/>
          <p:cNvSpPr>
            <a:spLocks noGrp="1"/>
          </p:cNvSpPr>
          <p:nvPr>
            <p:ph type="ftr" sz="quarter" idx="11"/>
          </p:nvPr>
        </p:nvSpPr>
        <p:spPr/>
        <p:txBody>
          <a:bodyPr/>
          <a:lstStyle/>
          <a:p/>
        </p:txBody>
      </p:sp>
      <p:sp>
        <p:nvSpPr>
          <p:cNvPr id="2" name="Date Placeholder 1"/>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11"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2"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3"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24"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25"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26"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8" name="Slide Number Placeholder 7"/>
          <p:cNvSpPr>
            <a:spLocks noGrp="1"/>
          </p:cNvSpPr>
          <p:nvPr>
            <p:ph type="sldNum" sz="quarter" idx="12"/>
          </p:nvPr>
        </p:nvSpPr>
        <p:spPr/>
        <p:txBody>
          <a:bodyPr/>
          <a:lstStyle/>
          <a:p>
            <a:fld id="{022B156B-59AE-415F-B24B-8756D48BB977}" type="slidenum">
              <a:rPr/>
            </a:fld>
            <a:endParaRPr/>
          </a:p>
        </p:txBody>
      </p:sp>
      <p:sp>
        <p:nvSpPr>
          <p:cNvPr id="7" name="Footer Placeholder 6"/>
          <p:cNvSpPr>
            <a:spLocks noGrp="1"/>
          </p:cNvSpPr>
          <p:nvPr>
            <p:ph type="ftr" sz="quarter" idx="11"/>
          </p:nvPr>
        </p:nvSpPr>
        <p:spPr/>
        <p:txBody>
          <a:bodyPr/>
          <a:lstStyle/>
          <a:p/>
        </p:txBody>
      </p:sp>
      <p:sp>
        <p:nvSpPr>
          <p:cNvPr id="6" name="Date Placeholder 5"/>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54"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55"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56"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86"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87"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88"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lstStyle/>
            <a:p/>
          </p:txBody>
        </p:sp>
        <p:sp>
          <p:nvSpPr>
            <p:cNvPr id="99" name="Freeform 42"/>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lstStyle/>
            <a:p/>
          </p:txBody>
        </p:sp>
        <p:sp>
          <p:nvSpPr>
            <p:cNvPr id="100" name="Freeform 43"/>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lstStyle/>
            <a:p/>
          </p:txBody>
        </p:sp>
        <p:sp>
          <p:nvSpPr>
            <p:cNvPr id="101" name="Freeform 44"/>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lstStyle/>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lstStyle/>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lstStyle/>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lstStyle/>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lstStyle/>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lstStyle/>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lstStyle/>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lstStyle/>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lstStyle/>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8" name="Slide Number Placeholder 7"/>
          <p:cNvSpPr>
            <a:spLocks noGrp="1"/>
          </p:cNvSpPr>
          <p:nvPr>
            <p:ph type="sldNum" sz="quarter" idx="12"/>
          </p:nvPr>
        </p:nvSpPr>
        <p:spPr/>
        <p:txBody>
          <a:bodyPr/>
          <a:lstStyle/>
          <a:p>
            <a:fld id="{022B156B-59AE-415F-B24B-8756D48BB977}" type="slidenum">
              <a:rPr/>
            </a:fld>
            <a:endParaRPr/>
          </a:p>
        </p:txBody>
      </p:sp>
      <p:sp>
        <p:nvSpPr>
          <p:cNvPr id="7" name="Footer Placeholder 6"/>
          <p:cNvSpPr>
            <a:spLocks noGrp="1"/>
          </p:cNvSpPr>
          <p:nvPr>
            <p:ph type="ftr" sz="quarter" idx="11"/>
          </p:nvPr>
        </p:nvSpPr>
        <p:spPr/>
        <p:txBody>
          <a:bodyPr/>
          <a:lstStyle/>
          <a:p/>
        </p:txBody>
      </p:sp>
      <p:sp>
        <p:nvSpPr>
          <p:cNvPr id="6" name="Date Placeholder 5"/>
          <p:cNvSpPr>
            <a:spLocks noGrp="1"/>
          </p:cNvSpPr>
          <p:nvPr>
            <p:ph type="dt" sz="half" idx="10"/>
          </p:nvPr>
        </p:nvSpPr>
        <p:spPr/>
        <p:txBody>
          <a:bodyPr/>
          <a:lstStyle/>
          <a:p>
            <a:fld id="{4CF99945-0A15-4715-AB6C-F5E56CF20F70}" type="datetimeFigureOut">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4.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a:t>Click to edit Master title style</a:t>
            </a:r>
            <a:endParaRPr lang="en-US"/>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fld>
            <a:endParaRPr lang="en-US"/>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8480" y="375285"/>
            <a:ext cx="9566030" cy="2584268"/>
          </a:xfrm>
        </p:spPr>
        <p:txBody>
          <a:bodyPr>
            <a:normAutofit fontScale="90000"/>
          </a:bodyPr>
          <a:lstStyle/>
          <a:p>
            <a:pPr algn="ctr"/>
            <a:r>
              <a:rPr lang="en-US">
                <a:latin typeface="Arial Black" panose="020B0A04020102020204" charset="0"/>
                <a:cs typeface="Arial Black" panose="020B0A04020102020204" charset="0"/>
              </a:rPr>
              <a:t>BÀI </a:t>
            </a:r>
            <a:r>
              <a:rPr lang="en-US" smtClean="0">
                <a:latin typeface="Arial Black" panose="020B0A04020102020204" charset="0"/>
                <a:cs typeface="Arial Black" panose="020B0A04020102020204" charset="0"/>
              </a:rPr>
              <a:t>23</a:t>
            </a:r>
            <a:br>
              <a:rPr lang="en-US">
                <a:latin typeface="Arial Black" panose="020B0A04020102020204" charset="0"/>
                <a:cs typeface="Arial Black" panose="020B0A04020102020204" charset="0"/>
              </a:rPr>
            </a:br>
            <a:r>
              <a:rPr lang="en-US" smtClean="0">
                <a:latin typeface="Arial Black" panose="020B0A04020102020204" charset="0"/>
                <a:cs typeface="Arial Black" panose="020B0A04020102020204" charset="0"/>
              </a:rPr>
              <a:t>MỘT SỐ LỆNH LÀM VIỆC VỚI DỮ LIỆU DANH SÁCH</a:t>
            </a:r>
            <a:endParaRPr lang="en-US">
              <a:latin typeface="Arial Black" panose="020B0A04020102020204" charset="0"/>
              <a:cs typeface="Arial Black" panose="020B0A04020102020204" charset="0"/>
            </a:endParaRPr>
          </a:p>
        </p:txBody>
      </p:sp>
      <p:sp>
        <p:nvSpPr>
          <p:cNvPr id="4" name="Subtitle 3"/>
          <p:cNvSpPr/>
          <p:nvPr>
            <p:ph type="subTitle" idx="1"/>
          </p:nvPr>
        </p:nvSpPr>
        <p:spPr/>
        <p:txBody>
          <a:bodyPr/>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68925" y="507075"/>
            <a:ext cx="11090030" cy="5822871"/>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8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Chú </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ý:</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nếu k nằm ngoài phạm vi chỉ số của danh sách thì lệnh vẫn có tác dụng nếu: </a:t>
            </a:r>
            <a:r>
              <a:rPr lang="en-US" sz="28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index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&lt; </a:t>
            </a:r>
            <a:r>
              <a:rPr lang="en-US" sz="28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-len()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thì chèn vào đầu danh </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sách (</a:t>
            </a:r>
            <a:r>
              <a:rPr lang="en-US" sz="28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index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&lt; 0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thì chèn vào vị trí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index – 1</a:t>
            </a:r>
            <a:r>
              <a:rPr lang="en-US" sz="28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nếu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index &gt; len()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thì chèn vào cuối danh sách</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 = </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[4, 5]</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A.insert(-10, 1)</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A.insert(100, 2)</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 </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4, 5</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2</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A.insert</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(-2,9</a:t>
            </a: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ea typeface="Times New Roman" panose="02020603050405020304" pitchFamily="18" charset="0"/>
                <a:cs typeface="Arial" panose="020B0604020202020204" pitchFamily="34" charset="0"/>
              </a:rPr>
              <a:t>[1,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4</a:t>
            </a:r>
            <a:r>
              <a:rPr lang="en-US" sz="2800">
                <a:latin typeface="Times New Roman" panose="02020603050405020304" pitchFamily="18" charset="0"/>
                <a:ea typeface="Times New Roman" panose="02020603050405020304" pitchFamily="18" charset="0"/>
                <a:cs typeface="Arial" panose="020B0604020202020204" pitchFamily="34" charset="0"/>
              </a:rPr>
              <a:t>, 9, </a:t>
            </a:r>
            <a:r>
              <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rPr>
              <a:t>5</a:t>
            </a:r>
            <a:r>
              <a:rPr lang="en-US" sz="2800">
                <a:latin typeface="Times New Roman" panose="02020603050405020304" pitchFamily="18" charset="0"/>
                <a:ea typeface="Times New Roman" panose="02020603050405020304" pitchFamily="18" charset="0"/>
                <a:cs typeface="Arial" panose="020B0604020202020204" pitchFamily="34" charset="0"/>
              </a:rPr>
              <a:t>, 2]</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90873" y="574144"/>
            <a:ext cx="6813084" cy="548099"/>
          </a:xfrm>
          <a:prstGeom prst="rect">
            <a:avLst/>
          </a:prstGeom>
        </p:spPr>
        <p:txBody>
          <a:bodyPr wrap="none">
            <a:spAutoFit/>
          </a:bodyPr>
          <a:lstStyle/>
          <a:p>
            <a:pPr algn="just">
              <a:lnSpc>
                <a:spcPct val="115000"/>
              </a:lnSpc>
              <a:spcAft>
                <a:spcPts val="0"/>
              </a:spcAft>
            </a:pP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Một số lệnh </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làm việc </a:t>
            </a: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với dữ liệu danh sách:</a:t>
            </a:r>
            <a:endParaRPr lang="en-US" sz="28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6" name="Table 5"/>
          <p:cNvGraphicFramePr>
            <a:graphicFrameLocks noGrp="1"/>
          </p:cNvGraphicFramePr>
          <p:nvPr/>
        </p:nvGraphicFramePr>
        <p:xfrm>
          <a:off x="937846" y="1876336"/>
          <a:ext cx="10550769" cy="3633512"/>
        </p:xfrm>
        <a:graphic>
          <a:graphicData uri="http://schemas.openxmlformats.org/drawingml/2006/table">
            <a:tbl>
              <a:tblPr firstRow="1" firstCol="1" bandRow="1">
                <a:tableStyleId>{5940675A-B579-460E-94D1-54222C63F5DA}</a:tableStyleId>
              </a:tblPr>
              <a:tblGrid>
                <a:gridCol w="2964255"/>
                <a:gridCol w="7586514"/>
              </a:tblGrid>
              <a:tr h="908378">
                <a:tc>
                  <a:txBody>
                    <a:bodyPr/>
                    <a:lstStyle/>
                    <a:p>
                      <a:pPr>
                        <a:lnSpc>
                          <a:spcPct val="100000"/>
                        </a:lnSpc>
                        <a:spcBef>
                          <a:spcPts val="1200"/>
                        </a:spcBef>
                        <a:spcAft>
                          <a:spcPts val="1200"/>
                        </a:spcAft>
                      </a:pPr>
                      <a:r>
                        <a:rPr lang="en-US" sz="2800">
                          <a:solidFill>
                            <a:srgbClr val="002060"/>
                          </a:solidFill>
                          <a:effectLst/>
                          <a:latin typeface="Times New Roman" panose="02020603050405020304" pitchFamily="18" charset="0"/>
                          <a:cs typeface="Times New Roman" panose="02020603050405020304" pitchFamily="18" charset="0"/>
                        </a:rPr>
                        <a:t>A.append(x)</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Bef>
                          <a:spcPts val="1200"/>
                        </a:spcBef>
                        <a:spcAft>
                          <a:spcPts val="1200"/>
                        </a:spcAft>
                      </a:pPr>
                      <a:r>
                        <a:rPr lang="en-US" sz="2800">
                          <a:solidFill>
                            <a:schemeClr val="tx2"/>
                          </a:solidFill>
                          <a:effectLst/>
                          <a:latin typeface="Times New Roman" panose="02020603050405020304" pitchFamily="18" charset="0"/>
                          <a:cs typeface="Times New Roman" panose="02020603050405020304" pitchFamily="18" charset="0"/>
                        </a:rPr>
                        <a:t>Bổ sung phần tử x vào cuối danh sách A</a:t>
                      </a:r>
                      <a:endParaRPr lang="en-US" sz="280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908378">
                <a:tc>
                  <a:txBody>
                    <a:bodyPr/>
                    <a:lstStyle/>
                    <a:p>
                      <a:pPr>
                        <a:lnSpc>
                          <a:spcPct val="100000"/>
                        </a:lnSpc>
                        <a:spcBef>
                          <a:spcPts val="1200"/>
                        </a:spcBef>
                        <a:spcAft>
                          <a:spcPts val="1200"/>
                        </a:spcAft>
                      </a:pPr>
                      <a:r>
                        <a:rPr lang="en-US" sz="2800">
                          <a:solidFill>
                            <a:srgbClr val="002060"/>
                          </a:solidFill>
                          <a:effectLst/>
                          <a:latin typeface="Times New Roman" panose="02020603050405020304" pitchFamily="18" charset="0"/>
                          <a:cs typeface="Times New Roman" panose="02020603050405020304" pitchFamily="18" charset="0"/>
                        </a:rPr>
                        <a:t>A.insert(k, x)</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Bef>
                          <a:spcPts val="1200"/>
                        </a:spcBef>
                        <a:spcAft>
                          <a:spcPts val="1200"/>
                        </a:spcAft>
                      </a:pPr>
                      <a:r>
                        <a:rPr lang="vi-VN" sz="2800">
                          <a:solidFill>
                            <a:schemeClr val="tx2"/>
                          </a:solidFill>
                          <a:effectLst/>
                          <a:latin typeface="Times New Roman" panose="02020603050405020304" pitchFamily="18" charset="0"/>
                          <a:cs typeface="Times New Roman" panose="02020603050405020304" pitchFamily="18" charset="0"/>
                        </a:rPr>
                        <a:t>Chèn phần tử x vào vị trí k của danh sách A</a:t>
                      </a:r>
                      <a:endParaRPr lang="en-US" sz="280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908378">
                <a:tc>
                  <a:txBody>
                    <a:bodyPr/>
                    <a:lstStyle/>
                    <a:p>
                      <a:pPr>
                        <a:lnSpc>
                          <a:spcPct val="100000"/>
                        </a:lnSpc>
                        <a:spcBef>
                          <a:spcPts val="1200"/>
                        </a:spcBef>
                        <a:spcAft>
                          <a:spcPts val="1200"/>
                        </a:spcAft>
                      </a:pPr>
                      <a:r>
                        <a:rPr lang="en-US" sz="2800">
                          <a:solidFill>
                            <a:srgbClr val="002060"/>
                          </a:solidFill>
                          <a:effectLst/>
                          <a:latin typeface="Times New Roman" panose="02020603050405020304" pitchFamily="18" charset="0"/>
                          <a:cs typeface="Times New Roman" panose="02020603050405020304" pitchFamily="18" charset="0"/>
                        </a:rPr>
                        <a:t>A.clear( )</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Bef>
                          <a:spcPts val="1200"/>
                        </a:spcBef>
                        <a:spcAft>
                          <a:spcPts val="1200"/>
                        </a:spcAft>
                      </a:pPr>
                      <a:r>
                        <a:rPr lang="en-US" sz="2800">
                          <a:solidFill>
                            <a:schemeClr val="tx2"/>
                          </a:solidFill>
                          <a:effectLst/>
                          <a:latin typeface="Times New Roman" panose="02020603050405020304" pitchFamily="18" charset="0"/>
                          <a:cs typeface="Times New Roman" panose="02020603050405020304" pitchFamily="18" charset="0"/>
                        </a:rPr>
                        <a:t>Xóa toàn bộ dữ liệu của danh sách A</a:t>
                      </a:r>
                      <a:endParaRPr lang="en-US" sz="280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908378">
                <a:tc>
                  <a:txBody>
                    <a:bodyPr/>
                    <a:lstStyle/>
                    <a:p>
                      <a:pPr>
                        <a:lnSpc>
                          <a:spcPct val="100000"/>
                        </a:lnSpc>
                        <a:spcBef>
                          <a:spcPts val="1200"/>
                        </a:spcBef>
                        <a:spcAft>
                          <a:spcPts val="1200"/>
                        </a:spcAft>
                      </a:pPr>
                      <a:r>
                        <a:rPr lang="en-US" sz="2800">
                          <a:solidFill>
                            <a:srgbClr val="002060"/>
                          </a:solidFill>
                          <a:effectLst/>
                          <a:latin typeface="Times New Roman" panose="02020603050405020304" pitchFamily="18" charset="0"/>
                          <a:cs typeface="Times New Roman" panose="02020603050405020304" pitchFamily="18" charset="0"/>
                        </a:rPr>
                        <a:t>A.remove(x)</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Bef>
                          <a:spcPts val="1200"/>
                        </a:spcBef>
                        <a:spcAft>
                          <a:spcPts val="1200"/>
                        </a:spcAft>
                      </a:pPr>
                      <a:r>
                        <a:rPr lang="vi-VN" sz="2800">
                          <a:solidFill>
                            <a:schemeClr val="tx2"/>
                          </a:solidFill>
                          <a:effectLst/>
                          <a:latin typeface="Times New Roman" panose="02020603050405020304" pitchFamily="18" charset="0"/>
                          <a:cs typeface="Times New Roman" panose="02020603050405020304" pitchFamily="18" charset="0"/>
                        </a:rPr>
                        <a:t>Xóa phần tử x từ danh sách</a:t>
                      </a:r>
                      <a:endParaRPr lang="en-US" sz="280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2649415" y="1638300"/>
            <a:ext cx="9144000" cy="3888641"/>
          </a:xfrm>
          <a:prstGeom prst="cloudCallout">
            <a:avLst>
              <a:gd name="adj1" fmla="val -52884"/>
              <a:gd name="adj2" fmla="val -56279"/>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vi-VN"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vi-VN"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Khi nào thì lệnh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A.append(1) và A.insert(0, 1) có tác dụng giống nhau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Danh sách A trước và sau lệnh insert() là [1,</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 0] và [1,</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 5, 0]. Lệnh đã dùng là 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074" name="Picture 2" descr="Câu hỏi thường gặp | Xuất bản điện tử"/>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367" y="1"/>
            <a:ext cx="2664267" cy="24618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46999" y="480359"/>
            <a:ext cx="3091231" cy="743473"/>
          </a:xfrm>
          <a:prstGeom prst="rect">
            <a:avLst/>
          </a:prstGeom>
        </p:spPr>
        <p:txBody>
          <a:bodyPr wrap="none">
            <a:spAutoFit/>
          </a:bodyPr>
          <a:lstStyle/>
          <a:p>
            <a:pPr algn="just">
              <a:lnSpc>
                <a:spcPct val="115000"/>
              </a:lnSpc>
              <a:spcAft>
                <a:spcPts val="0"/>
              </a:spcAft>
            </a:pPr>
            <a:r>
              <a:rPr lang="en-US" sz="40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40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5"/>
          <p:cNvSpPr/>
          <p:nvPr/>
        </p:nvSpPr>
        <p:spPr>
          <a:xfrm>
            <a:off x="818784" y="1589164"/>
            <a:ext cx="10365032" cy="4585871"/>
          </a:xfrm>
          <a:prstGeom prst="rect">
            <a:avLst/>
          </a:prstGeom>
        </p:spPr>
        <p:txBody>
          <a:bodyPr wrap="square">
            <a:spAutoFit/>
          </a:bodyPr>
          <a:lstStyle/>
          <a:p>
            <a:pPr algn="just">
              <a:spcBef>
                <a:spcPts val="1200"/>
              </a:spcBef>
              <a:spcAft>
                <a:spcPts val="120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Các lệnh làm việc với dữ liệu kiểu danh sách</a:t>
            </a:r>
            <a:endParaRPr lang="en-US" sz="2800" b="1">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Nhập số n từ bàn phím, sau đó nhập danh sách n tên học sinh trong lớp và in ra danh sách học sinh này, mỗi tên học sinh trên một dòng. Yêu cầu danh sách được in ra theo thứ tự ngược lại thứ tự đã nhập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b="1">
                <a:solidFill>
                  <a:srgbClr val="C00000"/>
                </a:solidFill>
                <a:latin typeface="Times New Roman" panose="02020603050405020304" pitchFamily="18" charset="0"/>
                <a:ea typeface="Times New Roman" panose="02020603050405020304" pitchFamily="18" charset="0"/>
              </a:rPr>
              <a:t>Hướng dẫn. </a:t>
            </a:r>
            <a:r>
              <a:rPr lang="vi-VN" sz="2800">
                <a:solidFill>
                  <a:srgbClr val="000000"/>
                </a:solidFill>
                <a:latin typeface="Times New Roman" panose="02020603050405020304" pitchFamily="18" charset="0"/>
                <a:ea typeface="Times New Roman" panose="02020603050405020304" pitchFamily="18" charset="0"/>
              </a:rPr>
              <a:t>Chương trình sẽ yêu cầu nhập số tự nhiên n, sau đó sẽ lần lượt yêu cầu nhập n tên học sinh. Tuy nhiên do yêu cầu in danh sách học sinh theo thứ tự ngược lại so với thứ tự nhập nên cần dùng lệnh insert() để chèn tên học sinh được nhập vào đầu danh sách. </a:t>
            </a:r>
            <a:endParaRPr lang="en-US" sz="28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73893" y="386574"/>
            <a:ext cx="4378122" cy="548099"/>
          </a:xfrm>
          <a:prstGeom prst="rect">
            <a:avLst/>
          </a:prstGeom>
        </p:spPr>
        <p:txBody>
          <a:bodyPr wrap="none">
            <a:spAutoFit/>
          </a:bodyPr>
          <a:lstStyle/>
          <a:p>
            <a:pPr algn="just">
              <a:lnSpc>
                <a:spcPct val="115000"/>
              </a:lnSpc>
              <a:spcAft>
                <a:spcPts val="0"/>
              </a:spcAft>
            </a:pPr>
            <a:r>
              <a:rPr lang="vi-VN"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Chương trình có thể như sau:</a:t>
            </a:r>
            <a:endParaRPr lang="en-US" sz="28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rotWithShape="1">
          <a:blip r:embed="rId1"/>
          <a:srcRect l="42580" t="14344" r="7647" b="57131"/>
          <a:stretch>
            <a:fillRect/>
          </a:stretch>
        </p:blipFill>
        <p:spPr>
          <a:xfrm>
            <a:off x="1638606" y="1127514"/>
            <a:ext cx="8703245" cy="2816687"/>
          </a:xfrm>
          <a:prstGeom prst="rect">
            <a:avLst/>
          </a:prstGeom>
          <a:ln>
            <a:solidFill>
              <a:srgbClr val="00B050"/>
            </a:solidFill>
          </a:ln>
        </p:spPr>
      </p:pic>
      <p:pic>
        <p:nvPicPr>
          <p:cNvPr id="8" name="Picture 7"/>
          <p:cNvPicPr>
            <a:picLocks noChangeAspect="1"/>
          </p:cNvPicPr>
          <p:nvPr/>
        </p:nvPicPr>
        <p:blipFill rotWithShape="1">
          <a:blip r:embed="rId1"/>
          <a:srcRect l="44570" t="67227" r="21765" b="11298"/>
          <a:stretch>
            <a:fillRect/>
          </a:stretch>
        </p:blipFill>
        <p:spPr>
          <a:xfrm>
            <a:off x="2934269" y="4511809"/>
            <a:ext cx="5973169" cy="2151625"/>
          </a:xfrm>
          <a:prstGeom prst="rect">
            <a:avLst/>
          </a:prstGeom>
          <a:ln>
            <a:solidFill>
              <a:srgbClr val="00B050"/>
            </a:solidFill>
          </a:ln>
        </p:spPr>
      </p:pic>
      <p:sp>
        <p:nvSpPr>
          <p:cNvPr id="9" name="Down Arrow 8"/>
          <p:cNvSpPr/>
          <p:nvPr/>
        </p:nvSpPr>
        <p:spPr>
          <a:xfrm>
            <a:off x="5786651" y="3944201"/>
            <a:ext cx="327546" cy="5595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3047" y="241847"/>
            <a:ext cx="10714892" cy="2862322"/>
          </a:xfrm>
          <a:prstGeom prst="rect">
            <a:avLst/>
          </a:prstGeom>
        </p:spPr>
        <p:txBody>
          <a:bodyPr wrap="square">
            <a:spAutoFit/>
          </a:bodyPr>
          <a:lstStyle/>
          <a:p>
            <a:pPr algn="just">
              <a:spcBef>
                <a:spcPts val="1200"/>
              </a:spcBef>
              <a:spcAft>
                <a:spcPts val="120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 trước dãy số A. Viết chương trình xoá đi các phần tử có giá trị nhỏ hơn 0 từ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Duyệt từng phần tử của dãy số A, kiểm tra nếu phần tử này nhỏ hơn 0 thì xoá đi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Dùng lệnh remove() để duyệt từng phần tử của A</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p:cNvPicPr>
            <a:picLocks noChangeAspect="1"/>
          </p:cNvPicPr>
          <p:nvPr/>
        </p:nvPicPr>
        <p:blipFill rotWithShape="1">
          <a:blip r:embed="rId1"/>
          <a:srcRect l="42941" t="14664" r="26652" b="57772"/>
          <a:stretch>
            <a:fillRect/>
          </a:stretch>
        </p:blipFill>
        <p:spPr>
          <a:xfrm>
            <a:off x="2532182" y="3268293"/>
            <a:ext cx="6737643" cy="3449031"/>
          </a:xfrm>
          <a:prstGeom prst="rect">
            <a:avLst/>
          </a:prstGeom>
          <a:ln>
            <a:solidFill>
              <a:srgbClr val="00B050"/>
            </a:solid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5415" y="1114203"/>
            <a:ext cx="10011508" cy="2985433"/>
          </a:xfrm>
          <a:prstGeom prst="rect">
            <a:avLst/>
          </a:prstGeom>
        </p:spPr>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3</a:t>
            </a:r>
            <a:r>
              <a:rPr lang="en-US" sz="2800">
                <a:latin typeface="Times New Roman" panose="02020603050405020304" pitchFamily="18" charset="0"/>
                <a:ea typeface="Times New Roman" panose="02020603050405020304" pitchFamily="18" charset="0"/>
                <a:cs typeface="Times New Roman" panose="02020603050405020304" pitchFamily="18" charset="0"/>
              </a:rPr>
              <a:t>. Cho trước dãy số A. Viết phương trình tìm và chỉ ra vị trí đầu tiên của dãy số A mà ba số hạng liên tiếp có giá trị là 1, 2, 3. Nếu tìm thấy thì thông báo vị trí tìm thấy, nếu không thì thông báo “Không tìm thấy mẫu”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Soạn thảo chương trình sau rồi thực hiện và kiểm tra tính đúng đắn của chương trình.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589" t="10176" r="45474" b="47196"/>
          <a:stretch>
            <a:fillRect/>
          </a:stretch>
        </p:blipFill>
        <p:spPr>
          <a:xfrm>
            <a:off x="1242646" y="1242645"/>
            <a:ext cx="9988061" cy="4457759"/>
          </a:xfrm>
          <a:prstGeom prst="rect">
            <a:avLst/>
          </a:prstGeom>
          <a:ln>
            <a:solidFill>
              <a:schemeClr val="accent2"/>
            </a:solid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15276" y="360457"/>
            <a:ext cx="3121688" cy="707886"/>
          </a:xfrm>
          <a:prstGeom prst="rect">
            <a:avLst/>
          </a:prstGeom>
        </p:spPr>
        <p:txBody>
          <a:bodyPr wrap="none">
            <a:spAutoFit/>
          </a:bodyPr>
          <a:lstStyle/>
          <a:p>
            <a:r>
              <a:rPr lang="vi-VN" sz="4000" b="1">
                <a:solidFill>
                  <a:srgbClr val="C00000"/>
                </a:solidFill>
                <a:latin typeface="Times New Roman" panose="02020603050405020304" pitchFamily="18" charset="0"/>
                <a:ea typeface="Times New Roman" panose="02020603050405020304" pitchFamily="18" charset="0"/>
              </a:rPr>
              <a:t>LUYỆN TẬP</a:t>
            </a:r>
            <a:endParaRPr lang="en-US" sz="4000">
              <a:solidFill>
                <a:srgbClr val="C00000"/>
              </a:solidFill>
            </a:endParaRPr>
          </a:p>
        </p:txBody>
      </p:sp>
      <p:sp>
        <p:nvSpPr>
          <p:cNvPr id="7" name="Rectangle 6"/>
          <p:cNvSpPr/>
          <p:nvPr/>
        </p:nvSpPr>
        <p:spPr>
          <a:xfrm>
            <a:off x="607658" y="1301908"/>
            <a:ext cx="11136923" cy="5078313"/>
          </a:xfrm>
          <a:prstGeom prst="rect">
            <a:avLst/>
          </a:prstGeom>
        </p:spPr>
        <p:txBody>
          <a:bodyPr wrap="square">
            <a:spAutoFit/>
          </a:bodyPr>
          <a:lstStyle/>
          <a:p>
            <a:pPr algn="just">
              <a:spcBef>
                <a:spcPts val="1200"/>
              </a:spcBef>
              <a:spcAft>
                <a:spcPts val="1200"/>
              </a:spcAft>
            </a:pP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nl-NL" sz="2800">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Cho dãy số [1, 2, 2, 3, 4, 5, 5]. Viết lệnh thực hiện:</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A) Chèn số 1 vào ngay sau giá trị 1 của dãy.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B) Chèn số 3 và số 4 vào danh sách để dãy có số 3 và số 4 liền nhau hai lần.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nl-NL" sz="2800">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Cho trước dãy số A. Viết chương trình thực hiện dãy công việc sau:</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 Xóa đi một phần tử ở chính giữa dãy nếu số phần tử của dãy là số lẻ</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 Xóa đi hai phần tử ở chính giữa của dãy nếu số phần tử của dãy là số chẵn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4061" y="791825"/>
            <a:ext cx="10410092" cy="5078313"/>
          </a:xfrm>
          <a:prstGeom prst="rect">
            <a:avLst/>
          </a:prstGeom>
        </p:spPr>
        <p:txBody>
          <a:bodyPr wrap="square">
            <a:spAutoFit/>
          </a:bodyPr>
          <a:lstStyle/>
          <a:p>
            <a:pPr algn="just">
              <a:spcBef>
                <a:spcPts val="1200"/>
              </a:spcBef>
              <a:spcAft>
                <a:spcPts val="1200"/>
              </a:spcAft>
            </a:pPr>
            <a:r>
              <a:rPr lang="nl-NL"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3. </a:t>
            </a:r>
            <a:r>
              <a:rPr lang="nl-NL"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Viết chương trình nhập n từ bàn phím, tạo và in ra màn hình dãy số A bao gồm n số thứ tự chẵn đầu tiên.</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4. </a:t>
            </a:r>
            <a:r>
              <a:rPr lang="nl-NL"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Dãy số Fibonacci được xác định như sau:</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Fo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F1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Fn = Fn-1 + Fn-2(với n&gt;=2).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Viết chương trình nhập n từ bàn phím, tạo và in ra màn hình dãy số A bao gồm n số hạng đầu của dãy Fibonacci.</a:t>
            </a:r>
            <a:endParaRPr lang="en-US" sz="2800">
              <a:solidFill>
                <a:schemeClr val="tx2"/>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539263" y="0"/>
            <a:ext cx="10956052" cy="5381897"/>
          </a:xfrm>
          <a:prstGeom prst="cloudCallout">
            <a:avLst>
              <a:gd name="adj1" fmla="val -36594"/>
              <a:gd name="adj2" fmla="val 74343"/>
            </a:avLst>
          </a:prstGeom>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nl-NL" sz="2800">
                <a:solidFill>
                  <a:schemeClr val="tx2"/>
                </a:solidFill>
                <a:latin typeface="Times New Roman" panose="02020603050405020304" pitchFamily="18" charset="0"/>
                <a:cs typeface="Times New Roman" panose="02020603050405020304" pitchFamily="18" charset="0"/>
              </a:rPr>
              <a:t>Trong bài trước chúng ta đã biết cách dùng append để thêm phần tử vào cuối một danh sách. </a:t>
            </a:r>
            <a:r>
              <a:rPr lang="en-US" sz="2800">
                <a:solidFill>
                  <a:schemeClr val="tx2"/>
                </a:solidFill>
                <a:latin typeface="Times New Roman" panose="02020603050405020304" pitchFamily="18" charset="0"/>
                <a:cs typeface="Times New Roman" panose="02020603050405020304" pitchFamily="18" charset="0"/>
              </a:rPr>
              <a:t>Vậy Python có lệnh nào dùng để:</a:t>
            </a:r>
            <a:endParaRPr lang="en-US" sz="2800">
              <a:solidFill>
                <a:schemeClr val="tx2"/>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a:solidFill>
                  <a:schemeClr val="tx2"/>
                </a:solidFill>
                <a:latin typeface="Times New Roman" panose="02020603050405020304" pitchFamily="18" charset="0"/>
                <a:cs typeface="Times New Roman" panose="02020603050405020304" pitchFamily="18" charset="0"/>
              </a:rPr>
              <a:t>Xóa nhanh một danh sách?</a:t>
            </a:r>
            <a:endParaRPr lang="en-US" sz="2800">
              <a:solidFill>
                <a:schemeClr val="tx2"/>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a:solidFill>
                  <a:schemeClr val="tx2"/>
                </a:solidFill>
                <a:latin typeface="Times New Roman" panose="02020603050405020304" pitchFamily="18" charset="0"/>
                <a:cs typeface="Times New Roman" panose="02020603050405020304" pitchFamily="18" charset="0"/>
              </a:rPr>
              <a:t>Chèn thêm phần tử vào đầu hay giữa danh sách?</a:t>
            </a:r>
            <a:endParaRPr lang="en-US" sz="2800">
              <a:solidFill>
                <a:schemeClr val="tx2"/>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a:solidFill>
                  <a:schemeClr val="tx2"/>
                </a:solidFill>
                <a:latin typeface="Times New Roman" panose="02020603050405020304" pitchFamily="18" charset="0"/>
                <a:cs typeface="Times New Roman" panose="02020603050405020304" pitchFamily="18" charset="0"/>
              </a:rPr>
              <a:t>Kiểm tra một phần tử có nằm trong một danh sách không?</a:t>
            </a:r>
            <a:endParaRPr lang="en-US" sz="280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837" y="503513"/>
            <a:ext cx="10058402" cy="586244"/>
          </a:xfrm>
        </p:spPr>
        <p:txBody>
          <a:bodyPr>
            <a:normAutofit/>
          </a:bodyPr>
          <a:lstStyle/>
          <a:p>
            <a:r>
              <a:rPr lang="en-US" sz="3200" b="1">
                <a:solidFill>
                  <a:srgbClr val="7030A0"/>
                </a:solidFill>
              </a:rPr>
              <a:t>1. </a:t>
            </a:r>
            <a:r>
              <a:rPr lang="en-US" sz="3200" b="1" smtClean="0">
                <a:solidFill>
                  <a:srgbClr val="7030A0"/>
                </a:solidFill>
              </a:rPr>
              <a:t>Duyệt danh sách với toán tử in</a:t>
            </a:r>
            <a:endParaRPr lang="en-US" sz="3200" b="1">
              <a:solidFill>
                <a:srgbClr val="7030A0"/>
              </a:solidFill>
            </a:endParaRPr>
          </a:p>
        </p:txBody>
      </p:sp>
      <mc:AlternateContent xmlns:mc="http://schemas.openxmlformats.org/markup-compatibility/2006">
        <mc:Choice xmlns:a14="http://schemas.microsoft.com/office/drawing/2010/main" Requires="a14">
          <p:sp>
            <p:nvSpPr>
              <p:cNvPr id="4" name="Rounded Rectangle 3"/>
              <p:cNvSpPr/>
              <p:nvPr/>
            </p:nvSpPr>
            <p:spPr>
              <a:xfrm>
                <a:off x="548837" y="1592824"/>
                <a:ext cx="10503877" cy="429053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Ví dụ 1.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Dùng toán tử in để kiểm tra một giá trị có nằm trong danh sách hay không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 [1, 2, 3, 4, 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in A </a:t>
                </a:r>
                <a14:m>
                  <m:oMath xmlns:m="http://schemas.openxmlformats.org/officeDocument/2006/math">
                    <m:r>
                      <a:rPr lang="en-US" sz="2800" i="1">
                        <a:solidFill>
                          <a:srgbClr val="00B0F0"/>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Số nguyên 2 nằm trong dãy A kết quả trả lại True.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ED7D31"/>
                    </a:solidFill>
                    <a:latin typeface="Times New Roman" panose="02020603050405020304" pitchFamily="18" charset="0"/>
                    <a:ea typeface="Calibri" panose="020F0502020204030204" pitchFamily="34" charset="0"/>
                    <a:cs typeface="Times New Roman" panose="02020603050405020304" pitchFamily="18" charset="0"/>
                  </a:rPr>
                  <a:t>&gt;&gt;&gt;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10 in A</a:t>
                </a:r>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sz="2800" i="1">
                        <a:solidFill>
                          <a:srgbClr val="00B0F0"/>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Số 10 không nằm trong dãy A kết quả trả lại False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Choice>
        <mc:Fallback>
          <p:sp>
            <p:nvSpPr>
              <p:cNvPr id="4" name="Rounded Rectangle 3"/>
              <p:cNvSpPr>
                <a:spLocks noRot="1" noChangeAspect="1" noMove="1" noResize="1" noEditPoints="1" noAdjustHandles="1" noChangeArrowheads="1" noChangeShapeType="1" noTextEdit="1"/>
              </p:cNvSpPr>
              <p:nvPr/>
            </p:nvSpPr>
            <p:spPr>
              <a:xfrm>
                <a:off x="548837" y="1592824"/>
                <a:ext cx="10503877" cy="4290536"/>
              </a:xfrm>
              <a:prstGeom prst="roundRect">
                <a:avLst/>
              </a:prstGeom>
              <a:blipFill rotWithShape="1">
                <a:blip r:embed="rId1"/>
                <a:stretch>
                  <a:fillRect l="-62" t="-154" r="-55" b="-146"/>
                </a:stretch>
              </a:blipFill>
            </p:spPr>
            <p:style>
              <a:lnRef idx="2">
                <a:schemeClr val="accent1"/>
              </a:lnRef>
              <a:fillRef idx="1">
                <a:schemeClr val="lt1"/>
              </a:fillRef>
              <a:effectRef idx="0">
                <a:schemeClr val="accent1"/>
              </a:effectRef>
              <a:fontRef idx="minor">
                <a:schemeClr val="dk1"/>
              </a:fontRef>
            </p:style>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ounded Rectangle 1"/>
              <p:cNvSpPr/>
              <p:nvPr/>
            </p:nvSpPr>
            <p:spPr>
              <a:xfrm>
                <a:off x="703384" y="1306621"/>
                <a:ext cx="10714893" cy="3166824"/>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smtClean="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Ví dụ 2.</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Sử dụng toán tử in để duyệt từng phần tử của danh sách.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&gt;&gt;&gt; A = [10, 11, 12, 13, 14, 15]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&gt;&gt;&gt; for k in A </a:t>
                </a:r>
                <a14:m>
                  <m:oMath xmlns:m="http://schemas.openxmlformats.org/officeDocument/2006/math">
                    <m:r>
                      <a:rPr lang="en-US" sz="2800" b="0" i="0" smtClean="0">
                        <a:solidFill>
                          <a:srgbClr val="00B0F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2800" i="1">
                        <a:solidFill>
                          <a:srgbClr val="00B0F0"/>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smtClean="0">
                    <a:solidFill>
                      <a:srgbClr val="00B0F0"/>
                    </a:solidFill>
                    <a:latin typeface="Times New Roman" panose="02020603050405020304" pitchFamily="18" charset="0"/>
                    <a:ea typeface="Calibri" panose="020F0502020204030204" pitchFamily="34" charset="0"/>
                    <a:cs typeface="Times New Roman" panose="02020603050405020304" pitchFamily="18" charset="0"/>
                  </a:rPr>
                  <a:t>biến </a:t>
                </a:r>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k sẽ lần lượt nhận các giá trị từ dãy A.</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solidFill>
                      <a:srgbClr val="FF3399"/>
                    </a:solidFill>
                    <a:latin typeface="Times New Roman" panose="02020603050405020304" pitchFamily="18" charset="0"/>
                    <a:ea typeface="Calibri" panose="020F0502020204030204" pitchFamily="34" charset="0"/>
                    <a:cs typeface="Times New Roman" panose="02020603050405020304" pitchFamily="18" charset="0"/>
                  </a:rPr>
                  <a:t>           print</a:t>
                </a:r>
                <a:r>
                  <a:rPr lang="en-US" sz="2800" smtClean="0">
                    <a:latin typeface="Times New Roman" panose="02020603050405020304" pitchFamily="18" charset="0"/>
                    <a:ea typeface="Calibri" panose="020F0502020204030204" pitchFamily="34" charset="0"/>
                    <a:cs typeface="Times New Roman" panose="02020603050405020304" pitchFamily="18" charset="0"/>
                  </a:rPr>
                  <a:t> </a:t>
                </a:r>
                <a:r>
                  <a:rPr lang="en-US" sz="2800">
                    <a:latin typeface="Times New Roman" panose="02020603050405020304" pitchFamily="18" charset="0"/>
                    <a:ea typeface="Calibri" panose="020F0502020204030204" pitchFamily="34" charset="0"/>
                    <a:cs typeface="Times New Roman" panose="02020603050405020304" pitchFamily="18" charset="0"/>
                  </a:rPr>
                  <a:t>(k, end = </a:t>
                </a:r>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4472C4"/>
                    </a:solidFill>
                    <a:latin typeface="Times New Roman" panose="02020603050405020304" pitchFamily="18" charset="0"/>
                    <a:ea typeface="Calibri" panose="020F0502020204030204" pitchFamily="34" charset="0"/>
                    <a:cs typeface="Times New Roman" panose="02020603050405020304" pitchFamily="18" charset="0"/>
                  </a:rPr>
                  <a:t>10 11 12 13 14 15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Choice>
        <mc:Fallback>
          <p:sp>
            <p:nvSpPr>
              <p:cNvPr id="2" name="Rounded Rectangle 1"/>
              <p:cNvSpPr>
                <a:spLocks noRot="1" noChangeAspect="1" noMove="1" noResize="1" noEditPoints="1" noAdjustHandles="1" noChangeArrowheads="1" noChangeShapeType="1" noTextEdit="1"/>
              </p:cNvSpPr>
              <p:nvPr/>
            </p:nvSpPr>
            <p:spPr>
              <a:xfrm>
                <a:off x="703384" y="1306621"/>
                <a:ext cx="10714893" cy="3166824"/>
              </a:xfrm>
              <a:prstGeom prst="roundRect">
                <a:avLst/>
              </a:prstGeom>
              <a:blipFill rotWithShape="1">
                <a:blip r:embed="rId1"/>
                <a:stretch>
                  <a:fillRect l="-63" t="-214" r="-56" b="-185"/>
                </a:stretch>
              </a:blipFill>
            </p:spPr>
            <p:style>
              <a:lnRef idx="2">
                <a:schemeClr val="accent1"/>
              </a:lnRef>
              <a:fillRef idx="1">
                <a:schemeClr val="lt1"/>
              </a:fillRef>
              <a:effectRef idx="0">
                <a:schemeClr val="accent1"/>
              </a:effectRef>
              <a:fontRef idx="minor">
                <a:schemeClr val="dk1"/>
              </a:fontRef>
            </p:style>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89538" y="1025267"/>
            <a:ext cx="9988061" cy="446079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Calibri" panose="020F0502020204030204" pitchFamily="34" charset="0"/>
                <a:cs typeface="Times New Roman" panose="02020603050405020304" pitchFamily="18" charset="0"/>
              </a:rPr>
              <a:t>Ghi nhớ</a:t>
            </a:r>
            <a:endParaRPr lang="en-US" sz="2800" b="1">
              <a:solidFill>
                <a:srgbClr val="7030A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Clr>
                <a:srgbClr val="ED7D31"/>
              </a:buClr>
              <a:buFont typeface="Symbol" panose="05050102010706020507" pitchFamily="18" charset="2"/>
              <a:buChar char=""/>
            </a:pPr>
            <a:r>
              <a:rPr lang="en-US" sz="2800">
                <a:solidFill>
                  <a:schemeClr val="tx2"/>
                </a:solidFill>
                <a:latin typeface="Times New Roman" panose="02020603050405020304" pitchFamily="18" charset="0"/>
                <a:ea typeface="Calibri" panose="020F0502020204030204" pitchFamily="34" charset="0"/>
                <a:cs typeface="Times New Roman" panose="02020603050405020304" pitchFamily="18" charset="0"/>
              </a:rPr>
              <a:t>Tính toán tử </a:t>
            </a:r>
            <a:r>
              <a:rPr lang="en-US" sz="2800">
                <a:solidFill>
                  <a:srgbClr val="C00000"/>
                </a:solidFill>
                <a:latin typeface="Times New Roman" panose="02020603050405020304" pitchFamily="18" charset="0"/>
                <a:ea typeface="Calibri" panose="020F0502020204030204" pitchFamily="34" charset="0"/>
                <a:cs typeface="Times New Roman" panose="02020603050405020304" pitchFamily="18" charset="0"/>
              </a:rPr>
              <a:t>in</a:t>
            </a:r>
            <a:r>
              <a:rPr lang="en-US" sz="2800">
                <a:solidFill>
                  <a:schemeClr val="tx2"/>
                </a:solidFill>
                <a:latin typeface="Times New Roman" panose="02020603050405020304" pitchFamily="18" charset="0"/>
                <a:ea typeface="Calibri" panose="020F0502020204030204" pitchFamily="34" charset="0"/>
                <a:cs typeface="Times New Roman" panose="02020603050405020304" pitchFamily="18" charset="0"/>
              </a:rPr>
              <a:t> dùng để kiểm tra một phần tử có nằm trong danh sách đã cho không. Kết quả trả lại True (Đúng) hoặc False (Sai).</a:t>
            </a:r>
            <a:endParaRPr lang="en-US" sz="2800">
              <a:solidFill>
                <a:schemeClr val="tx2"/>
              </a:solidFill>
              <a:latin typeface="Times New Roman" panose="02020603050405020304" pitchFamily="18" charset="0"/>
              <a:ea typeface="Calibri" panose="020F0502020204030204" pitchFamily="34" charset="0"/>
              <a:cs typeface="Arial" panose="020B0604020202020204" pitchFamily="34" charset="0"/>
            </a:endParaRPr>
          </a:p>
          <a:p>
            <a:pPr marL="211455" indent="-211455" algn="ctr">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&lt;giá trị&gt; </a:t>
            </a:r>
            <a:r>
              <a:rPr lang="en-US" sz="2800">
                <a:solidFill>
                  <a:srgbClr val="C00000"/>
                </a:solidFill>
                <a:latin typeface="Times New Roman" panose="02020603050405020304" pitchFamily="18" charset="0"/>
                <a:ea typeface="Calibri" panose="020F0502020204030204" pitchFamily="34" charset="0"/>
                <a:cs typeface="Times New Roman" panose="02020603050405020304" pitchFamily="18" charset="0"/>
              </a:rPr>
              <a:t>in</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&lt;danh sách&gt;</a:t>
            </a:r>
            <a:endPar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Bef>
                <a:spcPts val="1200"/>
              </a:spcBef>
              <a:spcAft>
                <a:spcPts val="1200"/>
              </a:spcAft>
              <a:buClr>
                <a:srgbClr val="ED7D31"/>
              </a:buClr>
              <a:buFont typeface="Symbol" panose="05050102010706020507" pitchFamily="18" charset="2"/>
              <a:buChar char=""/>
            </a:pPr>
            <a:r>
              <a:rPr lang="en-US" sz="2800">
                <a:solidFill>
                  <a:schemeClr val="tx2"/>
                </a:solidFill>
                <a:latin typeface="Times New Roman" panose="02020603050405020304" pitchFamily="18" charset="0"/>
                <a:ea typeface="Calibri" panose="020F0502020204030204" pitchFamily="34" charset="0"/>
                <a:cs typeface="Times New Roman" panose="02020603050405020304" pitchFamily="18" charset="0"/>
              </a:rPr>
              <a:t>Có thể duyệt nhanh từng phần tử của danh sách bằng toán tử </a:t>
            </a:r>
            <a:r>
              <a:rPr lang="en-US" sz="2800">
                <a:solidFill>
                  <a:srgbClr val="C00000"/>
                </a:solidFill>
                <a:latin typeface="Times New Roman" panose="02020603050405020304" pitchFamily="18" charset="0"/>
                <a:ea typeface="Calibri" panose="020F0502020204030204" pitchFamily="34" charset="0"/>
                <a:cs typeface="Times New Roman" panose="02020603050405020304" pitchFamily="18" charset="0"/>
              </a:rPr>
              <a:t>in</a:t>
            </a:r>
            <a:r>
              <a:rPr lang="en-US" sz="2800">
                <a:solidFill>
                  <a:schemeClr val="tx2"/>
                </a:solidFill>
                <a:latin typeface="Times New Roman" panose="02020603050405020304" pitchFamily="18" charset="0"/>
                <a:ea typeface="Calibri" panose="020F0502020204030204" pitchFamily="34" charset="0"/>
                <a:cs typeface="Times New Roman" panose="02020603050405020304" pitchFamily="18" charset="0"/>
              </a:rPr>
              <a:t> và lệnh </a:t>
            </a:r>
            <a:r>
              <a:rPr lang="en-US" sz="2800">
                <a:solidFill>
                  <a:srgbClr val="C00000"/>
                </a:solidFill>
                <a:latin typeface="Times New Roman" panose="02020603050405020304" pitchFamily="18" charset="0"/>
                <a:ea typeface="Calibri" panose="020F0502020204030204" pitchFamily="34" charset="0"/>
                <a:cs typeface="Times New Roman" panose="02020603050405020304" pitchFamily="18" charset="0"/>
              </a:rPr>
              <a:t>for</a:t>
            </a:r>
            <a:r>
              <a:rPr lang="en-US" sz="2800">
                <a:solidFill>
                  <a:schemeClr val="tx2"/>
                </a:solidFill>
                <a:latin typeface="Times New Roman" panose="02020603050405020304" pitchFamily="18" charset="0"/>
                <a:ea typeface="Calibri" panose="020F0502020204030204" pitchFamily="34" charset="0"/>
                <a:cs typeface="Times New Roman" panose="02020603050405020304" pitchFamily="18" charset="0"/>
              </a:rPr>
              <a:t> mà không cần sử dụng lệnh range ().</a:t>
            </a:r>
            <a:endParaRPr lang="en-US" sz="280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09066" y="1433015"/>
            <a:ext cx="10621109" cy="514183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Giả sử A = [“0”, “1”, “01”, “10]. Các biểu thức sau trả về giá trị đúng hay sai?</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1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b) "01"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2. Hãy giải thích ý nghĩa từ khoá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trong câu lệnh sau:</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for i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a:latin typeface="Times New Roman" panose="02020603050405020304" pitchFamily="18" charset="0"/>
                <a:ea typeface="Times New Roman" panose="02020603050405020304" pitchFamily="18" charset="0"/>
                <a:cs typeface="Times New Roman" panose="02020603050405020304" pitchFamily="18" charset="0"/>
              </a:rPr>
              <a:t> range(10):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&lt;các lệnh&gt;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26" name="Picture 2" descr="Pin by Trân Vương on 問號?? | Cute gif, Good luck gif, Question gif"/>
          <p:cNvPicPr>
            <a:picLocks noChangeAspect="1" noChangeArrowheads="1" noCrop="1"/>
          </p:cNvPicPr>
          <p:nvPr/>
        </p:nvPicPr>
        <p:blipFill>
          <a:blip r:embed="rId1"/>
          <a:srcRect/>
          <a:stretch>
            <a:fillRect/>
          </a:stretch>
        </p:blipFill>
        <p:spPr bwMode="auto">
          <a:xfrm>
            <a:off x="4788398" y="0"/>
            <a:ext cx="2276587" cy="14330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3073" y="480358"/>
            <a:ext cx="11312071" cy="743473"/>
          </a:xfrm>
          <a:prstGeom prst="rect">
            <a:avLst/>
          </a:prstGeom>
        </p:spPr>
        <p:txBody>
          <a:bodyPr wrap="none">
            <a:spAutoFit/>
          </a:bodyPr>
          <a:lstStyle/>
          <a:p>
            <a:pPr algn="just">
              <a:lnSpc>
                <a:spcPct val="115000"/>
              </a:lnSpc>
              <a:spcAft>
                <a:spcPts val="0"/>
              </a:spcAft>
            </a:pPr>
            <a:r>
              <a:rPr lang="en-US" sz="40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2. MỘT SỐ LỆNH LÀM VIỆC VỚI DANH SÁCH</a:t>
            </a:r>
            <a:endParaRPr lang="en-US" sz="4000">
              <a:solidFill>
                <a:srgbClr val="7030A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ounded Rectangle 8"/>
          <p:cNvSpPr/>
          <p:nvPr/>
        </p:nvSpPr>
        <p:spPr>
          <a:xfrm>
            <a:off x="652380" y="2075496"/>
            <a:ext cx="10597662" cy="3813810"/>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1.</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clear()</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xóa toàn bộ một danh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 = [1, 2, 3, 4, 5]</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A.clear()</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Sau khi thực hiện lệnh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clear() </a:t>
            </a:r>
            <a:r>
              <a:rPr lang="en-US" sz="2800">
                <a:latin typeface="Times New Roman" panose="02020603050405020304" pitchFamily="18" charset="0"/>
                <a:ea typeface="Times New Roman" panose="02020603050405020304" pitchFamily="18" charset="0"/>
                <a:cs typeface="Times New Roman" panose="02020603050405020304" pitchFamily="18" charset="0"/>
              </a:rPr>
              <a:t>danh sách gốc trở thành rỗng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03385" y="823949"/>
            <a:ext cx="10597662" cy="514183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2.</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remove(</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value</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sẽ xoá phần tử đầu tiên của danh sách có giá trị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value</a:t>
            </a:r>
            <a:r>
              <a:rPr lang="en-US" sz="2800">
                <a:latin typeface="Times New Roman" panose="02020603050405020304" pitchFamily="18" charset="0"/>
                <a:ea typeface="Times New Roman" panose="02020603050405020304" pitchFamily="18" charset="0"/>
                <a:cs typeface="Times New Roman" panose="02020603050405020304" pitchFamily="18" charset="0"/>
              </a:rPr>
              <a:t>. Nếu không có phần tử nào như vậy thì sẽ báo lỗi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 = [1, 2, 3, 4, 5]</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A.remove(1)</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3, 4, 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A.remove(10)</a:t>
            </a:r>
            <a:r>
              <a:rPr lang="en-US" sz="2800">
                <a:latin typeface="Times New Roman" panose="02020603050405020304" pitchFamily="18" charset="0"/>
                <a:ea typeface="Times New Roman" panose="02020603050405020304" pitchFamily="18" charset="0"/>
                <a:cs typeface="Times New Roman" panose="02020603050405020304" pitchFamily="18" charset="0"/>
              </a:rPr>
              <a:t>  # Lệnh lỗi vì giá trị không có trong danh sách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67508" y="1419003"/>
            <a:ext cx="10339754" cy="432458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3.</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insert(</a:t>
            </a: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index</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value</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có chức năng chèn giá trị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value</a:t>
            </a:r>
            <a:r>
              <a:rPr lang="en-US" sz="2800">
                <a:latin typeface="Times New Roman" panose="02020603050405020304" pitchFamily="18" charset="0"/>
                <a:ea typeface="Times New Roman" panose="02020603050405020304" pitchFamily="18" charset="0"/>
                <a:cs typeface="Times New Roman" panose="02020603050405020304" pitchFamily="18" charset="0"/>
              </a:rPr>
              <a:t> vào danh sách tại vị trí </a:t>
            </a: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index</a:t>
            </a:r>
            <a:endParaRPr lang="en-US" sz="2800">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 = [1, 2, 6, 10]</a:t>
            </a:r>
            <a:endParaRPr lang="en-US" sz="2800">
              <a:solidFill>
                <a:schemeClr val="tx2"/>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A.insert(2, 5)</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2, 5, 6, 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Rainbow presentation</Template>
  <TotalTime>0</TotalTime>
  <Words>4392</Words>
  <Application>WPS Presentation</Application>
  <PresentationFormat>Widescreen</PresentationFormat>
  <Paragraphs>118</Paragraphs>
  <Slides>19</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19</vt:i4>
      </vt:variant>
    </vt:vector>
  </HeadingPairs>
  <TitlesOfParts>
    <vt:vector size="32" baseType="lpstr">
      <vt:lpstr>Arial</vt:lpstr>
      <vt:lpstr>SimSun</vt:lpstr>
      <vt:lpstr>Wingdings</vt:lpstr>
      <vt:lpstr>Times New Roman</vt:lpstr>
      <vt:lpstr>Cambria Math</vt:lpstr>
      <vt:lpstr>Calibri</vt:lpstr>
      <vt:lpstr>Symbol</vt:lpstr>
      <vt:lpstr>Segoe Print</vt:lpstr>
      <vt:lpstr>Microsoft YaHei</vt:lpstr>
      <vt:lpstr>Arial Unicode MS</vt:lpstr>
      <vt:lpstr>Adobe Fangsong Std R</vt:lpstr>
      <vt:lpstr>Arial Black</vt:lpstr>
      <vt:lpstr>Nature Illustration 16x9</vt:lpstr>
      <vt:lpstr>BÀI 23 MỘT SỐ LỆNH LÀM VIỆC VỚI DỮ LIỆU DANH SÁCH</vt:lpstr>
      <vt:lpstr>PowerPoint 演示文稿</vt:lpstr>
      <vt:lpstr>1. Duyệt danh sách với toán tử in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14 KIỂU DỮ LIỆU DANH SÁCH – XỬ LÍ DANH SÁCH</dc:title>
  <dc:creator>HoangThanh Tam</dc:creator>
  <cp:lastModifiedBy>ASUS</cp:lastModifiedBy>
  <cp:revision>15</cp:revision>
  <dcterms:created xsi:type="dcterms:W3CDTF">2022-01-18T11:55:00Z</dcterms:created>
  <dcterms:modified xsi:type="dcterms:W3CDTF">2023-02-09T06:56:52Z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47AC60135E43437197CCF08E39D3CDB4</vt:lpwstr>
  </property>
  <property fmtid="{D5CDD505-2E9C-101B-9397-08002B2CF9AE}" pid="3" name="KSOProductBuildVer">
    <vt:lpwstr>1033-11.2.0.11440</vt:lpwstr>
  </property>
</Properties>
</file>