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7" r:id="rId3"/>
    <p:sldId id="258" r:id="rId4"/>
    <p:sldId id="260" r:id="rId5"/>
    <p:sldId id="271" r:id="rId6"/>
    <p:sldId id="261" r:id="rId7"/>
    <p:sldId id="272" r:id="rId8"/>
    <p:sldId id="273" r:id="rId9"/>
    <p:sldId id="262" r:id="rId10"/>
    <p:sldId id="274" r:id="rId11"/>
    <p:sldId id="285" r:id="rId12"/>
    <p:sldId id="286" r:id="rId13"/>
    <p:sldId id="287" r:id="rId14"/>
    <p:sldId id="288" r:id="rId15"/>
    <p:sldId id="289" r:id="rId16"/>
    <p:sldId id="290" r:id="rId17"/>
    <p:sldId id="291" r:id="rId18"/>
    <p:sldId id="292" r:id="rId19"/>
    <p:sldId id="293"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a:tblStyle styleId="{D03447BB-5D67-496B-8E87-E561075AD55C}" styleName="深色样式 1 - 强调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lang="en-US"/>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100"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01"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02"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11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1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1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8" name="Slide Number Placeholder 7"/>
          <p:cNvSpPr>
            <a:spLocks noGrp="1"/>
          </p:cNvSpPr>
          <p:nvPr>
            <p:ph type="sldNum" sz="quarter" idx="12"/>
          </p:nvPr>
        </p:nvSpPr>
        <p:spPr/>
        <p:txBody>
          <a:bodyPr/>
          <a:lstStyle/>
          <a:p>
            <a:fld id="{022B156B-59AE-415F-B24B-8756D48BB977}" type="slidenum">
              <a:rPr/>
            </a:fld>
            <a:endParaRPr/>
          </a:p>
        </p:txBody>
      </p:sp>
      <p:sp>
        <p:nvSpPr>
          <p:cNvPr id="7" name="Footer Placeholder 6"/>
          <p:cNvSpPr>
            <a:spLocks noGrp="1"/>
          </p:cNvSpPr>
          <p:nvPr>
            <p:ph type="ftr" sz="quarter" idx="11"/>
          </p:nvPr>
        </p:nvSpPr>
        <p:spPr/>
        <p:txBody>
          <a:bodyPr/>
          <a:lstStyle/>
          <a:p/>
        </p:txBody>
      </p:sp>
      <p:sp>
        <p:nvSpPr>
          <p:cNvPr id="6" name="Date Placeholder 5"/>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fld>
            <a:endParaRPr/>
          </a:p>
        </p:txBody>
      </p:sp>
      <p:sp>
        <p:nvSpPr>
          <p:cNvPr id="6" name="Footer Placeholder 5"/>
          <p:cNvSpPr>
            <a:spLocks noGrp="1"/>
          </p:cNvSpPr>
          <p:nvPr>
            <p:ph type="ftr" sz="quarter" idx="11"/>
          </p:nvPr>
        </p:nvSpPr>
        <p:spPr/>
        <p:txBody>
          <a:bodyPr/>
          <a:lstStyle/>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0" name="Freeform 43"/>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lstStyle/>
            <a:p/>
          </p:txBody>
        </p:sp>
        <p:grpSp>
          <p:nvGrpSpPr>
            <p:cNvPr id="11" name="Group 10"/>
            <p:cNvGrpSpPr/>
            <p:nvPr/>
          </p:nvGrpSpPr>
          <p:grpSpPr>
            <a:xfrm>
              <a:off x="5814205" y="859113"/>
              <a:ext cx="5129146" cy="4880471"/>
              <a:chOff x="7856559" y="859113"/>
              <a:chExt cx="3086791" cy="4880471"/>
            </a:xfrm>
          </p:grpSpPr>
          <p:sp>
            <p:nvSpPr>
              <p:cNvPr id="20" name="Freeform 41"/>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21" name="Freeform 44"/>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lstStyle/>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lstStyle/>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lstStyle/>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7" name="Slide Number Placeholder 6"/>
          <p:cNvSpPr>
            <a:spLocks noGrp="1"/>
          </p:cNvSpPr>
          <p:nvPr>
            <p:ph type="sldNum" sz="quarter" idx="12"/>
          </p:nvPr>
        </p:nvSpPr>
        <p:spPr/>
        <p:txBody>
          <a:bodyPr/>
          <a:lstStyle/>
          <a:p>
            <a:fld id="{022B156B-59AE-415F-B24B-8756D48BB977}" type="slidenum">
              <a:rPr/>
            </a:fld>
            <a:endParaRPr/>
          </a:p>
        </p:txBody>
      </p:sp>
      <p:sp>
        <p:nvSpPr>
          <p:cNvPr id="6" name="Footer Placeholder 5"/>
          <p:cNvSpPr>
            <a:spLocks noGrp="1"/>
          </p:cNvSpPr>
          <p:nvPr>
            <p:ph type="ftr" sz="quarter" idx="11"/>
          </p:nvPr>
        </p:nvSpPr>
        <p:spPr/>
        <p:txBody>
          <a:bodyPr/>
          <a:lstStyle/>
          <a:p/>
        </p:txBody>
      </p:sp>
      <p:sp>
        <p:nvSpPr>
          <p:cNvPr id="5" name="Date Placeholder 4"/>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12"/>
          </p:nvPr>
        </p:nvSpPr>
        <p:spPr/>
        <p:txBody>
          <a:bodyPr/>
          <a:lstStyle/>
          <a:p>
            <a:fld id="{022B156B-59AE-415F-B24B-8756D48BB977}" type="slidenum">
              <a:rPr/>
            </a:fld>
            <a:endParaRPr/>
          </a:p>
        </p:txBody>
      </p:sp>
      <p:sp>
        <p:nvSpPr>
          <p:cNvPr id="5" name="Footer Placeholder 4"/>
          <p:cNvSpPr>
            <a:spLocks noGrp="1"/>
          </p:cNvSpPr>
          <p:nvPr>
            <p:ph type="ftr" sz="quarter" idx="11"/>
          </p:nvPr>
        </p:nvSpPr>
        <p:spPr/>
        <p:txBody>
          <a:bodyPr/>
          <a:lstStyle/>
          <a:p/>
        </p:txBody>
      </p:sp>
      <p:sp>
        <p:nvSpPr>
          <p:cNvPr id="4" name="Date Placeholder 3"/>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12"/>
          </p:nvPr>
        </p:nvSpPr>
        <p:spPr/>
        <p:txBody>
          <a:bodyPr/>
          <a:lstStyle/>
          <a:p>
            <a:fld id="{022B156B-59AE-415F-B24B-8756D48BB977}" type="slidenum">
              <a:rPr/>
            </a:fld>
            <a:endParaRPr/>
          </a:p>
        </p:txBody>
      </p:sp>
      <p:sp>
        <p:nvSpPr>
          <p:cNvPr id="5" name="Footer Placeholder 4"/>
          <p:cNvSpPr>
            <a:spLocks noGrp="1"/>
          </p:cNvSpPr>
          <p:nvPr>
            <p:ph type="ftr" sz="quarter" idx="11"/>
          </p:nvPr>
        </p:nvSpPr>
        <p:spPr/>
        <p:txBody>
          <a:bodyPr/>
          <a:lstStyle/>
          <a:p/>
        </p:txBody>
      </p:sp>
      <p:sp>
        <p:nvSpPr>
          <p:cNvPr id="4" name="Date Placeholder 3"/>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12"/>
          </p:nvPr>
        </p:nvSpPr>
        <p:spPr/>
        <p:txBody>
          <a:bodyPr/>
          <a:lstStyle/>
          <a:p>
            <a:fld id="{022B156B-59AE-415F-B24B-8756D48BB977}" type="slidenum">
              <a:rPr/>
            </a:fld>
            <a:endParaRPr dirty="0"/>
          </a:p>
        </p:txBody>
      </p:sp>
      <p:sp>
        <p:nvSpPr>
          <p:cNvPr id="5" name="Footer Placeholder 4"/>
          <p:cNvSpPr>
            <a:spLocks noGrp="1"/>
          </p:cNvSpPr>
          <p:nvPr>
            <p:ph type="ftr" sz="quarter" idx="11"/>
          </p:nvPr>
        </p:nvSpPr>
        <p:spPr/>
        <p:txBody>
          <a:bodyPr/>
          <a:lstStyle/>
          <a:p/>
        </p:txBody>
      </p:sp>
      <p:sp>
        <p:nvSpPr>
          <p:cNvPr id="4" name="Date Placeholder 3"/>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lang="en-US"/>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sz="quarter" idx="12"/>
          </p:nvPr>
        </p:nvSpPr>
        <p:spPr/>
        <p:txBody>
          <a:bodyPr/>
          <a:lstStyle/>
          <a:p>
            <a:fld id="{022B156B-59AE-415F-B24B-8756D48BB977}" type="slidenum">
              <a:rPr/>
            </a:fld>
            <a:endParaRPr/>
          </a:p>
        </p:txBody>
      </p:sp>
      <p:sp>
        <p:nvSpPr>
          <p:cNvPr id="6" name="Footer Placeholder 5"/>
          <p:cNvSpPr>
            <a:spLocks noGrp="1"/>
          </p:cNvSpPr>
          <p:nvPr>
            <p:ph type="ftr" sz="quarter" idx="11"/>
          </p:nvPr>
        </p:nvSpPr>
        <p:spPr/>
        <p:txBody>
          <a:bodyPr/>
          <a:lstStyle/>
          <a:p/>
        </p:txBody>
      </p:sp>
      <p:sp>
        <p:nvSpPr>
          <p:cNvPr id="5" name="Date Placeholder 4"/>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9" name="Slide Number Placeholder 8"/>
          <p:cNvSpPr>
            <a:spLocks noGrp="1"/>
          </p:cNvSpPr>
          <p:nvPr>
            <p:ph type="sldNum" sz="quarter" idx="12"/>
          </p:nvPr>
        </p:nvSpPr>
        <p:spPr/>
        <p:txBody>
          <a:bodyPr/>
          <a:lstStyle/>
          <a:p>
            <a:fld id="{022B156B-59AE-415F-B24B-8756D48BB977}" type="slidenum">
              <a:rPr/>
            </a:fld>
            <a:endParaRPr/>
          </a:p>
        </p:txBody>
      </p:sp>
      <p:sp>
        <p:nvSpPr>
          <p:cNvPr id="8" name="Footer Placeholder 7"/>
          <p:cNvSpPr>
            <a:spLocks noGrp="1"/>
          </p:cNvSpPr>
          <p:nvPr>
            <p:ph type="ftr" sz="quarter" idx="11"/>
          </p:nvPr>
        </p:nvSpPr>
        <p:spPr/>
        <p:txBody>
          <a:bodyPr/>
          <a:lstStyle/>
          <a:p/>
        </p:txBody>
      </p:sp>
      <p:sp>
        <p:nvSpPr>
          <p:cNvPr id="7" name="Date Placeholder 6"/>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5" name="Slide Number Placeholder 4"/>
          <p:cNvSpPr>
            <a:spLocks noGrp="1"/>
          </p:cNvSpPr>
          <p:nvPr>
            <p:ph type="sldNum" sz="quarter" idx="12"/>
          </p:nvPr>
        </p:nvSpPr>
        <p:spPr/>
        <p:txBody>
          <a:bodyPr/>
          <a:lstStyle/>
          <a:p>
            <a:fld id="{022B156B-59AE-415F-B24B-8756D48BB977}" type="slidenum">
              <a:rPr/>
            </a:fld>
            <a:endParaRPr/>
          </a:p>
        </p:txBody>
      </p:sp>
      <p:sp>
        <p:nvSpPr>
          <p:cNvPr id="4" name="Footer Placeholder 3"/>
          <p:cNvSpPr>
            <a:spLocks noGrp="1"/>
          </p:cNvSpPr>
          <p:nvPr>
            <p:ph type="ftr" sz="quarter" idx="11"/>
          </p:nvPr>
        </p:nvSpPr>
        <p:spPr/>
        <p:txBody>
          <a:bodyPr/>
          <a:lstStyle/>
          <a:p/>
        </p:txBody>
      </p:sp>
      <p:sp>
        <p:nvSpPr>
          <p:cNvPr id="3" name="Date Placeholder 2"/>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fld>
            <a:endParaRPr/>
          </a:p>
        </p:txBody>
      </p:sp>
      <p:sp>
        <p:nvSpPr>
          <p:cNvPr id="3" name="Footer Placeholder 2"/>
          <p:cNvSpPr>
            <a:spLocks noGrp="1"/>
          </p:cNvSpPr>
          <p:nvPr>
            <p:ph type="ftr" sz="quarter" idx="11"/>
          </p:nvPr>
        </p:nvSpPr>
        <p:spPr/>
        <p:txBody>
          <a:bodyPr/>
          <a:lstStyle/>
          <a:p/>
        </p:txBody>
      </p:sp>
      <p:sp>
        <p:nvSpPr>
          <p:cNvPr id="2" name="Date Placeholder 1"/>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11"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2"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3"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2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2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2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8" name="Slide Number Placeholder 7"/>
          <p:cNvSpPr>
            <a:spLocks noGrp="1"/>
          </p:cNvSpPr>
          <p:nvPr>
            <p:ph type="sldNum" sz="quarter" idx="12"/>
          </p:nvPr>
        </p:nvSpPr>
        <p:spPr/>
        <p:txBody>
          <a:bodyPr/>
          <a:lstStyle/>
          <a:p>
            <a:fld id="{022B156B-59AE-415F-B24B-8756D48BB977}" type="slidenum">
              <a:rPr/>
            </a:fld>
            <a:endParaRPr/>
          </a:p>
        </p:txBody>
      </p:sp>
      <p:sp>
        <p:nvSpPr>
          <p:cNvPr id="7" name="Footer Placeholder 6"/>
          <p:cNvSpPr>
            <a:spLocks noGrp="1"/>
          </p:cNvSpPr>
          <p:nvPr>
            <p:ph type="ftr" sz="quarter" idx="11"/>
          </p:nvPr>
        </p:nvSpPr>
        <p:spPr/>
        <p:txBody>
          <a:bodyPr/>
          <a:lstStyle/>
          <a:p/>
        </p:txBody>
      </p:sp>
      <p:sp>
        <p:nvSpPr>
          <p:cNvPr id="6" name="Date Placeholder 5"/>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54"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55"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56"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86"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87"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88"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lstStyle/>
            <a:p/>
          </p:txBody>
        </p:sp>
        <p:sp>
          <p:nvSpPr>
            <p:cNvPr id="99" name="Freeform 42"/>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lstStyle/>
            <a:p/>
          </p:txBody>
        </p:sp>
        <p:sp>
          <p:nvSpPr>
            <p:cNvPr id="100" name="Freeform 43"/>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lstStyle/>
            <a:p/>
          </p:txBody>
        </p:sp>
        <p:sp>
          <p:nvSpPr>
            <p:cNvPr id="101" name="Freeform 44"/>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lstStyle/>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lstStyle/>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lstStyle/>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lstStyle/>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lstStyle/>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lstStyle/>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lstStyle/>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lstStyle/>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lstStyle/>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8" name="Slide Number Placeholder 7"/>
          <p:cNvSpPr>
            <a:spLocks noGrp="1"/>
          </p:cNvSpPr>
          <p:nvPr>
            <p:ph type="sldNum" sz="quarter" idx="12"/>
          </p:nvPr>
        </p:nvSpPr>
        <p:spPr/>
        <p:txBody>
          <a:bodyPr/>
          <a:lstStyle/>
          <a:p>
            <a:fld id="{022B156B-59AE-415F-B24B-8756D48BB977}" type="slidenum">
              <a:rPr/>
            </a:fld>
            <a:endParaRPr/>
          </a:p>
        </p:txBody>
      </p:sp>
      <p:sp>
        <p:nvSpPr>
          <p:cNvPr id="7" name="Footer Placeholder 6"/>
          <p:cNvSpPr>
            <a:spLocks noGrp="1"/>
          </p:cNvSpPr>
          <p:nvPr>
            <p:ph type="ftr" sz="quarter" idx="11"/>
          </p:nvPr>
        </p:nvSpPr>
        <p:spPr/>
        <p:txBody>
          <a:bodyPr/>
          <a:lstStyle/>
          <a:p/>
        </p:txBody>
      </p:sp>
      <p:sp>
        <p:nvSpPr>
          <p:cNvPr id="6" name="Date Placeholder 5"/>
          <p:cNvSpPr>
            <a:spLocks noGrp="1"/>
          </p:cNvSpPr>
          <p:nvPr>
            <p:ph type="dt" sz="half" idx="10"/>
          </p:nvPr>
        </p:nvSpPr>
        <p:spPr/>
        <p:txBody>
          <a:bodyPr/>
          <a:lstStyle/>
          <a:p>
            <a:fld id="{4CF99945-0A15-4715-AB6C-F5E56CF20F70}" type="datetimeFigureOut">
              <a:rPr lang="en-US"/>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4.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lang="en-US"/>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8480" y="375285"/>
            <a:ext cx="9566030" cy="2584268"/>
          </a:xfrm>
        </p:spPr>
        <p:txBody>
          <a:bodyPr>
            <a:normAutofit fontScale="90000"/>
          </a:bodyPr>
          <a:lstStyle/>
          <a:p>
            <a:pPr algn="ctr"/>
            <a:r>
              <a:rPr lang="en-US">
                <a:latin typeface="Arial Black" panose="020B0A04020102020204" charset="0"/>
                <a:cs typeface="Arial Black" panose="020B0A04020102020204" charset="0"/>
              </a:rPr>
              <a:t>BÀI </a:t>
            </a:r>
            <a:r>
              <a:rPr lang="en-US" smtClean="0">
                <a:latin typeface="Arial Black" panose="020B0A04020102020204" charset="0"/>
                <a:cs typeface="Arial Black" panose="020B0A04020102020204" charset="0"/>
              </a:rPr>
              <a:t>23</a:t>
            </a:r>
            <a:br>
              <a:rPr lang="en-US">
                <a:latin typeface="Arial Black" panose="020B0A04020102020204" charset="0"/>
                <a:cs typeface="Arial Black" panose="020B0A04020102020204" charset="0"/>
              </a:rPr>
            </a:br>
            <a:r>
              <a:rPr lang="en-US" smtClean="0">
                <a:latin typeface="Arial Black" panose="020B0A04020102020204" charset="0"/>
                <a:cs typeface="Arial Black" panose="020B0A04020102020204" charset="0"/>
              </a:rPr>
              <a:t>MỘT SỐ LỆNH LÀM VIỆC VỚI DỮ LIỆU DANH SÁCH</a:t>
            </a:r>
            <a:endParaRPr lang="en-US">
              <a:latin typeface="Arial Black" panose="020B0A04020102020204" charset="0"/>
              <a:cs typeface="Arial Black" panose="020B0A04020102020204" charset="0"/>
            </a:endParaRPr>
          </a:p>
        </p:txBody>
      </p:sp>
      <p:sp>
        <p:nvSpPr>
          <p:cNvPr id="4" name="Subtitle 3"/>
          <p:cNvSpPr/>
          <p:nvPr>
            <p:ph type="subTitle" idx="1"/>
          </p:nvPr>
        </p:nvSpPr>
        <p:spPr/>
        <p:txBody>
          <a:bodyPr/>
          <a:p>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8925" y="507075"/>
            <a:ext cx="11090030" cy="582287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ý:</a:t>
            </a: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nếu k nằm ngoài phạm vi chỉ số của danh sách thì lệnh vẫn có tác dụng nếu: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&lt;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-len()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đầu danh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sách (</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&lt; 0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vị trí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 1</a:t>
            </a:r>
            <a:r>
              <a:rPr lang="en-US" sz="2800" b="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nếu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index &gt; len()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thì chèn vào cuối danh sách</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A.insert(-10, 1)</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A.insert(100, 2)</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4, 5</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2</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(-2,9</a:t>
            </a: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smtClean="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a:latin typeface="Times New Roman" panose="02020603050405020304" pitchFamily="18" charset="0"/>
                <a:ea typeface="Times New Roman" panose="02020603050405020304" pitchFamily="18" charset="0"/>
                <a:cs typeface="Arial" panose="020B0604020202020204" pitchFamily="34" charset="0"/>
              </a:rPr>
              <a:t>[1,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a:latin typeface="Times New Roman" panose="02020603050405020304" pitchFamily="18" charset="0"/>
                <a:ea typeface="Times New Roman" panose="02020603050405020304" pitchFamily="18" charset="0"/>
                <a:cs typeface="Arial" panose="020B0604020202020204" pitchFamily="34" charset="0"/>
              </a:rPr>
              <a:t>, 9, </a:t>
            </a:r>
            <a:r>
              <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rPr>
              <a:t>5</a:t>
            </a:r>
            <a:r>
              <a:rPr lang="en-US" sz="2800">
                <a:latin typeface="Times New Roman" panose="02020603050405020304" pitchFamily="18" charset="0"/>
                <a:ea typeface="Times New Roman" panose="02020603050405020304" pitchFamily="18" charset="0"/>
                <a:cs typeface="Arial" panose="020B0604020202020204" pitchFamily="34" charset="0"/>
              </a:rPr>
              <a:t>, 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0873" y="574144"/>
            <a:ext cx="6813084" cy="548099"/>
          </a:xfrm>
          <a:prstGeom prst="rect">
            <a:avLst/>
          </a:prstGeom>
        </p:spPr>
        <p:txBody>
          <a:bodyPr wrap="none">
            <a:spAutoFit/>
          </a:bodyPr>
          <a:lstStyle/>
          <a:p>
            <a:pPr algn="just">
              <a:lnSpc>
                <a:spcPct val="115000"/>
              </a:lnSpc>
              <a:spcAft>
                <a:spcPts val="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 số lệnh </a:t>
            </a: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làm việc </a:t>
            </a: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với dữ liệu danh sách:</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graphicFrame>
        <p:nvGraphicFramePr>
          <p:cNvPr id="6" name="Table 5"/>
          <p:cNvGraphicFramePr>
            <a:graphicFrameLocks noGrp="1"/>
          </p:cNvGraphicFramePr>
          <p:nvPr/>
        </p:nvGraphicFramePr>
        <p:xfrm>
          <a:off x="937846" y="1876336"/>
          <a:ext cx="10550769" cy="3633512"/>
        </p:xfrm>
        <a:graphic>
          <a:graphicData uri="http://schemas.openxmlformats.org/drawingml/2006/table">
            <a:tbl>
              <a:tblPr firstRow="1" firstCol="1" bandRow="1">
                <a:tableStyleId>{5940675A-B579-460E-94D1-54222C63F5DA}</a:tableStyleId>
              </a:tblPr>
              <a:tblGrid>
                <a:gridCol w="2964255"/>
                <a:gridCol w="7586514"/>
              </a:tblGrid>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A.append(x)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en-US" sz="2800">
                          <a:solidFill>
                            <a:schemeClr val="tx2"/>
                          </a:solidFill>
                          <a:effectLst/>
                          <a:latin typeface="Times New Roman" panose="02020603050405020304" pitchFamily="18" charset="0"/>
                          <a:cs typeface="Times New Roman" panose="02020603050405020304" pitchFamily="18" charset="0"/>
                        </a:rPr>
                        <a:t>Bổ sung phần tử x vào cuối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A.insert(k, 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vi-VN" sz="2800">
                          <a:solidFill>
                            <a:schemeClr val="tx2"/>
                          </a:solidFill>
                          <a:effectLst/>
                          <a:latin typeface="Times New Roman" panose="02020603050405020304" pitchFamily="18" charset="0"/>
                          <a:cs typeface="Times New Roman" panose="02020603050405020304" pitchFamily="18" charset="0"/>
                        </a:rPr>
                        <a:t>Chèn phần tử x vào vị trí k của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A.clear( )</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en-US" sz="2800">
                          <a:solidFill>
                            <a:schemeClr val="tx2"/>
                          </a:solidFill>
                          <a:effectLst/>
                          <a:latin typeface="Times New Roman" panose="02020603050405020304" pitchFamily="18" charset="0"/>
                          <a:cs typeface="Times New Roman" panose="02020603050405020304" pitchFamily="18" charset="0"/>
                        </a:rPr>
                        <a:t>Xóa toàn bộ dữ liệu của danh sách A</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908378">
                <a:tc>
                  <a:txBody>
                    <a:bodyPr/>
                    <a:lstStyle/>
                    <a:p>
                      <a:pPr>
                        <a:lnSpc>
                          <a:spcPct val="100000"/>
                        </a:lnSpc>
                        <a:spcBef>
                          <a:spcPts val="1200"/>
                        </a:spcBef>
                        <a:spcAft>
                          <a:spcPts val="1200"/>
                        </a:spcAft>
                      </a:pPr>
                      <a:r>
                        <a:rPr lang="en-US" sz="2800">
                          <a:solidFill>
                            <a:srgbClr val="002060"/>
                          </a:solidFill>
                          <a:effectLst/>
                          <a:latin typeface="Times New Roman" panose="02020603050405020304" pitchFamily="18" charset="0"/>
                          <a:cs typeface="Times New Roman" panose="02020603050405020304" pitchFamily="18" charset="0"/>
                        </a:rPr>
                        <a:t>A.remove(x)</a:t>
                      </a:r>
                      <a:endParaRPr lang="en-US" sz="28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0000"/>
                        </a:lnSpc>
                        <a:spcBef>
                          <a:spcPts val="1200"/>
                        </a:spcBef>
                        <a:spcAft>
                          <a:spcPts val="1200"/>
                        </a:spcAft>
                      </a:pPr>
                      <a:r>
                        <a:rPr lang="vi-VN" sz="2800">
                          <a:solidFill>
                            <a:schemeClr val="tx2"/>
                          </a:solidFill>
                          <a:effectLst/>
                          <a:latin typeface="Times New Roman" panose="02020603050405020304" pitchFamily="18" charset="0"/>
                          <a:cs typeface="Times New Roman" panose="02020603050405020304" pitchFamily="18" charset="0"/>
                        </a:rPr>
                        <a:t>Xóa phần tử x từ danh sách</a:t>
                      </a:r>
                      <a:endParaRPr lang="en-US" sz="28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p:cNvSpPr/>
          <p:nvPr/>
        </p:nvSpPr>
        <p:spPr>
          <a:xfrm>
            <a:off x="2649415" y="1638300"/>
            <a:ext cx="9144000" cy="3888641"/>
          </a:xfrm>
          <a:prstGeom prst="cloudCallout">
            <a:avLst>
              <a:gd name="adj1" fmla="val -52884"/>
              <a:gd name="adj2" fmla="val -56279"/>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Khi nào thì lệnh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A.append(1) và A.insert(0, 1) có tác dụng giống nhau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 sách A trước và sau lệnh insert() là [1,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0] và [1,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5, 0]. Lệnh đã dùng là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074" name="Picture 2" descr="Câu hỏi thường gặp | Xuất bản điện tử"/>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367" y="1"/>
            <a:ext cx="2664267" cy="24618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46999" y="480359"/>
            <a:ext cx="3091231"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6" name="Rectangle 5"/>
          <p:cNvSpPr/>
          <p:nvPr/>
        </p:nvSpPr>
        <p:spPr>
          <a:xfrm>
            <a:off x="818784" y="1589164"/>
            <a:ext cx="10365032" cy="4585871"/>
          </a:xfrm>
          <a:prstGeom prst="rect">
            <a:avLst/>
          </a:prstGeom>
        </p:spPr>
        <p:txBody>
          <a:bodyPr wrap="square">
            <a:spAutoFit/>
          </a:bodyPr>
          <a:lstStyle/>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lệnh làm việc với dữ liệu kiểu danh sách</a:t>
            </a:r>
            <a:endParaRPr lang="en-US" sz="2800" b="1">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Nhập số n từ bàn phím, sau đó nhập danh sách n tên học sinh trong lớp và in ra danh sách học sinh này, mỗi tên học sinh trên một dòng. Yêu cầu danh sách được in ra theo thứ tự ngược lại thứ tự đã nhập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rPr>
              <a:t>Hướng dẫn. </a:t>
            </a:r>
            <a:r>
              <a:rPr lang="vi-VN" sz="2800">
                <a:solidFill>
                  <a:srgbClr val="000000"/>
                </a:solidFill>
                <a:latin typeface="Times New Roman" panose="02020603050405020304" pitchFamily="18" charset="0"/>
                <a:ea typeface="Times New Roman" panose="02020603050405020304" pitchFamily="18" charset="0"/>
              </a:rPr>
              <a:t>Chương trình sẽ yêu cầu nhập số tự nhiên n, sau đó sẽ lần lượt yêu cầu nhập n tên học sinh. Tuy nhiên do yêu cầu in danh sách học sinh theo thứ tự ngược lại so với thứ tự nhập nên cần dùng lệnh insert() để chèn tên học sinh được nhập vào đầu danh sách. </a:t>
            </a:r>
            <a:endParaRPr lang="en-US" sz="28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3893" y="386574"/>
            <a:ext cx="4378122" cy="548099"/>
          </a:xfrm>
          <a:prstGeom prst="rect">
            <a:avLst/>
          </a:prstGeom>
        </p:spPr>
        <p:txBody>
          <a:bodyPr wrap="none">
            <a:spAutoFit/>
          </a:bodyPr>
          <a:lstStyle/>
          <a:p>
            <a:pPr algn="just">
              <a:lnSpc>
                <a:spcPct val="115000"/>
              </a:lnSpc>
              <a:spcAft>
                <a:spcPts val="0"/>
              </a:spcAft>
            </a:pPr>
            <a:r>
              <a:rPr lang="vi-VN"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Chương trình có thể như sau:</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rotWithShape="1">
          <a:blip r:embed="rId1"/>
          <a:srcRect l="42580" t="14344" r="7647" b="57131"/>
          <a:stretch>
            <a:fillRect/>
          </a:stretch>
        </p:blipFill>
        <p:spPr>
          <a:xfrm>
            <a:off x="1638606" y="1127514"/>
            <a:ext cx="8703245" cy="2816687"/>
          </a:xfrm>
          <a:prstGeom prst="rect">
            <a:avLst/>
          </a:prstGeom>
          <a:ln>
            <a:solidFill>
              <a:srgbClr val="00B050"/>
            </a:solidFill>
          </a:ln>
        </p:spPr>
      </p:pic>
      <p:pic>
        <p:nvPicPr>
          <p:cNvPr id="8" name="Picture 7"/>
          <p:cNvPicPr>
            <a:picLocks noChangeAspect="1"/>
          </p:cNvPicPr>
          <p:nvPr/>
        </p:nvPicPr>
        <p:blipFill rotWithShape="1">
          <a:blip r:embed="rId1"/>
          <a:srcRect l="44570" t="67227" r="21765" b="11298"/>
          <a:stretch>
            <a:fillRect/>
          </a:stretch>
        </p:blipFill>
        <p:spPr>
          <a:xfrm>
            <a:off x="2934269" y="4511809"/>
            <a:ext cx="5973169" cy="2151625"/>
          </a:xfrm>
          <a:prstGeom prst="rect">
            <a:avLst/>
          </a:prstGeom>
          <a:ln>
            <a:solidFill>
              <a:srgbClr val="00B050"/>
            </a:solidFill>
          </a:ln>
        </p:spPr>
      </p:pic>
      <p:sp>
        <p:nvSpPr>
          <p:cNvPr id="9" name="Down Arrow 8"/>
          <p:cNvSpPr/>
          <p:nvPr/>
        </p:nvSpPr>
        <p:spPr>
          <a:xfrm>
            <a:off x="5786651" y="3944201"/>
            <a:ext cx="327546" cy="559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3047" y="241847"/>
            <a:ext cx="10714892" cy="2862322"/>
          </a:xfrm>
          <a:prstGeom prst="rect">
            <a:avLst/>
          </a:prstGeom>
        </p:spPr>
        <p:txBody>
          <a:bodyPr wrap="square">
            <a:spAutoFit/>
          </a:bodyPr>
          <a:lstStyle/>
          <a:p>
            <a:pPr algn="just">
              <a:spcBef>
                <a:spcPts val="1200"/>
              </a:spcBef>
              <a:spcAft>
                <a:spcPts val="1200"/>
              </a:spcAft>
            </a:pP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trước dãy số A. Viết chương trình xoá đi các phần tử có giá trị nhỏ hơn 0 từ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Duyệt từng phần tử của dãy số A, kiểm tra nếu phần tử này nhỏ hơn 0 thì xoá đi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vi-VN"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lệnh remove() để duyệt từng phần tử của 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rotWithShape="1">
          <a:blip r:embed="rId1"/>
          <a:srcRect l="42941" t="14664" r="26652" b="57772"/>
          <a:stretch>
            <a:fillRect/>
          </a:stretch>
        </p:blipFill>
        <p:spPr>
          <a:xfrm>
            <a:off x="2532182" y="3268293"/>
            <a:ext cx="6737643" cy="3449031"/>
          </a:xfrm>
          <a:prstGeom prst="rect">
            <a:avLst/>
          </a:prstGeom>
          <a:ln>
            <a:solidFill>
              <a:srgbClr val="00B050"/>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5415" y="1114203"/>
            <a:ext cx="10011508" cy="2985433"/>
          </a:xfrm>
          <a:prstGeom prst="rect">
            <a:avLst/>
          </a:prstGeom>
        </p:spPr>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3</a:t>
            </a:r>
            <a:r>
              <a:rPr lang="en-US" sz="2800">
                <a:latin typeface="Times New Roman" panose="02020603050405020304" pitchFamily="18" charset="0"/>
                <a:ea typeface="Times New Roman" panose="02020603050405020304" pitchFamily="18" charset="0"/>
                <a:cs typeface="Times New Roman" panose="02020603050405020304" pitchFamily="18" charset="0"/>
              </a:rPr>
              <a:t>. Cho trước dãy số A. Viết phương trình tìm và chỉ ra vị trí đầu tiên của dãy số A mà ba số hạng liên tiếp có giá trị là 1, 2, 3. Nếu tìm thấy thì thông báo vị trí tìm thấy, nếu không thì thông báo “Không tìm thấy mẫu”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Soạn thảo chương trình sau rồi thực hiện và kiểm tra tính đúng đắn của chương trình.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srcRect l="589" t="10176" r="45474" b="47196"/>
          <a:stretch>
            <a:fillRect/>
          </a:stretch>
        </p:blipFill>
        <p:spPr>
          <a:xfrm>
            <a:off x="1242646" y="1242645"/>
            <a:ext cx="9988061" cy="4457759"/>
          </a:xfrm>
          <a:prstGeom prst="rect">
            <a:avLst/>
          </a:prstGeom>
          <a:ln>
            <a:solidFill>
              <a:schemeClr val="accent2"/>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15276" y="360457"/>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7" name="Rectangle 6"/>
          <p:cNvSpPr/>
          <p:nvPr/>
        </p:nvSpPr>
        <p:spPr>
          <a:xfrm>
            <a:off x="607658" y="1301908"/>
            <a:ext cx="11136923" cy="5078313"/>
          </a:xfrm>
          <a:prstGeom prst="rect">
            <a:avLst/>
          </a:prstGeom>
        </p:spPr>
        <p:txBody>
          <a:bodyPr wrap="square">
            <a:spAutoFit/>
          </a:bodyPr>
          <a:lstStyle/>
          <a:p>
            <a:pPr algn="just">
              <a:spcBef>
                <a:spcPts val="1200"/>
              </a:spcBef>
              <a:spcAft>
                <a:spcPts val="120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Cho dãy số [1, 2, 2, 3, 4, 5, 5]. Viết lệnh thực hiện:</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 Chèn số 1 vào ngay sau giá trị 1 của dãy.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B) Chèn số 3 và số 4 vào danh sách để dãy có số 3 và số 4 liền nhau hai lần.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Cho trước dãy số A. Viết chương trình thực hiện dãy công việc sau:</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 Xóa đi một phần tử ở chính giữa dãy nếu số phần tử của dãy là số lẻ</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 Xóa đi hai phần tử ở chính giữa của dãy nếu số phần tử của dãy là số chẵn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4061" y="791825"/>
            <a:ext cx="10410092" cy="5078313"/>
          </a:xfrm>
          <a:prstGeom prst="rect">
            <a:avLst/>
          </a:prstGeom>
        </p:spPr>
        <p:txBody>
          <a:bodyPr wrap="square">
            <a:spAutoFit/>
          </a:bodyPr>
          <a:lstStyle/>
          <a:p>
            <a:pPr algn="just">
              <a:spcBef>
                <a:spcPts val="1200"/>
              </a:spcBef>
              <a:spcAft>
                <a:spcPts val="1200"/>
              </a:spcAft>
            </a:pPr>
            <a:r>
              <a:rPr lang="nl-NL"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3.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Viết chương trình nhập n từ bàn phím, tạo và in ra màn hình dãy số A bao gồm n số thứ tự chẵn đầu tiên.</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smtClean="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4. </a:t>
            </a: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Dãy số Fibonacci được xác định như sau:</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Fo =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F1  = 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Fn = Fn-1 + Fn-2(với n&gt;=2).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nl-NL"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Viết chương trình nhập n từ bàn phím, tạo và in ra màn hình dãy số A bao gồm n số hạng đầu của dãy Fibonacci.</a:t>
            </a:r>
            <a:endParaRPr lang="en-US" sz="28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539263" y="0"/>
            <a:ext cx="10956052" cy="5381897"/>
          </a:xfrm>
          <a:prstGeom prst="cloudCallout">
            <a:avLst>
              <a:gd name="adj1" fmla="val -36594"/>
              <a:gd name="adj2" fmla="val 74343"/>
            </a:avLst>
          </a:prstGeom>
        </p:spPr>
        <p:style>
          <a:lnRef idx="2">
            <a:schemeClr val="accent2"/>
          </a:lnRef>
          <a:fillRef idx="1">
            <a:schemeClr val="lt1"/>
          </a:fillRef>
          <a:effectRef idx="0">
            <a:schemeClr val="accent2"/>
          </a:effectRef>
          <a:fontRef idx="minor">
            <a:schemeClr val="dk1"/>
          </a:fontRef>
        </p:style>
        <p:txBody>
          <a:bodyPr>
            <a:noAutofit/>
          </a:bodyPr>
          <a:lstStyle/>
          <a:p>
            <a:pPr marL="0" indent="0" algn="just">
              <a:spcBef>
                <a:spcPts val="600"/>
              </a:spcBef>
              <a:spcAft>
                <a:spcPts val="600"/>
              </a:spcAft>
              <a:buNone/>
            </a:pPr>
            <a:r>
              <a:rPr lang="nl-NL" sz="2800">
                <a:solidFill>
                  <a:schemeClr val="tx2"/>
                </a:solidFill>
                <a:latin typeface="Times New Roman" panose="02020603050405020304" pitchFamily="18" charset="0"/>
                <a:cs typeface="Times New Roman" panose="02020603050405020304" pitchFamily="18" charset="0"/>
              </a:rPr>
              <a:t>Trong bài trước chúng ta đã biết cách dùng append để thêm phần tử vào cuối một danh sách. </a:t>
            </a:r>
            <a:r>
              <a:rPr lang="en-US" sz="2800">
                <a:solidFill>
                  <a:schemeClr val="tx2"/>
                </a:solidFill>
                <a:latin typeface="Times New Roman" panose="02020603050405020304" pitchFamily="18" charset="0"/>
                <a:cs typeface="Times New Roman" panose="02020603050405020304" pitchFamily="18" charset="0"/>
              </a:rPr>
              <a:t>Vậy Python có lệnh nào dùng để:</a:t>
            </a:r>
            <a:endParaRPr lang="en-US" sz="2800">
              <a:solidFill>
                <a:schemeClr val="tx2"/>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Xóa nhanh một danh sách?</a:t>
            </a:r>
            <a:endParaRPr lang="en-US" sz="2800">
              <a:solidFill>
                <a:schemeClr val="tx2"/>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Chèn thêm phần tử vào đầu hay giữa danh sách?</a:t>
            </a:r>
            <a:endParaRPr lang="en-US" sz="2800">
              <a:solidFill>
                <a:schemeClr val="tx2"/>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en-US" sz="2800">
                <a:solidFill>
                  <a:schemeClr val="tx2"/>
                </a:solidFill>
                <a:latin typeface="Times New Roman" panose="02020603050405020304" pitchFamily="18" charset="0"/>
                <a:cs typeface="Times New Roman" panose="02020603050405020304" pitchFamily="18" charset="0"/>
              </a:rPr>
              <a:t>Kiểm tra một phần tử có nằm trong một danh sách không?</a:t>
            </a:r>
            <a:endParaRPr lang="en-US" sz="280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7" y="503513"/>
            <a:ext cx="10058402" cy="586244"/>
          </a:xfrm>
        </p:spPr>
        <p:txBody>
          <a:bodyPr>
            <a:normAutofit/>
          </a:bodyPr>
          <a:lstStyle/>
          <a:p>
            <a:r>
              <a:rPr lang="en-US" sz="3200" b="1">
                <a:solidFill>
                  <a:srgbClr val="7030A0"/>
                </a:solidFill>
              </a:rPr>
              <a:t>1. </a:t>
            </a:r>
            <a:r>
              <a:rPr lang="en-US" sz="3200" b="1" smtClean="0">
                <a:solidFill>
                  <a:srgbClr val="7030A0"/>
                </a:solidFill>
              </a:rPr>
              <a:t>Duyệt danh sách với toán tử in</a:t>
            </a:r>
            <a:endParaRPr lang="en-US" sz="3200" b="1">
              <a:solidFill>
                <a:srgbClr val="7030A0"/>
              </a:solidFill>
            </a:endParaRPr>
          </a:p>
        </p:txBody>
      </p:sp>
      <mc:AlternateContent xmlns:mc="http://schemas.openxmlformats.org/markup-compatibility/2006">
        <mc:Choice xmlns:a14="http://schemas.microsoft.com/office/drawing/2010/main" Requires="a14">
          <p:sp>
            <p:nvSpPr>
              <p:cNvPr id="4" name="Rounded Rectangle 3"/>
              <p:cNvSpPr/>
              <p:nvPr/>
            </p:nvSpPr>
            <p:spPr>
              <a:xfrm>
                <a:off x="548837" y="1592824"/>
                <a:ext cx="10503877" cy="429053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toán tử in để kiểm tra một giá trị có nằm trong danh sách hay không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in A </a:t>
                </a:r>
                <a14:m>
                  <m:oMath xmlns:m="http://schemas.openxmlformats.org/officeDocument/2006/math">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Số nguyên 2 nằm trong dãy A kết quả trả lại True.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ED7D31"/>
                    </a:solidFill>
                    <a:latin typeface="Times New Roman" panose="02020603050405020304" pitchFamily="18" charset="0"/>
                    <a:ea typeface="Calibri" panose="020F0502020204030204" pitchFamily="34" charset="0"/>
                    <a:cs typeface="Times New Roman" panose="02020603050405020304" pitchFamily="18" charset="0"/>
                  </a:rPr>
                  <a:t>&gt;&gt;&gt;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 in A</a:t>
                </a:r>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Số 10 không nằm trong dãy A kết quả trả lại 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False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4" name="Rounded Rectangle 3"/>
              <p:cNvSpPr>
                <a:spLocks noRot="1" noChangeAspect="1" noMove="1" noResize="1" noEditPoints="1" noAdjustHandles="1" noChangeArrowheads="1" noChangeShapeType="1" noTextEdit="1"/>
              </p:cNvSpPr>
              <p:nvPr/>
            </p:nvSpPr>
            <p:spPr>
              <a:xfrm>
                <a:off x="548837" y="1592824"/>
                <a:ext cx="10503877" cy="4290536"/>
              </a:xfrm>
              <a:prstGeom prst="roundRect">
                <a:avLst/>
              </a:prstGeom>
              <a:blipFill rotWithShape="1">
                <a:blip r:embed="rId1"/>
                <a:stretch>
                  <a:fillRect l="-62" t="-154" r="-55" b="-146"/>
                </a:stretch>
              </a:blipFill>
            </p:spPr>
            <p:style>
              <a:lnRef idx="2">
                <a:schemeClr val="accent1"/>
              </a:lnRef>
              <a:fillRef idx="1">
                <a:schemeClr val="lt1"/>
              </a:fillRef>
              <a:effectRef idx="0">
                <a:schemeClr val="accent1"/>
              </a:effectRef>
              <a:fontRef idx="minor">
                <a:schemeClr val="dk1"/>
              </a:fontRef>
            </p:style>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p:cNvSpPr/>
              <p:nvPr/>
            </p:nvSpPr>
            <p:spPr>
              <a:xfrm>
                <a:off x="703384" y="1306621"/>
                <a:ext cx="10714893" cy="3166824"/>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smtClean="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Sử dụng toán tử in để duyệt từng phần tử của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 A = [10, 11, 12, 13, 14, 15]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 for k in A </a:t>
                </a:r>
                <a14:m>
                  <m:oMath xmlns:m="http://schemas.openxmlformats.org/officeDocument/2006/math">
                    <m:r>
                      <a:rPr lang="en-US" sz="2800" b="0" i="0" smtClean="0">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800" i="1">
                        <a:solidFill>
                          <a:srgbClr val="00B0F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smtClean="0">
                    <a:solidFill>
                      <a:srgbClr val="00B0F0"/>
                    </a:solidFill>
                    <a:latin typeface="Times New Roman" panose="02020603050405020304" pitchFamily="18" charset="0"/>
                    <a:ea typeface="Calibri" panose="020F0502020204030204" pitchFamily="34" charset="0"/>
                    <a:cs typeface="Times New Roman" panose="02020603050405020304" pitchFamily="18" charset="0"/>
                  </a:rPr>
                  <a:t>biến </a:t>
                </a:r>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k sẽ lần lượt nhận các giá trị từ dãy A.</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smtClean="0">
                    <a:solidFill>
                      <a:srgbClr val="FF3399"/>
                    </a:solidFill>
                    <a:latin typeface="Times New Roman" panose="02020603050405020304" pitchFamily="18" charset="0"/>
                    <a:ea typeface="Calibri" panose="020F0502020204030204" pitchFamily="34" charset="0"/>
                    <a:cs typeface="Times New Roman" panose="02020603050405020304" pitchFamily="18" charset="0"/>
                  </a:rPr>
                  <a:t>           print</a:t>
                </a:r>
                <a:r>
                  <a:rPr lang="en-US" sz="2800" smtClean="0">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(k, end = </a:t>
                </a:r>
                <a:r>
                  <a:rPr lang="en-US" sz="2800">
                    <a:solidFill>
                      <a:srgbClr val="00B0F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latin typeface="Times New Roman" panose="02020603050405020304" pitchFamily="18" charset="0"/>
                    <a:ea typeface="Calibri" panose="020F0502020204030204" pitchFamily="34"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solidFill>
                      <a:srgbClr val="4472C4"/>
                    </a:solidFill>
                    <a:latin typeface="Times New Roman" panose="02020603050405020304" pitchFamily="18" charset="0"/>
                    <a:ea typeface="Calibri" panose="020F0502020204030204" pitchFamily="34" charset="0"/>
                    <a:cs typeface="Times New Roman" panose="02020603050405020304" pitchFamily="18" charset="0"/>
                  </a:rPr>
                  <a:t>10 11 12 13 14 15</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mc:Choice>
        <mc:Fallback>
          <p:sp>
            <p:nvSpPr>
              <p:cNvPr id="2" name="Rounded Rectangle 1"/>
              <p:cNvSpPr>
                <a:spLocks noRot="1" noChangeAspect="1" noMove="1" noResize="1" noEditPoints="1" noAdjustHandles="1" noChangeArrowheads="1" noChangeShapeType="1" noTextEdit="1"/>
              </p:cNvSpPr>
              <p:nvPr/>
            </p:nvSpPr>
            <p:spPr>
              <a:xfrm>
                <a:off x="703384" y="1306621"/>
                <a:ext cx="10714893" cy="3166824"/>
              </a:xfrm>
              <a:prstGeom prst="roundRect">
                <a:avLst/>
              </a:prstGeom>
              <a:blipFill rotWithShape="1">
                <a:blip r:embed="rId1"/>
                <a:stretch>
                  <a:fillRect l="-63" t="-214" r="-56" b="-185"/>
                </a:stretch>
              </a:blipFill>
            </p:spPr>
            <p:style>
              <a:lnRef idx="2">
                <a:schemeClr val="accent1"/>
              </a:lnRef>
              <a:fillRef idx="1">
                <a:schemeClr val="lt1"/>
              </a:fillRef>
              <a:effectRef idx="0">
                <a:schemeClr val="accent1"/>
              </a:effectRef>
              <a:fontRef idx="minor">
                <a:schemeClr val="dk1"/>
              </a:fontRef>
            </p:style>
            <p:txBody>
              <a:bodyPr/>
              <a:lstStyle/>
              <a:p>
                <a:r>
                  <a:rPr lang="en-US"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9538" y="1025267"/>
            <a:ext cx="9988061" cy="446079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Ghi nhớ</a:t>
            </a:r>
            <a:endParaRPr lang="en-US" sz="2800" b="1">
              <a:solidFill>
                <a:srgbClr val="7030A0"/>
              </a:solidFill>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spcBef>
                <a:spcPts val="1200"/>
              </a:spcBef>
              <a:spcAft>
                <a:spcPts val="1200"/>
              </a:spcAft>
              <a:buClr>
                <a:srgbClr val="ED7D31"/>
              </a:buClr>
              <a:buFont typeface="Symbol" panose="05050102010706020507" pitchFamily="18" charset="2"/>
              <a:buChar char=""/>
            </a:pP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Tính toán tử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dùng để kiểm tra một phần tử có nằm trong danh sách đã cho không. Kết quả trả lại True (Đúng) hoặc False (Sai).</a:t>
            </a:r>
            <a:endParaRPr lang="en-US" sz="2800">
              <a:solidFill>
                <a:schemeClr val="tx2"/>
              </a:solidFill>
              <a:latin typeface="Times New Roman" panose="02020603050405020304" pitchFamily="18" charset="0"/>
              <a:ea typeface="Calibri" panose="020F0502020204030204" pitchFamily="34" charset="0"/>
              <a:cs typeface="Arial" panose="020B0604020202020204" pitchFamily="34" charset="0"/>
            </a:endParaRPr>
          </a:p>
          <a:p>
            <a:pPr marL="211455" indent="-211455" algn="ctr">
              <a:spcBef>
                <a:spcPts val="1200"/>
              </a:spcBef>
              <a:spcAft>
                <a:spcPts val="1200"/>
              </a:spcAft>
            </a:pP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&lt;giá trị&gt;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&lt;danh sách&gt;</a:t>
            </a:r>
            <a:endPar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Bef>
                <a:spcPts val="1200"/>
              </a:spcBef>
              <a:spcAft>
                <a:spcPts val="1200"/>
              </a:spcAft>
              <a:buClr>
                <a:srgbClr val="ED7D31"/>
              </a:buClr>
              <a:buFont typeface="Symbol" panose="05050102010706020507" pitchFamily="18" charset="2"/>
              <a:buChar char=""/>
            </a:pP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Có thể duyệt nhanh từng phần tử của danh sách bằng toán tử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và lệnh </a:t>
            </a:r>
            <a:r>
              <a:rPr lang="en-US" sz="28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for</a:t>
            </a:r>
            <a:r>
              <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rPr>
              <a:t> mà không cần sử dụng lệnh range ().</a:t>
            </a:r>
            <a:endParaRPr lang="en-US" sz="280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09066" y="1433015"/>
            <a:ext cx="10621109"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Giả sử A = [“0”, “1”, “01”, “10]. Các biểu thức sau trả về giá trị đúng hay sai?</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1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"01"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2. Hãy giải thích ý nghĩa từ khoá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trong câu lệnh sau:</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for i </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range(10):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&lt;các lệnh&gt;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1026" name="Picture 2" descr="Pin by Trân Vương on 問號?? | Cute gif, Good luck gif, Question gif"/>
          <p:cNvPicPr>
            <a:picLocks noChangeAspect="1" noChangeArrowheads="1" noCrop="1"/>
          </p:cNvPicPr>
          <p:nvPr/>
        </p:nvPicPr>
        <p:blipFill>
          <a:blip r:embed="rId1"/>
          <a:srcRect/>
          <a:stretch>
            <a:fillRect/>
          </a:stretch>
        </p:blipFill>
        <p:spPr bwMode="auto">
          <a:xfrm>
            <a:off x="4788398" y="0"/>
            <a:ext cx="2276587" cy="14330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073" y="480358"/>
            <a:ext cx="11312071" cy="743473"/>
          </a:xfrm>
          <a:prstGeom prst="rect">
            <a:avLst/>
          </a:prstGeom>
        </p:spPr>
        <p:txBody>
          <a:bodyPr wrap="none">
            <a:spAutoFit/>
          </a:bodyPr>
          <a:lstStyle/>
          <a:p>
            <a:pPr algn="just">
              <a:lnSpc>
                <a:spcPct val="115000"/>
              </a:lnSpc>
              <a:spcAft>
                <a:spcPts val="0"/>
              </a:spcAft>
            </a:pPr>
            <a:r>
              <a:rPr lang="en-US" sz="40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 MỘT SỐ LỆNH LÀM VIỆC VỚI DANH SÁCH</a:t>
            </a:r>
            <a:endParaRPr lang="en-US" sz="400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9" name="Rounded Rectangle 8"/>
          <p:cNvSpPr/>
          <p:nvPr/>
        </p:nvSpPr>
        <p:spPr>
          <a:xfrm>
            <a:off x="652380" y="2075496"/>
            <a:ext cx="10597662" cy="3813810"/>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600"/>
              </a:spcBef>
              <a:spcAft>
                <a:spcPts val="6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1.</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clear()</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xóa toàn bộ một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A.clear()</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Sau khi thực hiện lệnh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clear() </a:t>
            </a:r>
            <a:r>
              <a:rPr lang="en-US" sz="2800">
                <a:latin typeface="Times New Roman" panose="02020603050405020304" pitchFamily="18" charset="0"/>
                <a:ea typeface="Times New Roman" panose="02020603050405020304" pitchFamily="18" charset="0"/>
                <a:cs typeface="Times New Roman" panose="02020603050405020304" pitchFamily="18" charset="0"/>
              </a:rPr>
              <a:t>danh sách gốc trở thành rỗng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3385" y="823949"/>
            <a:ext cx="10597662" cy="514183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2.</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remove(</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sẽ xoá phần tử đầu tiên của danh sách có giá trị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a:latin typeface="Times New Roman" panose="02020603050405020304" pitchFamily="18" charset="0"/>
                <a:ea typeface="Times New Roman" panose="02020603050405020304" pitchFamily="18" charset="0"/>
                <a:cs typeface="Times New Roman" panose="02020603050405020304" pitchFamily="18" charset="0"/>
              </a:rPr>
              <a:t>. Nếu không có phần tử nào như vậy thì sẽ báo lỗi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3, 4, 5]</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A.remove(1)</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3, 4,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A.remove(10)</a:t>
            </a:r>
            <a:r>
              <a:rPr lang="en-US" sz="2800">
                <a:latin typeface="Times New Roman" panose="02020603050405020304" pitchFamily="18" charset="0"/>
                <a:ea typeface="Times New Roman" panose="02020603050405020304" pitchFamily="18" charset="0"/>
                <a:cs typeface="Times New Roman" panose="02020603050405020304" pitchFamily="18" charset="0"/>
              </a:rPr>
              <a:t>  # Lệnh lỗi vì giá trị không có trong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7508" y="1419003"/>
            <a:ext cx="10339754" cy="4324588"/>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3.</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Lệnh </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insert(</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index</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latin typeface="Times New Roman" panose="02020603050405020304" pitchFamily="18" charset="0"/>
                <a:ea typeface="Times New Roman" panose="02020603050405020304" pitchFamily="18" charset="0"/>
                <a:cs typeface="Times New Roman" panose="02020603050405020304" pitchFamily="18" charset="0"/>
              </a:rPr>
              <a:t> có chức năng chèn giá trị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value</a:t>
            </a:r>
            <a:r>
              <a:rPr lang="en-US" sz="2800">
                <a:latin typeface="Times New Roman" panose="02020603050405020304" pitchFamily="18" charset="0"/>
                <a:ea typeface="Times New Roman" panose="02020603050405020304" pitchFamily="18" charset="0"/>
                <a:cs typeface="Times New Roman" panose="02020603050405020304" pitchFamily="18" charset="0"/>
              </a:rPr>
              <a:t> vào danh sách tại vị trí </a:t>
            </a:r>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index</a:t>
            </a:r>
            <a:endParaRPr lang="en-US" sz="2800">
              <a:solidFill>
                <a:srgbClr val="FF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 = [1, 2, 6, 10]</a:t>
            </a:r>
            <a:endParaRPr lang="en-US" sz="2800">
              <a:solidFill>
                <a:schemeClr val="tx2"/>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A.insert(2, 5)</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&gt;&gt;&gt; </a:t>
            </a:r>
            <a:r>
              <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2, 5, 6,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0</TotalTime>
  <Words>4392</Words>
  <Application>WPS Presentation</Application>
  <PresentationFormat>Widescreen</PresentationFormat>
  <Paragraphs>118</Paragraphs>
  <Slides>19</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SimSun</vt:lpstr>
      <vt:lpstr>Wingdings</vt:lpstr>
      <vt:lpstr>Times New Roman</vt:lpstr>
      <vt:lpstr>Cambria Math</vt:lpstr>
      <vt:lpstr>Calibri</vt:lpstr>
      <vt:lpstr>Symbol</vt:lpstr>
      <vt:lpstr>Segoe Print</vt:lpstr>
      <vt:lpstr>Microsoft YaHei</vt:lpstr>
      <vt:lpstr>Arial Unicode MS</vt:lpstr>
      <vt:lpstr>Adobe Fangsong Std R</vt:lpstr>
      <vt:lpstr>Arial Black</vt:lpstr>
      <vt:lpstr>Nature Illustration 16x9</vt:lpstr>
      <vt:lpstr>BÀI 23 MỘT SỐ LỆNH LÀM VIỆC VỚI DỮ LIỆU DANH SÁCH</vt:lpstr>
      <vt:lpstr>PowerPoint 演示文稿</vt:lpstr>
      <vt:lpstr>1. Duyệt danh sách với toán tử 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14 KIỂU DỮ LIỆU DANH SÁCH – XỬ LÍ DANH SÁCH</dc:title>
  <dc:creator>HoangThanh Tam</dc:creator>
  <cp:lastModifiedBy>ASUS</cp:lastModifiedBy>
  <cp:revision>15</cp:revision>
  <dcterms:created xsi:type="dcterms:W3CDTF">2022-01-18T11:55:00Z</dcterms:created>
  <dcterms:modified xsi:type="dcterms:W3CDTF">2023-02-09T06:56:52Z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47AC60135E43437197CCF08E39D3CDB4</vt:lpwstr>
  </property>
  <property fmtid="{D5CDD505-2E9C-101B-9397-08002B2CF9AE}" pid="3" name="KSOProductBuildVer">
    <vt:lpwstr>1033-11.2.0.11440</vt:lpwstr>
  </property>
</Properties>
</file>