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handoutMasterIdLst>
    <p:handoutMasterId r:id="rId30"/>
  </p:handoutMasterIdLst>
  <p:sldIdLst>
    <p:sldId id="257" r:id="rId3"/>
    <p:sldId id="258" r:id="rId4"/>
    <p:sldId id="285" r:id="rId5"/>
    <p:sldId id="260" r:id="rId6"/>
    <p:sldId id="286" r:id="rId7"/>
    <p:sldId id="287" r:id="rId8"/>
    <p:sldId id="288" r:id="rId9"/>
    <p:sldId id="289" r:id="rId10"/>
    <p:sldId id="290" r:id="rId11"/>
    <p:sldId id="295" r:id="rId12"/>
    <p:sldId id="291" r:id="rId13"/>
    <p:sldId id="292" r:id="rId14"/>
    <p:sldId id="293" r:id="rId15"/>
    <p:sldId id="294" r:id="rId16"/>
    <p:sldId id="296" r:id="rId17"/>
    <p:sldId id="297" r:id="rId18"/>
    <p:sldId id="298" r:id="rId19"/>
    <p:sldId id="299" r:id="rId20"/>
    <p:sldId id="300" r:id="rId21"/>
    <p:sldId id="301" r:id="rId22"/>
    <p:sldId id="279" r:id="rId23"/>
    <p:sldId id="280" r:id="rId24"/>
    <p:sldId id="281" r:id="rId25"/>
    <p:sldId id="282" r:id="rId26"/>
    <p:sldId id="283" r:id="rId27"/>
    <p:sldId id="28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F5AB1C69-6EDB-4FF4-983F-18BD219EF322}">
  <a:tblStyle styleId="{D03447BB-5D67-496B-8E87-E561075AD55C}" styleName="深色样式 1 - 强调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5" autoAdjust="0"/>
    <p:restoredTop sz="94660"/>
  </p:normalViewPr>
  <p:slideViewPr>
    <p:cSldViewPr snapToGrid="0">
      <p:cViewPr varScale="1">
        <p:scale>
          <a:sx n="70" d="100"/>
          <a:sy n="70" d="100"/>
        </p:scale>
        <p:origin x="96" y="60"/>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handoutMaster" Target="handoutMasters/handoutMaster1.xml"/><Relationship Id="rId3" Type="http://schemas.openxmlformats.org/officeDocument/2006/relationships/slide" Target="slides/slide1.xml"/><Relationship Id="rId29" Type="http://schemas.openxmlformats.org/officeDocument/2006/relationships/notesMaster" Target="notesMasters/notesMaster1.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en-US"/>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a:fld>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a:fld>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a:t>Click to edit Master title style</a:t>
            </a:r>
            <a:endParaRPr lang="en-US"/>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66214" y="421594"/>
            <a:ext cx="2286000" cy="1885508"/>
          </a:xfrm>
        </p:spPr>
        <p:txBody>
          <a:bodyPr>
            <a:normAutofit/>
          </a:bodyPr>
          <a:lstStyle>
            <a:lvl1pPr>
              <a:defRPr sz="2400"/>
            </a:lvl1pPr>
          </a:lstStyle>
          <a:p>
            <a:r>
              <a:rPr lang="en-US"/>
              <a:t>Click to edit Master title style</a:t>
            </a:r>
            <a:endParaRPr lang="en-US"/>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86"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87"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88"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100"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101"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102"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112" name="Group 111"/>
          <p:cNvGrpSpPr/>
          <p:nvPr/>
        </p:nvGrpSpPr>
        <p:grpSpPr>
          <a:xfrm>
            <a:off x="5322489" y="3245640"/>
            <a:ext cx="3389607" cy="2710838"/>
            <a:chOff x="895350" y="3313113"/>
            <a:chExt cx="3613151" cy="2790825"/>
          </a:xfrm>
          <a:solidFill>
            <a:schemeClr val="tx1">
              <a:lumMod val="50000"/>
            </a:schemeClr>
          </a:solidFill>
        </p:grpSpPr>
        <p:sp>
          <p:nvSpPr>
            <p:cNvPr id="113"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114"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115"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116"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126" name="Text Placeholder 3"/>
          <p:cNvSpPr>
            <a:spLocks noGrp="1"/>
          </p:cNvSpPr>
          <p:nvPr>
            <p:ph type="body" sz="half" idx="21"/>
          </p:nvPr>
        </p:nvSpPr>
        <p:spPr>
          <a:xfrm>
            <a:off x="9066214" y="2484992"/>
            <a:ext cx="2286000" cy="3248729"/>
          </a:xfrm>
        </p:spPr>
        <p:txBody>
          <a:bodyPr anchor="t" anchorCtr="0">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8" name="Slide Number Placeholder 7"/>
          <p:cNvSpPr>
            <a:spLocks noGrp="1"/>
          </p:cNvSpPr>
          <p:nvPr>
            <p:ph type="sldNum" sz="quarter" idx="12"/>
          </p:nvPr>
        </p:nvSpPr>
        <p:spPr/>
        <p:txBody>
          <a:bodyPr/>
          <a:lstStyle/>
          <a:p>
            <a:fld id="{022B156B-59AE-415F-B24B-8756D48BB977}" type="slidenum">
              <a:rPr/>
            </a:fld>
            <a:endParaRPr/>
          </a:p>
        </p:txBody>
      </p:sp>
      <p:sp>
        <p:nvSpPr>
          <p:cNvPr id="7" name="Footer Placeholder 6"/>
          <p:cNvSpPr>
            <a:spLocks noGrp="1"/>
          </p:cNvSpPr>
          <p:nvPr>
            <p:ph type="ftr" sz="quarter" idx="11"/>
          </p:nvPr>
        </p:nvSpPr>
        <p:spPr/>
        <p:txBody>
          <a:bodyPr/>
          <a:lstStyle/>
          <a:p/>
        </p:txBody>
      </p:sp>
      <p:sp>
        <p:nvSpPr>
          <p:cNvPr id="6" name="Date Placeholder 5"/>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a:t>Click to edit Master title style</a:t>
            </a:r>
            <a:endParaRPr dirty="0"/>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dirty="0"/>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fld>
            <a:endParaRPr/>
          </a:p>
        </p:txBody>
      </p:sp>
      <p:sp>
        <p:nvSpPr>
          <p:cNvPr id="6" name="Footer Placeholder 5"/>
          <p:cNvSpPr>
            <a:spLocks noGrp="1"/>
          </p:cNvSpPr>
          <p:nvPr>
            <p:ph type="ftr" sz="quarter" idx="11"/>
          </p:nvPr>
        </p:nvSpPr>
        <p:spPr/>
        <p:txBody>
          <a:bodyPr/>
          <a:lstStyle/>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a:t>Click to edit Master title style</a:t>
            </a:r>
            <a:endParaRPr dirty="0"/>
          </a:p>
        </p:txBody>
      </p:sp>
      <p:grpSp>
        <p:nvGrpSpPr>
          <p:cNvPr id="8" name="Group 7"/>
          <p:cNvGrpSpPr/>
          <p:nvPr/>
        </p:nvGrpSpPr>
        <p:grpSpPr>
          <a:xfrm>
            <a:off x="595546" y="781398"/>
            <a:ext cx="6433398" cy="5053665"/>
            <a:chOff x="5162444" y="781398"/>
            <a:chExt cx="6433398" cy="5053665"/>
          </a:xfrm>
        </p:grpSpPr>
        <p:sp>
          <p:nvSpPr>
            <p:cNvPr id="9" name="Freeform 42"/>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0" name="Freeform 43"/>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lstStyle/>
            <a:p/>
          </p:txBody>
        </p:sp>
        <p:grpSp>
          <p:nvGrpSpPr>
            <p:cNvPr id="11" name="Group 10"/>
            <p:cNvGrpSpPr/>
            <p:nvPr/>
          </p:nvGrpSpPr>
          <p:grpSpPr>
            <a:xfrm>
              <a:off x="5814205" y="859113"/>
              <a:ext cx="5129146" cy="4880471"/>
              <a:chOff x="7856559" y="859113"/>
              <a:chExt cx="3086791" cy="4880471"/>
            </a:xfrm>
          </p:grpSpPr>
          <p:sp>
            <p:nvSpPr>
              <p:cNvPr id="20" name="Freeform 41"/>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21" name="Freeform 44"/>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lstStyle/>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lstStyle/>
            <a:p/>
          </p:txBody>
        </p:sp>
      </p:grpSp>
      <p:sp>
        <p:nvSpPr>
          <p:cNvPr id="3" name="Picture Placeholder 2" descr="An empty placeholder to add an image. Click on the placeholder and select the image that you wish to add."/>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7" name="Slide Number Placeholder 6"/>
          <p:cNvSpPr>
            <a:spLocks noGrp="1"/>
          </p:cNvSpPr>
          <p:nvPr>
            <p:ph type="sldNum" sz="quarter" idx="12"/>
          </p:nvPr>
        </p:nvSpPr>
        <p:spPr/>
        <p:txBody>
          <a:bodyPr/>
          <a:lstStyle/>
          <a:p>
            <a:fld id="{022B156B-59AE-415F-B24B-8756D48BB977}" type="slidenum">
              <a:rPr/>
            </a:fld>
            <a:endParaRPr/>
          </a:p>
        </p:txBody>
      </p:sp>
      <p:sp>
        <p:nvSpPr>
          <p:cNvPr id="6" name="Footer Placeholder 5"/>
          <p:cNvSpPr>
            <a:spLocks noGrp="1"/>
          </p:cNvSpPr>
          <p:nvPr>
            <p:ph type="ftr" sz="quarter" idx="11"/>
          </p:nvPr>
        </p:nvSpPr>
        <p:spPr/>
        <p:txBody>
          <a:bodyPr/>
          <a:lstStyle/>
          <a:p/>
        </p:txBody>
      </p:sp>
      <p:sp>
        <p:nvSpPr>
          <p:cNvPr id="5" name="Date Placeholder 4"/>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Slide Number Placeholder 5"/>
          <p:cNvSpPr>
            <a:spLocks noGrp="1"/>
          </p:cNvSpPr>
          <p:nvPr>
            <p:ph type="sldNum" sz="quarter" idx="12"/>
          </p:nvPr>
        </p:nvSpPr>
        <p:spPr/>
        <p:txBody>
          <a:bodyPr/>
          <a:lstStyle/>
          <a:p>
            <a:fld id="{022B156B-59AE-415F-B24B-8756D48BB977}" type="slidenum">
              <a:rPr/>
            </a:fld>
            <a:endParaRPr/>
          </a:p>
        </p:txBody>
      </p:sp>
      <p:sp>
        <p:nvSpPr>
          <p:cNvPr id="5" name="Footer Placeholder 4"/>
          <p:cNvSpPr>
            <a:spLocks noGrp="1"/>
          </p:cNvSpPr>
          <p:nvPr>
            <p:ph type="ftr" sz="quarter" idx="11"/>
          </p:nvPr>
        </p:nvSpPr>
        <p:spPr/>
        <p:txBody>
          <a:bodyPr/>
          <a:lstStyle/>
          <a:p/>
        </p:txBody>
      </p:sp>
      <p:sp>
        <p:nvSpPr>
          <p:cNvPr id="4" name="Date Placeholder 3"/>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Slide Number Placeholder 5"/>
          <p:cNvSpPr>
            <a:spLocks noGrp="1"/>
          </p:cNvSpPr>
          <p:nvPr>
            <p:ph type="sldNum" sz="quarter" idx="12"/>
          </p:nvPr>
        </p:nvSpPr>
        <p:spPr/>
        <p:txBody>
          <a:bodyPr/>
          <a:lstStyle/>
          <a:p>
            <a:fld id="{022B156B-59AE-415F-B24B-8756D48BB977}" type="slidenum">
              <a:rPr/>
            </a:fld>
            <a:endParaRPr/>
          </a:p>
        </p:txBody>
      </p:sp>
      <p:sp>
        <p:nvSpPr>
          <p:cNvPr id="5" name="Footer Placeholder 4"/>
          <p:cNvSpPr>
            <a:spLocks noGrp="1"/>
          </p:cNvSpPr>
          <p:nvPr>
            <p:ph type="ftr" sz="quarter" idx="11"/>
          </p:nvPr>
        </p:nvSpPr>
        <p:spPr/>
        <p:txBody>
          <a:bodyPr/>
          <a:lstStyle/>
          <a:p/>
        </p:txBody>
      </p:sp>
      <p:sp>
        <p:nvSpPr>
          <p:cNvPr id="4" name="Date Placeholder 3"/>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Slide Number Placeholder 5"/>
          <p:cNvSpPr>
            <a:spLocks noGrp="1"/>
          </p:cNvSpPr>
          <p:nvPr>
            <p:ph type="sldNum" sz="quarter" idx="12"/>
          </p:nvPr>
        </p:nvSpPr>
        <p:spPr/>
        <p:txBody>
          <a:bodyPr/>
          <a:lstStyle/>
          <a:p>
            <a:fld id="{022B156B-59AE-415F-B24B-8756D48BB977}" type="slidenum">
              <a:rPr/>
            </a:fld>
            <a:endParaRPr dirty="0"/>
          </a:p>
        </p:txBody>
      </p:sp>
      <p:sp>
        <p:nvSpPr>
          <p:cNvPr id="5" name="Footer Placeholder 4"/>
          <p:cNvSpPr>
            <a:spLocks noGrp="1"/>
          </p:cNvSpPr>
          <p:nvPr>
            <p:ph type="ftr" sz="quarter" idx="11"/>
          </p:nvPr>
        </p:nvSpPr>
        <p:spPr/>
        <p:txBody>
          <a:bodyPr/>
          <a:lstStyle/>
          <a:p/>
        </p:txBody>
      </p:sp>
      <p:sp>
        <p:nvSpPr>
          <p:cNvPr id="4" name="Date Placeholder 3"/>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a:t>Click to edit Master title style</a:t>
            </a:r>
            <a:endParaRPr lang="en-US"/>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1065212" y="1825625"/>
            <a:ext cx="4954588" cy="418795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4951414" cy="418795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Slide Number Placeholder 6"/>
          <p:cNvSpPr>
            <a:spLocks noGrp="1"/>
          </p:cNvSpPr>
          <p:nvPr>
            <p:ph type="sldNum" sz="quarter" idx="12"/>
          </p:nvPr>
        </p:nvSpPr>
        <p:spPr/>
        <p:txBody>
          <a:bodyPr/>
          <a:lstStyle/>
          <a:p>
            <a:fld id="{022B156B-59AE-415F-B24B-8756D48BB977}" type="slidenum">
              <a:rPr/>
            </a:fld>
            <a:endParaRPr/>
          </a:p>
        </p:txBody>
      </p:sp>
      <p:sp>
        <p:nvSpPr>
          <p:cNvPr id="6" name="Footer Placeholder 5"/>
          <p:cNvSpPr>
            <a:spLocks noGrp="1"/>
          </p:cNvSpPr>
          <p:nvPr>
            <p:ph type="ftr" sz="quarter" idx="11"/>
          </p:nvPr>
        </p:nvSpPr>
        <p:spPr/>
        <p:txBody>
          <a:bodyPr/>
          <a:lstStyle/>
          <a:p/>
        </p:txBody>
      </p:sp>
      <p:sp>
        <p:nvSpPr>
          <p:cNvPr id="5" name="Date Placeholder 4"/>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1069848" y="2505075"/>
            <a:ext cx="4956048" cy="347662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4956048" cy="347662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9" name="Slide Number Placeholder 8"/>
          <p:cNvSpPr>
            <a:spLocks noGrp="1"/>
          </p:cNvSpPr>
          <p:nvPr>
            <p:ph type="sldNum" sz="quarter" idx="12"/>
          </p:nvPr>
        </p:nvSpPr>
        <p:spPr/>
        <p:txBody>
          <a:bodyPr/>
          <a:lstStyle/>
          <a:p>
            <a:fld id="{022B156B-59AE-415F-B24B-8756D48BB977}" type="slidenum">
              <a:rPr/>
            </a:fld>
            <a:endParaRPr/>
          </a:p>
        </p:txBody>
      </p:sp>
      <p:sp>
        <p:nvSpPr>
          <p:cNvPr id="8" name="Footer Placeholder 7"/>
          <p:cNvSpPr>
            <a:spLocks noGrp="1"/>
          </p:cNvSpPr>
          <p:nvPr>
            <p:ph type="ftr" sz="quarter" idx="11"/>
          </p:nvPr>
        </p:nvSpPr>
        <p:spPr/>
        <p:txBody>
          <a:bodyPr/>
          <a:lstStyle/>
          <a:p/>
        </p:txBody>
      </p:sp>
      <p:sp>
        <p:nvSpPr>
          <p:cNvPr id="7" name="Date Placeholder 6"/>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5" name="Slide Number Placeholder 4"/>
          <p:cNvSpPr>
            <a:spLocks noGrp="1"/>
          </p:cNvSpPr>
          <p:nvPr>
            <p:ph type="sldNum" sz="quarter" idx="12"/>
          </p:nvPr>
        </p:nvSpPr>
        <p:spPr/>
        <p:txBody>
          <a:bodyPr/>
          <a:lstStyle/>
          <a:p>
            <a:fld id="{022B156B-59AE-415F-B24B-8756D48BB977}" type="slidenum">
              <a:rPr/>
            </a:fld>
            <a:endParaRPr/>
          </a:p>
        </p:txBody>
      </p:sp>
      <p:sp>
        <p:nvSpPr>
          <p:cNvPr id="4" name="Footer Placeholder 3"/>
          <p:cNvSpPr>
            <a:spLocks noGrp="1"/>
          </p:cNvSpPr>
          <p:nvPr>
            <p:ph type="ftr" sz="quarter" idx="11"/>
          </p:nvPr>
        </p:nvSpPr>
        <p:spPr/>
        <p:txBody>
          <a:bodyPr/>
          <a:lstStyle/>
          <a:p/>
        </p:txBody>
      </p:sp>
      <p:sp>
        <p:nvSpPr>
          <p:cNvPr id="3" name="Date Placeholder 2"/>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fld>
            <a:endParaRPr/>
          </a:p>
        </p:txBody>
      </p:sp>
      <p:sp>
        <p:nvSpPr>
          <p:cNvPr id="3" name="Footer Placeholder 2"/>
          <p:cNvSpPr>
            <a:spLocks noGrp="1"/>
          </p:cNvSpPr>
          <p:nvPr>
            <p:ph type="ftr" sz="quarter" idx="11"/>
          </p:nvPr>
        </p:nvSpPr>
        <p:spPr/>
        <p:txBody>
          <a:bodyPr/>
          <a:lstStyle/>
          <a:p/>
        </p:txBody>
      </p:sp>
      <p:sp>
        <p:nvSpPr>
          <p:cNvPr id="2" name="Date Placeholder 1"/>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799"/>
            <a:ext cx="10058402" cy="1216152"/>
          </a:xfrm>
        </p:spPr>
        <p:txBody>
          <a:bodyPr/>
          <a:lstStyle>
            <a:lvl1pPr>
              <a:defRPr/>
            </a:lvl1pPr>
          </a:lstStyle>
          <a:p>
            <a:r>
              <a:rPr lang="en-US"/>
              <a:t>Click to edit Master title style</a:t>
            </a:r>
            <a:endParaRPr lang="en-US" dirty="0"/>
          </a:p>
        </p:txBody>
      </p:sp>
      <p:grpSp>
        <p:nvGrpSpPr>
          <p:cNvPr id="9" name="Group 8"/>
          <p:cNvGrpSpPr/>
          <p:nvPr/>
        </p:nvGrpSpPr>
        <p:grpSpPr>
          <a:xfrm>
            <a:off x="1052422" y="1733550"/>
            <a:ext cx="4360503" cy="3050038"/>
            <a:chOff x="895350" y="3313113"/>
            <a:chExt cx="3613151" cy="2790825"/>
          </a:xfrm>
          <a:solidFill>
            <a:schemeClr val="tx1">
              <a:lumMod val="50000"/>
            </a:schemeClr>
          </a:solidFill>
        </p:grpSpPr>
        <p:sp>
          <p:nvSpPr>
            <p:cNvPr id="10"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11"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12"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13"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39" name="Text Placeholder 3"/>
          <p:cNvSpPr>
            <a:spLocks noGrp="1"/>
          </p:cNvSpPr>
          <p:nvPr>
            <p:ph type="body" sz="half" idx="2"/>
          </p:nvPr>
        </p:nvSpPr>
        <p:spPr>
          <a:xfrm>
            <a:off x="1052423"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grpSp>
        <p:nvGrpSpPr>
          <p:cNvPr id="22" name="Group 21"/>
          <p:cNvGrpSpPr/>
          <p:nvPr/>
        </p:nvGrpSpPr>
        <p:grpSpPr>
          <a:xfrm>
            <a:off x="6763111" y="1733550"/>
            <a:ext cx="4360503" cy="3050038"/>
            <a:chOff x="895350" y="3313113"/>
            <a:chExt cx="3613151" cy="2790825"/>
          </a:xfrm>
          <a:solidFill>
            <a:schemeClr val="tx1">
              <a:lumMod val="50000"/>
            </a:schemeClr>
          </a:solidFill>
        </p:grpSpPr>
        <p:sp>
          <p:nvSpPr>
            <p:cNvPr id="23"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24"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25"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26"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40" name="Text Placeholder 3"/>
          <p:cNvSpPr>
            <a:spLocks noGrp="1"/>
          </p:cNvSpPr>
          <p:nvPr>
            <p:ph type="body" sz="half" idx="19"/>
          </p:nvPr>
        </p:nvSpPr>
        <p:spPr>
          <a:xfrm>
            <a:off x="6742908"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8" name="Slide Number Placeholder 7"/>
          <p:cNvSpPr>
            <a:spLocks noGrp="1"/>
          </p:cNvSpPr>
          <p:nvPr>
            <p:ph type="sldNum" sz="quarter" idx="12"/>
          </p:nvPr>
        </p:nvSpPr>
        <p:spPr/>
        <p:txBody>
          <a:bodyPr/>
          <a:lstStyle/>
          <a:p>
            <a:fld id="{022B156B-59AE-415F-B24B-8756D48BB977}" type="slidenum">
              <a:rPr/>
            </a:fld>
            <a:endParaRPr/>
          </a:p>
        </p:txBody>
      </p:sp>
      <p:sp>
        <p:nvSpPr>
          <p:cNvPr id="7" name="Footer Placeholder 6"/>
          <p:cNvSpPr>
            <a:spLocks noGrp="1"/>
          </p:cNvSpPr>
          <p:nvPr>
            <p:ph type="ftr" sz="quarter" idx="11"/>
          </p:nvPr>
        </p:nvSpPr>
        <p:spPr/>
        <p:txBody>
          <a:bodyPr/>
          <a:lstStyle/>
          <a:p/>
        </p:txBody>
      </p:sp>
      <p:sp>
        <p:nvSpPr>
          <p:cNvPr id="6" name="Date Placeholder 5"/>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grpSp>
        <p:nvGrpSpPr>
          <p:cNvPr id="52" name="Group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54"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55"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56"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1249168" y="1824285"/>
            <a:ext cx="2715289"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1" name="Text Placeholder 3"/>
          <p:cNvSpPr>
            <a:spLocks noGrp="1"/>
          </p:cNvSpPr>
          <p:nvPr>
            <p:ph type="body" sz="half" idx="2"/>
          </p:nvPr>
        </p:nvSpPr>
        <p:spPr>
          <a:xfrm>
            <a:off x="123521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grpSp>
        <p:nvGrpSpPr>
          <p:cNvPr id="84" name="Group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86"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87"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88"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4720924"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2" name="Text Placeholder 3"/>
          <p:cNvSpPr>
            <a:spLocks noGrp="1"/>
          </p:cNvSpPr>
          <p:nvPr>
            <p:ph type="body" sz="half" idx="21"/>
          </p:nvPr>
        </p:nvSpPr>
        <p:spPr>
          <a:xfrm>
            <a:off x="4707208"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grpSp>
        <p:nvGrpSpPr>
          <p:cNvPr id="97" name="Group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99"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100"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101"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8222798"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3" name="Text Placeholder 3"/>
          <p:cNvSpPr>
            <a:spLocks noGrp="1"/>
          </p:cNvSpPr>
          <p:nvPr>
            <p:ph type="body" sz="half" idx="22"/>
          </p:nvPr>
        </p:nvSpPr>
        <p:spPr>
          <a:xfrm>
            <a:off x="820908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8" name="Slide Number Placeholder 7"/>
          <p:cNvSpPr>
            <a:spLocks noGrp="1"/>
          </p:cNvSpPr>
          <p:nvPr>
            <p:ph type="sldNum" sz="quarter" idx="12"/>
          </p:nvPr>
        </p:nvSpPr>
        <p:spPr/>
        <p:txBody>
          <a:bodyPr/>
          <a:lstStyle/>
          <a:p>
            <a:fld id="{022B156B-59AE-415F-B24B-8756D48BB977}" type="slidenum">
              <a:rPr/>
            </a:fld>
            <a:endParaRPr/>
          </a:p>
        </p:txBody>
      </p:sp>
      <p:sp>
        <p:nvSpPr>
          <p:cNvPr id="7" name="Footer Placeholder 6"/>
          <p:cNvSpPr>
            <a:spLocks noGrp="1"/>
          </p:cNvSpPr>
          <p:nvPr>
            <p:ph type="ftr" sz="quarter" idx="11"/>
          </p:nvPr>
        </p:nvSpPr>
        <p:spPr/>
        <p:txBody>
          <a:bodyPr/>
          <a:lstStyle/>
          <a:p/>
        </p:txBody>
      </p:sp>
      <p:sp>
        <p:nvSpPr>
          <p:cNvPr id="6" name="Date Placeholder 5"/>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4.pn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a:t>Click to edit Master title style</a:t>
            </a:r>
            <a:endParaRPr lang="en-US"/>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100">
                <a:solidFill>
                  <a:schemeClr val="tx1"/>
                </a:solidFill>
              </a:defRPr>
            </a:lvl1pPr>
          </a:lstStyle>
          <a:p>
            <a:fld id="{022B156B-59AE-415F-B24B-8756D48BB977}" type="slidenum">
              <a:rPr lang="en-US" smtClean="0"/>
            </a:fld>
            <a:endParaRPr lang="en-US"/>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100">
                <a:solidFill>
                  <a:schemeClr val="tx1"/>
                </a:solidFill>
              </a:defRPr>
            </a:lvl1pPr>
          </a:lstStyle>
          <a:p>
            <a:endParaRPr lang="en-US"/>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100">
                <a:solidFill>
                  <a:schemeClr val="tx1"/>
                </a:solidFill>
              </a:defRPr>
            </a:lvl1pPr>
          </a:lstStyle>
          <a:p>
            <a:fld id="{4CF99945-0A15-4715-AB6C-F5E56CF20F70}" type="datetimeFigureOut">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hdphoto" Target="../media/image6.wdp"/><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91508" y="1171302"/>
            <a:ext cx="9800492" cy="1970483"/>
          </a:xfrm>
        </p:spPr>
        <p:txBody>
          <a:bodyPr>
            <a:normAutofit/>
          </a:bodyPr>
          <a:lstStyle/>
          <a:p>
            <a:pPr algn="ctr"/>
            <a:r>
              <a:rPr lang="en-US"/>
              <a:t>BÀI </a:t>
            </a:r>
            <a:r>
              <a:rPr lang="en-US" smtClean="0"/>
              <a:t>22</a:t>
            </a:r>
            <a:br>
              <a:rPr lang="en-US"/>
            </a:br>
            <a:r>
              <a:rPr lang="en-US"/>
              <a:t>KIỂU DỮ LIỆU DANH </a:t>
            </a:r>
            <a:r>
              <a:rPr lang="en-US" smtClean="0"/>
              <a:t>SÁCH</a:t>
            </a:r>
            <a:endParaRPr lang="en-US"/>
          </a:p>
        </p:txBody>
      </p:sp>
      <p:sp>
        <p:nvSpPr>
          <p:cNvPr id="3" name="Subtitle 2"/>
          <p:cNvSpPr>
            <a:spLocks noGrp="1"/>
          </p:cNvSpPr>
          <p:nvPr>
            <p:ph type="subTitle" idx="1"/>
          </p:nvPr>
        </p:nvSpPr>
        <p:spPr>
          <a:xfrm>
            <a:off x="3675184" y="3845672"/>
            <a:ext cx="6858002" cy="914400"/>
          </a:xfrm>
        </p:spPr>
        <p:txBody>
          <a:bodyPr/>
          <a:lstStyle/>
          <a:p>
            <a:pPr algn="ctr"/>
            <a:r>
              <a:rPr lang="en-US"/>
              <a:t>GV: Hoàng Thị Thanh Tâm</a:t>
            </a: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2883876" y="1165146"/>
            <a:ext cx="6096000" cy="3097248"/>
          </a:xfrm>
          <a:prstGeom prst="cloudCallout">
            <a:avLst/>
          </a:prstGeom>
        </p:spPr>
        <p:style>
          <a:lnRef idx="2">
            <a:schemeClr val="accent2"/>
          </a:lnRef>
          <a:fillRef idx="1">
            <a:schemeClr val="lt1"/>
          </a:fillRef>
          <a:effectRef idx="0">
            <a:schemeClr val="accent2"/>
          </a:effectRef>
          <a:fontRef idx="minor">
            <a:schemeClr val="dk1"/>
          </a:fontRef>
        </p:style>
        <p:txBody>
          <a:bodyPr>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Quan sát các lệnh sau để biết cách dùng lệnh for duyệt lần lượt các phần tử của một danh sách.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79707" y="407350"/>
            <a:ext cx="11301278" cy="707886"/>
          </a:xfrm>
          <a:prstGeom prst="rect">
            <a:avLst/>
          </a:prstGeom>
        </p:spPr>
        <p:txBody>
          <a:bodyPr wrap="square">
            <a:spAutoFit/>
          </a:bodyPr>
          <a:lstStyle/>
          <a:p>
            <a:r>
              <a:rPr lang="en-US" sz="4000" b="1">
                <a:solidFill>
                  <a:srgbClr val="C00000"/>
                </a:solidFill>
                <a:latin typeface="Times New Roman" panose="02020603050405020304" pitchFamily="18" charset="0"/>
                <a:ea typeface="Times New Roman" panose="02020603050405020304" pitchFamily="18" charset="0"/>
              </a:rPr>
              <a:t>2. DUYỆT CÁC PHẦN TỬ CỦA </a:t>
            </a:r>
            <a:r>
              <a:rPr lang="en-US" sz="4000" b="1" smtClean="0">
                <a:solidFill>
                  <a:srgbClr val="C00000"/>
                </a:solidFill>
                <a:latin typeface="Times New Roman" panose="02020603050405020304" pitchFamily="18" charset="0"/>
                <a:ea typeface="Times New Roman" panose="02020603050405020304" pitchFamily="18" charset="0"/>
              </a:rPr>
              <a:t>DANH SÁCH </a:t>
            </a:r>
            <a:endParaRPr lang="en-US" sz="4000">
              <a:solidFill>
                <a:srgbClr val="C00000"/>
              </a:solidFill>
            </a:endParaRPr>
          </a:p>
        </p:txBody>
      </p:sp>
      <p:sp>
        <p:nvSpPr>
          <p:cNvPr id="6" name="Rounded Rectangle 5"/>
          <p:cNvSpPr/>
          <p:nvPr/>
        </p:nvSpPr>
        <p:spPr>
          <a:xfrm>
            <a:off x="679707" y="1115236"/>
            <a:ext cx="10480431" cy="5754767"/>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Ví dụ 1.</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Duyệt và in ra từng phần tử của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&gt;&gt;&gt; A = [1,2,3,4,5]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&gt;&gt;&gt; for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 </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in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(len(A)):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print </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(A[i], end = “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 dụ 2.</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Duyệt và in một phần của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 = [3, 2, 1, 5, 6, 10, 7, 12, 18]</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for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800">
                <a:latin typeface="Times New Roman" panose="02020603050405020304" pitchFamily="18" charset="0"/>
                <a:ea typeface="Times New Roman" panose="02020603050405020304" pitchFamily="18" charset="0"/>
                <a:cs typeface="Times New Roman" panose="02020603050405020304" pitchFamily="18" charset="0"/>
              </a:rPr>
              <a:t>  in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a:t>
            </a:r>
            <a:r>
              <a:rPr lang="en-US" sz="2800">
                <a:latin typeface="Times New Roman" panose="02020603050405020304" pitchFamily="18" charset="0"/>
                <a:ea typeface="Times New Roman" panose="02020603050405020304" pitchFamily="18" charset="0"/>
                <a:cs typeface="Times New Roman" panose="02020603050405020304" pitchFamily="18" charset="0"/>
              </a:rPr>
              <a:t>(2,5):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print </a:t>
            </a:r>
            <a:r>
              <a:rPr lang="en-US" sz="2800">
                <a:latin typeface="Times New Roman" panose="02020603050405020304" pitchFamily="18" charset="0"/>
                <a:ea typeface="Times New Roman" panose="02020603050405020304" pitchFamily="18" charset="0"/>
                <a:cs typeface="Times New Roman" panose="02020603050405020304" pitchFamily="18" charset="0"/>
              </a:rPr>
              <a:t>(A[i], end =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1 5 6</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barn(inVertical)">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arn(inVertical)">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barn(inVertical)">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barn(inVertical)">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arn(inVertical)">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barn(inVertical)">
                                      <p:cBhvr>
                                        <p:cTn id="37" dur="5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barn(inVertical)">
                                      <p:cBhvr>
                                        <p:cTn id="42" dur="500"/>
                                        <p:tgtEl>
                                          <p:spTgt spid="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Effect transition="in" filter="barn(inVertical)">
                                      <p:cBhvr>
                                        <p:cTn id="47" dur="500"/>
                                        <p:tgtEl>
                                          <p:spTgt spid="6">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Effect transition="in" filter="barn(inVertical)">
                                      <p:cBhvr>
                                        <p:cTn id="5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1487606" y="2189777"/>
            <a:ext cx="9632870" cy="2380262"/>
          </a:xfrm>
          <a:prstGeom prst="horizontalScroll">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en-US" sz="32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Ghi nhớ:</a:t>
            </a:r>
            <a:r>
              <a:rPr lang="en-US" sz="32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a:latin typeface="Times New Roman" panose="02020603050405020304" pitchFamily="18" charset="0"/>
                <a:ea typeface="Times New Roman" panose="02020603050405020304" pitchFamily="18" charset="0"/>
                <a:cs typeface="Times New Roman" panose="02020603050405020304" pitchFamily="18" charset="0"/>
              </a:rPr>
              <a:t>Có thể duyệt lần lượt các phần </a:t>
            </a:r>
            <a:r>
              <a:rPr lang="en-US" sz="3200" smtClean="0">
                <a:latin typeface="Times New Roman" panose="02020603050405020304" pitchFamily="18" charset="0"/>
                <a:ea typeface="Times New Roman" panose="02020603050405020304" pitchFamily="18" charset="0"/>
                <a:cs typeface="Times New Roman" panose="02020603050405020304" pitchFamily="18" charset="0"/>
              </a:rPr>
              <a:t>tử </a:t>
            </a:r>
            <a:r>
              <a:rPr lang="en-US" sz="3200">
                <a:latin typeface="Times New Roman" panose="02020603050405020304" pitchFamily="18" charset="0"/>
                <a:ea typeface="Times New Roman" panose="02020603050405020304" pitchFamily="18" charset="0"/>
                <a:cs typeface="Times New Roman" panose="02020603050405020304" pitchFamily="18" charset="0"/>
              </a:rPr>
              <a:t>của danh sách bằng lệnh for kết hợp với vùng giá trị của lệnh range( ).</a:t>
            </a:r>
            <a:endParaRPr lang="en-US" sz="32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87569" y="248531"/>
            <a:ext cx="12004431" cy="6609469"/>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1. Giải thích các lệnh ở mỗi câu sau thực hiện công việc </a:t>
            </a:r>
            <a:r>
              <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gì?</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S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for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i  </a:t>
            </a:r>
            <a:r>
              <a:rPr lang="en-US" sz="2800">
                <a:latin typeface="Times New Roman" panose="02020603050405020304" pitchFamily="18" charset="0"/>
                <a:ea typeface="Times New Roman" panose="02020603050405020304" pitchFamily="18" charset="0"/>
                <a:cs typeface="Times New Roman" panose="02020603050405020304" pitchFamily="18" charset="0"/>
              </a:rPr>
              <a:t>in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a:t>
            </a:r>
            <a:r>
              <a:rPr lang="en-US" sz="2800">
                <a:latin typeface="Times New Roman" panose="02020603050405020304" pitchFamily="18" charset="0"/>
                <a:ea typeface="Times New Roman" panose="02020603050405020304" pitchFamily="18" charset="0"/>
                <a:cs typeface="Times New Roman" panose="02020603050405020304" pitchFamily="18" charset="0"/>
              </a:rPr>
              <a:t>(len(A)):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if   A[i] &gt; 0:  S = S + A[i]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print</a:t>
            </a:r>
            <a:r>
              <a:rPr lang="en-US" sz="2800">
                <a:latin typeface="Times New Roman" panose="02020603050405020304" pitchFamily="18" charset="0"/>
                <a:ea typeface="Times New Roman" panose="02020603050405020304" pitchFamily="18" charset="0"/>
                <a:cs typeface="Times New Roman" panose="02020603050405020304" pitchFamily="18" charset="0"/>
              </a:rPr>
              <a:t>(S)</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C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for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800">
                <a:latin typeface="Times New Roman" panose="02020603050405020304" pitchFamily="18" charset="0"/>
                <a:ea typeface="Times New Roman" panose="02020603050405020304" pitchFamily="18" charset="0"/>
                <a:cs typeface="Times New Roman" panose="02020603050405020304" pitchFamily="18" charset="0"/>
              </a:rPr>
              <a:t>  in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a:t>
            </a:r>
            <a:r>
              <a:rPr lang="en-US" sz="2800">
                <a:latin typeface="Times New Roman" panose="02020603050405020304" pitchFamily="18" charset="0"/>
                <a:ea typeface="Times New Roman" panose="02020603050405020304" pitchFamily="18" charset="0"/>
                <a:cs typeface="Times New Roman" panose="02020603050405020304" pitchFamily="18" charset="0"/>
              </a:rPr>
              <a:t>(len(A)):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if A[i] &gt; 0:  C = C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print</a:t>
            </a:r>
            <a:r>
              <a:rPr lang="en-US" sz="2800">
                <a:latin typeface="Times New Roman" panose="02020603050405020304" pitchFamily="18" charset="0"/>
                <a:ea typeface="Times New Roman" panose="02020603050405020304" pitchFamily="18" charset="0"/>
                <a:cs typeface="Times New Roman" panose="02020603050405020304" pitchFamily="18" charset="0"/>
              </a:rPr>
              <a:t>(C)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a:solidFill>
                  <a:schemeClr val="tx2"/>
                </a:solidFill>
                <a:latin typeface="Times New Roman" panose="02020603050405020304" pitchFamily="18" charset="0"/>
                <a:ea typeface="Times New Roman" panose="02020603050405020304" pitchFamily="18" charset="0"/>
              </a:rPr>
              <a:t>2. Cho dãy các số nguyên A, viết chương trinh in ra các số chẵn của A.</a:t>
            </a:r>
            <a:endParaRPr lang="en-US" sz="2800">
              <a:solidFill>
                <a:schemeClr val="tx2"/>
              </a:solidFill>
            </a:endParaRPr>
          </a:p>
        </p:txBody>
      </p:sp>
      <p:pic>
        <p:nvPicPr>
          <p:cNvPr id="1026" name="Picture 2" descr="Ghim của eimi ( 에이미 )💫 trên 問號?? | Dễ thương, Hình gif"/>
          <p:cNvPicPr>
            <a:picLocks noChangeAspect="1" noChangeArrowheads="1" noCrop="1"/>
          </p:cNvPicPr>
          <p:nvPr/>
        </p:nvPicPr>
        <p:blipFill>
          <a:blip r:embed="rId1"/>
          <a:srcRect/>
          <a:stretch>
            <a:fillRect/>
          </a:stretch>
        </p:blipFill>
        <p:spPr bwMode="auto">
          <a:xfrm>
            <a:off x="7621055" y="1633610"/>
            <a:ext cx="4231270" cy="34307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barn(inVertical)">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arn(inVertical)">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barn(inVertical)">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barn(inVertical)">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arn(inVertical)">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barn(inVertical)">
                                      <p:cBhvr>
                                        <p:cTn id="37" dur="5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barn(inVertical)">
                                      <p:cBhvr>
                                        <p:cTn id="42" dur="500"/>
                                        <p:tgtEl>
                                          <p:spTgt spid="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Effect transition="in" filter="barn(inVertical)">
                                      <p:cBhvr>
                                        <p:cTn id="47" dur="500"/>
                                        <p:tgtEl>
                                          <p:spTgt spid="6">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Effect transition="in" filter="barn(inVertical)">
                                      <p:cBhvr>
                                        <p:cTn id="52" dur="500"/>
                                        <p:tgtEl>
                                          <p:spTgt spid="6">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6">
                                            <p:txEl>
                                              <p:pRg st="9" end="9"/>
                                            </p:txEl>
                                          </p:spTgt>
                                        </p:tgtEl>
                                        <p:attrNameLst>
                                          <p:attrName>style.visibility</p:attrName>
                                        </p:attrNameLst>
                                      </p:cBhvr>
                                      <p:to>
                                        <p:strVal val="visible"/>
                                      </p:to>
                                    </p:set>
                                    <p:animEffect transition="in" filter="barn(inVertical)">
                                      <p:cBhvr>
                                        <p:cTn id="57" dur="500"/>
                                        <p:tgtEl>
                                          <p:spTgt spid="6">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6">
                                            <p:txEl>
                                              <p:pRg st="10" end="10"/>
                                            </p:txEl>
                                          </p:spTgt>
                                        </p:tgtEl>
                                        <p:attrNameLst>
                                          <p:attrName>style.visibility</p:attrName>
                                        </p:attrNameLst>
                                      </p:cBhvr>
                                      <p:to>
                                        <p:strVal val="visible"/>
                                      </p:to>
                                    </p:set>
                                    <p:animEffect transition="in" filter="barn(inVertical)">
                                      <p:cBhvr>
                                        <p:cTn id="62" dur="500"/>
                                        <p:tgtEl>
                                          <p:spTgt spid="6">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6">
                                            <p:txEl>
                                              <p:pRg st="11" end="11"/>
                                            </p:txEl>
                                          </p:spTgt>
                                        </p:tgtEl>
                                        <p:attrNameLst>
                                          <p:attrName>style.visibility</p:attrName>
                                        </p:attrNameLst>
                                      </p:cBhvr>
                                      <p:to>
                                        <p:strVal val="visible"/>
                                      </p:to>
                                    </p:set>
                                    <p:animEffect transition="in" filter="barn(inVertical)">
                                      <p:cBhvr>
                                        <p:cTn id="67" dur="500"/>
                                        <p:tgtEl>
                                          <p:spTgt spid="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35109" y="266673"/>
            <a:ext cx="9154429" cy="707886"/>
          </a:xfrm>
          <a:prstGeom prst="rect">
            <a:avLst/>
          </a:prstGeom>
        </p:spPr>
        <p:txBody>
          <a:bodyPr wrap="none">
            <a:spAutoFit/>
          </a:bodyPr>
          <a:lstStyle/>
          <a:p>
            <a:r>
              <a:rPr lang="en-US" sz="4000" b="1">
                <a:solidFill>
                  <a:srgbClr val="7030A0"/>
                </a:solidFill>
                <a:latin typeface="Times New Roman" panose="02020603050405020304" pitchFamily="18" charset="0"/>
                <a:ea typeface="Times New Roman" panose="02020603050405020304" pitchFamily="18" charset="0"/>
              </a:rPr>
              <a:t>3. THÊM PHẦN </a:t>
            </a:r>
            <a:r>
              <a:rPr lang="en-US" sz="4000" b="1" smtClean="0">
                <a:solidFill>
                  <a:srgbClr val="7030A0"/>
                </a:solidFill>
                <a:latin typeface="Times New Roman" panose="02020603050405020304" pitchFamily="18" charset="0"/>
                <a:ea typeface="Times New Roman" panose="02020603050405020304" pitchFamily="18" charset="0"/>
              </a:rPr>
              <a:t>TỬ </a:t>
            </a:r>
            <a:r>
              <a:rPr lang="en-US" sz="4000" b="1">
                <a:solidFill>
                  <a:srgbClr val="7030A0"/>
                </a:solidFill>
                <a:latin typeface="Times New Roman" panose="02020603050405020304" pitchFamily="18" charset="0"/>
                <a:ea typeface="Times New Roman" panose="02020603050405020304" pitchFamily="18" charset="0"/>
              </a:rPr>
              <a:t>VÀO DANH SÁCH</a:t>
            </a:r>
            <a:endParaRPr lang="en-US" sz="4000">
              <a:solidFill>
                <a:srgbClr val="7030A0"/>
              </a:solidFill>
            </a:endParaRPr>
          </a:p>
        </p:txBody>
      </p:sp>
      <p:sp>
        <p:nvSpPr>
          <p:cNvPr id="6" name="Rounded Rectangle 5"/>
          <p:cNvSpPr/>
          <p:nvPr/>
        </p:nvSpPr>
        <p:spPr>
          <a:xfrm>
            <a:off x="717453" y="1095765"/>
            <a:ext cx="10738339" cy="5618559"/>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Python có những lệnh đặc biệt để thêm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phần </a:t>
            </a:r>
            <a:r>
              <a:rPr lang="en-US" sz="2800">
                <a:latin typeface="Times New Roman" panose="02020603050405020304" pitchFamily="18" charset="0"/>
                <a:ea typeface="Times New Roman" panose="02020603050405020304" pitchFamily="18" charset="0"/>
                <a:cs typeface="Times New Roman" panose="02020603050405020304" pitchFamily="18" charset="0"/>
              </a:rPr>
              <a:t>tử vào một danh sách. Các lệnh này được thiết kế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riêng </a:t>
            </a:r>
            <a:r>
              <a:rPr lang="en-US" sz="2800">
                <a:latin typeface="Times New Roman" panose="02020603050405020304" pitchFamily="18" charset="0"/>
                <a:ea typeface="Times New Roman" panose="02020603050405020304" pitchFamily="18" charset="0"/>
                <a:cs typeface="Times New Roman" panose="02020603050405020304" pitchFamily="18" charset="0"/>
              </a:rPr>
              <a:t>cho kiểu dữ liệu danh sách và còn được gọi là phương thức (method) của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Ví dụ. Thêm phần tử vào cuối danh sách</a:t>
            </a:r>
            <a:endParaRPr lang="en-US" sz="2800" b="1">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 = [1,2]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 </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append</a:t>
            </a:r>
            <a:r>
              <a:rPr lang="en-US" sz="2800">
                <a:latin typeface="Times New Roman" panose="02020603050405020304" pitchFamily="18" charset="0"/>
                <a:ea typeface="Times New Roman" panose="02020603050405020304" pitchFamily="18" charset="0"/>
                <a:cs typeface="Times New Roman" panose="02020603050405020304" pitchFamily="18" charset="0"/>
              </a:rPr>
              <a:t> (10)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2, 10]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barn(inVertical)">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arn(inVertical)">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barn(inVertical)">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barn(inVertical)">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arn(inVertical)">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barn(inVertical)">
                                      <p:cBhvr>
                                        <p:cTn id="3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773723" y="1325219"/>
            <a:ext cx="10550770" cy="350734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Python có một số lệnh dành riêng (phương thức) cho dữ liệu kiểu danh sách. Cú pháp các lệnh đó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ctr">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&lt;danh sách&gt;.&lt;phương thức&gt;</a:t>
            </a:r>
            <a:endParaRPr lang="en-US" sz="2800" b="1">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Lệnh thêm phần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tử </a:t>
            </a:r>
            <a:r>
              <a:rPr lang="en-US" sz="2800">
                <a:latin typeface="Times New Roman" panose="02020603050405020304" pitchFamily="18" charset="0"/>
                <a:ea typeface="Times New Roman" panose="02020603050405020304" pitchFamily="18" charset="0"/>
                <a:cs typeface="Times New Roman" panose="02020603050405020304" pitchFamily="18" charset="0"/>
              </a:rPr>
              <a:t>vào cuối danh sách là &lt;danh sách&gt;.</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append( )</a:t>
            </a:r>
            <a:endParaRPr lang="en-US" sz="280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359878" y="1908700"/>
            <a:ext cx="9753600" cy="4324588"/>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Sau khi thêm một phần tử vào danh sách A bằng lệnh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append()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thì độ dài danh sách A thay đổi như thế nào?</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Danh sách A sẽ như thế nào sau các lệnh sau?</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 = [2,4,10,1,0]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 append (100)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latin typeface="Times New Roman" panose="02020603050405020304" pitchFamily="18" charset="0"/>
                <a:ea typeface="Times New Roman" panose="02020603050405020304" pitchFamily="18" charset="0"/>
              </a:rPr>
              <a:t>&gt;&gt;&gt; del </a:t>
            </a:r>
            <a:r>
              <a:rPr lang="en-US" sz="2800" smtClean="0">
                <a:latin typeface="Times New Roman" panose="02020603050405020304" pitchFamily="18" charset="0"/>
                <a:ea typeface="Times New Roman" panose="02020603050405020304" pitchFamily="18" charset="0"/>
              </a:rPr>
              <a:t>(A[1])</a:t>
            </a:r>
            <a:endParaRPr lang="en-US" sz="2800"/>
          </a:p>
        </p:txBody>
      </p:sp>
      <p:pic>
        <p:nvPicPr>
          <p:cNvPr id="2050" name="Picture 2" descr="Ghim của eimi ( 에이미 )💫 trên 問號?? | Dễ thương, Hình gif"/>
          <p:cNvPicPr>
            <a:picLocks noChangeAspect="1" noChangeArrowheads="1" noCrop="1"/>
          </p:cNvPicPr>
          <p:nvPr/>
        </p:nvPicPr>
        <p:blipFill>
          <a:blip r:embed="rId1"/>
          <a:srcRect/>
          <a:stretch>
            <a:fillRect/>
          </a:stretch>
        </p:blipFill>
        <p:spPr bwMode="auto">
          <a:xfrm>
            <a:off x="4844806" y="152813"/>
            <a:ext cx="2165594" cy="17558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arn(inVertic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arn(inVertic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arn(inVertical)">
                                      <p:cBhvr>
                                        <p:cTn id="3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2296" y="574144"/>
            <a:ext cx="3875100" cy="743473"/>
          </a:xfrm>
          <a:prstGeom prst="rect">
            <a:avLst/>
          </a:prstGeom>
        </p:spPr>
        <p:txBody>
          <a:bodyPr wrap="none">
            <a:spAutoFit/>
          </a:bodyPr>
          <a:lstStyle/>
          <a:p>
            <a:pPr algn="just">
              <a:lnSpc>
                <a:spcPct val="115000"/>
              </a:lnSpc>
              <a:spcAft>
                <a:spcPts val="0"/>
              </a:spcAft>
            </a:pPr>
            <a:r>
              <a:rPr lang="en-US" sz="40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4. THỰC HÀNH</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Rounded Rectangle 5"/>
          <p:cNvSpPr/>
          <p:nvPr/>
        </p:nvSpPr>
        <p:spPr>
          <a:xfrm>
            <a:off x="562707" y="1949364"/>
            <a:ext cx="11113477" cy="446079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Khởi tạo, nhập dữ liệu, thêm phần tử cho danh sách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cs typeface="Times New Roman" panose="02020603050405020304" pitchFamily="18" charset="0"/>
              </a:rPr>
              <a:t>Nhập số n từ bàn phím, sau đó nhập danh sách n tên các bạn lớp em và in ra danh sách các tên đó, mỗi tên trên một dòng.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yêu cầu nhập số tự nhiên n, sau đó nhập từ tên trong danh sách, dùng phương thức append( ) để đưa dần vào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Chú ý. </a:t>
            </a:r>
            <a:r>
              <a:rPr lang="en-US" sz="2800">
                <a:latin typeface="Times New Roman" panose="02020603050405020304" pitchFamily="18" charset="0"/>
                <a:ea typeface="Times New Roman" panose="02020603050405020304" pitchFamily="18" charset="0"/>
                <a:cs typeface="Times New Roman" panose="02020603050405020304" pitchFamily="18" charset="0"/>
              </a:rPr>
              <a:t>Vì vùng giá trị của lệnh range(n) bắt đầu từ 0 nên trong thông báo nhập cần viết là str(i+1) để bắt đầu từ 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barn(inVertical)">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arn(inVertical)">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barn(inVertical)">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barn(inVertical)">
                                      <p:cBhvr>
                                        <p:cTn id="2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4547" y="2439688"/>
            <a:ext cx="4378122" cy="548099"/>
          </a:xfrm>
          <a:prstGeom prst="rect">
            <a:avLst/>
          </a:prstGeom>
        </p:spPr>
        <p:txBody>
          <a:bodyPr wrap="none">
            <a:spAutoFit/>
          </a:bodyPr>
          <a:lstStyle/>
          <a:p>
            <a:pPr algn="just">
              <a:lnSpc>
                <a:spcPct val="115000"/>
              </a:lnSpc>
              <a:spcAft>
                <a:spcPts val="0"/>
              </a:spcAft>
            </a:pP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Chương trình có thể như sau:</a:t>
            </a:r>
            <a:endParaRPr lang="en-US" sz="280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6"/>
          <p:cNvPicPr>
            <a:picLocks noChangeAspect="1"/>
          </p:cNvPicPr>
          <p:nvPr/>
        </p:nvPicPr>
        <p:blipFill rotWithShape="1">
          <a:blip r:embed="rId1"/>
          <a:srcRect l="3047" t="3498" r="45435" b="10307"/>
          <a:stretch>
            <a:fillRect/>
          </a:stretch>
        </p:blipFill>
        <p:spPr>
          <a:xfrm>
            <a:off x="4582669" y="150125"/>
            <a:ext cx="7609331" cy="6305265"/>
          </a:xfrm>
          <a:prstGeom prst="rect">
            <a:avLst/>
          </a:prstGeom>
        </p:spPr>
      </p:pic>
      <p:sp>
        <p:nvSpPr>
          <p:cNvPr id="8" name="Right Arrow 7"/>
          <p:cNvSpPr/>
          <p:nvPr/>
        </p:nvSpPr>
        <p:spPr>
          <a:xfrm>
            <a:off x="1487607" y="2987787"/>
            <a:ext cx="2101755" cy="7506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36894" y="164994"/>
            <a:ext cx="10761785" cy="2349579"/>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Nhập một dãy số từ bàn phím. Tính tổng, trung bình của dãy và in dãy số trên một hàng ngang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Tương tự nhiệm vụ 1, chỉ khác là nhập số nguyên nên dùng lệnh int( ) để chuyển đổi dữ liệu.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6" name="Picture 5"/>
          <p:cNvPicPr>
            <a:picLocks noChangeAspect="1"/>
          </p:cNvPicPr>
          <p:nvPr/>
        </p:nvPicPr>
        <p:blipFill rotWithShape="1">
          <a:blip r:embed="rId1"/>
          <a:srcRect l="3678" t="14132" r="55233" b="43890"/>
          <a:stretch>
            <a:fillRect/>
          </a:stretch>
        </p:blipFill>
        <p:spPr>
          <a:xfrm>
            <a:off x="2552132" y="2514573"/>
            <a:ext cx="7528608" cy="434342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685968" y="0"/>
            <a:ext cx="10293531" cy="6635262"/>
          </a:xfrm>
          <a:prstGeom prst="cloudCallout">
            <a:avLst>
              <a:gd name="adj1" fmla="val -53905"/>
              <a:gd name="adj2" fmla="val 48901"/>
            </a:avLst>
          </a:prstGeom>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nl-NL" sz="2800">
                <a:latin typeface="Times New Roman" panose="02020603050405020304" pitchFamily="18" charset="0"/>
                <a:cs typeface="Times New Roman" panose="02020603050405020304" pitchFamily="18" charset="0"/>
              </a:rPr>
              <a:t>Em đã được học những kiểu dữ liệu cơ bản của Python như số nguyên, số thực xâu kí tự kiểu dữ liệu logic. Tuy nhiên, khi em cần lưu một dãy các số hay một danh sách học sinh thì cần kiểu dữ liệu dạng danh sách (còn gọi là dãy hay mảng). Kiểu dữ liệu danh sách được dùng nhiều nhất trong Python là kiểu list</a:t>
            </a:r>
            <a:endParaRPr lang="en-US" sz="2800">
              <a:latin typeface="Times New Roman" panose="02020603050405020304" pitchFamily="18" charset="0"/>
              <a:cs typeface="Times New Roman" panose="02020603050405020304" pitchFamily="18" charset="0"/>
            </a:endParaRPr>
          </a:p>
          <a:p>
            <a:pPr marL="0" indent="0" algn="just">
              <a:buNone/>
            </a:pPr>
            <a:r>
              <a:rPr lang="nl-NL" sz="2800">
                <a:latin typeface="Times New Roman" panose="02020603050405020304" pitchFamily="18" charset="0"/>
                <a:cs typeface="Times New Roman" panose="02020603050405020304" pitchFamily="18" charset="0"/>
              </a:rPr>
              <a:t>Em hãy tìm một số dữ liệu kiểu danh sách thường gặp trên thực tế?</a:t>
            </a:r>
            <a:endParaRPr lang="en-US" sz="28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animEffect transition="in" filter="barn(inVertical)">
                                      <p:cBhvr>
                                        <p:cTn id="7" dur="500"/>
                                        <p:tgtEl>
                                          <p:spTgt spid="14">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arn(inVertical)">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barn(inVertical)">
                                      <p:cBhvr>
                                        <p:cTn id="17"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21491" y="290119"/>
            <a:ext cx="3121688" cy="707886"/>
          </a:xfrm>
          <a:prstGeom prst="rect">
            <a:avLst/>
          </a:prstGeom>
        </p:spPr>
        <p:txBody>
          <a:bodyPr wrap="none">
            <a:spAutoFit/>
          </a:bodyPr>
          <a:lstStyle/>
          <a:p>
            <a:r>
              <a:rPr lang="vi-VN" sz="4000" b="1">
                <a:solidFill>
                  <a:srgbClr val="C00000"/>
                </a:solidFill>
                <a:latin typeface="Times New Roman" panose="02020603050405020304" pitchFamily="18" charset="0"/>
                <a:ea typeface="Times New Roman" panose="02020603050405020304" pitchFamily="18" charset="0"/>
              </a:rPr>
              <a:t>LUYỆN TẬP</a:t>
            </a:r>
            <a:endParaRPr lang="en-US" sz="4000">
              <a:solidFill>
                <a:srgbClr val="C00000"/>
              </a:solidFill>
            </a:endParaRPr>
          </a:p>
        </p:txBody>
      </p:sp>
      <p:sp>
        <p:nvSpPr>
          <p:cNvPr id="6" name="Rounded Rectangle 5"/>
          <p:cNvSpPr/>
          <p:nvPr/>
        </p:nvSpPr>
        <p:spPr>
          <a:xfrm>
            <a:off x="865566" y="1667213"/>
            <a:ext cx="10433538" cy="3166824"/>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nl-NL"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Bài 1.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lệnh xóa phần tử cuối cùng của danh sách A bằng lệnh del</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Bài 2. </a:t>
            </a:r>
            <a:r>
              <a:rPr lang="nl-NL" sz="2800">
                <a:latin typeface="Times New Roman" panose="02020603050405020304" pitchFamily="18" charset="0"/>
                <a:ea typeface="Times New Roman" panose="02020603050405020304" pitchFamily="18" charset="0"/>
                <a:cs typeface="Times New Roman" panose="02020603050405020304" pitchFamily="18" charset="0"/>
              </a:rPr>
              <a:t>Có thể thêm một phần tử vào đầu danh sách được không? Nếu có thì nêu cách thực hiện</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nl-NL"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Bài 3.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Cho </a:t>
            </a:r>
            <a:r>
              <a:rPr lang="nl-NL" sz="2800">
                <a:latin typeface="Times New Roman" panose="02020603050405020304" pitchFamily="18" charset="0"/>
                <a:ea typeface="Times New Roman" panose="02020603050405020304" pitchFamily="18" charset="0"/>
                <a:cs typeface="Times New Roman" panose="02020603050405020304" pitchFamily="18" charset="0"/>
              </a:rPr>
              <a:t>dãy số A. Viết chương trình tính giá trị và chỉ số của phần tử lớn nhất của A. Tương tự với bài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toán tìm phần tử nhỏ nhất</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837" y="503513"/>
            <a:ext cx="10058402" cy="586244"/>
          </a:xfrm>
        </p:spPr>
        <p:txBody>
          <a:bodyPr>
            <a:normAutofit/>
          </a:bodyPr>
          <a:lstStyle/>
          <a:p>
            <a:pPr algn="ctr"/>
            <a:r>
              <a:rPr lang="en-US" sz="3200" b="1">
                <a:solidFill>
                  <a:srgbClr val="7030A0"/>
                </a:solidFill>
              </a:rPr>
              <a:t>BÀI TẬP</a:t>
            </a:r>
            <a:endParaRPr lang="en-US" sz="3200" b="1">
              <a:solidFill>
                <a:srgbClr val="7030A0"/>
              </a:solidFill>
            </a:endParaRPr>
          </a:p>
        </p:txBody>
      </p:sp>
      <p:sp>
        <p:nvSpPr>
          <p:cNvPr id="10" name="Content Placeholder 13"/>
          <p:cNvSpPr>
            <a:spLocks noGrp="1"/>
          </p:cNvSpPr>
          <p:nvPr>
            <p:ph idx="1"/>
          </p:nvPr>
        </p:nvSpPr>
        <p:spPr>
          <a:xfrm>
            <a:off x="548837" y="1444139"/>
            <a:ext cx="10872650" cy="122464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20000"/>
              </a:lnSpc>
              <a:spcBef>
                <a:spcPts val="600"/>
              </a:spcBef>
              <a:spcAft>
                <a:spcPts val="600"/>
              </a:spcAft>
              <a:buNone/>
            </a:pPr>
            <a:r>
              <a:rPr lang="en-US" sz="2800" b="1">
                <a:solidFill>
                  <a:srgbClr val="00B050"/>
                </a:solidFill>
                <a:latin typeface="Times New Roman" panose="02020603050405020304" pitchFamily="18" charset="0"/>
                <a:cs typeface="Times New Roman" panose="02020603050405020304" pitchFamily="18" charset="0"/>
              </a:rPr>
              <a:t>Bài 1:</a:t>
            </a:r>
            <a:r>
              <a:rPr lang="en-US" sz="2800">
                <a:latin typeface="Times New Roman" panose="02020603050405020304" pitchFamily="18" charset="0"/>
                <a:cs typeface="Times New Roman" panose="02020603050405020304" pitchFamily="18" charset="0"/>
              </a:rPr>
              <a:t> Đọc c</a:t>
            </a:r>
            <a:r>
              <a:rPr lang="vi-VN" sz="2800">
                <a:latin typeface="Times New Roman" panose="02020603050405020304" pitchFamily="18" charset="0"/>
                <a:cs typeface="Times New Roman" panose="02020603050405020304" pitchFamily="18" charset="0"/>
              </a:rPr>
              <a:t>hương trình</a:t>
            </a:r>
            <a:r>
              <a:rPr lang="en-US" sz="2800">
                <a:latin typeface="Times New Roman" panose="02020603050405020304" pitchFamily="18" charset="0"/>
                <a:cs typeface="Times New Roman" panose="02020603050405020304" pitchFamily="18" charset="0"/>
              </a:rPr>
              <a:t> sau đây và cho biết kết quả in ra màn hình. Em hãy soạn thảo và chạy c</a:t>
            </a:r>
            <a:r>
              <a:rPr lang="vi-VN" sz="2800">
                <a:latin typeface="Times New Roman" panose="02020603050405020304" pitchFamily="18" charset="0"/>
                <a:cs typeface="Times New Roman" panose="02020603050405020304" pitchFamily="18" charset="0"/>
              </a:rPr>
              <a:t>hương trình</a:t>
            </a:r>
            <a:r>
              <a:rPr lang="en-US" sz="2800">
                <a:latin typeface="Times New Roman" panose="02020603050405020304" pitchFamily="18" charset="0"/>
                <a:cs typeface="Times New Roman" panose="02020603050405020304" pitchFamily="18" charset="0"/>
              </a:rPr>
              <a:t> để kiểm tra dự đoán của em</a:t>
            </a:r>
            <a:endParaRPr lang="en-US" sz="28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1"/>
          <a:srcRect l="8182" t="3007" r="57841" b="75770"/>
          <a:stretch>
            <a:fillRect/>
          </a:stretch>
        </p:blipFill>
        <p:spPr>
          <a:xfrm>
            <a:off x="2424544" y="3330039"/>
            <a:ext cx="6411024" cy="2251364"/>
          </a:xfrm>
          <a:prstGeom prst="rect">
            <a:avLst/>
          </a:prstGeom>
          <a:ln>
            <a:solidFill>
              <a:srgbClr val="FFC000"/>
            </a:solid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1"/>
          <a:srcRect l="4540" t="18368" r="77159" b="73749"/>
          <a:stretch>
            <a:fillRect/>
          </a:stretch>
        </p:blipFill>
        <p:spPr>
          <a:xfrm>
            <a:off x="6553200" y="2092036"/>
            <a:ext cx="4519772" cy="1094509"/>
          </a:xfrm>
          <a:prstGeom prst="rect">
            <a:avLst/>
          </a:prstGeom>
        </p:spPr>
      </p:pic>
      <p:sp>
        <p:nvSpPr>
          <p:cNvPr id="11" name="Content Placeholder 13"/>
          <p:cNvSpPr>
            <a:spLocks noGrp="1"/>
          </p:cNvSpPr>
          <p:nvPr>
            <p:ph idx="1"/>
          </p:nvPr>
        </p:nvSpPr>
        <p:spPr>
          <a:xfrm>
            <a:off x="853637" y="1444139"/>
            <a:ext cx="4494218" cy="647897"/>
          </a:xfrm>
          <a:prstGeom prst="flowChartAlternateProcess">
            <a:avLst/>
          </a:prstGeom>
          <a:solidFill>
            <a:schemeClr val="accent1">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a:noAutofit/>
          </a:bodyPr>
          <a:lstStyle/>
          <a:p>
            <a:pPr marL="0" indent="0" algn="ctr">
              <a:lnSpc>
                <a:spcPct val="120000"/>
              </a:lnSpc>
              <a:spcBef>
                <a:spcPts val="600"/>
              </a:spcBef>
              <a:spcAft>
                <a:spcPts val="600"/>
              </a:spcAft>
              <a:buNone/>
            </a:pPr>
            <a:r>
              <a:rPr lang="en-US" sz="2800">
                <a:latin typeface="Times New Roman" panose="02020603050405020304" pitchFamily="18" charset="0"/>
                <a:cs typeface="Times New Roman" panose="02020603050405020304" pitchFamily="18" charset="0"/>
              </a:rPr>
              <a:t>Danh sách các số nguyên</a:t>
            </a:r>
            <a:endParaRPr lang="en-US" sz="2800">
              <a:latin typeface="Times New Roman" panose="02020603050405020304" pitchFamily="18" charset="0"/>
              <a:cs typeface="Times New Roman" panose="02020603050405020304" pitchFamily="18" charset="0"/>
            </a:endParaRPr>
          </a:p>
        </p:txBody>
      </p:sp>
      <p:sp>
        <p:nvSpPr>
          <p:cNvPr id="12" name="Content Placeholder 13"/>
          <p:cNvSpPr txBox="1"/>
          <p:nvPr/>
        </p:nvSpPr>
        <p:spPr>
          <a:xfrm>
            <a:off x="853637" y="3385801"/>
            <a:ext cx="4494218" cy="647897"/>
          </a:xfrm>
          <a:prstGeom prst="flowChartAlternateProcess">
            <a:avLst/>
          </a:prstGeom>
          <a:solidFill>
            <a:schemeClr val="accent1">
              <a:lumMod val="20000"/>
              <a:lumOff val="80000"/>
            </a:schemeClr>
          </a:solidFill>
          <a:ln w="12700" cap="flat" cmpd="sng" algn="ctr">
            <a:noFill/>
            <a:prstDash val="solid"/>
            <a:miter lim="800000"/>
          </a:ln>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dk1"/>
                </a:solidFill>
                <a:latin typeface="+mn-lt"/>
                <a:ea typeface="+mn-ea"/>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dk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dk1"/>
                </a:solidFill>
                <a:latin typeface="+mn-lt"/>
                <a:ea typeface="+mn-ea"/>
                <a:cs typeface="+mn-cs"/>
              </a:defRPr>
            </a:lvl9pPr>
          </a:lstStyle>
          <a:p>
            <a:pPr marL="0" indent="0" algn="ctr">
              <a:lnSpc>
                <a:spcPct val="120000"/>
              </a:lnSpc>
              <a:spcBef>
                <a:spcPts val="600"/>
              </a:spcBef>
              <a:spcAft>
                <a:spcPts val="600"/>
              </a:spcAft>
              <a:buFont typeface="Arial" panose="020B0604020202020204" pitchFamily="34" charset="0"/>
              <a:buNone/>
            </a:pPr>
            <a:r>
              <a:rPr lang="en-US" sz="2800">
                <a:latin typeface="Times New Roman" panose="02020603050405020304" pitchFamily="18" charset="0"/>
                <a:cs typeface="Times New Roman" panose="02020603050405020304" pitchFamily="18" charset="0"/>
              </a:rPr>
              <a:t>Số lượng các số nhỏ hơn 100</a:t>
            </a:r>
            <a:endParaRPr lang="en-US" sz="2800">
              <a:latin typeface="Times New Roman" panose="02020603050405020304" pitchFamily="18" charset="0"/>
              <a:cs typeface="Times New Roman" panose="02020603050405020304" pitchFamily="18" charset="0"/>
            </a:endParaRPr>
          </a:p>
        </p:txBody>
      </p:sp>
      <p:cxnSp>
        <p:nvCxnSpPr>
          <p:cNvPr id="14" name="Straight Arrow Connector 13"/>
          <p:cNvCxnSpPr>
            <a:stCxn id="11" idx="3"/>
          </p:cNvCxnSpPr>
          <p:nvPr/>
        </p:nvCxnSpPr>
        <p:spPr>
          <a:xfrm>
            <a:off x="5347855" y="1768088"/>
            <a:ext cx="1205345" cy="43478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2" idx="3"/>
            <a:endCxn id="9" idx="1"/>
          </p:cNvCxnSpPr>
          <p:nvPr/>
        </p:nvCxnSpPr>
        <p:spPr>
          <a:xfrm flipV="1">
            <a:off x="5347855" y="2639291"/>
            <a:ext cx="1205345" cy="107045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813" y="255119"/>
            <a:ext cx="10058402" cy="586244"/>
          </a:xfrm>
        </p:spPr>
        <p:txBody>
          <a:bodyPr>
            <a:normAutofit/>
          </a:bodyPr>
          <a:lstStyle/>
          <a:p>
            <a:pPr algn="ctr"/>
            <a:r>
              <a:rPr lang="en-US" sz="3200" b="1">
                <a:solidFill>
                  <a:srgbClr val="7030A0"/>
                </a:solidFill>
              </a:rPr>
              <a:t>BÀI TẬP</a:t>
            </a:r>
            <a:endParaRPr lang="en-US" sz="3200" b="1">
              <a:solidFill>
                <a:srgbClr val="7030A0"/>
              </a:solidFill>
            </a:endParaRPr>
          </a:p>
        </p:txBody>
      </p:sp>
      <p:sp>
        <p:nvSpPr>
          <p:cNvPr id="10" name="Content Placeholder 13"/>
          <p:cNvSpPr>
            <a:spLocks noGrp="1"/>
          </p:cNvSpPr>
          <p:nvPr>
            <p:ph idx="1"/>
          </p:nvPr>
        </p:nvSpPr>
        <p:spPr>
          <a:xfrm>
            <a:off x="348342" y="965560"/>
            <a:ext cx="11495313" cy="278822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20000"/>
              </a:lnSpc>
              <a:spcBef>
                <a:spcPts val="600"/>
              </a:spcBef>
              <a:spcAft>
                <a:spcPts val="600"/>
              </a:spcAft>
              <a:buNone/>
            </a:pPr>
            <a:r>
              <a:rPr lang="en-US" sz="2800" b="1">
                <a:solidFill>
                  <a:srgbClr val="00B050"/>
                </a:solidFill>
                <a:latin typeface="Times New Roman" panose="02020603050405020304" pitchFamily="18" charset="0"/>
                <a:cs typeface="Times New Roman" panose="02020603050405020304" pitchFamily="18" charset="0"/>
              </a:rPr>
              <a:t>Bài 2: </a:t>
            </a:r>
            <a:r>
              <a:rPr lang="en-US" sz="2800">
                <a:solidFill>
                  <a:schemeClr val="tx2"/>
                </a:solidFill>
                <a:latin typeface="Times New Roman" panose="02020603050405020304" pitchFamily="18" charset="0"/>
                <a:cs typeface="Times New Roman" panose="02020603050405020304" pitchFamily="18" charset="0"/>
              </a:rPr>
              <a:t>Bạn Thanh muốn tính trung bình cộng của nhiệt độ trung bình các ngày trong tuần. Thanh đã viết được đoạn c</a:t>
            </a:r>
            <a:r>
              <a:rPr lang="vi-VN" sz="2800">
                <a:solidFill>
                  <a:schemeClr val="tx2"/>
                </a:solidFill>
                <a:latin typeface="Times New Roman" panose="02020603050405020304" pitchFamily="18" charset="0"/>
                <a:cs typeface="Times New Roman" panose="02020603050405020304" pitchFamily="18" charset="0"/>
              </a:rPr>
              <a:t>hương trình</a:t>
            </a:r>
            <a:r>
              <a:rPr lang="en-US" sz="2800">
                <a:solidFill>
                  <a:schemeClr val="tx2"/>
                </a:solidFill>
                <a:latin typeface="Times New Roman" panose="02020603050405020304" pitchFamily="18" charset="0"/>
                <a:cs typeface="Times New Roman" panose="02020603050405020304" pitchFamily="18" charset="0"/>
              </a:rPr>
              <a:t> nhập từ bàn phím nhiệt độ trung bình của bảy ngày trong tuần vào một danh sách (</a:t>
            </a:r>
            <a:r>
              <a:rPr lang="en-US" sz="2800" i="1">
                <a:solidFill>
                  <a:schemeClr val="tx2"/>
                </a:solidFill>
                <a:latin typeface="Times New Roman" panose="02020603050405020304" pitchFamily="18" charset="0"/>
                <a:cs typeface="Times New Roman" panose="02020603050405020304" pitchFamily="18" charset="0"/>
              </a:rPr>
              <a:t>Hình 6</a:t>
            </a:r>
            <a:r>
              <a:rPr lang="en-US" sz="2800">
                <a:solidFill>
                  <a:schemeClr val="tx2"/>
                </a:solidFill>
                <a:latin typeface="Times New Roman" panose="02020603050405020304" pitchFamily="18" charset="0"/>
                <a:cs typeface="Times New Roman" panose="02020603050405020304" pitchFamily="18" charset="0"/>
              </a:rPr>
              <a:t>). Em hãy giúp bạn Thanh viết tiếp những câu lệnh còn thiếu vào chỗ trống để máy tính đưa ra màn hình kết quả cần có</a:t>
            </a:r>
            <a:endParaRPr lang="en-US" sz="2800">
              <a:solidFill>
                <a:schemeClr val="tx2"/>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1"/>
          <a:srcRect l="8409" t="3209" r="59546" b="79004"/>
          <a:stretch>
            <a:fillRect/>
          </a:stretch>
        </p:blipFill>
        <p:spPr>
          <a:xfrm>
            <a:off x="2564335" y="3773480"/>
            <a:ext cx="7063329" cy="2204161"/>
          </a:xfrm>
          <a:prstGeom prst="rect">
            <a:avLst/>
          </a:prstGeom>
          <a:ln>
            <a:solidFill>
              <a:srgbClr val="FF0000"/>
            </a:solidFill>
          </a:ln>
        </p:spPr>
      </p:pic>
      <p:sp>
        <p:nvSpPr>
          <p:cNvPr id="7" name="Content Placeholder 13"/>
          <p:cNvSpPr txBox="1"/>
          <p:nvPr/>
        </p:nvSpPr>
        <p:spPr>
          <a:xfrm>
            <a:off x="1458783" y="6061365"/>
            <a:ext cx="9274432" cy="586244"/>
          </a:xfrm>
          <a:prstGeom prst="rect">
            <a:avLst/>
          </a:prstGeom>
          <a:noFill/>
          <a:ln w="12700" cap="flat" cmpd="sng" algn="ctr">
            <a:noFill/>
            <a:prstDash val="solid"/>
            <a:miter lim="800000"/>
          </a:ln>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dk1"/>
                </a:solidFill>
                <a:latin typeface="+mn-lt"/>
                <a:ea typeface="+mn-ea"/>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dk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dk1"/>
                </a:solidFill>
                <a:latin typeface="+mn-lt"/>
                <a:ea typeface="+mn-ea"/>
                <a:cs typeface="+mn-cs"/>
              </a:defRPr>
            </a:lvl9pPr>
          </a:lstStyle>
          <a:p>
            <a:pPr marL="0" indent="0" algn="ctr">
              <a:lnSpc>
                <a:spcPct val="120000"/>
              </a:lnSpc>
              <a:spcBef>
                <a:spcPts val="600"/>
              </a:spcBef>
              <a:spcAft>
                <a:spcPts val="600"/>
              </a:spcAft>
              <a:buFont typeface="Arial" panose="020B0604020202020204" pitchFamily="34" charset="0"/>
              <a:buNone/>
            </a:pPr>
            <a:r>
              <a:rPr lang="en-US" i="1">
                <a:latin typeface="Times New Roman" panose="02020603050405020304" pitchFamily="18" charset="0"/>
                <a:cs typeface="Times New Roman" panose="02020603050405020304" pitchFamily="18" charset="0"/>
              </a:rPr>
              <a:t>Hình 6. C</a:t>
            </a:r>
            <a:r>
              <a:rPr lang="vi-VN" i="1">
                <a:latin typeface="Times New Roman" panose="02020603050405020304" pitchFamily="18" charset="0"/>
                <a:cs typeface="Times New Roman" panose="02020603050405020304" pitchFamily="18" charset="0"/>
              </a:rPr>
              <a:t>hương trình</a:t>
            </a:r>
            <a:r>
              <a:rPr lang="en-US" i="1">
                <a:latin typeface="Times New Roman" panose="02020603050405020304" pitchFamily="18" charset="0"/>
                <a:cs typeface="Times New Roman" panose="02020603050405020304" pitchFamily="18" charset="0"/>
              </a:rPr>
              <a:t> tính nhiệt độ trung bình của bảy ngày trong tuần</a:t>
            </a:r>
            <a:endParaRPr lang="en-US" i="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1"/>
          <a:srcRect l="8182" t="3209" r="58182" b="75366"/>
          <a:stretch>
            <a:fillRect/>
          </a:stretch>
        </p:blipFill>
        <p:spPr>
          <a:xfrm>
            <a:off x="2410691" y="1371599"/>
            <a:ext cx="6968836" cy="2495598"/>
          </a:xfrm>
          <a:prstGeom prst="rect">
            <a:avLst/>
          </a:prstGeom>
          <a:ln>
            <a:solidFill>
              <a:srgbClr val="FF0000"/>
            </a:solid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813" y="255119"/>
            <a:ext cx="10058402" cy="586244"/>
          </a:xfrm>
        </p:spPr>
        <p:txBody>
          <a:bodyPr>
            <a:normAutofit/>
          </a:bodyPr>
          <a:lstStyle/>
          <a:p>
            <a:pPr algn="ctr"/>
            <a:r>
              <a:rPr lang="en-US" sz="3200" b="1">
                <a:solidFill>
                  <a:srgbClr val="7030A0"/>
                </a:solidFill>
              </a:rPr>
              <a:t>BÀI TẬP</a:t>
            </a:r>
            <a:endParaRPr lang="en-US" sz="3200" b="1">
              <a:solidFill>
                <a:srgbClr val="7030A0"/>
              </a:solidFill>
            </a:endParaRPr>
          </a:p>
        </p:txBody>
      </p:sp>
      <p:sp>
        <p:nvSpPr>
          <p:cNvPr id="10" name="Content Placeholder 13"/>
          <p:cNvSpPr>
            <a:spLocks noGrp="1"/>
          </p:cNvSpPr>
          <p:nvPr>
            <p:ph idx="1"/>
          </p:nvPr>
        </p:nvSpPr>
        <p:spPr>
          <a:xfrm>
            <a:off x="348342" y="965560"/>
            <a:ext cx="11495313" cy="278822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20000"/>
              </a:lnSpc>
              <a:spcBef>
                <a:spcPts val="600"/>
              </a:spcBef>
              <a:spcAft>
                <a:spcPts val="600"/>
              </a:spcAft>
              <a:buNone/>
            </a:pPr>
            <a:r>
              <a:rPr lang="en-US" sz="2800" b="1">
                <a:solidFill>
                  <a:srgbClr val="00B050"/>
                </a:solidFill>
                <a:latin typeface="Times New Roman" panose="02020603050405020304" pitchFamily="18" charset="0"/>
                <a:cs typeface="Times New Roman" panose="02020603050405020304" pitchFamily="18" charset="0"/>
              </a:rPr>
              <a:t>Bài 3: </a:t>
            </a:r>
            <a:r>
              <a:rPr lang="en-US" sz="2800">
                <a:solidFill>
                  <a:schemeClr val="tx2"/>
                </a:solidFill>
                <a:latin typeface="Times New Roman" panose="02020603050405020304" pitchFamily="18" charset="0"/>
                <a:cs typeface="Times New Roman" panose="02020603050405020304" pitchFamily="18" charset="0"/>
              </a:rPr>
              <a:t>Camera đặt cạnh trạm thu phí đường cao tốc ghi nhận nhiều thông tin, trong đó có mảng số nhận dạng loại ô tô đi qua. Mỗi loại ô tô được mã hóa thành một số nguyên dương. Cho dãy số, mỗi số là mã hóa về loại của một ô tô đi qua trạm thu phí. Em hãy viết c</a:t>
            </a:r>
            <a:r>
              <a:rPr lang="vi-VN" sz="2800">
                <a:solidFill>
                  <a:schemeClr val="tx2"/>
                </a:solidFill>
                <a:latin typeface="Times New Roman" panose="02020603050405020304" pitchFamily="18" charset="0"/>
                <a:cs typeface="Times New Roman" panose="02020603050405020304" pitchFamily="18" charset="0"/>
              </a:rPr>
              <a:t>hương trình</a:t>
            </a:r>
            <a:r>
              <a:rPr lang="en-US" sz="2800">
                <a:solidFill>
                  <a:schemeClr val="tx2"/>
                </a:solidFill>
                <a:latin typeface="Times New Roman" panose="02020603050405020304" pitchFamily="18" charset="0"/>
                <a:cs typeface="Times New Roman" panose="02020603050405020304" pitchFamily="18" charset="0"/>
              </a:rPr>
              <a:t> nhập dãy số mã hóa xe vào từ bàn phím và đưa ra màn hình số loại xe khác nhau đã được nhận dạng</a:t>
            </a:r>
            <a:endParaRPr lang="en-US" sz="2800">
              <a:solidFill>
                <a:schemeClr val="tx2"/>
              </a:solidFill>
              <a:latin typeface="Times New Roman" panose="02020603050405020304" pitchFamily="18" charset="0"/>
              <a:cs typeface="Times New Roman" panose="02020603050405020304" pitchFamily="18" charset="0"/>
            </a:endParaRPr>
          </a:p>
        </p:txBody>
      </p:sp>
      <p:sp>
        <p:nvSpPr>
          <p:cNvPr id="7" name="Content Placeholder 13"/>
          <p:cNvSpPr txBox="1"/>
          <p:nvPr/>
        </p:nvSpPr>
        <p:spPr>
          <a:xfrm>
            <a:off x="348342" y="3877984"/>
            <a:ext cx="1258291" cy="541516"/>
          </a:xfrm>
          <a:prstGeom prst="rect">
            <a:avLst/>
          </a:prstGeom>
          <a:noFill/>
          <a:ln w="12700" cap="flat" cmpd="sng" algn="ctr">
            <a:noFill/>
            <a:prstDash val="solid"/>
            <a:miter lim="800000"/>
          </a:ln>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dk1"/>
                </a:solidFill>
                <a:latin typeface="+mn-lt"/>
                <a:ea typeface="+mn-ea"/>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dk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dk1"/>
                </a:solidFill>
                <a:latin typeface="+mn-lt"/>
                <a:ea typeface="+mn-ea"/>
                <a:cs typeface="+mn-cs"/>
              </a:defRPr>
            </a:lvl9pPr>
          </a:lstStyle>
          <a:p>
            <a:pPr marL="0" indent="0" algn="just">
              <a:lnSpc>
                <a:spcPct val="120000"/>
              </a:lnSpc>
              <a:spcBef>
                <a:spcPts val="600"/>
              </a:spcBef>
              <a:spcAft>
                <a:spcPts val="600"/>
              </a:spcAft>
              <a:buFont typeface="Arial" panose="020B0604020202020204" pitchFamily="34" charset="0"/>
              <a:buNone/>
            </a:pPr>
            <a:r>
              <a:rPr lang="en-US" sz="2800" i="1">
                <a:latin typeface="Times New Roman" panose="02020603050405020304" pitchFamily="18" charset="0"/>
                <a:cs typeface="Times New Roman" panose="02020603050405020304" pitchFamily="18" charset="0"/>
              </a:rPr>
              <a:t>Ví dụ</a:t>
            </a:r>
            <a:endParaRPr lang="en-US" sz="2800" i="1">
              <a:latin typeface="Times New Roman" panose="02020603050405020304" pitchFamily="18" charset="0"/>
              <a:cs typeface="Times New Roman" panose="02020603050405020304" pitchFamily="18" charset="0"/>
            </a:endParaRPr>
          </a:p>
        </p:txBody>
      </p:sp>
      <p:graphicFrame>
        <p:nvGraphicFramePr>
          <p:cNvPr id="6" name="Table 3"/>
          <p:cNvGraphicFramePr>
            <a:graphicFrameLocks noGrp="1"/>
          </p:cNvGraphicFramePr>
          <p:nvPr/>
        </p:nvGraphicFramePr>
        <p:xfrm>
          <a:off x="2751113" y="4148742"/>
          <a:ext cx="6689769" cy="1575859"/>
        </p:xfrm>
        <a:graphic>
          <a:graphicData uri="http://schemas.openxmlformats.org/drawingml/2006/table">
            <a:tbl>
              <a:tblPr firstRow="1" bandRow="1">
                <a:tableStyleId>{5940675A-B579-460E-94D1-54222C63F5DA}</a:tableStyleId>
              </a:tblPr>
              <a:tblGrid>
                <a:gridCol w="4015447"/>
                <a:gridCol w="2674322"/>
              </a:tblGrid>
              <a:tr h="744498">
                <a:tc>
                  <a:txBody>
                    <a:bodyPr/>
                    <a:lstStyle/>
                    <a:p>
                      <a:pPr algn="ctr"/>
                      <a:r>
                        <a:rPr lang="en-US" sz="2400" b="1">
                          <a:solidFill>
                            <a:srgbClr val="0070C0"/>
                          </a:solidFill>
                          <a:latin typeface="Times New Roman" panose="02020603050405020304" pitchFamily="18" charset="0"/>
                          <a:cs typeface="Times New Roman" panose="02020603050405020304" pitchFamily="18" charset="0"/>
                        </a:rPr>
                        <a:t>Input</a:t>
                      </a:r>
                      <a:endParaRPr lang="en-US" sz="2400" b="1">
                        <a:solidFill>
                          <a:srgbClr val="0070C0"/>
                        </a:solidFill>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pPr algn="ctr"/>
                      <a:r>
                        <a:rPr lang="en-US" sz="2400" b="1">
                          <a:solidFill>
                            <a:srgbClr val="0070C0"/>
                          </a:solidFill>
                          <a:latin typeface="Times New Roman" panose="02020603050405020304" pitchFamily="18" charset="0"/>
                          <a:cs typeface="Times New Roman" panose="02020603050405020304" pitchFamily="18" charset="0"/>
                        </a:rPr>
                        <a:t>Output</a:t>
                      </a:r>
                      <a:endParaRPr lang="en-US" sz="2400" b="1">
                        <a:solidFill>
                          <a:srgbClr val="0070C0"/>
                        </a:solidFill>
                        <a:latin typeface="Times New Roman" panose="02020603050405020304" pitchFamily="18" charset="0"/>
                        <a:cs typeface="Times New Roman" panose="02020603050405020304" pitchFamily="18" charset="0"/>
                      </a:endParaRPr>
                    </a:p>
                  </a:txBody>
                  <a:tcPr anchor="ctr">
                    <a:solidFill>
                      <a:schemeClr val="bg1"/>
                    </a:solidFill>
                  </a:tcPr>
                </a:tc>
              </a:tr>
              <a:tr h="831361">
                <a:tc>
                  <a:txBody>
                    <a:bodyPr/>
                    <a:lstStyle/>
                    <a:p>
                      <a:pPr algn="ctr"/>
                      <a:r>
                        <a:rPr lang="en-US" sz="2400" b="1" kern="1200">
                          <a:solidFill>
                            <a:schemeClr val="tx2"/>
                          </a:solidFill>
                          <a:latin typeface="Times New Roman" panose="02020603050405020304" pitchFamily="18" charset="0"/>
                          <a:ea typeface="+mn-ea"/>
                          <a:cs typeface="Times New Roman" panose="02020603050405020304" pitchFamily="18" charset="0"/>
                        </a:rPr>
                        <a:t>2 4 2 5 4 4 5 2 5 4 5 5</a:t>
                      </a:r>
                      <a:endParaRPr lang="en-US" sz="2400" b="1" kern="1200">
                        <a:solidFill>
                          <a:schemeClr val="tx2"/>
                        </a:solidFill>
                        <a:latin typeface="Times New Roman" panose="02020603050405020304" pitchFamily="18" charset="0"/>
                        <a:ea typeface="+mn-ea"/>
                        <a:cs typeface="Times New Roman" panose="02020603050405020304" pitchFamily="18" charset="0"/>
                      </a:endParaRPr>
                    </a:p>
                  </a:txBody>
                  <a:tcPr anchor="ctr">
                    <a:solidFill>
                      <a:schemeClr val="bg1"/>
                    </a:solidFill>
                  </a:tcPr>
                </a:tc>
                <a:tc>
                  <a:txBody>
                    <a:bodyPr/>
                    <a:lstStyle/>
                    <a:p>
                      <a:pPr algn="ctr"/>
                      <a:r>
                        <a:rPr lang="en-US" sz="2400">
                          <a:solidFill>
                            <a:schemeClr val="tx2"/>
                          </a:solidFill>
                          <a:latin typeface="Times New Roman" panose="02020603050405020304" pitchFamily="18" charset="0"/>
                          <a:cs typeface="Times New Roman" panose="02020603050405020304" pitchFamily="18" charset="0"/>
                        </a:rPr>
                        <a:t>3</a:t>
                      </a:r>
                      <a:endParaRPr lang="en-US" sz="2400" b="1" kern="1200">
                        <a:solidFill>
                          <a:schemeClr val="tx2"/>
                        </a:solidFill>
                        <a:latin typeface="Times New Roman" panose="02020603050405020304" pitchFamily="18" charset="0"/>
                        <a:ea typeface="+mn-ea"/>
                        <a:cs typeface="Times New Roman" panose="02020603050405020304" pitchFamily="18" charset="0"/>
                      </a:endParaRPr>
                    </a:p>
                  </a:txBody>
                  <a:tcPr anchor="ctr">
                    <a:solidFill>
                      <a:schemeClr val="bg1"/>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813" y="255119"/>
            <a:ext cx="10058402" cy="586244"/>
          </a:xfrm>
        </p:spPr>
        <p:txBody>
          <a:bodyPr>
            <a:noAutofit/>
          </a:bodyPr>
          <a:lstStyle/>
          <a:p>
            <a:pPr algn="ctr"/>
            <a:r>
              <a:rPr lang="en-US" sz="4000" b="1">
                <a:solidFill>
                  <a:srgbClr val="7030A0"/>
                </a:solidFill>
              </a:rPr>
              <a:t>BÀI TẬP</a:t>
            </a:r>
            <a:endParaRPr lang="en-US" sz="4000" b="1">
              <a:solidFill>
                <a:srgbClr val="7030A0"/>
              </a:solidFill>
            </a:endParaRPr>
          </a:p>
        </p:txBody>
      </p:sp>
      <p:sp>
        <p:nvSpPr>
          <p:cNvPr id="10" name="Content Placeholder 13"/>
          <p:cNvSpPr>
            <a:spLocks noGrp="1"/>
          </p:cNvSpPr>
          <p:nvPr>
            <p:ph idx="1"/>
          </p:nvPr>
        </p:nvSpPr>
        <p:spPr>
          <a:xfrm>
            <a:off x="348342" y="965560"/>
            <a:ext cx="11495313" cy="536596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20000"/>
              </a:lnSpc>
              <a:spcBef>
                <a:spcPts val="600"/>
              </a:spcBef>
              <a:spcAft>
                <a:spcPts val="600"/>
              </a:spcAft>
              <a:buNone/>
            </a:pPr>
            <a:r>
              <a:rPr lang="en-US" b="1">
                <a:solidFill>
                  <a:srgbClr val="00B050"/>
                </a:solidFill>
                <a:latin typeface="Times New Roman" panose="02020603050405020304" pitchFamily="18" charset="0"/>
                <a:cs typeface="Times New Roman" panose="02020603050405020304" pitchFamily="18" charset="0"/>
              </a:rPr>
              <a:t>Bài 4: </a:t>
            </a:r>
            <a:r>
              <a:rPr lang="en-US">
                <a:solidFill>
                  <a:schemeClr val="tx2"/>
                </a:solidFill>
                <a:latin typeface="Times New Roman" panose="02020603050405020304" pitchFamily="18" charset="0"/>
                <a:cs typeface="Times New Roman" panose="02020603050405020304" pitchFamily="18" charset="0"/>
              </a:rPr>
              <a:t>Trong các câu sau đây, những câu nào đúng?</a:t>
            </a:r>
            <a:endParaRPr lang="en-US">
              <a:solidFill>
                <a:schemeClr val="tx2"/>
              </a:solidFill>
              <a:latin typeface="Times New Roman" panose="02020603050405020304" pitchFamily="18" charset="0"/>
              <a:cs typeface="Times New Roman" panose="02020603050405020304" pitchFamily="18" charset="0"/>
            </a:endParaRPr>
          </a:p>
          <a:p>
            <a:pPr marL="514350" indent="-514350" algn="just">
              <a:lnSpc>
                <a:spcPct val="120000"/>
              </a:lnSpc>
              <a:spcBef>
                <a:spcPts val="600"/>
              </a:spcBef>
              <a:spcAft>
                <a:spcPts val="600"/>
              </a:spcAft>
              <a:buAutoNum type="arabicParenR"/>
            </a:pPr>
            <a:r>
              <a:rPr lang="en-US">
                <a:solidFill>
                  <a:schemeClr val="tx2"/>
                </a:solidFill>
                <a:latin typeface="Times New Roman" panose="02020603050405020304" pitchFamily="18" charset="0"/>
                <a:cs typeface="Times New Roman" panose="02020603050405020304" pitchFamily="18" charset="0"/>
              </a:rPr>
              <a:t>Trong các ngôn ngữ lập trình bậc cao đều có kiểu dữ liệu để lưu trữ một dãy hữu hạn các phần tử</a:t>
            </a:r>
            <a:endParaRPr lang="en-US">
              <a:solidFill>
                <a:schemeClr val="tx2"/>
              </a:solidFill>
              <a:latin typeface="Times New Roman" panose="02020603050405020304" pitchFamily="18" charset="0"/>
              <a:cs typeface="Times New Roman" panose="02020603050405020304" pitchFamily="18" charset="0"/>
            </a:endParaRPr>
          </a:p>
          <a:p>
            <a:pPr marL="514350" indent="-514350" algn="just">
              <a:lnSpc>
                <a:spcPct val="120000"/>
              </a:lnSpc>
              <a:spcBef>
                <a:spcPts val="600"/>
              </a:spcBef>
              <a:spcAft>
                <a:spcPts val="600"/>
              </a:spcAft>
              <a:buAutoNum type="arabicParenR"/>
            </a:pPr>
            <a:r>
              <a:rPr lang="en-US">
                <a:solidFill>
                  <a:schemeClr val="tx2"/>
                </a:solidFill>
                <a:latin typeface="Times New Roman" panose="02020603050405020304" pitchFamily="18" charset="0"/>
                <a:cs typeface="Times New Roman" panose="02020603050405020304" pitchFamily="18" charset="0"/>
              </a:rPr>
              <a:t>Trong ngôn ngữ lập trình Python, dữ liệu kiểu danh sách là một dãy hữu hạn các phần tử cho phép truy cập đến từng phần tử của nó</a:t>
            </a:r>
            <a:endParaRPr lang="en-US">
              <a:solidFill>
                <a:schemeClr val="tx2"/>
              </a:solidFill>
              <a:latin typeface="Times New Roman" panose="02020603050405020304" pitchFamily="18" charset="0"/>
              <a:cs typeface="Times New Roman" panose="02020603050405020304" pitchFamily="18" charset="0"/>
            </a:endParaRPr>
          </a:p>
          <a:p>
            <a:pPr marL="514350" indent="-514350" algn="just">
              <a:lnSpc>
                <a:spcPct val="120000"/>
              </a:lnSpc>
              <a:spcBef>
                <a:spcPts val="600"/>
              </a:spcBef>
              <a:spcAft>
                <a:spcPts val="600"/>
              </a:spcAft>
              <a:buAutoNum type="arabicParenR"/>
            </a:pPr>
            <a:r>
              <a:rPr lang="en-US">
                <a:solidFill>
                  <a:schemeClr val="tx2"/>
                </a:solidFill>
                <a:latin typeface="Times New Roman" panose="02020603050405020304" pitchFamily="18" charset="0"/>
                <a:cs typeface="Times New Roman" panose="02020603050405020304" pitchFamily="18" charset="0"/>
              </a:rPr>
              <a:t>Python bắt buộc các phần tử của một danh sách phải có cùng một kiểu dữ liệu.</a:t>
            </a:r>
            <a:endParaRPr lang="en-US">
              <a:solidFill>
                <a:schemeClr val="tx2"/>
              </a:solidFill>
              <a:latin typeface="Times New Roman" panose="02020603050405020304" pitchFamily="18" charset="0"/>
              <a:cs typeface="Times New Roman" panose="02020603050405020304" pitchFamily="18" charset="0"/>
            </a:endParaRPr>
          </a:p>
          <a:p>
            <a:pPr marL="514350" indent="-514350" algn="just">
              <a:lnSpc>
                <a:spcPct val="120000"/>
              </a:lnSpc>
              <a:spcBef>
                <a:spcPts val="600"/>
              </a:spcBef>
              <a:spcAft>
                <a:spcPts val="600"/>
              </a:spcAft>
              <a:buAutoNum type="arabicParenR"/>
            </a:pPr>
            <a:r>
              <a:rPr lang="en-US">
                <a:solidFill>
                  <a:schemeClr val="tx2"/>
                </a:solidFill>
                <a:latin typeface="Times New Roman" panose="02020603050405020304" pitchFamily="18" charset="0"/>
                <a:cs typeface="Times New Roman" panose="02020603050405020304" pitchFamily="18" charset="0"/>
              </a:rPr>
              <a:t>Phải khởi tạo một danh sách trong Python bằng ghép gán trong c</a:t>
            </a:r>
            <a:r>
              <a:rPr lang="vi-VN">
                <a:solidFill>
                  <a:schemeClr val="tx2"/>
                </a:solidFill>
                <a:latin typeface="Times New Roman" panose="02020603050405020304" pitchFamily="18" charset="0"/>
                <a:cs typeface="Times New Roman" panose="02020603050405020304" pitchFamily="18" charset="0"/>
              </a:rPr>
              <a:t>hương trình</a:t>
            </a:r>
            <a:r>
              <a:rPr lang="en-US">
                <a:solidFill>
                  <a:schemeClr val="tx2"/>
                </a:solidFill>
                <a:latin typeface="Times New Roman" panose="02020603050405020304" pitchFamily="18" charset="0"/>
                <a:cs typeface="Times New Roman" panose="02020603050405020304" pitchFamily="18" charset="0"/>
              </a:rPr>
              <a:t>, không thể nhập các phần tử của danh sách từ bàn phím</a:t>
            </a:r>
            <a:endParaRPr lang="en-US">
              <a:solidFill>
                <a:schemeClr val="tx2"/>
              </a:solidFill>
              <a:latin typeface="Times New Roman" panose="02020603050405020304" pitchFamily="18" charset="0"/>
              <a:cs typeface="Times New Roman" panose="02020603050405020304" pitchFamily="18" charset="0"/>
            </a:endParaRPr>
          </a:p>
          <a:p>
            <a:pPr marL="514350" indent="-514350" algn="just">
              <a:lnSpc>
                <a:spcPct val="120000"/>
              </a:lnSpc>
              <a:spcBef>
                <a:spcPts val="600"/>
              </a:spcBef>
              <a:spcAft>
                <a:spcPts val="600"/>
              </a:spcAft>
              <a:buAutoNum type="arabicParenR"/>
            </a:pPr>
            <a:r>
              <a:rPr lang="en-US">
                <a:solidFill>
                  <a:schemeClr val="tx2"/>
                </a:solidFill>
                <a:latin typeface="Times New Roman" panose="02020603050405020304" pitchFamily="18" charset="0"/>
                <a:cs typeface="Times New Roman" panose="02020603050405020304" pitchFamily="18" charset="0"/>
              </a:rPr>
              <a:t>Python chỉ cung cấp những hàm sau đây để xử lí danh sách: append(), pop(), insert(), sort(), clear().</a:t>
            </a:r>
            <a:endParaRPr lang="en-US">
              <a:solidFill>
                <a:schemeClr val="tx2"/>
              </a:solidFill>
              <a:latin typeface="Times New Roman" panose="02020603050405020304" pitchFamily="18" charset="0"/>
              <a:cs typeface="Times New Roman" panose="02020603050405020304" pitchFamily="18" charset="0"/>
            </a:endParaRPr>
          </a:p>
        </p:txBody>
      </p:sp>
      <p:sp>
        <p:nvSpPr>
          <p:cNvPr id="3" name="Oval 2"/>
          <p:cNvSpPr/>
          <p:nvPr/>
        </p:nvSpPr>
        <p:spPr>
          <a:xfrm>
            <a:off x="316671" y="1638641"/>
            <a:ext cx="403765" cy="40376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48338" y="2687776"/>
            <a:ext cx="413663" cy="40376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2696308" y="1094808"/>
            <a:ext cx="6096000" cy="3912066"/>
          </a:xfrm>
          <a:prstGeom prst="cloudCallout">
            <a:avLst/>
          </a:prstGeom>
        </p:spPr>
        <p:style>
          <a:lnRef idx="2">
            <a:schemeClr val="accent1"/>
          </a:lnRef>
          <a:fillRef idx="1">
            <a:schemeClr val="lt1"/>
          </a:fillRef>
          <a:effectRef idx="0">
            <a:schemeClr val="accent1"/>
          </a:effectRef>
          <a:fontRef idx="minor">
            <a:schemeClr val="dk1"/>
          </a:fontRef>
        </p:style>
        <p:txBody>
          <a:bodyPr>
            <a:spAutoFit/>
          </a:bodyPr>
          <a:lstStyle/>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Khởi tạo dữ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li</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ệ</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u </a:t>
            </a:r>
            <a:r>
              <a:rPr lang="vi-VN" sz="2800">
                <a:latin typeface="Times New Roman" panose="02020603050405020304" pitchFamily="18" charset="0"/>
                <a:ea typeface="Times New Roman" panose="02020603050405020304" pitchFamily="18" charset="0"/>
                <a:cs typeface="Times New Roman" panose="02020603050405020304" pitchFamily="18" charset="0"/>
              </a:rPr>
              <a:t>danh sách như thế nào? Cách truy cập, thay đổi giá trị và xóa một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ph</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ầ</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n </a:t>
            </a:r>
            <a:r>
              <a:rPr lang="vi-VN" sz="2800">
                <a:latin typeface="Times New Roman" panose="02020603050405020304" pitchFamily="18" charset="0"/>
                <a:ea typeface="Times New Roman" panose="02020603050405020304" pitchFamily="18" charset="0"/>
                <a:cs typeface="Times New Roman" panose="02020603050405020304" pitchFamily="18" charset="0"/>
              </a:rPr>
              <a:t>tử trong danh sách như thế nào?</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837" y="503513"/>
            <a:ext cx="10058402" cy="586244"/>
          </a:xfrm>
        </p:spPr>
        <p:txBody>
          <a:bodyPr>
            <a:noAutofit/>
          </a:bodyPr>
          <a:lstStyle/>
          <a:p>
            <a:r>
              <a:rPr lang="en-US" sz="4000" b="1">
                <a:solidFill>
                  <a:srgbClr val="7030A0"/>
                </a:solidFill>
              </a:rPr>
              <a:t>1. Kiểu dữ liệu danh sách</a:t>
            </a:r>
            <a:endParaRPr lang="en-US" sz="4000" b="1">
              <a:solidFill>
                <a:srgbClr val="7030A0"/>
              </a:solidFill>
            </a:endParaRPr>
          </a:p>
        </p:txBody>
      </p:sp>
      <p:sp>
        <p:nvSpPr>
          <p:cNvPr id="4" name="Rounded Rectangle 3"/>
          <p:cNvSpPr/>
          <p:nvPr/>
        </p:nvSpPr>
        <p:spPr>
          <a:xfrm>
            <a:off x="548837" y="1274275"/>
            <a:ext cx="10808677" cy="5584508"/>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Ví dụ 1.</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Quan sát các lệnh sau để tìm hiểu kiểu dữ liệu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 = [1,2,3,4,5]</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&gt;&gt;&gt;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B [1.5, 2, "Python", "List", 0] </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tabLst>
                <a:tab pos="2238375"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A[0]</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tabLst>
                <a:tab pos="2238375" algn="l"/>
              </a:tabLs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2238375"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B[2]	</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tabLst>
                <a:tab pos="2238375" algn="l"/>
              </a:tabLs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"Python”</a:t>
            </a:r>
            <a:endPar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Font typeface="Wingdings" panose="05000000000000000000" pitchFamily="2" charset="2"/>
              <a:buChar char=""/>
              <a:tabLst>
                <a:tab pos="2238375" algn="l"/>
              </a:tabLst>
            </a:pPr>
            <a:r>
              <a:rPr lang="en-US" sz="2800">
                <a:latin typeface="Times New Roman" panose="02020603050405020304" pitchFamily="18" charset="0"/>
                <a:ea typeface="Calibri" panose="020F0502020204030204" pitchFamily="34" charset="0"/>
                <a:cs typeface="Times New Roman" panose="02020603050405020304" pitchFamily="18" charset="0"/>
              </a:rPr>
              <a:t>Có thể truy cập từng phần tử của danh sách thông qua chỉ số. Chỉ số của list đánh số từ 0</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barn(inVertical)">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barn(inVertical)">
                                      <p:cBhvr>
                                        <p:cTn id="4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31631" y="1095604"/>
            <a:ext cx="10175630" cy="4801314"/>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Khởi tạo kiểu dữ liệu danh sách trong Python:</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ctr">
              <a:spcBef>
                <a:spcPts val="1200"/>
              </a:spcBef>
              <a:spcAft>
                <a:spcPts val="1200"/>
              </a:spcAft>
            </a:pP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&lt;tên list&gt;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[&lt;v</a:t>
            </a:r>
            <a:r>
              <a:rPr lang="en-US" sz="2800" baseline="-250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&gt;, &lt;v</a:t>
            </a:r>
            <a:r>
              <a:rPr lang="en-US" sz="2800" baseline="-250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&gt;,..., &lt;V</a:t>
            </a:r>
            <a:r>
              <a:rPr lang="en-US" sz="2800" baseline="-250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&gt;]</a:t>
            </a:r>
            <a:endParaRPr lang="en-US" sz="2800">
              <a:solidFill>
                <a:srgbClr val="00206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Trong đó:</a:t>
            </a:r>
            <a:endParaRPr lang="en-US" sz="2800" b="1">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các giá trị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&lt;V</a:t>
            </a:r>
            <a:r>
              <a:rPr lang="en-US" sz="2800" baseline="-250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&gt; </a:t>
            </a:r>
            <a:r>
              <a:rPr lang="en-US" sz="2800">
                <a:latin typeface="Times New Roman" panose="02020603050405020304" pitchFamily="18" charset="0"/>
                <a:ea typeface="Times New Roman" panose="02020603050405020304" pitchFamily="18" charset="0"/>
                <a:cs typeface="Times New Roman" panose="02020603050405020304" pitchFamily="18" charset="0"/>
              </a:rPr>
              <a:t>có thể có kiểu dữ liệu khác nhau (số nguyên, số thực, xâu kí tự....).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Danh sách của Python có thể gồm các phần tử có kiểu dữ liệu khác nhau.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arn(inVertic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arn(inVertic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arn(inVertical)">
                                      <p:cBhvr>
                                        <p:cTn id="3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23080" y="313899"/>
            <a:ext cx="11468669" cy="6299597"/>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Ví dụ 2.</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Quan sát các lệnh sau để biết cách thay đổi hoặc xoá phần tử của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&gt;&gt;&gt; A = [1,2,3,4,5]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&gt;&gt;&gt; len(A)    </a:t>
            </a:r>
            <a:r>
              <a:rPr lang="en-US" sz="2800">
                <a:solidFill>
                  <a:schemeClr val="tx2">
                    <a:lumMod val="85000"/>
                    <a:lumOff val="15000"/>
                  </a:schemeClr>
                </a:solidFill>
                <a:latin typeface="Times New Roman" panose="02020603050405020304" pitchFamily="18" charset="0"/>
                <a:ea typeface="Times New Roman" panose="02020603050405020304" pitchFamily="18" charset="0"/>
                <a:cs typeface="Times New Roman" panose="02020603050405020304" pitchFamily="18" charset="0"/>
              </a:rPr>
              <a:t># tính độ dài danh sách</a:t>
            </a:r>
            <a:endParaRPr lang="en-US" sz="2800">
              <a:solidFill>
                <a:schemeClr val="tx2">
                  <a:lumMod val="85000"/>
                  <a:lumOff val="15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 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b="1">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A[1]  =  "One"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48895"/>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Thay đổi giá trị của từng </a:t>
            </a:r>
            <a:r>
              <a:rPr lang="en-US" sz="280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phần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tử bằng lệnh gán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b="1">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A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[1, 'One', 3, 4, 5]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Lệnh del để xóa một phần tử của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b="1">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del </a:t>
            </a:r>
            <a:r>
              <a:rPr lang="en-US" sz="2800" smtClean="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(A[4])</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b="1">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A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[1, 'One', 3, 4]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arn(inVertic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arn(inVertic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arn(inVertical)">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barn(inVertical)">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barn(inVertical)">
                                      <p:cBhvr>
                                        <p:cTn id="42" dur="500"/>
                                        <p:tgtEl>
                                          <p:spTgt spid="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Effect transition="in" filter="barn(inVertical)">
                                      <p:cBhvr>
                                        <p:cTn id="47" dur="500"/>
                                        <p:tgtEl>
                                          <p:spTgt spid="5">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
                                            <p:txEl>
                                              <p:pRg st="8" end="8"/>
                                            </p:txEl>
                                          </p:spTgt>
                                        </p:tgtEl>
                                        <p:attrNameLst>
                                          <p:attrName>style.visibility</p:attrName>
                                        </p:attrNameLst>
                                      </p:cBhvr>
                                      <p:to>
                                        <p:strVal val="visible"/>
                                      </p:to>
                                    </p:set>
                                    <p:animEffect transition="in" filter="barn(inVertical)">
                                      <p:cBhvr>
                                        <p:cTn id="52" dur="500"/>
                                        <p:tgtEl>
                                          <p:spTgt spid="5">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5">
                                            <p:txEl>
                                              <p:pRg st="9" end="9"/>
                                            </p:txEl>
                                          </p:spTgt>
                                        </p:tgtEl>
                                        <p:attrNameLst>
                                          <p:attrName>style.visibility</p:attrName>
                                        </p:attrNameLst>
                                      </p:cBhvr>
                                      <p:to>
                                        <p:strVal val="visible"/>
                                      </p:to>
                                    </p:set>
                                    <p:animEffect transition="in" filter="barn(inVertical)">
                                      <p:cBhvr>
                                        <p:cTn id="57" dur="500"/>
                                        <p:tgtEl>
                                          <p:spTgt spid="5">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5">
                                            <p:txEl>
                                              <p:pRg st="10" end="10"/>
                                            </p:txEl>
                                          </p:spTgt>
                                        </p:tgtEl>
                                        <p:attrNameLst>
                                          <p:attrName>style.visibility</p:attrName>
                                        </p:attrNameLst>
                                      </p:cBhvr>
                                      <p:to>
                                        <p:strVal val="visible"/>
                                      </p:to>
                                    </p:set>
                                    <p:animEffect transition="in" filter="barn(inVertical)">
                                      <p:cBhvr>
                                        <p:cTn id="62" dur="500"/>
                                        <p:tgtEl>
                                          <p:spTgt spid="5">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5">
                                            <p:txEl>
                                              <p:pRg st="11" end="11"/>
                                            </p:txEl>
                                          </p:spTgt>
                                        </p:tgtEl>
                                        <p:attrNameLst>
                                          <p:attrName>style.visibility</p:attrName>
                                        </p:attrNameLst>
                                      </p:cBhvr>
                                      <p:to>
                                        <p:strVal val="visible"/>
                                      </p:to>
                                    </p:set>
                                    <p:animEffect transition="in" filter="barn(inVertical)">
                                      <p:cBhvr>
                                        <p:cTn id="67"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84738" y="1025267"/>
            <a:ext cx="9941169" cy="514183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Ví dụ 3</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Quan sát các lệnh sau để biết cách tạo danh sách rỗng (có độ dài 0) và các phép toán ghép danh sách (phép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b="1">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a = [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b="1">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len</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b="1">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A0249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[1,2] + [3,4,5,6]  # ghép hai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[1, 2, 3, 4, 5, 6]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arn(inVertic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arn(inVertic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arn(inVertical)">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barn(inVertical)">
                                      <p:cBhvr>
                                        <p:cTn id="3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84739" y="1264578"/>
            <a:ext cx="10456984" cy="4602984"/>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List là kiểu dữ liệu danh sách (dãy, mảng) trong Python. Tạo list bằng lệnh gán với các phần tử trong cặp dấu ngoặc []. Các phần tử của danh sách có thể có các kiểu dữ liệu khác nhau. Truy cập hoặc thay đổi giá trị của từng phần tử thông qua chỉ số: &lt;danh sách&gt;[&lt;chỉ số&gt;]</a:t>
            </a:r>
            <a:endParaRPr lang="en-US" sz="2800" b="1">
              <a:solidFill>
                <a:srgbClr val="FF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Chỉ số của danh sách bắt dầu từ 0 đến len( ) – 1, trong đó len( ) là lệnh tính độ dài danh sách.</a:t>
            </a:r>
            <a:endPar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149594" y="1369039"/>
            <a:ext cx="10128006" cy="514183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Cho danh sách A = [1, 0, “One”, 9, 15, “Two”, True, False]. Hãy cho biết giá trị các phần tử:</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 A[0]             b) A[2]</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c) A[7]             d) A[len(A)]</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2. Giả sử A là một danh sách các số, mỗi lệnh sau thực hiện gì?</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48895">
              <a:spcBef>
                <a:spcPts val="1200"/>
              </a:spcBef>
              <a:spcAft>
                <a:spcPts val="1200"/>
              </a:spcAft>
            </a:pPr>
            <a:r>
              <a:rPr lang="en-US" sz="280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a) A = A  + [10]             b) del </a:t>
            </a:r>
            <a:r>
              <a:rPr lang="en-US" sz="2800" smtClean="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(A[0])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solidFill>
                  <a:srgbClr val="202124"/>
                </a:solidFill>
                <a:latin typeface="Times New Roman" panose="02020603050405020304" pitchFamily="18" charset="0"/>
                <a:ea typeface="Times New Roman" panose="02020603050405020304" pitchFamily="18" charset="0"/>
              </a:rPr>
              <a:t>c) A = [100] + A             d) A = A[1] *25</a:t>
            </a:r>
            <a:endParaRPr lang="en-US" sz="2800"/>
          </a:p>
        </p:txBody>
      </p:sp>
      <p:pic>
        <p:nvPicPr>
          <p:cNvPr id="2" name="Picture 1"/>
          <p:cNvPicPr>
            <a:picLocks noChangeAspect="1"/>
          </p:cNvPicPr>
          <p:nvPr/>
        </p:nvPicPr>
        <p:blipFill>
          <a:blip r:embed="rId1">
            <a:extLst>
              <a:ext uri="{BEBA8EAE-BF5A-486C-A8C5-ECC9F3942E4B}">
                <a14:imgProps xmlns:a14="http://schemas.microsoft.com/office/drawing/2010/main">
                  <a14:imgLayer r:embed="rId2">
                    <a14:imgEffect>
                      <a14:backgroundRemoval t="1231" b="94769" l="10000" r="90000"/>
                    </a14:imgEffect>
                  </a14:imgLayer>
                </a14:imgProps>
              </a:ext>
            </a:extLst>
          </a:blip>
          <a:stretch>
            <a:fillRect/>
          </a:stretch>
        </p:blipFill>
        <p:spPr>
          <a:xfrm>
            <a:off x="5174775" y="0"/>
            <a:ext cx="1498979" cy="149897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Rainbow presentation</Template>
  <TotalTime>0</TotalTime>
  <Words>6430</Words>
  <Application>WPS Presentation</Application>
  <PresentationFormat>Widescreen</PresentationFormat>
  <Paragraphs>161</Paragraphs>
  <Slides>26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26</vt:i4>
      </vt:variant>
    </vt:vector>
  </HeadingPairs>
  <TitlesOfParts>
    <vt:vector size="35" baseType="lpstr">
      <vt:lpstr>Arial</vt:lpstr>
      <vt:lpstr>SimSun</vt:lpstr>
      <vt:lpstr>Wingdings</vt:lpstr>
      <vt:lpstr>Times New Roman</vt:lpstr>
      <vt:lpstr>Calibri</vt:lpstr>
      <vt:lpstr>Segoe Print</vt:lpstr>
      <vt:lpstr>Microsoft YaHei</vt:lpstr>
      <vt:lpstr>Arial Unicode MS</vt:lpstr>
      <vt:lpstr>Nature Illustration 16x9</vt:lpstr>
      <vt:lpstr>BÀI 22 KIỂU DỮ LIỆU DANH SÁCH</vt:lpstr>
      <vt:lpstr>PowerPoint 演示文稿</vt:lpstr>
      <vt:lpstr>PowerPoint 演示文稿</vt:lpstr>
      <vt:lpstr>1. Kiểu dữ liệu danh sách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BÀI TẬP</vt:lpstr>
      <vt:lpstr>PowerPoint 演示文稿</vt:lpstr>
      <vt:lpstr>BÀI TẬP</vt:lpstr>
      <vt:lpstr>PowerPoint 演示文稿</vt:lpstr>
      <vt:lpstr>BÀI TẬP</vt:lpstr>
      <vt:lpstr>BÀI TẬP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14 KIỂU DỮ LIỆU DANH SÁCH – XỬ LÍ DANH SÁCH</dc:title>
  <dc:creator>HoangThanh Tam</dc:creator>
  <cp:lastModifiedBy>ASUS</cp:lastModifiedBy>
  <cp:revision>14</cp:revision>
  <dcterms:created xsi:type="dcterms:W3CDTF">2022-01-18T11:55:00Z</dcterms:created>
  <dcterms:modified xsi:type="dcterms:W3CDTF">2023-02-09T06:56:46Z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43949B287AD34AFE9C00D98C1289E809</vt:lpwstr>
  </property>
  <property fmtid="{D5CDD505-2E9C-101B-9397-08002B2CF9AE}" pid="3" name="KSOProductBuildVer">
    <vt:lpwstr>1033-11.2.0.11440</vt:lpwstr>
  </property>
</Properties>
</file>