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19"/>
  </p:notesMasterIdLst>
  <p:handoutMasterIdLst>
    <p:handoutMasterId r:id="rId20"/>
  </p:handoutMasterIdLst>
  <p:sldIdLst>
    <p:sldId id="256" r:id="rId5"/>
    <p:sldId id="262" r:id="rId6"/>
    <p:sldId id="275" r:id="rId7"/>
    <p:sldId id="257" r:id="rId8"/>
    <p:sldId id="263" r:id="rId9"/>
    <p:sldId id="276" r:id="rId10"/>
    <p:sldId id="277" r:id="rId11"/>
    <p:sldId id="264" r:id="rId12"/>
    <p:sldId id="265" r:id="rId13"/>
    <p:sldId id="261" r:id="rId14"/>
    <p:sldId id="278" r:id="rId15"/>
    <p:sldId id="259" r:id="rId16"/>
    <p:sldId id="266"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41" d="100"/>
          <a:sy n="41" d="100"/>
        </p:scale>
        <p:origin x="66" y="60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A2767-FEC0-45D8-A250-3A0CECEC10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3D87BEA-720A-4B01-983C-6493C00177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438802-F28A-42D1-9BCA-40E34B52D6F0}" type="datetimeFigureOut">
              <a:rPr lang="en-US" smtClean="0"/>
              <a:t>3/30/2022</a:t>
            </a:fld>
            <a:endParaRPr lang="en-US" dirty="0"/>
          </a:p>
        </p:txBody>
      </p:sp>
      <p:sp>
        <p:nvSpPr>
          <p:cNvPr id="4" name="Footer Placeholder 3">
            <a:extLst>
              <a:ext uri="{FF2B5EF4-FFF2-40B4-BE49-F238E27FC236}">
                <a16:creationId xmlns:a16="http://schemas.microsoft.com/office/drawing/2014/main" id="{8D7F7142-7B6D-4E82-A762-17951F1395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7AA5D6A-4E5C-4EA7-A13B-15A02BB53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8A98BC-2DB8-47A3-A77F-B9E32C266238}" type="slidenum">
              <a:rPr lang="en-US" smtClean="0"/>
              <a:t>‹#›</a:t>
            </a:fld>
            <a:endParaRPr lang="en-US" dirty="0"/>
          </a:p>
        </p:txBody>
      </p:sp>
    </p:spTree>
    <p:extLst>
      <p:ext uri="{BB962C8B-B14F-4D97-AF65-F5344CB8AC3E}">
        <p14:creationId xmlns:p14="http://schemas.microsoft.com/office/powerpoint/2010/main" val="28456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5794D-BDB5-4811-AA4A-B25E4EF28521}" type="datetimeFigureOut">
              <a:rPr lang="en-US" smtClean="0"/>
              <a:t>3/30/2022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B1A04-13E8-48CD-97F9-AC2568E1A8D4}" type="slidenum">
              <a:rPr lang="en-US" smtClean="0"/>
              <a:t>‹#›</a:t>
            </a:fld>
            <a:endParaRPr lang="en-US" dirty="0"/>
          </a:p>
        </p:txBody>
      </p:sp>
    </p:spTree>
    <p:extLst>
      <p:ext uri="{BB962C8B-B14F-4D97-AF65-F5344CB8AC3E}">
        <p14:creationId xmlns:p14="http://schemas.microsoft.com/office/powerpoint/2010/main" val="25769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a:t>
            </a:fld>
            <a:endParaRPr lang="en-US" dirty="0"/>
          </a:p>
        </p:txBody>
      </p:sp>
    </p:spTree>
    <p:extLst>
      <p:ext uri="{BB962C8B-B14F-4D97-AF65-F5344CB8AC3E}">
        <p14:creationId xmlns:p14="http://schemas.microsoft.com/office/powerpoint/2010/main" val="326430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4</a:t>
            </a:fld>
            <a:endParaRPr lang="en-US" dirty="0"/>
          </a:p>
        </p:txBody>
      </p:sp>
    </p:spTree>
    <p:extLst>
      <p:ext uri="{BB962C8B-B14F-4D97-AF65-F5344CB8AC3E}">
        <p14:creationId xmlns:p14="http://schemas.microsoft.com/office/powerpoint/2010/main" val="13496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5</a:t>
            </a:fld>
            <a:endParaRPr lang="en-US" dirty="0"/>
          </a:p>
        </p:txBody>
      </p:sp>
    </p:spTree>
    <p:extLst>
      <p:ext uri="{BB962C8B-B14F-4D97-AF65-F5344CB8AC3E}">
        <p14:creationId xmlns:p14="http://schemas.microsoft.com/office/powerpoint/2010/main" val="223098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8</a:t>
            </a:fld>
            <a:endParaRPr lang="en-US" dirty="0"/>
          </a:p>
        </p:txBody>
      </p:sp>
    </p:spTree>
    <p:extLst>
      <p:ext uri="{BB962C8B-B14F-4D97-AF65-F5344CB8AC3E}">
        <p14:creationId xmlns:p14="http://schemas.microsoft.com/office/powerpoint/2010/main" val="220462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9</a:t>
            </a:fld>
            <a:endParaRPr lang="en-US" dirty="0"/>
          </a:p>
        </p:txBody>
      </p:sp>
    </p:spTree>
    <p:extLst>
      <p:ext uri="{BB962C8B-B14F-4D97-AF65-F5344CB8AC3E}">
        <p14:creationId xmlns:p14="http://schemas.microsoft.com/office/powerpoint/2010/main" val="238351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10</a:t>
            </a:fld>
            <a:endParaRPr lang="en-US" dirty="0"/>
          </a:p>
        </p:txBody>
      </p:sp>
    </p:spTree>
    <p:extLst>
      <p:ext uri="{BB962C8B-B14F-4D97-AF65-F5344CB8AC3E}">
        <p14:creationId xmlns:p14="http://schemas.microsoft.com/office/powerpoint/2010/main" val="4093594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12</a:t>
            </a:fld>
            <a:endParaRPr lang="en-US" dirty="0"/>
          </a:p>
        </p:txBody>
      </p:sp>
    </p:spTree>
    <p:extLst>
      <p:ext uri="{BB962C8B-B14F-4D97-AF65-F5344CB8AC3E}">
        <p14:creationId xmlns:p14="http://schemas.microsoft.com/office/powerpoint/2010/main" val="386266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14</a:t>
            </a:fld>
            <a:endParaRPr lang="en-US" dirty="0"/>
          </a:p>
        </p:txBody>
      </p:sp>
    </p:spTree>
    <p:extLst>
      <p:ext uri="{BB962C8B-B14F-4D97-AF65-F5344CB8AC3E}">
        <p14:creationId xmlns:p14="http://schemas.microsoft.com/office/powerpoint/2010/main" val="215468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3/30/2022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3/30/2022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88D5DFD-FA42-4EB0-B24E-4180C0CC5A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angle 10">
              <a:extLst>
                <a:ext uri="{FF2B5EF4-FFF2-40B4-BE49-F238E27FC236}">
                  <a16:creationId xmlns:a16="http://schemas.microsoft.com/office/drawing/2014/main" id="{CC864817-5955-484B-9D1F-9BC8DB7398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280C083F-71A6-4E55-AE35-586518FE29BC}"/>
                </a:ext>
                <a:ext uri="{C183D7F6-B498-43B3-948B-1728B52AA6E4}">
                  <adec:decorative xmlns:adec="http://schemas.microsoft.com/office/drawing/2017/decorative" xmlns=""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Lightbulb">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oup 13">
            <a:extLst>
              <a:ext uri="{FF2B5EF4-FFF2-40B4-BE49-F238E27FC236}">
                <a16:creationId xmlns:a16="http://schemas.microsoft.com/office/drawing/2014/main" id="{D44056DF-7985-4692-968A-466E9E6AF76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ound Diagonal Corner Rectangle 7">
              <a:extLst>
                <a:ext uri="{FF2B5EF4-FFF2-40B4-BE49-F238E27FC236}">
                  <a16:creationId xmlns:a16="http://schemas.microsoft.com/office/drawing/2014/main" id="{B414A174-532A-4602-934F-9858D1D86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40B0C0C-7F94-4725-8108-62B3B7A5AE70}"/>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reeform 32">
                <a:extLst>
                  <a:ext uri="{FF2B5EF4-FFF2-40B4-BE49-F238E27FC236}">
                    <a16:creationId xmlns:a16="http://schemas.microsoft.com/office/drawing/2014/main" id="{367EAC5B-1891-480A-A3AD-B9F6A88FAC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reeform 33">
                <a:extLst>
                  <a:ext uri="{FF2B5EF4-FFF2-40B4-BE49-F238E27FC236}">
                    <a16:creationId xmlns:a16="http://schemas.microsoft.com/office/drawing/2014/main" id="{E33FF633-15BA-464F-8F5B-26C56665F79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reeform 34">
                <a:extLst>
                  <a:ext uri="{FF2B5EF4-FFF2-40B4-BE49-F238E27FC236}">
                    <a16:creationId xmlns:a16="http://schemas.microsoft.com/office/drawing/2014/main" id="{0C949DF6-E66B-4DB8-AB52-30CA781B483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reeform 37">
                <a:extLst>
                  <a:ext uri="{FF2B5EF4-FFF2-40B4-BE49-F238E27FC236}">
                    <a16:creationId xmlns:a16="http://schemas.microsoft.com/office/drawing/2014/main" id="{309C2298-5EF9-4B09-8995-014F6D3BFF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reeform 35">
                <a:extLst>
                  <a:ext uri="{FF2B5EF4-FFF2-40B4-BE49-F238E27FC236}">
                    <a16:creationId xmlns:a16="http://schemas.microsoft.com/office/drawing/2014/main" id="{319B2AFC-EBFF-477C-A364-6D575BE5AA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reeform 36">
                <a:extLst>
                  <a:ext uri="{FF2B5EF4-FFF2-40B4-BE49-F238E27FC236}">
                    <a16:creationId xmlns:a16="http://schemas.microsoft.com/office/drawing/2014/main" id="{CC6B7D67-F2F8-4B07-B954-EAC9135B2BB4}"/>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reeform 38">
                <a:extLst>
                  <a:ext uri="{FF2B5EF4-FFF2-40B4-BE49-F238E27FC236}">
                    <a16:creationId xmlns:a16="http://schemas.microsoft.com/office/drawing/2014/main" id="{7FF1659D-33DA-4F62-8567-A54020D2E28E}"/>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reeform 39">
                <a:extLst>
                  <a:ext uri="{FF2B5EF4-FFF2-40B4-BE49-F238E27FC236}">
                    <a16:creationId xmlns:a16="http://schemas.microsoft.com/office/drawing/2014/main" id="{9110F572-DC3D-4AB3-B731-B73BD65057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reeform 40">
                <a:extLst>
                  <a:ext uri="{FF2B5EF4-FFF2-40B4-BE49-F238E27FC236}">
                    <a16:creationId xmlns:a16="http://schemas.microsoft.com/office/drawing/2014/main" id="{A2F7D0E9-68CE-40F9-B0E9-F915103ECF79}"/>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angle 41">
                <a:extLst>
                  <a:ext uri="{FF2B5EF4-FFF2-40B4-BE49-F238E27FC236}">
                    <a16:creationId xmlns:a16="http://schemas.microsoft.com/office/drawing/2014/main" id="{AB69A438-1FB7-454A-A3E9-0C329643CD48}"/>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reeform 32">
                <a:extLst>
                  <a:ext uri="{FF2B5EF4-FFF2-40B4-BE49-F238E27FC236}">
                    <a16:creationId xmlns:a16="http://schemas.microsoft.com/office/drawing/2014/main" id="{E64598D0-3A2C-4570-9E7C-C52C89549B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reeform 33">
                <a:extLst>
                  <a:ext uri="{FF2B5EF4-FFF2-40B4-BE49-F238E27FC236}">
                    <a16:creationId xmlns:a16="http://schemas.microsoft.com/office/drawing/2014/main" id="{CC17CF42-8908-477B-9F36-DA1306CA010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reeform 34">
                <a:extLst>
                  <a:ext uri="{FF2B5EF4-FFF2-40B4-BE49-F238E27FC236}">
                    <a16:creationId xmlns:a16="http://schemas.microsoft.com/office/drawing/2014/main" id="{A2457851-D4A0-404C-BF3F-99AE00B9E965}"/>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reeform 37">
                <a:extLst>
                  <a:ext uri="{FF2B5EF4-FFF2-40B4-BE49-F238E27FC236}">
                    <a16:creationId xmlns:a16="http://schemas.microsoft.com/office/drawing/2014/main" id="{ECC300FA-EE4A-489E-9A47-79BEBF05DC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reeform 35">
                <a:extLst>
                  <a:ext uri="{FF2B5EF4-FFF2-40B4-BE49-F238E27FC236}">
                    <a16:creationId xmlns:a16="http://schemas.microsoft.com/office/drawing/2014/main" id="{0D1F26E2-902B-416B-A1DB-80DAF78D8B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reeform 36">
                <a:extLst>
                  <a:ext uri="{FF2B5EF4-FFF2-40B4-BE49-F238E27FC236}">
                    <a16:creationId xmlns:a16="http://schemas.microsoft.com/office/drawing/2014/main" id="{491346A0-BF6D-45A5-806A-2150768722C8}"/>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reeform 38">
                <a:extLst>
                  <a:ext uri="{FF2B5EF4-FFF2-40B4-BE49-F238E27FC236}">
                    <a16:creationId xmlns:a16="http://schemas.microsoft.com/office/drawing/2014/main" id="{A8A5AAC9-38FD-4A03-AB91-236F2AAC625C}"/>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reeform 39">
                <a:extLst>
                  <a:ext uri="{FF2B5EF4-FFF2-40B4-BE49-F238E27FC236}">
                    <a16:creationId xmlns:a16="http://schemas.microsoft.com/office/drawing/2014/main" id="{7AD4105C-55AA-47FF-AC5D-5BCB0B78CD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reeform 40">
                <a:extLst>
                  <a:ext uri="{FF2B5EF4-FFF2-40B4-BE49-F238E27FC236}">
                    <a16:creationId xmlns:a16="http://schemas.microsoft.com/office/drawing/2014/main" id="{1C4B42B1-B112-4057-82C3-E5AF3BC7F6DF}"/>
                  </a:ext>
                  <a:ext uri="{C183D7F6-B498-43B3-948B-1728B52AA6E4}">
                    <adec:decorative xmlns:adec="http://schemas.microsoft.com/office/drawing/2017/decorative" xmlns=""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angle 41">
                <a:extLst>
                  <a:ext uri="{FF2B5EF4-FFF2-40B4-BE49-F238E27FC236}">
                    <a16:creationId xmlns:a16="http://schemas.microsoft.com/office/drawing/2014/main" id="{C8B37395-3651-4E66-A62E-31529FABC8C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a:extLst>
              <a:ext uri="{FF2B5EF4-FFF2-40B4-BE49-F238E27FC236}">
                <a16:creationId xmlns:a16="http://schemas.microsoft.com/office/drawing/2014/main" id="{4D687081-16D7-4BC5-A7DB-E70117439F85}"/>
              </a:ext>
            </a:extLst>
          </p:cNvPr>
          <p:cNvSpPr>
            <a:spLocks noGrp="1"/>
          </p:cNvSpPr>
          <p:nvPr>
            <p:ph type="ctrTitle"/>
          </p:nvPr>
        </p:nvSpPr>
        <p:spPr>
          <a:xfrm>
            <a:off x="2667000" y="2328333"/>
            <a:ext cx="6858000" cy="2302933"/>
          </a:xfrm>
        </p:spPr>
        <p:txBody>
          <a:bodyPr anchor="ctr">
            <a:normAutofit/>
          </a:bodyPr>
          <a:lstStyle/>
          <a:p>
            <a:pPr algn="ctr">
              <a:lnSpc>
                <a:spcPct val="100000"/>
              </a:lnSpc>
              <a:spcBef>
                <a:spcPts val="600"/>
              </a:spcBef>
              <a:spcAft>
                <a:spcPts val="600"/>
              </a:spcAft>
            </a:pPr>
            <a:r>
              <a:rPr lang="en-US" b="1">
                <a:latin typeface="Times New Roman" panose="02020603050405020304" pitchFamily="18" charset="0"/>
                <a:cs typeface="Times New Roman" panose="02020603050405020304" pitchFamily="18" charset="0"/>
              </a:rPr>
              <a:t>Bài </a:t>
            </a:r>
            <a:r>
              <a:rPr lang="en-US" b="1" smtClean="0">
                <a:latin typeface="Times New Roman" panose="02020603050405020304" pitchFamily="18" charset="0"/>
                <a:cs typeface="Times New Roman" panose="02020603050405020304" pitchFamily="18" charset="0"/>
              </a:rPr>
              <a:t>21</a:t>
            </a:r>
            <a:r>
              <a:rPr lang="en-US" b="1">
                <a:latin typeface="Times New Roman" panose="02020603050405020304" pitchFamily="18" charset="0"/>
                <a:cs typeface="Times New Roman" panose="02020603050405020304" pitchFamily="18" charset="0"/>
              </a:rPr>
              <a:t/>
            </a:r>
            <a:br>
              <a:rPr lang="en-US" b="1">
                <a:latin typeface="Times New Roman" panose="02020603050405020304" pitchFamily="18" charset="0"/>
                <a:cs typeface="Times New Roman" panose="02020603050405020304" pitchFamily="18" charset="0"/>
              </a:rPr>
            </a:br>
            <a:r>
              <a:rPr lang="en-US" b="1">
                <a:latin typeface="Times New Roman" panose="02020603050405020304" pitchFamily="18" charset="0"/>
                <a:cs typeface="Times New Roman" panose="02020603050405020304" pitchFamily="18" charset="0"/>
              </a:rPr>
              <a:t>câu lệnh </a:t>
            </a:r>
            <a:r>
              <a:rPr lang="en-US" b="1" smtClean="0">
                <a:latin typeface="Times New Roman" panose="02020603050405020304" pitchFamily="18" charset="0"/>
                <a:cs typeface="Times New Roman" panose="02020603050405020304" pitchFamily="18" charset="0"/>
              </a:rPr>
              <a:t>lặp WHILE</a:t>
            </a:r>
            <a:endParaRPr lang="en-US" b="1" dirty="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6B6D540F-1E2F-416F-819F-D8216BC8F3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25416" y="1073842"/>
            <a:ext cx="9917722" cy="4154984"/>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Khối các câu lệnh chỉ được thực hiện tùy thuộc vào điều kiện nào đó là đúng hay sai. Khối lệnh này tương ứng với cấu trúc rẽ nhánh và được thể hiện bằng câu lệnh if</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Khối các câu lệnh được thực hiện lặp đi lặp lại tùy theo điều kiện nào đó vẫn còn đúng hay sai. Khối lệnh này tương ứng với cấu trúc lặp và được thể hiện bằng các câu lệnh lặp for, while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a:solidFill>
                  <a:srgbClr val="FF0000"/>
                </a:solidFill>
                <a:latin typeface="Times New Roman" panose="02020603050405020304" pitchFamily="18" charset="0"/>
                <a:ea typeface="Times New Roman" panose="02020603050405020304" pitchFamily="18" charset="0"/>
              </a:rPr>
              <a:t>Ghi nhớ:</a:t>
            </a:r>
            <a:r>
              <a:rPr lang="en-US" sz="2800">
                <a:solidFill>
                  <a:srgbClr val="FF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Ba cấu trúc lập trình cơ bản của các ngôn ngữ lập trình bậc cao gồm: cấu trúc tuần tự, cấu trúc rẽ nhánh, cấu trúc lặp.</a:t>
            </a:r>
            <a:endParaRPr lang="en-US" sz="2800"/>
          </a:p>
        </p:txBody>
      </p:sp>
    </p:spTree>
    <p:extLst>
      <p:ext uri="{BB962C8B-B14F-4D97-AF65-F5344CB8AC3E}">
        <p14:creationId xmlns:p14="http://schemas.microsoft.com/office/powerpoint/2010/main" val="95663947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0542" y="410020"/>
            <a:ext cx="3875100" cy="743473"/>
          </a:xfrm>
          <a:prstGeom prst="rect">
            <a:avLst/>
          </a:prstGeom>
        </p:spPr>
        <p:txBody>
          <a:bodyPr wrap="none">
            <a:spAutoFit/>
          </a:bodyPr>
          <a:lstStyle/>
          <a:p>
            <a:pPr algn="just">
              <a:lnSpc>
                <a:spcPct val="115000"/>
              </a:lnSpc>
              <a:spcAft>
                <a:spcPts val="0"/>
              </a:spcAft>
            </a:pPr>
            <a:r>
              <a:rPr lang="en-US" sz="4000" b="1">
                <a:latin typeface="Times New Roman" panose="02020603050405020304" pitchFamily="18" charset="0"/>
                <a:ea typeface="Times New Roman" panose="02020603050405020304" pitchFamily="18" charset="0"/>
                <a:cs typeface="Times New Roman" panose="02020603050405020304" pitchFamily="18" charset="0"/>
              </a:rPr>
              <a:t>3. 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1946031" y="1869328"/>
            <a:ext cx="9097108" cy="3560975"/>
          </a:xfrm>
          <a:prstGeom prst="rect">
            <a:avLst/>
          </a:prstGeom>
        </p:spPr>
        <p:txBody>
          <a:bodyPr wrap="square">
            <a:spAutoFit/>
          </a:bodyPr>
          <a:lstStyle/>
          <a:p>
            <a:pPr algn="just">
              <a:lnSpc>
                <a:spcPct val="115000"/>
              </a:lnSpc>
              <a:spcAft>
                <a:spcPts val="0"/>
              </a:spcAf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in toàn bộ dãy các số tự nhiên từ 1 đến 100 trên một hàng ngang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Mở Python và nhập chương trình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k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while  k &lt; 100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 = k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print(k, end = “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69676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Rectangle 1"/>
          <p:cNvSpPr/>
          <p:nvPr/>
        </p:nvSpPr>
        <p:spPr>
          <a:xfrm>
            <a:off x="1547445" y="1165944"/>
            <a:ext cx="8956431" cy="3847207"/>
          </a:xfrm>
          <a:prstGeom prst="rect">
            <a:avLst/>
          </a:prstGeom>
        </p:spPr>
        <p:txBody>
          <a:bodyPr wrap="square">
            <a:spAutoFit/>
          </a:bodyPr>
          <a:lstStyle/>
          <a:p>
            <a:pPr algn="just">
              <a:spcBef>
                <a:spcPts val="1200"/>
              </a:spcBef>
              <a:spcAft>
                <a:spcPts val="1200"/>
              </a:spcAf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Nhiệm vụ 2.</a:t>
            </a:r>
            <a:r>
              <a:rPr lang="en-US" sz="280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in ra màn hình dãy các chữ cái tiếng Anh từ “A” đến “Z” theo ba hàng ngang trên màn hình, hai hàng ngang đầu có 10 chữ cái, hàng thứ ba có 6 chữ cái.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Do các chữ cái tiếng Anh từ A đến Z chiếm các vị trí từ 65 đến 90 trong bảng mã ASCII. Với số thứ tự k của bảng mã ASCII, ta sử dụng lệnh chr(k) trả lại kí tự tương ứng trong bảng mã này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8478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42" t="17868" r="66471" b="57132"/>
          <a:stretch/>
        </p:blipFill>
        <p:spPr>
          <a:xfrm>
            <a:off x="1922583" y="1078521"/>
            <a:ext cx="8651633" cy="4559645"/>
          </a:xfrm>
          <a:prstGeom prst="rect">
            <a:avLst/>
          </a:prstGeom>
        </p:spPr>
      </p:pic>
    </p:spTree>
    <p:extLst>
      <p:ext uri="{BB962C8B-B14F-4D97-AF65-F5344CB8AC3E}">
        <p14:creationId xmlns:p14="http://schemas.microsoft.com/office/powerpoint/2010/main" val="4015179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04261" y="524581"/>
            <a:ext cx="3121688" cy="707886"/>
          </a:xfrm>
          <a:prstGeom prst="rect">
            <a:avLst/>
          </a:prstGeom>
        </p:spPr>
        <p:txBody>
          <a:bodyPr wrap="none">
            <a:spAutoFit/>
          </a:bodyPr>
          <a:lstStyle/>
          <a:p>
            <a:r>
              <a:rPr lang="vi-VN" sz="4000" b="1">
                <a:solidFill>
                  <a:srgbClr val="FFFF00"/>
                </a:solidFill>
                <a:latin typeface="Times New Roman" panose="02020603050405020304" pitchFamily="18" charset="0"/>
                <a:ea typeface="Times New Roman" panose="02020603050405020304" pitchFamily="18" charset="0"/>
              </a:rPr>
              <a:t>LUYỆN TẬP</a:t>
            </a:r>
            <a:endParaRPr lang="en-US" sz="4000">
              <a:solidFill>
                <a:srgbClr val="FFFF00"/>
              </a:solidFill>
            </a:endParaRPr>
          </a:p>
        </p:txBody>
      </p:sp>
      <p:sp>
        <p:nvSpPr>
          <p:cNvPr id="9" name="Rectangle 8"/>
          <p:cNvSpPr/>
          <p:nvPr/>
        </p:nvSpPr>
        <p:spPr>
          <a:xfrm>
            <a:off x="1031632" y="1245734"/>
            <a:ext cx="10644554" cy="5170646"/>
          </a:xfrm>
          <a:prstGeom prst="rect">
            <a:avLst/>
          </a:prstGeom>
        </p:spPr>
        <p:txBody>
          <a:bodyPr wrap="square">
            <a:spAutoFit/>
          </a:bodyPr>
          <a:lstStyle/>
          <a:p>
            <a:pPr algn="just">
              <a:spcBef>
                <a:spcPts val="1200"/>
              </a:spcBef>
              <a:spcAft>
                <a:spcPts val="1200"/>
              </a:spcAft>
            </a:pPr>
            <a:r>
              <a:rPr lang="nl-NL"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1: </a:t>
            </a:r>
            <a:r>
              <a:rPr lang="nl-NL" sz="2800">
                <a:latin typeface="Times New Roman" panose="02020603050405020304" pitchFamily="18" charset="0"/>
                <a:ea typeface="Times New Roman" panose="02020603050405020304" pitchFamily="18" charset="0"/>
                <a:cs typeface="Times New Roman" panose="02020603050405020304" pitchFamily="18" charset="0"/>
              </a:rPr>
              <a:t>Cho dãy số 1, 4, 7, 10, ... Tìm phần tử lớn nhất của dãy nhưng nhỏ hơn 100</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2.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đếm trong dãy 100 số tự nhiên đầu tiên có bao nhiêu số thỏa mãn điều kiện: hoặc chia hết cho 5 hoặc chia cho 3 dư </a:t>
            </a:r>
            <a:r>
              <a:rPr lang="nl-NL" sz="2800">
                <a:latin typeface="Times New Roman" panose="02020603050405020304" pitchFamily="18" charset="0"/>
                <a:ea typeface="Times New Roman" panose="02020603050405020304" pitchFamily="18" charset="0"/>
                <a:cs typeface="Times New Roman" panose="02020603050405020304" pitchFamily="18" charset="0"/>
              </a:rPr>
              <a:t>1</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200"/>
              </a:spcBef>
              <a:spcAft>
                <a:spcPts val="1200"/>
              </a:spcAft>
            </a:pPr>
            <a:r>
              <a:rPr lang="nl-NL"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Bài </a:t>
            </a:r>
            <a:r>
              <a:rPr lang="nl-NL" sz="28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latin typeface="Times New Roman" panose="02020603050405020304" pitchFamily="18" charset="0"/>
                <a:cs typeface="Times New Roman" panose="02020603050405020304" pitchFamily="18" charset="0"/>
              </a:rPr>
              <a:t>Viết chương trình in ra các số tự nhiên từ 1 đến 100 ra màn hình thành 10 hàng, mỗi hàng 10 số, có dạng như sau:</a:t>
            </a:r>
            <a:endParaRPr lang="en-US" sz="2800">
              <a:latin typeface="Times New Roman" panose="02020603050405020304" pitchFamily="18" charset="0"/>
              <a:cs typeface="Times New Roman" panose="02020603050405020304" pitchFamily="18" charset="0"/>
            </a:endParaRPr>
          </a:p>
          <a:p>
            <a:pPr algn="just"/>
            <a:r>
              <a:rPr lang="nl-NL" sz="2800">
                <a:latin typeface="Times New Roman" panose="02020603050405020304" pitchFamily="18" charset="0"/>
                <a:cs typeface="Times New Roman" panose="02020603050405020304" pitchFamily="18" charset="0"/>
              </a:rPr>
              <a:t>1  2  3 ...  10</a:t>
            </a:r>
            <a:endParaRPr lang="en-US" sz="2800">
              <a:latin typeface="Times New Roman" panose="02020603050405020304" pitchFamily="18" charset="0"/>
              <a:cs typeface="Times New Roman" panose="02020603050405020304" pitchFamily="18" charset="0"/>
            </a:endParaRPr>
          </a:p>
          <a:p>
            <a:pPr algn="just"/>
            <a:r>
              <a:rPr lang="nl-NL" sz="2800">
                <a:latin typeface="Times New Roman" panose="02020603050405020304" pitchFamily="18" charset="0"/>
                <a:cs typeface="Times New Roman" panose="02020603050405020304" pitchFamily="18" charset="0"/>
              </a:rPr>
              <a:t>11  12  ... 20</a:t>
            </a:r>
            <a:endParaRPr lang="en-US" sz="2800">
              <a:latin typeface="Times New Roman" panose="02020603050405020304" pitchFamily="18" charset="0"/>
              <a:cs typeface="Times New Roman" panose="02020603050405020304" pitchFamily="18" charset="0"/>
            </a:endParaRPr>
          </a:p>
          <a:p>
            <a:pPr algn="just"/>
            <a:r>
              <a:rPr lang="nl-NL" sz="280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a:p>
            <a:pPr algn="just"/>
            <a:r>
              <a:rPr lang="nl-NL" sz="2800">
                <a:latin typeface="Times New Roman" panose="02020603050405020304" pitchFamily="18" charset="0"/>
                <a:cs typeface="Times New Roman" panose="02020603050405020304" pitchFamily="18" charset="0"/>
              </a:rPr>
              <a:t>91 92 </a:t>
            </a:r>
            <a:r>
              <a:rPr lang="nl-NL" sz="2800">
                <a:latin typeface="Times New Roman" panose="02020603050405020304" pitchFamily="18" charset="0"/>
                <a:cs typeface="Times New Roman" panose="02020603050405020304" pitchFamily="18" charset="0"/>
              </a:rPr>
              <a:t>...  </a:t>
            </a:r>
            <a:r>
              <a:rPr lang="nl-NL" sz="2800" smtClean="0">
                <a:latin typeface="Times New Roman" panose="02020603050405020304" pitchFamily="18" charset="0"/>
                <a:cs typeface="Times New Roman" panose="02020603050405020304" pitchFamily="18" charset="0"/>
              </a:rPr>
              <a:t>100</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02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D1CCE-C038-44E9-9F15-84A39B654B96}"/>
              </a:ext>
            </a:extLst>
          </p:cNvPr>
          <p:cNvSpPr>
            <a:spLocks noGrp="1"/>
          </p:cNvSpPr>
          <p:nvPr>
            <p:ph idx="1"/>
          </p:nvPr>
        </p:nvSpPr>
        <p:spPr>
          <a:xfrm>
            <a:off x="0" y="0"/>
            <a:ext cx="5838092" cy="6822831"/>
          </a:xfrm>
          <a:prstGeom prst="cloudCallout">
            <a:avLst>
              <a:gd name="adj1" fmla="val -39312"/>
              <a:gd name="adj2" fmla="val 4572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ctr">
              <a:buNone/>
            </a:pPr>
            <a:r>
              <a:rPr lang="en-US" sz="2800">
                <a:latin typeface="Times New Roman" panose="02020603050405020304" pitchFamily="18" charset="0"/>
                <a:cs typeface="Times New Roman" panose="02020603050405020304" pitchFamily="18" charset="0"/>
              </a:rPr>
              <a:t>Cho các việc được ghi trong cột A và cột B trong </a:t>
            </a:r>
            <a:r>
              <a:rPr lang="en-US" sz="2800">
                <a:latin typeface="Times New Roman" panose="02020603050405020304" pitchFamily="18" charset="0"/>
                <a:cs typeface="Times New Roman" panose="02020603050405020304" pitchFamily="18" charset="0"/>
              </a:rPr>
              <a:t>bảng </a:t>
            </a:r>
            <a:r>
              <a:rPr lang="en-US" sz="2800" smtClean="0">
                <a:latin typeface="Times New Roman" panose="02020603050405020304" pitchFamily="18" charset="0"/>
                <a:cs typeface="Times New Roman" panose="02020603050405020304" pitchFamily="18" charset="0"/>
              </a:rPr>
              <a:t>bên. </a:t>
            </a:r>
            <a:r>
              <a:rPr lang="en-US" sz="2800">
                <a:latin typeface="Times New Roman" panose="02020603050405020304" pitchFamily="18" charset="0"/>
                <a:cs typeface="Times New Roman" panose="02020603050405020304" pitchFamily="18" charset="0"/>
              </a:rPr>
              <a:t>Đối với mỗi hàng, em hãy cho biết công việc lặp đi lại là gì? Điều kiện để dừng công việc là gì? Số lần thực hiện việc lặp giữa 2 cột có gì khác nhau?</a:t>
            </a:r>
            <a:endParaRPr lang="en-US" sz="2800" smtClean="0">
              <a:latin typeface="Times New Roman" panose="02020603050405020304" pitchFamily="18" charset="0"/>
              <a:cs typeface="Times New Roman" panose="02020603050405020304" pitchFamily="18" charset="0"/>
            </a:endParaRPr>
          </a:p>
          <a:p>
            <a:pPr marL="0" indent="0" algn="ctr">
              <a:buNone/>
            </a:pPr>
            <a:endParaRPr lang="en-US" sz="28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45FC14CE-9A83-4C04-8CAA-E9BD9F8E25F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436" b="97595" l="9897" r="89897">
                        <a14:foregroundMark x1="17938" y1="17869" x2="17938" y2="17869"/>
                        <a14:foregroundMark x1="21649" y1="27491" x2="21649" y2="27491"/>
                        <a14:foregroundMark x1="40206" y1="5498" x2="40206" y2="5498"/>
                        <a14:foregroundMark x1="36289" y1="6529" x2="36289" y2="6529"/>
                        <a14:foregroundMark x1="39381" y1="18900" x2="39381" y2="18900"/>
                        <a14:foregroundMark x1="59381" y1="8591" x2="59381" y2="8591"/>
                        <a14:foregroundMark x1="64742" y1="7560" x2="64742" y2="7560"/>
                        <a14:foregroundMark x1="60000" y1="5498" x2="60000" y2="5498"/>
                        <a14:foregroundMark x1="63918" y1="3780" x2="63918" y2="3780"/>
                        <a14:foregroundMark x1="60000" y1="22680" x2="60000" y2="22680"/>
                        <a14:foregroundMark x1="61649" y1="19931" x2="61649" y2="19931"/>
                        <a14:foregroundMark x1="63093" y1="10309" x2="63093" y2="10309"/>
                        <a14:foregroundMark x1="61649" y1="8591" x2="61649" y2="8591"/>
                        <a14:foregroundMark x1="61649" y1="11340" x2="61649" y2="11340"/>
                        <a14:foregroundMark x1="60000" y1="10309" x2="60000" y2="10309"/>
                        <a14:foregroundMark x1="80000" y1="15120" x2="80000" y2="15120"/>
                        <a14:foregroundMark x1="82268" y1="21649" x2="82268" y2="21649"/>
                        <a14:foregroundMark x1="82268" y1="26460" x2="80000" y2="26460"/>
                        <a14:foregroundMark x1="77732" y1="26460" x2="77732" y2="26460"/>
                        <a14:foregroundMark x1="77732" y1="35052" x2="77732" y2="35052"/>
                        <a14:foregroundMark x1="64742" y1="42955" x2="64742" y2="42955"/>
                        <a14:foregroundMark x1="61649" y1="38144" x2="61649" y2="38144"/>
                        <a14:foregroundMark x1="69278" y1="41924" x2="69278" y2="44674"/>
                        <a14:foregroundMark x1="67835" y1="53265" x2="67835" y2="53265"/>
                        <a14:foregroundMark x1="63918" y1="62887" x2="63918" y2="66667"/>
                        <a14:foregroundMark x1="63093" y1="77320" x2="63093" y2="77320"/>
                        <a14:foregroundMark x1="61649" y1="84192" x2="61649" y2="84192"/>
                        <a14:foregroundMark x1="53196" y1="89691" x2="53196" y2="89691"/>
                        <a14:foregroundMark x1="57113" y1="97595" x2="59381" y2="97595"/>
                        <a14:backgroundMark x1="10103" y1="21649" x2="10103" y2="21649"/>
                        <a14:backgroundMark x1="6392" y1="17182" x2="6392" y2="17182"/>
                        <a14:backgroundMark x1="6392" y1="9278" x2="6392" y2="9278"/>
                        <a14:backgroundMark x1="9485" y1="7560" x2="9485" y2="7560"/>
                        <a14:backgroundMark x1="60825" y1="8591" x2="60825" y2="8591"/>
                        <a14:backgroundMark x1="59381" y1="8591" x2="59381" y2="8591"/>
                      </a14:backgroundRemoval>
                    </a14:imgEffect>
                  </a14:imgLayer>
                </a14:imgProps>
              </a:ext>
              <a:ext uri="{28A0092B-C50C-407E-A947-70E740481C1C}">
                <a14:useLocalDpi xmlns:a14="http://schemas.microsoft.com/office/drawing/2010/main" val="0"/>
              </a:ext>
            </a:extLst>
          </a:blip>
          <a:srcRect/>
          <a:stretch>
            <a:fillRect/>
          </a:stretch>
        </p:blipFill>
        <p:spPr bwMode="auto">
          <a:xfrm>
            <a:off x="-74317" y="5410485"/>
            <a:ext cx="1804714" cy="14475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058245036"/>
              </p:ext>
            </p:extLst>
          </p:nvPr>
        </p:nvGraphicFramePr>
        <p:xfrm>
          <a:off x="5838092" y="231074"/>
          <a:ext cx="6058292" cy="6404189"/>
        </p:xfrm>
        <a:graphic>
          <a:graphicData uri="http://schemas.openxmlformats.org/drawingml/2006/table">
            <a:tbl>
              <a:tblPr firstRow="1" firstCol="1">
                <a:tableStyleId>{E269D01E-BC32-4049-B463-5C60D7B0CCD2}</a:tableStyleId>
              </a:tblPr>
              <a:tblGrid>
                <a:gridCol w="2337064">
                  <a:extLst>
                    <a:ext uri="{9D8B030D-6E8A-4147-A177-3AD203B41FA5}">
                      <a16:colId xmlns:a16="http://schemas.microsoft.com/office/drawing/2014/main" val="2386592781"/>
                    </a:ext>
                  </a:extLst>
                </a:gridCol>
                <a:gridCol w="3721228">
                  <a:extLst>
                    <a:ext uri="{9D8B030D-6E8A-4147-A177-3AD203B41FA5}">
                      <a16:colId xmlns:a16="http://schemas.microsoft.com/office/drawing/2014/main" val="3934165357"/>
                    </a:ext>
                  </a:extLst>
                </a:gridCol>
              </a:tblGrid>
              <a:tr h="532378">
                <a:tc>
                  <a:txBody>
                    <a:bodyPr/>
                    <a:lstStyle/>
                    <a:p>
                      <a:pPr algn="ctr">
                        <a:lnSpc>
                          <a:spcPct val="115000"/>
                        </a:lnSpc>
                        <a:spcAft>
                          <a:spcPts val="0"/>
                        </a:spcAft>
                      </a:pPr>
                      <a:r>
                        <a:rPr lang="en-US" sz="2800" smtClean="0">
                          <a:effectLst/>
                          <a:latin typeface="Times New Roman" panose="02020603050405020304" pitchFamily="18" charset="0"/>
                          <a:cs typeface="Times New Roman" panose="02020603050405020304" pitchFamily="18" charset="0"/>
                        </a:rPr>
                        <a:t>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2800" smtClean="0">
                          <a:effectLst/>
                          <a:latin typeface="Times New Roman" panose="02020603050405020304" pitchFamily="18" charset="0"/>
                          <a:cs typeface="Times New Roman" panose="02020603050405020304" pitchFamily="18" charset="0"/>
                        </a:rPr>
                        <a:t>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5496432"/>
                  </a:ext>
                </a:extLst>
              </a:tr>
              <a:tr h="2682610">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Vận động viên chạy 20 vòng xung quanh sân vận động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Vận động viên chạy nhiêu vòng xung quanh sân vận động trong thời gian 2 tiếng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1714507"/>
                  </a:ext>
                </a:extLst>
              </a:tr>
              <a:tr h="1597133">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Em làm 5 bài tập thầy cô giao về nhà</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Em làm các bài tập về nhà đến giờ ăn cơm thì dừng lại</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15214"/>
                  </a:ext>
                </a:extLst>
              </a:tr>
              <a:tr h="1592068">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Em đi lấy 15 xô nước giúp mẹ</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US" sz="2800">
                          <a:effectLst/>
                          <a:latin typeface="Times New Roman" panose="02020603050405020304" pitchFamily="18" charset="0"/>
                          <a:cs typeface="Times New Roman" panose="02020603050405020304" pitchFamily="18" charset="0"/>
                        </a:rPr>
                        <a:t>Em xách các xô nước giúp mẹ cho đến khi đầy xô nước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937663"/>
                  </a:ext>
                </a:extLst>
              </a:tr>
            </a:tbl>
          </a:graphicData>
        </a:graphic>
      </p:graphicFrame>
    </p:spTree>
    <p:extLst>
      <p:ext uri="{BB962C8B-B14F-4D97-AF65-F5344CB8AC3E}">
        <p14:creationId xmlns:p14="http://schemas.microsoft.com/office/powerpoint/2010/main" val="2129282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790093" y="748762"/>
            <a:ext cx="6096000" cy="5036272"/>
          </a:xfrm>
          <a:prstGeom prst="flowChartAlternateProcess">
            <a:avLst/>
          </a:prstGeom>
        </p:spPr>
        <p:style>
          <a:lnRef idx="2">
            <a:schemeClr val="accent2"/>
          </a:lnRef>
          <a:fillRef idx="1">
            <a:schemeClr val="lt1"/>
          </a:fillRef>
          <a:effectRef idx="0">
            <a:schemeClr val="accent2"/>
          </a:effectRef>
          <a:fontRef idx="minor">
            <a:schemeClr val="dk1"/>
          </a:fontRef>
        </p:style>
        <p:txBody>
          <a:bodyPr>
            <a:spAutoFit/>
          </a:bodyPr>
          <a:lstStyle/>
          <a:p>
            <a:pPr algn="just">
              <a:lnSpc>
                <a:spcPct val="115000"/>
              </a:lnSpc>
              <a:spcAft>
                <a:spcPts val="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sát đoạn chương trình sau giải thích kết quả in ra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while</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  &lt; 100: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 = S + 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 = k+ 7</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750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06631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143001" y="305010"/>
            <a:ext cx="9905998" cy="761790"/>
          </a:xfrm>
        </p:spPr>
        <p:txBody>
          <a:bodyPr>
            <a:normAutofit/>
          </a:bodyPr>
          <a:lstStyle/>
          <a:p>
            <a:r>
              <a:rPr lang="en-US" sz="4000" b="1">
                <a:solidFill>
                  <a:srgbClr val="FFFF00"/>
                </a:solidFill>
                <a:latin typeface="Times New Roman" panose="02020603050405020304" pitchFamily="18" charset="0"/>
                <a:cs typeface="Times New Roman" panose="02020603050405020304" pitchFamily="18" charset="0"/>
              </a:rPr>
              <a:t>1. </a:t>
            </a:r>
            <a:r>
              <a:rPr lang="en-US" sz="4000" b="1" smtClean="0">
                <a:solidFill>
                  <a:srgbClr val="FFFF00"/>
                </a:solidFill>
                <a:latin typeface="Times New Roman" panose="02020603050405020304" pitchFamily="18" charset="0"/>
                <a:cs typeface="Times New Roman" panose="02020603050405020304" pitchFamily="18" charset="0"/>
              </a:rPr>
              <a:t>LỆNH WHILE</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4" name="Flowchart: Alternate Process 3"/>
          <p:cNvSpPr/>
          <p:nvPr/>
        </p:nvSpPr>
        <p:spPr>
          <a:xfrm>
            <a:off x="1312984" y="1066800"/>
            <a:ext cx="9941170" cy="4597003"/>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Lệnh lặp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while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 hiện khối lệnh với số lần lặp không biết trước. Khối lệnh lặp được thực hiện cho đến khi </a:t>
            </a:r>
            <a:r>
              <a:rPr lang="en-US" sz="280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&lt;điều kiện&gt; = False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 pháp của lệnh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while</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while</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&lt;điều kiện&gt;: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&lt;khối lệnh lặp&gt;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 dấu “:” khối lệnh lặp cần được viết lùi vào và thẳng hàng. Mặc định các lệnh sẽ lùi vào 1 tab hoặc 4 dấu cách.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266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83472" t="39409" r="2442" b="45924"/>
          <a:stretch/>
        </p:blipFill>
        <p:spPr bwMode="auto">
          <a:xfrm>
            <a:off x="2954217" y="419905"/>
            <a:ext cx="5573272" cy="384729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312985" y="4587785"/>
            <a:ext cx="9823938" cy="1815882"/>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Trong </a:t>
            </a:r>
            <a:r>
              <a:rPr lang="en-US" sz="2800" smtClean="0">
                <a:latin typeface="Times New Roman" panose="02020603050405020304" pitchFamily="18" charset="0"/>
                <a:ea typeface="Times New Roman" panose="02020603050405020304" pitchFamily="18" charset="0"/>
              </a:rPr>
              <a:t>đó:</a:t>
            </a:r>
          </a:p>
          <a:p>
            <a:pPr algn="just"/>
            <a:r>
              <a:rPr lang="en-US" sz="2800" smtClean="0">
                <a:latin typeface="Times New Roman" panose="02020603050405020304" pitchFamily="18" charset="0"/>
                <a:ea typeface="Times New Roman" panose="02020603050405020304" pitchFamily="18" charset="0"/>
              </a:rPr>
              <a:t>- </a:t>
            </a:r>
            <a:r>
              <a:rPr lang="en-US" sz="2800" smtClean="0">
                <a:latin typeface="Times New Roman" panose="02020603050405020304" pitchFamily="18" charset="0"/>
                <a:ea typeface="Courier New" panose="02070309020205020404" pitchFamily="49" charset="0"/>
              </a:rPr>
              <a:t>&lt;</a:t>
            </a:r>
            <a:r>
              <a:rPr lang="en-US" sz="2800">
                <a:latin typeface="Times New Roman" panose="02020603050405020304" pitchFamily="18" charset="0"/>
                <a:ea typeface="Courier New" panose="02070309020205020404" pitchFamily="49" charset="0"/>
              </a:rPr>
              <a:t>điều kiện&gt;</a:t>
            </a:r>
            <a:r>
              <a:rPr lang="en-US" sz="2800">
                <a:latin typeface="Times New Roman" panose="02020603050405020304" pitchFamily="18" charset="0"/>
                <a:ea typeface="Times New Roman" panose="02020603050405020304" pitchFamily="18" charset="0"/>
              </a:rPr>
              <a:t> là biểu thức lôgic</a:t>
            </a:r>
            <a:r>
              <a:rPr lang="en-US" sz="2800">
                <a:latin typeface="Times New Roman" panose="02020603050405020304" pitchFamily="18" charset="0"/>
                <a:ea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endParaRPr>
          </a:p>
          <a:p>
            <a:pPr algn="just"/>
            <a:r>
              <a:rPr lang="en-US" sz="2800" smtClean="0">
                <a:latin typeface="Times New Roman" panose="02020603050405020304" pitchFamily="18" charset="0"/>
                <a:ea typeface="Times New Roman" panose="02020603050405020304" pitchFamily="18" charset="0"/>
              </a:rPr>
              <a:t>- Khi </a:t>
            </a:r>
            <a:r>
              <a:rPr lang="en-US" sz="2800">
                <a:latin typeface="Times New Roman" panose="02020603050405020304" pitchFamily="18" charset="0"/>
                <a:ea typeface="Times New Roman" panose="02020603050405020304" pitchFamily="18" charset="0"/>
              </a:rPr>
              <a:t>thực hiện lệnh, Python sẽ kiểm tra </a:t>
            </a:r>
            <a:r>
              <a:rPr lang="en-US" sz="2800">
                <a:latin typeface="Times New Roman" panose="02020603050405020304" pitchFamily="18" charset="0"/>
                <a:ea typeface="Courier New" panose="02070309020205020404" pitchFamily="49" charset="0"/>
              </a:rPr>
              <a:t>&lt;điều kiện&gt;</a:t>
            </a:r>
            <a:r>
              <a:rPr lang="en-US" sz="2800">
                <a:latin typeface="Times New Roman" panose="02020603050405020304" pitchFamily="18" charset="0"/>
                <a:ea typeface="Times New Roman" panose="02020603050405020304" pitchFamily="18" charset="0"/>
              </a:rPr>
              <a:t>, nếu đúng thì thực hiện khối lệnh lặp, nếu sai thì kết thúc lệnh </a:t>
            </a:r>
            <a:r>
              <a:rPr lang="en-US" sz="2800" b="1">
                <a:latin typeface="Times New Roman" panose="02020603050405020304" pitchFamily="18" charset="0"/>
                <a:ea typeface="Times New Roman" panose="02020603050405020304" pitchFamily="18" charset="0"/>
              </a:rPr>
              <a:t>while</a:t>
            </a:r>
            <a:endParaRPr lang="en-US" sz="2800"/>
          </a:p>
        </p:txBody>
      </p:sp>
    </p:spTree>
    <p:extLst>
      <p:ext uri="{BB962C8B-B14F-4D97-AF65-F5344CB8AC3E}">
        <p14:creationId xmlns:p14="http://schemas.microsoft.com/office/powerpoint/2010/main" val="2697632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1358" t="21385" r="2180" b="39198"/>
          <a:stretch/>
        </p:blipFill>
        <p:spPr bwMode="auto">
          <a:xfrm>
            <a:off x="0" y="0"/>
            <a:ext cx="12192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206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2766647" y="1938870"/>
            <a:ext cx="6096000" cy="2608374"/>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just">
              <a:lnSpc>
                <a:spcPct val="115000"/>
              </a:lnSpc>
              <a:spcAft>
                <a:spcPts val="0"/>
              </a:spcAft>
            </a:pP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while là lệnh lặp với số lần không biết trước. Số lần lặp của lệnh while phụ thuộc vào điều kiện của lệnh</a:t>
            </a:r>
            <a:endParaRPr lang="en-US" sz="32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73486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F29BD6-D353-4822-AA59-1A6ADA2E97C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98" b="98204" l="1198" r="97605">
                        <a14:foregroundMark x1="35928" y1="13772" x2="35928" y2="13772"/>
                        <a14:foregroundMark x1="47305" y1="6587" x2="47305" y2="6587"/>
                        <a14:foregroundMark x1="37126" y1="9581" x2="41916" y2="11377"/>
                        <a14:foregroundMark x1="72455" y1="21557" x2="72455" y2="24551"/>
                        <a14:foregroundMark x1="70659" y1="32934" x2="70659" y2="32934"/>
                        <a14:foregroundMark x1="68862" y1="38922" x2="66467" y2="43713"/>
                        <a14:foregroundMark x1="58683" y1="56287" x2="58683" y2="56287"/>
                        <a14:foregroundMark x1="54491" y1="71257" x2="54491" y2="71257"/>
                        <a14:foregroundMark x1="58683" y1="69461" x2="59281" y2="56287"/>
                        <a14:foregroundMark x1="72455" y1="40120" x2="58084" y2="65868"/>
                        <a14:foregroundMark x1="66467" y1="40719" x2="82036" y2="30539"/>
                        <a14:foregroundMark x1="83832" y1="32934" x2="83234" y2="68862"/>
                        <a14:foregroundMark x1="91617" y1="40719" x2="78443" y2="76647"/>
                        <a14:foregroundMark x1="94611" y1="50299" x2="87425" y2="79042"/>
                        <a14:foregroundMark x1="80240" y1="82036" x2="45509" y2="92814"/>
                        <a14:foregroundMark x1="64072" y1="94611" x2="37062" y2="97183"/>
                        <a14:foregroundMark x1="7186" y1="32335" x2="7186" y2="37126"/>
                        <a14:foregroundMark x1="42003" y1="2395" x2="37725" y2="1796"/>
                        <a14:foregroundMark x1="67665" y1="5988" x2="42003" y2="2395"/>
                        <a14:foregroundMark x1="37725" y1="1796" x2="37126" y2="2395"/>
                        <a14:foregroundMark x1="37126" y1="3593" x2="41317" y2="3593"/>
                        <a14:foregroundMark x1="1334" y1="63473" x2="1198" y2="64671"/>
                        <a14:foregroundMark x1="1537" y1="61677" x2="1334" y2="63473"/>
                        <a14:foregroundMark x1="1605" y1="61078" x2="1537" y2="61677"/>
                        <a14:foregroundMark x1="4790" y1="32934" x2="1605" y2="61078"/>
                        <a14:foregroundMark x1="2677" y1="61078" x2="5389" y2="54491"/>
                        <a14:foregroundMark x1="2430" y1="61677" x2="2677" y2="61078"/>
                        <a14:foregroundMark x1="1691" y1="63473" x2="2430" y2="61677"/>
                        <a14:foregroundMark x1="1198" y1="64671" x2="1691" y2="63473"/>
                        <a14:foregroundMark x1="97605" y1="43713" x2="97006" y2="61078"/>
                        <a14:foregroundMark x1="40120" y1="23952" x2="40120" y2="23952"/>
                        <a14:foregroundMark x1="38323" y1="23952" x2="41916" y2="22156"/>
                        <a14:foregroundMark x1="34132" y1="22156" x2="34132" y2="22156"/>
                        <a14:foregroundMark x1="32934" y1="31138" x2="53892" y2="23353"/>
                        <a14:foregroundMark x1="42515" y1="23353" x2="53293" y2="20359"/>
                        <a14:foregroundMark x1="38922" y1="21557" x2="51497" y2="21557"/>
                        <a14:foregroundMark x1="38922" y1="20359" x2="57485" y2="19760"/>
                        <a14:foregroundMark x1="52096" y1="17365" x2="61078" y2="33533"/>
                        <a14:foregroundMark x1="59880" y1="20359" x2="62874" y2="32934"/>
                        <a14:foregroundMark x1="64671" y1="22156" x2="66467" y2="31737"/>
                        <a14:foregroundMark x1="66467" y1="23353" x2="64671" y2="42515"/>
                        <a14:foregroundMark x1="65269" y1="29940" x2="53293" y2="54491"/>
                        <a14:foregroundMark x1="61078" y1="32934" x2="53293" y2="53892"/>
                        <a14:foregroundMark x1="47305" y1="80838" x2="53892" y2="79641"/>
                        <a14:backgroundMark x1="29940" y1="97605" x2="29940" y2="97605"/>
                        <a14:backgroundMark x1="26347" y1="98204" x2="26347" y2="98204"/>
                        <a14:backgroundMark x1="24551" y1="98204" x2="30539" y2="98204"/>
                        <a14:backgroundMark x1="23952" y1="96407" x2="26347" y2="96407"/>
                        <a14:backgroundMark x1="29341" y1="97605" x2="35329" y2="99401"/>
                        <a14:backgroundMark x1="37725" y1="0" x2="37725" y2="0"/>
                        <a14:backgroundMark x1="38922" y1="0" x2="38922" y2="0"/>
                        <a14:backgroundMark x1="1198" y1="63473" x2="1198" y2="63473"/>
                        <a14:backgroundMark x1="1198" y1="67066" x2="1198" y2="67066"/>
                        <a14:backgroundMark x1="2994" y1="65269" x2="2994" y2="65269"/>
                        <a14:backgroundMark x1="1796" y1="65868" x2="1796" y2="65868"/>
                        <a14:backgroundMark x1="1198" y1="61677" x2="1198" y2="61677"/>
                        <a14:backgroundMark x1="1796" y1="67066" x2="1796" y2="67066"/>
                        <a14:backgroundMark x1="1198" y1="63473" x2="1198" y2="63473"/>
                        <a14:backgroundMark x1="1198" y1="63473" x2="1198" y2="63473"/>
                        <a14:backgroundMark x1="1198" y1="61078" x2="1198" y2="61078"/>
                        <a14:backgroundMark x1="1198" y1="65269" x2="1198" y2="65269"/>
                        <a14:backgroundMark x1="1198" y1="67066" x2="1198" y2="67066"/>
                        <a14:backgroundMark x1="37725" y1="2395" x2="37725" y2="2395"/>
                        <a14:backgroundMark x1="41317" y1="1796" x2="41317" y2="1796"/>
                      </a14:backgroundRemoval>
                    </a14:imgEffect>
                  </a14:imgLayer>
                </a14:imgProps>
              </a:ext>
              <a:ext uri="{28A0092B-C50C-407E-A947-70E740481C1C}">
                <a14:useLocalDpi xmlns:a14="http://schemas.microsoft.com/office/drawing/2010/main" val="0"/>
              </a:ext>
            </a:extLst>
          </a:blip>
          <a:srcRect/>
          <a:stretch>
            <a:fillRect/>
          </a:stretch>
        </p:blipFill>
        <p:spPr bwMode="auto">
          <a:xfrm>
            <a:off x="161020" y="124196"/>
            <a:ext cx="1036638" cy="10366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45965" y="874473"/>
            <a:ext cx="10994342" cy="55430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while</a:t>
            </a:r>
            <a:r>
              <a:rPr lang="en-US" sz="2800">
                <a:latin typeface="Times New Roman" panose="02020603050405020304" pitchFamily="18" charset="0"/>
                <a:ea typeface="Times New Roman" panose="02020603050405020304" pitchFamily="18" charset="0"/>
                <a:cs typeface="Times New Roman" panose="02020603050405020304" pitchFamily="18" charset="0"/>
              </a:rPr>
              <a:t> kiểm tra điều kiện trước hay sau khi thực hiện khối lệnh lặp?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Viết đoạn chương trình tính tổng 2 + 4 + … + 100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dụng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while</a:t>
            </a:r>
          </a:p>
          <a:p>
            <a:pPr algn="just">
              <a:lnSpc>
                <a:spcPct val="115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Lưu ý:</a:t>
            </a: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Vì 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while</a:t>
            </a:r>
            <a:r>
              <a:rPr lang="en-US" sz="2800">
                <a:latin typeface="Times New Roman" panose="02020603050405020304" pitchFamily="18" charset="0"/>
                <a:ea typeface="Times New Roman" panose="02020603050405020304" pitchFamily="18" charset="0"/>
                <a:cs typeface="Times New Roman" panose="02020603050405020304" pitchFamily="18" charset="0"/>
              </a:rPr>
              <a:t> không biết trước số lần lặp, mà phụ thuộc vào điều kiện. Do đó, cần chú ý đến điều kiện của 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while</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tránh bị lặp vô hạn.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Trong trường hợp nếu muốn dừng và thoát ngay khỏi vòng lặp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while </a:t>
            </a:r>
            <a:r>
              <a:rPr lang="en-US" sz="2800">
                <a:latin typeface="Times New Roman" panose="02020603050405020304" pitchFamily="18" charset="0"/>
                <a:ea typeface="Times New Roman" panose="02020603050405020304" pitchFamily="18" charset="0"/>
                <a:cs typeface="Times New Roman" panose="02020603050405020304" pitchFamily="18" charset="0"/>
              </a:rPr>
              <a:t>hoặc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2800">
                <a:latin typeface="Times New Roman" panose="02020603050405020304" pitchFamily="18" charset="0"/>
                <a:ea typeface="Times New Roman" panose="02020603050405020304" pitchFamily="18" charset="0"/>
                <a:cs typeface="Times New Roman" panose="02020603050405020304" pitchFamily="18" charset="0"/>
              </a:rPr>
              <a:t> có thể dùng lệnh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break</a:t>
            </a:r>
          </a:p>
          <a:p>
            <a:pPr algn="just">
              <a:lnSpc>
                <a:spcPct val="115000"/>
              </a:lnSpc>
              <a:spcAft>
                <a:spcPts val="0"/>
              </a:spcAft>
            </a:pPr>
            <a:r>
              <a:rPr lang="en-US" sz="2800">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k  </a:t>
            </a:r>
            <a:r>
              <a:rPr lang="en-US" sz="2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range(10</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print(k</a:t>
            </a:r>
            <a:r>
              <a:rPr lang="en-US" sz="2800">
                <a:latin typeface="Times New Roman" panose="02020603050405020304" pitchFamily="18" charset="0"/>
                <a:ea typeface="Times New Roman" panose="02020603050405020304" pitchFamily="18" charset="0"/>
                <a:cs typeface="Times New Roman" panose="02020603050405020304" pitchFamily="18" charset="0"/>
              </a:rPr>
              <a:t>, end =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if   k == 5:  break</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0 1 2 3 4 5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4608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4327-4864-46BB-A57A-7055C9E3AEC1}"/>
              </a:ext>
            </a:extLst>
          </p:cNvPr>
          <p:cNvSpPr>
            <a:spLocks noGrp="1"/>
          </p:cNvSpPr>
          <p:nvPr>
            <p:ph type="title"/>
          </p:nvPr>
        </p:nvSpPr>
        <p:spPr>
          <a:xfrm>
            <a:off x="1214846" y="184119"/>
            <a:ext cx="10691948" cy="761790"/>
          </a:xfrm>
        </p:spPr>
        <p:txBody>
          <a:bodyPr>
            <a:normAutofit/>
          </a:bodyPr>
          <a:lstStyle/>
          <a:p>
            <a:r>
              <a:rPr lang="en-US" sz="4000" b="1">
                <a:solidFill>
                  <a:srgbClr val="FFFF00"/>
                </a:solidFill>
                <a:latin typeface="Times New Roman" panose="02020603050405020304" pitchFamily="18" charset="0"/>
                <a:cs typeface="Times New Roman" panose="02020603050405020304" pitchFamily="18" charset="0"/>
              </a:rPr>
              <a:t>2. </a:t>
            </a:r>
            <a:r>
              <a:rPr lang="en-US" sz="4000" b="1" smtClean="0">
                <a:solidFill>
                  <a:srgbClr val="FFFF00"/>
                </a:solidFill>
                <a:latin typeface="Times New Roman" panose="02020603050405020304" pitchFamily="18" charset="0"/>
                <a:cs typeface="Times New Roman" panose="02020603050405020304" pitchFamily="18" charset="0"/>
              </a:rPr>
              <a:t>CẤU TRÚC LẬP TRÌNH</a:t>
            </a:r>
            <a:endParaRPr lang="en-US" sz="4000" b="1" dirty="0">
              <a:solidFill>
                <a:srgbClr val="FFFF00"/>
              </a:solidFill>
              <a:latin typeface="Times New Roman" panose="02020603050405020304" pitchFamily="18" charset="0"/>
              <a:cs typeface="Times New Roman" panose="02020603050405020304" pitchFamily="18" charset="0"/>
            </a:endParaRPr>
          </a:p>
        </p:txBody>
      </p:sp>
      <p:sp>
        <p:nvSpPr>
          <p:cNvPr id="10" name="Flowchart: Alternate Process 9"/>
          <p:cNvSpPr/>
          <p:nvPr/>
        </p:nvSpPr>
        <p:spPr>
          <a:xfrm>
            <a:off x="1214846" y="1554846"/>
            <a:ext cx="10039308" cy="3391567"/>
          </a:xfrm>
          <a:prstGeom prst="flowChartAlternateProcess">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Với việc sử dụng câu lệnh if và câu lệnh lặp ta thấy một chương trình Python nói chung có thể chia ra thành các khối lệnh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Khối gồm các lệnh được thực hiện theo trình tự từ trên xuống dưới. Khối này tương ứng với cấu trúc tuần tự trong chương trình và được thể hiện bằng các câu lệnh như gán giá trị, nhập/xuất dữ liệu,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6945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18BD99-41E9-467C-9777-74587F83171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03EF818-EDF6-480C-9B86-0A3B979BCCF0}">
  <ds:schemaRefs>
    <ds:schemaRef ds:uri="http://schemas.microsoft.com/sharepoint/v3/contenttype/forms"/>
  </ds:schemaRefs>
</ds:datastoreItem>
</file>

<file path=customXml/itemProps3.xml><?xml version="1.0" encoding="utf-8"?>
<ds:datastoreItem xmlns:ds="http://schemas.openxmlformats.org/officeDocument/2006/customXml" ds:itemID="{4C8C32A8-E4D9-473C-833A-8950C6E7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design</Template>
  <TotalTime>193</TotalTime>
  <Words>914</Words>
  <Application>Microsoft Office PowerPoint</Application>
  <PresentationFormat>Widescreen</PresentationFormat>
  <Paragraphs>68</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Times New Roman</vt:lpstr>
      <vt:lpstr>Trebuchet MS</vt:lpstr>
      <vt:lpstr>Tw Cen MT</vt:lpstr>
      <vt:lpstr>Circuit</vt:lpstr>
      <vt:lpstr>Bài 21 câu lệnh lặp WHILE</vt:lpstr>
      <vt:lpstr>PowerPoint Presentation</vt:lpstr>
      <vt:lpstr>PowerPoint Presentation</vt:lpstr>
      <vt:lpstr>1. LỆNH WHILE</vt:lpstr>
      <vt:lpstr>PowerPoint Presentation</vt:lpstr>
      <vt:lpstr>PowerPoint Presentation</vt:lpstr>
      <vt:lpstr>PowerPoint Presentation</vt:lpstr>
      <vt:lpstr>PowerPoint Presentation</vt:lpstr>
      <vt:lpstr>2. CẤU TRÚC LẬP TRÌNH</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8 câu lệnh lặp</dc:title>
  <dc:creator>HoangThanh Tam</dc:creator>
  <cp:lastModifiedBy>Admin</cp:lastModifiedBy>
  <cp:revision>22</cp:revision>
  <dcterms:created xsi:type="dcterms:W3CDTF">2022-01-15T15:16:37Z</dcterms:created>
  <dcterms:modified xsi:type="dcterms:W3CDTF">2022-03-30T08:24:25Z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