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448" r:id="rId5"/>
    <p:sldId id="2465" r:id="rId6"/>
    <p:sldId id="2466" r:id="rId7"/>
    <p:sldId id="2467" r:id="rId8"/>
    <p:sldId id="2468" r:id="rId9"/>
    <p:sldId id="2470" r:id="rId10"/>
    <p:sldId id="2469" r:id="rId11"/>
    <p:sldId id="2471" r:id="rId12"/>
    <p:sldId id="2472" r:id="rId13"/>
    <p:sldId id="2473" r:id="rId14"/>
    <p:sldId id="2474" r:id="rId15"/>
    <p:sldId id="2475" r:id="rId16"/>
    <p:sldId id="2476" r:id="rId17"/>
    <p:sldId id="2477" r:id="rId18"/>
    <p:sldId id="2478" r:id="rId19"/>
    <p:sldId id="2479" r:id="rId20"/>
    <p:sldId id="2480" r:id="rId21"/>
    <p:sldId id="2481" r:id="rId22"/>
    <p:sldId id="2482" r:id="rId23"/>
    <p:sldId id="2483" r:id="rId24"/>
    <p:sldId id="2484" r:id="rId25"/>
    <p:sldId id="2485" r:id="rId26"/>
    <p:sldId id="2486" r:id="rId27"/>
    <p:sldId id="262" r:id="rId28"/>
    <p:sldId id="2462" r:id="rId29"/>
    <p:sldId id="2463" r:id="rId30"/>
    <p:sldId id="2464" r:id="rId31"/>
    <p:sldId id="280" r:id="rId32"/>
    <p:sldId id="282" r:id="rId33"/>
    <p:sldId id="283" r:id="rId34"/>
    <p:sldId id="284" r:id="rId35"/>
    <p:sldId id="281" r:id="rId36"/>
    <p:sldId id="285" r:id="rId37"/>
    <p:sldId id="286" r:id="rId38"/>
    <p:sldId id="287" r:id="rId39"/>
    <p:sldId id="243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F52"/>
    <a:srgbClr val="E99757"/>
    <a:srgbClr val="01023B"/>
    <a:srgbClr val="898989"/>
    <a:srgbClr val="2F3342"/>
    <a:srgbClr val="2C2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3" autoAdjust="0"/>
  </p:normalViewPr>
  <p:slideViewPr>
    <p:cSldViewPr snapToGrid="0">
      <p:cViewPr varScale="1">
        <p:scale>
          <a:sx n="41" d="100"/>
          <a:sy n="41" d="100"/>
        </p:scale>
        <p:origin x="66" y="606"/>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3/29/2022</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3/29/2022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xmlns=""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7D9D-3028-41F0-946A-8350F21DE279}"/>
              </a:ext>
            </a:extLst>
          </p:cNvPr>
          <p:cNvSpPr>
            <a:spLocks noGrp="1"/>
          </p:cNvSpPr>
          <p:nvPr>
            <p:ph type="title"/>
          </p:nvPr>
        </p:nvSpPr>
        <p:spPr/>
        <p:txBody>
          <a:bodyPr/>
          <a:lstStyle>
            <a:lvl1pPr>
              <a:defRPr>
                <a:solidFill>
                  <a:srgbClr val="C00000"/>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51CBCA-9EDA-4523-94A0-21E0D4B07E8A}"/>
              </a:ext>
            </a:extLst>
          </p:cNvPr>
          <p:cNvSpPr>
            <a:spLocks noGrp="1"/>
          </p:cNvSpPr>
          <p:nvPr>
            <p:ph idx="1"/>
          </p:nvPr>
        </p:nvSpPr>
        <p:spPr/>
        <p:txBody>
          <a:bodyPr>
            <a:normAutofit/>
          </a:bodyPr>
          <a:lstStyle>
            <a:lvl1pPr>
              <a:defRPr sz="3600">
                <a:latin typeface="Times New Roman" panose="02020603050405020304" pitchFamily="18" charset="0"/>
                <a:cs typeface="Times New Roman" panose="02020603050405020304" pitchFamily="18" charset="0"/>
              </a:defRPr>
            </a:lvl1pPr>
            <a:lvl2pPr>
              <a:defRPr sz="3600">
                <a:latin typeface="Times New Roman" panose="02020603050405020304" pitchFamily="18" charset="0"/>
                <a:cs typeface="Times New Roman" panose="02020603050405020304" pitchFamily="18" charset="0"/>
              </a:defRPr>
            </a:lvl2pPr>
            <a:lvl3pPr>
              <a:defRPr sz="3600">
                <a:latin typeface="Times New Roman" panose="02020603050405020304" pitchFamily="18" charset="0"/>
                <a:cs typeface="Times New Roman" panose="02020603050405020304" pitchFamily="18" charset="0"/>
              </a:defRPr>
            </a:lvl3pPr>
            <a:lvl4pPr>
              <a:defRPr sz="3600">
                <a:latin typeface="Times New Roman" panose="02020603050405020304" pitchFamily="18" charset="0"/>
                <a:cs typeface="Times New Roman" panose="02020603050405020304" pitchFamily="18" charset="0"/>
              </a:defRPr>
            </a:lvl4pPr>
            <a:lvl5pPr>
              <a:defRPr sz="3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0418B-CAF0-474C-8456-AEF663547DB3}"/>
              </a:ext>
            </a:extLst>
          </p:cNvPr>
          <p:cNvSpPr>
            <a:spLocks noGrp="1"/>
          </p:cNvSpPr>
          <p:nvPr>
            <p:ph type="dt" sz="half" idx="10"/>
          </p:nvPr>
        </p:nvSpPr>
        <p:spPr/>
        <p:txBody>
          <a:bodyPr/>
          <a:lstStyle/>
          <a:p>
            <a:fld id="{283D8C99-D244-4246-992A-9C5CC109B008}" type="datetimeFigureOut">
              <a:rPr lang="en-US" smtClean="0"/>
              <a:t>3/29/2022</a:t>
            </a:fld>
            <a:endParaRPr lang="en-US"/>
          </a:p>
        </p:txBody>
      </p:sp>
      <p:sp>
        <p:nvSpPr>
          <p:cNvPr id="5" name="Footer Placeholder 4">
            <a:extLst>
              <a:ext uri="{FF2B5EF4-FFF2-40B4-BE49-F238E27FC236}">
                <a16:creationId xmlns:a16="http://schemas.microsoft.com/office/drawing/2014/main" id="{4C9A6A43-9645-4F3B-BC7D-93D9940D1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08EB1-6DCD-4A01-AE0B-22D0C071CF79}"/>
              </a:ext>
            </a:extLst>
          </p:cNvPr>
          <p:cNvSpPr>
            <a:spLocks noGrp="1"/>
          </p:cNvSpPr>
          <p:nvPr>
            <p:ph type="sldNum" sz="quarter" idx="12"/>
          </p:nvPr>
        </p:nvSpPr>
        <p:spPr/>
        <p:txBody>
          <a:bodyPr/>
          <a:lstStyle/>
          <a:p>
            <a:fld id="{AADC08B0-C561-40C7-A2AB-A6A29A70940C}" type="slidenum">
              <a:rPr lang="en-US" smtClean="0"/>
              <a:t>‹#›</a:t>
            </a:fld>
            <a:endParaRPr lang="en-US"/>
          </a:p>
        </p:txBody>
      </p:sp>
    </p:spTree>
    <p:extLst>
      <p:ext uri="{BB962C8B-B14F-4D97-AF65-F5344CB8AC3E}">
        <p14:creationId xmlns:p14="http://schemas.microsoft.com/office/powerpoint/2010/main" val="17100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xmlns=""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xmlns=""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19.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1039090" y="482438"/>
            <a:ext cx="10113818" cy="3625949"/>
          </a:xfrm>
        </p:spPr>
        <p:txBody>
          <a:bodyPr/>
          <a:lstStyle/>
          <a:p>
            <a:r>
              <a:rPr lang="en-US" sz="5400" b="1" cap="none" spc="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a:t>
            </a:r>
            <a:r>
              <a:rPr lang="en-US" sz="5400" b="1" cap="none" spc="0" smtClean="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18</a:t>
            </a: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r>
            <a:b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 </a:t>
            </a:r>
            <a:r>
              <a:rPr lang="en-US" sz="5400" b="1" cap="none" spc="0" smtClean="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CÂU </a:t>
            </a: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LỆNH VÀO – RA ĐƠN GIẢN</a:t>
            </a:r>
            <a:endParaRPr lang="en-US" sz="5400"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latin typeface="Times New Roman" panose="02020603050405020304" pitchFamily="18" charset="0"/>
                <a:cs typeface="Times New Roman" panose="02020603050405020304" pitchFamily="18" charset="0"/>
              </a:rPr>
              <a:t>9.24.XX</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4038599" y="4525452"/>
            <a:ext cx="4114800" cy="518795"/>
          </a:xfrm>
        </p:spPr>
        <p:txBody>
          <a:bodyPr/>
          <a:lstStyle/>
          <a:p>
            <a:r>
              <a:rPr lang="en-US" smtClean="0">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17785" y="1029319"/>
            <a:ext cx="9401907" cy="3701236"/>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kiểu và giá trị của các biểu thức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"15 + 20 - 7"                      b) 32 &gt; 45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13 != 8+5                        d) 1 == 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332"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88121" y="236998"/>
            <a:ext cx="9097109" cy="5856387"/>
          </a:xfrm>
          <a:prstGeom prst="cloudCallout">
            <a:avLst>
              <a:gd name="adj1" fmla="val -35781"/>
              <a:gd name="adj2" fmla="val 432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3. Tìm hiểu cách chuyển đổi giữa các kiểu dữ liệu</a:t>
            </a: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Có chuyển đổi dữ liệu kiểu này sang kiểu khác được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Giả sử </a:t>
            </a:r>
            <a:r>
              <a:rPr lang="en-US" sz="2800">
                <a:latin typeface="Times New Roman" panose="02020603050405020304" pitchFamily="18" charset="0"/>
                <a:ea typeface="Times New Roman" panose="02020603050405020304" pitchFamily="18" charset="0"/>
                <a:cs typeface="Times New Roman" panose="02020603050405020304" pitchFamily="18" charset="0"/>
              </a:rPr>
              <a:t>có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biến </a:t>
            </a:r>
            <a:r>
              <a:rPr lang="en-US" sz="2800">
                <a:latin typeface="Times New Roman" panose="02020603050405020304" pitchFamily="18" charset="0"/>
                <a:ea typeface="Times New Roman" panose="02020603050405020304" pitchFamily="18" charset="0"/>
                <a:cs typeface="Times New Roman" panose="02020603050405020304" pitchFamily="18" charset="0"/>
              </a:rPr>
              <a:t>s với giá trị "123". Nếu muốn biến </a:t>
            </a:r>
            <a:r>
              <a:rPr lang="en-US" sz="2800">
                <a:latin typeface="Times New Roman" panose="02020603050405020304" pitchFamily="18" charset="0"/>
                <a:ea typeface="Times New Roman" panose="02020603050405020304" pitchFamily="18" charset="0"/>
                <a:cs typeface="Times New Roman" panose="02020603050405020304" pitchFamily="18" charset="0"/>
              </a:rPr>
              <a:t>s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là số nguyên 123 chứ không phải là xâu "123</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thì </a:t>
            </a:r>
            <a:r>
              <a:rPr lang="en-US" sz="2800">
                <a:latin typeface="Times New Roman" panose="02020603050405020304" pitchFamily="18" charset="0"/>
                <a:ea typeface="Times New Roman" panose="02020603050405020304" pitchFamily="18" charset="0"/>
                <a:cs typeface="Times New Roman" panose="02020603050405020304" pitchFamily="18" charset="0"/>
              </a:rPr>
              <a:t>em phải </a:t>
            </a:r>
            <a:r>
              <a:rPr lang="en-US" sz="2800">
                <a:latin typeface="Times New Roman" panose="02020603050405020304" pitchFamily="18" charset="0"/>
                <a:ea typeface="Times New Roman" panose="02020603050405020304" pitchFamily="18" charset="0"/>
                <a:cs typeface="Times New Roman" panose="02020603050405020304" pitchFamily="18" charset="0"/>
              </a:rPr>
              <a:t>làm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8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8584" y="439910"/>
            <a:ext cx="11418278" cy="5543056"/>
          </a:xfrm>
          <a:prstGeom prst="rect">
            <a:avLst/>
          </a:prstGeom>
        </p:spPr>
        <p:txBody>
          <a:bodyPr wrap="square">
            <a:spAutoFit/>
          </a:bodyPr>
          <a:lstStyle/>
          <a:p>
            <a:pPr algn="just">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int (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chuyển đổi số thực hoặc xâu chứa số nguyên thành số nguyên. Quan sát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 int</a:t>
            </a:r>
            <a:r>
              <a:rPr lang="en-US" sz="2800">
                <a:latin typeface="Times New Roman" panose="02020603050405020304" pitchFamily="18" charset="0"/>
                <a:ea typeface="Times New Roman" panose="02020603050405020304" pitchFamily="18" charset="0"/>
                <a:cs typeface="Times New Roman" panose="02020603050405020304" pitchFamily="18" charset="0"/>
              </a:rPr>
              <a:t>(12.6)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&gt;&gt;&gt; 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(“123”)</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123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&gt;&gt;&gt; 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(“10.35”)  # Lệnh in không chuyển đổi được xâu chứa số thực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File “&lt;pyshell#21&gt;”,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int(“10.35”)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ValueErrpr : invalid literal for int( ) with base 10: “10.35”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180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923" y="773723"/>
            <a:ext cx="11301046" cy="5262979"/>
          </a:xfrm>
          <a:prstGeom prst="rect">
            <a:avLst/>
          </a:prstGeom>
        </p:spPr>
        <p:txBody>
          <a:bodyPr wrap="square">
            <a:spAutoFit/>
          </a:bodyPr>
          <a:lstStyle/>
          <a:p>
            <a:pPr algn="just"/>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float ( ) </a:t>
            </a:r>
            <a:r>
              <a:rPr lang="en-US" sz="2800">
                <a:latin typeface="Times New Roman" panose="02020603050405020304" pitchFamily="18" charset="0"/>
                <a:ea typeface="Times New Roman" panose="02020603050405020304" pitchFamily="18" charset="0"/>
                <a:cs typeface="Times New Roman" panose="02020603050405020304" pitchFamily="18" charset="0"/>
              </a:rPr>
              <a:t>dùng để chuyển đổi số nguyên và xâu kí tự thành số thực.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float</a:t>
            </a:r>
            <a:r>
              <a:rPr lang="en-US" sz="2800">
                <a:latin typeface="Times New Roman" panose="02020603050405020304" pitchFamily="18" charset="0"/>
                <a:ea typeface="Malgun Gothic" panose="020B0503020000020004" pitchFamily="34" charset="-127"/>
                <a:cs typeface="Times New Roman" panose="02020603050405020304" pitchFamily="18" charset="0"/>
              </a:rPr>
              <a:t>(8)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Malgun Gothic" panose="020B0503020000020004" pitchFamily="34" charset="-127"/>
                <a:cs typeface="Times New Roman" panose="02020603050405020304" pitchFamily="18" charset="0"/>
              </a:rPr>
              <a:t>8.0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float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(“10.23”)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Malgun Gothic" panose="020B0503020000020004" pitchFamily="34" charset="-127"/>
                <a:cs typeface="Times New Roman" panose="02020603050405020304" pitchFamily="18" charset="0"/>
              </a:rPr>
              <a:t>10.23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str ( ) </a:t>
            </a:r>
            <a:r>
              <a:rPr lang="en-US" sz="2800">
                <a:latin typeface="Times New Roman" panose="02020603050405020304" pitchFamily="18" charset="0"/>
                <a:ea typeface="Malgun Gothic" panose="020B0503020000020004" pitchFamily="34" charset="-127"/>
                <a:cs typeface="Times New Roman" panose="02020603050405020304" pitchFamily="18" charset="0"/>
              </a:rPr>
              <a:t>dùng để chuyển đổi các kiểu dữ liệu khác thành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(12+34)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‘46’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(12.567)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’12.567’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(2&gt;3)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854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3723" y="865993"/>
            <a:ext cx="10691446" cy="4647426"/>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rPr>
              <a:t>Chú ý: </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Các lệnh int ( ), float ( ) chỉ có thể chuyển đổi các xâu ghi giá trị số trực tiếp, không chuyển đổi xâu có công thức,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(“12+45”)</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File “&lt;pyshell#27&gt;”,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int(“12+45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ValueError: invalid literal for int( ) with base 10: “12+45”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12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1293" y="1887926"/>
            <a:ext cx="10668000" cy="2431435"/>
          </a:xfrm>
          <a:prstGeom prst="rect">
            <a:avLst/>
          </a:prstGeom>
        </p:spPr>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lệnh int ( ), float ( ), str ( ) có chức năng chuyển đổi dữ liệu từ các kiểu khác tương ứng về kiểu số nguyên, số thực và xâu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lệnh int ( ), float ( ) không thực hiện xâu là biểu thức toán.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452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 y="0"/>
            <a:ext cx="12191999" cy="5294174"/>
          </a:xfrm>
          <a:prstGeom prst="cloudCallout">
            <a:avLst>
              <a:gd name="adj1" fmla="val -28910"/>
              <a:gd name="adj2" fmla="val 5895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Malgun Gothic" panose="020B0503020000020004" pitchFamily="34" charset="-127"/>
                <a:cs typeface="Times New Roman" panose="02020603050405020304" pitchFamily="18" charset="0"/>
              </a:rPr>
              <a:t>Bài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a:t>
            </a:r>
            <a:r>
              <a:rPr lang="en-US" sz="2800" b="1">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Mỗi lệnh sau sẽ trả lại các giá trị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Malgun Gothic" panose="020B0503020000020004" pitchFamily="34" charset="-127"/>
                <a:cs typeface="Times New Roman" panose="02020603050405020304" pitchFamily="18" charset="0"/>
              </a:rPr>
              <a:t>    a)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str</a:t>
            </a:r>
            <a:r>
              <a:rPr lang="en-US" sz="2800">
                <a:latin typeface="Times New Roman" panose="02020603050405020304" pitchFamily="18" charset="0"/>
                <a:ea typeface="Malgun Gothic" panose="020B0503020000020004" pitchFamily="34" charset="-127"/>
                <a:cs typeface="Times New Roman" panose="02020603050405020304" pitchFamily="18" charset="0"/>
              </a:rPr>
              <a:t>(150</a:t>
            </a:r>
            <a:r>
              <a:rPr lang="en-US" sz="2800">
                <a:latin typeface="Times New Roman" panose="02020603050405020304" pitchFamily="18" charset="0"/>
                <a:ea typeface="Malgun Gothic" panose="020B0503020000020004" pitchFamily="34" charset="-127"/>
                <a:cs typeface="Times New Roman" panose="02020603050405020304" pitchFamily="18" charset="0"/>
              </a:rPr>
              <a:t>)      </a:t>
            </a:r>
            <a:r>
              <a:rPr lang="en-US" sz="2800" smtClean="0">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b)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(“1110”)</a:t>
            </a:r>
            <a:r>
              <a:rPr lang="en-US" sz="2800">
                <a:latin typeface="Times New Roman" panose="02020603050405020304" pitchFamily="18" charset="0"/>
                <a:ea typeface="Malgun Gothic" panose="020B0503020000020004" pitchFamily="34" charset="-127"/>
                <a:cs typeface="Times New Roman" panose="02020603050405020304" pitchFamily="18" charset="0"/>
              </a:rPr>
              <a:t>       c)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float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(“15,0”)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2.</a:t>
            </a:r>
            <a:r>
              <a:rPr lang="en-US" sz="2800" b="1">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Lệnh nào sau đây sẽ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Malgun Gothic" panose="020B0503020000020004" pitchFamily="34" charset="-127"/>
                <a:cs typeface="Times New Roman" panose="02020603050405020304" pitchFamily="18" charset="0"/>
              </a:rPr>
              <a:t>    A.</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 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(“12,0</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a:t>
            </a:r>
            <a:r>
              <a:rPr lang="en-US" sz="2800">
                <a:latin typeface="Times New Roman" panose="02020603050405020304" pitchFamily="18" charset="0"/>
                <a:ea typeface="Malgun Gothic" panose="020B0503020000020004" pitchFamily="34" charset="-127"/>
                <a:cs typeface="Times New Roman" panose="02020603050405020304" pitchFamily="18" charset="0"/>
              </a:rPr>
              <a:t>      </a:t>
            </a:r>
            <a:r>
              <a:rPr lang="en-US" sz="2800" smtClean="0">
                <a:latin typeface="Times New Roman" panose="02020603050405020304" pitchFamily="18" charset="0"/>
                <a:ea typeface="Malgun Gothic" panose="020B0503020000020004" pitchFamily="34" charset="-127"/>
                <a:cs typeface="Times New Roman" panose="02020603050405020304" pitchFamily="18" charset="0"/>
              </a:rPr>
              <a:t>B</a:t>
            </a:r>
            <a:r>
              <a:rPr lang="en-US" sz="2800">
                <a:latin typeface="Times New Roman" panose="02020603050405020304" pitchFamily="18" charset="0"/>
                <a:ea typeface="Malgun Gothic" panose="020B0503020000020004" pitchFamily="34" charset="-127"/>
                <a:cs typeface="Times New Roman" panose="02020603050405020304" pitchFamily="18" charset="0"/>
              </a:rPr>
              <a:t>.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float</a:t>
            </a:r>
            <a:r>
              <a:rPr lang="en-US" sz="2800">
                <a:latin typeface="Times New Roman" panose="02020603050405020304" pitchFamily="18" charset="0"/>
                <a:ea typeface="Malgun Gothic" panose="020B0503020000020004" pitchFamily="34" charset="-127"/>
                <a:cs typeface="Times New Roman" panose="02020603050405020304" pitchFamily="18" charset="0"/>
              </a:rPr>
              <a:t>(13+1)          C.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str</a:t>
            </a:r>
            <a:r>
              <a:rPr lang="en-US" sz="2800">
                <a:latin typeface="Times New Roman" panose="02020603050405020304" pitchFamily="18" charset="0"/>
                <a:ea typeface="Malgun Gothic" panose="020B0503020000020004" pitchFamily="34" charset="-127"/>
                <a:cs typeface="Times New Roman" panose="02020603050405020304" pitchFamily="18" charset="0"/>
              </a:rPr>
              <a:t>(17,001)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430213" y="635583"/>
            <a:ext cx="9097109" cy="431030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4. Nhập dữ liệu kiểu số nguyên hoặc số thực từ bàn phím</a:t>
            </a:r>
          </a:p>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Dữ </a:t>
            </a:r>
            <a:r>
              <a:rPr lang="en-US" sz="2800">
                <a:latin typeface="Times New Roman" panose="02020603050405020304" pitchFamily="18" charset="0"/>
                <a:cs typeface="Times New Roman" panose="02020603050405020304" pitchFamily="18" charset="0"/>
              </a:rPr>
              <a:t>liệu nhập từ bàn phím bằng lệnh input ( ) luôn là xâu kí tự nên muốn nhập dữ liệu đầu vào là số nguyên hay số thực thì phải làm thế nào?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213" y="4945884"/>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2307" y="717796"/>
            <a:ext cx="9706708" cy="4955203"/>
          </a:xfrm>
          <a:prstGeom prst="rect">
            <a:avLst/>
          </a:prstGeom>
        </p:spPr>
        <p:txBody>
          <a:bodyPr wrap="square">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 pháp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nhập số nguyên,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 vào từ bàn phím:</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(input(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(input(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n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 input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tự nhiên: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tự nhiên:  13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3399"/>
                </a:solidFill>
                <a:latin typeface="Times New Roman" panose="02020603050405020304" pitchFamily="18" charset="0"/>
                <a:ea typeface="Times New Roman" panose="02020603050405020304" pitchFamily="18" charset="0"/>
              </a:rPr>
              <a:t>&gt;&gt;&gt; </a:t>
            </a:r>
            <a:r>
              <a:rPr lang="en-US" sz="2800">
                <a:latin typeface="Times New Roman" panose="02020603050405020304" pitchFamily="18" charset="0"/>
                <a:ea typeface="Times New Roman" panose="02020603050405020304" pitchFamily="18" charset="0"/>
              </a:rPr>
              <a:t>x = </a:t>
            </a:r>
            <a:r>
              <a:rPr lang="en-US" sz="2800">
                <a:solidFill>
                  <a:srgbClr val="FF3399"/>
                </a:solidFill>
                <a:latin typeface="Times New Roman" panose="02020603050405020304" pitchFamily="18" charset="0"/>
                <a:ea typeface="Times New Roman" panose="02020603050405020304" pitchFamily="18" charset="0"/>
              </a:rPr>
              <a:t>float( input</a:t>
            </a:r>
            <a:r>
              <a:rPr lang="en-US" sz="2800">
                <a:solidFill>
                  <a:srgbClr val="3399FF"/>
                </a:solidFill>
                <a:latin typeface="Times New Roman" panose="02020603050405020304" pitchFamily="18" charset="0"/>
                <a:ea typeface="Times New Roman" panose="02020603050405020304" pitchFamily="18" charset="0"/>
              </a:rPr>
              <a:t>(“Nhập số thực x:  ”</a:t>
            </a:r>
            <a:r>
              <a:rPr lang="en-US" sz="2800">
                <a:latin typeface="Times New Roman" panose="02020603050405020304" pitchFamily="18" charset="0"/>
                <a:ea typeface="Times New Roman" panose="02020603050405020304" pitchFamily="18" charset="0"/>
              </a:rPr>
              <a:t>))</a:t>
            </a:r>
            <a:endParaRPr lang="en-US" sz="2800"/>
          </a:p>
        </p:txBody>
      </p:sp>
    </p:spTree>
    <p:extLst>
      <p:ext uri="{BB962C8B-B14F-4D97-AF65-F5344CB8AC3E}">
        <p14:creationId xmlns:p14="http://schemas.microsoft.com/office/powerpoint/2010/main" val="20481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570892" y="2261774"/>
            <a:ext cx="8698523" cy="1452384"/>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Dùng lệnh x  =  </a:t>
            </a:r>
            <a:r>
              <a:rPr lang="en-US" sz="2800">
                <a:solidFill>
                  <a:srgbClr val="FF3399"/>
                </a:solidFill>
                <a:latin typeface="Times New Roman" panose="02020603050405020304" pitchFamily="18" charset="0"/>
                <a:ea typeface="Times New Roman" panose="02020603050405020304" pitchFamily="18" charset="0"/>
              </a:rPr>
              <a:t>input</a:t>
            </a:r>
            <a:r>
              <a:rPr lang="en-US" sz="2800">
                <a:solidFill>
                  <a:srgbClr val="3399FF"/>
                </a:solidFill>
                <a:latin typeface="Times New Roman" panose="02020603050405020304" pitchFamily="18" charset="0"/>
                <a:ea typeface="Times New Roman" panose="02020603050405020304" pitchFamily="18" charset="0"/>
              </a:rPr>
              <a:t>(“Nhập số x: ”</a:t>
            </a:r>
            <a:r>
              <a:rPr lang="en-US" sz="2800">
                <a:latin typeface="Times New Roman" panose="02020603050405020304" pitchFamily="18" charset="0"/>
                <a:ea typeface="Times New Roman" panose="02020603050405020304" pitchFamily="18" charset="0"/>
              </a:rPr>
              <a:t>) để nhập số cho biến x là đúng hay sai?</a:t>
            </a:r>
            <a:endParaRPr lang="en-US" sz="2800"/>
          </a:p>
        </p:txBody>
      </p:sp>
      <p:pic>
        <p:nvPicPr>
          <p:cNvPr id="7" name="Picture 6" descr="Bộ sưu tập những hình ảnh dấu chấm hỏi đẹp, sáng tạo nhất">
            <a:extLst>
              <a:ext uri="{FF2B5EF4-FFF2-40B4-BE49-F238E27FC236}">
                <a16:creationId xmlns:a16="http://schemas.microsoft.com/office/drawing/2014/main" id="{4D675C04-57C3-4A94-B0BD-29A0F48C0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738" y="4190815"/>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spect="1"/>
          </p:cNvSpPr>
          <p:nvPr/>
        </p:nvSpPr>
        <p:spPr>
          <a:xfrm>
            <a:off x="1" y="11"/>
            <a:ext cx="12064620" cy="5172361"/>
          </a:xfrm>
          <a:prstGeom prst="cloudCallout">
            <a:avLst>
              <a:gd name="adj1" fmla="val -39995"/>
              <a:gd name="adj2" fmla="val 42983"/>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indent="457200" algn="just">
              <a:lnSpc>
                <a:spcPct val="115000"/>
              </a:lnSpc>
              <a:spcAft>
                <a:spcPts val="0"/>
              </a:spcAft>
            </a:pPr>
            <a:r>
              <a:rPr lang="nl-NL" sz="2400">
                <a:latin typeface="Times New Roman" panose="02020603050405020304" pitchFamily="18" charset="0"/>
                <a:ea typeface="Times New Roman" panose="02020603050405020304" pitchFamily="18" charset="0"/>
                <a:cs typeface="Times New Roman" panose="02020603050405020304" pitchFamily="18" charset="0"/>
              </a:rPr>
              <a:t>Để tương tác với người sử dụng trong khi thực hiện chương trình, các ngôn ngữ lập trình có các câu lệnh để đưa dữ liệu ra màn hình hay nhập dữ liệu vào từ bàn phím. Em đã biết </a:t>
            </a:r>
            <a:r>
              <a:rPr lang="nl-NL" sz="2400">
                <a:latin typeface="Times New Roman" panose="02020603050405020304" pitchFamily="18" charset="0"/>
                <a:ea typeface="Times New Roman" panose="02020603050405020304" pitchFamily="18" charset="0"/>
                <a:cs typeface="Times New Roman" panose="02020603050405020304" pitchFamily="18" charset="0"/>
              </a:rPr>
              <a:t>Python </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có </a:t>
            </a:r>
            <a:r>
              <a:rPr lang="nl-NL" sz="2400">
                <a:latin typeface="Times New Roman" panose="02020603050405020304" pitchFamily="18" charset="0"/>
                <a:ea typeface="Times New Roman" panose="02020603050405020304" pitchFamily="18" charset="0"/>
                <a:cs typeface="Times New Roman" panose="02020603050405020304" pitchFamily="18" charset="0"/>
              </a:rPr>
              <a:t>lệnh </a:t>
            </a:r>
            <a:r>
              <a:rPr lang="nl-NL" sz="2400">
                <a:latin typeface="Times New Roman" panose="02020603050405020304" pitchFamily="18" charset="0"/>
                <a:ea typeface="Times New Roman" panose="02020603050405020304" pitchFamily="18" charset="0"/>
                <a:cs typeface="Times New Roman" panose="02020603050405020304" pitchFamily="18" charset="0"/>
              </a:rPr>
              <a:t>print</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400">
                <a:latin typeface="Times New Roman" panose="02020603050405020304" pitchFamily="18" charset="0"/>
                <a:ea typeface="Times New Roman" panose="02020603050405020304" pitchFamily="18" charset="0"/>
                <a:cs typeface="Times New Roman" panose="02020603050405020304" pitchFamily="18" charset="0"/>
              </a:rPr>
              <a:t>dùng để đưa dữ liệu ra màn hình. Để nhập dữ liệu từ bàn phím khi thực hiện chương trình, Python sử dụng câu lệnh </a:t>
            </a:r>
            <a:r>
              <a:rPr lang="nl-NL" sz="2400">
                <a:latin typeface="Times New Roman" panose="02020603050405020304" pitchFamily="18" charset="0"/>
                <a:ea typeface="Times New Roman" panose="02020603050405020304" pitchFamily="18" charset="0"/>
                <a:cs typeface="Times New Roman" panose="02020603050405020304" pitchFamily="18" charset="0"/>
              </a:rPr>
              <a:t>input</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400">
                <a:latin typeface="Times New Roman" panose="02020603050405020304" pitchFamily="18" charset="0"/>
                <a:ea typeface="Times New Roman" panose="02020603050405020304" pitchFamily="18" charset="0"/>
                <a:cs typeface="Times New Roman" panose="02020603050405020304" pitchFamily="18" charset="0"/>
              </a:rPr>
              <a:t>	Em dự đoán lệnh nhập dữ </a:t>
            </a:r>
            <a:r>
              <a:rPr lang="nl-NL" sz="2400">
                <a:latin typeface="Times New Roman" panose="02020603050405020304" pitchFamily="18" charset="0"/>
                <a:ea typeface="Times New Roman" panose="02020603050405020304" pitchFamily="18" charset="0"/>
                <a:cs typeface="Times New Roman" panose="02020603050405020304" pitchFamily="18" charset="0"/>
              </a:rPr>
              <a:t>liệu </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input() </a:t>
            </a:r>
            <a:r>
              <a:rPr lang="nl-NL" sz="2400">
                <a:latin typeface="Times New Roman" panose="02020603050405020304" pitchFamily="18" charset="0"/>
                <a:ea typeface="Times New Roman" panose="02020603050405020304" pitchFamily="18" charset="0"/>
                <a:cs typeface="Times New Roman" panose="02020603050405020304" pitchFamily="18" charset="0"/>
              </a:rPr>
              <a:t>có cú pháp và chức năng như thế nào?</a:t>
            </a:r>
            <a:endParaRPr lang="en-US" sz="24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text, application, Word&#10;&#10;Description automatically generated"/>
          <p:cNvPicPr/>
          <p:nvPr/>
        </p:nvPicPr>
        <p:blipFill rotWithShape="1">
          <a:blip r:embed="rId2"/>
          <a:srcRect l="79392" t="45430" r="4298" b="43076"/>
          <a:stretch/>
        </p:blipFill>
        <p:spPr bwMode="auto">
          <a:xfrm>
            <a:off x="3235570" y="4314092"/>
            <a:ext cx="4806460" cy="2543908"/>
          </a:xfrm>
          <a:prstGeom prst="rect">
            <a:avLst/>
          </a:prstGeom>
          <a:ln>
            <a:noFill/>
          </a:ln>
          <a:extLst>
            <a:ext uri="{53640926-AAD7-44D8-BBD7-CCE9431645EC}">
              <a14:shadowObscured xmlns:a14="http://schemas.microsoft.com/office/drawing/2010/main"/>
            </a:ext>
          </a:extLst>
        </p:spPr>
      </p:pic>
      <p:pic>
        <p:nvPicPr>
          <p:cNvPr id="8"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0908" y="218917"/>
            <a:ext cx="3371436" cy="707886"/>
          </a:xfrm>
          <a:prstGeom prst="rect">
            <a:avLst/>
          </a:prstGeom>
        </p:spPr>
        <p:txBody>
          <a:bodyPr wrap="none">
            <a:spAutoFit/>
          </a:bodyPr>
          <a:lstStyle/>
          <a:p>
            <a:r>
              <a:rPr lang="nl-NL" sz="4000" b="1">
                <a:solidFill>
                  <a:srgbClr val="660066"/>
                </a:solidFill>
                <a:latin typeface="Times New Roman" panose="02020603050405020304" pitchFamily="18" charset="0"/>
                <a:ea typeface="Times New Roman" panose="02020603050405020304" pitchFamily="18" charset="0"/>
              </a:rPr>
              <a:t>THỰC HÀNH</a:t>
            </a:r>
            <a:endParaRPr lang="en-US" sz="4000"/>
          </a:p>
        </p:txBody>
      </p:sp>
      <p:sp>
        <p:nvSpPr>
          <p:cNvPr id="7" name="Rectangle 6"/>
          <p:cNvSpPr/>
          <p:nvPr/>
        </p:nvSpPr>
        <p:spPr>
          <a:xfrm>
            <a:off x="551513" y="1102961"/>
            <a:ext cx="6151043" cy="523220"/>
          </a:xfrm>
          <a:prstGeom prst="rect">
            <a:avLst/>
          </a:prstGeom>
        </p:spPr>
        <p:txBody>
          <a:bodyPr wrap="none">
            <a:spAutoFit/>
          </a:bodyPr>
          <a:lstStyle/>
          <a:p>
            <a:r>
              <a:rPr lang="nl-NL" sz="2800" b="1">
                <a:solidFill>
                  <a:srgbClr val="660066"/>
                </a:solidFill>
                <a:latin typeface="Times New Roman" panose="02020603050405020304" pitchFamily="18" charset="0"/>
                <a:ea typeface="Times New Roman" panose="02020603050405020304" pitchFamily="18" charset="0"/>
              </a:rPr>
              <a:t>Nhập dữ liệu bàn phím từ lệnh</a:t>
            </a:r>
            <a:r>
              <a:rPr lang="nl-NL" sz="2800" b="1">
                <a:latin typeface="Times New Roman" panose="02020603050405020304" pitchFamily="18" charset="0"/>
                <a:ea typeface="Times New Roman" panose="02020603050405020304" pitchFamily="18" charset="0"/>
              </a:rPr>
              <a:t> </a:t>
            </a:r>
            <a:r>
              <a:rPr lang="nl-NL" sz="2800" b="1">
                <a:solidFill>
                  <a:srgbClr val="660066"/>
                </a:solidFill>
                <a:latin typeface="Times New Roman" panose="02020603050405020304" pitchFamily="18" charset="0"/>
                <a:ea typeface="Times New Roman" panose="02020603050405020304" pitchFamily="18" charset="0"/>
              </a:rPr>
              <a:t>input().</a:t>
            </a:r>
            <a:endParaRPr lang="en-US" sz="2800" b="1"/>
          </a:p>
        </p:txBody>
      </p:sp>
      <p:sp>
        <p:nvSpPr>
          <p:cNvPr id="8" name="Rectangle 7"/>
          <p:cNvSpPr/>
          <p:nvPr/>
        </p:nvSpPr>
        <p:spPr>
          <a:xfrm>
            <a:off x="574959" y="1825785"/>
            <a:ext cx="11054333" cy="4552015"/>
          </a:xfrm>
          <a:prstGeom prst="rect">
            <a:avLst/>
          </a:prstGeom>
        </p:spPr>
        <p:txBody>
          <a:bodyPr wrap="square">
            <a:spAutoFit/>
          </a:bodyPr>
          <a:lstStyle/>
          <a:p>
            <a:pPr algn="just">
              <a:lnSpc>
                <a:spcPct val="115000"/>
              </a:lnSpc>
              <a:spcAft>
                <a:spcPts val="0"/>
              </a:spcAft>
            </a:pPr>
            <a:r>
              <a:rPr lang="nl-NL" sz="280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latin typeface="Times New Roman" panose="02020603050405020304" pitchFamily="18" charset="0"/>
                <a:ea typeface="Times New Roman" panose="02020603050405020304" pitchFamily="18" charset="0"/>
                <a:cs typeface="Times New Roman" panose="02020603050405020304" pitchFamily="18" charset="0"/>
              </a:rPr>
              <a:t>. Viết chương trình cần nhập lần lượt ba số tự nhiên m, n, p, sau đó in ra tổng của ba số này.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nl-NL" sz="2800">
                <a:latin typeface="Times New Roman" panose="02020603050405020304" pitchFamily="18" charset="0"/>
                <a:ea typeface="Times New Roman" panose="02020603050405020304" pitchFamily="18" charset="0"/>
                <a:cs typeface="Times New Roman" panose="02020603050405020304" pitchFamily="18" charset="0"/>
              </a:rPr>
              <a:t>. Cần thực hiện ba lệnh nhập lần lượt các số m, n, p. Chú ý cách nhập số nguyên cần dùng lệnh int( ) để chuyển đổi dữ liệu nhập từ bàn phím. Chương trình có thể viết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m  =  </a:t>
            </a:r>
            <a:r>
              <a:rPr lang="nl-NL"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int(input</a:t>
            </a:r>
            <a:r>
              <a:rPr lang="nl-NL"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p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print(“Tổng ba số đã nhập là</a:t>
            </a:r>
            <a:r>
              <a:rPr lang="fr-FR" sz="2800">
                <a:latin typeface="Times New Roman" panose="02020603050405020304" pitchFamily="18" charset="0"/>
                <a:ea typeface="Times New Roman" panose="02020603050405020304" pitchFamily="18" charset="0"/>
                <a:cs typeface="Times New Roman" panose="02020603050405020304" pitchFamily="18" charset="0"/>
              </a:rPr>
              <a:t>”, m+n+p)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890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599" y="847395"/>
            <a:ext cx="10785231" cy="4770537"/>
          </a:xfrm>
          <a:prstGeom prst="rect">
            <a:avLst/>
          </a:prstGeom>
        </p:spPr>
        <p:txBody>
          <a:bodyPr wrap="square">
            <a:spAutoFit/>
          </a:bodyPr>
          <a:lstStyle/>
          <a:p>
            <a:pPr algn="just">
              <a:spcBef>
                <a:spcPts val="1200"/>
              </a:spcBef>
              <a:spcAft>
                <a:spcPts val="1200"/>
              </a:spcAft>
            </a:pPr>
            <a:r>
              <a:rPr lang="fr-FR" sz="280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fr-FR"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họ tên, sau đó nhập tuổi học sinh. Chương trình đưa ra thông báo, ví dụ: Bạn Nguyễn Hoà Bình 15 tuổi.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fr-FR" sz="2800">
                <a:latin typeface="Times New Roman" panose="02020603050405020304" pitchFamily="18" charset="0"/>
                <a:ea typeface="Times New Roman" panose="02020603050405020304" pitchFamily="18" charset="0"/>
                <a:cs typeface="Times New Roman" panose="02020603050405020304" pitchFamily="18" charset="0"/>
              </a:rPr>
              <a:t>Cần thực hiện hai lệnh nhập dữ liệu, một lệnh nhập tên học sinh, lệnh thứ hai nhập tuổi, sau đó thông báo ra màn hình. Chú ý khi nhập tuổi cần chuyển đổi dữ liệu.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ten  =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tên học sinh: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tuoi  </a:t>
            </a: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int(input</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tuổi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fr-FR" sz="2800">
                <a:latin typeface="Times New Roman" panose="02020603050405020304" pitchFamily="18" charset="0"/>
                <a:ea typeface="Times New Roman" panose="02020603050405020304" pitchFamily="18" charset="0"/>
                <a:cs typeface="Times New Roman" panose="02020603050405020304" pitchFamily="18" charset="0"/>
              </a:rPr>
              <a:t>, ten, tuoi</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“tuổi”)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498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2340" y="503805"/>
            <a:ext cx="3121688" cy="743473"/>
          </a:xfrm>
          <a:prstGeom prst="rect">
            <a:avLst/>
          </a:prstGeom>
        </p:spPr>
        <p:txBody>
          <a:bodyPr wrap="none">
            <a:spAutoFit/>
          </a:bodyPr>
          <a:lstStyle/>
          <a:p>
            <a:pPr>
              <a:lnSpc>
                <a:spcPct val="115000"/>
              </a:lnSpc>
              <a:spcAft>
                <a:spcPts val="0"/>
              </a:spcAft>
            </a:pPr>
            <a:r>
              <a:rPr lang="fr-FR" sz="40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fr-FR"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US" sz="40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867507" y="1925120"/>
            <a:ext cx="10714893" cy="2000548"/>
          </a:xfrm>
          <a:prstGeom prst="rect">
            <a:avLst/>
          </a:prstGeom>
        </p:spPr>
        <p:txBody>
          <a:bodyPr wrap="square">
            <a:spAutoFit/>
          </a:bodyPr>
          <a:lstStyle/>
          <a:p>
            <a:pPr>
              <a:spcBef>
                <a:spcPts val="1200"/>
              </a:spcBef>
              <a:spcAft>
                <a:spcPts val="1200"/>
              </a:spcAft>
            </a:pPr>
            <a:r>
              <a:rPr lang="fr-FR"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a:latin typeface="Times New Roman" panose="02020603050405020304" pitchFamily="18" charset="0"/>
                <a:ea typeface="Times New Roman" panose="02020603050405020304" pitchFamily="18" charset="0"/>
                <a:cs typeface="Times New Roman" panose="02020603050405020304" pitchFamily="18" charset="0"/>
              </a:rPr>
              <a:t>. Những lệnh nào trong những lệnh sau sẽ bị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(“12+45”)                        b)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(123.56</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(“123,5.5”)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Vì sao khi nhập một số thực cần viết lệnh float(input(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469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p:cNvSpPr/>
              <p:nvPr/>
            </p:nvSpPr>
            <p:spPr>
              <a:xfrm>
                <a:off x="539261" y="754598"/>
                <a:ext cx="10902462" cy="3815019"/>
              </a:xfrm>
              <a:prstGeom prst="rect">
                <a:avLst/>
              </a:prstGeom>
            </p:spPr>
            <p:txBody>
              <a:bodyPr wrap="square">
                <a:spAutoFit/>
              </a:bodyPr>
              <a:lstStyle/>
              <a:p>
                <a:pPr algn="just">
                  <a:spcBef>
                    <a:spcPts val="1200"/>
                  </a:spcBef>
                  <a:spcAft>
                    <a:spcPts val="1200"/>
                  </a:spcAft>
                </a:pPr>
                <a:r>
                  <a:rPr lang="nl-NL" sz="280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giá trị ss là số giây nhập từ bàn phím. Thông báo ra màn hình thời gian ss giây này sau khi đổi thành thời gian tính bằng ngày, giờ, phút, giây.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ba số thực dương a, b, c (a, b, c &gt; 0 và thoả mãn bất đẳng thức tam giác).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Gợi ý: công thức Heron tính diện tích tam giác: S = </a:t>
                </a:r>
                <a14:m>
                  <m:oMath xmlns:m="http://schemas.openxmlformats.org/officeDocument/2006/math">
                    <m:rad>
                      <m:radPr>
                        <m:degHide m:val="on"/>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𝑎</m:t>
                            </m:r>
                          </m:e>
                        </m:d>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𝑏</m:t>
                            </m:r>
                          </m:e>
                        </m:d>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𝑐</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e>
                    </m:rad>
                  </m:oMath>
                </a14:m>
                <a:r>
                  <a:rPr lang="nl-NL" sz="2800">
                    <a:latin typeface="Times New Roman" panose="02020603050405020304" pitchFamily="18" charset="0"/>
                    <a:ea typeface="Calibri" panose="020F0502020204030204" pitchFamily="34" charset="0"/>
                    <a:cs typeface="Times New Roman" panose="02020603050405020304" pitchFamily="18" charset="0"/>
                  </a:rPr>
                  <a:t>  với p là nửa chu vi tam giác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539261" y="754598"/>
                <a:ext cx="10902462" cy="3815019"/>
              </a:xfrm>
              <a:prstGeom prst="rect">
                <a:avLst/>
              </a:prstGeom>
              <a:blipFill>
                <a:blip r:embed="rId2"/>
                <a:stretch>
                  <a:fillRect l="-1118" t="-1757" r="-1118" b="-3035"/>
                </a:stretch>
              </a:blipFill>
            </p:spPr>
            <p:txBody>
              <a:bodyPr/>
              <a:lstStyle/>
              <a:p>
                <a:r>
                  <a:rPr lang="en-US">
                    <a:noFill/>
                  </a:rPr>
                  <a:t> </a:t>
                </a:r>
              </a:p>
            </p:txBody>
          </p:sp>
        </mc:Fallback>
      </mc:AlternateContent>
    </p:spTree>
    <p:extLst>
      <p:ext uri="{BB962C8B-B14F-4D97-AF65-F5344CB8AC3E}">
        <p14:creationId xmlns:p14="http://schemas.microsoft.com/office/powerpoint/2010/main" val="69354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9476FD-1C59-47B4-918C-8905916B188C}"/>
              </a:ext>
            </a:extLst>
          </p:cNvPr>
          <p:cNvPicPr>
            <a:picLocks noChangeAspect="1"/>
          </p:cNvPicPr>
          <p:nvPr/>
        </p:nvPicPr>
        <p:blipFill rotWithShape="1">
          <a:blip r:embed="rId2"/>
          <a:srcRect l="87386" t="35548" r="2614" b="43649"/>
          <a:stretch/>
        </p:blipFill>
        <p:spPr>
          <a:xfrm>
            <a:off x="9473041" y="1596735"/>
            <a:ext cx="2520176" cy="2947555"/>
          </a:xfrm>
          <a:prstGeom prst="rect">
            <a:avLst/>
          </a:prstGeom>
        </p:spPr>
      </p:pic>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1"/>
            <a:ext cx="8456693" cy="415318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1</a:t>
            </a:r>
            <a:r>
              <a:rPr lang="en-US" altLang="en-US">
                <a:latin typeface="Times New Roman" panose="02020603050405020304" pitchFamily="18" charset="0"/>
                <a:cs typeface="Times New Roman" panose="02020603050405020304" pitchFamily="18" charset="0"/>
              </a:rPr>
              <a:t>: Tam giác vuông</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thực hiện nhập vào từ bàn phím hai số nguyên b,c là độ dài hai cạnh góc vuông của tam giác vuông ABC, tính và đưa ra màn hình:</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Diện tích tam giác</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Độ dài cạnh huyền</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Có thể đưa ra dòng thông báo tùy chọn (bằng tiếng Việt có dấu) trước mỗi dữ liệu nhập vào và trước mỗi kết quả xuất ra</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345652211"/>
              </p:ext>
            </p:extLst>
          </p:nvPr>
        </p:nvGraphicFramePr>
        <p:xfrm>
          <a:off x="1896919" y="4997880"/>
          <a:ext cx="6859152" cy="1405236"/>
        </p:xfrm>
        <a:graphic>
          <a:graphicData uri="http://schemas.openxmlformats.org/drawingml/2006/table">
            <a:tbl>
              <a:tblPr firstRow="1" bandRow="1">
                <a:tableStyleId>{5C22544A-7EE6-4342-B048-85BDC9FD1C3A}</a:tableStyleId>
              </a:tblPr>
              <a:tblGrid>
                <a:gridCol w="2506751">
                  <a:extLst>
                    <a:ext uri="{9D8B030D-6E8A-4147-A177-3AD203B41FA5}">
                      <a16:colId xmlns:a16="http://schemas.microsoft.com/office/drawing/2014/main" val="424028947"/>
                    </a:ext>
                  </a:extLst>
                </a:gridCol>
                <a:gridCol w="4352401">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b = 3</a:t>
                      </a:r>
                    </a:p>
                    <a:p>
                      <a:pPr algn="ctr"/>
                      <a:r>
                        <a:rPr lang="en-US" sz="2400">
                          <a:latin typeface="Times New Roman" panose="02020603050405020304" pitchFamily="18" charset="0"/>
                          <a:cs typeface="Times New Roman" panose="02020603050405020304" pitchFamily="18" charset="0"/>
                        </a:rPr>
                        <a:t>c = 4</a:t>
                      </a:r>
                    </a:p>
                  </a:txBody>
                  <a:tcPr anchor="ctr"/>
                </a:tc>
                <a:tc>
                  <a:txBody>
                    <a:bodyPr/>
                    <a:lstStyle/>
                    <a:p>
                      <a:pPr algn="ctr"/>
                      <a:r>
                        <a:rPr lang="en-US" sz="2400">
                          <a:latin typeface="Times New Roman" panose="02020603050405020304" pitchFamily="18" charset="0"/>
                          <a:cs typeface="Times New Roman" panose="02020603050405020304" pitchFamily="18" charset="0"/>
                        </a:rPr>
                        <a:t>Diện tích tam giác: 6.0</a:t>
                      </a:r>
                    </a:p>
                    <a:p>
                      <a:pPr algn="ctr"/>
                      <a:r>
                        <a:rPr lang="en-US" sz="2400">
                          <a:latin typeface="Times New Roman" panose="02020603050405020304" pitchFamily="18" charset="0"/>
                          <a:cs typeface="Times New Roman" panose="02020603050405020304" pitchFamily="18" charset="0"/>
                        </a:rPr>
                        <a:t>Độ dài cạnh huyền: 5.0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16192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xEl>
                                              <p:pRg st="5" end="5"/>
                                            </p:txEl>
                                          </p:spTgt>
                                        </p:tgtEl>
                                        <p:attrNameLst>
                                          <p:attrName>style.visibility</p:attrName>
                                        </p:attrNameLst>
                                      </p:cBhvr>
                                      <p:to>
                                        <p:strVal val="visible"/>
                                      </p:to>
                                    </p:set>
                                    <p:animEffect transition="in" filter="fade">
                                      <p:cBhvr>
                                        <p:cTn id="42" dur="1000"/>
                                        <p:tgtEl>
                                          <p:spTgt spid="26">
                                            <p:txEl>
                                              <p:pRg st="5" end="5"/>
                                            </p:txEl>
                                          </p:spTgt>
                                        </p:tgtEl>
                                      </p:cBhvr>
                                    </p:animEffect>
                                    <p:anim calcmode="lin" valueType="num">
                                      <p:cBhvr>
                                        <p:cTn id="43"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25</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2</a:t>
            </a:r>
            <a:r>
              <a:rPr lang="en-US" altLang="en-US">
                <a:latin typeface="Times New Roman" panose="02020603050405020304" pitchFamily="18" charset="0"/>
                <a:cs typeface="Times New Roman" panose="02020603050405020304" pitchFamily="18" charset="0"/>
              </a:rPr>
              <a:t>: Chia mận</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Cô giáo đi du lịch ở Sa Pa mang về túi mận làm quàn cho cả lớp. Túi mận có k quả, lớp có n học sinh. Mận được chia đều để em nào cũng nhận được một số lượng quả như nhau. Nếu còn thừa những quả còn lại sẽ được dành cho các em nữ.</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 nhập n và k vào từ bàn phím, đưa ra màn hình số quả mận mỗi học sinh nhận được và số quả dành riêng cho các em nữ. Sử dụng dòng thông báo cho dữ liệu nhập vào và mỗi kết quả đưa ra.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683552219"/>
              </p:ext>
            </p:extLst>
          </p:nvPr>
        </p:nvGraphicFramePr>
        <p:xfrm>
          <a:off x="1896919" y="4608072"/>
          <a:ext cx="9138227" cy="140523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just"/>
                      <a:r>
                        <a:rPr lang="en-US" sz="2400">
                          <a:latin typeface="Times New Roman" panose="02020603050405020304" pitchFamily="18" charset="0"/>
                          <a:cs typeface="Times New Roman" panose="02020603050405020304" pitchFamily="18" charset="0"/>
                        </a:rPr>
                        <a:t>Số học sinh: n = 31</a:t>
                      </a:r>
                    </a:p>
                    <a:p>
                      <a:pPr algn="just"/>
                      <a:r>
                        <a:rPr lang="en-US" sz="2400">
                          <a:latin typeface="Times New Roman" panose="02020603050405020304" pitchFamily="18" charset="0"/>
                          <a:cs typeface="Times New Roman" panose="02020603050405020304" pitchFamily="18" charset="0"/>
                        </a:rPr>
                        <a:t>Số mận: k = 123</a:t>
                      </a:r>
                    </a:p>
                  </a:txBody>
                  <a:tcPr anchor="ctr"/>
                </a:tc>
                <a:tc>
                  <a:txBody>
                    <a:bodyPr/>
                    <a:lstStyle/>
                    <a:p>
                      <a:pPr algn="just"/>
                      <a:r>
                        <a:rPr lang="en-US" sz="2400">
                          <a:latin typeface="Times New Roman" panose="02020603050405020304" pitchFamily="18" charset="0"/>
                          <a:cs typeface="Times New Roman" panose="02020603050405020304" pitchFamily="18" charset="0"/>
                        </a:rPr>
                        <a:t>Mỗi học sinh được chia 3 quả mận</a:t>
                      </a:r>
                    </a:p>
                    <a:p>
                      <a:pPr algn="just"/>
                      <a:r>
                        <a:rPr lang="en-US" sz="2400">
                          <a:latin typeface="Times New Roman" panose="02020603050405020304" pitchFamily="18" charset="0"/>
                          <a:cs typeface="Times New Roman" panose="02020603050405020304" pitchFamily="18" charset="0"/>
                        </a:rPr>
                        <a:t>Số mận dành riêng cho các em nữ là 30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35935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26</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3</a:t>
            </a:r>
            <a:r>
              <a:rPr lang="en-US" altLang="en-US">
                <a:latin typeface="Times New Roman" panose="02020603050405020304" pitchFamily="18" charset="0"/>
                <a:cs typeface="Times New Roman" panose="02020603050405020304" pitchFamily="18" charset="0"/>
              </a:rPr>
              <a:t>: Tính số bàn học</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Trường mới đẹp và rộng hơn trường cũ, số phòng học cũng nhiều hơn so với trước. Nhà trường dự định tuyển thêm học sinh cho ba lớp mới với số lượng học sinh mỗi lớp tương ứng là a, b và c. Cần mua bàn cho các lớp mới này. Mỗi bàn học không quá hai chỗ ngồi cho học sinh. Xác định số lượng bàn tối thiểu cần mua.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Em hãy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giải quyết bài toán trên. Dữ liệu được nhập vào từ bàn phím. Kết quả được đưa ra màn hình.</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908167897"/>
              </p:ext>
            </p:extLst>
          </p:nvPr>
        </p:nvGraphicFramePr>
        <p:xfrm>
          <a:off x="1896919" y="4608072"/>
          <a:ext cx="9138227" cy="177099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a = 35</a:t>
                      </a:r>
                    </a:p>
                    <a:p>
                      <a:pPr algn="ctr"/>
                      <a:r>
                        <a:rPr lang="en-US" sz="2400">
                          <a:latin typeface="Times New Roman" panose="02020603050405020304" pitchFamily="18" charset="0"/>
                          <a:cs typeface="Times New Roman" panose="02020603050405020304" pitchFamily="18" charset="0"/>
                        </a:rPr>
                        <a:t>b = 42</a:t>
                      </a:r>
                    </a:p>
                    <a:p>
                      <a:pPr algn="ctr"/>
                      <a:r>
                        <a:rPr lang="en-US" sz="2400">
                          <a:latin typeface="Times New Roman" panose="02020603050405020304" pitchFamily="18" charset="0"/>
                          <a:cs typeface="Times New Roman" panose="02020603050405020304" pitchFamily="18" charset="0"/>
                        </a:rPr>
                        <a:t>c = 39</a:t>
                      </a:r>
                    </a:p>
                  </a:txBody>
                  <a:tcPr anchor="ctr"/>
                </a:tc>
                <a:tc>
                  <a:txBody>
                    <a:bodyPr/>
                    <a:lstStyle/>
                    <a:p>
                      <a:pPr algn="just"/>
                      <a:r>
                        <a:rPr lang="en-US" sz="2400">
                          <a:latin typeface="Times New Roman" panose="02020603050405020304" pitchFamily="18" charset="0"/>
                          <a:cs typeface="Times New Roman" panose="02020603050405020304" pitchFamily="18" charset="0"/>
                        </a:rPr>
                        <a:t>Số bàn tối thiểu cần mua: 59</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24257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27</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401782" y="1170491"/>
            <a:ext cx="11147487" cy="451701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b="1">
                <a:solidFill>
                  <a:srgbClr val="00B050"/>
                </a:solidFill>
                <a:latin typeface="Times New Roman" panose="02020603050405020304" pitchFamily="18" charset="0"/>
                <a:cs typeface="Times New Roman" panose="02020603050405020304" pitchFamily="18" charset="0"/>
              </a:rPr>
              <a:t>Bài 4</a:t>
            </a:r>
            <a:r>
              <a:rPr lang="en-US" altLang="en-US" sz="2800">
                <a:latin typeface="Times New Roman" panose="02020603050405020304" pitchFamily="18" charset="0"/>
                <a:cs typeface="Times New Roman" panose="02020603050405020304" pitchFamily="18" charset="0"/>
              </a:rPr>
              <a:t>: Trong các câu sau, những câu nào đúng?</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Để tính toán, các ngôn ngữ lập trình bậc cao không phân biệt kiểu dữ liệu số nguyên và kiểu dữ liệu số thực</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câu lệnh n = </a:t>
            </a:r>
            <a:r>
              <a:rPr lang="en-US" altLang="en-US" sz="2800">
                <a:solidFill>
                  <a:srgbClr val="7030A0"/>
                </a:solidFill>
                <a:latin typeface="Times New Roman" panose="02020603050405020304" pitchFamily="18" charset="0"/>
                <a:cs typeface="Times New Roman" panose="02020603050405020304" pitchFamily="18" charset="0"/>
              </a:rPr>
              <a:t>int</a:t>
            </a:r>
            <a:r>
              <a:rPr lang="en-US" altLang="en-US" sz="2800">
                <a:latin typeface="Times New Roman" panose="02020603050405020304" pitchFamily="18" charset="0"/>
                <a:cs typeface="Times New Roman" panose="02020603050405020304" pitchFamily="18" charset="0"/>
              </a:rPr>
              <a:t>(</a:t>
            </a:r>
            <a:r>
              <a:rPr lang="en-US" altLang="en-US" sz="2800">
                <a:solidFill>
                  <a:srgbClr val="7030A0"/>
                </a:solidFill>
                <a:latin typeface="Times New Roman" panose="02020603050405020304" pitchFamily="18" charset="0"/>
                <a:cs typeface="Times New Roman" panose="02020603050405020304" pitchFamily="18" charset="0"/>
              </a:rPr>
              <a:t>input</a:t>
            </a:r>
            <a:r>
              <a:rPr lang="en-US" altLang="en-US" sz="2800">
                <a:latin typeface="Times New Roman" panose="02020603050405020304" pitchFamily="18" charset="0"/>
                <a:cs typeface="Times New Roman" panose="02020603050405020304" pitchFamily="18" charset="0"/>
              </a:rPr>
              <a:t>(</a:t>
            </a:r>
            <a:r>
              <a:rPr lang="en-US" altLang="en-US" sz="2800">
                <a:solidFill>
                  <a:srgbClr val="00B050"/>
                </a:solidFill>
                <a:latin typeface="Times New Roman" panose="02020603050405020304" pitchFamily="18" charset="0"/>
                <a:cs typeface="Times New Roman" panose="02020603050405020304" pitchFamily="18" charset="0"/>
              </a:rPr>
              <a:t>“n = “</a:t>
            </a:r>
            <a:r>
              <a:rPr lang="en-US" altLang="en-US" sz="2800">
                <a:latin typeface="Times New Roman" panose="02020603050405020304" pitchFamily="18" charset="0"/>
                <a:cs typeface="Times New Roman" panose="02020603050405020304" pitchFamily="18" charset="0"/>
              </a:rPr>
              <a:t>)) cho nhập vào một số thực từ bàn phím</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mỗi câu lệnh </a:t>
            </a:r>
            <a:r>
              <a:rPr lang="en-US" altLang="en-US" sz="2800">
                <a:solidFill>
                  <a:srgbClr val="7030A0"/>
                </a:solidFill>
                <a:latin typeface="Times New Roman" panose="02020603050405020304" pitchFamily="18" charset="0"/>
                <a:cs typeface="Times New Roman" panose="02020603050405020304" pitchFamily="18" charset="0"/>
              </a:rPr>
              <a:t>print( ) </a:t>
            </a:r>
            <a:r>
              <a:rPr lang="en-US" altLang="en-US" sz="2800">
                <a:latin typeface="Times New Roman" panose="02020603050405020304" pitchFamily="18" charset="0"/>
                <a:cs typeface="Times New Roman" panose="02020603050405020304" pitchFamily="18" charset="0"/>
              </a:rPr>
              <a:t>chỉ đưa ra được giá trị của một biến</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với câu lệnh </a:t>
            </a:r>
            <a:r>
              <a:rPr lang="en-US" altLang="en-US" sz="2800">
                <a:solidFill>
                  <a:srgbClr val="7030A0"/>
                </a:solidFill>
                <a:latin typeface="Times New Roman" panose="02020603050405020304" pitchFamily="18" charset="0"/>
                <a:cs typeface="Times New Roman" panose="02020603050405020304" pitchFamily="18" charset="0"/>
              </a:rPr>
              <a:t>input( ) </a:t>
            </a:r>
            <a:r>
              <a:rPr lang="en-US" altLang="en-US" sz="2800">
                <a:latin typeface="Times New Roman" panose="02020603050405020304" pitchFamily="18" charset="0"/>
                <a:cs typeface="Times New Roman" panose="02020603050405020304" pitchFamily="18" charset="0"/>
              </a:rPr>
              <a:t>có thể nhập dữ liệu cùng với thông báo hướng dẫn</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BÀI TẬP</a:t>
            </a:r>
          </a:p>
        </p:txBody>
      </p:sp>
      <p:sp>
        <p:nvSpPr>
          <p:cNvPr id="2" name="Oval 1">
            <a:extLst>
              <a:ext uri="{FF2B5EF4-FFF2-40B4-BE49-F238E27FC236}">
                <a16:creationId xmlns:a16="http://schemas.microsoft.com/office/drawing/2014/main" id="{2C1546EA-1580-4FF0-BB2B-D6731AEB86C5}"/>
              </a:ext>
            </a:extLst>
          </p:cNvPr>
          <p:cNvSpPr/>
          <p:nvPr/>
        </p:nvSpPr>
        <p:spPr>
          <a:xfrm>
            <a:off x="324076" y="4308764"/>
            <a:ext cx="637309" cy="637309"/>
          </a:xfrm>
          <a:prstGeom prst="ellipse">
            <a:avLst/>
          </a:prstGeom>
          <a:noFill/>
          <a:ln w="28575">
            <a:solidFill>
              <a:srgbClr val="A53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C0FF-1981-49A2-8DFE-C8A9C70941FA}"/>
              </a:ext>
            </a:extLst>
          </p:cNvPr>
          <p:cNvSpPr>
            <a:spLocks noGrp="1"/>
          </p:cNvSpPr>
          <p:nvPr>
            <p:ph type="title"/>
          </p:nvPr>
        </p:nvSpPr>
        <p:spPr>
          <a:xfrm>
            <a:off x="547255" y="295563"/>
            <a:ext cx="10515600" cy="770948"/>
          </a:xfrm>
        </p:spPr>
        <p:txBody>
          <a:bodyPr/>
          <a:lstStyle/>
          <a:p>
            <a:pPr algn="ctr"/>
            <a:r>
              <a:rPr lang="en-US" b="1"/>
              <a:t>BÀI TẬP</a:t>
            </a:r>
          </a:p>
        </p:txBody>
      </p:sp>
      <p:sp>
        <p:nvSpPr>
          <p:cNvPr id="3" name="Content Placeholder 2">
            <a:extLst>
              <a:ext uri="{FF2B5EF4-FFF2-40B4-BE49-F238E27FC236}">
                <a16:creationId xmlns:a16="http://schemas.microsoft.com/office/drawing/2014/main" id="{926D9C8B-FA34-4122-B291-15C7E3657EE9}"/>
              </a:ext>
            </a:extLst>
          </p:cNvPr>
          <p:cNvSpPr>
            <a:spLocks noGrp="1"/>
          </p:cNvSpPr>
          <p:nvPr>
            <p:ph idx="1"/>
          </p:nvPr>
        </p:nvSpPr>
        <p:spPr>
          <a:xfrm>
            <a:off x="547255" y="1412874"/>
            <a:ext cx="11284527" cy="4886325"/>
          </a:xfrm>
        </p:spPr>
        <p:txBody>
          <a:bodyPr>
            <a:noAutofit/>
          </a:bodyPr>
          <a:lstStyle/>
          <a:p>
            <a:pPr marL="0" indent="0" algn="just">
              <a:lnSpc>
                <a:spcPct val="100000"/>
              </a:lnSpc>
              <a:spcBef>
                <a:spcPts val="600"/>
              </a:spcBef>
              <a:spcAft>
                <a:spcPts val="600"/>
              </a:spcAft>
              <a:buNone/>
            </a:pPr>
            <a:r>
              <a:rPr lang="en-US" sz="2800" b="1"/>
              <a:t>Bài 1: </a:t>
            </a:r>
            <a:r>
              <a:rPr lang="en-US" sz="2800"/>
              <a:t>Nhập vào độ dài hai cạnh hình chữ nhật từ bàn phím rồi tính chu vi và diện tích của hình chữ nhật đó</a:t>
            </a:r>
          </a:p>
          <a:p>
            <a:pPr marL="0" indent="0" algn="just">
              <a:lnSpc>
                <a:spcPct val="100000"/>
              </a:lnSpc>
              <a:spcBef>
                <a:spcPts val="600"/>
              </a:spcBef>
              <a:spcAft>
                <a:spcPts val="600"/>
              </a:spcAft>
              <a:buNone/>
            </a:pPr>
            <a:r>
              <a:rPr lang="en-US" sz="2800" b="1"/>
              <a:t>Bài 2: </a:t>
            </a:r>
            <a:r>
              <a:rPr lang="en-US" sz="2800"/>
              <a:t>Viết chương trình nhập vào 1 số nguyên x, hãy tính và đưa ra màn hình giá trị của hàm f(x) = x</a:t>
            </a:r>
            <a:r>
              <a:rPr lang="en-US" sz="2800" baseline="30000"/>
              <a:t>10 </a:t>
            </a:r>
            <a:r>
              <a:rPr lang="en-US" sz="2800"/>
              <a:t>+ x</a:t>
            </a:r>
            <a:r>
              <a:rPr lang="en-US" sz="2800" baseline="30000"/>
              <a:t>5</a:t>
            </a:r>
            <a:r>
              <a:rPr lang="en-US" sz="2800"/>
              <a:t> + 1</a:t>
            </a:r>
          </a:p>
          <a:p>
            <a:pPr marL="0" indent="0" algn="just">
              <a:lnSpc>
                <a:spcPct val="100000"/>
              </a:lnSpc>
              <a:spcBef>
                <a:spcPts val="600"/>
              </a:spcBef>
              <a:spcAft>
                <a:spcPts val="600"/>
              </a:spcAft>
              <a:buNone/>
            </a:pPr>
            <a:r>
              <a:rPr lang="en-US" sz="2800" b="1"/>
              <a:t>Bài 3: </a:t>
            </a:r>
            <a:r>
              <a:rPr lang="en-US" sz="2800"/>
              <a:t>Viết chương trình nhập vào từ bàn phím một số thực a, b. Hãy tính và đưa ra màn hình giá trị tổng a</a:t>
            </a:r>
            <a:r>
              <a:rPr lang="en-US" sz="2800" baseline="30000"/>
              <a:t>3</a:t>
            </a:r>
            <a:r>
              <a:rPr lang="en-US" sz="2800"/>
              <a:t> + b</a:t>
            </a:r>
            <a:r>
              <a:rPr lang="en-US" sz="2800" baseline="30000"/>
              <a:t>3</a:t>
            </a:r>
            <a:r>
              <a:rPr lang="en-US" sz="2800"/>
              <a:t> + ab</a:t>
            </a:r>
          </a:p>
        </p:txBody>
      </p:sp>
    </p:spTree>
    <p:extLst>
      <p:ext uri="{BB962C8B-B14F-4D97-AF65-F5344CB8AC3E}">
        <p14:creationId xmlns:p14="http://schemas.microsoft.com/office/powerpoint/2010/main" val="21165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2EC5-801F-40C3-A733-45A29EDD3BCC}"/>
              </a:ext>
            </a:extLst>
          </p:cNvPr>
          <p:cNvSpPr>
            <a:spLocks noGrp="1"/>
          </p:cNvSpPr>
          <p:nvPr>
            <p:ph type="title"/>
          </p:nvPr>
        </p:nvSpPr>
        <p:spPr/>
        <p:txBody>
          <a:bodyPr/>
          <a:lstStyle/>
          <a:p>
            <a:r>
              <a:rPr lang="en-US"/>
              <a:t>Đáp án bài 1</a:t>
            </a:r>
          </a:p>
        </p:txBody>
      </p:sp>
      <p:pic>
        <p:nvPicPr>
          <p:cNvPr id="5" name="Picture 4">
            <a:extLst>
              <a:ext uri="{FF2B5EF4-FFF2-40B4-BE49-F238E27FC236}">
                <a16:creationId xmlns:a16="http://schemas.microsoft.com/office/drawing/2014/main" id="{56318A6C-BB8C-4895-ABD9-F7CD254EF56A}"/>
              </a:ext>
            </a:extLst>
          </p:cNvPr>
          <p:cNvPicPr>
            <a:picLocks noChangeAspect="1"/>
          </p:cNvPicPr>
          <p:nvPr/>
        </p:nvPicPr>
        <p:blipFill rotWithShape="1">
          <a:blip r:embed="rId2"/>
          <a:srcRect l="4791" t="27396" r="71875" b="53265"/>
          <a:stretch/>
        </p:blipFill>
        <p:spPr>
          <a:xfrm>
            <a:off x="2237509" y="1802560"/>
            <a:ext cx="7716982" cy="3595805"/>
          </a:xfrm>
          <a:prstGeom prst="rect">
            <a:avLst/>
          </a:prstGeom>
        </p:spPr>
      </p:pic>
    </p:spTree>
    <p:extLst>
      <p:ext uri="{BB962C8B-B14F-4D97-AF65-F5344CB8AC3E}">
        <p14:creationId xmlns:p14="http://schemas.microsoft.com/office/powerpoint/2010/main" val="118578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spect="1"/>
          </p:cNvSpPr>
          <p:nvPr/>
        </p:nvSpPr>
        <p:spPr>
          <a:xfrm>
            <a:off x="1" y="422042"/>
            <a:ext cx="12004430" cy="3771513"/>
          </a:xfrm>
          <a:prstGeom prst="cloudCallout">
            <a:avLst>
              <a:gd name="adj1" fmla="val -40157"/>
              <a:gd name="adj2" fmla="val 64405"/>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indent="457200" algn="just">
              <a:lnSpc>
                <a:spcPct val="115000"/>
              </a:lnSpc>
              <a:spcAft>
                <a:spcPts val="0"/>
              </a:spcAft>
            </a:pPr>
            <a:r>
              <a:rPr lang="en-US" sz="2800" b="1" smtClean="0">
                <a:solidFill>
                  <a:srgbClr val="0070C0"/>
                </a:solidFill>
                <a:latin typeface="Times New Roman" panose="02020603050405020304" pitchFamily="18" charset="0"/>
                <a:cs typeface="Times New Roman" panose="02020603050405020304" pitchFamily="18" charset="0"/>
              </a:rPr>
              <a:t>HOẠT ĐỘNG 1. </a:t>
            </a:r>
            <a:r>
              <a:rPr lang="en-US" sz="2800" smtClean="0">
                <a:latin typeface="Times New Roman" panose="02020603050405020304" pitchFamily="18" charset="0"/>
                <a:cs typeface="Times New Roman" panose="02020603050405020304" pitchFamily="18" charset="0"/>
              </a:rPr>
              <a:t>Tìm hiểu chức năng của lệnh input()</a:t>
            </a:r>
          </a:p>
          <a:p>
            <a:pPr indent="457200" algn="just">
              <a:lnSpc>
                <a:spcPct val="115000"/>
              </a:lnSpc>
              <a:spcAft>
                <a:spcPts val="0"/>
              </a:spcAft>
            </a:pPr>
            <a:r>
              <a:rPr lang="vi-VN" sz="2800" smtClean="0">
                <a:latin typeface="+mj-lt"/>
              </a:rPr>
              <a:t>Quan </a:t>
            </a:r>
            <a:r>
              <a:rPr lang="vi-VN" sz="2800">
                <a:latin typeface="+mj-lt"/>
              </a:rPr>
              <a:t>sát lệnh sau và trả lời các câu hỏi : Lệnh input( </a:t>
            </a:r>
            <a:r>
              <a:rPr lang="vi-VN" sz="2800">
                <a:latin typeface="+mj-lt"/>
              </a:rPr>
              <a:t>) </a:t>
            </a:r>
            <a:r>
              <a:rPr lang="vi-VN" sz="2800" smtClean="0">
                <a:latin typeface="+mj-lt"/>
              </a:rPr>
              <a:t>ch</a:t>
            </a:r>
            <a:r>
              <a:rPr lang="en-US" sz="2800" smtClean="0">
                <a:latin typeface="+mj-lt"/>
              </a:rPr>
              <a:t>o</a:t>
            </a:r>
            <a:r>
              <a:rPr lang="vi-VN" sz="2800" smtClean="0">
                <a:latin typeface="+mj-lt"/>
              </a:rPr>
              <a:t> </a:t>
            </a:r>
            <a:r>
              <a:rPr lang="vi-VN" sz="2800">
                <a:latin typeface="+mj-lt"/>
              </a:rPr>
              <a:t>phép </a:t>
            </a:r>
            <a:r>
              <a:rPr lang="vi-VN" sz="2800">
                <a:latin typeface="+mj-lt"/>
              </a:rPr>
              <a:t>nhập </a:t>
            </a:r>
            <a:r>
              <a:rPr lang="vi-VN" sz="2800" smtClean="0">
                <a:latin typeface="+mj-lt"/>
              </a:rPr>
              <a:t>d</a:t>
            </a:r>
            <a:r>
              <a:rPr lang="en-US" sz="2800" smtClean="0">
                <a:latin typeface="Times New Roman" panose="02020603050405020304" pitchFamily="18" charset="0"/>
                <a:cs typeface="Times New Roman" panose="02020603050405020304" pitchFamily="18" charset="0"/>
              </a:rPr>
              <a:t>ữ liệu</a:t>
            </a:r>
            <a:r>
              <a:rPr lang="vi-VN" sz="2800" smtClean="0">
                <a:latin typeface="Times New Roman" panose="02020603050405020304" pitchFamily="18" charset="0"/>
                <a:cs typeface="Times New Roman" panose="02020603050405020304" pitchFamily="18" charset="0"/>
              </a:rPr>
              <a:t> </a:t>
            </a:r>
            <a:r>
              <a:rPr lang="vi-VN" sz="2800">
                <a:latin typeface="+mj-lt"/>
              </a:rPr>
              <a:t>từ đâu ? </a:t>
            </a:r>
            <a:r>
              <a:rPr lang="fr-FR" sz="2800">
                <a:latin typeface="Times New Roman" panose="02020603050405020304" pitchFamily="18" charset="0"/>
                <a:cs typeface="Times New Roman" panose="02020603050405020304" pitchFamily="18" charset="0"/>
              </a:rPr>
              <a:t>Giá trị được nhập sẽ là số hay xâu ?</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15610" t="76522" r="66372" b="7452"/>
          <a:stretch/>
        </p:blipFill>
        <p:spPr>
          <a:xfrm>
            <a:off x="3722865" y="4193555"/>
            <a:ext cx="5228492" cy="2625970"/>
          </a:xfrm>
          <a:prstGeom prst="rect">
            <a:avLst/>
          </a:prstGeom>
        </p:spPr>
      </p:pic>
      <p:pic>
        <p:nvPicPr>
          <p:cNvPr id="5"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95475"/>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7BB8-CE8D-4E9E-B0C5-F4EC733C4EC8}"/>
              </a:ext>
            </a:extLst>
          </p:cNvPr>
          <p:cNvSpPr>
            <a:spLocks noGrp="1"/>
          </p:cNvSpPr>
          <p:nvPr>
            <p:ph type="title"/>
          </p:nvPr>
        </p:nvSpPr>
        <p:spPr/>
        <p:txBody>
          <a:bodyPr/>
          <a:lstStyle/>
          <a:p>
            <a:r>
              <a:rPr lang="en-US"/>
              <a:t>Đáp án bài 2</a:t>
            </a:r>
          </a:p>
        </p:txBody>
      </p:sp>
      <p:pic>
        <p:nvPicPr>
          <p:cNvPr id="5" name="Picture 4">
            <a:extLst>
              <a:ext uri="{FF2B5EF4-FFF2-40B4-BE49-F238E27FC236}">
                <a16:creationId xmlns:a16="http://schemas.microsoft.com/office/drawing/2014/main" id="{8E33C8F3-B0A4-4A27-8BB1-ED7DDB2207AA}"/>
              </a:ext>
            </a:extLst>
          </p:cNvPr>
          <p:cNvPicPr>
            <a:picLocks noChangeAspect="1"/>
          </p:cNvPicPr>
          <p:nvPr/>
        </p:nvPicPr>
        <p:blipFill rotWithShape="1">
          <a:blip r:embed="rId2"/>
          <a:srcRect l="5001" t="27767" r="71874" b="59635"/>
          <a:stretch/>
        </p:blipFill>
        <p:spPr>
          <a:xfrm>
            <a:off x="1939637" y="2036868"/>
            <a:ext cx="9089803" cy="2784264"/>
          </a:xfrm>
          <a:prstGeom prst="rect">
            <a:avLst/>
          </a:prstGeom>
        </p:spPr>
      </p:pic>
    </p:spTree>
    <p:extLst>
      <p:ext uri="{BB962C8B-B14F-4D97-AF65-F5344CB8AC3E}">
        <p14:creationId xmlns:p14="http://schemas.microsoft.com/office/powerpoint/2010/main" val="3511020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0445-1AAC-4C1A-831E-4D1B04D7BAF3}"/>
              </a:ext>
            </a:extLst>
          </p:cNvPr>
          <p:cNvSpPr>
            <a:spLocks noGrp="1"/>
          </p:cNvSpPr>
          <p:nvPr>
            <p:ph type="title"/>
          </p:nvPr>
        </p:nvSpPr>
        <p:spPr/>
        <p:txBody>
          <a:bodyPr/>
          <a:lstStyle/>
          <a:p>
            <a:r>
              <a:rPr lang="en-US"/>
              <a:t>Đáp án bài 3</a:t>
            </a:r>
          </a:p>
        </p:txBody>
      </p:sp>
      <p:pic>
        <p:nvPicPr>
          <p:cNvPr id="5" name="Picture 4">
            <a:extLst>
              <a:ext uri="{FF2B5EF4-FFF2-40B4-BE49-F238E27FC236}">
                <a16:creationId xmlns:a16="http://schemas.microsoft.com/office/drawing/2014/main" id="{AE9FEB71-AC6B-4F04-B94A-F3EC97390D34}"/>
              </a:ext>
            </a:extLst>
          </p:cNvPr>
          <p:cNvPicPr>
            <a:picLocks noChangeAspect="1"/>
          </p:cNvPicPr>
          <p:nvPr/>
        </p:nvPicPr>
        <p:blipFill rotWithShape="1">
          <a:blip r:embed="rId2"/>
          <a:srcRect l="4583" t="28508" r="73333" b="56670"/>
          <a:stretch/>
        </p:blipFill>
        <p:spPr>
          <a:xfrm>
            <a:off x="2225675" y="2106613"/>
            <a:ext cx="7740650" cy="2921000"/>
          </a:xfrm>
          <a:prstGeom prst="rect">
            <a:avLst/>
          </a:prstGeom>
        </p:spPr>
      </p:pic>
    </p:spTree>
    <p:extLst>
      <p:ext uri="{BB962C8B-B14F-4D97-AF65-F5344CB8AC3E}">
        <p14:creationId xmlns:p14="http://schemas.microsoft.com/office/powerpoint/2010/main" val="866823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6368E0-68FF-4708-AB76-F3DD7F4C6FD0}"/>
                  </a:ext>
                </a:extLst>
              </p:cNvPr>
              <p:cNvSpPr>
                <a:spLocks noGrp="1"/>
              </p:cNvSpPr>
              <p:nvPr>
                <p:ph idx="1"/>
              </p:nvPr>
            </p:nvSpPr>
            <p:spPr>
              <a:xfrm>
                <a:off x="613063" y="1438420"/>
                <a:ext cx="10965873" cy="3632344"/>
              </a:xfrm>
            </p:spPr>
            <p:txBody>
              <a:bodyPr>
                <a:noAutofit/>
              </a:bodyPr>
              <a:lstStyle/>
              <a:p>
                <a:pPr marL="0" indent="0" algn="just">
                  <a:lnSpc>
                    <a:spcPct val="100000"/>
                  </a:lnSpc>
                  <a:spcBef>
                    <a:spcPts val="600"/>
                  </a:spcBef>
                  <a:spcAft>
                    <a:spcPts val="600"/>
                  </a:spcAft>
                  <a:buNone/>
                </a:pPr>
                <a:r>
                  <a:rPr lang="en-US" sz="2800" b="1"/>
                  <a:t>Bài 4: </a:t>
                </a:r>
                <a:r>
                  <a:rPr lang="en-US" sz="2800"/>
                  <a:t>Viết chương trình tính và đưa ra màn hình vận tốc v khi chạm đất của một vật rơi từ độ cao h, biết rằng v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𝑔h</m:t>
                        </m:r>
                      </m:e>
                    </m:rad>
                  </m:oMath>
                </a14:m>
                <a:r>
                  <a:rPr lang="en-US" sz="2800"/>
                  <a:t>, trong đó g là gia tốc rơi tự do và g = 9.8m/s</a:t>
                </a:r>
                <a:r>
                  <a:rPr lang="en-US" sz="2800" baseline="30000"/>
                  <a:t>2</a:t>
                </a:r>
                <a:r>
                  <a:rPr lang="en-US" sz="2800"/>
                  <a:t>. Độ cao h tính theo đơn vị m được nhập từ bàn phím</a:t>
                </a:r>
              </a:p>
              <a:p>
                <a:pPr marL="0" indent="0" algn="just">
                  <a:lnSpc>
                    <a:spcPct val="100000"/>
                  </a:lnSpc>
                  <a:spcBef>
                    <a:spcPts val="600"/>
                  </a:spcBef>
                  <a:spcAft>
                    <a:spcPts val="600"/>
                  </a:spcAft>
                  <a:buNone/>
                </a:pPr>
                <a:r>
                  <a:rPr lang="en-US" sz="2800" b="1"/>
                  <a:t>Bài 5: </a:t>
                </a:r>
                <a:r>
                  <a:rPr lang="en-US" sz="2800"/>
                  <a:t>Viết chương trình nhập từ bàn phím 2 số nguyên x, y là tọa độ điểm A. Tính và đưa ra khoảng cách từ gốc tọa độ đến điểm A</a:t>
                </a:r>
              </a:p>
              <a:p>
                <a:pPr marL="0" indent="0" algn="just">
                  <a:lnSpc>
                    <a:spcPct val="100000"/>
                  </a:lnSpc>
                  <a:spcBef>
                    <a:spcPts val="600"/>
                  </a:spcBef>
                  <a:spcAft>
                    <a:spcPts val="600"/>
                  </a:spcAft>
                  <a:buNone/>
                </a:pPr>
                <a:r>
                  <a:rPr lang="en-US" sz="2800" b="1"/>
                  <a:t>Bài 6: </a:t>
                </a:r>
                <a:r>
                  <a:rPr lang="en-US" sz="2800"/>
                  <a:t>Viết chương trình nhập từ bàn phím 3 số thực a, b, c là độ dài ba cạnh của 1 tam giác. Hãy tính và đưa ra màn hình diện tích của tam giác đó</a:t>
                </a:r>
              </a:p>
            </p:txBody>
          </p:sp>
        </mc:Choice>
        <mc:Fallback xmlns="">
          <p:sp>
            <p:nvSpPr>
              <p:cNvPr id="3" name="Content Placeholder 2">
                <a:extLst>
                  <a:ext uri="{FF2B5EF4-FFF2-40B4-BE49-F238E27FC236}">
                    <a16:creationId xmlns:a16="http://schemas.microsoft.com/office/drawing/2014/main" id="{9B6368E0-68FF-4708-AB76-F3DD7F4C6FD0}"/>
                  </a:ext>
                </a:extLst>
              </p:cNvPr>
              <p:cNvSpPr>
                <a:spLocks noGrp="1" noRot="1" noChangeAspect="1" noMove="1" noResize="1" noEditPoints="1" noAdjustHandles="1" noChangeArrowheads="1" noChangeShapeType="1" noTextEdit="1"/>
              </p:cNvSpPr>
              <p:nvPr>
                <p:ph idx="1"/>
              </p:nvPr>
            </p:nvSpPr>
            <p:spPr>
              <a:xfrm>
                <a:off x="613063" y="1438420"/>
                <a:ext cx="10965873" cy="3632344"/>
              </a:xfrm>
              <a:blipFill>
                <a:blip r:embed="rId2"/>
                <a:stretch>
                  <a:fillRect l="-1168" t="-1846" r="-1168" b="-33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F2ED0E6F-BEBD-436A-9E34-395DD00D910D}"/>
              </a:ext>
            </a:extLst>
          </p:cNvPr>
          <p:cNvSpPr txBox="1">
            <a:spLocks/>
          </p:cNvSpPr>
          <p:nvPr/>
        </p:nvSpPr>
        <p:spPr>
          <a:xfrm>
            <a:off x="547255" y="295563"/>
            <a:ext cx="10515600" cy="770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Times New Roman" panose="02020603050405020304" pitchFamily="18" charset="0"/>
                <a:ea typeface="+mj-ea"/>
                <a:cs typeface="Times New Roman" panose="02020603050405020304" pitchFamily="18" charset="0"/>
              </a:defRPr>
            </a:lvl1pPr>
          </a:lstStyle>
          <a:p>
            <a:pPr algn="ctr"/>
            <a:r>
              <a:rPr lang="en-US"/>
              <a:t>BÀI TẬP</a:t>
            </a:r>
          </a:p>
        </p:txBody>
      </p:sp>
    </p:spTree>
    <p:extLst>
      <p:ext uri="{BB962C8B-B14F-4D97-AF65-F5344CB8AC3E}">
        <p14:creationId xmlns:p14="http://schemas.microsoft.com/office/powerpoint/2010/main" val="9238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52C-07E2-449B-8A9E-C6CCC165B88B}"/>
              </a:ext>
            </a:extLst>
          </p:cNvPr>
          <p:cNvSpPr>
            <a:spLocks noGrp="1"/>
          </p:cNvSpPr>
          <p:nvPr>
            <p:ph type="title"/>
          </p:nvPr>
        </p:nvSpPr>
        <p:spPr/>
        <p:txBody>
          <a:bodyPr/>
          <a:lstStyle/>
          <a:p>
            <a:r>
              <a:rPr lang="en-US"/>
              <a:t>Đáp án bài 4</a:t>
            </a:r>
          </a:p>
        </p:txBody>
      </p:sp>
      <p:pic>
        <p:nvPicPr>
          <p:cNvPr id="5" name="Picture 4">
            <a:extLst>
              <a:ext uri="{FF2B5EF4-FFF2-40B4-BE49-F238E27FC236}">
                <a16:creationId xmlns:a16="http://schemas.microsoft.com/office/drawing/2014/main" id="{BF1B67D2-81C5-4EAD-A25C-E5CEB4CDD236}"/>
              </a:ext>
            </a:extLst>
          </p:cNvPr>
          <p:cNvPicPr>
            <a:picLocks noChangeAspect="1"/>
          </p:cNvPicPr>
          <p:nvPr/>
        </p:nvPicPr>
        <p:blipFill rotWithShape="1">
          <a:blip r:embed="rId2"/>
          <a:srcRect t="36660" r="75417" b="47406"/>
          <a:stretch/>
        </p:blipFill>
        <p:spPr>
          <a:xfrm>
            <a:off x="2245516" y="2218296"/>
            <a:ext cx="7700967" cy="2806285"/>
          </a:xfrm>
          <a:prstGeom prst="rect">
            <a:avLst/>
          </a:prstGeom>
        </p:spPr>
      </p:pic>
    </p:spTree>
    <p:extLst>
      <p:ext uri="{BB962C8B-B14F-4D97-AF65-F5344CB8AC3E}">
        <p14:creationId xmlns:p14="http://schemas.microsoft.com/office/powerpoint/2010/main" val="3533632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A1F8-0F69-4C82-95F8-27AF86FD0E96}"/>
              </a:ext>
            </a:extLst>
          </p:cNvPr>
          <p:cNvSpPr>
            <a:spLocks noGrp="1"/>
          </p:cNvSpPr>
          <p:nvPr>
            <p:ph type="title"/>
          </p:nvPr>
        </p:nvSpPr>
        <p:spPr/>
        <p:txBody>
          <a:bodyPr/>
          <a:lstStyle/>
          <a:p>
            <a:r>
              <a:rPr lang="en-US"/>
              <a:t>Đáp án bài 5</a:t>
            </a:r>
          </a:p>
        </p:txBody>
      </p:sp>
      <p:pic>
        <p:nvPicPr>
          <p:cNvPr id="5" name="Picture 4">
            <a:extLst>
              <a:ext uri="{FF2B5EF4-FFF2-40B4-BE49-F238E27FC236}">
                <a16:creationId xmlns:a16="http://schemas.microsoft.com/office/drawing/2014/main" id="{6B8ECBC0-1C53-4658-9FE8-AB53FE4D502A}"/>
              </a:ext>
            </a:extLst>
          </p:cNvPr>
          <p:cNvPicPr>
            <a:picLocks noChangeAspect="1"/>
          </p:cNvPicPr>
          <p:nvPr/>
        </p:nvPicPr>
        <p:blipFill rotWithShape="1">
          <a:blip r:embed="rId2"/>
          <a:srcRect t="36289" r="66458" b="47407"/>
          <a:stretch/>
        </p:blipFill>
        <p:spPr>
          <a:xfrm>
            <a:off x="2053123" y="2322513"/>
            <a:ext cx="8390318" cy="2793999"/>
          </a:xfrm>
          <a:prstGeom prst="rect">
            <a:avLst/>
          </a:prstGeom>
        </p:spPr>
      </p:pic>
    </p:spTree>
    <p:extLst>
      <p:ext uri="{BB962C8B-B14F-4D97-AF65-F5344CB8AC3E}">
        <p14:creationId xmlns:p14="http://schemas.microsoft.com/office/powerpoint/2010/main" val="237639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DEEA-EB8A-42DF-B375-D2C6DC048FE5}"/>
              </a:ext>
            </a:extLst>
          </p:cNvPr>
          <p:cNvSpPr>
            <a:spLocks noGrp="1"/>
          </p:cNvSpPr>
          <p:nvPr>
            <p:ph type="title"/>
          </p:nvPr>
        </p:nvSpPr>
        <p:spPr/>
        <p:txBody>
          <a:bodyPr/>
          <a:lstStyle/>
          <a:p>
            <a:r>
              <a:rPr lang="en-US"/>
              <a:t>Đáp án bài 6</a:t>
            </a:r>
          </a:p>
        </p:txBody>
      </p:sp>
      <p:pic>
        <p:nvPicPr>
          <p:cNvPr id="5" name="Picture 4">
            <a:extLst>
              <a:ext uri="{FF2B5EF4-FFF2-40B4-BE49-F238E27FC236}">
                <a16:creationId xmlns:a16="http://schemas.microsoft.com/office/drawing/2014/main" id="{67F79BD7-CF8C-49F1-9A55-D33CB8C94210}"/>
              </a:ext>
            </a:extLst>
          </p:cNvPr>
          <p:cNvPicPr>
            <a:picLocks noChangeAspect="1"/>
          </p:cNvPicPr>
          <p:nvPr/>
        </p:nvPicPr>
        <p:blipFill rotWithShape="1">
          <a:blip r:embed="rId2"/>
          <a:srcRect t="36289" r="75000" b="44373"/>
          <a:stretch/>
        </p:blipFill>
        <p:spPr>
          <a:xfrm>
            <a:off x="2351809" y="1989988"/>
            <a:ext cx="7488382" cy="3146538"/>
          </a:xfrm>
          <a:prstGeom prst="rect">
            <a:avLst/>
          </a:prstGeom>
        </p:spPr>
      </p:pic>
    </p:spTree>
    <p:extLst>
      <p:ext uri="{BB962C8B-B14F-4D97-AF65-F5344CB8AC3E}">
        <p14:creationId xmlns:p14="http://schemas.microsoft.com/office/powerpoint/2010/main" val="1387540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VICTORIA LINDQVIST</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(589) 555-0199</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p:txBody>
          <a:bodyPr>
            <a:normAutofit fontScale="92500"/>
          </a:bodyPr>
          <a:lstStyle/>
          <a:p>
            <a:r>
              <a:rPr lang="en-US" dirty="0"/>
              <a:t>victoria@fabrikam.com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p:txBody>
          <a:bodyPr/>
          <a:lstStyle/>
          <a:p>
            <a:r>
              <a:rPr lang="en-US" dirty="0"/>
              <a:t>WWW.FABRIKAM.COM</a:t>
            </a:r>
          </a:p>
        </p:txBody>
      </p:sp>
    </p:spTree>
    <p:extLst>
      <p:ext uri="{BB962C8B-B14F-4D97-AF65-F5344CB8AC3E}">
        <p14:creationId xmlns:p14="http://schemas.microsoft.com/office/powerpoint/2010/main" val="92772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9050" y="245898"/>
            <a:ext cx="9463745" cy="743473"/>
          </a:xfrm>
          <a:prstGeom prst="rect">
            <a:avLst/>
          </a:prstGeom>
        </p:spPr>
        <p:txBody>
          <a:bodyPr wrap="none">
            <a:spAutoFit/>
          </a:bodyPr>
          <a:lstStyle/>
          <a:p>
            <a:pPr algn="just">
              <a:lnSpc>
                <a:spcPct val="115000"/>
              </a:lnSpc>
              <a:spcAft>
                <a:spcPts val="0"/>
              </a:spcAft>
            </a:pPr>
            <a:r>
              <a:rPr lang="en-US"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CÁC CÂU LỆNH VÀO RA ĐƠN GIẢN</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0" name="Rectangle 9"/>
          <p:cNvSpPr/>
          <p:nvPr/>
        </p:nvSpPr>
        <p:spPr>
          <a:xfrm>
            <a:off x="496619" y="1297721"/>
            <a:ext cx="11296796" cy="4585871"/>
          </a:xfrm>
          <a:prstGeom prst="rect">
            <a:avLst/>
          </a:prstGeom>
        </p:spPr>
        <p:txBody>
          <a:bodyPr wrap="square">
            <a:spAutoFit/>
          </a:bodyPr>
          <a:lstStyle/>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print(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đưa dữ liệu ra thiết bị chuẩn, thường là màn hình. Thông tin cần đưa ra có thể bao gồm một hay nhiều dữ liệu với kiểu khác nhau, cho phép cả biểu thức tính toán.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input(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nhập dữ liệu từ thiết bị vào chuẩn (thường là bàn phím). Nội dung nhập có thể là số, biểu thức hay xâu và cho kết quả là một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 pháp:</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(&lt;Dòng thông báo&gt;)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813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169" y="4142314"/>
            <a:ext cx="10644554" cy="1449628"/>
          </a:xfrm>
          <a:prstGeom prst="rect">
            <a:avLst/>
          </a:prstGeom>
        </p:spPr>
        <p:txBody>
          <a:bodyPr wrap="square">
            <a:spAutoFit/>
          </a:bodyPr>
          <a:lstStyle/>
          <a:p>
            <a:pPr algn="just">
              <a:lnSpc>
                <a:spcPct val="115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rPr>
              <a:t>- Các lệnh vào ra đơn giản của Python bao gồm lệnh input( ) và lệnh print( )</a:t>
            </a:r>
            <a:endParaRPr lang="en-US" sz="2800"/>
          </a:p>
        </p:txBody>
      </p:sp>
      <p:pic>
        <p:nvPicPr>
          <p:cNvPr id="7" name="Picture 6"/>
          <p:cNvPicPr>
            <a:picLocks noChangeAspect="1"/>
          </p:cNvPicPr>
          <p:nvPr/>
        </p:nvPicPr>
        <p:blipFill rotWithShape="1">
          <a:blip r:embed="rId2"/>
          <a:srcRect l="5294" t="16359" r="68462" b="76362"/>
          <a:stretch/>
        </p:blipFill>
        <p:spPr>
          <a:xfrm>
            <a:off x="1791504" y="539262"/>
            <a:ext cx="8233852" cy="1289538"/>
          </a:xfrm>
          <a:prstGeom prst="rect">
            <a:avLst/>
          </a:prstGeom>
          <a:ln>
            <a:solidFill>
              <a:srgbClr val="A53F52"/>
            </a:solidFill>
          </a:ln>
        </p:spPr>
      </p:pic>
      <p:sp>
        <p:nvSpPr>
          <p:cNvPr id="8" name="Down Arrow 7"/>
          <p:cNvSpPr/>
          <p:nvPr/>
        </p:nvSpPr>
        <p:spPr>
          <a:xfrm>
            <a:off x="5603631" y="1899138"/>
            <a:ext cx="515815" cy="562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7285" t="81971" r="72986" b="11939"/>
          <a:stretch/>
        </p:blipFill>
        <p:spPr>
          <a:xfrm>
            <a:off x="2085962" y="2506824"/>
            <a:ext cx="7644935" cy="1332604"/>
          </a:xfrm>
          <a:prstGeom prst="rect">
            <a:avLst/>
          </a:prstGeom>
          <a:ln>
            <a:solidFill>
              <a:srgbClr val="A53F52"/>
            </a:solidFill>
          </a:ln>
        </p:spPr>
      </p:pic>
    </p:spTree>
    <p:extLst>
      <p:ext uri="{BB962C8B-B14F-4D97-AF65-F5344CB8AC3E}">
        <p14:creationId xmlns:p14="http://schemas.microsoft.com/office/powerpoint/2010/main" val="330804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34462" y="1498242"/>
            <a:ext cx="11957538" cy="3232725"/>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Nhận biết kiểu dữ liệu của biến</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Chúng </a:t>
            </a:r>
            <a:r>
              <a:rPr lang="en-US" sz="2800">
                <a:latin typeface="Times New Roman" panose="02020603050405020304" pitchFamily="18" charset="0"/>
                <a:ea typeface="Times New Roman" panose="02020603050405020304" pitchFamily="18" charset="0"/>
                <a:cs typeface="Times New Roman" panose="02020603050405020304" pitchFamily="18" charset="0"/>
              </a:rPr>
              <a:t>ta đã biết một số kiểu dữ liệu cơ bản như số nguyên, số thực và xâu kí 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cách nào để nhận biết được kiểu dữ liệu của biến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55"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108794"/>
            <a:ext cx="7713785" cy="1366528"/>
          </a:xfrm>
          <a:prstGeom prst="rect">
            <a:avLst/>
          </a:prstGeom>
        </p:spPr>
        <p:txBody>
          <a:bodyPr wrap="square">
            <a:spAutoFit/>
          </a:bodyPr>
          <a:lstStyle/>
          <a:p>
            <a:pPr algn="ctr">
              <a:lnSpc>
                <a:spcPct val="115000"/>
              </a:lnSpc>
              <a:spcAft>
                <a:spcPts val="0"/>
              </a:spcAft>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CHUYỂN ĐỔI KIỀU DỮ LIỆU CƠ BẢN CỦA PYTHON </a:t>
            </a:r>
            <a:endParaRPr lang="en-US" sz="36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398584" y="1563630"/>
            <a:ext cx="8382423" cy="548099"/>
          </a:xfrm>
          <a:prstGeom prst="rect">
            <a:avLst/>
          </a:prstGeom>
        </p:spPr>
        <p:txBody>
          <a:bodyPr wrap="non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các lệnh sau để biết kiểu dữ liệu của mỗi biến.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rotWithShape="1">
          <a:blip r:embed="rId2"/>
          <a:srcRect l="44027" t="55369" r="29005" b="13541"/>
          <a:stretch/>
        </p:blipFill>
        <p:spPr>
          <a:xfrm>
            <a:off x="586154" y="2171349"/>
            <a:ext cx="7010400" cy="4563819"/>
          </a:xfrm>
          <a:prstGeom prst="rect">
            <a:avLst/>
          </a:prstGeom>
          <a:ln>
            <a:noFill/>
          </a:ln>
        </p:spPr>
      </p:pic>
      <p:cxnSp>
        <p:nvCxnSpPr>
          <p:cNvPr id="11" name="Straight Arrow Connector 10"/>
          <p:cNvCxnSpPr/>
          <p:nvPr/>
        </p:nvCxnSpPr>
        <p:spPr>
          <a:xfrm flipH="1">
            <a:off x="7362092" y="2508738"/>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57846" y="2207236"/>
            <a:ext cx="3269966" cy="830997"/>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Gán n = 10, x = 1.8, s = “Hoàng Thị Thanh Tâm”</a:t>
            </a:r>
            <a:endParaRPr lang="en-US" sz="2400">
              <a:solidFill>
                <a:srgbClr val="0070C0"/>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H="1">
            <a:off x="3176954" y="4363496"/>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93477" y="5422183"/>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76954" y="6477260"/>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89231" y="4081682"/>
            <a:ext cx="4325043" cy="461665"/>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Biến n thuộc kiểu int – số nguyên</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829906" y="5163322"/>
            <a:ext cx="5052647"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Biến </a:t>
            </a:r>
            <a:r>
              <a:rPr lang="en-US" sz="2400" smtClean="0">
                <a:solidFill>
                  <a:srgbClr val="0070C0"/>
                </a:solidFill>
                <a:latin typeface="Times New Roman" panose="02020603050405020304" pitchFamily="18" charset="0"/>
                <a:cs typeface="Times New Roman" panose="02020603050405020304" pitchFamily="18" charset="0"/>
              </a:rPr>
              <a:t>x </a:t>
            </a:r>
            <a:r>
              <a:rPr lang="en-US" sz="2400">
                <a:solidFill>
                  <a:srgbClr val="0070C0"/>
                </a:solidFill>
                <a:latin typeface="Times New Roman" panose="02020603050405020304" pitchFamily="18" charset="0"/>
                <a:cs typeface="Times New Roman" panose="02020603050405020304" pitchFamily="18" charset="0"/>
              </a:rPr>
              <a:t>thuộc </a:t>
            </a:r>
            <a:r>
              <a:rPr lang="en-US" sz="2400">
                <a:solidFill>
                  <a:srgbClr val="0070C0"/>
                </a:solidFill>
                <a:latin typeface="Times New Roman" panose="02020603050405020304" pitchFamily="18" charset="0"/>
                <a:cs typeface="Times New Roman" panose="02020603050405020304" pitchFamily="18" charset="0"/>
              </a:rPr>
              <a:t>kiểu </a:t>
            </a:r>
            <a:r>
              <a:rPr lang="en-US" sz="2400" smtClean="0">
                <a:solidFill>
                  <a:srgbClr val="0070C0"/>
                </a:solidFill>
                <a:latin typeface="Times New Roman" panose="02020603050405020304" pitchFamily="18" charset="0"/>
                <a:cs typeface="Times New Roman" panose="02020603050405020304" pitchFamily="18" charset="0"/>
              </a:rPr>
              <a:t>float </a:t>
            </a:r>
            <a:r>
              <a:rPr lang="en-US" sz="240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số </a:t>
            </a:r>
            <a:r>
              <a:rPr lang="en-US" sz="2400" smtClean="0">
                <a:solidFill>
                  <a:srgbClr val="0070C0"/>
                </a:solidFill>
                <a:latin typeface="Times New Roman" panose="02020603050405020304" pitchFamily="18" charset="0"/>
                <a:cs typeface="Times New Roman" panose="02020603050405020304" pitchFamily="18" charset="0"/>
              </a:rPr>
              <a:t>thực</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500890" y="5935402"/>
            <a:ext cx="3095664" cy="830997"/>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Biến </a:t>
            </a:r>
            <a:r>
              <a:rPr lang="en-US" sz="2400" smtClean="0">
                <a:solidFill>
                  <a:srgbClr val="0070C0"/>
                </a:solidFill>
                <a:latin typeface="Times New Roman" panose="02020603050405020304" pitchFamily="18" charset="0"/>
                <a:cs typeface="Times New Roman" panose="02020603050405020304" pitchFamily="18" charset="0"/>
              </a:rPr>
              <a:t>s </a:t>
            </a:r>
            <a:r>
              <a:rPr lang="en-US" sz="2400">
                <a:solidFill>
                  <a:srgbClr val="0070C0"/>
                </a:solidFill>
                <a:latin typeface="Times New Roman" panose="02020603050405020304" pitchFamily="18" charset="0"/>
                <a:cs typeface="Times New Roman" panose="02020603050405020304" pitchFamily="18" charset="0"/>
              </a:rPr>
              <a:t>thuộc </a:t>
            </a:r>
            <a:r>
              <a:rPr lang="en-US" sz="2400">
                <a:solidFill>
                  <a:srgbClr val="0070C0"/>
                </a:solidFill>
                <a:latin typeface="Times New Roman" panose="02020603050405020304" pitchFamily="18" charset="0"/>
                <a:cs typeface="Times New Roman" panose="02020603050405020304" pitchFamily="18" charset="0"/>
              </a:rPr>
              <a:t>kiểu </a:t>
            </a:r>
            <a:r>
              <a:rPr lang="en-US" sz="2400" smtClean="0">
                <a:solidFill>
                  <a:srgbClr val="0070C0"/>
                </a:solidFill>
                <a:latin typeface="Times New Roman" panose="02020603050405020304" pitchFamily="18" charset="0"/>
                <a:cs typeface="Times New Roman" panose="02020603050405020304" pitchFamily="18" charset="0"/>
              </a:rPr>
              <a:t>str </a:t>
            </a:r>
            <a:r>
              <a:rPr lang="en-US" sz="2400">
                <a:solidFill>
                  <a:srgbClr val="0070C0"/>
                </a:solidFill>
                <a:latin typeface="Times New Roman" panose="02020603050405020304" pitchFamily="18" charset="0"/>
                <a:cs typeface="Times New Roman" panose="02020603050405020304" pitchFamily="18" charset="0"/>
              </a:rPr>
              <a:t>– </a:t>
            </a:r>
            <a:r>
              <a:rPr lang="en-US" sz="2400" smtClean="0">
                <a:solidFill>
                  <a:srgbClr val="0070C0"/>
                </a:solidFill>
                <a:latin typeface="Times New Roman" panose="02020603050405020304" pitchFamily="18" charset="0"/>
                <a:cs typeface="Times New Roman" panose="02020603050405020304" pitchFamily="18" charset="0"/>
              </a:rPr>
              <a:t>xâu kí tự</a:t>
            </a:r>
            <a:endParaRPr lang="en-US"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315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66612"/>
            <a:ext cx="10386646"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Kiểu dữ liệu lôgic cũng là kiểu dữ liệu cơ bản và dữ liệu kiểu này chỉ có hai giá trị là True (đúng) và False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dữ liệu kiểu lôgic là kết quả phép so sánh: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61238" t="61029" r="6913" b="22003"/>
          <a:stretch/>
        </p:blipFill>
        <p:spPr bwMode="auto">
          <a:xfrm>
            <a:off x="1128590" y="2673593"/>
            <a:ext cx="9867656" cy="2648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861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399" y="1836184"/>
            <a:ext cx="10597663" cy="2431435"/>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Calibri" panose="020F0502020204030204" pitchFamily="34" charset="0"/>
                <a:cs typeface="Times New Roman" panose="02020603050405020304" pitchFamily="18" charset="0"/>
              </a:rPr>
              <a:t>Một số kiểu dữ liệu cơ bản của Python bao gồm: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 </a:t>
            </a:r>
            <a:r>
              <a:rPr lang="en-US" sz="2800">
                <a:latin typeface="Times New Roman" panose="02020603050405020304" pitchFamily="18" charset="0"/>
                <a:ea typeface="Calibri" panose="020F0502020204030204" pitchFamily="34" charset="0"/>
                <a:cs typeface="Times New Roman" panose="02020603050405020304" pitchFamily="18" charset="0"/>
              </a:rPr>
              <a:t>(số nguyên),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float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(số </a:t>
            </a:r>
            <a:r>
              <a:rPr lang="en-US" sz="2800">
                <a:latin typeface="Times New Roman" panose="02020603050405020304" pitchFamily="18" charset="0"/>
                <a:ea typeface="Calibri" panose="020F0502020204030204" pitchFamily="34" charset="0"/>
                <a:cs typeface="Times New Roman" panose="02020603050405020304" pitchFamily="18" charset="0"/>
              </a:rPr>
              <a:t>thực),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a:t>
            </a:r>
            <a:r>
              <a:rPr lang="en-US" sz="2800">
                <a:latin typeface="Times New Roman" panose="02020603050405020304" pitchFamily="18" charset="0"/>
                <a:ea typeface="Calibri" panose="020F0502020204030204" pitchFamily="34" charset="0"/>
                <a:cs typeface="Times New Roman" panose="02020603050405020304" pitchFamily="18" charset="0"/>
              </a:rPr>
              <a:t> (xâu kí tự),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bool</a:t>
            </a:r>
            <a:r>
              <a:rPr lang="en-US" sz="2800">
                <a:latin typeface="Times New Roman" panose="02020603050405020304" pitchFamily="18" charset="0"/>
                <a:ea typeface="Calibri" panose="020F0502020204030204" pitchFamily="34" charset="0"/>
                <a:cs typeface="Times New Roman" panose="02020603050405020304" pitchFamily="18" charset="0"/>
              </a:rPr>
              <a:t> (lôgic).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Calibri" panose="020F0502020204030204" pitchFamily="34" charset="0"/>
                <a:cs typeface="Times New Roman" panose="02020603050405020304" pitchFamily="18" charset="0"/>
              </a:rPr>
              <a:t>Lệnh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type( ) </a:t>
            </a:r>
            <a:r>
              <a:rPr lang="en-US" sz="2800">
                <a:latin typeface="Times New Roman" panose="02020603050405020304" pitchFamily="18" charset="0"/>
                <a:ea typeface="Calibri" panose="020F0502020204030204" pitchFamily="34" charset="0"/>
                <a:cs typeface="Times New Roman" panose="02020603050405020304" pitchFamily="18" charset="0"/>
              </a:rPr>
              <a:t>dùng để nhận biết kiểu dữ liệu của biến trong Python.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670685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D9F223-918A-45AF-9B53-56AB9E5E21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3.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presentation</Template>
  <TotalTime>311</TotalTime>
  <Words>1867</Words>
  <Application>Microsoft Office PowerPoint</Application>
  <PresentationFormat>Widescreen</PresentationFormat>
  <Paragraphs>164</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Malgun Gothic</vt:lpstr>
      <vt:lpstr>Arial</vt:lpstr>
      <vt:lpstr>Biome Light</vt:lpstr>
      <vt:lpstr>Calibri</vt:lpstr>
      <vt:lpstr>Calibri Light</vt:lpstr>
      <vt:lpstr>Cambria Math</vt:lpstr>
      <vt:lpstr>Symbol</vt:lpstr>
      <vt:lpstr>Times New Roman</vt:lpstr>
      <vt:lpstr>Wingdings</vt:lpstr>
      <vt:lpstr>Office Theme</vt:lpstr>
      <vt:lpstr>BÀI 18 CÁC CÂU LỆNH VÀO – RA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BÀI TẬP</vt:lpstr>
      <vt:lpstr>Đáp án bài 1</vt:lpstr>
      <vt:lpstr>Đáp án bài 2</vt:lpstr>
      <vt:lpstr>Đáp án bài 3</vt:lpstr>
      <vt:lpstr>PowerPoint Presentation</vt:lpstr>
      <vt:lpstr>Đáp án bài 4</vt:lpstr>
      <vt:lpstr>Đáp án bài 5</vt:lpstr>
      <vt:lpstr>Đáp án bài 6</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CÁC KIỂU DỮ LIỆU SỐ VÀ CÂU LỆNH VÀO – RA ĐƠN GIẢN</dc:title>
  <dc:creator>HoangThanh Tam</dc:creator>
  <cp:lastModifiedBy>Admin</cp:lastModifiedBy>
  <cp:revision>16</cp:revision>
  <dcterms:created xsi:type="dcterms:W3CDTF">2022-01-14T09:13:56Z</dcterms:created>
  <dcterms:modified xsi:type="dcterms:W3CDTF">2022-03-29T08:27:52Z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