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73" r:id="rId4"/>
    <p:sldId id="310" r:id="rId5"/>
    <p:sldId id="311" r:id="rId6"/>
    <p:sldId id="258" r:id="rId7"/>
    <p:sldId id="259" r:id="rId8"/>
    <p:sldId id="267" r:id="rId9"/>
    <p:sldId id="312" r:id="rId10"/>
    <p:sldId id="313" r:id="rId11"/>
    <p:sldId id="270" r:id="rId12"/>
    <p:sldId id="274"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261" r:id="rId29"/>
    <p:sldId id="265" r:id="rId30"/>
    <p:sldId id="305" r:id="rId31"/>
    <p:sldId id="30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94" autoAdjust="0"/>
    <p:restoredTop sz="94660"/>
  </p:normalViewPr>
  <p:slideViewPr>
    <p:cSldViewPr snapToGrid="0">
      <p:cViewPr varScale="1">
        <p:scale>
          <a:sx n="37" d="100"/>
          <a:sy n="37" d="100"/>
        </p:scale>
        <p:origin x="60"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2BCB8FE1-B276-419F-9E58-3013DA0A0701}" type="datetimeFigureOut">
              <a:rPr lang="en-US" smtClean="0"/>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F219310-C5A6-40DC-9C74-7A89E12E8E5B}" type="slidenum">
              <a:rPr lang="en-US" smtClean="0"/>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2BCB8FE1-B276-419F-9E58-3013DA0A0701}" type="datetimeFigureOut">
              <a:rPr lang="en-US" smtClean="0"/>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7F219310-C5A6-40DC-9C74-7A89E12E8E5B}" type="slidenum">
              <a:rPr lang="en-US" smtClean="0"/>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2BCB8FE1-B276-419F-9E58-3013DA0A0701}" type="datetimeFigureOut">
              <a:rPr lang="en-US" smtClean="0"/>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7F219310-C5A6-40DC-9C74-7A89E12E8E5B}" type="slidenum">
              <a:rPr lang="en-US" smtClean="0"/>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2BCB8FE1-B276-419F-9E58-3013DA0A070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2BCB8FE1-B276-419F-9E58-3013DA0A070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19310-C5A6-40DC-9C74-7A89E12E8E5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B8FE1-B276-419F-9E58-3013DA0A070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19310-C5A6-40DC-9C74-7A89E12E8E5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8FE1-B276-419F-9E58-3013DA0A070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19310-C5A6-40DC-9C74-7A89E12E8E5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BCB8FE1-B276-419F-9E58-3013DA0A070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BCB8FE1-B276-419F-9E58-3013DA0A070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2BCB8FE1-B276-419F-9E58-3013DA0A0701}" type="datetimeFigureOut">
              <a:rPr lang="en-US" smtClean="0"/>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F219310-C5A6-40DC-9C74-7A89E12E8E5B}" type="slidenum">
              <a:rPr lang="en-US" smtClean="0"/>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210" indent="-283210"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210"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210"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210"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210"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210"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210"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210"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210"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3463" y="3332018"/>
            <a:ext cx="7890808" cy="1558623"/>
          </a:xfrm>
          <a:ln>
            <a:noFill/>
          </a:ln>
        </p:spPr>
        <p:txBody>
          <a:bodyPr>
            <a:noAutofit/>
          </a:bodyPr>
          <a:lstStyle/>
          <a:p>
            <a:pPr algn="ctr"/>
            <a:r>
              <a:rPr lang="en-US" sz="4000" b="1" i="0" smtClean="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NGÔN </a:t>
            </a:r>
            <a:r>
              <a:rPr lang="en-US" sz="4000" b="1" i="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NGỮ LẬP TRÌNH BẬC </a:t>
            </a:r>
            <a:r>
              <a:rPr lang="en-US" sz="4000" b="1" i="0" smtClean="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CAO PYTHON</a:t>
            </a:r>
            <a:endParaRPr lang="en-US" sz="4000" b="1" i="0" dirty="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6170" y="3429000"/>
            <a:ext cx="1271503" cy="523220"/>
          </a:xfrm>
          <a:prstGeom prst="rect">
            <a:avLst/>
          </a:prstGeom>
        </p:spPr>
        <p:txBody>
          <a:bodyPr wrap="none">
            <a:spAutoFit/>
          </a:bodyPr>
          <a:lstStyle/>
          <a:p>
            <a:pPr algn="ctr"/>
            <a:r>
              <a:rPr lang="en-US" sz="2800" b="1" u="sng">
                <a:ln w="10541" cmpd="sng">
                  <a:solidFill>
                    <a:schemeClr val="tx1"/>
                  </a:solidFill>
                  <a:prstDash val="solid"/>
                </a:ln>
                <a:latin typeface="Times New Roman" panose="02020603050405020304" pitchFamily="18" charset="0"/>
                <a:cs typeface="Times New Roman" panose="02020603050405020304" pitchFamily="18" charset="0"/>
              </a:rPr>
              <a:t>BÀI </a:t>
            </a:r>
            <a:r>
              <a:rPr lang="en-US" sz="2800" b="1" u="sng" smtClean="0">
                <a:ln w="10541" cmpd="sng">
                  <a:solidFill>
                    <a:schemeClr val="tx1"/>
                  </a:solidFill>
                  <a:prstDash val="solid"/>
                </a:ln>
                <a:latin typeface="Times New Roman" panose="02020603050405020304" pitchFamily="18" charset="0"/>
                <a:cs typeface="Times New Roman" panose="02020603050405020304" pitchFamily="18" charset="0"/>
              </a:rPr>
              <a:t>16</a:t>
            </a:r>
            <a:endParaRPr lang="en-US" sz="2800" b="1" u="sng" dirty="0">
              <a:ln w="10541" cmpd="sng">
                <a:solidFill>
                  <a:schemeClr val="tx1"/>
                </a:solidFill>
                <a:prstDash val="solid"/>
              </a:ln>
              <a:latin typeface="Times New Roman" panose="02020603050405020304" pitchFamily="18" charset="0"/>
              <a:cs typeface="Times New Roman" panose="02020603050405020304" pitchFamily="18" charset="0"/>
            </a:endParaRPr>
          </a:p>
        </p:txBody>
      </p:sp>
      <p:sp>
        <p:nvSpPr>
          <p:cNvPr id="4" name="Rectangle 3"/>
          <p:cNvSpPr/>
          <p:nvPr/>
        </p:nvSpPr>
        <p:spPr>
          <a:xfrm>
            <a:off x="1151639" y="658091"/>
            <a:ext cx="1840568" cy="523220"/>
          </a:xfrm>
          <a:prstGeom prst="rect">
            <a:avLst/>
          </a:prstGeom>
        </p:spPr>
        <p:txBody>
          <a:bodyPr wrap="none">
            <a:spAutoFit/>
          </a:bodyPr>
          <a:lstStyle/>
          <a:p>
            <a:pPr algn="ctr"/>
            <a:r>
              <a:rPr lang="en-US" sz="2800" b="1" u="sng">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rPr>
              <a:t>CHỦ ĐỀ </a:t>
            </a:r>
            <a:r>
              <a:rPr lang="en-US" sz="2800" b="1" u="sng" smtClean="0">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rPr>
              <a:t>5</a:t>
            </a:r>
            <a:endParaRPr lang="en-US" sz="2800" b="1" u="sng" dirty="0">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6" name="Subtitle 2"/>
          <p:cNvSpPr txBox="1"/>
          <p:nvPr/>
        </p:nvSpPr>
        <p:spPr>
          <a:xfrm>
            <a:off x="2899954" y="559526"/>
            <a:ext cx="8137482" cy="2183674"/>
          </a:xfrm>
          <a:prstGeom prst="rect">
            <a:avLst/>
          </a:prstGeom>
          <a:ln>
            <a:noFill/>
          </a:ln>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en-US" sz="4000" b="1" i="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rPr>
              <a:t>GIẢI QUYẾT VẤN ĐỀ VỚI SỰ TRỢ GIÚP CỦA MÁY </a:t>
            </a:r>
            <a:r>
              <a:rPr lang="en-US" sz="4000" b="1" i="0" smtClean="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rPr>
              <a:t>TÍNH</a:t>
            </a:r>
            <a:endParaRPr lang="en-US" sz="4000" b="1" i="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par>
                          <p:cTn id="15" fill="hold">
                            <p:stCondLst>
                              <p:cond delay="0"/>
                            </p:stCondLst>
                            <p:childTnLst>
                              <p:par>
                                <p:cTn id="16" presetID="4" presetClass="entr" presetSubtype="16"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ox(i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8" y="1777736"/>
            <a:ext cx="6996545" cy="3500846"/>
          </a:xfrm>
        </p:spPr>
        <p:txBody>
          <a:bodyPr>
            <a:noAutofit/>
          </a:bodyPr>
          <a:lstStyle/>
          <a:p>
            <a:pPr marL="0" marR="0" algn="l">
              <a:lnSpc>
                <a:spcPct val="100000"/>
              </a:lnSpc>
              <a:spcBef>
                <a:spcPts val="1200"/>
              </a:spcBef>
              <a:spcAft>
                <a:spcPts val="1200"/>
              </a:spcAft>
            </a:pPr>
            <a:r>
              <a:rPr lang="en-US" sz="2800" i="0" smtClean="0">
                <a:solidFill>
                  <a:schemeClr val="tx1"/>
                </a:solidFill>
                <a:latin typeface="Times New Roman" panose="02020603050405020304" pitchFamily="18" charset="0"/>
                <a:ea typeface="+mn-ea"/>
                <a:cs typeface="Times New Roman" panose="02020603050405020304" pitchFamily="18" charset="0"/>
              </a:rPr>
              <a:t>- Khởi động Python</a:t>
            </a:r>
            <a:endParaRPr lang="en-US" sz="2800" i="0"/>
          </a:p>
        </p:txBody>
      </p:sp>
      <p:pic>
        <p:nvPicPr>
          <p:cNvPr id="5" name="Picture 4"/>
          <p:cNvPicPr>
            <a:picLocks noChangeAspect="1"/>
          </p:cNvPicPr>
          <p:nvPr/>
        </p:nvPicPr>
        <p:blipFill rotWithShape="1">
          <a:blip r:embed="rId1"/>
          <a:srcRect t="68090" r="78296"/>
          <a:stretch>
            <a:fillRect/>
          </a:stretch>
        </p:blipFill>
        <p:spPr>
          <a:xfrm>
            <a:off x="7498789" y="1316182"/>
            <a:ext cx="4468057" cy="3962400"/>
          </a:xfrm>
          <a:prstGeom prst="rect">
            <a:avLst/>
          </a:prstGeom>
        </p:spPr>
      </p:pic>
      <p:sp>
        <p:nvSpPr>
          <p:cNvPr id="6" name="Speech Bubble: Oval 5"/>
          <p:cNvSpPr/>
          <p:nvPr/>
        </p:nvSpPr>
        <p:spPr>
          <a:xfrm>
            <a:off x="6096000" y="1052945"/>
            <a:ext cx="1537855" cy="942110"/>
          </a:xfrm>
          <a:prstGeom prst="wedgeEllipseCallout">
            <a:avLst>
              <a:gd name="adj1" fmla="val 139527"/>
              <a:gd name="adj2" fmla="val 7132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Chọn</a:t>
            </a:r>
            <a:endParaRPr lang="en-US" sz="2800" b="1">
              <a:latin typeface="Times New Roman" panose="02020603050405020304" pitchFamily="18" charset="0"/>
              <a:cs typeface="Times New Roman" panose="02020603050405020304" pitchFamily="18" charset="0"/>
            </a:endParaRPr>
          </a:p>
        </p:txBody>
      </p:sp>
      <p:sp>
        <p:nvSpPr>
          <p:cNvPr id="7" name="Speech Bubble: Oval 6"/>
          <p:cNvSpPr/>
          <p:nvPr/>
        </p:nvSpPr>
        <p:spPr>
          <a:xfrm>
            <a:off x="5327072" y="4807527"/>
            <a:ext cx="1537855" cy="942110"/>
          </a:xfrm>
          <a:prstGeom prst="wedgeEllipseCallout">
            <a:avLst>
              <a:gd name="adj1" fmla="val 117005"/>
              <a:gd name="adj2" fmla="val -375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Cửa sổ Start</a:t>
            </a:r>
            <a:endParaRPr lang="en-US" sz="2400" b="1">
              <a:latin typeface="Times New Roman" panose="02020603050405020304" pitchFamily="18" charset="0"/>
              <a:cs typeface="Times New Roman" panose="02020603050405020304" pitchFamily="18" charset="0"/>
            </a:endParaRPr>
          </a:p>
        </p:txBody>
      </p:sp>
      <p:sp>
        <p:nvSpPr>
          <p:cNvPr id="8" name="Rounded Rectangle 39"/>
          <p:cNvSpPr/>
          <p:nvPr/>
        </p:nvSpPr>
        <p:spPr>
          <a:xfrm>
            <a:off x="2189018" y="124691"/>
            <a:ext cx="7543800" cy="5403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a:t>
            </a:r>
            <a:r>
              <a:rPr lang="en-US" sz="4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Môi trường lập trình Python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l="2727" r="37696" b="58388"/>
          <a:stretch>
            <a:fillRect/>
          </a:stretch>
        </p:blipFill>
        <p:spPr>
          <a:xfrm>
            <a:off x="809897" y="2264667"/>
            <a:ext cx="10528663" cy="4593333"/>
          </a:xfrm>
          <a:prstGeom prst="rect">
            <a:avLst/>
          </a:prstGeom>
        </p:spPr>
      </p:pic>
      <p:sp>
        <p:nvSpPr>
          <p:cNvPr id="5" name="Arrow: Down 4"/>
          <p:cNvSpPr/>
          <p:nvPr/>
        </p:nvSpPr>
        <p:spPr>
          <a:xfrm>
            <a:off x="4568437" y="1391831"/>
            <a:ext cx="304800" cy="8728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95207" y="1391831"/>
            <a:ext cx="5209309"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a:latin typeface="Times New Roman" panose="02020603050405020304" pitchFamily="18" charset="0"/>
                <a:cs typeface="Times New Roman" panose="02020603050405020304" pitchFamily="18" charset="0"/>
              </a:rPr>
              <a:t>Cửa sổ làm việc trực tiếp của Python</a:t>
            </a:r>
            <a:endParaRPr lang="en-US" sz="2400">
              <a:latin typeface="Times New Roman" panose="02020603050405020304" pitchFamily="18" charset="0"/>
              <a:cs typeface="Times New Roman" panose="02020603050405020304" pitchFamily="18" charset="0"/>
            </a:endParaRPr>
          </a:p>
        </p:txBody>
      </p:sp>
      <p:sp>
        <p:nvSpPr>
          <p:cNvPr id="8" name="Rectangle 7"/>
          <p:cNvSpPr/>
          <p:nvPr/>
        </p:nvSpPr>
        <p:spPr>
          <a:xfrm>
            <a:off x="413657" y="415335"/>
            <a:ext cx="1132114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Sau khi khởi động, màn hình làm việc của python có dạng tương tự </a:t>
            </a:r>
            <a:r>
              <a:rPr lang="en-US" sz="2800">
                <a:solidFill>
                  <a:srgbClr val="000000"/>
                </a:solidFill>
                <a:latin typeface="Times New Roman" panose="02020603050405020304" pitchFamily="18" charset="0"/>
                <a:ea typeface="Times New Roman" panose="02020603050405020304" pitchFamily="18" charset="0"/>
              </a:rPr>
              <a:t>như </a:t>
            </a:r>
            <a:r>
              <a:rPr lang="en-US" sz="2800" smtClean="0">
                <a:solidFill>
                  <a:srgbClr val="000000"/>
                </a:solidFill>
                <a:latin typeface="Times New Roman" panose="02020603050405020304" pitchFamily="18" charset="0"/>
                <a:ea typeface="Times New Roman" panose="02020603050405020304" pitchFamily="18" charset="0"/>
              </a:rPr>
              <a:t>sau:</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5691" y="754675"/>
            <a:ext cx="10589623" cy="5078313"/>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 trường lập trình Python có hai chế độ:</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Chế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gõ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trực tiếp thường được dùng để tính toán và kiểm tra nhanh các lệnh.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Chế độ soạn thảo dùng để viết các chương trình có nhiều dòng lệnh.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 Chế độ gõ lệnh trực tiếp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Gõ lệnh trực tiếp sau dấu nhắc &gt;&gt;&gt; và nhấn phím Enter để thực hiện lệnh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&gt;&gt;&gt;   &lt;lệnh python&gt;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6685" y="765222"/>
            <a:ext cx="10694126" cy="1261884"/>
          </a:xfrm>
          <a:prstGeom prst="rect">
            <a:avLst/>
          </a:prstGeom>
        </p:spPr>
        <p:txBody>
          <a:bodyPr wrap="square">
            <a:spAutoFit/>
          </a:bodyPr>
          <a:lstStyle/>
          <a:p>
            <a:pPr>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b) Chế độ soạn thảo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Mở màn hình soạn thảo bằng cách vào File/NewFile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p:nvPr/>
        </p:nvPicPr>
        <p:blipFill rotWithShape="1">
          <a:blip r:embed="rId1"/>
          <a:srcRect l="61609" t="42212" r="4462" b="40747"/>
          <a:stretch>
            <a:fillRect/>
          </a:stretch>
        </p:blipFill>
        <p:spPr bwMode="auto">
          <a:xfrm>
            <a:off x="1010193" y="2351630"/>
            <a:ext cx="10067109" cy="4114483"/>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150" y="1658839"/>
            <a:ext cx="10371908" cy="3293209"/>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soạn thảo chương trình Python bằng phần mềm soạn thảo văn bản hoặc phần mềm lập trình python như Wingware, Pycharm, Thonny, VisualStudio,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b="1">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rPr>
              <a:t>=&gt; Môi trường lập trình Python có 2 chế độ: chế độ gõ lệnh trực tiếp và chế độ soạn thảo.</a:t>
            </a:r>
            <a:endParaRPr 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689462" y="472799"/>
            <a:ext cx="8421189" cy="454455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Dấu nhắc chính là con trỏ soạn thảo chương trình Python. Đúng hay sai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Việc thực hiện câu lệnh ở chế độ gõ lệnh trực tiếp và chế độ soạn thảo có điểm gì giống nhau, khác nhau?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9814" y="506485"/>
            <a:ext cx="9239068" cy="743473"/>
          </a:xfrm>
          <a:prstGeom prst="rect">
            <a:avLst/>
          </a:prstGeom>
        </p:spPr>
        <p:txBody>
          <a:bodyPr wrap="none">
            <a:spAutoFit/>
          </a:bodyPr>
          <a:lstStyle/>
          <a:p>
            <a:pPr algn="just">
              <a:lnSpc>
                <a:spcPct val="115000"/>
              </a:lnSpc>
            </a:pPr>
            <a:r>
              <a:rPr lang="en-US" sz="4000" b="1" cap="all">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MỘT SỐ LỆNH PYTHON ĐẦU TIÊN</a:t>
            </a:r>
            <a:endParaRPr lang="en-US" sz="40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p:nvPr/>
        </p:nvPicPr>
        <p:blipFill rotWithShape="1">
          <a:blip r:embed="rId1"/>
          <a:srcRect l="60654" t="28229" r="3982" b="35988"/>
          <a:stretch>
            <a:fillRect/>
          </a:stretch>
        </p:blipFill>
        <p:spPr bwMode="auto">
          <a:xfrm>
            <a:off x="1006202" y="1592036"/>
            <a:ext cx="10280107" cy="5265964"/>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1"/>
          <a:srcRect l="61440" t="28508" r="3986" b="49409"/>
          <a:stretch>
            <a:fillRect/>
          </a:stretch>
        </p:blipFill>
        <p:spPr bwMode="auto">
          <a:xfrm>
            <a:off x="920614" y="539431"/>
            <a:ext cx="10748872" cy="5469483"/>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0" y="1356336"/>
            <a:ext cx="11051177" cy="2739211"/>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Python, lệnh print() có chức năng đưa dữ liệu ra (xuất dữ liệu).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Cú pháp lệnh print()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fr-FR" sz="2800" b="1">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(v1, v2,..., vn)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đó v1, v2,..., vn là các giá trị cần đưa ra màn </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fr-FR"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269" y="938325"/>
            <a:ext cx="11051177" cy="4031873"/>
          </a:xfrm>
          <a:prstGeom prst="rect">
            <a:avLst/>
          </a:prstGeom>
        </p:spPr>
        <p:txBody>
          <a:bodyPr wrap="square">
            <a:spAutoFit/>
          </a:bodyPr>
          <a:lstStyle/>
          <a:p>
            <a:pPr algn="just">
              <a:spcBef>
                <a:spcPts val="1200"/>
              </a:spcBef>
              <a:spcAft>
                <a:spcPts val="1200"/>
              </a:spcAft>
            </a:pPr>
            <a:r>
              <a:rPr lang="fr-FR"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Ghi </a:t>
            </a:r>
            <a:r>
              <a:rPr lang="fr-FR"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nhớ :</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fr-FR"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Khi nhập giá trị số hoặc xâu kí tự từ dòng lệnh, Python tự nhận biết kiểu dữ liệu.</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fr-FR"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Python có thể thực hiện các phép toán thông thường với số, phân biệt số thực và số </a:t>
            </a:r>
            <a:r>
              <a:rPr lang="fr-FR"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nguyên.</a:t>
            </a:r>
            <a:endParaRPr lang="fr-FR"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fr-FR" sz="2800" smtClean="0">
                <a:solidFill>
                  <a:srgbClr val="C00000"/>
                </a:solidFill>
                <a:latin typeface="Times New Roman" panose="02020603050405020304" pitchFamily="18" charset="0"/>
                <a:ea typeface="Times New Roman" panose="02020603050405020304" pitchFamily="18" charset="0"/>
              </a:rPr>
              <a:t>Lệnh </a:t>
            </a:r>
            <a:r>
              <a:rPr lang="fr-FR" sz="2800">
                <a:solidFill>
                  <a:srgbClr val="C00000"/>
                </a:solidFill>
                <a:latin typeface="Times New Roman" panose="02020603050405020304" pitchFamily="18" charset="0"/>
                <a:ea typeface="Times New Roman" panose="02020603050405020304" pitchFamily="18" charset="0"/>
              </a:rPr>
              <a:t>print() có chức năng in dữ liệu ra màn hình, có thể in ra một hoặc nhiều giá trị đồng thời </a:t>
            </a:r>
            <a:endParaRPr lang="fr-FR" sz="280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ải xuống.jpg"/>
          <p:cNvPicPr>
            <a:picLocks noChangeAspect="1"/>
          </p:cNvPicPr>
          <p:nvPr/>
        </p:nvPicPr>
        <p:blipFill>
          <a:blip r:embed="rId1"/>
          <a:stretch>
            <a:fillRect/>
          </a:stretch>
        </p:blipFill>
        <p:spPr>
          <a:xfrm>
            <a:off x="0" y="4297981"/>
            <a:ext cx="1245326" cy="1830965"/>
          </a:xfrm>
          <a:prstGeom prst="rect">
            <a:avLst/>
          </a:prstGeom>
        </p:spPr>
      </p:pic>
      <p:sp>
        <p:nvSpPr>
          <p:cNvPr id="2" name="Thought Bubble: Cloud 1"/>
          <p:cNvSpPr/>
          <p:nvPr/>
        </p:nvSpPr>
        <p:spPr>
          <a:xfrm>
            <a:off x="2037806" y="768916"/>
            <a:ext cx="8431875" cy="3529065"/>
          </a:xfrm>
          <a:prstGeom prst="cloudCallout">
            <a:avLst>
              <a:gd name="adj1" fmla="val -58001"/>
              <a:gd name="adj2" fmla="val 5719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hãy quan sát các đoạn chương trình được viết bằng các ngôn ngữ lập trình khác nhau trong Hình 16.1 và cho biết câu lệnh trong ngôn ngữ nào dễ hiểu nhất?</a:t>
            </a:r>
            <a:endParaRPr lang="en-US" sz="28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14:glitter pattern="hexagon"/>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522515" y="645599"/>
            <a:ext cx="11129554" cy="5482352"/>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fr-FR"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Kết quả của mỗi lệnh sau là gì? Kết quả đó có kiểu dữ liệu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 + 1.5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fr-FR"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là học sinh lớp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+ 7//2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sau sẽ in ra kết quả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“13 + 10*3//2 – 3**2 =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13 + 10*3//2 – 3**2)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6774" y="506485"/>
            <a:ext cx="3371436" cy="743473"/>
          </a:xfrm>
          <a:prstGeom prst="rect">
            <a:avLst/>
          </a:prstGeom>
        </p:spPr>
        <p:txBody>
          <a:bodyPr wrap="none">
            <a:spAutoFit/>
          </a:bodyPr>
          <a:lstStyle/>
          <a:p>
            <a:pPr algn="just">
              <a:lnSpc>
                <a:spcPct val="115000"/>
              </a:lnSpc>
            </a:pPr>
            <a:r>
              <a:rPr lang="en-US" sz="4000" b="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1048773" y="1850219"/>
            <a:ext cx="10394289" cy="3560975"/>
          </a:xfrm>
          <a:prstGeom prst="rect">
            <a:avLst/>
          </a:prstGeom>
        </p:spPr>
        <p:txBody>
          <a:bodyPr wrap="square">
            <a:spAutoFit/>
          </a:bodyPr>
          <a:lstStyle/>
          <a:p>
            <a:pPr algn="just">
              <a:lnSpc>
                <a:spcPct val="115000"/>
              </a:lnSpc>
            </a:pPr>
            <a:r>
              <a:rPr lang="en-US" sz="2800" b="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Nhiệm vụ:</a:t>
            </a:r>
            <a:r>
              <a:rPr lang="en-US" sz="280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 dụng chế độ soạn thảo chương trình của Python để tạo, nhập và chạy chương trình đầu tiên có tên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Bai1.py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Bai1.py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Chương trình đầu tiên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Kí hiệu # là vị trí bắt đầu dòng chú thích lệnh của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“Xin chào!”</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4067" y="1368310"/>
            <a:ext cx="10040983" cy="3600986"/>
          </a:xfrm>
          <a:prstGeom prst="rect">
            <a:avLst/>
          </a:prstGeom>
        </p:spPr>
        <p:txBody>
          <a:bodyPr wrap="square">
            <a:spAutoFit/>
          </a:bodyPr>
          <a:lstStyle/>
          <a:p>
            <a:pPr algn="just">
              <a:spcBef>
                <a:spcPts val="1200"/>
              </a:spcBef>
              <a:spcAft>
                <a:spcPts val="1200"/>
              </a:spcAft>
            </a:pPr>
            <a:r>
              <a:rPr lang="vi-VN" sz="2800" b="1">
                <a:solidFill>
                  <a:srgbClr val="FFC000"/>
                </a:solidFill>
                <a:latin typeface="Times New Roman" panose="02020603050405020304" pitchFamily="18" charset="0"/>
                <a:cs typeface="Times New Roman" panose="02020603050405020304" pitchFamily="18" charset="0"/>
              </a:rPr>
              <a:t>Hướng dẫn. </a:t>
            </a:r>
            <a:endParaRPr lang="vi-VN" sz="2800" b="1">
              <a:solidFill>
                <a:srgbClr val="FFC000"/>
              </a:solidFill>
              <a:latin typeface="Times New Roman" panose="02020603050405020304" pitchFamily="18" charset="0"/>
              <a:cs typeface="Times New Roman" panose="02020603050405020304" pitchFamily="18" charset="0"/>
            </a:endParaRP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1: </a:t>
            </a:r>
            <a:r>
              <a:rPr lang="vi-VN" sz="2800">
                <a:latin typeface="Times New Roman" panose="02020603050405020304" pitchFamily="18" charset="0"/>
                <a:cs typeface="Times New Roman" panose="02020603050405020304" pitchFamily="18" charset="0"/>
              </a:rPr>
              <a:t>Nháy đúp chuột vào </a:t>
            </a:r>
            <a:r>
              <a:rPr lang="vi-VN" sz="2800">
                <a:latin typeface="Times New Roman" panose="02020603050405020304" pitchFamily="18" charset="0"/>
                <a:cs typeface="Times New Roman" panose="02020603050405020304" pitchFamily="18" charset="0"/>
              </a:rPr>
              <a:t>biểu </a:t>
            </a:r>
            <a:r>
              <a:rPr lang="vi-VN" sz="2800" smtClean="0">
                <a:latin typeface="Times New Roman" panose="02020603050405020304" pitchFamily="18" charset="0"/>
                <a:cs typeface="Times New Roman" panose="02020603050405020304" pitchFamily="18" charset="0"/>
              </a:rPr>
              <a:t>tượng</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của Python để khời động.</a:t>
            </a:r>
            <a:endParaRPr lang="vi-VN"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2: </a:t>
            </a:r>
            <a:r>
              <a:rPr lang="vi-VN" sz="2800">
                <a:latin typeface="Times New Roman" panose="02020603050405020304" pitchFamily="18" charset="0"/>
                <a:cs typeface="Times New Roman" panose="02020603050405020304" pitchFamily="18" charset="0"/>
              </a:rPr>
              <a:t>Chọn chế độ soạn thảo chương trình của môi trường lập trình Python. Trong môi trường lập trình Python, chọn File/New</a:t>
            </a:r>
            <a:endParaRPr lang="vi-VN"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3: </a:t>
            </a:r>
            <a:r>
              <a:rPr lang="vi-VN" sz="2800">
                <a:latin typeface="Times New Roman" panose="02020603050405020304" pitchFamily="18" charset="0"/>
                <a:cs typeface="Times New Roman" panose="02020603050405020304" pitchFamily="18" charset="0"/>
              </a:rPr>
              <a:t>Nhập nội dung chương trình như Hình 16,4.</a:t>
            </a:r>
            <a:endParaRPr lang="vi-VN" sz="2800">
              <a:latin typeface="Times New Roman" panose="02020603050405020304" pitchFamily="18" charset="0"/>
              <a:cs typeface="Times New Roman" panose="02020603050405020304" pitchFamily="18" charset="0"/>
            </a:endParaRPr>
          </a:p>
        </p:txBody>
      </p:sp>
      <p:pic>
        <p:nvPicPr>
          <p:cNvPr id="4" name="Picture 3"/>
          <p:cNvPicPr/>
          <p:nvPr/>
        </p:nvPicPr>
        <p:blipFill>
          <a:blip r:embed="rId1">
            <a:extLst>
              <a:ext uri="{28A0092B-C50C-407E-A947-70E740481C1C}">
                <a14:useLocalDpi xmlns:a14="http://schemas.microsoft.com/office/drawing/2010/main" val="0"/>
              </a:ext>
            </a:extLst>
          </a:blip>
          <a:srcRect/>
          <a:stretch>
            <a:fillRect/>
          </a:stretch>
        </p:blipFill>
        <p:spPr bwMode="auto">
          <a:xfrm>
            <a:off x="7068591" y="1959428"/>
            <a:ext cx="873624" cy="7534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1"/>
          <a:srcRect l="71040" t="46406" r="12161" b="40747"/>
          <a:stretch>
            <a:fillRect/>
          </a:stretch>
        </p:blipFill>
        <p:spPr bwMode="auto">
          <a:xfrm>
            <a:off x="3056709" y="1352277"/>
            <a:ext cx="6374266" cy="3298099"/>
          </a:xfrm>
          <a:prstGeom prst="rect">
            <a:avLst/>
          </a:prstGeom>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8274" y="1188888"/>
            <a:ext cx="10476412" cy="4031873"/>
          </a:xfrm>
          <a:prstGeom prst="rect">
            <a:avLst/>
          </a:prstGeom>
        </p:spPr>
        <p:txBody>
          <a:bodyPr wrap="square">
            <a:spAutoFit/>
          </a:bodyPr>
          <a:lstStyle/>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File/Save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Ctrl + S</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lưu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cs typeface="Times New Roman" panose="02020603050405020304" pitchFamily="18" charset="0"/>
              </a:rPr>
              <a:t>Run/Run module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F5</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thực hiện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6: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kết thúc một phiên làm việc, nháy nút </a:t>
            </a:r>
            <a:r>
              <a:rPr lang="en-US" sz="2800" b="1">
                <a:latin typeface="Times New Roman" panose="02020603050405020304" pitchFamily="18" charset="0"/>
                <a:ea typeface="Times New Roman" panose="02020603050405020304" pitchFamily="18" charset="0"/>
                <a:cs typeface="Times New Roman" panose="02020603050405020304" pitchFamily="18" charset="0"/>
              </a:rPr>
              <a:t>[x] </a:t>
            </a:r>
            <a:r>
              <a:rPr lang="en-US" sz="2800">
                <a:latin typeface="Times New Roman" panose="02020603050405020304" pitchFamily="18" charset="0"/>
                <a:ea typeface="Times New Roman" panose="02020603050405020304" pitchFamily="18" charset="0"/>
                <a:cs typeface="Times New Roman" panose="02020603050405020304" pitchFamily="18" charset="0"/>
              </a:rPr>
              <a:t>ở góc trên bên phải màn hình hoặc gõ lệnh quit() hoặc lệnh exit( ) rồi nhấn ENTER. 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rPr>
              <a:t>&gt;&gt;&gt;</a:t>
            </a:r>
            <a:r>
              <a:rPr lang="en-US" sz="2800">
                <a:latin typeface="Times New Roman" panose="02020603050405020304" pitchFamily="18" charset="0"/>
                <a:ea typeface="Times New Roman" panose="02020603050405020304" pitchFamily="18" charset="0"/>
              </a:rPr>
              <a:t> quit()</a:t>
            </a:r>
            <a:endParaRPr 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5090" y="0"/>
            <a:ext cx="3121688" cy="707886"/>
          </a:xfrm>
          <a:prstGeom prst="rect">
            <a:avLst/>
          </a:prstGeom>
        </p:spPr>
        <p:txBody>
          <a:bodyPr wrap="none">
            <a:spAutoFit/>
          </a:bodyPr>
          <a:lstStyle/>
          <a:p>
            <a:r>
              <a:rPr lang="vi-VN" sz="4000" b="1">
                <a:solidFill>
                  <a:srgbClr val="FF0000"/>
                </a:solidFill>
                <a:latin typeface="Times New Roman" panose="02020603050405020304" pitchFamily="18" charset="0"/>
                <a:ea typeface="Times New Roman" panose="02020603050405020304" pitchFamily="18" charset="0"/>
              </a:rPr>
              <a:t>LUYỆN TẬP</a:t>
            </a:r>
            <a:endParaRPr lang="en-US" sz="4000">
              <a:solidFill>
                <a:srgbClr val="FF0000"/>
              </a:solidFill>
            </a:endParaRPr>
          </a:p>
        </p:txBody>
      </p:sp>
      <p:sp>
        <p:nvSpPr>
          <p:cNvPr id="4" name="Rectangle 3"/>
          <p:cNvSpPr/>
          <p:nvPr/>
        </p:nvSpPr>
        <p:spPr>
          <a:xfrm>
            <a:off x="548640" y="1163073"/>
            <a:ext cx="10998926" cy="4893647"/>
          </a:xfrm>
          <a:prstGeom prst="rect">
            <a:avLst/>
          </a:prstGeom>
        </p:spPr>
        <p:txBody>
          <a:bodyPr wrap="square">
            <a:spAutoFit/>
          </a:bodyPr>
          <a:lstStyle/>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viết lệnh để tính giá trị các biểu thức sau trong chế độ gõ lệnh trực tiếp của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a) 10+13                             b) 20-7                                 c) 3x10 - 16                              d) 12/5 + 13/6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Các lệnh sau có lỗi không? Vì sao?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 *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là học sinh, bạn tên là "Nguyễn Việt Anh”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các lệnh in ra màn hình thông tin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1×3×5×7= 105                                               b) Bạn Hoa năm nay 16 tuổi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 y="847044"/>
            <a:ext cx="10763794" cy="4739759"/>
          </a:xfrm>
          <a:prstGeom prst="rect">
            <a:avLst/>
          </a:prstGeom>
        </p:spPr>
        <p:txBody>
          <a:bodyPr wrap="square">
            <a:spAutoFit/>
          </a:bodyPr>
          <a:lstStyle/>
          <a:p>
            <a:pPr algn="just">
              <a:spcBef>
                <a:spcPts val="600"/>
              </a:spcBef>
              <a:spcAft>
                <a:spcPts val="600"/>
              </a:spcAft>
            </a:pPr>
            <a:r>
              <a:rPr lang="nl-NL"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Ngoài cách viết xâu kí tự giữa cặp dấu nháy đơn hoặc nháy kép còn có thể viết giữa cặp ba dấu nháy kép. Nếu một xâu được viết giữa cặp ba dấu nháy kép thì chúng ta có thể dùng phím </a:t>
            </a:r>
            <a:r>
              <a:rPr lang="nl-NL" sz="2800" b="1">
                <a:latin typeface="Times New Roman" panose="02020603050405020304" pitchFamily="18" charset="0"/>
                <a:ea typeface="Times New Roman" panose="02020603050405020304" pitchFamily="18" charset="0"/>
                <a:cs typeface="Times New Roman" panose="02020603050405020304" pitchFamily="18" charset="0"/>
              </a:rPr>
              <a:t>Enter</a:t>
            </a:r>
            <a:r>
              <a:rPr lang="nl-NL" sz="2800">
                <a:latin typeface="Times New Roman" panose="02020603050405020304" pitchFamily="18" charset="0"/>
                <a:ea typeface="Times New Roman" panose="02020603050405020304" pitchFamily="18" charset="0"/>
                <a:cs typeface="Times New Roman" panose="02020603050405020304" pitchFamily="18" charset="0"/>
              </a:rPr>
              <a:t> để xuống dòng ở giữa xâu. Hãy thực hiện lệnh sau và quan sát kết quả:</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("""Không có việc gì khó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Chỉ sợ lòng không bền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Đào núi và lấp biến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Quyết chí ắt làm nên""")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5.</a:t>
            </a:r>
            <a:r>
              <a:rPr lang="nl-NL"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Python in ra màn hình bảng nhân trong phạm vi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692" y="1173613"/>
            <a:ext cx="10543308" cy="4704673"/>
          </a:xfrm>
        </p:spPr>
        <p:txBody>
          <a:bodyPr>
            <a:noAutofit/>
          </a:bodyPr>
          <a:lstStyle/>
          <a:p>
            <a:pPr marL="0" indent="0" algn="just">
              <a:buNone/>
            </a:pPr>
            <a:r>
              <a:rPr lang="en-US" sz="2800">
                <a:latin typeface="Times New Roman" panose="02020603050405020304" pitchFamily="18" charset="0"/>
                <a:cs typeface="Times New Roman" panose="02020603050405020304" pitchFamily="18" charset="0"/>
              </a:rPr>
              <a:t>Bài 1: Em hãy viết câu lệnh print() sao cho sau khi thực hiện câu lệnh này trên màn hình sẽ hiển thị dòng chữ “Học lập trình với Python để ra lệnh cho máy tính”</a:t>
            </a:r>
            <a:endParaRPr lang="en-US" sz="2800">
              <a:latin typeface="Times New Roman" panose="02020603050405020304" pitchFamily="18" charset="0"/>
              <a:cs typeface="Times New Roman" panose="02020603050405020304" pitchFamily="18" charset="0"/>
            </a:endParaRPr>
          </a:p>
          <a:p>
            <a:pPr marL="0" indent="0" algn="just">
              <a:buNone/>
            </a:pPr>
            <a:r>
              <a:rPr lang="en-US" sz="2800">
                <a:latin typeface="Times New Roman" panose="02020603050405020304" pitchFamily="18" charset="0"/>
                <a:cs typeface="Times New Roman" panose="02020603050405020304" pitchFamily="18" charset="0"/>
              </a:rPr>
              <a:t>Bài 2: Đường cao tốc Hà Nội – Lào Cai (kí hiệu CT.05) có chiều dài 264 km. Một ô tô chạy với tốc độ trung bình toàn tuyến là 70 km/h. Em hãy dùng ngôn ngữ lập trình Python ra lệnh cho máy tính để xác định thời gian ô tô đó đi từ Lào Cai về Hà Nội.</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009900" y="224020"/>
            <a:ext cx="61722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rPr>
              <a:t>BÀI TẬP</a:t>
            </a:r>
            <a:endParaRPr lang="en-US" sz="3200" b="1" dirty="0">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1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389" y="1697182"/>
            <a:ext cx="11207931" cy="2600199"/>
          </a:xfrm>
          <a:prstGeom prst="rect">
            <a:avLst/>
          </a:prstGeom>
        </p:spPr>
        <p:txBody>
          <a:bodyPr wrap="square">
            <a:spAutoFit/>
          </a:bodyPr>
          <a:lstStyle/>
          <a:p>
            <a:pPr algn="just">
              <a:lnSpc>
                <a:spcPct val="150000"/>
              </a:lnSpc>
            </a:pPr>
            <a:r>
              <a:rPr lang="en-US" sz="2800">
                <a:solidFill>
                  <a:srgbClr val="C00000"/>
                </a:solidFill>
                <a:latin typeface="Times New Roman" panose="02020603050405020304" pitchFamily="18" charset="0"/>
                <a:cs typeface="Times New Roman" panose="02020603050405020304" pitchFamily="18" charset="0"/>
              </a:rPr>
              <a:t>Năm 2020 nước ta sản xuất được 247 tỉ kWh điện. Sản lượng điện của nước ta được dự báo sẽ tiếp tục tăng nhanh với tốc độ trung bình là 8,6%/năm. Em hãy dùng ngôn ngữ lập trình Python ra lệnh cho máy tính để tính sản lượng điện của nước ta sản xuất được trong năm 2021 theo dự báo</a:t>
            </a:r>
            <a:endParaRPr lang="en-US" sz="28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2" y="371474"/>
            <a:ext cx="10991849" cy="847725"/>
          </a:xfrm>
        </p:spPr>
        <p:txBody>
          <a:bodyPr/>
          <a:lstStyle/>
          <a:p>
            <a:pPr algn="ctr"/>
            <a:r>
              <a:rPr lang="en-US" b="1" i="0">
                <a:solidFill>
                  <a:srgbClr val="00B050"/>
                </a:solidFill>
                <a:effectLst/>
                <a:latin typeface="Times New Roman" panose="02020603050405020304" pitchFamily="18" charset="0"/>
                <a:cs typeface="Times New Roman" panose="02020603050405020304" pitchFamily="18" charset="0"/>
              </a:rPr>
              <a:t>CỦNG CỐ</a:t>
            </a:r>
            <a:endParaRPr lang="en-US" b="1" i="0">
              <a:solidFill>
                <a:srgbClr val="00B050"/>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8188" y="1288439"/>
            <a:ext cx="10715623" cy="4281122"/>
          </a:xfrm>
        </p:spPr>
        <p:txBody>
          <a:bodyPr vert="horz" lIns="91440" tIns="45720" rIns="91440" bIns="45720" rtlCol="0">
            <a:normAutofit/>
          </a:bodyPr>
          <a:lstStyle/>
          <a:p>
            <a:pPr marL="0" indent="0" algn="just">
              <a:buNone/>
            </a:pPr>
            <a:r>
              <a:rPr lang="vi-VN" sz="2800" b="1" i="0">
                <a:solidFill>
                  <a:srgbClr val="008000"/>
                </a:solidFill>
                <a:effectLst/>
                <a:latin typeface="Times New Roman" panose="02020603050405020304" pitchFamily="18" charset="0"/>
                <a:cs typeface="Times New Roman" panose="02020603050405020304" pitchFamily="18" charset="0"/>
              </a:rPr>
              <a:t>Câu 1:</a:t>
            </a:r>
            <a:r>
              <a:rPr lang="vi-VN" sz="2800" b="0" i="0">
                <a:solidFill>
                  <a:srgbClr val="000000"/>
                </a:solidFill>
                <a:effectLst/>
                <a:latin typeface="Times New Roman" panose="02020603050405020304" pitchFamily="18" charset="0"/>
                <a:cs typeface="Times New Roman" panose="02020603050405020304" pitchFamily="18" charset="0"/>
              </a:rPr>
              <a:t> </a:t>
            </a:r>
            <a:r>
              <a:rPr lang="en-US" sz="2800" b="0" i="0">
                <a:solidFill>
                  <a:srgbClr val="000000"/>
                </a:solidFill>
                <a:effectLst/>
                <a:latin typeface="Times New Roman" panose="02020603050405020304" pitchFamily="18" charset="0"/>
                <a:cs typeface="Times New Roman" panose="02020603050405020304" pitchFamily="18" charset="0"/>
              </a:rPr>
              <a:t>Trong các câu sau, những câu nào đúng?</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A. </a:t>
            </a:r>
            <a:r>
              <a:rPr lang="en-US" sz="2800" b="0" i="0">
                <a:solidFill>
                  <a:srgbClr val="000000"/>
                </a:solidFill>
                <a:effectLst/>
                <a:latin typeface="Times New Roman" panose="02020603050405020304" pitchFamily="18" charset="0"/>
                <a:cs typeface="Times New Roman" panose="02020603050405020304" pitchFamily="18" charset="0"/>
              </a:rPr>
              <a:t>Chương trình là một bản chỉ dẫn cho máy tính làm việc, được viết bằng một ngôn ngữ lập trình </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B. </a:t>
            </a:r>
            <a:r>
              <a:rPr lang="en-US" sz="2800" b="0" i="0">
                <a:solidFill>
                  <a:srgbClr val="000000"/>
                </a:solidFill>
                <a:effectLst/>
                <a:latin typeface="Times New Roman" panose="02020603050405020304" pitchFamily="18" charset="0"/>
                <a:cs typeface="Times New Roman" panose="02020603050405020304" pitchFamily="18" charset="0"/>
              </a:rPr>
              <a:t>Chỉ có một ngôn ngữ lập trình bậc cao là Python</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C. </a:t>
            </a:r>
            <a:r>
              <a:rPr lang="en-US" sz="2800" b="0" i="0">
                <a:solidFill>
                  <a:srgbClr val="000000"/>
                </a:solidFill>
                <a:effectLst/>
                <a:latin typeface="Times New Roman" panose="02020603050405020304" pitchFamily="18" charset="0"/>
                <a:cs typeface="Times New Roman" panose="02020603050405020304" pitchFamily="18" charset="0"/>
              </a:rPr>
              <a:t>Lập trình bằng Python có thể đưa ra các thông báo bằng tiếng Việt</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D. </a:t>
            </a:r>
            <a:r>
              <a:rPr lang="en-US" sz="2800" b="0" i="0">
                <a:solidFill>
                  <a:srgbClr val="000000"/>
                </a:solidFill>
                <a:effectLst/>
                <a:latin typeface="Times New Roman" panose="02020603050405020304" pitchFamily="18" charset="0"/>
                <a:cs typeface="Times New Roman" panose="02020603050405020304" pitchFamily="18" charset="0"/>
              </a:rPr>
              <a:t>Môi trường lập trình hỗ trợ người lập trình phát hiện ra câu lệnh viết sai</a:t>
            </a:r>
            <a:endParaRPr lang="vi-VN" sz="2800" b="0" i="0">
              <a:solidFill>
                <a:srgbClr val="000000"/>
              </a:solidFill>
              <a:effectLst/>
              <a:latin typeface="Times New Roman" panose="02020603050405020304" pitchFamily="18" charset="0"/>
              <a:cs typeface="Times New Roman" panose="02020603050405020304" pitchFamily="18" charset="0"/>
            </a:endParaRPr>
          </a:p>
        </p:txBody>
      </p:sp>
      <p:sp>
        <p:nvSpPr>
          <p:cNvPr id="4" name="Oval 3"/>
          <p:cNvSpPr/>
          <p:nvPr/>
        </p:nvSpPr>
        <p:spPr>
          <a:xfrm>
            <a:off x="590552" y="4079965"/>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8180" y="1852747"/>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p:cNvPicPr/>
          <p:nvPr/>
        </p:nvPicPr>
        <p:blipFill rotWithShape="1">
          <a:blip r:embed="rId1"/>
          <a:srcRect l="61047" t="39666" r="4270" b="31840"/>
          <a:stretch>
            <a:fillRect/>
          </a:stretch>
        </p:blipFill>
        <p:spPr bwMode="auto">
          <a:xfrm>
            <a:off x="888275" y="445542"/>
            <a:ext cx="9981202" cy="5694001"/>
          </a:xfrm>
          <a:prstGeom prst="rect">
            <a:avLst/>
          </a:prstGeom>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2" y="324215"/>
            <a:ext cx="10991849" cy="609600"/>
          </a:xfrm>
        </p:spPr>
        <p:txBody>
          <a:bodyPr>
            <a:normAutofit fontScale="90000"/>
          </a:bodyPr>
          <a:lstStyle/>
          <a:p>
            <a:pPr algn="ctr"/>
            <a:r>
              <a:rPr lang="en-US" b="1" i="0">
                <a:solidFill>
                  <a:srgbClr val="00B050"/>
                </a:solidFill>
                <a:effectLst/>
                <a:latin typeface="Times New Roman" panose="02020603050405020304" pitchFamily="18" charset="0"/>
                <a:cs typeface="Times New Roman" panose="02020603050405020304" pitchFamily="18" charset="0"/>
              </a:rPr>
              <a:t>CỦNG CỐ</a:t>
            </a:r>
            <a:endParaRPr lang="en-US" b="1" i="0">
              <a:solidFill>
                <a:srgbClr val="00B050"/>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1219200"/>
            <a:ext cx="10820399" cy="500502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p>
            <a:pPr marL="0" indent="0" algn="just">
              <a:buNone/>
            </a:pPr>
            <a:r>
              <a:rPr lang="en-US" sz="2800" b="1">
                <a:solidFill>
                  <a:srgbClr val="008000"/>
                </a:solidFill>
                <a:latin typeface="Times New Roman" panose="02020603050405020304" pitchFamily="18" charset="0"/>
                <a:cs typeface="Times New Roman" panose="02020603050405020304" pitchFamily="18" charset="0"/>
              </a:rPr>
              <a:t>Câu 2: </a:t>
            </a:r>
            <a:r>
              <a:rPr lang="en-US" sz="2800">
                <a:solidFill>
                  <a:srgbClr val="000000"/>
                </a:solidFill>
                <a:latin typeface="Times New Roman" panose="02020603050405020304" pitchFamily="18" charset="0"/>
                <a:cs typeface="Times New Roman" panose="02020603050405020304" pitchFamily="18" charset="0"/>
              </a:rPr>
              <a:t>Trong các câu say đây, những câu nào phù hợp với lí do nên học lập trình? Em học lập trình để?</a:t>
            </a:r>
            <a:endParaRPr lang="en-US" sz="280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A. Giỏi tiếng Anh</a:t>
            </a:r>
            <a:endParaRPr lang="en-US" sz="280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B. Làm phong phú kiến thức cá nhân</a:t>
            </a:r>
            <a:endParaRPr lang="en-US" sz="280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C. Có thể truy cập Internet</a:t>
            </a:r>
            <a:endParaRPr lang="en-US" sz="280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D. Sử dụng được các phần mềm văn phòng</a:t>
            </a:r>
            <a:endParaRPr lang="en-US" sz="280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E. Điều khiển máy tính giải nhiều loại bài toán sẽ gặp trong thực tế</a:t>
            </a:r>
            <a:endParaRPr lang="en-US" sz="280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F. Sau này trở thành chuyên gia trong lĩnh vực tin học</a:t>
            </a:r>
            <a:endParaRPr lang="en-US" sz="2800">
              <a:solidFill>
                <a:srgbClr val="000000"/>
              </a:solidFill>
              <a:latin typeface="Times New Roman" panose="02020603050405020304" pitchFamily="18" charset="0"/>
              <a:cs typeface="Times New Roman" panose="02020603050405020304" pitchFamily="18" charset="0"/>
            </a:endParaRPr>
          </a:p>
        </p:txBody>
      </p:sp>
      <p:sp>
        <p:nvSpPr>
          <p:cNvPr id="4" name="Oval 3"/>
          <p:cNvSpPr/>
          <p:nvPr/>
        </p:nvSpPr>
        <p:spPr>
          <a:xfrm>
            <a:off x="459922" y="4561114"/>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865120" y="396942"/>
            <a:ext cx="6096000" cy="4310301"/>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Ngôn ngữ lập trình là gì? Có những loại ngôn ngữ lập trình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2. Hãy kể tên một số ngôn ngữ lập trình bậc cao mà em biết.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90946" y="0"/>
            <a:ext cx="11610108" cy="71350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mj-lt"/>
              <a:buAutoNum type="arabicPeriod"/>
            </a:pPr>
            <a:r>
              <a:rPr lang="en-US" sz="3600" b="1">
                <a:solidFill>
                  <a:srgbClr val="FF0000"/>
                </a:solidFill>
                <a:latin typeface="Times New Roman" panose="02020603050405020304" pitchFamily="18" charset="0"/>
                <a:cs typeface="Times New Roman" panose="02020603050405020304" pitchFamily="18" charset="0"/>
              </a:rPr>
              <a:t> Ngôn ngữ lập trình bậc cao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90946" y="669669"/>
            <a:ext cx="11610108" cy="5754767"/>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0" tIns="0" rIns="0" bIns="0" rtlCol="0" anchor="t" anchorCtr="0">
            <a:spAutoFit/>
          </a:bodyP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 Các lệnh viết bằng ngôn ngữ máy ở dạng mã nhị phân hay hợp ngữ sử dụng một số từ viết tắt (thường là tiếng Anh) không thuận tiện cho việc viết hoặc hiểu. </a:t>
            </a:r>
            <a:endParaRPr lang="en-US" sz="280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Lập trình bằng ngôn ngữ bậc cao: các câu lệnh được viết gần với ngôn ngữ tự nhiên. Tuy nhiên, để máy tính có thể hiểu và thực hiện, các chương trình đó cần được dịch sang ngôn ngữ máy nhờ một chương trình chuyên dụng được gọi là chương trình dịch</a:t>
            </a:r>
            <a:endParaRPr lang="en-US" sz="280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Các ngôn ngữ lập trình bậc như Java, C/C++, Python,... là những ngôn ngữ lập trình thông dụng nhất</a:t>
            </a:r>
            <a:endParaRPr lang="en-US" sz="280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Python là ngôn ngữ lập trình bậc cao do Guido van Rossum, người Hà Lan tạo ra và ra mắt lần đầu năm 1991. </a:t>
            </a:r>
            <a:endParaRPr lang="en-US" sz="28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14:glitter pattern="hexago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anim calcmode="lin" valueType="num">
                                      <p:cBhvr>
                                        <p:cTn id="18" dur="20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45" presetClass="entr" presetSubtype="0" fill="hold"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2000"/>
                                        <p:tgtEl>
                                          <p:spTgt spid="16">
                                            <p:txEl>
                                              <p:pRg st="1" end="1"/>
                                            </p:txEl>
                                          </p:spTgt>
                                        </p:tgtEl>
                                      </p:cBhvr>
                                    </p:animEffect>
                                    <p:anim calcmode="lin" valueType="num">
                                      <p:cBhvr>
                                        <p:cTn id="24" dur="2000" fill="hold"/>
                                        <p:tgtEl>
                                          <p:spTgt spid="16">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16">
                                            <p:txEl>
                                              <p:pRg st="1" end="1"/>
                                            </p:txEl>
                                          </p:spTgt>
                                        </p:tgtEl>
                                        <p:attrNameLst>
                                          <p:attrName>ppt_h</p:attrName>
                                        </p:attrNameLst>
                                      </p:cBhvr>
                                      <p:tavLst>
                                        <p:tav tm="0">
                                          <p:val>
                                            <p:strVal val="#ppt_h"/>
                                          </p:val>
                                        </p:tav>
                                        <p:tav tm="100000">
                                          <p:val>
                                            <p:strVal val="#ppt_h"/>
                                          </p:val>
                                        </p:tav>
                                      </p:tavLst>
                                    </p:anim>
                                  </p:childTnLst>
                                </p:cTn>
                              </p:par>
                            </p:childTnLst>
                          </p:cTn>
                        </p:par>
                        <p:par>
                          <p:cTn id="26" fill="hold">
                            <p:stCondLst>
                              <p:cond delay="6000"/>
                            </p:stCondLst>
                            <p:childTnLst>
                              <p:par>
                                <p:cTn id="27" presetID="45" presetClass="entr" presetSubtype="0" fill="hold" nodeType="after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2000"/>
                                        <p:tgtEl>
                                          <p:spTgt spid="16">
                                            <p:txEl>
                                              <p:pRg st="2" end="2"/>
                                            </p:txEl>
                                          </p:spTgt>
                                        </p:tgtEl>
                                      </p:cBhvr>
                                    </p:animEffect>
                                    <p:anim calcmode="lin" valueType="num">
                                      <p:cBhvr>
                                        <p:cTn id="30" dur="2000" fill="hold"/>
                                        <p:tgtEl>
                                          <p:spTgt spid="16">
                                            <p:txEl>
                                              <p:pRg st="2" end="2"/>
                                            </p:txEl>
                                          </p:spTgt>
                                        </p:tgtEl>
                                        <p:attrNameLst>
                                          <p:attrName>ppt_w</p:attrName>
                                        </p:attrNameLst>
                                      </p:cBhvr>
                                      <p:tavLst>
                                        <p:tav tm="0" fmla="#ppt_w*sin(2.5*pi*$)">
                                          <p:val>
                                            <p:fltVal val="0"/>
                                          </p:val>
                                        </p:tav>
                                        <p:tav tm="100000">
                                          <p:val>
                                            <p:fltVal val="1"/>
                                          </p:val>
                                        </p:tav>
                                      </p:tavLst>
                                    </p:anim>
                                    <p:anim calcmode="lin" valueType="num">
                                      <p:cBhvr>
                                        <p:cTn id="31" dur="2000" fill="hold"/>
                                        <p:tgtEl>
                                          <p:spTgt spid="16">
                                            <p:txEl>
                                              <p:pRg st="2" end="2"/>
                                            </p:txEl>
                                          </p:spTgt>
                                        </p:tgtEl>
                                        <p:attrNameLst>
                                          <p:attrName>ppt_h</p:attrName>
                                        </p:attrNameLst>
                                      </p:cBhvr>
                                      <p:tavLst>
                                        <p:tav tm="0">
                                          <p:val>
                                            <p:strVal val="#ppt_h"/>
                                          </p:val>
                                        </p:tav>
                                        <p:tav tm="100000">
                                          <p:val>
                                            <p:strVal val="#ppt_h"/>
                                          </p:val>
                                        </p:tav>
                                      </p:tavLst>
                                    </p:anim>
                                  </p:childTnLst>
                                </p:cTn>
                              </p:par>
                            </p:childTnLst>
                          </p:cTn>
                        </p:par>
                        <p:par>
                          <p:cTn id="32" fill="hold">
                            <p:stCondLst>
                              <p:cond delay="8000"/>
                            </p:stCondLst>
                            <p:childTnLst>
                              <p:par>
                                <p:cTn id="33" presetID="45" presetClass="entr" presetSubtype="0" fill="hold"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2000"/>
                                        <p:tgtEl>
                                          <p:spTgt spid="16">
                                            <p:txEl>
                                              <p:pRg st="3" end="3"/>
                                            </p:txEl>
                                          </p:spTgt>
                                        </p:tgtEl>
                                      </p:cBhvr>
                                    </p:animEffect>
                                    <p:anim calcmode="lin" valueType="num">
                                      <p:cBhvr>
                                        <p:cTn id="36" dur="2000" fill="hold"/>
                                        <p:tgtEl>
                                          <p:spTgt spid="16">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16">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068" y="747581"/>
            <a:ext cx="10197738" cy="4552015"/>
          </a:xfrm>
          <a:prstGeom prst="rect">
            <a:avLst/>
          </a:prstGeom>
        </p:spPr>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Ưu điểm:</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câu lệnh của Python có cú pháp đơn giản. Môi trường lập trình Python dễ sử dụng, không phụ thuộc vào hệ điều hành, chạy trên nhiều loại máy tính, điện thoại thông minh, robot giáo dục,… + Python có mã nguồn mở nên thu hút nhiều nhà khoa học cùng phát triển.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thư viện chương trình phong phú về trí tuệ nhân tạo, phân tích dữ liệu, kĩ thuật robot,… Python là ngôn ngữ lập trình được dùng phổ biến trong nghiên cứu và giáo dục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199" y="1084074"/>
            <a:ext cx="9805851" cy="3293209"/>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b="1">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Ngôn ngữ lập trình bậc cao có các câu lệnh được viết gần với ngôn ngữ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tự </a:t>
            </a:r>
            <a:r>
              <a:rPr lang="en-US" sz="2800" smtClean="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nhiên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giúp cho việc đọc, hiểu chương trình dễ dàng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hơn </a:t>
            </a:r>
            <a:endParaRPr lang="en-US" sz="2800" smtClean="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2800" smtClean="0">
                <a:solidFill>
                  <a:srgbClr val="538135"/>
                </a:solidFill>
                <a:latin typeface="Times New Roman" panose="02020603050405020304" pitchFamily="18" charset="0"/>
                <a:ea typeface="Times New Roman" panose="02020603050405020304" pitchFamily="18" charset="0"/>
              </a:rPr>
              <a:t>Python </a:t>
            </a:r>
            <a:r>
              <a:rPr lang="en-US" sz="2800">
                <a:solidFill>
                  <a:srgbClr val="538135"/>
                </a:solidFill>
                <a:latin typeface="Times New Roman" panose="02020603050405020304" pitchFamily="18" charset="0"/>
                <a:ea typeface="Times New Roman" panose="02020603050405020304" pitchFamily="18" charset="0"/>
              </a:rPr>
              <a:t>là một ngôn ngữ lập trình bậc cao phổ biến trong nghiên cứu và giáo dục</a:t>
            </a:r>
            <a:endParaRPr lang="en-US" sz="280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402080" y="618852"/>
            <a:ext cx="9675223" cy="4825663"/>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Theo em, viết chương trình bằng loại ngôn ngữ lập trình nào dễ nhất?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spcBef>
                <a:spcPts val="1200"/>
              </a:spcBef>
              <a:spcAft>
                <a:spcPts val="1200"/>
              </a:spcAft>
              <a:buAutoNum type="alphaUcPeriod"/>
            </a:pPr>
            <a:r>
              <a:rPr lang="vi-VN" sz="2800" smtClean="0">
                <a:latin typeface="Times New Roman" panose="02020603050405020304" pitchFamily="18" charset="0"/>
                <a:ea typeface="Times New Roman" panose="02020603050405020304" pitchFamily="18" charset="0"/>
              </a:rPr>
              <a:t>Ngôn </a:t>
            </a:r>
            <a:r>
              <a:rPr lang="vi-VN" sz="2800">
                <a:latin typeface="Times New Roman" panose="02020603050405020304" pitchFamily="18" charset="0"/>
                <a:ea typeface="Times New Roman" panose="02020603050405020304" pitchFamily="18" charset="0"/>
              </a:rPr>
              <a:t>ngữ </a:t>
            </a:r>
            <a:r>
              <a:rPr lang="vi-VN" sz="2800">
                <a:latin typeface="Times New Roman" panose="02020603050405020304" pitchFamily="18" charset="0"/>
                <a:ea typeface="Times New Roman" panose="02020603050405020304" pitchFamily="18" charset="0"/>
              </a:rPr>
              <a:t>máy         </a:t>
            </a:r>
            <a:endParaRPr lang="en-US" sz="2800" smtClean="0">
              <a:latin typeface="Times New Roman" panose="02020603050405020304" pitchFamily="18" charset="0"/>
              <a:ea typeface="Times New Roman" panose="02020603050405020304" pitchFamily="18" charset="0"/>
            </a:endParaRPr>
          </a:p>
          <a:p>
            <a:pPr marL="514350" indent="-514350">
              <a:spcBef>
                <a:spcPts val="1200"/>
              </a:spcBef>
              <a:spcAft>
                <a:spcPts val="1200"/>
              </a:spcAft>
              <a:buAutoNum type="alphaUcPeriod"/>
            </a:pPr>
            <a:r>
              <a:rPr lang="vi-VN" sz="2800" smtClean="0">
                <a:latin typeface="Times New Roman" panose="02020603050405020304" pitchFamily="18" charset="0"/>
                <a:ea typeface="Times New Roman" panose="02020603050405020304" pitchFamily="18" charset="0"/>
              </a:rPr>
              <a:t>Hợp </a:t>
            </a:r>
            <a:r>
              <a:rPr lang="vi-VN" sz="2800">
                <a:latin typeface="Times New Roman" panose="02020603050405020304" pitchFamily="18" charset="0"/>
                <a:ea typeface="Times New Roman" panose="02020603050405020304" pitchFamily="18" charset="0"/>
              </a:rPr>
              <a:t>ngữ</a:t>
            </a:r>
            <a:r>
              <a:rPr lang="vi-VN"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marL="514350" indent="-514350">
              <a:spcBef>
                <a:spcPts val="1200"/>
              </a:spcBef>
              <a:spcAft>
                <a:spcPts val="1200"/>
              </a:spcAft>
              <a:buAutoNum type="alphaUcPeriod"/>
            </a:pPr>
            <a:r>
              <a:rPr lang="vi-VN" sz="2800" smtClean="0">
                <a:latin typeface="Times New Roman" panose="02020603050405020304" pitchFamily="18" charset="0"/>
                <a:ea typeface="Times New Roman" panose="02020603050405020304" pitchFamily="18" charset="0"/>
              </a:rPr>
              <a:t>Ngôn </a:t>
            </a:r>
            <a:r>
              <a:rPr lang="vi-VN" sz="2800">
                <a:latin typeface="Times New Roman" panose="02020603050405020304" pitchFamily="18" charset="0"/>
                <a:ea typeface="Times New Roman" panose="02020603050405020304" pitchFamily="18" charset="0"/>
              </a:rPr>
              <a:t>ngữ </a:t>
            </a:r>
            <a:r>
              <a:rPr lang="vi-VN" sz="2800">
                <a:latin typeface="Times New Roman" panose="02020603050405020304" pitchFamily="18" charset="0"/>
                <a:ea typeface="Times New Roman" panose="02020603050405020304" pitchFamily="18" charset="0"/>
              </a:rPr>
              <a:t>lập </a:t>
            </a:r>
            <a:r>
              <a:rPr lang="vi-VN" sz="2800" smtClean="0">
                <a:latin typeface="Times New Roman" panose="02020603050405020304" pitchFamily="18" charset="0"/>
                <a:ea typeface="Times New Roman" panose="02020603050405020304" pitchFamily="18" charset="0"/>
              </a:rPr>
              <a:t>t</a:t>
            </a:r>
            <a:r>
              <a:rPr lang="en-US" sz="2800" smtClean="0">
                <a:latin typeface="Times New Roman" panose="02020603050405020304" pitchFamily="18" charset="0"/>
                <a:ea typeface="Times New Roman" panose="02020603050405020304" pitchFamily="18" charset="0"/>
              </a:rPr>
              <a:t>rì</a:t>
            </a:r>
            <a:r>
              <a:rPr lang="vi-VN" sz="2800" smtClean="0">
                <a:latin typeface="Times New Roman" panose="02020603050405020304" pitchFamily="18" charset="0"/>
                <a:ea typeface="Times New Roman" panose="02020603050405020304" pitchFamily="18" charset="0"/>
              </a:rPr>
              <a:t>nh </a:t>
            </a:r>
            <a:r>
              <a:rPr lang="vi-VN" sz="2800">
                <a:latin typeface="Times New Roman" panose="02020603050405020304" pitchFamily="18" charset="0"/>
                <a:ea typeface="Times New Roman" panose="02020603050405020304" pitchFamily="18" charset="0"/>
              </a:rPr>
              <a:t>bậc cao</a:t>
            </a:r>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541416" y="681804"/>
            <a:ext cx="9300755"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hiểu cách viết và thực hiện các lệnh trong môi trường lập trình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Phân biệt chế độ gõ lệnh trực tiếp và chế độ soạn thảo chương trình của Python.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Headlines</Template>
  <TotalTime>0</TotalTime>
  <Words>6765</Words>
  <Application>WPS Presentation</Application>
  <PresentationFormat>Widescreen</PresentationFormat>
  <Paragraphs>146</Paragraphs>
  <Slides>30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SimSun</vt:lpstr>
      <vt:lpstr>Wingdings</vt:lpstr>
      <vt:lpstr>Corbel</vt:lpstr>
      <vt:lpstr>Times New Roman</vt:lpstr>
      <vt:lpstr>Symbol</vt:lpstr>
      <vt:lpstr>Microsoft YaHei</vt:lpstr>
      <vt:lpstr>Arial Unicode MS</vt:lpstr>
      <vt:lpstr>Century Schoolbook</vt:lpstr>
      <vt:lpstr>Calibri</vt:lpstr>
      <vt:lpstr>Headlines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Khởi động Python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CỦNG CỐ</vt:lpstr>
      <vt:lpstr>CỦNG CỐ</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11</dc:title>
  <dc:creator>Linh Nhi Trịnh Hoàng</dc:creator>
  <cp:lastModifiedBy>ASUS</cp:lastModifiedBy>
  <cp:revision>16</cp:revision>
  <dcterms:created xsi:type="dcterms:W3CDTF">2021-08-01T01:19:00Z</dcterms:created>
  <dcterms:modified xsi:type="dcterms:W3CDTF">2022-12-01T13:39:05Z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30487D19296F46CB9894A1656428B454</vt:lpwstr>
  </property>
  <property fmtid="{D5CDD505-2E9C-101B-9397-08002B2CF9AE}" pid="3" name="KSOProductBuildVer">
    <vt:lpwstr>1033-11.2.0.11417</vt:lpwstr>
  </property>
</Properties>
</file>