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73" r:id="rId4"/>
    <p:sldId id="310" r:id="rId5"/>
    <p:sldId id="311" r:id="rId6"/>
    <p:sldId id="258" r:id="rId7"/>
    <p:sldId id="259" r:id="rId8"/>
    <p:sldId id="267" r:id="rId9"/>
    <p:sldId id="312" r:id="rId10"/>
    <p:sldId id="313" r:id="rId11"/>
    <p:sldId id="270" r:id="rId12"/>
    <p:sldId id="274" r:id="rId13"/>
    <p:sldId id="314" r:id="rId14"/>
    <p:sldId id="315" r:id="rId15"/>
    <p:sldId id="316" r:id="rId16"/>
    <p:sldId id="317" r:id="rId17"/>
    <p:sldId id="318" r:id="rId18"/>
    <p:sldId id="319" r:id="rId19"/>
    <p:sldId id="320" r:id="rId20"/>
    <p:sldId id="321" r:id="rId21"/>
    <p:sldId id="322" r:id="rId22"/>
    <p:sldId id="323" r:id="rId23"/>
    <p:sldId id="324" r:id="rId24"/>
    <p:sldId id="325" r:id="rId25"/>
    <p:sldId id="326" r:id="rId26"/>
    <p:sldId id="327" r:id="rId27"/>
    <p:sldId id="328" r:id="rId28"/>
    <p:sldId id="261" r:id="rId29"/>
    <p:sldId id="265" r:id="rId30"/>
    <p:sldId id="305" r:id="rId31"/>
    <p:sldId id="308"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994" autoAdjust="0"/>
    <p:restoredTop sz="94660"/>
  </p:normalViewPr>
  <p:slideViewPr>
    <p:cSldViewPr snapToGrid="0">
      <p:cViewPr varScale="1">
        <p:scale>
          <a:sx n="37" d="100"/>
          <a:sy n="37" d="100"/>
        </p:scale>
        <p:origin x="60" y="6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Ref idx="1001">
        <a:schemeClr val="bg2"/>
      </p:bgRef>
    </p:bg>
    <p:spTree>
      <p:nvGrpSpPr>
        <p:cNvPr id="1" name=""/>
        <p:cNvGrpSpPr/>
        <p:nvPr/>
      </p:nvGrpSpPr>
      <p:grpSpPr>
        <a:xfrm>
          <a:off x="0" y="0"/>
          <a:ext cx="0" cy="0"/>
          <a:chOff x="0" y="0"/>
          <a:chExt cx="0" cy="0"/>
        </a:xfrm>
      </p:grpSpPr>
      <p:sp>
        <p:nvSpPr>
          <p:cNvPr id="12" name="Freeform 6" title="Page Number Shape"/>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ln>
        </p:spPr>
      </p:sp>
      <p:sp>
        <p:nvSpPr>
          <p:cNvPr id="2" name="Title 1"/>
          <p:cNvSpPr>
            <a:spLocks noGrp="1"/>
          </p:cNvSpPr>
          <p:nvPr>
            <p:ph type="ctrTitle"/>
          </p:nvPr>
        </p:nvSpPr>
        <p:spPr>
          <a:xfrm>
            <a:off x="1088913" y="1143293"/>
            <a:ext cx="7034362" cy="4268965"/>
          </a:xfrm>
        </p:spPr>
        <p:txBody>
          <a:bodyPr anchor="t">
            <a:normAutofit/>
          </a:bodyPr>
          <a:lstStyle>
            <a:lvl1pPr algn="l">
              <a:lnSpc>
                <a:spcPct val="85000"/>
              </a:lnSpc>
              <a:defRPr sz="77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088914" y="5537925"/>
            <a:ext cx="7034362" cy="706355"/>
          </a:xfrm>
        </p:spPr>
        <p:txBody>
          <a:bodyPr>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88913" y="6314440"/>
            <a:ext cx="1596622" cy="365125"/>
          </a:xfrm>
        </p:spPr>
        <p:txBody>
          <a:bodyPr/>
          <a:lstStyle>
            <a:lvl1pPr algn="l">
              <a:defRPr sz="1200">
                <a:solidFill>
                  <a:schemeClr val="tx2"/>
                </a:solidFill>
              </a:defRPr>
            </a:lvl1pPr>
          </a:lstStyle>
          <a:p>
            <a:fld id="{2BCB8FE1-B276-419F-9E58-3013DA0A0701}" type="datetimeFigureOut">
              <a:rPr lang="en-US" smtClean="0"/>
            </a:fld>
            <a:endParaRPr lang="en-US"/>
          </a:p>
        </p:txBody>
      </p:sp>
      <p:sp>
        <p:nvSpPr>
          <p:cNvPr id="5" name="Footer Placeholder 4"/>
          <p:cNvSpPr>
            <a:spLocks noGrp="1"/>
          </p:cNvSpPr>
          <p:nvPr>
            <p:ph type="ftr" sz="quarter" idx="11"/>
          </p:nvPr>
        </p:nvSpPr>
        <p:spPr>
          <a:xfrm>
            <a:off x="3000591" y="6314440"/>
            <a:ext cx="5122683" cy="365125"/>
          </a:xfrm>
        </p:spPr>
        <p:txBody>
          <a:bodyPr/>
          <a:lstStyle>
            <a:lvl1pPr algn="l">
              <a:defRPr b="0">
                <a:solidFill>
                  <a:schemeClr val="tx2"/>
                </a:solidFill>
              </a:defRPr>
            </a:lvl1pPr>
          </a:lstStyle>
          <a:p>
            <a:endParaRPr lang="en-US"/>
          </a:p>
        </p:txBody>
      </p:sp>
      <p:sp>
        <p:nvSpPr>
          <p:cNvPr id="6" name="Slide Number Placeholder 5"/>
          <p:cNvSpPr>
            <a:spLocks noGrp="1"/>
          </p:cNvSpPr>
          <p:nvPr>
            <p:ph type="sldNum" sz="quarter" idx="12"/>
          </p:nvPr>
        </p:nvSpPr>
        <p:spPr>
          <a:xfrm>
            <a:off x="11784011" y="1416216"/>
            <a:ext cx="407988" cy="365125"/>
          </a:xfrm>
        </p:spPr>
        <p:txBody>
          <a:bodyPr/>
          <a:lstStyle>
            <a:lvl1pPr algn="r">
              <a:defRPr>
                <a:solidFill>
                  <a:schemeClr val="bg2"/>
                </a:solidFill>
              </a:defRPr>
            </a:lvl1pPr>
          </a:lstStyle>
          <a:p>
            <a:fld id="{7F219310-C5A6-40DC-9C74-7A89E12E8E5B}" type="slidenum">
              <a:rPr lang="en-US" smtClean="0"/>
            </a:fld>
            <a:endParaRPr lang="en-US"/>
          </a:p>
        </p:txBody>
      </p:sp>
      <p:cxnSp>
        <p:nvCxnSpPr>
          <p:cNvPr id="9" name="Straight Connector 8" title="Verticle Rule Line"/>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181600" y="640080"/>
            <a:ext cx="6248398" cy="5584142"/>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2BCB8FE1-B276-419F-9E58-3013DA0A070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219310-C5A6-40DC-9C74-7A89E12E8E5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12"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rgbClr val="262626"/>
          </a:solidFill>
          <a:ln w="0">
            <a:noFill/>
            <a:prstDash val="solid"/>
            <a:round/>
          </a:ln>
        </p:spPr>
      </p:sp>
      <p:sp>
        <p:nvSpPr>
          <p:cNvPr id="2" name="Vertical Title 1"/>
          <p:cNvSpPr>
            <a:spLocks noGrp="1"/>
          </p:cNvSpPr>
          <p:nvPr>
            <p:ph type="title" orient="vert"/>
          </p:nvPr>
        </p:nvSpPr>
        <p:spPr>
          <a:xfrm>
            <a:off x="7990765" y="642931"/>
            <a:ext cx="2446670" cy="467810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642932"/>
            <a:ext cx="7070678" cy="467810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a:xfrm>
            <a:off x="6536187" y="5927131"/>
            <a:ext cx="3814856" cy="365125"/>
          </a:xfrm>
        </p:spPr>
        <p:txBody>
          <a:bodyPr/>
          <a:lstStyle/>
          <a:p>
            <a:fld id="{2BCB8FE1-B276-419F-9E58-3013DA0A0701}" type="datetimeFigureOut">
              <a:rPr lang="en-US" smtClean="0"/>
            </a:fld>
            <a:endParaRPr lang="en-US"/>
          </a:p>
        </p:txBody>
      </p:sp>
      <p:sp>
        <p:nvSpPr>
          <p:cNvPr id="5" name="Footer Placeholder 4"/>
          <p:cNvSpPr>
            <a:spLocks noGrp="1"/>
          </p:cNvSpPr>
          <p:nvPr>
            <p:ph type="ftr" sz="quarter" idx="11"/>
          </p:nvPr>
        </p:nvSpPr>
        <p:spPr>
          <a:xfrm>
            <a:off x="6536187" y="6315949"/>
            <a:ext cx="3814856" cy="365125"/>
          </a:xfrm>
        </p:spPr>
        <p:txBody>
          <a:bodyPr/>
          <a:lstStyle/>
          <a:p>
            <a:endParaRPr lang="en-US"/>
          </a:p>
        </p:txBody>
      </p:sp>
      <p:sp>
        <p:nvSpPr>
          <p:cNvPr id="6" name="Slide Number Placeholder 5"/>
          <p:cNvSpPr>
            <a:spLocks noGrp="1"/>
          </p:cNvSpPr>
          <p:nvPr>
            <p:ph type="sldNum" sz="quarter" idx="12"/>
          </p:nvPr>
        </p:nvSpPr>
        <p:spPr>
          <a:xfrm>
            <a:off x="11784011" y="5607592"/>
            <a:ext cx="407988" cy="365125"/>
          </a:xfrm>
        </p:spPr>
        <p:txBody>
          <a:bodyPr/>
          <a:lstStyle/>
          <a:p>
            <a:fld id="{7F219310-C5A6-40DC-9C74-7A89E12E8E5B}" type="slidenum">
              <a:rPr lang="en-US" smtClean="0"/>
            </a:fld>
            <a:endParaRPr lang="en-US"/>
          </a:p>
        </p:txBody>
      </p:sp>
      <p:cxnSp>
        <p:nvCxnSpPr>
          <p:cNvPr id="13" name="Straight Connector 12" title="Horizontal Rule Line"/>
          <p:cNvCxnSpPr/>
          <p:nvPr/>
        </p:nvCxnSpPr>
        <p:spPr>
          <a:xfrm>
            <a:off x="0" y="6199730"/>
            <a:ext cx="10260011"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2BCB8FE1-B276-419F-9E58-3013DA0A070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219310-C5A6-40DC-9C74-7A89E12E8E5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bg>
      <p:bgPr>
        <a:solidFill>
          <a:schemeClr val="bg2"/>
        </a:solidFill>
        <a:effectLst/>
      </p:bgPr>
    </p:bg>
    <p:spTree>
      <p:nvGrpSpPr>
        <p:cNvPr id="1" name=""/>
        <p:cNvGrpSpPr/>
        <p:nvPr/>
      </p:nvGrpSpPr>
      <p:grpSpPr>
        <a:xfrm>
          <a:off x="0" y="0"/>
          <a:ext cx="0" cy="0"/>
          <a:chOff x="0" y="0"/>
          <a:chExt cx="0" cy="0"/>
        </a:xfrm>
      </p:grpSpPr>
      <p:sp>
        <p:nvSpPr>
          <p:cNvPr id="7" name="Freeform 6" title="Page Number Shape"/>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ln>
        </p:spPr>
      </p:sp>
      <p:sp>
        <p:nvSpPr>
          <p:cNvPr id="2" name="Title 1"/>
          <p:cNvSpPr>
            <a:spLocks noGrp="1"/>
          </p:cNvSpPr>
          <p:nvPr>
            <p:ph type="title"/>
          </p:nvPr>
        </p:nvSpPr>
        <p:spPr>
          <a:xfrm>
            <a:off x="1947673" y="2571722"/>
            <a:ext cx="8296654" cy="3286153"/>
          </a:xfrm>
        </p:spPr>
        <p:txBody>
          <a:bodyPr anchor="t">
            <a:normAutofit/>
          </a:bodyPr>
          <a:lstStyle>
            <a:lvl1pPr>
              <a:lnSpc>
                <a:spcPct val="85000"/>
              </a:lnSpc>
              <a:defRPr sz="7700" cap="all" baseline="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947673" y="1393748"/>
            <a:ext cx="8401429" cy="819150"/>
          </a:xfrm>
        </p:spPr>
        <p:txBody>
          <a:bodyPr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a:xfrm>
            <a:off x="8742955" y="6314439"/>
            <a:ext cx="1596622" cy="365125"/>
          </a:xfrm>
        </p:spPr>
        <p:txBody>
          <a:bodyPr/>
          <a:lstStyle>
            <a:lvl1pPr>
              <a:defRPr sz="1200">
                <a:solidFill>
                  <a:schemeClr val="tx1">
                    <a:lumMod val="85000"/>
                    <a:lumOff val="15000"/>
                  </a:schemeClr>
                </a:solidFill>
              </a:defRPr>
            </a:lvl1pPr>
          </a:lstStyle>
          <a:p>
            <a:fld id="{2BCB8FE1-B276-419F-9E58-3013DA0A0701}" type="datetimeFigureOut">
              <a:rPr lang="en-US" smtClean="0"/>
            </a:fld>
            <a:endParaRPr lang="en-US"/>
          </a:p>
        </p:txBody>
      </p:sp>
      <p:sp>
        <p:nvSpPr>
          <p:cNvPr id="5" name="Footer Placeholder 4"/>
          <p:cNvSpPr>
            <a:spLocks noGrp="1"/>
          </p:cNvSpPr>
          <p:nvPr>
            <p:ph type="ftr" sz="quarter" idx="11"/>
          </p:nvPr>
        </p:nvSpPr>
        <p:spPr>
          <a:xfrm>
            <a:off x="1947673" y="6314440"/>
            <a:ext cx="6480226" cy="365125"/>
          </a:xfrm>
        </p:spPr>
        <p:txBody>
          <a:bodyPr/>
          <a:lstStyle>
            <a:lvl1pPr>
              <a:defRPr b="0">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11784011" y="1620760"/>
            <a:ext cx="407988" cy="365125"/>
          </a:xfrm>
        </p:spPr>
        <p:txBody>
          <a:bodyPr/>
          <a:lstStyle>
            <a:lvl1pPr>
              <a:defRPr>
                <a:solidFill>
                  <a:schemeClr val="bg2"/>
                </a:solidFill>
              </a:defRPr>
            </a:lvl1pPr>
          </a:lstStyle>
          <a:p>
            <a:fld id="{7F219310-C5A6-40DC-9C74-7A89E12E8E5B}" type="slidenum">
              <a:rPr lang="en-US" smtClean="0"/>
            </a:fld>
            <a:endParaRPr lang="en-US"/>
          </a:p>
        </p:txBody>
      </p:sp>
      <p:cxnSp>
        <p:nvCxnSpPr>
          <p:cNvPr id="10" name="Straight Connector 9" title="Horizontal Rule Line"/>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81600" y="540628"/>
            <a:ext cx="6248400" cy="2488946"/>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5181600" y="3712467"/>
            <a:ext cx="6248400" cy="248222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2BCB8FE1-B276-419F-9E58-3013DA0A070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219310-C5A6-40DC-9C74-7A89E12E8E5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7784"/>
            <a:ext cx="3831336" cy="49560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5181600" y="558065"/>
            <a:ext cx="6245352" cy="914400"/>
          </a:xfrm>
        </p:spPr>
        <p:txBody>
          <a:bodyPr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5181600" y="1526671"/>
            <a:ext cx="6245352" cy="175564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5181600" y="3700826"/>
            <a:ext cx="6248400" cy="914400"/>
          </a:xfrm>
        </p:spPr>
        <p:txBody>
          <a:bodyPr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5181600" y="4669432"/>
            <a:ext cx="6245352" cy="175564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2BCB8FE1-B276-419F-9E58-3013DA0A0701}"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219310-C5A6-40DC-9C74-7A89E12E8E5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CB8FE1-B276-419F-9E58-3013DA0A0701}"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219310-C5A6-40DC-9C74-7A89E12E8E5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CB8FE1-B276-419F-9E58-3013DA0A0701}"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219310-C5A6-40DC-9C74-7A89E12E8E5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5479"/>
            <a:ext cx="3838776" cy="1921022"/>
          </a:xfrm>
        </p:spPr>
        <p:txBody>
          <a:bodyPr anchor="t">
            <a:noAutofit/>
          </a:bodyPr>
          <a:lstStyle>
            <a:lvl1pPr>
              <a:lnSpc>
                <a:spcPct val="93000"/>
              </a:lnSpc>
              <a:defRPr sz="4000"/>
            </a:lvl1pPr>
          </a:lstStyle>
          <a:p>
            <a:r>
              <a:rPr lang="en-US"/>
              <a:t>Click to edit Master title style</a:t>
            </a:r>
            <a:endParaRPr lang="en-US" dirty="0"/>
          </a:p>
        </p:txBody>
      </p:sp>
      <p:sp>
        <p:nvSpPr>
          <p:cNvPr id="3" name="Content Placeholder 2"/>
          <p:cNvSpPr>
            <a:spLocks noGrp="1"/>
          </p:cNvSpPr>
          <p:nvPr>
            <p:ph idx="1"/>
          </p:nvPr>
        </p:nvSpPr>
        <p:spPr>
          <a:xfrm>
            <a:off x="5181600" y="564147"/>
            <a:ext cx="6248400" cy="5622644"/>
          </a:xfrm>
        </p:spPr>
        <p:txBody>
          <a:bodyPr/>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762000" y="2621512"/>
            <a:ext cx="3838776" cy="3239537"/>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BCB8FE1-B276-419F-9E58-3013DA0A070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219310-C5A6-40DC-9C74-7A89E12E8E5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557261"/>
            <a:ext cx="3840480" cy="1919239"/>
          </a:xfrm>
        </p:spPr>
        <p:txBody>
          <a:bodyPr anchor="t">
            <a:noAutofit/>
          </a:bodyPr>
          <a:lstStyle>
            <a:lvl1pPr>
              <a:lnSpc>
                <a:spcPct val="93000"/>
              </a:lnSpc>
              <a:defRPr sz="40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7800" y="0"/>
            <a:ext cx="6172200"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58952" y="2621512"/>
            <a:ext cx="3840480" cy="3236976"/>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BCB8FE1-B276-419F-9E58-3013DA0A0701}"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219310-C5A6-40DC-9C74-7A89E12E8E5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ln>
        </p:spPr>
      </p:sp>
      <p:sp>
        <p:nvSpPr>
          <p:cNvPr id="2" name="Title Placeholder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fld id="{2BCB8FE1-B276-419F-9E58-3013DA0A0701}" type="datetimeFigureOut">
              <a:rPr lang="en-US" smtClean="0"/>
            </a:fld>
            <a:endParaRPr lang="en-US"/>
          </a:p>
        </p:txBody>
      </p:sp>
      <p:sp>
        <p:nvSpPr>
          <p:cNvPr id="5" name="Footer Placeholder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endParaRPr lang="en-US"/>
          </a:p>
        </p:txBody>
      </p:sp>
      <p:sp>
        <p:nvSpPr>
          <p:cNvPr id="6" name="Slide Number Placeholder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fld id="{7F219310-C5A6-40DC-9C74-7A89E12E8E5B}" type="slidenum">
              <a:rPr lang="en-US" smtClean="0"/>
            </a:fld>
            <a:endParaRPr lang="en-US"/>
          </a:p>
        </p:txBody>
      </p:sp>
      <p:cxnSp>
        <p:nvCxnSpPr>
          <p:cNvPr id="10" name="Straight Connector 9" title="Horizontal Rule Line"/>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210" indent="-283210"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210"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210"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210"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210"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210"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210"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210"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210"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8.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13463" y="3332018"/>
            <a:ext cx="7890808" cy="1558623"/>
          </a:xfrm>
          <a:ln>
            <a:noFill/>
          </a:ln>
        </p:spPr>
        <p:txBody>
          <a:bodyPr>
            <a:noAutofit/>
          </a:bodyPr>
          <a:lstStyle/>
          <a:p>
            <a:pPr algn="ctr"/>
            <a:r>
              <a:rPr lang="en-US" sz="4000" b="1" i="0" smtClean="0">
                <a:ln w="10541" cmpd="sng">
                  <a:solidFill>
                    <a:srgbClr val="92D050"/>
                  </a:solidFill>
                  <a:prstDash val="solid"/>
                </a:ln>
                <a:solidFill>
                  <a:srgbClr val="92D050"/>
                </a:solidFill>
                <a:latin typeface="Times New Roman" panose="02020603050405020304" pitchFamily="18" charset="0"/>
                <a:cs typeface="Times New Roman" panose="02020603050405020304" pitchFamily="18" charset="0"/>
              </a:rPr>
              <a:t>NGÔN </a:t>
            </a:r>
            <a:r>
              <a:rPr lang="en-US" sz="4000" b="1" i="0">
                <a:ln w="10541" cmpd="sng">
                  <a:solidFill>
                    <a:srgbClr val="92D050"/>
                  </a:solidFill>
                  <a:prstDash val="solid"/>
                </a:ln>
                <a:solidFill>
                  <a:srgbClr val="92D050"/>
                </a:solidFill>
                <a:latin typeface="Times New Roman" panose="02020603050405020304" pitchFamily="18" charset="0"/>
                <a:cs typeface="Times New Roman" panose="02020603050405020304" pitchFamily="18" charset="0"/>
              </a:rPr>
              <a:t>NGỮ LẬP TRÌNH BẬC </a:t>
            </a:r>
            <a:r>
              <a:rPr lang="en-US" sz="4000" b="1" i="0" smtClean="0">
                <a:ln w="10541" cmpd="sng">
                  <a:solidFill>
                    <a:srgbClr val="92D050"/>
                  </a:solidFill>
                  <a:prstDash val="solid"/>
                </a:ln>
                <a:solidFill>
                  <a:srgbClr val="92D050"/>
                </a:solidFill>
                <a:latin typeface="Times New Roman" panose="02020603050405020304" pitchFamily="18" charset="0"/>
                <a:cs typeface="Times New Roman" panose="02020603050405020304" pitchFamily="18" charset="0"/>
              </a:rPr>
              <a:t>CAO PYTHON</a:t>
            </a:r>
            <a:endParaRPr lang="en-US" sz="4000" b="1" i="0" dirty="0">
              <a:ln w="10541" cmpd="sng">
                <a:solidFill>
                  <a:srgbClr val="92D050"/>
                </a:solidFill>
                <a:prstDash val="solid"/>
              </a:ln>
              <a:solidFill>
                <a:srgbClr val="92D05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436170" y="3429000"/>
            <a:ext cx="1271503" cy="523220"/>
          </a:xfrm>
          <a:prstGeom prst="rect">
            <a:avLst/>
          </a:prstGeom>
        </p:spPr>
        <p:txBody>
          <a:bodyPr wrap="none">
            <a:spAutoFit/>
          </a:bodyPr>
          <a:lstStyle/>
          <a:p>
            <a:pPr algn="ctr"/>
            <a:r>
              <a:rPr lang="en-US" sz="2800" b="1" u="sng">
                <a:ln w="10541" cmpd="sng">
                  <a:solidFill>
                    <a:schemeClr val="tx1"/>
                  </a:solidFill>
                  <a:prstDash val="solid"/>
                </a:ln>
                <a:latin typeface="Times New Roman" panose="02020603050405020304" pitchFamily="18" charset="0"/>
                <a:cs typeface="Times New Roman" panose="02020603050405020304" pitchFamily="18" charset="0"/>
              </a:rPr>
              <a:t>BÀI </a:t>
            </a:r>
            <a:r>
              <a:rPr lang="en-US" sz="2800" b="1" u="sng" smtClean="0">
                <a:ln w="10541" cmpd="sng">
                  <a:solidFill>
                    <a:schemeClr val="tx1"/>
                  </a:solidFill>
                  <a:prstDash val="solid"/>
                </a:ln>
                <a:latin typeface="Times New Roman" panose="02020603050405020304" pitchFamily="18" charset="0"/>
                <a:cs typeface="Times New Roman" panose="02020603050405020304" pitchFamily="18" charset="0"/>
              </a:rPr>
              <a:t>16</a:t>
            </a:r>
            <a:endParaRPr lang="en-US" sz="2800" b="1" u="sng" dirty="0">
              <a:ln w="10541" cmpd="sng">
                <a:solidFill>
                  <a:schemeClr val="tx1"/>
                </a:solidFill>
                <a:prstDash val="solid"/>
              </a:ln>
              <a:latin typeface="Times New Roman" panose="02020603050405020304" pitchFamily="18" charset="0"/>
              <a:cs typeface="Times New Roman" panose="02020603050405020304" pitchFamily="18" charset="0"/>
            </a:endParaRPr>
          </a:p>
        </p:txBody>
      </p:sp>
      <p:sp>
        <p:nvSpPr>
          <p:cNvPr id="4" name="Rectangle 3"/>
          <p:cNvSpPr/>
          <p:nvPr/>
        </p:nvSpPr>
        <p:spPr>
          <a:xfrm>
            <a:off x="1151639" y="658091"/>
            <a:ext cx="1840568" cy="523220"/>
          </a:xfrm>
          <a:prstGeom prst="rect">
            <a:avLst/>
          </a:prstGeom>
        </p:spPr>
        <p:txBody>
          <a:bodyPr wrap="none">
            <a:spAutoFit/>
          </a:bodyPr>
          <a:lstStyle/>
          <a:p>
            <a:pPr algn="ctr"/>
            <a:r>
              <a:rPr lang="en-US" sz="2800" b="1" u="sng">
                <a:ln w="10541" cmpd="sng">
                  <a:solidFill>
                    <a:srgbClr val="FFFF00"/>
                  </a:solidFill>
                  <a:prstDash val="solid"/>
                </a:ln>
                <a:solidFill>
                  <a:srgbClr val="FFFF00"/>
                </a:solidFill>
                <a:latin typeface="Times New Roman" panose="02020603050405020304" pitchFamily="18" charset="0"/>
                <a:cs typeface="Times New Roman" panose="02020603050405020304" pitchFamily="18" charset="0"/>
              </a:rPr>
              <a:t>CHỦ ĐỀ </a:t>
            </a:r>
            <a:r>
              <a:rPr lang="en-US" sz="2800" b="1" u="sng" smtClean="0">
                <a:ln w="10541" cmpd="sng">
                  <a:solidFill>
                    <a:srgbClr val="FFFF00"/>
                  </a:solidFill>
                  <a:prstDash val="solid"/>
                </a:ln>
                <a:solidFill>
                  <a:srgbClr val="FFFF00"/>
                </a:solidFill>
                <a:latin typeface="Times New Roman" panose="02020603050405020304" pitchFamily="18" charset="0"/>
                <a:cs typeface="Times New Roman" panose="02020603050405020304" pitchFamily="18" charset="0"/>
              </a:rPr>
              <a:t>5</a:t>
            </a:r>
            <a:endParaRPr lang="en-US" sz="2800" b="1" u="sng" dirty="0">
              <a:ln w="10541" cmpd="sng">
                <a:solidFill>
                  <a:srgbClr val="FFFF00"/>
                </a:solidFill>
                <a:prstDash val="solid"/>
              </a:ln>
              <a:solidFill>
                <a:srgbClr val="FFFF00"/>
              </a:solidFill>
              <a:latin typeface="Times New Roman" panose="02020603050405020304" pitchFamily="18" charset="0"/>
              <a:cs typeface="Times New Roman" panose="02020603050405020304" pitchFamily="18" charset="0"/>
            </a:endParaRPr>
          </a:p>
        </p:txBody>
      </p:sp>
      <p:sp>
        <p:nvSpPr>
          <p:cNvPr id="6" name="Subtitle 2"/>
          <p:cNvSpPr txBox="1"/>
          <p:nvPr/>
        </p:nvSpPr>
        <p:spPr>
          <a:xfrm>
            <a:off x="2899954" y="559526"/>
            <a:ext cx="8137482" cy="2183674"/>
          </a:xfrm>
          <a:prstGeom prst="rect">
            <a:avLst/>
          </a:prstGeom>
          <a:ln>
            <a:noFill/>
          </a:ln>
        </p:spPr>
        <p:txBody>
          <a:bodyPr vert="horz" lIns="91440" tIns="45720" rIns="91440" bIns="45720" rtlCol="0">
            <a:noAutofit/>
          </a:bodyPr>
          <a:lstStyle>
            <a:lvl1pPr marL="0" indent="0" algn="l" defTabSz="914400" rtl="0" eaLnBrk="1" latinLnBrk="0" hangingPunct="1">
              <a:lnSpc>
                <a:spcPct val="114000"/>
              </a:lnSpc>
              <a:spcBef>
                <a:spcPts val="0"/>
              </a:spcBef>
              <a:buFont typeface="Arial" panose="020B0604020202020204" pitchFamily="34" charset="0"/>
              <a:buNone/>
              <a:defRPr sz="2000" b="0" i="1" kern="1200" baseline="0">
                <a:solidFill>
                  <a:schemeClr val="tx2"/>
                </a:solidFill>
                <a:latin typeface="+mn-lt"/>
                <a:ea typeface="+mn-ea"/>
                <a:cs typeface="+mn-cs"/>
              </a:defRPr>
            </a:lvl1pPr>
            <a:lvl2pPr marL="457200" indent="0" algn="ctr" defTabSz="914400" rtl="0" eaLnBrk="1" latinLnBrk="0" hangingPunct="1">
              <a:lnSpc>
                <a:spcPct val="112000"/>
              </a:lnSpc>
              <a:spcBef>
                <a:spcPts val="900"/>
              </a:spcBef>
              <a:buFont typeface="Corbel" panose="020B0503020204020204" pitchFamily="34" charset="0"/>
              <a:buNone/>
              <a:defRPr sz="2000" kern="1200" baseline="0">
                <a:solidFill>
                  <a:schemeClr val="tx1">
                    <a:lumMod val="85000"/>
                    <a:lumOff val="15000"/>
                  </a:schemeClr>
                </a:solidFill>
                <a:latin typeface="+mn-lt"/>
                <a:ea typeface="+mn-ea"/>
                <a:cs typeface="+mn-cs"/>
              </a:defRPr>
            </a:lvl2pPr>
            <a:lvl3pPr marL="914400" indent="0" algn="ctr" defTabSz="914400" rtl="0" eaLnBrk="1" latinLnBrk="0" hangingPunct="1">
              <a:lnSpc>
                <a:spcPct val="112000"/>
              </a:lnSpc>
              <a:spcBef>
                <a:spcPts val="900"/>
              </a:spcBef>
              <a:buFont typeface="Arial" panose="020B0604020202020204" pitchFamily="34" charset="0"/>
              <a:buNone/>
              <a:defRPr sz="1800" kern="1200" baseline="0">
                <a:solidFill>
                  <a:schemeClr val="tx1">
                    <a:lumMod val="85000"/>
                    <a:lumOff val="15000"/>
                  </a:schemeClr>
                </a:solidFill>
                <a:latin typeface="+mn-lt"/>
                <a:ea typeface="+mn-ea"/>
                <a:cs typeface="+mn-cs"/>
              </a:defRPr>
            </a:lvl3pPr>
            <a:lvl4pPr marL="1371600" indent="0" algn="ctr" defTabSz="914400" rtl="0" eaLnBrk="1" latinLnBrk="0" hangingPunct="1">
              <a:lnSpc>
                <a:spcPct val="112000"/>
              </a:lnSpc>
              <a:spcBef>
                <a:spcPts val="900"/>
              </a:spcBef>
              <a:buFont typeface="Corbel" panose="020B0503020204020204" pitchFamily="34" charset="0"/>
              <a:buNone/>
              <a:defRPr sz="1600" kern="1200" baseline="0">
                <a:solidFill>
                  <a:schemeClr val="tx1">
                    <a:lumMod val="85000"/>
                    <a:lumOff val="15000"/>
                  </a:schemeClr>
                </a:solidFill>
                <a:latin typeface="+mn-lt"/>
                <a:ea typeface="+mn-ea"/>
                <a:cs typeface="+mn-cs"/>
              </a:defRPr>
            </a:lvl4pPr>
            <a:lvl5pPr marL="1828800" indent="0" algn="ctr" defTabSz="914400" rtl="0" eaLnBrk="1" latinLnBrk="0" hangingPunct="1">
              <a:lnSpc>
                <a:spcPct val="112000"/>
              </a:lnSpc>
              <a:spcBef>
                <a:spcPts val="900"/>
              </a:spcBef>
              <a:buFont typeface="Arial" panose="020B0604020202020204" pitchFamily="34" charset="0"/>
              <a:buNone/>
              <a:defRPr sz="1600" i="1" kern="1200" baseline="0">
                <a:solidFill>
                  <a:schemeClr val="tx1">
                    <a:lumMod val="85000"/>
                    <a:lumOff val="15000"/>
                  </a:schemeClr>
                </a:solidFill>
                <a:latin typeface="+mn-lt"/>
                <a:ea typeface="+mn-ea"/>
                <a:cs typeface="+mn-cs"/>
              </a:defRPr>
            </a:lvl5pPr>
            <a:lvl6pPr marL="2286000" indent="0" algn="ctr" defTabSz="914400" rtl="0" eaLnBrk="1" latinLnBrk="0" hangingPunct="1">
              <a:lnSpc>
                <a:spcPct val="112000"/>
              </a:lnSpc>
              <a:spcBef>
                <a:spcPts val="1300"/>
              </a:spcBef>
              <a:buFont typeface="Corbel" panose="020B0503020204020204" pitchFamily="34" charset="0"/>
              <a:buNone/>
              <a:defRPr sz="1600" kern="1200">
                <a:solidFill>
                  <a:schemeClr val="tx1">
                    <a:lumMod val="85000"/>
                    <a:lumOff val="15000"/>
                  </a:schemeClr>
                </a:solidFill>
                <a:latin typeface="+mn-lt"/>
                <a:ea typeface="+mn-ea"/>
                <a:cs typeface="+mn-cs"/>
              </a:defRPr>
            </a:lvl6pPr>
            <a:lvl7pPr marL="2743200" indent="0" algn="ctr" defTabSz="914400" rtl="0" eaLnBrk="1" latinLnBrk="0" hangingPunct="1">
              <a:lnSpc>
                <a:spcPct val="112000"/>
              </a:lnSpc>
              <a:spcBef>
                <a:spcPts val="1300"/>
              </a:spcBef>
              <a:buFont typeface="Arial" panose="020B0604020202020204" pitchFamily="34" charset="0"/>
              <a:buNone/>
              <a:defRPr sz="1600" i="1" kern="1200">
                <a:solidFill>
                  <a:schemeClr val="tx1">
                    <a:lumMod val="85000"/>
                    <a:lumOff val="15000"/>
                  </a:schemeClr>
                </a:solidFill>
                <a:latin typeface="+mn-lt"/>
                <a:ea typeface="+mn-ea"/>
                <a:cs typeface="+mn-cs"/>
              </a:defRPr>
            </a:lvl7pPr>
            <a:lvl8pPr marL="3200400" indent="0" algn="ctr" defTabSz="914400" rtl="0" eaLnBrk="1" latinLnBrk="0" hangingPunct="1">
              <a:lnSpc>
                <a:spcPct val="112000"/>
              </a:lnSpc>
              <a:spcBef>
                <a:spcPts val="1300"/>
              </a:spcBef>
              <a:buFont typeface="Corbel" panose="020B0503020204020204" pitchFamily="34" charset="0"/>
              <a:buNone/>
              <a:defRPr sz="1600" kern="1200">
                <a:solidFill>
                  <a:schemeClr val="tx1">
                    <a:lumMod val="85000"/>
                    <a:lumOff val="15000"/>
                  </a:schemeClr>
                </a:solidFill>
                <a:latin typeface="+mn-lt"/>
                <a:ea typeface="+mn-ea"/>
                <a:cs typeface="+mn-cs"/>
              </a:defRPr>
            </a:lvl8pPr>
            <a:lvl9pPr marL="3657600" indent="0" algn="ctr" defTabSz="914400" rtl="0" eaLnBrk="1" latinLnBrk="0" hangingPunct="1">
              <a:lnSpc>
                <a:spcPct val="112000"/>
              </a:lnSpc>
              <a:spcBef>
                <a:spcPts val="1300"/>
              </a:spcBef>
              <a:buFont typeface="Arial" panose="020B0604020202020204" pitchFamily="34" charset="0"/>
              <a:buNone/>
              <a:defRPr sz="1600" i="1" kern="1200" baseline="0">
                <a:solidFill>
                  <a:schemeClr val="tx1">
                    <a:lumMod val="85000"/>
                    <a:lumOff val="15000"/>
                  </a:schemeClr>
                </a:solidFill>
                <a:latin typeface="+mn-lt"/>
                <a:ea typeface="+mn-ea"/>
                <a:cs typeface="+mn-cs"/>
              </a:defRPr>
            </a:lvl9pPr>
          </a:lstStyle>
          <a:p>
            <a:pPr algn="ctr"/>
            <a:r>
              <a:rPr lang="en-US" sz="4000" b="1" i="0">
                <a:ln w="10541" cmpd="sng">
                  <a:solidFill>
                    <a:srgbClr val="FF0000"/>
                  </a:solidFill>
                  <a:prstDash val="solid"/>
                </a:ln>
                <a:solidFill>
                  <a:srgbClr val="FF0000"/>
                </a:solidFill>
                <a:latin typeface="Times New Roman" panose="02020603050405020304" pitchFamily="18" charset="0"/>
                <a:cs typeface="Times New Roman" panose="02020603050405020304" pitchFamily="18" charset="0"/>
              </a:rPr>
              <a:t>GIẢI QUYẾT VẤN ĐỀ VỚI SỰ TRỢ GIÚP CỦA MÁY </a:t>
            </a:r>
            <a:r>
              <a:rPr lang="en-US" sz="4000" b="1" i="0" smtClean="0">
                <a:ln w="10541" cmpd="sng">
                  <a:solidFill>
                    <a:srgbClr val="FF0000"/>
                  </a:solidFill>
                  <a:prstDash val="solid"/>
                </a:ln>
                <a:solidFill>
                  <a:srgbClr val="FF0000"/>
                </a:solidFill>
                <a:latin typeface="Times New Roman" panose="02020603050405020304" pitchFamily="18" charset="0"/>
                <a:cs typeface="Times New Roman" panose="02020603050405020304" pitchFamily="18" charset="0"/>
              </a:rPr>
              <a:t>TÍNH</a:t>
            </a:r>
            <a:endParaRPr lang="en-US" sz="4000" b="1" i="0">
              <a:ln w="10541" cmpd="sng">
                <a:solidFill>
                  <a:srgbClr val="FF0000"/>
                </a:solidFill>
                <a:prstDash val="solid"/>
              </a:ln>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p:stCondLst>
                              <p:cond delay="0"/>
                            </p:stCondLst>
                            <p:childTnLst>
                              <p:par>
                                <p:cTn id="8" presetID="4" presetClass="entr" presetSubtype="16" fill="hold"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ox(in)">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par>
                          <p:cTn id="15" fill="hold">
                            <p:stCondLst>
                              <p:cond delay="0"/>
                            </p:stCondLst>
                            <p:childTnLst>
                              <p:par>
                                <p:cTn id="16" presetID="4" presetClass="entr" presetSubtype="16" fill="hold" nodeType="after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box(in)">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948" y="1777736"/>
            <a:ext cx="6996545" cy="3500846"/>
          </a:xfrm>
        </p:spPr>
        <p:txBody>
          <a:bodyPr>
            <a:noAutofit/>
          </a:bodyPr>
          <a:lstStyle/>
          <a:p>
            <a:pPr marL="0" marR="0" algn="l">
              <a:lnSpc>
                <a:spcPct val="100000"/>
              </a:lnSpc>
              <a:spcBef>
                <a:spcPts val="1200"/>
              </a:spcBef>
              <a:spcAft>
                <a:spcPts val="1200"/>
              </a:spcAft>
            </a:pPr>
            <a:r>
              <a:rPr lang="en-US" sz="2800" i="0" smtClean="0">
                <a:solidFill>
                  <a:schemeClr val="tx1"/>
                </a:solidFill>
                <a:latin typeface="Times New Roman" panose="02020603050405020304" pitchFamily="18" charset="0"/>
                <a:ea typeface="+mn-ea"/>
                <a:cs typeface="Times New Roman" panose="02020603050405020304" pitchFamily="18" charset="0"/>
              </a:rPr>
              <a:t>- Khởi động Python</a:t>
            </a:r>
            <a:endParaRPr lang="en-US" sz="2800" i="0"/>
          </a:p>
        </p:txBody>
      </p:sp>
      <p:pic>
        <p:nvPicPr>
          <p:cNvPr id="5" name="Picture 4"/>
          <p:cNvPicPr>
            <a:picLocks noChangeAspect="1"/>
          </p:cNvPicPr>
          <p:nvPr/>
        </p:nvPicPr>
        <p:blipFill rotWithShape="1">
          <a:blip r:embed="rId1"/>
          <a:srcRect t="68090" r="78296"/>
          <a:stretch>
            <a:fillRect/>
          </a:stretch>
        </p:blipFill>
        <p:spPr>
          <a:xfrm>
            <a:off x="7498789" y="1316182"/>
            <a:ext cx="4468057" cy="3962400"/>
          </a:xfrm>
          <a:prstGeom prst="rect">
            <a:avLst/>
          </a:prstGeom>
        </p:spPr>
      </p:pic>
      <p:sp>
        <p:nvSpPr>
          <p:cNvPr id="6" name="Speech Bubble: Oval 5"/>
          <p:cNvSpPr/>
          <p:nvPr/>
        </p:nvSpPr>
        <p:spPr>
          <a:xfrm>
            <a:off x="6096000" y="1052945"/>
            <a:ext cx="1537855" cy="942110"/>
          </a:xfrm>
          <a:prstGeom prst="wedgeEllipseCallout">
            <a:avLst>
              <a:gd name="adj1" fmla="val 139527"/>
              <a:gd name="adj2" fmla="val 71324"/>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Chọn</a:t>
            </a:r>
            <a:endParaRPr lang="en-US" sz="2800" b="1">
              <a:latin typeface="Times New Roman" panose="02020603050405020304" pitchFamily="18" charset="0"/>
              <a:cs typeface="Times New Roman" panose="02020603050405020304" pitchFamily="18" charset="0"/>
            </a:endParaRPr>
          </a:p>
        </p:txBody>
      </p:sp>
      <p:sp>
        <p:nvSpPr>
          <p:cNvPr id="7" name="Speech Bubble: Oval 6"/>
          <p:cNvSpPr/>
          <p:nvPr/>
        </p:nvSpPr>
        <p:spPr>
          <a:xfrm>
            <a:off x="5327072" y="4807527"/>
            <a:ext cx="1537855" cy="942110"/>
          </a:xfrm>
          <a:prstGeom prst="wedgeEllipseCallout">
            <a:avLst>
              <a:gd name="adj1" fmla="val 117005"/>
              <a:gd name="adj2" fmla="val -3750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Cửa sổ Start</a:t>
            </a:r>
            <a:endParaRPr lang="en-US" sz="2400" b="1">
              <a:latin typeface="Times New Roman" panose="02020603050405020304" pitchFamily="18" charset="0"/>
              <a:cs typeface="Times New Roman" panose="02020603050405020304" pitchFamily="18" charset="0"/>
            </a:endParaRPr>
          </a:p>
        </p:txBody>
      </p:sp>
      <p:sp>
        <p:nvSpPr>
          <p:cNvPr id="8" name="Rounded Rectangle 39"/>
          <p:cNvSpPr/>
          <p:nvPr/>
        </p:nvSpPr>
        <p:spPr>
          <a:xfrm>
            <a:off x="2189018" y="124691"/>
            <a:ext cx="7543800" cy="54032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 </a:t>
            </a:r>
            <a:r>
              <a:rPr lang="en-US" sz="40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Môi trường lập trình Python</a:t>
            </a:r>
            <a:endParaRPr lang="en-U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1"/>
          <a:srcRect l="2727" r="37696" b="58388"/>
          <a:stretch>
            <a:fillRect/>
          </a:stretch>
        </p:blipFill>
        <p:spPr>
          <a:xfrm>
            <a:off x="809897" y="2264667"/>
            <a:ext cx="10528663" cy="4593333"/>
          </a:xfrm>
          <a:prstGeom prst="rect">
            <a:avLst/>
          </a:prstGeom>
        </p:spPr>
      </p:pic>
      <p:sp>
        <p:nvSpPr>
          <p:cNvPr id="5" name="Arrow: Down 4"/>
          <p:cNvSpPr/>
          <p:nvPr/>
        </p:nvSpPr>
        <p:spPr>
          <a:xfrm>
            <a:off x="4568437" y="1391831"/>
            <a:ext cx="304800" cy="87283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295207" y="1391831"/>
            <a:ext cx="5209309"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2400">
                <a:latin typeface="Times New Roman" panose="02020603050405020304" pitchFamily="18" charset="0"/>
                <a:cs typeface="Times New Roman" panose="02020603050405020304" pitchFamily="18" charset="0"/>
              </a:rPr>
              <a:t>Cửa sổ làm việc trực tiếp của Python</a:t>
            </a:r>
            <a:endParaRPr lang="en-US" sz="2400">
              <a:latin typeface="Times New Roman" panose="02020603050405020304" pitchFamily="18" charset="0"/>
              <a:cs typeface="Times New Roman" panose="02020603050405020304" pitchFamily="18" charset="0"/>
            </a:endParaRPr>
          </a:p>
        </p:txBody>
      </p:sp>
      <p:sp>
        <p:nvSpPr>
          <p:cNvPr id="8" name="Rectangle 7"/>
          <p:cNvSpPr/>
          <p:nvPr/>
        </p:nvSpPr>
        <p:spPr>
          <a:xfrm>
            <a:off x="413657" y="415335"/>
            <a:ext cx="11321142" cy="523220"/>
          </a:xfrm>
          <a:prstGeom prst="rect">
            <a:avLst/>
          </a:prstGeom>
        </p:spPr>
        <p:txBody>
          <a:bodyPr wrap="square">
            <a:spAutoFit/>
          </a:bodyPr>
          <a:lstStyle/>
          <a:p>
            <a:r>
              <a:rPr lang="en-US" sz="2800">
                <a:solidFill>
                  <a:srgbClr val="000000"/>
                </a:solidFill>
                <a:latin typeface="Times New Roman" panose="02020603050405020304" pitchFamily="18" charset="0"/>
                <a:ea typeface="Times New Roman" panose="02020603050405020304" pitchFamily="18" charset="0"/>
              </a:rPr>
              <a:t>Sau khi khởi động, màn hình làm việc của python có dạng tương tự </a:t>
            </a:r>
            <a:r>
              <a:rPr lang="en-US" sz="2800">
                <a:solidFill>
                  <a:srgbClr val="000000"/>
                </a:solidFill>
                <a:latin typeface="Times New Roman" panose="02020603050405020304" pitchFamily="18" charset="0"/>
                <a:ea typeface="Times New Roman" panose="02020603050405020304" pitchFamily="18" charset="0"/>
              </a:rPr>
              <a:t>như </a:t>
            </a:r>
            <a:r>
              <a:rPr lang="en-US" sz="2800" smtClean="0">
                <a:solidFill>
                  <a:srgbClr val="000000"/>
                </a:solidFill>
                <a:latin typeface="Times New Roman" panose="02020603050405020304" pitchFamily="18" charset="0"/>
                <a:ea typeface="Times New Roman" panose="02020603050405020304" pitchFamily="18" charset="0"/>
              </a:rPr>
              <a:t>sau:</a:t>
            </a: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05691" y="754675"/>
            <a:ext cx="10589623" cy="5078313"/>
          </a:xfrm>
          <a:prstGeom prst="rect">
            <a:avLst/>
          </a:prstGeom>
        </p:spPr>
        <p:txBody>
          <a:bodyPr wrap="square">
            <a:spAutoFit/>
          </a:bodyPr>
          <a:lstStyle/>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Môi trường lập trình Python có hai chế độ:</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Chế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gõ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lệnh trực tiếp thường được dùng để tính toán và kiểm tra nhanh các lệnh.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Chế độ soạn thảo dùng để viết các chương trình có nhiều dòng lệnh.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a) Chế độ gõ lệnh trực tiếp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Gõ lệnh trực tiếp sau dấu nhắc &gt;&gt;&gt; và nhấn phím Enter để thực hiện lệnh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&gt;&gt;&gt;   &lt;lệnh python&gt;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96685" y="765222"/>
            <a:ext cx="10694126" cy="1261884"/>
          </a:xfrm>
          <a:prstGeom prst="rect">
            <a:avLst/>
          </a:prstGeom>
        </p:spPr>
        <p:txBody>
          <a:bodyPr wrap="square">
            <a:spAutoFit/>
          </a:bodyPr>
          <a:lstStyle/>
          <a:p>
            <a:pPr>
              <a:spcBef>
                <a:spcPts val="1200"/>
              </a:spcBef>
              <a:spcAft>
                <a:spcPts val="1200"/>
              </a:spcAft>
            </a:pPr>
            <a:r>
              <a:rPr lang="en-US" sz="2800" b="1">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b) Chế độ soạn thảo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b="1">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 Mở màn hình soạn thảo bằng cách vào File/NewFile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4" name="Picture 3"/>
          <p:cNvPicPr/>
          <p:nvPr/>
        </p:nvPicPr>
        <p:blipFill rotWithShape="1">
          <a:blip r:embed="rId1"/>
          <a:srcRect l="61609" t="42212" r="4462" b="40747"/>
          <a:stretch>
            <a:fillRect/>
          </a:stretch>
        </p:blipFill>
        <p:spPr bwMode="auto">
          <a:xfrm>
            <a:off x="1010193" y="2351630"/>
            <a:ext cx="10067109" cy="4114483"/>
          </a:xfrm>
          <a:prstGeom prst="rect">
            <a:avLst/>
          </a:prstGeom>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62150" y="1658839"/>
            <a:ext cx="10371908" cy="3293209"/>
          </a:xfrm>
          <a:prstGeom prst="rect">
            <a:avLst/>
          </a:prstGeom>
        </p:spPr>
        <p:txBody>
          <a:bodyPr wrap="square">
            <a:spAutoFit/>
          </a:bodyPr>
          <a:lstStyle/>
          <a:p>
            <a:pPr algn="just">
              <a:spcBef>
                <a:spcPts val="1200"/>
              </a:spcBef>
              <a:spcAft>
                <a:spcPts val="1200"/>
              </a:spcAft>
            </a:pP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Chú ý: </a:t>
            </a:r>
            <a:r>
              <a:rPr lang="en-US" sz="2800">
                <a:latin typeface="Times New Roman" panose="02020603050405020304" pitchFamily="18" charset="0"/>
                <a:ea typeface="Times New Roman" panose="02020603050405020304" pitchFamily="18" charset="0"/>
                <a:cs typeface="Times New Roman" panose="02020603050405020304" pitchFamily="18" charset="0"/>
              </a:rPr>
              <a:t>Có thể soạn thảo chương trình Python bằng phần mềm soạn thảo văn bản hoặc phần mềm lập trình python như Wingware, Pycharm, Thonny, VisualStudio,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b="1">
              <a:solidFill>
                <a:srgbClr val="FF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latin typeface="Times New Roman" panose="02020603050405020304" pitchFamily="18" charset="0"/>
                <a:ea typeface="Times New Roman" panose="02020603050405020304" pitchFamily="18" charset="0"/>
              </a:rPr>
              <a:t>=&gt; Môi trường lập trình Python có 2 chế độ: chế độ gõ lệnh trực tiếp và chế độ soạn thảo.</a:t>
            </a:r>
            <a:endParaRPr lang="en-US" sz="2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1689462" y="472799"/>
            <a:ext cx="8421189" cy="4544556"/>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Dấu nhắc chính là con trỏ soạn thảo chương trình Python. Đúng hay sai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?2. Việc thực hiện câu lệnh ở chế độ gõ lệnh trực tiếp và chế độ soạn thảo có điểm gì giống nhau, khác nhau?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9814" y="506485"/>
            <a:ext cx="9239068" cy="743473"/>
          </a:xfrm>
          <a:prstGeom prst="rect">
            <a:avLst/>
          </a:prstGeom>
        </p:spPr>
        <p:txBody>
          <a:bodyPr wrap="none">
            <a:spAutoFit/>
          </a:bodyPr>
          <a:lstStyle/>
          <a:p>
            <a:pPr algn="just">
              <a:lnSpc>
                <a:spcPct val="115000"/>
              </a:lnSpc>
            </a:pPr>
            <a:r>
              <a:rPr lang="en-US" sz="4000" b="1" cap="all">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 MỘT SỐ LỆNH PYTHON ĐẦU TIÊN</a:t>
            </a:r>
            <a:endParaRPr lang="en-US" sz="400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4" name="Picture 3"/>
          <p:cNvPicPr/>
          <p:nvPr/>
        </p:nvPicPr>
        <p:blipFill rotWithShape="1">
          <a:blip r:embed="rId1"/>
          <a:srcRect l="60654" t="28229" r="3982" b="35988"/>
          <a:stretch>
            <a:fillRect/>
          </a:stretch>
        </p:blipFill>
        <p:spPr bwMode="auto">
          <a:xfrm>
            <a:off x="1006202" y="1592036"/>
            <a:ext cx="10280107" cy="5265964"/>
          </a:xfrm>
          <a:prstGeom prst="rect">
            <a:avLst/>
          </a:prstGeom>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1"/>
          <a:srcRect l="61440" t="28508" r="3986" b="49409"/>
          <a:stretch>
            <a:fillRect/>
          </a:stretch>
        </p:blipFill>
        <p:spPr bwMode="auto">
          <a:xfrm>
            <a:off x="920614" y="539431"/>
            <a:ext cx="10748872" cy="5469483"/>
          </a:xfrm>
          <a:prstGeom prst="rect">
            <a:avLst/>
          </a:prstGeom>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31520" y="1356336"/>
            <a:ext cx="11051177" cy="2739211"/>
          </a:xfrm>
          <a:prstGeom prst="rect">
            <a:avLst/>
          </a:prstGeom>
        </p:spPr>
        <p:txBody>
          <a:bodyPr wrap="square">
            <a:spAutoFit/>
          </a:bodyPr>
          <a:lstStyle/>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Trong Python, lệnh print() có chức năng đưa dữ liệu ra (xuất dữ liệu).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Cú pháp lệnh print()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ctr">
              <a:spcBef>
                <a:spcPts val="1200"/>
              </a:spcBef>
              <a:spcAft>
                <a:spcPts val="1200"/>
              </a:spcAft>
            </a:pPr>
            <a:r>
              <a:rPr lang="fr-FR" sz="2800" b="1">
                <a:solidFill>
                  <a:srgbClr val="FF66FF"/>
                </a:solidFill>
                <a:latin typeface="Times New Roman" panose="02020603050405020304" pitchFamily="18" charset="0"/>
                <a:ea typeface="Times New Roman" panose="02020603050405020304" pitchFamily="18" charset="0"/>
                <a:cs typeface="Times New Roman" panose="02020603050405020304" pitchFamily="18" charset="0"/>
              </a:rPr>
              <a:t>print</a:t>
            </a:r>
            <a:r>
              <a:rPr lang="fr-FR"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(v1, v2,..., vn)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 đó v1, v2,..., vn là các giá trị cần đưa ra màn </a:t>
            </a: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fr-FR"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79269" y="938325"/>
            <a:ext cx="11051177" cy="4031873"/>
          </a:xfrm>
          <a:prstGeom prst="rect">
            <a:avLst/>
          </a:prstGeom>
        </p:spPr>
        <p:txBody>
          <a:bodyPr wrap="square">
            <a:spAutoFit/>
          </a:bodyPr>
          <a:lstStyle/>
          <a:p>
            <a:pPr algn="just">
              <a:spcBef>
                <a:spcPts val="1200"/>
              </a:spcBef>
              <a:spcAft>
                <a:spcPts val="1200"/>
              </a:spcAft>
            </a:pPr>
            <a:r>
              <a:rPr lang="fr-FR"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Ghi </a:t>
            </a:r>
            <a:r>
              <a:rPr lang="fr-FR"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nhớ :</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Symbol" panose="05050102010706020507" pitchFamily="18" charset="2"/>
              <a:buChar char=""/>
            </a:pPr>
            <a:r>
              <a:rPr lang="fr-FR"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Khi nhập giá trị số hoặc xâu kí tự từ dòng lệnh, Python tự nhận biết kiểu dữ liệu.</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Symbol" panose="05050102010706020507" pitchFamily="18" charset="2"/>
              <a:buChar char=""/>
            </a:pPr>
            <a:r>
              <a:rPr lang="fr-FR"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Python có thể thực hiện các phép toán thông thường với số, phân biệt số thực và số </a:t>
            </a:r>
            <a:r>
              <a:rPr lang="fr-FR" sz="280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nguyên.</a:t>
            </a:r>
            <a:endParaRPr lang="fr-FR" sz="280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1200"/>
              </a:spcBef>
              <a:spcAft>
                <a:spcPts val="1200"/>
              </a:spcAft>
              <a:buFont typeface="Symbol" panose="05050102010706020507" pitchFamily="18" charset="2"/>
              <a:buChar char=""/>
            </a:pPr>
            <a:r>
              <a:rPr lang="fr-FR" sz="2800" smtClean="0">
                <a:solidFill>
                  <a:srgbClr val="C00000"/>
                </a:solidFill>
                <a:latin typeface="Times New Roman" panose="02020603050405020304" pitchFamily="18" charset="0"/>
                <a:ea typeface="Times New Roman" panose="02020603050405020304" pitchFamily="18" charset="0"/>
              </a:rPr>
              <a:t>Lệnh </a:t>
            </a:r>
            <a:r>
              <a:rPr lang="fr-FR" sz="2800">
                <a:solidFill>
                  <a:srgbClr val="C00000"/>
                </a:solidFill>
                <a:latin typeface="Times New Roman" panose="02020603050405020304" pitchFamily="18" charset="0"/>
                <a:ea typeface="Times New Roman" panose="02020603050405020304" pitchFamily="18" charset="0"/>
              </a:rPr>
              <a:t>print() có chức năng in dữ liệu ra màn hình, có thể in ra một hoặc nhiều giá trị đồng thời </a:t>
            </a:r>
            <a:endParaRPr lang="fr-FR" sz="2800">
              <a:solidFill>
                <a:srgbClr val="C00000"/>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ải xuống.jpg"/>
          <p:cNvPicPr>
            <a:picLocks noChangeAspect="1"/>
          </p:cNvPicPr>
          <p:nvPr/>
        </p:nvPicPr>
        <p:blipFill>
          <a:blip r:embed="rId1"/>
          <a:stretch>
            <a:fillRect/>
          </a:stretch>
        </p:blipFill>
        <p:spPr>
          <a:xfrm>
            <a:off x="0" y="4297981"/>
            <a:ext cx="1245326" cy="1830965"/>
          </a:xfrm>
          <a:prstGeom prst="rect">
            <a:avLst/>
          </a:prstGeom>
        </p:spPr>
      </p:pic>
      <p:sp>
        <p:nvSpPr>
          <p:cNvPr id="2" name="Thought Bubble: Cloud 1"/>
          <p:cNvSpPr/>
          <p:nvPr/>
        </p:nvSpPr>
        <p:spPr>
          <a:xfrm>
            <a:off x="2037806" y="768916"/>
            <a:ext cx="8431875" cy="3529065"/>
          </a:xfrm>
          <a:prstGeom prst="cloudCallout">
            <a:avLst>
              <a:gd name="adj1" fmla="val -58001"/>
              <a:gd name="adj2" fmla="val 5719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a:latin typeface="Times New Roman" panose="02020603050405020304" pitchFamily="18" charset="0"/>
                <a:cs typeface="Times New Roman" panose="02020603050405020304" pitchFamily="18" charset="0"/>
              </a:rPr>
              <a:t>Em hãy quan sát các đoạn chương trình được viết bằng các ngôn ngữ lập trình khác nhau trong Hình 16.1 và cho biết câu lệnh trong ngôn ngữ nào dễ hiểu nhất?</a:t>
            </a:r>
            <a:endParaRPr lang="en-US" sz="28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250">
        <p14:glitter pattern="hexagon"/>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p:cNvSpPr/>
          <p:nvPr/>
        </p:nvSpPr>
        <p:spPr>
          <a:xfrm>
            <a:off x="522515" y="645599"/>
            <a:ext cx="11129554" cy="5482352"/>
          </a:xfrm>
          <a:prstGeom prst="flowChartAlternateProcess">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fr-FR"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1.</a:t>
            </a: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Kết quả của mỗi lệnh sau là gì? Kết quả đó có kiểu dữ liệu nào?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a:solidFill>
                  <a:srgbClr val="FF66FF"/>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5/2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a:solidFill>
                  <a:srgbClr val="FF66FF"/>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12 + 1.5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a:solidFill>
                  <a:srgbClr val="FF66FF"/>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fr-FR"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“Bạn là học sinh lớp 10”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F66FF"/>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10 + 7//2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Lệnh sau sẽ in ra kết quả gì?</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F66FF"/>
                </a:solidFill>
                <a:latin typeface="Times New Roman" panose="02020603050405020304" pitchFamily="18" charset="0"/>
                <a:ea typeface="Times New Roman" panose="02020603050405020304" pitchFamily="18" charset="0"/>
                <a:cs typeface="Times New Roman" panose="02020603050405020304" pitchFamily="18" charset="0"/>
              </a:rPr>
              <a:t>&gt;&gt;&gt; print</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“13 + 10*3//2 – 3**2 =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13 + 10*3//2 – 3**2)</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96774" y="506485"/>
            <a:ext cx="3371436" cy="743473"/>
          </a:xfrm>
          <a:prstGeom prst="rect">
            <a:avLst/>
          </a:prstGeom>
        </p:spPr>
        <p:txBody>
          <a:bodyPr wrap="none">
            <a:spAutoFit/>
          </a:bodyPr>
          <a:lstStyle/>
          <a:p>
            <a:pPr algn="just">
              <a:lnSpc>
                <a:spcPct val="115000"/>
              </a:lnSpc>
            </a:pPr>
            <a:r>
              <a:rPr lang="en-US" sz="4000" b="1">
                <a:solidFill>
                  <a:srgbClr val="CC00FF"/>
                </a:solidFill>
                <a:latin typeface="Times New Roman" panose="02020603050405020304" pitchFamily="18" charset="0"/>
                <a:ea typeface="Times New Roman" panose="02020603050405020304" pitchFamily="18" charset="0"/>
                <a:cs typeface="Times New Roman" panose="02020603050405020304" pitchFamily="18" charset="0"/>
              </a:rPr>
              <a:t>THỰC HÀNH</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4" name="Rectangle 3"/>
          <p:cNvSpPr/>
          <p:nvPr/>
        </p:nvSpPr>
        <p:spPr>
          <a:xfrm>
            <a:off x="1048773" y="1850219"/>
            <a:ext cx="10394289" cy="3560975"/>
          </a:xfrm>
          <a:prstGeom prst="rect">
            <a:avLst/>
          </a:prstGeom>
        </p:spPr>
        <p:txBody>
          <a:bodyPr wrap="square">
            <a:spAutoFit/>
          </a:bodyPr>
          <a:lstStyle/>
          <a:p>
            <a:pPr algn="just">
              <a:lnSpc>
                <a:spcPct val="115000"/>
              </a:lnSpc>
            </a:pPr>
            <a:r>
              <a:rPr lang="en-US" sz="2800" b="1">
                <a:solidFill>
                  <a:srgbClr val="CC00FF"/>
                </a:solidFill>
                <a:latin typeface="Times New Roman" panose="02020603050405020304" pitchFamily="18" charset="0"/>
                <a:ea typeface="Times New Roman" panose="02020603050405020304" pitchFamily="18" charset="0"/>
                <a:cs typeface="Times New Roman" panose="02020603050405020304" pitchFamily="18" charset="0"/>
              </a:rPr>
              <a:t>Nhiệm vụ:</a:t>
            </a:r>
            <a:r>
              <a:rPr lang="en-US" sz="2800">
                <a:solidFill>
                  <a:srgbClr val="CC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 dụng chế độ soạn thảo chương trình của Python để tạo, nhập và chạy chương trình đầu tiên có tên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Bai1.py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Bai1.py</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solidFill>
                  <a:srgbClr val="808080"/>
                </a:solidFill>
                <a:latin typeface="Times New Roman" panose="02020603050405020304" pitchFamily="18" charset="0"/>
                <a:ea typeface="Times New Roman" panose="02020603050405020304" pitchFamily="18" charset="0"/>
                <a:cs typeface="Times New Roman" panose="02020603050405020304" pitchFamily="18" charset="0"/>
              </a:rPr>
              <a:t>#  Chương trình đầu tiên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solidFill>
                  <a:srgbClr val="80808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Kí hiệu # là vị trí bắt đầu dòng chú thích lệnh của Python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solidFill>
                  <a:srgbClr val="CC00FF"/>
                </a:solidFill>
                <a:latin typeface="Times New Roman" panose="02020603050405020304" pitchFamily="18" charset="0"/>
                <a:ea typeface="Times New Roman" panose="02020603050405020304" pitchFamily="18" charset="0"/>
                <a:cs typeface="Times New Roman" panose="02020603050405020304" pitchFamily="18" charset="0"/>
              </a:rPr>
              <a:t>print</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“Xin chào!”</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84067" y="1368310"/>
            <a:ext cx="10040983" cy="3600986"/>
          </a:xfrm>
          <a:prstGeom prst="rect">
            <a:avLst/>
          </a:prstGeom>
        </p:spPr>
        <p:txBody>
          <a:bodyPr wrap="square">
            <a:spAutoFit/>
          </a:bodyPr>
          <a:lstStyle/>
          <a:p>
            <a:pPr algn="just">
              <a:spcBef>
                <a:spcPts val="1200"/>
              </a:spcBef>
              <a:spcAft>
                <a:spcPts val="1200"/>
              </a:spcAft>
            </a:pPr>
            <a:r>
              <a:rPr lang="vi-VN" sz="2800" b="1">
                <a:solidFill>
                  <a:srgbClr val="FFC000"/>
                </a:solidFill>
                <a:latin typeface="Times New Roman" panose="02020603050405020304" pitchFamily="18" charset="0"/>
                <a:cs typeface="Times New Roman" panose="02020603050405020304" pitchFamily="18" charset="0"/>
              </a:rPr>
              <a:t>Hướng dẫn. </a:t>
            </a:r>
            <a:endParaRPr lang="vi-VN" sz="2800" b="1">
              <a:solidFill>
                <a:srgbClr val="FFC000"/>
              </a:solidFill>
              <a:latin typeface="Times New Roman" panose="02020603050405020304" pitchFamily="18" charset="0"/>
              <a:cs typeface="Times New Roman" panose="02020603050405020304" pitchFamily="18" charset="0"/>
            </a:endParaRPr>
          </a:p>
          <a:p>
            <a:pPr algn="just">
              <a:spcBef>
                <a:spcPts val="1200"/>
              </a:spcBef>
              <a:spcAft>
                <a:spcPts val="1200"/>
              </a:spcAft>
            </a:pPr>
            <a:r>
              <a:rPr lang="vi-VN" sz="2800" i="1">
                <a:solidFill>
                  <a:srgbClr val="0070C0"/>
                </a:solidFill>
                <a:latin typeface="Times New Roman" panose="02020603050405020304" pitchFamily="18" charset="0"/>
                <a:cs typeface="Times New Roman" panose="02020603050405020304" pitchFamily="18" charset="0"/>
              </a:rPr>
              <a:t>Bước 1: </a:t>
            </a:r>
            <a:r>
              <a:rPr lang="vi-VN" sz="2800">
                <a:latin typeface="Times New Roman" panose="02020603050405020304" pitchFamily="18" charset="0"/>
                <a:cs typeface="Times New Roman" panose="02020603050405020304" pitchFamily="18" charset="0"/>
              </a:rPr>
              <a:t>Nháy đúp chuột vào </a:t>
            </a:r>
            <a:r>
              <a:rPr lang="vi-VN" sz="2800">
                <a:latin typeface="Times New Roman" panose="02020603050405020304" pitchFamily="18" charset="0"/>
                <a:cs typeface="Times New Roman" panose="02020603050405020304" pitchFamily="18" charset="0"/>
              </a:rPr>
              <a:t>biểu </a:t>
            </a:r>
            <a:r>
              <a:rPr lang="vi-VN" sz="2800" smtClean="0">
                <a:latin typeface="Times New Roman" panose="02020603050405020304" pitchFamily="18" charset="0"/>
                <a:cs typeface="Times New Roman" panose="02020603050405020304" pitchFamily="18" charset="0"/>
              </a:rPr>
              <a:t>tượng</a:t>
            </a: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 </a:t>
            </a:r>
            <a:r>
              <a:rPr lang="vi-VN" sz="2800">
                <a:latin typeface="Times New Roman" panose="02020603050405020304" pitchFamily="18" charset="0"/>
                <a:cs typeface="Times New Roman" panose="02020603050405020304" pitchFamily="18" charset="0"/>
              </a:rPr>
              <a:t>của Python để khời động.</a:t>
            </a:r>
            <a:endParaRPr lang="vi-VN"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vi-VN" sz="2800" i="1">
                <a:solidFill>
                  <a:srgbClr val="0070C0"/>
                </a:solidFill>
                <a:latin typeface="Times New Roman" panose="02020603050405020304" pitchFamily="18" charset="0"/>
                <a:cs typeface="Times New Roman" panose="02020603050405020304" pitchFamily="18" charset="0"/>
              </a:rPr>
              <a:t>Bước 2: </a:t>
            </a:r>
            <a:r>
              <a:rPr lang="vi-VN" sz="2800">
                <a:latin typeface="Times New Roman" panose="02020603050405020304" pitchFamily="18" charset="0"/>
                <a:cs typeface="Times New Roman" panose="02020603050405020304" pitchFamily="18" charset="0"/>
              </a:rPr>
              <a:t>Chọn chế độ soạn thảo chương trình của môi trường lập trình Python. Trong môi trường lập trình Python, chọn File/New</a:t>
            </a:r>
            <a:endParaRPr lang="vi-VN"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vi-VN" sz="2800" i="1">
                <a:solidFill>
                  <a:srgbClr val="0070C0"/>
                </a:solidFill>
                <a:latin typeface="Times New Roman" panose="02020603050405020304" pitchFamily="18" charset="0"/>
                <a:cs typeface="Times New Roman" panose="02020603050405020304" pitchFamily="18" charset="0"/>
              </a:rPr>
              <a:t>Bước 3: </a:t>
            </a:r>
            <a:r>
              <a:rPr lang="vi-VN" sz="2800">
                <a:latin typeface="Times New Roman" panose="02020603050405020304" pitchFamily="18" charset="0"/>
                <a:cs typeface="Times New Roman" panose="02020603050405020304" pitchFamily="18" charset="0"/>
              </a:rPr>
              <a:t>Nhập nội dung chương trình như Hình 16,4.</a:t>
            </a:r>
            <a:endParaRPr lang="vi-VN" sz="2800">
              <a:latin typeface="Times New Roman" panose="02020603050405020304" pitchFamily="18" charset="0"/>
              <a:cs typeface="Times New Roman" panose="02020603050405020304" pitchFamily="18" charset="0"/>
            </a:endParaRPr>
          </a:p>
        </p:txBody>
      </p:sp>
      <p:pic>
        <p:nvPicPr>
          <p:cNvPr id="4" name="Picture 3"/>
          <p:cNvPicPr/>
          <p:nvPr/>
        </p:nvPicPr>
        <p:blipFill>
          <a:blip r:embed="rId1">
            <a:extLst>
              <a:ext uri="{28A0092B-C50C-407E-A947-70E740481C1C}">
                <a14:useLocalDpi xmlns:a14="http://schemas.microsoft.com/office/drawing/2010/main" val="0"/>
              </a:ext>
            </a:extLst>
          </a:blip>
          <a:srcRect/>
          <a:stretch>
            <a:fillRect/>
          </a:stretch>
        </p:blipFill>
        <p:spPr bwMode="auto">
          <a:xfrm>
            <a:off x="7068591" y="1959428"/>
            <a:ext cx="873624" cy="75347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1"/>
          <a:srcRect l="71040" t="46406" r="12161" b="40747"/>
          <a:stretch>
            <a:fillRect/>
          </a:stretch>
        </p:blipFill>
        <p:spPr bwMode="auto">
          <a:xfrm>
            <a:off x="3056709" y="1352277"/>
            <a:ext cx="6374266" cy="3298099"/>
          </a:xfrm>
          <a:prstGeom prst="rect">
            <a:avLst/>
          </a:prstGeom>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88274" y="1188888"/>
            <a:ext cx="10476412" cy="4031873"/>
          </a:xfrm>
          <a:prstGeom prst="rect">
            <a:avLst/>
          </a:prstGeom>
        </p:spPr>
        <p:txBody>
          <a:bodyPr wrap="square">
            <a:spAutoFit/>
          </a:bodyPr>
          <a:lstStyle/>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4: </a:t>
            </a:r>
            <a:r>
              <a:rPr lang="en-US" sz="2800">
                <a:latin typeface="Times New Roman" panose="02020603050405020304" pitchFamily="18" charset="0"/>
                <a:ea typeface="Times New Roman" panose="02020603050405020304" pitchFamily="18" charset="0"/>
                <a:cs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cs typeface="Times New Roman" panose="02020603050405020304" pitchFamily="18" charset="0"/>
              </a:rPr>
              <a:t>File/Save</a:t>
            </a:r>
            <a:r>
              <a:rPr lang="en-US" sz="2800">
                <a:latin typeface="Times New Roman" panose="02020603050405020304" pitchFamily="18" charset="0"/>
                <a:ea typeface="Times New Roman" panose="02020603050405020304" pitchFamily="18" charset="0"/>
                <a:cs typeface="Times New Roman" panose="02020603050405020304" pitchFamily="18" charset="0"/>
              </a:rPr>
              <a:t> hoặc nhấn tổ hợp phím </a:t>
            </a:r>
            <a:r>
              <a:rPr lang="en-US" sz="2800" b="1">
                <a:latin typeface="Times New Roman" panose="02020603050405020304" pitchFamily="18" charset="0"/>
                <a:ea typeface="Times New Roman" panose="02020603050405020304" pitchFamily="18" charset="0"/>
                <a:cs typeface="Times New Roman" panose="02020603050405020304" pitchFamily="18" charset="0"/>
              </a:rPr>
              <a:t>Ctrl + S</a:t>
            </a:r>
            <a:r>
              <a:rPr lang="en-US" sz="2800">
                <a:latin typeface="Times New Roman" panose="02020603050405020304" pitchFamily="18" charset="0"/>
                <a:ea typeface="Times New Roman" panose="02020603050405020304" pitchFamily="18" charset="0"/>
                <a:cs typeface="Times New Roman" panose="02020603050405020304" pitchFamily="18" charset="0"/>
              </a:rPr>
              <a:t> để lưu tệp.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5: </a:t>
            </a:r>
            <a:r>
              <a:rPr lang="en-US" sz="2800">
                <a:latin typeface="Times New Roman" panose="02020603050405020304" pitchFamily="18" charset="0"/>
                <a:ea typeface="Times New Roman" panose="02020603050405020304" pitchFamily="18" charset="0"/>
                <a:cs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cs typeface="Times New Roman" panose="02020603050405020304" pitchFamily="18" charset="0"/>
              </a:rPr>
              <a:t>Run/Run module</a:t>
            </a:r>
            <a:r>
              <a:rPr lang="en-US" sz="2800">
                <a:latin typeface="Times New Roman" panose="02020603050405020304" pitchFamily="18" charset="0"/>
                <a:ea typeface="Times New Roman" panose="02020603050405020304" pitchFamily="18" charset="0"/>
                <a:cs typeface="Times New Roman" panose="02020603050405020304" pitchFamily="18" charset="0"/>
              </a:rPr>
              <a:t> hoặc nhấn phím </a:t>
            </a:r>
            <a:r>
              <a:rPr lang="en-US" sz="2800" b="1">
                <a:latin typeface="Times New Roman" panose="02020603050405020304" pitchFamily="18" charset="0"/>
                <a:ea typeface="Times New Roman" panose="02020603050405020304" pitchFamily="18" charset="0"/>
                <a:cs typeface="Times New Roman" panose="02020603050405020304" pitchFamily="18" charset="0"/>
              </a:rPr>
              <a:t>F5</a:t>
            </a:r>
            <a:r>
              <a:rPr lang="en-US" sz="2800">
                <a:latin typeface="Times New Roman" panose="02020603050405020304" pitchFamily="18" charset="0"/>
                <a:ea typeface="Times New Roman" panose="02020603050405020304" pitchFamily="18" charset="0"/>
                <a:cs typeface="Times New Roman" panose="02020603050405020304" pitchFamily="18" charset="0"/>
              </a:rPr>
              <a:t> để thực hiện chương trình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6: </a:t>
            </a:r>
            <a:r>
              <a:rPr lang="en-US" sz="2800">
                <a:latin typeface="Times New Roman" panose="02020603050405020304" pitchFamily="18" charset="0"/>
                <a:ea typeface="Times New Roman" panose="02020603050405020304" pitchFamily="18" charset="0"/>
                <a:cs typeface="Times New Roman" panose="02020603050405020304" pitchFamily="18" charset="0"/>
              </a:rPr>
              <a:t>Để kết thúc một phiên làm việc, nháy nút </a:t>
            </a:r>
            <a:r>
              <a:rPr lang="en-US" sz="2800" b="1">
                <a:latin typeface="Times New Roman" panose="02020603050405020304" pitchFamily="18" charset="0"/>
                <a:ea typeface="Times New Roman" panose="02020603050405020304" pitchFamily="18" charset="0"/>
                <a:cs typeface="Times New Roman" panose="02020603050405020304" pitchFamily="18" charset="0"/>
              </a:rPr>
              <a:t>[x] </a:t>
            </a:r>
            <a:r>
              <a:rPr lang="en-US" sz="2800">
                <a:latin typeface="Times New Roman" panose="02020603050405020304" pitchFamily="18" charset="0"/>
                <a:ea typeface="Times New Roman" panose="02020603050405020304" pitchFamily="18" charset="0"/>
                <a:cs typeface="Times New Roman" panose="02020603050405020304" pitchFamily="18" charset="0"/>
              </a:rPr>
              <a:t>ở góc trên bên phải màn hình hoặc gõ lệnh quit() hoặc lệnh exit( ) rồi nhấn ENTER. Ví dụ:</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solidFill>
                  <a:srgbClr val="ED7D31"/>
                </a:solidFill>
                <a:latin typeface="Times New Roman" panose="02020603050405020304" pitchFamily="18" charset="0"/>
                <a:ea typeface="Times New Roman" panose="02020603050405020304" pitchFamily="18" charset="0"/>
              </a:rPr>
              <a:t>&gt;&gt;&gt;</a:t>
            </a:r>
            <a:r>
              <a:rPr lang="en-US" sz="2800">
                <a:latin typeface="Times New Roman" panose="02020603050405020304" pitchFamily="18" charset="0"/>
                <a:ea typeface="Times New Roman" panose="02020603050405020304" pitchFamily="18" charset="0"/>
              </a:rPr>
              <a:t> quit()</a:t>
            </a:r>
            <a:endParaRPr lang="en-US" sz="2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715090" y="0"/>
            <a:ext cx="3121688" cy="707886"/>
          </a:xfrm>
          <a:prstGeom prst="rect">
            <a:avLst/>
          </a:prstGeom>
        </p:spPr>
        <p:txBody>
          <a:bodyPr wrap="none">
            <a:spAutoFit/>
          </a:bodyPr>
          <a:lstStyle/>
          <a:p>
            <a:r>
              <a:rPr lang="vi-VN" sz="4000" b="1">
                <a:solidFill>
                  <a:srgbClr val="FF0000"/>
                </a:solidFill>
                <a:latin typeface="Times New Roman" panose="02020603050405020304" pitchFamily="18" charset="0"/>
                <a:ea typeface="Times New Roman" panose="02020603050405020304" pitchFamily="18" charset="0"/>
              </a:rPr>
              <a:t>LUYỆN TẬP</a:t>
            </a:r>
            <a:endParaRPr lang="en-US" sz="4000">
              <a:solidFill>
                <a:srgbClr val="FF0000"/>
              </a:solidFill>
            </a:endParaRPr>
          </a:p>
        </p:txBody>
      </p:sp>
      <p:sp>
        <p:nvSpPr>
          <p:cNvPr id="4" name="Rectangle 3"/>
          <p:cNvSpPr/>
          <p:nvPr/>
        </p:nvSpPr>
        <p:spPr>
          <a:xfrm>
            <a:off x="548640" y="1163073"/>
            <a:ext cx="10998926" cy="4893647"/>
          </a:xfrm>
          <a:prstGeom prst="rect">
            <a:avLst/>
          </a:prstGeom>
        </p:spPr>
        <p:txBody>
          <a:bodyPr wrap="square">
            <a:spAutoFit/>
          </a:bodyPr>
          <a:lstStyle/>
          <a:p>
            <a:pPr algn="just">
              <a:spcBef>
                <a:spcPts val="600"/>
              </a:spcBef>
              <a:spcAft>
                <a:spcPts val="600"/>
              </a:spcAft>
            </a:pPr>
            <a:r>
              <a:rPr lang="nl-NL"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r>
              <a:rPr lang="nl-NL"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Hãy viết lệnh để tính giá trị các biểu thức sau trong chế độ gõ lệnh trực tiếp của Python: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a) 10+13                             b) 20-7                                 c) 3x10 - 16                              d) 12/5 + 13/6</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nl-NL"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Các lệnh sau có lỗi không? Vì sao?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 * 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nl-NL"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"Bạn là học sinh, bạn tên là "Nguyễn Việt Anh”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a:t>
            </a:r>
            <a:r>
              <a:rPr lang="nl-NL"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các lệnh in ra màn hình thông tin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a) 1×3×5×7= 105                                               b) Bạn Hoa năm nay 16 tuổi</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8640" y="847044"/>
            <a:ext cx="10763794" cy="4739759"/>
          </a:xfrm>
          <a:prstGeom prst="rect">
            <a:avLst/>
          </a:prstGeom>
        </p:spPr>
        <p:txBody>
          <a:bodyPr wrap="square">
            <a:spAutoFit/>
          </a:bodyPr>
          <a:lstStyle/>
          <a:p>
            <a:pPr algn="just">
              <a:spcBef>
                <a:spcPts val="600"/>
              </a:spcBef>
              <a:spcAft>
                <a:spcPts val="600"/>
              </a:spcAft>
            </a:pPr>
            <a:r>
              <a:rPr lang="nl-NL"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4.</a:t>
            </a:r>
            <a:r>
              <a:rPr lang="nl-NL"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Ngoài cách viết xâu kí tự giữa cặp dấu nháy đơn hoặc nháy kép còn có thể viết giữa cặp ba dấu nháy kép. Nếu một xâu được viết giữa cặp ba dấu nháy kép thì chúng ta có thể dùng phím </a:t>
            </a:r>
            <a:r>
              <a:rPr lang="nl-NL" sz="2800" b="1">
                <a:latin typeface="Times New Roman" panose="02020603050405020304" pitchFamily="18" charset="0"/>
                <a:ea typeface="Times New Roman" panose="02020603050405020304" pitchFamily="18" charset="0"/>
                <a:cs typeface="Times New Roman" panose="02020603050405020304" pitchFamily="18" charset="0"/>
              </a:rPr>
              <a:t>Enter</a:t>
            </a:r>
            <a:r>
              <a:rPr lang="nl-NL" sz="2800">
                <a:latin typeface="Times New Roman" panose="02020603050405020304" pitchFamily="18" charset="0"/>
                <a:ea typeface="Times New Roman" panose="02020603050405020304" pitchFamily="18" charset="0"/>
                <a:cs typeface="Times New Roman" panose="02020603050405020304" pitchFamily="18" charset="0"/>
              </a:rPr>
              <a:t> để xuống dòng ở giữa xâu. Hãy thực hiện lệnh sau và quan sát kết quả:</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&gt;&gt;&gt; print</a:t>
            </a:r>
            <a:r>
              <a:rPr lang="nl-NL"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("""Không có việc gì khó</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Chỉ sợ lòng không bền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Đào núi và lấp biến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Quyết chí ắt làm nên""")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5.</a:t>
            </a:r>
            <a:r>
              <a:rPr lang="nl-NL"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chương trình Python in ra màn hình bảng nhân trong phạm vi 10.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692" y="1173613"/>
            <a:ext cx="10543308" cy="4704673"/>
          </a:xfrm>
        </p:spPr>
        <p:txBody>
          <a:bodyPr>
            <a:noAutofit/>
          </a:bodyPr>
          <a:lstStyle/>
          <a:p>
            <a:pPr marL="0" indent="0" algn="just">
              <a:buNone/>
            </a:pPr>
            <a:r>
              <a:rPr lang="en-US" sz="2800">
                <a:latin typeface="Times New Roman" panose="02020603050405020304" pitchFamily="18" charset="0"/>
                <a:cs typeface="Times New Roman" panose="02020603050405020304" pitchFamily="18" charset="0"/>
              </a:rPr>
              <a:t>Bài 1: Em hãy viết câu lệnh print() sao cho sau khi thực hiện câu lệnh này trên màn hình sẽ hiển thị dòng chữ “Học lập trình với Python để ra lệnh cho máy tính”</a:t>
            </a:r>
            <a:endParaRPr lang="en-US" sz="2800">
              <a:latin typeface="Times New Roman" panose="02020603050405020304" pitchFamily="18" charset="0"/>
              <a:cs typeface="Times New Roman" panose="02020603050405020304" pitchFamily="18" charset="0"/>
            </a:endParaRPr>
          </a:p>
          <a:p>
            <a:pPr marL="0" indent="0" algn="just">
              <a:buNone/>
            </a:pPr>
            <a:r>
              <a:rPr lang="en-US" sz="2800">
                <a:latin typeface="Times New Roman" panose="02020603050405020304" pitchFamily="18" charset="0"/>
                <a:cs typeface="Times New Roman" panose="02020603050405020304" pitchFamily="18" charset="0"/>
              </a:rPr>
              <a:t>Bài 2: Đường cao tốc Hà Nội – Lào Cai (kí hiệu CT.05) có chiều dài 264 km. Một ô tô chạy với tốc độ trung bình toàn tuyến là 70 km/h. Em hãy dùng ngôn ngữ lập trình Python ra lệnh cho máy tính để xác định thời gian ô tô đó đi từ Lào Cai về Hà Nội.</a:t>
            </a:r>
            <a:endParaRPr lang="en-US" sz="2800" dirty="0">
              <a:latin typeface="Times New Roman" panose="02020603050405020304" pitchFamily="18" charset="0"/>
              <a:cs typeface="Times New Roman" panose="02020603050405020304" pitchFamily="18" charset="0"/>
            </a:endParaRPr>
          </a:p>
        </p:txBody>
      </p:sp>
      <p:sp>
        <p:nvSpPr>
          <p:cNvPr id="4" name="Rounded Rectangle 3"/>
          <p:cNvSpPr/>
          <p:nvPr/>
        </p:nvSpPr>
        <p:spPr>
          <a:xfrm>
            <a:off x="3009900" y="224020"/>
            <a:ext cx="6172200" cy="609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a:ln w="10541" cmpd="sng">
                  <a:solidFill>
                    <a:schemeClr val="accent1">
                      <a:shade val="88000"/>
                      <a:satMod val="110000"/>
                    </a:schemeClr>
                  </a:solidFill>
                  <a:prstDash val="solid"/>
                </a:ln>
                <a:solidFill>
                  <a:schemeClr val="tx1"/>
                </a:solidFill>
                <a:latin typeface="Times New Roman" panose="02020603050405020304" pitchFamily="18" charset="0"/>
                <a:cs typeface="Times New Roman" panose="02020603050405020304" pitchFamily="18" charset="0"/>
              </a:rPr>
              <a:t>BÀI TẬP</a:t>
            </a:r>
            <a:endParaRPr lang="en-US" sz="3200" b="1" dirty="0">
              <a:ln w="10541" cmpd="sng">
                <a:solidFill>
                  <a:schemeClr val="accent1">
                    <a:shade val="88000"/>
                    <a:satMod val="110000"/>
                  </a:schemeClr>
                </a:solidFill>
                <a:prstDash val="solid"/>
              </a:ln>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250">
        <p:split orient="vert"/>
      </p:transition>
    </mc:Choice>
    <mc:Fallback>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500"/>
                                        <p:tgtEl>
                                          <p:spTgt spid="4">
                                            <p:txEl>
                                              <p:pRg st="0" end="0"/>
                                            </p:txEl>
                                          </p:spTgt>
                                        </p:tgtEl>
                                      </p:cBhvr>
                                    </p:animEffect>
                                    <p:anim calcmode="lin" valueType="num">
                                      <p:cBhvr>
                                        <p:cTn id="8" dur="15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9" dur="15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96389" y="1697182"/>
            <a:ext cx="11207931" cy="2600199"/>
          </a:xfrm>
          <a:prstGeom prst="rect">
            <a:avLst/>
          </a:prstGeom>
        </p:spPr>
        <p:txBody>
          <a:bodyPr wrap="square">
            <a:spAutoFit/>
          </a:bodyPr>
          <a:lstStyle/>
          <a:p>
            <a:pPr algn="just">
              <a:lnSpc>
                <a:spcPct val="150000"/>
              </a:lnSpc>
            </a:pPr>
            <a:r>
              <a:rPr lang="en-US" sz="2800">
                <a:solidFill>
                  <a:srgbClr val="C00000"/>
                </a:solidFill>
                <a:latin typeface="Times New Roman" panose="02020603050405020304" pitchFamily="18" charset="0"/>
                <a:cs typeface="Times New Roman" panose="02020603050405020304" pitchFamily="18" charset="0"/>
              </a:rPr>
              <a:t>Năm 2020 nước ta sản xuất được 247 tỉ kWh điện. Sản lượng điện của nước ta được dự báo sẽ tiếp tục tăng nhanh với tốc độ trung bình là 8,6%/năm. Em hãy dùng ngôn ngữ lập trình Python ra lệnh cho máy tính để tính sản lượng điện của nước ta sản xuất được trong năm 2021 theo dự báo</a:t>
            </a:r>
            <a:endParaRPr lang="en-US" sz="2800"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552" y="371474"/>
            <a:ext cx="10991849" cy="847725"/>
          </a:xfrm>
        </p:spPr>
        <p:txBody>
          <a:bodyPr/>
          <a:lstStyle/>
          <a:p>
            <a:pPr algn="ctr"/>
            <a:r>
              <a:rPr lang="en-US" b="1" i="0">
                <a:solidFill>
                  <a:srgbClr val="00B050"/>
                </a:solidFill>
                <a:effectLst/>
                <a:latin typeface="Times New Roman" panose="02020603050405020304" pitchFamily="18" charset="0"/>
                <a:cs typeface="Times New Roman" panose="02020603050405020304" pitchFamily="18" charset="0"/>
              </a:rPr>
              <a:t>CỦNG CỐ</a:t>
            </a:r>
            <a:endParaRPr lang="en-US" b="1" i="0">
              <a:solidFill>
                <a:srgbClr val="00B050"/>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38188" y="1288439"/>
            <a:ext cx="10715623" cy="4281122"/>
          </a:xfrm>
        </p:spPr>
        <p:txBody>
          <a:bodyPr vert="horz" lIns="91440" tIns="45720" rIns="91440" bIns="45720" rtlCol="0">
            <a:normAutofit/>
          </a:bodyPr>
          <a:lstStyle/>
          <a:p>
            <a:pPr marL="0" indent="0" algn="just">
              <a:buNone/>
            </a:pPr>
            <a:r>
              <a:rPr lang="vi-VN" sz="2800" b="1" i="0">
                <a:solidFill>
                  <a:srgbClr val="008000"/>
                </a:solidFill>
                <a:effectLst/>
                <a:latin typeface="Times New Roman" panose="02020603050405020304" pitchFamily="18" charset="0"/>
                <a:cs typeface="Times New Roman" panose="02020603050405020304" pitchFamily="18" charset="0"/>
              </a:rPr>
              <a:t>Câu 1:</a:t>
            </a:r>
            <a:r>
              <a:rPr lang="vi-VN" sz="2800" b="0" i="0">
                <a:solidFill>
                  <a:srgbClr val="000000"/>
                </a:solidFill>
                <a:effectLst/>
                <a:latin typeface="Times New Roman" panose="02020603050405020304" pitchFamily="18" charset="0"/>
                <a:cs typeface="Times New Roman" panose="02020603050405020304" pitchFamily="18" charset="0"/>
              </a:rPr>
              <a:t> </a:t>
            </a:r>
            <a:r>
              <a:rPr lang="en-US" sz="2800" b="0" i="0">
                <a:solidFill>
                  <a:srgbClr val="000000"/>
                </a:solidFill>
                <a:effectLst/>
                <a:latin typeface="Times New Roman" panose="02020603050405020304" pitchFamily="18" charset="0"/>
                <a:cs typeface="Times New Roman" panose="02020603050405020304" pitchFamily="18" charset="0"/>
              </a:rPr>
              <a:t>Trong các câu sau, những câu nào đúng?</a:t>
            </a:r>
            <a:endParaRPr lang="vi-VN" sz="2800" b="0" i="0">
              <a:solidFill>
                <a:srgbClr val="000000"/>
              </a:solidFill>
              <a:effectLst/>
              <a:latin typeface="Times New Roman" panose="02020603050405020304" pitchFamily="18" charset="0"/>
              <a:cs typeface="Times New Roman" panose="02020603050405020304" pitchFamily="18" charset="0"/>
            </a:endParaRPr>
          </a:p>
          <a:p>
            <a:pPr marL="0" indent="0" algn="just">
              <a:buNone/>
            </a:pPr>
            <a:r>
              <a:rPr lang="vi-VN" sz="2800" b="0" i="0">
                <a:solidFill>
                  <a:srgbClr val="000000"/>
                </a:solidFill>
                <a:effectLst/>
                <a:latin typeface="Times New Roman" panose="02020603050405020304" pitchFamily="18" charset="0"/>
                <a:cs typeface="Times New Roman" panose="02020603050405020304" pitchFamily="18" charset="0"/>
              </a:rPr>
              <a:t>A. </a:t>
            </a:r>
            <a:r>
              <a:rPr lang="en-US" sz="2800" b="0" i="0">
                <a:solidFill>
                  <a:srgbClr val="000000"/>
                </a:solidFill>
                <a:effectLst/>
                <a:latin typeface="Times New Roman" panose="02020603050405020304" pitchFamily="18" charset="0"/>
                <a:cs typeface="Times New Roman" panose="02020603050405020304" pitchFamily="18" charset="0"/>
              </a:rPr>
              <a:t>Chương trình là một bản chỉ dẫn cho máy tính làm việc, được viết bằng một ngôn ngữ lập trình </a:t>
            </a:r>
            <a:endParaRPr lang="vi-VN" sz="2800" b="0" i="0">
              <a:solidFill>
                <a:srgbClr val="000000"/>
              </a:solidFill>
              <a:effectLst/>
              <a:latin typeface="Times New Roman" panose="02020603050405020304" pitchFamily="18" charset="0"/>
              <a:cs typeface="Times New Roman" panose="02020603050405020304" pitchFamily="18" charset="0"/>
            </a:endParaRPr>
          </a:p>
          <a:p>
            <a:pPr marL="0" indent="0" algn="just">
              <a:buNone/>
            </a:pPr>
            <a:r>
              <a:rPr lang="vi-VN" sz="2800" b="0" i="0">
                <a:solidFill>
                  <a:srgbClr val="000000"/>
                </a:solidFill>
                <a:effectLst/>
                <a:latin typeface="Times New Roman" panose="02020603050405020304" pitchFamily="18" charset="0"/>
                <a:cs typeface="Times New Roman" panose="02020603050405020304" pitchFamily="18" charset="0"/>
              </a:rPr>
              <a:t>B. </a:t>
            </a:r>
            <a:r>
              <a:rPr lang="en-US" sz="2800" b="0" i="0">
                <a:solidFill>
                  <a:srgbClr val="000000"/>
                </a:solidFill>
                <a:effectLst/>
                <a:latin typeface="Times New Roman" panose="02020603050405020304" pitchFamily="18" charset="0"/>
                <a:cs typeface="Times New Roman" panose="02020603050405020304" pitchFamily="18" charset="0"/>
              </a:rPr>
              <a:t>Chỉ có một ngôn ngữ lập trình bậc cao là Python</a:t>
            </a:r>
            <a:endParaRPr lang="vi-VN" sz="2800" b="0" i="0">
              <a:solidFill>
                <a:srgbClr val="000000"/>
              </a:solidFill>
              <a:effectLst/>
              <a:latin typeface="Times New Roman" panose="02020603050405020304" pitchFamily="18" charset="0"/>
              <a:cs typeface="Times New Roman" panose="02020603050405020304" pitchFamily="18" charset="0"/>
            </a:endParaRPr>
          </a:p>
          <a:p>
            <a:pPr marL="0" indent="0" algn="just">
              <a:buNone/>
            </a:pPr>
            <a:r>
              <a:rPr lang="vi-VN" sz="2800" b="0" i="0">
                <a:solidFill>
                  <a:srgbClr val="000000"/>
                </a:solidFill>
                <a:effectLst/>
                <a:latin typeface="Times New Roman" panose="02020603050405020304" pitchFamily="18" charset="0"/>
                <a:cs typeface="Times New Roman" panose="02020603050405020304" pitchFamily="18" charset="0"/>
              </a:rPr>
              <a:t>C. </a:t>
            </a:r>
            <a:r>
              <a:rPr lang="en-US" sz="2800" b="0" i="0">
                <a:solidFill>
                  <a:srgbClr val="000000"/>
                </a:solidFill>
                <a:effectLst/>
                <a:latin typeface="Times New Roman" panose="02020603050405020304" pitchFamily="18" charset="0"/>
                <a:cs typeface="Times New Roman" panose="02020603050405020304" pitchFamily="18" charset="0"/>
              </a:rPr>
              <a:t>Lập trình bằng Python có thể đưa ra các thông báo bằng tiếng Việt</a:t>
            </a:r>
            <a:endParaRPr lang="vi-VN" sz="2800" b="0" i="0">
              <a:solidFill>
                <a:srgbClr val="000000"/>
              </a:solidFill>
              <a:effectLst/>
              <a:latin typeface="Times New Roman" panose="02020603050405020304" pitchFamily="18" charset="0"/>
              <a:cs typeface="Times New Roman" panose="02020603050405020304" pitchFamily="18" charset="0"/>
            </a:endParaRPr>
          </a:p>
          <a:p>
            <a:pPr marL="0" indent="0" algn="just">
              <a:buNone/>
            </a:pPr>
            <a:r>
              <a:rPr lang="vi-VN" sz="2800" b="0" i="0">
                <a:solidFill>
                  <a:srgbClr val="000000"/>
                </a:solidFill>
                <a:effectLst/>
                <a:latin typeface="Times New Roman" panose="02020603050405020304" pitchFamily="18" charset="0"/>
                <a:cs typeface="Times New Roman" panose="02020603050405020304" pitchFamily="18" charset="0"/>
              </a:rPr>
              <a:t>D. </a:t>
            </a:r>
            <a:r>
              <a:rPr lang="en-US" sz="2800" b="0" i="0">
                <a:solidFill>
                  <a:srgbClr val="000000"/>
                </a:solidFill>
                <a:effectLst/>
                <a:latin typeface="Times New Roman" panose="02020603050405020304" pitchFamily="18" charset="0"/>
                <a:cs typeface="Times New Roman" panose="02020603050405020304" pitchFamily="18" charset="0"/>
              </a:rPr>
              <a:t>Môi trường lập trình hỗ trợ người lập trình phát hiện ra câu lệnh viết sai</a:t>
            </a:r>
            <a:endParaRPr lang="vi-VN" sz="2800" b="0" i="0">
              <a:solidFill>
                <a:srgbClr val="000000"/>
              </a:solidFill>
              <a:effectLst/>
              <a:latin typeface="Times New Roman" panose="02020603050405020304" pitchFamily="18" charset="0"/>
              <a:cs typeface="Times New Roman" panose="02020603050405020304" pitchFamily="18" charset="0"/>
            </a:endParaRPr>
          </a:p>
        </p:txBody>
      </p:sp>
      <p:sp>
        <p:nvSpPr>
          <p:cNvPr id="4" name="Oval 3"/>
          <p:cNvSpPr/>
          <p:nvPr/>
        </p:nvSpPr>
        <p:spPr>
          <a:xfrm>
            <a:off x="590552" y="4079965"/>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58180" y="1852747"/>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p:cNvPicPr/>
          <p:nvPr/>
        </p:nvPicPr>
        <p:blipFill rotWithShape="1">
          <a:blip r:embed="rId1"/>
          <a:srcRect l="61047" t="39666" r="4270" b="31840"/>
          <a:stretch>
            <a:fillRect/>
          </a:stretch>
        </p:blipFill>
        <p:spPr bwMode="auto">
          <a:xfrm>
            <a:off x="888275" y="445542"/>
            <a:ext cx="9981202" cy="5694001"/>
          </a:xfrm>
          <a:prstGeom prst="rect">
            <a:avLst/>
          </a:prstGeom>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552" y="324215"/>
            <a:ext cx="10991849" cy="609600"/>
          </a:xfrm>
        </p:spPr>
        <p:txBody>
          <a:bodyPr>
            <a:normAutofit fontScale="90000"/>
          </a:bodyPr>
          <a:lstStyle/>
          <a:p>
            <a:pPr algn="ctr"/>
            <a:r>
              <a:rPr lang="en-US" b="1" i="0">
                <a:solidFill>
                  <a:srgbClr val="00B050"/>
                </a:solidFill>
                <a:effectLst/>
                <a:latin typeface="Times New Roman" panose="02020603050405020304" pitchFamily="18" charset="0"/>
                <a:cs typeface="Times New Roman" panose="02020603050405020304" pitchFamily="18" charset="0"/>
              </a:rPr>
              <a:t>CỦNG CỐ</a:t>
            </a:r>
            <a:endParaRPr lang="en-US" b="1" i="0">
              <a:solidFill>
                <a:srgbClr val="00B050"/>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599" y="1219200"/>
            <a:ext cx="10820399" cy="500502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marL="0" indent="0" algn="just">
              <a:buNone/>
            </a:pPr>
            <a:r>
              <a:rPr lang="en-US" sz="2800" b="1">
                <a:solidFill>
                  <a:srgbClr val="008000"/>
                </a:solidFill>
                <a:latin typeface="Times New Roman" panose="02020603050405020304" pitchFamily="18" charset="0"/>
                <a:cs typeface="Times New Roman" panose="02020603050405020304" pitchFamily="18" charset="0"/>
              </a:rPr>
              <a:t>Câu 2: </a:t>
            </a:r>
            <a:r>
              <a:rPr lang="en-US" sz="2800">
                <a:solidFill>
                  <a:srgbClr val="000000"/>
                </a:solidFill>
                <a:latin typeface="Times New Roman" panose="02020603050405020304" pitchFamily="18" charset="0"/>
                <a:cs typeface="Times New Roman" panose="02020603050405020304" pitchFamily="18" charset="0"/>
              </a:rPr>
              <a:t>Trong các câu say đây, những câu nào phù hợp với lí do nên học lập trình? Em học lập trình để?</a:t>
            </a:r>
            <a:endParaRPr lang="en-US" sz="280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800">
                <a:solidFill>
                  <a:srgbClr val="000000"/>
                </a:solidFill>
                <a:latin typeface="Times New Roman" panose="02020603050405020304" pitchFamily="18" charset="0"/>
                <a:cs typeface="Times New Roman" panose="02020603050405020304" pitchFamily="18" charset="0"/>
              </a:rPr>
              <a:t>A. Giỏi tiếng Anh</a:t>
            </a:r>
            <a:endParaRPr lang="en-US" sz="280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800">
                <a:solidFill>
                  <a:srgbClr val="000000"/>
                </a:solidFill>
                <a:latin typeface="Times New Roman" panose="02020603050405020304" pitchFamily="18" charset="0"/>
                <a:cs typeface="Times New Roman" panose="02020603050405020304" pitchFamily="18" charset="0"/>
              </a:rPr>
              <a:t>B. Làm phong phú kiến thức cá nhân</a:t>
            </a:r>
            <a:endParaRPr lang="en-US" sz="280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800">
                <a:solidFill>
                  <a:srgbClr val="000000"/>
                </a:solidFill>
                <a:latin typeface="Times New Roman" panose="02020603050405020304" pitchFamily="18" charset="0"/>
                <a:cs typeface="Times New Roman" panose="02020603050405020304" pitchFamily="18" charset="0"/>
              </a:rPr>
              <a:t>C. Có thể truy cập Internet</a:t>
            </a:r>
            <a:endParaRPr lang="en-US" sz="280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800">
                <a:solidFill>
                  <a:srgbClr val="000000"/>
                </a:solidFill>
                <a:latin typeface="Times New Roman" panose="02020603050405020304" pitchFamily="18" charset="0"/>
                <a:cs typeface="Times New Roman" panose="02020603050405020304" pitchFamily="18" charset="0"/>
              </a:rPr>
              <a:t>D. Sử dụng được các phần mềm văn phòng</a:t>
            </a:r>
            <a:endParaRPr lang="en-US" sz="280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800">
                <a:solidFill>
                  <a:srgbClr val="000000"/>
                </a:solidFill>
                <a:latin typeface="Times New Roman" panose="02020603050405020304" pitchFamily="18" charset="0"/>
                <a:cs typeface="Times New Roman" panose="02020603050405020304" pitchFamily="18" charset="0"/>
              </a:rPr>
              <a:t>E. Điều khiển máy tính giải nhiều loại bài toán sẽ gặp trong thực tế</a:t>
            </a:r>
            <a:endParaRPr lang="en-US" sz="280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800">
                <a:solidFill>
                  <a:srgbClr val="000000"/>
                </a:solidFill>
                <a:latin typeface="Times New Roman" panose="02020603050405020304" pitchFamily="18" charset="0"/>
                <a:cs typeface="Times New Roman" panose="02020603050405020304" pitchFamily="18" charset="0"/>
              </a:rPr>
              <a:t>F. Sau này trở thành chuyên gia trong lĩnh vực tin học</a:t>
            </a:r>
            <a:endParaRPr lang="en-US" sz="2800">
              <a:solidFill>
                <a:srgbClr val="000000"/>
              </a:solidFill>
              <a:latin typeface="Times New Roman" panose="02020603050405020304" pitchFamily="18" charset="0"/>
              <a:cs typeface="Times New Roman" panose="02020603050405020304" pitchFamily="18" charset="0"/>
            </a:endParaRPr>
          </a:p>
        </p:txBody>
      </p:sp>
      <p:sp>
        <p:nvSpPr>
          <p:cNvPr id="4" name="Oval 3"/>
          <p:cNvSpPr/>
          <p:nvPr/>
        </p:nvSpPr>
        <p:spPr>
          <a:xfrm>
            <a:off x="459922" y="4561114"/>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2865120" y="396942"/>
            <a:ext cx="6096000" cy="4310301"/>
          </a:xfrm>
          <a:prstGeom prst="cloudCallout">
            <a:avLst/>
          </a:prstGeom>
        </p:spPr>
        <p:style>
          <a:lnRef idx="2">
            <a:schemeClr val="accent2"/>
          </a:lnRef>
          <a:fillRef idx="1">
            <a:schemeClr val="lt1"/>
          </a:fillRef>
          <a:effectRef idx="0">
            <a:schemeClr val="accent2"/>
          </a:effectRef>
          <a:fontRef idx="minor">
            <a:schemeClr val="dk1"/>
          </a:fontRef>
        </p:style>
        <p:txBody>
          <a:bodyPr>
            <a:spAutoFit/>
          </a:bodyPr>
          <a:lstStyle/>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1. Ngôn ngữ lập trình là gì? Có những loại ngôn ngữ lập trình nào?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2. Hãy kể tên một số ngôn ngữ lập trình bậc cao mà em biết.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290946" y="0"/>
            <a:ext cx="11610108" cy="713509"/>
          </a:xfrm>
          <a:prstGeom prst="round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marL="342900" indent="-342900" algn="just">
              <a:buFont typeface="+mj-lt"/>
              <a:buAutoNum type="arabicPeriod"/>
            </a:pPr>
            <a:r>
              <a:rPr lang="en-US" sz="3600" b="1">
                <a:solidFill>
                  <a:srgbClr val="FF0000"/>
                </a:solidFill>
                <a:latin typeface="Times New Roman" panose="02020603050405020304" pitchFamily="18" charset="0"/>
                <a:cs typeface="Times New Roman" panose="02020603050405020304" pitchFamily="18" charset="0"/>
              </a:rPr>
              <a:t> Ngôn ngữ lập trình bậc cao</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290946" y="669669"/>
            <a:ext cx="11610108" cy="5754767"/>
          </a:xfrm>
          <a:prstGeom prst="roundRect">
            <a:avLst/>
          </a:prstGeom>
          <a:noFill/>
          <a:ln>
            <a:noFill/>
          </a:ln>
        </p:spPr>
        <p:style>
          <a:lnRef idx="1">
            <a:schemeClr val="accent1"/>
          </a:lnRef>
          <a:fillRef idx="2">
            <a:schemeClr val="accent1"/>
          </a:fillRef>
          <a:effectRef idx="1">
            <a:schemeClr val="accent1"/>
          </a:effectRef>
          <a:fontRef idx="minor">
            <a:schemeClr val="dk1"/>
          </a:fontRef>
        </p:style>
        <p:txBody>
          <a:bodyPr wrap="square" lIns="0" tIns="0" rIns="0" bIns="0" rtlCol="0" anchor="t" anchorCtr="0">
            <a:spAutoFit/>
          </a:bodyPr>
          <a:lstStyle/>
          <a:p>
            <a:pPr algn="just">
              <a:spcBef>
                <a:spcPts val="600"/>
              </a:spcBef>
              <a:spcAft>
                <a:spcPts val="600"/>
              </a:spcAft>
            </a:pPr>
            <a:r>
              <a:rPr lang="en-US" sz="2800">
                <a:latin typeface="Times New Roman" panose="02020603050405020304" pitchFamily="18" charset="0"/>
                <a:cs typeface="Times New Roman" panose="02020603050405020304" pitchFamily="18" charset="0"/>
              </a:rPr>
              <a:t>- Các lệnh viết bằng ngôn ngữ máy ở dạng mã nhị phân hay hợp ngữ sử dụng một số từ viết tắt (thường là tiếng Anh) không thuận tiện cho việc viết hoặc hiểu. </a:t>
            </a:r>
            <a:endParaRPr lang="en-US" sz="280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a:latin typeface="Times New Roman" panose="02020603050405020304" pitchFamily="18" charset="0"/>
                <a:cs typeface="Times New Roman" panose="02020603050405020304" pitchFamily="18" charset="0"/>
              </a:rPr>
              <a:t>- Lập trình bằng ngôn ngữ bậc cao: các câu lệnh được viết gần với ngôn ngữ tự nhiên. Tuy nhiên, để máy tính có thể hiểu và thực hiện, các chương trình đó cần được dịch sang ngôn ngữ máy nhờ một chương trình chuyên dụng được gọi là chương trình dịch</a:t>
            </a:r>
            <a:endParaRPr lang="en-US" sz="280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a:latin typeface="Times New Roman" panose="02020603050405020304" pitchFamily="18" charset="0"/>
                <a:cs typeface="Times New Roman" panose="02020603050405020304" pitchFamily="18" charset="0"/>
              </a:rPr>
              <a:t>- Các ngôn ngữ lập trình bậc như Java, C/C++, Python,... là những ngôn ngữ lập trình thông dụng nhất</a:t>
            </a:r>
            <a:endParaRPr lang="en-US" sz="280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a:latin typeface="Times New Roman" panose="02020603050405020304" pitchFamily="18" charset="0"/>
                <a:cs typeface="Times New Roman" panose="02020603050405020304" pitchFamily="18" charset="0"/>
              </a:rPr>
              <a:t>- Python là ngôn ngữ lập trình bậc cao do Guido van Rossum, người Hà Lan tạo ra và ra mắt lần đầu năm 1991. </a:t>
            </a:r>
            <a:endParaRPr lang="en-US" sz="28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250">
        <p14:glitter pattern="hexagon"/>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250" fill="hold"/>
                                        <p:tgtEl>
                                          <p:spTgt spid="17"/>
                                        </p:tgtEl>
                                        <p:attrNameLst>
                                          <p:attrName>ppt_x</p:attrName>
                                        </p:attrNameLst>
                                      </p:cBhvr>
                                      <p:tavLst>
                                        <p:tav tm="0">
                                          <p:val>
                                            <p:strVal val="#ppt_x"/>
                                          </p:val>
                                        </p:tav>
                                        <p:tav tm="100000">
                                          <p:val>
                                            <p:strVal val="#ppt_x"/>
                                          </p:val>
                                        </p:tav>
                                      </p:tavLst>
                                    </p:anim>
                                    <p:anim calcmode="lin" valueType="num">
                                      <p:cBhvr additive="base">
                                        <p:cTn id="8" dur="12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heel(1)">
                                      <p:cBhvr>
                                        <p:cTn id="13" dur="2000"/>
                                        <p:tgtEl>
                                          <p:spTgt spid="16"/>
                                        </p:tgtEl>
                                      </p:cBhvr>
                                    </p:animEffect>
                                  </p:childTnLst>
                                </p:cTn>
                              </p:par>
                            </p:childTnLst>
                          </p:cTn>
                        </p:par>
                        <p:par>
                          <p:cTn id="14" fill="hold">
                            <p:stCondLst>
                              <p:cond delay="2000"/>
                            </p:stCondLst>
                            <p:childTnLst>
                              <p:par>
                                <p:cTn id="15" presetID="45" presetClass="entr" presetSubtype="0" fill="hold" nodeType="after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fade">
                                      <p:cBhvr>
                                        <p:cTn id="17" dur="2000"/>
                                        <p:tgtEl>
                                          <p:spTgt spid="16">
                                            <p:txEl>
                                              <p:pRg st="0" end="0"/>
                                            </p:txEl>
                                          </p:spTgt>
                                        </p:tgtEl>
                                      </p:cBhvr>
                                    </p:animEffect>
                                    <p:anim calcmode="lin" valueType="num">
                                      <p:cBhvr>
                                        <p:cTn id="18" dur="2000" fill="hold"/>
                                        <p:tgtEl>
                                          <p:spTgt spid="16">
                                            <p:txEl>
                                              <p:pRg st="0" end="0"/>
                                            </p:txEl>
                                          </p:spTgt>
                                        </p:tgtEl>
                                        <p:attrNameLst>
                                          <p:attrName>ppt_w</p:attrName>
                                        </p:attrNameLst>
                                      </p:cBhvr>
                                      <p:tavLst>
                                        <p:tav tm="0" fmla="#ppt_w*sin(2.5*pi*$)">
                                          <p:val>
                                            <p:fltVal val="0"/>
                                          </p:val>
                                        </p:tav>
                                        <p:tav tm="100000">
                                          <p:val>
                                            <p:fltVal val="1"/>
                                          </p:val>
                                        </p:tav>
                                      </p:tavLst>
                                    </p:anim>
                                    <p:anim calcmode="lin" valueType="num">
                                      <p:cBhvr>
                                        <p:cTn id="19" dur="2000" fill="hold"/>
                                        <p:tgtEl>
                                          <p:spTgt spid="16">
                                            <p:txEl>
                                              <p:pRg st="0" end="0"/>
                                            </p:txEl>
                                          </p:spTgt>
                                        </p:tgtEl>
                                        <p:attrNameLst>
                                          <p:attrName>ppt_h</p:attrName>
                                        </p:attrNameLst>
                                      </p:cBhvr>
                                      <p:tavLst>
                                        <p:tav tm="0">
                                          <p:val>
                                            <p:strVal val="#ppt_h"/>
                                          </p:val>
                                        </p:tav>
                                        <p:tav tm="100000">
                                          <p:val>
                                            <p:strVal val="#ppt_h"/>
                                          </p:val>
                                        </p:tav>
                                      </p:tavLst>
                                    </p:anim>
                                  </p:childTnLst>
                                </p:cTn>
                              </p:par>
                            </p:childTnLst>
                          </p:cTn>
                        </p:par>
                        <p:par>
                          <p:cTn id="20" fill="hold">
                            <p:stCondLst>
                              <p:cond delay="4000"/>
                            </p:stCondLst>
                            <p:childTnLst>
                              <p:par>
                                <p:cTn id="21" presetID="45" presetClass="entr" presetSubtype="0" fill="hold" nodeType="afterEffect">
                                  <p:stCondLst>
                                    <p:cond delay="0"/>
                                  </p:stCondLst>
                                  <p:childTnLst>
                                    <p:set>
                                      <p:cBhvr>
                                        <p:cTn id="22" dur="1" fill="hold">
                                          <p:stCondLst>
                                            <p:cond delay="0"/>
                                          </p:stCondLst>
                                        </p:cTn>
                                        <p:tgtEl>
                                          <p:spTgt spid="16">
                                            <p:txEl>
                                              <p:pRg st="1" end="1"/>
                                            </p:txEl>
                                          </p:spTgt>
                                        </p:tgtEl>
                                        <p:attrNameLst>
                                          <p:attrName>style.visibility</p:attrName>
                                        </p:attrNameLst>
                                      </p:cBhvr>
                                      <p:to>
                                        <p:strVal val="visible"/>
                                      </p:to>
                                    </p:set>
                                    <p:animEffect transition="in" filter="fade">
                                      <p:cBhvr>
                                        <p:cTn id="23" dur="2000"/>
                                        <p:tgtEl>
                                          <p:spTgt spid="16">
                                            <p:txEl>
                                              <p:pRg st="1" end="1"/>
                                            </p:txEl>
                                          </p:spTgt>
                                        </p:tgtEl>
                                      </p:cBhvr>
                                    </p:animEffect>
                                    <p:anim calcmode="lin" valueType="num">
                                      <p:cBhvr>
                                        <p:cTn id="24" dur="2000" fill="hold"/>
                                        <p:tgtEl>
                                          <p:spTgt spid="16">
                                            <p:txEl>
                                              <p:pRg st="1" end="1"/>
                                            </p:txEl>
                                          </p:spTgt>
                                        </p:tgtEl>
                                        <p:attrNameLst>
                                          <p:attrName>ppt_w</p:attrName>
                                        </p:attrNameLst>
                                      </p:cBhvr>
                                      <p:tavLst>
                                        <p:tav tm="0" fmla="#ppt_w*sin(2.5*pi*$)">
                                          <p:val>
                                            <p:fltVal val="0"/>
                                          </p:val>
                                        </p:tav>
                                        <p:tav tm="100000">
                                          <p:val>
                                            <p:fltVal val="1"/>
                                          </p:val>
                                        </p:tav>
                                      </p:tavLst>
                                    </p:anim>
                                    <p:anim calcmode="lin" valueType="num">
                                      <p:cBhvr>
                                        <p:cTn id="25" dur="2000" fill="hold"/>
                                        <p:tgtEl>
                                          <p:spTgt spid="16">
                                            <p:txEl>
                                              <p:pRg st="1" end="1"/>
                                            </p:txEl>
                                          </p:spTgt>
                                        </p:tgtEl>
                                        <p:attrNameLst>
                                          <p:attrName>ppt_h</p:attrName>
                                        </p:attrNameLst>
                                      </p:cBhvr>
                                      <p:tavLst>
                                        <p:tav tm="0">
                                          <p:val>
                                            <p:strVal val="#ppt_h"/>
                                          </p:val>
                                        </p:tav>
                                        <p:tav tm="100000">
                                          <p:val>
                                            <p:strVal val="#ppt_h"/>
                                          </p:val>
                                        </p:tav>
                                      </p:tavLst>
                                    </p:anim>
                                  </p:childTnLst>
                                </p:cTn>
                              </p:par>
                            </p:childTnLst>
                          </p:cTn>
                        </p:par>
                        <p:par>
                          <p:cTn id="26" fill="hold">
                            <p:stCondLst>
                              <p:cond delay="6000"/>
                            </p:stCondLst>
                            <p:childTnLst>
                              <p:par>
                                <p:cTn id="27" presetID="45" presetClass="entr" presetSubtype="0" fill="hold" nodeType="afterEffect">
                                  <p:stCondLst>
                                    <p:cond delay="0"/>
                                  </p:stCondLst>
                                  <p:childTnLst>
                                    <p:set>
                                      <p:cBhvr>
                                        <p:cTn id="28" dur="1" fill="hold">
                                          <p:stCondLst>
                                            <p:cond delay="0"/>
                                          </p:stCondLst>
                                        </p:cTn>
                                        <p:tgtEl>
                                          <p:spTgt spid="16">
                                            <p:txEl>
                                              <p:pRg st="2" end="2"/>
                                            </p:txEl>
                                          </p:spTgt>
                                        </p:tgtEl>
                                        <p:attrNameLst>
                                          <p:attrName>style.visibility</p:attrName>
                                        </p:attrNameLst>
                                      </p:cBhvr>
                                      <p:to>
                                        <p:strVal val="visible"/>
                                      </p:to>
                                    </p:set>
                                    <p:animEffect transition="in" filter="fade">
                                      <p:cBhvr>
                                        <p:cTn id="29" dur="2000"/>
                                        <p:tgtEl>
                                          <p:spTgt spid="16">
                                            <p:txEl>
                                              <p:pRg st="2" end="2"/>
                                            </p:txEl>
                                          </p:spTgt>
                                        </p:tgtEl>
                                      </p:cBhvr>
                                    </p:animEffect>
                                    <p:anim calcmode="lin" valueType="num">
                                      <p:cBhvr>
                                        <p:cTn id="30" dur="2000" fill="hold"/>
                                        <p:tgtEl>
                                          <p:spTgt spid="16">
                                            <p:txEl>
                                              <p:pRg st="2" end="2"/>
                                            </p:txEl>
                                          </p:spTgt>
                                        </p:tgtEl>
                                        <p:attrNameLst>
                                          <p:attrName>ppt_w</p:attrName>
                                        </p:attrNameLst>
                                      </p:cBhvr>
                                      <p:tavLst>
                                        <p:tav tm="0" fmla="#ppt_w*sin(2.5*pi*$)">
                                          <p:val>
                                            <p:fltVal val="0"/>
                                          </p:val>
                                        </p:tav>
                                        <p:tav tm="100000">
                                          <p:val>
                                            <p:fltVal val="1"/>
                                          </p:val>
                                        </p:tav>
                                      </p:tavLst>
                                    </p:anim>
                                    <p:anim calcmode="lin" valueType="num">
                                      <p:cBhvr>
                                        <p:cTn id="31" dur="2000" fill="hold"/>
                                        <p:tgtEl>
                                          <p:spTgt spid="16">
                                            <p:txEl>
                                              <p:pRg st="2" end="2"/>
                                            </p:txEl>
                                          </p:spTgt>
                                        </p:tgtEl>
                                        <p:attrNameLst>
                                          <p:attrName>ppt_h</p:attrName>
                                        </p:attrNameLst>
                                      </p:cBhvr>
                                      <p:tavLst>
                                        <p:tav tm="0">
                                          <p:val>
                                            <p:strVal val="#ppt_h"/>
                                          </p:val>
                                        </p:tav>
                                        <p:tav tm="100000">
                                          <p:val>
                                            <p:strVal val="#ppt_h"/>
                                          </p:val>
                                        </p:tav>
                                      </p:tavLst>
                                    </p:anim>
                                  </p:childTnLst>
                                </p:cTn>
                              </p:par>
                            </p:childTnLst>
                          </p:cTn>
                        </p:par>
                        <p:par>
                          <p:cTn id="32" fill="hold">
                            <p:stCondLst>
                              <p:cond delay="8000"/>
                            </p:stCondLst>
                            <p:childTnLst>
                              <p:par>
                                <p:cTn id="33" presetID="45" presetClass="entr" presetSubtype="0" fill="hold" nodeType="afterEffect">
                                  <p:stCondLst>
                                    <p:cond delay="0"/>
                                  </p:stCondLst>
                                  <p:childTnLst>
                                    <p:set>
                                      <p:cBhvr>
                                        <p:cTn id="34" dur="1" fill="hold">
                                          <p:stCondLst>
                                            <p:cond delay="0"/>
                                          </p:stCondLst>
                                        </p:cTn>
                                        <p:tgtEl>
                                          <p:spTgt spid="16">
                                            <p:txEl>
                                              <p:pRg st="3" end="3"/>
                                            </p:txEl>
                                          </p:spTgt>
                                        </p:tgtEl>
                                        <p:attrNameLst>
                                          <p:attrName>style.visibility</p:attrName>
                                        </p:attrNameLst>
                                      </p:cBhvr>
                                      <p:to>
                                        <p:strVal val="visible"/>
                                      </p:to>
                                    </p:set>
                                    <p:animEffect transition="in" filter="fade">
                                      <p:cBhvr>
                                        <p:cTn id="35" dur="2000"/>
                                        <p:tgtEl>
                                          <p:spTgt spid="16">
                                            <p:txEl>
                                              <p:pRg st="3" end="3"/>
                                            </p:txEl>
                                          </p:spTgt>
                                        </p:tgtEl>
                                      </p:cBhvr>
                                    </p:animEffect>
                                    <p:anim calcmode="lin" valueType="num">
                                      <p:cBhvr>
                                        <p:cTn id="36" dur="2000" fill="hold"/>
                                        <p:tgtEl>
                                          <p:spTgt spid="16">
                                            <p:txEl>
                                              <p:pRg st="3" end="3"/>
                                            </p:txEl>
                                          </p:spTgt>
                                        </p:tgtEl>
                                        <p:attrNameLst>
                                          <p:attrName>ppt_w</p:attrName>
                                        </p:attrNameLst>
                                      </p:cBhvr>
                                      <p:tavLst>
                                        <p:tav tm="0" fmla="#ppt_w*sin(2.5*pi*$)">
                                          <p:val>
                                            <p:fltVal val="0"/>
                                          </p:val>
                                        </p:tav>
                                        <p:tav tm="100000">
                                          <p:val>
                                            <p:fltVal val="1"/>
                                          </p:val>
                                        </p:tav>
                                      </p:tavLst>
                                    </p:anim>
                                    <p:anim calcmode="lin" valueType="num">
                                      <p:cBhvr>
                                        <p:cTn id="37" dur="2000" fill="hold"/>
                                        <p:tgtEl>
                                          <p:spTgt spid="16">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4068" y="747581"/>
            <a:ext cx="10197738" cy="4552015"/>
          </a:xfrm>
          <a:prstGeom prst="rect">
            <a:avLst/>
          </a:prstGeom>
        </p:spPr>
        <p:txBody>
          <a:bodyPr wrap="square">
            <a:spAutoFit/>
          </a:bodyPr>
          <a:lstStyle/>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Ưu điểm:</a:t>
            </a:r>
            <a:endParaRPr lang="en-US" sz="2800" b="1">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Các câu lệnh của Python có cú pháp đơn giản. Môi trường lập trình Python dễ sử dụng, không phụ thuộc vào hệ điều hành, chạy trên nhiều loại máy tính, điện thoại thông minh, robot giáo dục,… + Python có mã nguồn mở nên thu hút nhiều nhà khoa học cùng phát triển.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Các thư viện chương trình phong phú về trí tuệ nhân tạo, phân tích dữ liệu, kĩ thuật robot,… Python là ngôn ngữ lập trình được dùng phổ biến trong nghiên cứu và giáo dục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199" y="1084074"/>
            <a:ext cx="9805851" cy="3293209"/>
          </a:xfrm>
          <a:prstGeom prst="rect">
            <a:avLst/>
          </a:prstGeom>
        </p:spPr>
        <p:txBody>
          <a:bodyPr wrap="square">
            <a:spAutoFit/>
          </a:bodyPr>
          <a:lstStyle/>
          <a:p>
            <a:pPr algn="just">
              <a:spcBef>
                <a:spcPts val="1200"/>
              </a:spcBef>
              <a:spcAft>
                <a:spcPts val="1200"/>
              </a:spcAft>
            </a:pP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b="1">
              <a:solidFill>
                <a:srgbClr val="FF0000"/>
              </a:solidFill>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Symbol" panose="05050102010706020507" pitchFamily="18" charset="2"/>
              <a:buChar char=""/>
            </a:pPr>
            <a:r>
              <a:rPr lang="en-US"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Ngôn ngữ lập trình bậc cao có các câu lệnh được viết gần với ngôn ngữ </a:t>
            </a:r>
            <a:r>
              <a:rPr lang="en-US"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tự </a:t>
            </a:r>
            <a:r>
              <a:rPr lang="en-US" sz="2800" smtClean="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nhiên </a:t>
            </a:r>
            <a:r>
              <a:rPr lang="en-US"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giúp cho việc đọc, hiểu chương trình dễ dàng  </a:t>
            </a:r>
            <a:r>
              <a:rPr lang="en-US"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hơn </a:t>
            </a:r>
            <a:endParaRPr lang="en-US" sz="2800" smtClean="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1200"/>
              </a:spcBef>
              <a:spcAft>
                <a:spcPts val="1200"/>
              </a:spcAft>
              <a:buFont typeface="Symbol" panose="05050102010706020507" pitchFamily="18" charset="2"/>
              <a:buChar char=""/>
            </a:pPr>
            <a:r>
              <a:rPr lang="en-US" sz="2800" smtClean="0">
                <a:solidFill>
                  <a:srgbClr val="538135"/>
                </a:solidFill>
                <a:latin typeface="Times New Roman" panose="02020603050405020304" pitchFamily="18" charset="0"/>
                <a:ea typeface="Times New Roman" panose="02020603050405020304" pitchFamily="18" charset="0"/>
              </a:rPr>
              <a:t>Python </a:t>
            </a:r>
            <a:r>
              <a:rPr lang="en-US" sz="2800">
                <a:solidFill>
                  <a:srgbClr val="538135"/>
                </a:solidFill>
                <a:latin typeface="Times New Roman" panose="02020603050405020304" pitchFamily="18" charset="0"/>
                <a:ea typeface="Times New Roman" panose="02020603050405020304" pitchFamily="18" charset="0"/>
              </a:rPr>
              <a:t>là một ngôn ngữ lập trình bậc cao phổ biến trong nghiên cứu và giáo dục</a:t>
            </a:r>
            <a:endParaRPr lang="en-US" sz="2800"/>
          </a:p>
        </p:txBody>
      </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1402080" y="618852"/>
            <a:ext cx="9675223" cy="4825663"/>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Theo em, viết chương trình bằng loại ngôn ngữ lập trình nào dễ nhất?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514350" indent="-514350">
              <a:spcBef>
                <a:spcPts val="1200"/>
              </a:spcBef>
              <a:spcAft>
                <a:spcPts val="1200"/>
              </a:spcAft>
              <a:buAutoNum type="alphaUcPeriod"/>
            </a:pPr>
            <a:r>
              <a:rPr lang="vi-VN" sz="2800" smtClean="0">
                <a:latin typeface="Times New Roman" panose="02020603050405020304" pitchFamily="18" charset="0"/>
                <a:ea typeface="Times New Roman" panose="02020603050405020304" pitchFamily="18" charset="0"/>
              </a:rPr>
              <a:t>Ngôn </a:t>
            </a:r>
            <a:r>
              <a:rPr lang="vi-VN" sz="2800">
                <a:latin typeface="Times New Roman" panose="02020603050405020304" pitchFamily="18" charset="0"/>
                <a:ea typeface="Times New Roman" panose="02020603050405020304" pitchFamily="18" charset="0"/>
              </a:rPr>
              <a:t>ngữ </a:t>
            </a:r>
            <a:r>
              <a:rPr lang="vi-VN" sz="2800">
                <a:latin typeface="Times New Roman" panose="02020603050405020304" pitchFamily="18" charset="0"/>
                <a:ea typeface="Times New Roman" panose="02020603050405020304" pitchFamily="18" charset="0"/>
              </a:rPr>
              <a:t>máy         </a:t>
            </a:r>
            <a:endParaRPr lang="en-US" sz="2800" smtClean="0">
              <a:latin typeface="Times New Roman" panose="02020603050405020304" pitchFamily="18" charset="0"/>
              <a:ea typeface="Times New Roman" panose="02020603050405020304" pitchFamily="18" charset="0"/>
            </a:endParaRPr>
          </a:p>
          <a:p>
            <a:pPr marL="514350" indent="-514350">
              <a:spcBef>
                <a:spcPts val="1200"/>
              </a:spcBef>
              <a:spcAft>
                <a:spcPts val="1200"/>
              </a:spcAft>
              <a:buAutoNum type="alphaUcPeriod"/>
            </a:pPr>
            <a:r>
              <a:rPr lang="vi-VN" sz="2800" smtClean="0">
                <a:latin typeface="Times New Roman" panose="02020603050405020304" pitchFamily="18" charset="0"/>
                <a:ea typeface="Times New Roman" panose="02020603050405020304" pitchFamily="18" charset="0"/>
              </a:rPr>
              <a:t>Hợp </a:t>
            </a:r>
            <a:r>
              <a:rPr lang="vi-VN" sz="2800">
                <a:latin typeface="Times New Roman" panose="02020603050405020304" pitchFamily="18" charset="0"/>
                <a:ea typeface="Times New Roman" panose="02020603050405020304" pitchFamily="18" charset="0"/>
              </a:rPr>
              <a:t>ngữ</a:t>
            </a:r>
            <a:r>
              <a:rPr lang="vi-VN" sz="2800">
                <a:latin typeface="Times New Roman" panose="02020603050405020304" pitchFamily="18" charset="0"/>
                <a:ea typeface="Times New Roman" panose="02020603050405020304" pitchFamily="18" charset="0"/>
              </a:rPr>
              <a:t>.           </a:t>
            </a:r>
            <a:endParaRPr lang="en-US" sz="2800" smtClean="0">
              <a:latin typeface="Times New Roman" panose="02020603050405020304" pitchFamily="18" charset="0"/>
              <a:ea typeface="Times New Roman" panose="02020603050405020304" pitchFamily="18" charset="0"/>
            </a:endParaRPr>
          </a:p>
          <a:p>
            <a:pPr marL="514350" indent="-514350">
              <a:spcBef>
                <a:spcPts val="1200"/>
              </a:spcBef>
              <a:spcAft>
                <a:spcPts val="1200"/>
              </a:spcAft>
              <a:buAutoNum type="alphaUcPeriod"/>
            </a:pPr>
            <a:r>
              <a:rPr lang="vi-VN" sz="2800" smtClean="0">
                <a:latin typeface="Times New Roman" panose="02020603050405020304" pitchFamily="18" charset="0"/>
                <a:ea typeface="Times New Roman" panose="02020603050405020304" pitchFamily="18" charset="0"/>
              </a:rPr>
              <a:t>Ngôn </a:t>
            </a:r>
            <a:r>
              <a:rPr lang="vi-VN" sz="2800">
                <a:latin typeface="Times New Roman" panose="02020603050405020304" pitchFamily="18" charset="0"/>
                <a:ea typeface="Times New Roman" panose="02020603050405020304" pitchFamily="18" charset="0"/>
              </a:rPr>
              <a:t>ngữ </a:t>
            </a:r>
            <a:r>
              <a:rPr lang="vi-VN" sz="2800">
                <a:latin typeface="Times New Roman" panose="02020603050405020304" pitchFamily="18" charset="0"/>
                <a:ea typeface="Times New Roman" panose="02020603050405020304" pitchFamily="18" charset="0"/>
              </a:rPr>
              <a:t>lập </a:t>
            </a:r>
            <a:r>
              <a:rPr lang="vi-VN" sz="2800" smtClean="0">
                <a:latin typeface="Times New Roman" panose="02020603050405020304" pitchFamily="18" charset="0"/>
                <a:ea typeface="Times New Roman" panose="02020603050405020304" pitchFamily="18" charset="0"/>
              </a:rPr>
              <a:t>t</a:t>
            </a:r>
            <a:r>
              <a:rPr lang="en-US" sz="2800" smtClean="0">
                <a:latin typeface="Times New Roman" panose="02020603050405020304" pitchFamily="18" charset="0"/>
                <a:ea typeface="Times New Roman" panose="02020603050405020304" pitchFamily="18" charset="0"/>
              </a:rPr>
              <a:t>rì</a:t>
            </a:r>
            <a:r>
              <a:rPr lang="vi-VN" sz="2800" smtClean="0">
                <a:latin typeface="Times New Roman" panose="02020603050405020304" pitchFamily="18" charset="0"/>
                <a:ea typeface="Times New Roman" panose="02020603050405020304" pitchFamily="18" charset="0"/>
              </a:rPr>
              <a:t>nh </a:t>
            </a:r>
            <a:r>
              <a:rPr lang="vi-VN" sz="2800">
                <a:latin typeface="Times New Roman" panose="02020603050405020304" pitchFamily="18" charset="0"/>
                <a:ea typeface="Times New Roman" panose="02020603050405020304" pitchFamily="18" charset="0"/>
              </a:rPr>
              <a:t>bậc cao</a:t>
            </a:r>
            <a:endParaRPr lang="en-US" sz="2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1541416" y="681804"/>
            <a:ext cx="9300755" cy="3912066"/>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 hiểu cách viết và thực hiện các lệnh trong môi trường lập trình Python.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Phân biệt chế độ gõ lệnh trực tiếp và chế độ soạn thảo chương trình của Python.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Headlines">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a:ea typeface=""/>
        <a:cs typeface=""/>
        <a:font script="Jpan" typeface="メイリオ"/>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Headlines</Template>
  <TotalTime>0</TotalTime>
  <Words>6765</Words>
  <Application>WPS Presentation</Application>
  <PresentationFormat>Widescreen</PresentationFormat>
  <Paragraphs>146</Paragraphs>
  <Slides>30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30</vt:i4>
      </vt:variant>
    </vt:vector>
  </HeadingPairs>
  <TitlesOfParts>
    <vt:vector size="41" baseType="lpstr">
      <vt:lpstr>Arial</vt:lpstr>
      <vt:lpstr>SimSun</vt:lpstr>
      <vt:lpstr>Wingdings</vt:lpstr>
      <vt:lpstr>Corbel</vt:lpstr>
      <vt:lpstr>Times New Roman</vt:lpstr>
      <vt:lpstr>Symbol</vt:lpstr>
      <vt:lpstr>Microsoft YaHei</vt:lpstr>
      <vt:lpstr>Arial Unicode MS</vt:lpstr>
      <vt:lpstr>Century Schoolbook</vt:lpstr>
      <vt:lpstr>Calibri</vt:lpstr>
      <vt:lpstr>Headlines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Khởi động Python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CỦNG CỐ</vt:lpstr>
      <vt:lpstr>CỦNG CỐ</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TIN HỌC 11</dc:title>
  <dc:creator>Linh Nhi Trịnh Hoàng</dc:creator>
  <cp:lastModifiedBy>ASUS</cp:lastModifiedBy>
  <cp:revision>16</cp:revision>
  <dcterms:created xsi:type="dcterms:W3CDTF">2021-08-01T01:19:00Z</dcterms:created>
  <dcterms:modified xsi:type="dcterms:W3CDTF">2022-12-01T13:39:05Z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30487D19296F46CB9894A1656428B454</vt:lpwstr>
  </property>
  <property fmtid="{D5CDD505-2E9C-101B-9397-08002B2CF9AE}" pid="3" name="KSOProductBuildVer">
    <vt:lpwstr>1033-11.2.0.11417</vt:lpwstr>
  </property>
</Properties>
</file>