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3" r:id="rId6"/>
    <p:sldId id="286" r:id="rId7"/>
    <p:sldId id="284" r:id="rId8"/>
    <p:sldId id="288" r:id="rId9"/>
    <p:sldId id="285" r:id="rId10"/>
    <p:sldId id="259" r:id="rId11"/>
    <p:sldId id="262" r:id="rId12"/>
    <p:sldId id="263" r:id="rId13"/>
    <p:sldId id="264" r:id="rId14"/>
    <p:sldId id="266" r:id="rId15"/>
    <p:sldId id="290" r:id="rId16"/>
    <p:sldId id="291" r:id="rId17"/>
    <p:sldId id="292" r:id="rId18"/>
    <p:sldId id="293" r:id="rId19"/>
    <p:sldId id="296" r:id="rId20"/>
    <p:sldId id="297" r:id="rId21"/>
    <p:sldId id="294" r:id="rId22"/>
    <p:sldId id="298" r:id="rId23"/>
    <p:sldId id="295" r:id="rId24"/>
    <p:sldId id="299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071"/>
    <a:srgbClr val="01ACBE"/>
    <a:srgbClr val="663A77"/>
    <a:srgbClr val="FFB850"/>
    <a:srgbClr val="1783B0"/>
    <a:srgbClr val="7B25A1"/>
    <a:srgbClr val="BE309C"/>
    <a:srgbClr val="DE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0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63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7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8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5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9799" y="2887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18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3FD-4F2B-437D-8C0E-9FDEC8AC85C3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66" name="文本框 711"/>
          <p:cNvSpPr txBox="1"/>
          <p:nvPr/>
        </p:nvSpPr>
        <p:spPr>
          <a:xfrm>
            <a:off x="2709970" y="2291951"/>
            <a:ext cx="592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>
                <a:solidFill>
                  <a:srgbClr val="01ACB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CHƯƠNG 1</a:t>
            </a:r>
            <a:endParaRPr lang="zh-CN" altLang="en-US" sz="4800" b="1" dirty="0">
              <a:solidFill>
                <a:srgbClr val="01ACB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6588188" y="1376199"/>
            <a:ext cx="170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Bài 4</a:t>
            </a:r>
            <a:endParaRPr lang="zh-CN" altLang="en-US" sz="5400" b="1" dirty="0">
              <a:solidFill>
                <a:srgbClr val="01ACBE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11425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4722736" y="4082997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26" name="Group 47"/>
          <p:cNvGrpSpPr/>
          <p:nvPr/>
        </p:nvGrpSpPr>
        <p:grpSpPr>
          <a:xfrm>
            <a:off x="4870191" y="1947924"/>
            <a:ext cx="2362492" cy="2424663"/>
            <a:chOff x="4516324" y="1568450"/>
            <a:chExt cx="3559176" cy="3652838"/>
          </a:xfrm>
        </p:grpSpPr>
        <p:sp>
          <p:nvSpPr>
            <p:cNvPr id="2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2" name="文本框 15">
            <a:extLst>
              <a:ext uri="{FF2B5EF4-FFF2-40B4-BE49-F238E27FC236}">
                <a16:creationId xmlns:a16="http://schemas.microsoft.com/office/drawing/2014/main" id="{BC4FB0B3-2198-2990-A24F-FADD8C12C516}"/>
              </a:ext>
            </a:extLst>
          </p:cNvPr>
          <p:cNvSpPr txBox="1"/>
          <p:nvPr/>
        </p:nvSpPr>
        <p:spPr>
          <a:xfrm>
            <a:off x="1594889" y="1774786"/>
            <a:ext cx="89639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</a:t>
            </a:r>
            <a:endParaRPr lang="zh-CN" altLang="en-US" b="1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34">
            <a:extLst>
              <a:ext uri="{FF2B5EF4-FFF2-40B4-BE49-F238E27FC236}">
                <a16:creationId xmlns:a16="http://schemas.microsoft.com/office/drawing/2014/main" id="{28D3F3CB-E882-3015-B135-89855DC627D7}"/>
              </a:ext>
            </a:extLst>
          </p:cNvPr>
          <p:cNvSpPr txBox="1"/>
          <p:nvPr/>
        </p:nvSpPr>
        <p:spPr>
          <a:xfrm>
            <a:off x="2567156" y="188250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5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13703 C -0.07448 0.15031 0.01649 0.17994 0.05052 0.17994 C 0.08559 0.17994 0.01718 0.16142 -0.00573 0.10957 C 0.01406 0.07808 0.08628 0.12253 0.12135 0.12253 C 0.14826 0.11605 0.09392 0.10802 0.10885 0.06882 C 0.11718 0.0608 0.1618 0.07469 0.17135 0.07253 C 0.1809 0.07068 0.14757 0.08086 0.16614 0.05617 C 0.18472 0.03117 0.27343 -0.04043 0.28281 -0.07531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1" name="组合 10"/>
          <p:cNvGrpSpPr/>
          <p:nvPr/>
        </p:nvGrpSpPr>
        <p:grpSpPr>
          <a:xfrm>
            <a:off x="4385462" y="1850084"/>
            <a:ext cx="593961" cy="593961"/>
            <a:chOff x="4589983" y="2663795"/>
            <a:chExt cx="877102" cy="877102"/>
          </a:xfrm>
        </p:grpSpPr>
        <p:grpSp>
          <p:nvGrpSpPr>
            <p:cNvPr id="12" name="组合 11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B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156510" y="2865056"/>
              <a:ext cx="101842" cy="98390"/>
              <a:chOff x="5260975" y="1028700"/>
              <a:chExt cx="93663" cy="90488"/>
            </a:xfrm>
            <a:solidFill>
              <a:srgbClr val="0070C0"/>
            </a:solidFill>
          </p:grpSpPr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041963" y="2865566"/>
            <a:ext cx="593961" cy="593961"/>
            <a:chOff x="4692046" y="3749516"/>
            <a:chExt cx="877102" cy="87710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A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944191" y="4160409"/>
              <a:ext cx="371221" cy="101966"/>
              <a:chOff x="4246563" y="2454275"/>
              <a:chExt cx="369888" cy="101600"/>
            </a:xfrm>
            <a:solidFill>
              <a:srgbClr val="0070C0"/>
            </a:solidFill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833708" y="4230036"/>
            <a:ext cx="593961" cy="5939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23939" y="892239"/>
              <a:ext cx="3562222" cy="356222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46856" y="684185"/>
            <a:ext cx="7745587" cy="640364"/>
            <a:chOff x="7127272" y="2681303"/>
            <a:chExt cx="4765046" cy="853819"/>
          </a:xfrm>
        </p:grpSpPr>
        <p:sp>
          <p:nvSpPr>
            <p:cNvPr id="65" name="矩形 64"/>
            <p:cNvSpPr/>
            <p:nvPr/>
          </p:nvSpPr>
          <p:spPr>
            <a:xfrm>
              <a:off x="7127272" y="2681303"/>
              <a:ext cx="4765046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47"/>
                <p:cNvSpPr>
                  <a:spLocks noChangeArrowheads="1"/>
                </p:cNvSpPr>
                <p:nvPr/>
              </p:nvSpPr>
              <p:spPr bwMode="auto">
                <a:xfrm>
                  <a:off x="7152672" y="2795742"/>
                  <a:ext cx="4635474" cy="656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24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1: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proton, neutron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electron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19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 lượt là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6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2672" y="2795742"/>
                  <a:ext cx="4635474" cy="656926"/>
                </a:xfrm>
                <a:prstGeom prst="rect">
                  <a:avLst/>
                </a:prstGeom>
                <a:blipFill>
                  <a:blip r:embed="rId2"/>
                  <a:stretch>
                    <a:fillRect l="-1780" b="-320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矩形 3"/>
          <p:cNvSpPr>
            <a:spLocks noChangeArrowheads="1"/>
          </p:cNvSpPr>
          <p:nvPr/>
        </p:nvSpPr>
        <p:spPr bwMode="auto">
          <a:xfrm>
            <a:off x="5175153" y="1848790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20, 19, 39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矩形 3"/>
          <p:cNvSpPr>
            <a:spLocks noChangeArrowheads="1"/>
          </p:cNvSpPr>
          <p:nvPr/>
        </p:nvSpPr>
        <p:spPr bwMode="auto">
          <a:xfrm>
            <a:off x="1992430" y="2838615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19, 20, 39</a:t>
            </a:r>
            <a:endParaRPr lang="zh-CN" altLang="en-US" sz="3200" b="1" dirty="0">
              <a:solidFill>
                <a:srgbClr val="EB9624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矩形 3"/>
          <p:cNvSpPr>
            <a:spLocks noChangeArrowheads="1"/>
          </p:cNvSpPr>
          <p:nvPr/>
        </p:nvSpPr>
        <p:spPr bwMode="auto">
          <a:xfrm>
            <a:off x="3771644" y="4230036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19, 20, 19</a:t>
            </a:r>
            <a:endParaRPr lang="zh-CN" altLang="en-US" sz="3200" b="1" dirty="0">
              <a:solidFill>
                <a:srgbClr val="01ACB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9" name="组合 10">
            <a:extLst>
              <a:ext uri="{FF2B5EF4-FFF2-40B4-BE49-F238E27FC236}">
                <a16:creationId xmlns:a16="http://schemas.microsoft.com/office/drawing/2014/main" id="{36B4E6CD-B9DD-B765-B06D-7FE3E1B167F0}"/>
              </a:ext>
            </a:extLst>
          </p:cNvPr>
          <p:cNvGrpSpPr/>
          <p:nvPr/>
        </p:nvGrpSpPr>
        <p:grpSpPr>
          <a:xfrm>
            <a:off x="5484447" y="3350454"/>
            <a:ext cx="593961" cy="593961"/>
            <a:chOff x="4589983" y="2663795"/>
            <a:chExt cx="877102" cy="877102"/>
          </a:xfrm>
        </p:grpSpPr>
        <p:grpSp>
          <p:nvGrpSpPr>
            <p:cNvPr id="80" name="组合 11">
              <a:extLst>
                <a:ext uri="{FF2B5EF4-FFF2-40B4-BE49-F238E27FC236}">
                  <a16:creationId xmlns:a16="http://schemas.microsoft.com/office/drawing/2014/main" id="{B2254A97-F0C9-2913-4C21-297C0C049282}"/>
                </a:ext>
              </a:extLst>
            </p:cNvPr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23">
                <a:extLst>
                  <a:ext uri="{FF2B5EF4-FFF2-40B4-BE49-F238E27FC236}">
                    <a16:creationId xmlns:a16="http://schemas.microsoft.com/office/drawing/2014/main" id="{40151AD1-209D-6AEA-F4ED-97C79F589BC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椭圆 24">
                <a:extLst>
                  <a:ext uri="{FF2B5EF4-FFF2-40B4-BE49-F238E27FC236}">
                    <a16:creationId xmlns:a16="http://schemas.microsoft.com/office/drawing/2014/main" id="{4B31D71B-15F5-672A-6AB3-0C56C79F7FA6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D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组合 12">
              <a:extLst>
                <a:ext uri="{FF2B5EF4-FFF2-40B4-BE49-F238E27FC236}">
                  <a16:creationId xmlns:a16="http://schemas.microsoft.com/office/drawing/2014/main" id="{29B94179-EE86-BC49-9C57-38B094E27283}"/>
                </a:ext>
              </a:extLst>
            </p:cNvPr>
            <p:cNvGrpSpPr/>
            <p:nvPr/>
          </p:nvGrpSpPr>
          <p:grpSpPr>
            <a:xfrm>
              <a:off x="5156510" y="2865056"/>
              <a:ext cx="101842" cy="98390"/>
              <a:chOff x="5260975" y="1028700"/>
              <a:chExt cx="93663" cy="90488"/>
            </a:xfrm>
            <a:solidFill>
              <a:srgbClr val="0070C0"/>
            </a:solidFill>
          </p:grpSpPr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C7A0B35-EB63-4D4B-39FA-F13CB305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80BECB89-7FFB-72E1-0130-2F9028E8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904377A8-4106-FD73-5F3A-BCC3D809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矩形 3">
            <a:extLst>
              <a:ext uri="{FF2B5EF4-FFF2-40B4-BE49-F238E27FC236}">
                <a16:creationId xmlns:a16="http://schemas.microsoft.com/office/drawing/2014/main" id="{271D3F2B-4534-6DFD-E71F-B9E488EE6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195" y="3426991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19, 19, 20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F46D967-D79E-7C23-4270-50E8FE5AD2A8}"/>
              </a:ext>
            </a:extLst>
          </p:cNvPr>
          <p:cNvSpPr/>
          <p:nvPr/>
        </p:nvSpPr>
        <p:spPr>
          <a:xfrm>
            <a:off x="3657600" y="4230036"/>
            <a:ext cx="1933966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  <p:bldP spid="75" grpId="0"/>
      <p:bldP spid="87" grpId="0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圆角矩形 8"/>
          <p:cNvSpPr/>
          <p:nvPr/>
        </p:nvSpPr>
        <p:spPr>
          <a:xfrm rot="2581990">
            <a:off x="1555040" y="2366072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FFB850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 rot="2581990">
            <a:off x="3259579" y="3296127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E8707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 rot="2581990">
            <a:off x="6374351" y="3153372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663C77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 rot="2581990">
            <a:off x="4616287" y="2250919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01ACBE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89208" y="2568264"/>
            <a:ext cx="6059135" cy="1599168"/>
            <a:chOff x="1867086" y="2587797"/>
            <a:chExt cx="8077794" cy="2132718"/>
          </a:xfrm>
        </p:grpSpPr>
        <p:sp>
          <p:nvSpPr>
            <p:cNvPr id="14" name="任意多边形 13"/>
            <p:cNvSpPr/>
            <p:nvPr/>
          </p:nvSpPr>
          <p:spPr>
            <a:xfrm rot="21481990">
              <a:off x="1867086" y="2587797"/>
              <a:ext cx="8077794" cy="2132718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gradFill>
              <a:gsLst>
                <a:gs pos="100000">
                  <a:srgbClr val="F5F5F5"/>
                </a:gs>
                <a:gs pos="0">
                  <a:srgbClr val="D9D9D9"/>
                </a:gs>
              </a:gsLst>
              <a:lin ang="540000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334755" y="2991558"/>
              <a:ext cx="1298236" cy="738835"/>
              <a:chOff x="3499046" y="4615023"/>
              <a:chExt cx="1128815" cy="642418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rgbClr val="FFB8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3000" b="1" dirty="0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46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013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2326" y="3056886"/>
              <a:ext cx="1239811" cy="677265"/>
              <a:chOff x="3556196" y="4615023"/>
              <a:chExt cx="1078015" cy="588882"/>
            </a:xfrm>
          </p:grpSpPr>
          <p:sp>
            <p:nvSpPr>
              <p:cNvPr id="49" name="文本框 49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rgbClr val="E870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2700" b="1" dirty="0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50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200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19525" y="2836259"/>
              <a:ext cx="1298236" cy="738835"/>
              <a:chOff x="3499046" y="4615023"/>
              <a:chExt cx="1128815" cy="642418"/>
            </a:xfrm>
          </p:grpSpPr>
          <p:sp>
            <p:nvSpPr>
              <p:cNvPr id="47" name="文本框 52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rgbClr val="01ACB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3000" b="1" dirty="0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文本框 53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013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463100" y="2991561"/>
              <a:ext cx="1239811" cy="677265"/>
              <a:chOff x="3556196" y="4615023"/>
              <a:chExt cx="1078015" cy="588882"/>
            </a:xfrm>
          </p:grpSpPr>
          <p:sp>
            <p:nvSpPr>
              <p:cNvPr id="45" name="文本框 55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rgbClr val="663C7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CN" altLang="en-US" sz="2700" b="1" dirty="0">
                  <a:solidFill>
                    <a:srgbClr val="663C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56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200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6760006" y="3656172"/>
              <a:ext cx="608364" cy="577625"/>
              <a:chOff x="4797" y="1501"/>
              <a:chExt cx="950" cy="902"/>
            </a:xfrm>
            <a:solidFill>
              <a:srgbClr val="01ACBE"/>
            </a:solidFill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4797" y="1501"/>
                <a:ext cx="950" cy="902"/>
              </a:xfrm>
              <a:custGeom>
                <a:avLst/>
                <a:gdLst>
                  <a:gd name="T0" fmla="*/ 384 w 399"/>
                  <a:gd name="T1" fmla="*/ 350 h 379"/>
                  <a:gd name="T2" fmla="*/ 371 w 399"/>
                  <a:gd name="T3" fmla="*/ 360 h 379"/>
                  <a:gd name="T4" fmla="*/ 307 w 399"/>
                  <a:gd name="T5" fmla="*/ 360 h 379"/>
                  <a:gd name="T6" fmla="*/ 307 w 399"/>
                  <a:gd name="T7" fmla="*/ 349 h 379"/>
                  <a:gd name="T8" fmla="*/ 297 w 399"/>
                  <a:gd name="T9" fmla="*/ 349 h 379"/>
                  <a:gd name="T10" fmla="*/ 297 w 399"/>
                  <a:gd name="T11" fmla="*/ 360 h 379"/>
                  <a:gd name="T12" fmla="*/ 224 w 399"/>
                  <a:gd name="T13" fmla="*/ 360 h 379"/>
                  <a:gd name="T14" fmla="*/ 224 w 399"/>
                  <a:gd name="T15" fmla="*/ 349 h 379"/>
                  <a:gd name="T16" fmla="*/ 215 w 399"/>
                  <a:gd name="T17" fmla="*/ 349 h 379"/>
                  <a:gd name="T18" fmla="*/ 215 w 399"/>
                  <a:gd name="T19" fmla="*/ 360 h 379"/>
                  <a:gd name="T20" fmla="*/ 141 w 399"/>
                  <a:gd name="T21" fmla="*/ 360 h 379"/>
                  <a:gd name="T22" fmla="*/ 141 w 399"/>
                  <a:gd name="T23" fmla="*/ 349 h 379"/>
                  <a:gd name="T24" fmla="*/ 132 w 399"/>
                  <a:gd name="T25" fmla="*/ 349 h 379"/>
                  <a:gd name="T26" fmla="*/ 132 w 399"/>
                  <a:gd name="T27" fmla="*/ 360 h 379"/>
                  <a:gd name="T28" fmla="*/ 59 w 399"/>
                  <a:gd name="T29" fmla="*/ 360 h 379"/>
                  <a:gd name="T30" fmla="*/ 59 w 399"/>
                  <a:gd name="T31" fmla="*/ 349 h 379"/>
                  <a:gd name="T32" fmla="*/ 49 w 399"/>
                  <a:gd name="T33" fmla="*/ 349 h 379"/>
                  <a:gd name="T34" fmla="*/ 49 w 399"/>
                  <a:gd name="T35" fmla="*/ 360 h 379"/>
                  <a:gd name="T36" fmla="*/ 20 w 399"/>
                  <a:gd name="T37" fmla="*/ 360 h 379"/>
                  <a:gd name="T38" fmla="*/ 20 w 399"/>
                  <a:gd name="T39" fmla="*/ 331 h 379"/>
                  <a:gd name="T40" fmla="*/ 31 w 399"/>
                  <a:gd name="T41" fmla="*/ 331 h 379"/>
                  <a:gd name="T42" fmla="*/ 31 w 399"/>
                  <a:gd name="T43" fmla="*/ 322 h 379"/>
                  <a:gd name="T44" fmla="*/ 20 w 399"/>
                  <a:gd name="T45" fmla="*/ 322 h 379"/>
                  <a:gd name="T46" fmla="*/ 20 w 399"/>
                  <a:gd name="T47" fmla="*/ 244 h 379"/>
                  <a:gd name="T48" fmla="*/ 31 w 399"/>
                  <a:gd name="T49" fmla="*/ 244 h 379"/>
                  <a:gd name="T50" fmla="*/ 31 w 399"/>
                  <a:gd name="T51" fmla="*/ 235 h 379"/>
                  <a:gd name="T52" fmla="*/ 20 w 399"/>
                  <a:gd name="T53" fmla="*/ 235 h 379"/>
                  <a:gd name="T54" fmla="*/ 20 w 399"/>
                  <a:gd name="T55" fmla="*/ 157 h 379"/>
                  <a:gd name="T56" fmla="*/ 31 w 399"/>
                  <a:gd name="T57" fmla="*/ 157 h 379"/>
                  <a:gd name="T58" fmla="*/ 31 w 399"/>
                  <a:gd name="T59" fmla="*/ 148 h 379"/>
                  <a:gd name="T60" fmla="*/ 20 w 399"/>
                  <a:gd name="T61" fmla="*/ 148 h 379"/>
                  <a:gd name="T62" fmla="*/ 20 w 399"/>
                  <a:gd name="T63" fmla="*/ 70 h 379"/>
                  <a:gd name="T64" fmla="*/ 31 w 399"/>
                  <a:gd name="T65" fmla="*/ 70 h 379"/>
                  <a:gd name="T66" fmla="*/ 31 w 399"/>
                  <a:gd name="T67" fmla="*/ 61 h 379"/>
                  <a:gd name="T68" fmla="*/ 20 w 399"/>
                  <a:gd name="T69" fmla="*/ 61 h 379"/>
                  <a:gd name="T70" fmla="*/ 20 w 399"/>
                  <a:gd name="T71" fmla="*/ 28 h 379"/>
                  <a:gd name="T72" fmla="*/ 30 w 399"/>
                  <a:gd name="T73" fmla="*/ 14 h 379"/>
                  <a:gd name="T74" fmla="*/ 16 w 399"/>
                  <a:gd name="T75" fmla="*/ 0 h 379"/>
                  <a:gd name="T76" fmla="*/ 1 w 399"/>
                  <a:gd name="T77" fmla="*/ 14 h 379"/>
                  <a:gd name="T78" fmla="*/ 11 w 399"/>
                  <a:gd name="T79" fmla="*/ 28 h 379"/>
                  <a:gd name="T80" fmla="*/ 11 w 399"/>
                  <a:gd name="T81" fmla="*/ 61 h 379"/>
                  <a:gd name="T82" fmla="*/ 0 w 399"/>
                  <a:gd name="T83" fmla="*/ 61 h 379"/>
                  <a:gd name="T84" fmla="*/ 0 w 399"/>
                  <a:gd name="T85" fmla="*/ 70 h 379"/>
                  <a:gd name="T86" fmla="*/ 11 w 399"/>
                  <a:gd name="T87" fmla="*/ 70 h 379"/>
                  <a:gd name="T88" fmla="*/ 11 w 399"/>
                  <a:gd name="T89" fmla="*/ 148 h 379"/>
                  <a:gd name="T90" fmla="*/ 0 w 399"/>
                  <a:gd name="T91" fmla="*/ 148 h 379"/>
                  <a:gd name="T92" fmla="*/ 0 w 399"/>
                  <a:gd name="T93" fmla="*/ 157 h 379"/>
                  <a:gd name="T94" fmla="*/ 11 w 399"/>
                  <a:gd name="T95" fmla="*/ 157 h 379"/>
                  <a:gd name="T96" fmla="*/ 11 w 399"/>
                  <a:gd name="T97" fmla="*/ 235 h 379"/>
                  <a:gd name="T98" fmla="*/ 0 w 399"/>
                  <a:gd name="T99" fmla="*/ 235 h 379"/>
                  <a:gd name="T100" fmla="*/ 0 w 399"/>
                  <a:gd name="T101" fmla="*/ 244 h 379"/>
                  <a:gd name="T102" fmla="*/ 11 w 399"/>
                  <a:gd name="T103" fmla="*/ 244 h 379"/>
                  <a:gd name="T104" fmla="*/ 11 w 399"/>
                  <a:gd name="T105" fmla="*/ 322 h 379"/>
                  <a:gd name="T106" fmla="*/ 0 w 399"/>
                  <a:gd name="T107" fmla="*/ 322 h 379"/>
                  <a:gd name="T108" fmla="*/ 0 w 399"/>
                  <a:gd name="T109" fmla="*/ 331 h 379"/>
                  <a:gd name="T110" fmla="*/ 11 w 399"/>
                  <a:gd name="T111" fmla="*/ 331 h 379"/>
                  <a:gd name="T112" fmla="*/ 11 w 399"/>
                  <a:gd name="T113" fmla="*/ 369 h 379"/>
                  <a:gd name="T114" fmla="*/ 371 w 399"/>
                  <a:gd name="T115" fmla="*/ 369 h 379"/>
                  <a:gd name="T116" fmla="*/ 384 w 399"/>
                  <a:gd name="T117" fmla="*/ 379 h 379"/>
                  <a:gd name="T118" fmla="*/ 399 w 399"/>
                  <a:gd name="T119" fmla="*/ 365 h 379"/>
                  <a:gd name="T120" fmla="*/ 384 w 399"/>
                  <a:gd name="T121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9" h="379">
                    <a:moveTo>
                      <a:pt x="384" y="350"/>
                    </a:moveTo>
                    <a:cubicBezTo>
                      <a:pt x="378" y="350"/>
                      <a:pt x="373" y="354"/>
                      <a:pt x="371" y="360"/>
                    </a:cubicBezTo>
                    <a:cubicBezTo>
                      <a:pt x="307" y="360"/>
                      <a:pt x="307" y="360"/>
                      <a:pt x="307" y="360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7" y="360"/>
                      <a:pt x="297" y="360"/>
                      <a:pt x="297" y="360"/>
                    </a:cubicBezTo>
                    <a:cubicBezTo>
                      <a:pt x="224" y="360"/>
                      <a:pt x="224" y="360"/>
                      <a:pt x="224" y="360"/>
                    </a:cubicBezTo>
                    <a:cubicBezTo>
                      <a:pt x="224" y="349"/>
                      <a:pt x="224" y="349"/>
                      <a:pt x="224" y="349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60"/>
                      <a:pt x="215" y="360"/>
                      <a:pt x="215" y="360"/>
                    </a:cubicBezTo>
                    <a:cubicBezTo>
                      <a:pt x="141" y="360"/>
                      <a:pt x="141" y="360"/>
                      <a:pt x="141" y="360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2" y="360"/>
                      <a:pt x="132" y="360"/>
                      <a:pt x="132" y="360"/>
                    </a:cubicBezTo>
                    <a:cubicBezTo>
                      <a:pt x="59" y="360"/>
                      <a:pt x="59" y="360"/>
                      <a:pt x="59" y="360"/>
                    </a:cubicBezTo>
                    <a:cubicBezTo>
                      <a:pt x="59" y="349"/>
                      <a:pt x="59" y="349"/>
                      <a:pt x="59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60"/>
                      <a:pt x="49" y="360"/>
                      <a:pt x="49" y="360"/>
                    </a:cubicBez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331"/>
                      <a:pt x="20" y="331"/>
                      <a:pt x="20" y="331"/>
                    </a:cubicBezTo>
                    <a:cubicBezTo>
                      <a:pt x="31" y="331"/>
                      <a:pt x="31" y="331"/>
                      <a:pt x="31" y="331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31" y="244"/>
                      <a:pt x="31" y="244"/>
                      <a:pt x="31" y="244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26"/>
                      <a:pt x="30" y="21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ubicBezTo>
                      <a:pt x="8" y="0"/>
                      <a:pt x="1" y="6"/>
                      <a:pt x="1" y="14"/>
                    </a:cubicBezTo>
                    <a:cubicBezTo>
                      <a:pt x="1" y="21"/>
                      <a:pt x="5" y="26"/>
                      <a:pt x="11" y="2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11" y="369"/>
                      <a:pt x="11" y="369"/>
                      <a:pt x="11" y="369"/>
                    </a:cubicBezTo>
                    <a:cubicBezTo>
                      <a:pt x="371" y="369"/>
                      <a:pt x="371" y="369"/>
                      <a:pt x="371" y="369"/>
                    </a:cubicBezTo>
                    <a:cubicBezTo>
                      <a:pt x="373" y="375"/>
                      <a:pt x="378" y="379"/>
                      <a:pt x="384" y="379"/>
                    </a:cubicBezTo>
                    <a:cubicBezTo>
                      <a:pt x="392" y="379"/>
                      <a:pt x="399" y="372"/>
                      <a:pt x="399" y="365"/>
                    </a:cubicBezTo>
                    <a:cubicBezTo>
                      <a:pt x="399" y="357"/>
                      <a:pt x="392" y="350"/>
                      <a:pt x="384" y="3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4868" y="1594"/>
                <a:ext cx="793" cy="667"/>
              </a:xfrm>
              <a:custGeom>
                <a:avLst/>
                <a:gdLst>
                  <a:gd name="T0" fmla="*/ 206 w 333"/>
                  <a:gd name="T1" fmla="*/ 121 h 280"/>
                  <a:gd name="T2" fmla="*/ 189 w 333"/>
                  <a:gd name="T3" fmla="*/ 104 h 280"/>
                  <a:gd name="T4" fmla="*/ 101 w 333"/>
                  <a:gd name="T5" fmla="*/ 193 h 280"/>
                  <a:gd name="T6" fmla="*/ 80 w 333"/>
                  <a:gd name="T7" fmla="*/ 172 h 280"/>
                  <a:gd name="T8" fmla="*/ 0 w 333"/>
                  <a:gd name="T9" fmla="*/ 252 h 280"/>
                  <a:gd name="T10" fmla="*/ 0 w 333"/>
                  <a:gd name="T11" fmla="*/ 276 h 280"/>
                  <a:gd name="T12" fmla="*/ 8 w 333"/>
                  <a:gd name="T13" fmla="*/ 276 h 280"/>
                  <a:gd name="T14" fmla="*/ 8 w 333"/>
                  <a:gd name="T15" fmla="*/ 280 h 280"/>
                  <a:gd name="T16" fmla="*/ 70 w 333"/>
                  <a:gd name="T17" fmla="*/ 217 h 280"/>
                  <a:gd name="T18" fmla="*/ 115 w 333"/>
                  <a:gd name="T19" fmla="*/ 262 h 280"/>
                  <a:gd name="T20" fmla="*/ 201 w 333"/>
                  <a:gd name="T21" fmla="*/ 176 h 280"/>
                  <a:gd name="T22" fmla="*/ 251 w 333"/>
                  <a:gd name="T23" fmla="*/ 226 h 280"/>
                  <a:gd name="T24" fmla="*/ 333 w 333"/>
                  <a:gd name="T25" fmla="*/ 137 h 280"/>
                  <a:gd name="T26" fmla="*/ 333 w 333"/>
                  <a:gd name="T27" fmla="*/ 0 h 280"/>
                  <a:gd name="T28" fmla="*/ 206 w 333"/>
                  <a:gd name="T29" fmla="*/ 1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3" h="280">
                    <a:moveTo>
                      <a:pt x="206" y="121"/>
                    </a:moveTo>
                    <a:cubicBezTo>
                      <a:pt x="206" y="121"/>
                      <a:pt x="192" y="107"/>
                      <a:pt x="189" y="104"/>
                    </a:cubicBezTo>
                    <a:cubicBezTo>
                      <a:pt x="185" y="108"/>
                      <a:pt x="101" y="193"/>
                      <a:pt x="101" y="193"/>
                    </a:cubicBezTo>
                    <a:cubicBezTo>
                      <a:pt x="101" y="193"/>
                      <a:pt x="84" y="176"/>
                      <a:pt x="80" y="17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4" y="276"/>
                      <a:pt x="8" y="276"/>
                      <a:pt x="8" y="27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17"/>
                      <a:pt x="106" y="253"/>
                      <a:pt x="115" y="262"/>
                    </a:cubicBezTo>
                    <a:cubicBezTo>
                      <a:pt x="127" y="251"/>
                      <a:pt x="201" y="176"/>
                      <a:pt x="201" y="176"/>
                    </a:cubicBezTo>
                    <a:cubicBezTo>
                      <a:pt x="201" y="176"/>
                      <a:pt x="240" y="216"/>
                      <a:pt x="251" y="226"/>
                    </a:cubicBezTo>
                    <a:cubicBezTo>
                      <a:pt x="260" y="216"/>
                      <a:pt x="312" y="160"/>
                      <a:pt x="333" y="137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0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4868" y="1563"/>
                <a:ext cx="793" cy="621"/>
              </a:xfrm>
              <a:custGeom>
                <a:avLst/>
                <a:gdLst>
                  <a:gd name="T0" fmla="*/ 491 w 793"/>
                  <a:gd name="T1" fmla="*/ 288 h 621"/>
                  <a:gd name="T2" fmla="*/ 458 w 793"/>
                  <a:gd name="T3" fmla="*/ 252 h 621"/>
                  <a:gd name="T4" fmla="*/ 450 w 793"/>
                  <a:gd name="T5" fmla="*/ 248 h 621"/>
                  <a:gd name="T6" fmla="*/ 446 w 793"/>
                  <a:gd name="T7" fmla="*/ 252 h 621"/>
                  <a:gd name="T8" fmla="*/ 241 w 793"/>
                  <a:gd name="T9" fmla="*/ 457 h 621"/>
                  <a:gd name="T10" fmla="*/ 198 w 793"/>
                  <a:gd name="T11" fmla="*/ 414 h 621"/>
                  <a:gd name="T12" fmla="*/ 191 w 793"/>
                  <a:gd name="T13" fmla="*/ 409 h 621"/>
                  <a:gd name="T14" fmla="*/ 0 w 793"/>
                  <a:gd name="T15" fmla="*/ 600 h 621"/>
                  <a:gd name="T16" fmla="*/ 0 w 793"/>
                  <a:gd name="T17" fmla="*/ 609 h 621"/>
                  <a:gd name="T18" fmla="*/ 0 w 793"/>
                  <a:gd name="T19" fmla="*/ 621 h 621"/>
                  <a:gd name="T20" fmla="*/ 191 w 793"/>
                  <a:gd name="T21" fmla="*/ 431 h 621"/>
                  <a:gd name="T22" fmla="*/ 236 w 793"/>
                  <a:gd name="T23" fmla="*/ 474 h 621"/>
                  <a:gd name="T24" fmla="*/ 241 w 793"/>
                  <a:gd name="T25" fmla="*/ 479 h 621"/>
                  <a:gd name="T26" fmla="*/ 246 w 793"/>
                  <a:gd name="T27" fmla="*/ 474 h 621"/>
                  <a:gd name="T28" fmla="*/ 450 w 793"/>
                  <a:gd name="T29" fmla="*/ 269 h 621"/>
                  <a:gd name="T30" fmla="*/ 486 w 793"/>
                  <a:gd name="T31" fmla="*/ 302 h 621"/>
                  <a:gd name="T32" fmla="*/ 491 w 793"/>
                  <a:gd name="T33" fmla="*/ 307 h 621"/>
                  <a:gd name="T34" fmla="*/ 496 w 793"/>
                  <a:gd name="T35" fmla="*/ 302 h 621"/>
                  <a:gd name="T36" fmla="*/ 793 w 793"/>
                  <a:gd name="T37" fmla="*/ 19 h 621"/>
                  <a:gd name="T38" fmla="*/ 793 w 793"/>
                  <a:gd name="T39" fmla="*/ 0 h 621"/>
                  <a:gd name="T40" fmla="*/ 491 w 793"/>
                  <a:gd name="T41" fmla="*/ 28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3" h="621">
                    <a:moveTo>
                      <a:pt x="491" y="288"/>
                    </a:moveTo>
                    <a:lnTo>
                      <a:pt x="458" y="252"/>
                    </a:lnTo>
                    <a:lnTo>
                      <a:pt x="450" y="248"/>
                    </a:lnTo>
                    <a:lnTo>
                      <a:pt x="446" y="252"/>
                    </a:lnTo>
                    <a:lnTo>
                      <a:pt x="241" y="457"/>
                    </a:lnTo>
                    <a:lnTo>
                      <a:pt x="198" y="414"/>
                    </a:lnTo>
                    <a:lnTo>
                      <a:pt x="191" y="409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21"/>
                    </a:lnTo>
                    <a:lnTo>
                      <a:pt x="191" y="431"/>
                    </a:lnTo>
                    <a:lnTo>
                      <a:pt x="236" y="474"/>
                    </a:lnTo>
                    <a:lnTo>
                      <a:pt x="241" y="479"/>
                    </a:lnTo>
                    <a:lnTo>
                      <a:pt x="246" y="474"/>
                    </a:lnTo>
                    <a:lnTo>
                      <a:pt x="450" y="269"/>
                    </a:lnTo>
                    <a:lnTo>
                      <a:pt x="486" y="302"/>
                    </a:lnTo>
                    <a:lnTo>
                      <a:pt x="491" y="307"/>
                    </a:lnTo>
                    <a:lnTo>
                      <a:pt x="496" y="302"/>
                    </a:lnTo>
                    <a:lnTo>
                      <a:pt x="793" y="19"/>
                    </a:lnTo>
                    <a:lnTo>
                      <a:pt x="793" y="0"/>
                    </a:lnTo>
                    <a:lnTo>
                      <a:pt x="491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4868" y="1984"/>
                <a:ext cx="793" cy="360"/>
              </a:xfrm>
              <a:custGeom>
                <a:avLst/>
                <a:gdLst>
                  <a:gd name="T0" fmla="*/ 251 w 333"/>
                  <a:gd name="T1" fmla="*/ 89 h 151"/>
                  <a:gd name="T2" fmla="*/ 201 w 333"/>
                  <a:gd name="T3" fmla="*/ 39 h 151"/>
                  <a:gd name="T4" fmla="*/ 115 w 333"/>
                  <a:gd name="T5" fmla="*/ 125 h 151"/>
                  <a:gd name="T6" fmla="*/ 70 w 333"/>
                  <a:gd name="T7" fmla="*/ 80 h 151"/>
                  <a:gd name="T8" fmla="*/ 0 w 333"/>
                  <a:gd name="T9" fmla="*/ 150 h 151"/>
                  <a:gd name="T10" fmla="*/ 0 w 333"/>
                  <a:gd name="T11" fmla="*/ 151 h 151"/>
                  <a:gd name="T12" fmla="*/ 13 w 333"/>
                  <a:gd name="T13" fmla="*/ 151 h 151"/>
                  <a:gd name="T14" fmla="*/ 13 w 333"/>
                  <a:gd name="T15" fmla="*/ 140 h 151"/>
                  <a:gd name="T16" fmla="*/ 35 w 333"/>
                  <a:gd name="T17" fmla="*/ 140 h 151"/>
                  <a:gd name="T18" fmla="*/ 35 w 333"/>
                  <a:gd name="T19" fmla="*/ 151 h 151"/>
                  <a:gd name="T20" fmla="*/ 96 w 333"/>
                  <a:gd name="T21" fmla="*/ 151 h 151"/>
                  <a:gd name="T22" fmla="*/ 96 w 333"/>
                  <a:gd name="T23" fmla="*/ 140 h 151"/>
                  <a:gd name="T24" fmla="*/ 118 w 333"/>
                  <a:gd name="T25" fmla="*/ 140 h 151"/>
                  <a:gd name="T26" fmla="*/ 118 w 333"/>
                  <a:gd name="T27" fmla="*/ 151 h 151"/>
                  <a:gd name="T28" fmla="*/ 178 w 333"/>
                  <a:gd name="T29" fmla="*/ 151 h 151"/>
                  <a:gd name="T30" fmla="*/ 178 w 333"/>
                  <a:gd name="T31" fmla="*/ 140 h 151"/>
                  <a:gd name="T32" fmla="*/ 200 w 333"/>
                  <a:gd name="T33" fmla="*/ 140 h 151"/>
                  <a:gd name="T34" fmla="*/ 200 w 333"/>
                  <a:gd name="T35" fmla="*/ 151 h 151"/>
                  <a:gd name="T36" fmla="*/ 261 w 333"/>
                  <a:gd name="T37" fmla="*/ 151 h 151"/>
                  <a:gd name="T38" fmla="*/ 261 w 333"/>
                  <a:gd name="T39" fmla="*/ 140 h 151"/>
                  <a:gd name="T40" fmla="*/ 283 w 333"/>
                  <a:gd name="T41" fmla="*/ 140 h 151"/>
                  <a:gd name="T42" fmla="*/ 283 w 333"/>
                  <a:gd name="T43" fmla="*/ 151 h 151"/>
                  <a:gd name="T44" fmla="*/ 333 w 333"/>
                  <a:gd name="T45" fmla="*/ 151 h 151"/>
                  <a:gd name="T46" fmla="*/ 333 w 333"/>
                  <a:gd name="T47" fmla="*/ 0 h 151"/>
                  <a:gd name="T48" fmla="*/ 251 w 333"/>
                  <a:gd name="T49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3" h="151">
                    <a:moveTo>
                      <a:pt x="251" y="89"/>
                    </a:moveTo>
                    <a:cubicBezTo>
                      <a:pt x="251" y="89"/>
                      <a:pt x="205" y="43"/>
                      <a:pt x="201" y="39"/>
                    </a:cubicBezTo>
                    <a:cubicBezTo>
                      <a:pt x="197" y="43"/>
                      <a:pt x="115" y="125"/>
                      <a:pt x="115" y="125"/>
                    </a:cubicBezTo>
                    <a:cubicBezTo>
                      <a:pt x="115" y="125"/>
                      <a:pt x="75" y="84"/>
                      <a:pt x="70" y="8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48"/>
                      <a:pt x="13" y="140"/>
                      <a:pt x="13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8"/>
                      <a:pt x="35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6" y="148"/>
                      <a:pt x="96" y="140"/>
                      <a:pt x="96" y="140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0"/>
                      <a:pt x="118" y="148"/>
                      <a:pt x="118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8" y="148"/>
                      <a:pt x="178" y="140"/>
                      <a:pt x="178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0"/>
                      <a:pt x="200" y="148"/>
                      <a:pt x="200" y="151"/>
                    </a:cubicBezTo>
                    <a:cubicBezTo>
                      <a:pt x="261" y="151"/>
                      <a:pt x="261" y="151"/>
                      <a:pt x="261" y="151"/>
                    </a:cubicBezTo>
                    <a:cubicBezTo>
                      <a:pt x="261" y="148"/>
                      <a:pt x="261" y="140"/>
                      <a:pt x="261" y="140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83" y="148"/>
                      <a:pt x="28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51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4868" y="1951"/>
                <a:ext cx="793" cy="381"/>
              </a:xfrm>
              <a:custGeom>
                <a:avLst/>
                <a:gdLst>
                  <a:gd name="T0" fmla="*/ 598 w 793"/>
                  <a:gd name="T1" fmla="*/ 212 h 381"/>
                  <a:gd name="T2" fmla="*/ 479 w 793"/>
                  <a:gd name="T3" fmla="*/ 95 h 381"/>
                  <a:gd name="T4" fmla="*/ 474 w 793"/>
                  <a:gd name="T5" fmla="*/ 100 h 381"/>
                  <a:gd name="T6" fmla="*/ 274 w 793"/>
                  <a:gd name="T7" fmla="*/ 300 h 381"/>
                  <a:gd name="T8" fmla="*/ 167 w 793"/>
                  <a:gd name="T9" fmla="*/ 193 h 381"/>
                  <a:gd name="T10" fmla="*/ 0 w 793"/>
                  <a:gd name="T11" fmla="*/ 360 h 381"/>
                  <a:gd name="T12" fmla="*/ 0 w 793"/>
                  <a:gd name="T13" fmla="*/ 369 h 381"/>
                  <a:gd name="T14" fmla="*/ 0 w 793"/>
                  <a:gd name="T15" fmla="*/ 381 h 381"/>
                  <a:gd name="T16" fmla="*/ 167 w 793"/>
                  <a:gd name="T17" fmla="*/ 212 h 381"/>
                  <a:gd name="T18" fmla="*/ 274 w 793"/>
                  <a:gd name="T19" fmla="*/ 319 h 381"/>
                  <a:gd name="T20" fmla="*/ 281 w 793"/>
                  <a:gd name="T21" fmla="*/ 314 h 381"/>
                  <a:gd name="T22" fmla="*/ 479 w 793"/>
                  <a:gd name="T23" fmla="*/ 117 h 381"/>
                  <a:gd name="T24" fmla="*/ 593 w 793"/>
                  <a:gd name="T25" fmla="*/ 229 h 381"/>
                  <a:gd name="T26" fmla="*/ 598 w 793"/>
                  <a:gd name="T27" fmla="*/ 233 h 381"/>
                  <a:gd name="T28" fmla="*/ 603 w 793"/>
                  <a:gd name="T29" fmla="*/ 229 h 381"/>
                  <a:gd name="T30" fmla="*/ 793 w 793"/>
                  <a:gd name="T31" fmla="*/ 24 h 381"/>
                  <a:gd name="T32" fmla="*/ 793 w 793"/>
                  <a:gd name="T33" fmla="*/ 0 h 381"/>
                  <a:gd name="T34" fmla="*/ 598 w 793"/>
                  <a:gd name="T35" fmla="*/ 21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3" h="381">
                    <a:moveTo>
                      <a:pt x="598" y="212"/>
                    </a:moveTo>
                    <a:lnTo>
                      <a:pt x="479" y="95"/>
                    </a:lnTo>
                    <a:lnTo>
                      <a:pt x="474" y="100"/>
                    </a:lnTo>
                    <a:lnTo>
                      <a:pt x="274" y="300"/>
                    </a:lnTo>
                    <a:lnTo>
                      <a:pt x="167" y="193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81"/>
                    </a:lnTo>
                    <a:lnTo>
                      <a:pt x="167" y="212"/>
                    </a:lnTo>
                    <a:lnTo>
                      <a:pt x="274" y="319"/>
                    </a:lnTo>
                    <a:lnTo>
                      <a:pt x="281" y="314"/>
                    </a:lnTo>
                    <a:lnTo>
                      <a:pt x="479" y="117"/>
                    </a:lnTo>
                    <a:lnTo>
                      <a:pt x="593" y="229"/>
                    </a:lnTo>
                    <a:lnTo>
                      <a:pt x="598" y="233"/>
                    </a:lnTo>
                    <a:lnTo>
                      <a:pt x="603" y="229"/>
                    </a:lnTo>
                    <a:lnTo>
                      <a:pt x="793" y="24"/>
                    </a:lnTo>
                    <a:lnTo>
                      <a:pt x="793" y="0"/>
                    </a:lnTo>
                    <a:lnTo>
                      <a:pt x="59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2"/>
            <p:cNvGrpSpPr>
              <a:grpSpLocks noChangeAspect="1"/>
            </p:cNvGrpSpPr>
            <p:nvPr/>
          </p:nvGrpSpPr>
          <p:grpSpPr bwMode="auto">
            <a:xfrm>
              <a:off x="2641103" y="3855164"/>
              <a:ext cx="591336" cy="566092"/>
              <a:chOff x="851" y="1961"/>
              <a:chExt cx="773" cy="740"/>
            </a:xfrm>
            <a:solidFill>
              <a:srgbClr val="FFB850"/>
            </a:solidFill>
          </p:grpSpPr>
          <p:sp>
            <p:nvSpPr>
              <p:cNvPr id="34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 bwMode="auto">
            <a:xfrm>
              <a:off x="4567282" y="3975271"/>
              <a:ext cx="739106" cy="258527"/>
              <a:chOff x="4095" y="2571"/>
              <a:chExt cx="1155" cy="404"/>
            </a:xfrm>
            <a:solidFill>
              <a:srgbClr val="E87071"/>
            </a:solidFill>
          </p:grpSpPr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>
              <a:off x="8868096" y="3812611"/>
              <a:ext cx="381960" cy="388640"/>
              <a:chOff x="4766" y="1799"/>
              <a:chExt cx="629" cy="640"/>
            </a:xfrm>
            <a:solidFill>
              <a:srgbClr val="663C77"/>
            </a:solidFill>
          </p:grpSpPr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5017" y="2057"/>
                <a:ext cx="191" cy="191"/>
              </a:xfrm>
              <a:custGeom>
                <a:avLst/>
                <a:gdLst>
                  <a:gd name="T0" fmla="*/ 40 w 80"/>
                  <a:gd name="T1" fmla="*/ 61 h 80"/>
                  <a:gd name="T2" fmla="*/ 20 w 80"/>
                  <a:gd name="T3" fmla="*/ 40 h 80"/>
                  <a:gd name="T4" fmla="*/ 40 w 80"/>
                  <a:gd name="T5" fmla="*/ 20 h 80"/>
                  <a:gd name="T6" fmla="*/ 61 w 80"/>
                  <a:gd name="T7" fmla="*/ 40 h 80"/>
                  <a:gd name="T8" fmla="*/ 40 w 80"/>
                  <a:gd name="T9" fmla="*/ 61 h 80"/>
                  <a:gd name="T10" fmla="*/ 40 w 80"/>
                  <a:gd name="T11" fmla="*/ 61 h 80"/>
                  <a:gd name="T12" fmla="*/ 34 w 80"/>
                  <a:gd name="T13" fmla="*/ 0 h 80"/>
                  <a:gd name="T14" fmla="*/ 34 w 80"/>
                  <a:gd name="T15" fmla="*/ 8 h 80"/>
                  <a:gd name="T16" fmla="*/ 22 w 80"/>
                  <a:gd name="T17" fmla="*/ 13 h 80"/>
                  <a:gd name="T18" fmla="*/ 17 w 80"/>
                  <a:gd name="T19" fmla="*/ 8 h 80"/>
                  <a:gd name="T20" fmla="*/ 8 w 80"/>
                  <a:gd name="T21" fmla="*/ 16 h 80"/>
                  <a:gd name="T22" fmla="*/ 13 w 80"/>
                  <a:gd name="T23" fmla="*/ 22 h 80"/>
                  <a:gd name="T24" fmla="*/ 8 w 80"/>
                  <a:gd name="T25" fmla="*/ 34 h 80"/>
                  <a:gd name="T26" fmla="*/ 0 w 80"/>
                  <a:gd name="T27" fmla="*/ 34 h 80"/>
                  <a:gd name="T28" fmla="*/ 0 w 80"/>
                  <a:gd name="T29" fmla="*/ 47 h 80"/>
                  <a:gd name="T30" fmla="*/ 8 w 80"/>
                  <a:gd name="T31" fmla="*/ 47 h 80"/>
                  <a:gd name="T32" fmla="*/ 13 w 80"/>
                  <a:gd name="T33" fmla="*/ 59 h 80"/>
                  <a:gd name="T34" fmla="*/ 8 w 80"/>
                  <a:gd name="T35" fmla="*/ 64 h 80"/>
                  <a:gd name="T36" fmla="*/ 17 w 80"/>
                  <a:gd name="T37" fmla="*/ 73 h 80"/>
                  <a:gd name="T38" fmla="*/ 22 w 80"/>
                  <a:gd name="T39" fmla="*/ 68 h 80"/>
                  <a:gd name="T40" fmla="*/ 34 w 80"/>
                  <a:gd name="T41" fmla="*/ 73 h 80"/>
                  <a:gd name="T42" fmla="*/ 34 w 80"/>
                  <a:gd name="T43" fmla="*/ 80 h 80"/>
                  <a:gd name="T44" fmla="*/ 47 w 80"/>
                  <a:gd name="T45" fmla="*/ 80 h 80"/>
                  <a:gd name="T46" fmla="*/ 47 w 80"/>
                  <a:gd name="T47" fmla="*/ 73 h 80"/>
                  <a:gd name="T48" fmla="*/ 59 w 80"/>
                  <a:gd name="T49" fmla="*/ 68 h 80"/>
                  <a:gd name="T50" fmla="*/ 64 w 80"/>
                  <a:gd name="T51" fmla="*/ 73 h 80"/>
                  <a:gd name="T52" fmla="*/ 73 w 80"/>
                  <a:gd name="T53" fmla="*/ 64 h 80"/>
                  <a:gd name="T54" fmla="*/ 68 w 80"/>
                  <a:gd name="T55" fmla="*/ 59 h 80"/>
                  <a:gd name="T56" fmla="*/ 73 w 80"/>
                  <a:gd name="T57" fmla="*/ 47 h 80"/>
                  <a:gd name="T58" fmla="*/ 80 w 80"/>
                  <a:gd name="T59" fmla="*/ 47 h 80"/>
                  <a:gd name="T60" fmla="*/ 80 w 80"/>
                  <a:gd name="T61" fmla="*/ 34 h 80"/>
                  <a:gd name="T62" fmla="*/ 73 w 80"/>
                  <a:gd name="T63" fmla="*/ 34 h 80"/>
                  <a:gd name="T64" fmla="*/ 68 w 80"/>
                  <a:gd name="T65" fmla="*/ 22 h 80"/>
                  <a:gd name="T66" fmla="*/ 73 w 80"/>
                  <a:gd name="T67" fmla="*/ 16 h 80"/>
                  <a:gd name="T68" fmla="*/ 64 w 80"/>
                  <a:gd name="T69" fmla="*/ 8 h 80"/>
                  <a:gd name="T70" fmla="*/ 59 w 80"/>
                  <a:gd name="T71" fmla="*/ 13 h 80"/>
                  <a:gd name="T72" fmla="*/ 47 w 80"/>
                  <a:gd name="T73" fmla="*/ 8 h 80"/>
                  <a:gd name="T74" fmla="*/ 47 w 80"/>
                  <a:gd name="T75" fmla="*/ 0 h 80"/>
                  <a:gd name="T76" fmla="*/ 34 w 80"/>
                  <a:gd name="T7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40" y="61"/>
                    </a:moveTo>
                    <a:cubicBezTo>
                      <a:pt x="29" y="61"/>
                      <a:pt x="20" y="52"/>
                      <a:pt x="20" y="40"/>
                    </a:cubicBezTo>
                    <a:cubicBezTo>
                      <a:pt x="20" y="29"/>
                      <a:pt x="29" y="20"/>
                      <a:pt x="40" y="20"/>
                    </a:cubicBezTo>
                    <a:cubicBezTo>
                      <a:pt x="52" y="20"/>
                      <a:pt x="61" y="29"/>
                      <a:pt x="61" y="40"/>
                    </a:cubicBezTo>
                    <a:cubicBezTo>
                      <a:pt x="61" y="52"/>
                      <a:pt x="52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moveTo>
                      <a:pt x="34" y="0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0" y="9"/>
                      <a:pt x="25" y="10"/>
                      <a:pt x="22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0" y="25"/>
                      <a:pt x="9" y="30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51"/>
                      <a:pt x="10" y="55"/>
                      <a:pt x="13" y="59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70"/>
                      <a:pt x="30" y="72"/>
                      <a:pt x="34" y="73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1" y="72"/>
                      <a:pt x="55" y="70"/>
                      <a:pt x="59" y="6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5"/>
                      <a:pt x="72" y="51"/>
                      <a:pt x="73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0"/>
                      <a:pt x="70" y="25"/>
                      <a:pt x="68" y="2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5" y="10"/>
                      <a:pt x="51" y="9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5203" y="1799"/>
                <a:ext cx="192" cy="174"/>
              </a:xfrm>
              <a:custGeom>
                <a:avLst/>
                <a:gdLst>
                  <a:gd name="T0" fmla="*/ 40 w 80"/>
                  <a:gd name="T1" fmla="*/ 53 h 73"/>
                  <a:gd name="T2" fmla="*/ 27 w 80"/>
                  <a:gd name="T3" fmla="*/ 40 h 73"/>
                  <a:gd name="T4" fmla="*/ 40 w 80"/>
                  <a:gd name="T5" fmla="*/ 27 h 73"/>
                  <a:gd name="T6" fmla="*/ 53 w 80"/>
                  <a:gd name="T7" fmla="*/ 40 h 73"/>
                  <a:gd name="T8" fmla="*/ 40 w 80"/>
                  <a:gd name="T9" fmla="*/ 53 h 73"/>
                  <a:gd name="T10" fmla="*/ 34 w 80"/>
                  <a:gd name="T11" fmla="*/ 0 h 73"/>
                  <a:gd name="T12" fmla="*/ 34 w 80"/>
                  <a:gd name="T13" fmla="*/ 7 h 73"/>
                  <a:gd name="T14" fmla="*/ 21 w 80"/>
                  <a:gd name="T15" fmla="*/ 12 h 73"/>
                  <a:gd name="T16" fmla="*/ 16 w 80"/>
                  <a:gd name="T17" fmla="*/ 7 h 73"/>
                  <a:gd name="T18" fmla="*/ 7 w 80"/>
                  <a:gd name="T19" fmla="*/ 16 h 73"/>
                  <a:gd name="T20" fmla="*/ 13 w 80"/>
                  <a:gd name="T21" fmla="*/ 21 h 73"/>
                  <a:gd name="T22" fmla="*/ 7 w 80"/>
                  <a:gd name="T23" fmla="*/ 34 h 73"/>
                  <a:gd name="T24" fmla="*/ 0 w 80"/>
                  <a:gd name="T25" fmla="*/ 34 h 73"/>
                  <a:gd name="T26" fmla="*/ 0 w 80"/>
                  <a:gd name="T27" fmla="*/ 39 h 73"/>
                  <a:gd name="T28" fmla="*/ 22 w 80"/>
                  <a:gd name="T29" fmla="*/ 48 h 73"/>
                  <a:gd name="T30" fmla="*/ 18 w 80"/>
                  <a:gd name="T31" fmla="*/ 57 h 73"/>
                  <a:gd name="T32" fmla="*/ 27 w 80"/>
                  <a:gd name="T33" fmla="*/ 63 h 73"/>
                  <a:gd name="T34" fmla="*/ 34 w 80"/>
                  <a:gd name="T35" fmla="*/ 56 h 73"/>
                  <a:gd name="T36" fmla="*/ 49 w 80"/>
                  <a:gd name="T37" fmla="*/ 72 h 73"/>
                  <a:gd name="T38" fmla="*/ 59 w 80"/>
                  <a:gd name="T39" fmla="*/ 67 h 73"/>
                  <a:gd name="T40" fmla="*/ 64 w 80"/>
                  <a:gd name="T41" fmla="*/ 73 h 73"/>
                  <a:gd name="T42" fmla="*/ 73 w 80"/>
                  <a:gd name="T43" fmla="*/ 64 h 73"/>
                  <a:gd name="T44" fmla="*/ 67 w 80"/>
                  <a:gd name="T45" fmla="*/ 59 h 73"/>
                  <a:gd name="T46" fmla="*/ 73 w 80"/>
                  <a:gd name="T47" fmla="*/ 46 h 73"/>
                  <a:gd name="T48" fmla="*/ 80 w 80"/>
                  <a:gd name="T49" fmla="*/ 46 h 73"/>
                  <a:gd name="T50" fmla="*/ 80 w 80"/>
                  <a:gd name="T51" fmla="*/ 34 h 73"/>
                  <a:gd name="T52" fmla="*/ 73 w 80"/>
                  <a:gd name="T53" fmla="*/ 34 h 73"/>
                  <a:gd name="T54" fmla="*/ 67 w 80"/>
                  <a:gd name="T55" fmla="*/ 21 h 73"/>
                  <a:gd name="T56" fmla="*/ 73 w 80"/>
                  <a:gd name="T57" fmla="*/ 16 h 73"/>
                  <a:gd name="T58" fmla="*/ 64 w 80"/>
                  <a:gd name="T59" fmla="*/ 7 h 73"/>
                  <a:gd name="T60" fmla="*/ 59 w 80"/>
                  <a:gd name="T61" fmla="*/ 12 h 73"/>
                  <a:gd name="T62" fmla="*/ 46 w 80"/>
                  <a:gd name="T63" fmla="*/ 7 h 73"/>
                  <a:gd name="T64" fmla="*/ 46 w 80"/>
                  <a:gd name="T65" fmla="*/ 0 h 73"/>
                  <a:gd name="T66" fmla="*/ 34 w 80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3">
                    <a:moveTo>
                      <a:pt x="40" y="53"/>
                    </a:moveTo>
                    <a:cubicBezTo>
                      <a:pt x="33" y="53"/>
                      <a:pt x="27" y="47"/>
                      <a:pt x="27" y="40"/>
                    </a:cubicBezTo>
                    <a:cubicBezTo>
                      <a:pt x="27" y="33"/>
                      <a:pt x="33" y="27"/>
                      <a:pt x="40" y="27"/>
                    </a:cubicBezTo>
                    <a:cubicBezTo>
                      <a:pt x="47" y="27"/>
                      <a:pt x="53" y="33"/>
                      <a:pt x="53" y="40"/>
                    </a:cubicBezTo>
                    <a:cubicBezTo>
                      <a:pt x="53" y="47"/>
                      <a:pt x="47" y="53"/>
                      <a:pt x="40" y="53"/>
                    </a:cubicBezTo>
                    <a:moveTo>
                      <a:pt x="34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9" y="8"/>
                      <a:pt x="25" y="10"/>
                      <a:pt x="21" y="1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5"/>
                      <a:pt x="8" y="29"/>
                      <a:pt x="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19" y="56"/>
                      <a:pt x="18" y="57"/>
                    </a:cubicBezTo>
                    <a:cubicBezTo>
                      <a:pt x="21" y="59"/>
                      <a:pt x="24" y="61"/>
                      <a:pt x="27" y="63"/>
                    </a:cubicBezTo>
                    <a:cubicBezTo>
                      <a:pt x="28" y="62"/>
                      <a:pt x="34" y="56"/>
                      <a:pt x="34" y="5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3" y="71"/>
                      <a:pt x="56" y="69"/>
                      <a:pt x="59" y="67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0" y="55"/>
                      <a:pt x="72" y="51"/>
                      <a:pt x="73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29"/>
                      <a:pt x="70" y="25"/>
                      <a:pt x="67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0"/>
                      <a:pt x="51" y="8"/>
                      <a:pt x="46" y="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4766" y="2248"/>
                <a:ext cx="191" cy="191"/>
              </a:xfrm>
              <a:custGeom>
                <a:avLst/>
                <a:gdLst>
                  <a:gd name="T0" fmla="*/ 17 w 80"/>
                  <a:gd name="T1" fmla="*/ 0 h 80"/>
                  <a:gd name="T2" fmla="*/ 8 w 80"/>
                  <a:gd name="T3" fmla="*/ 10 h 80"/>
                  <a:gd name="T4" fmla="*/ 13 w 80"/>
                  <a:gd name="T5" fmla="*/ 16 h 80"/>
                  <a:gd name="T6" fmla="*/ 8 w 80"/>
                  <a:gd name="T7" fmla="*/ 29 h 80"/>
                  <a:gd name="T8" fmla="*/ 0 w 80"/>
                  <a:gd name="T9" fmla="*/ 29 h 80"/>
                  <a:gd name="T10" fmla="*/ 0 w 80"/>
                  <a:gd name="T11" fmla="*/ 43 h 80"/>
                  <a:gd name="T12" fmla="*/ 8 w 80"/>
                  <a:gd name="T13" fmla="*/ 43 h 80"/>
                  <a:gd name="T14" fmla="*/ 13 w 80"/>
                  <a:gd name="T15" fmla="*/ 57 h 80"/>
                  <a:gd name="T16" fmla="*/ 8 w 80"/>
                  <a:gd name="T17" fmla="*/ 63 h 80"/>
                  <a:gd name="T18" fmla="*/ 17 w 80"/>
                  <a:gd name="T19" fmla="*/ 72 h 80"/>
                  <a:gd name="T20" fmla="*/ 23 w 80"/>
                  <a:gd name="T21" fmla="*/ 67 h 80"/>
                  <a:gd name="T22" fmla="*/ 37 w 80"/>
                  <a:gd name="T23" fmla="*/ 72 h 80"/>
                  <a:gd name="T24" fmla="*/ 37 w 80"/>
                  <a:gd name="T25" fmla="*/ 80 h 80"/>
                  <a:gd name="T26" fmla="*/ 51 w 80"/>
                  <a:gd name="T27" fmla="*/ 80 h 80"/>
                  <a:gd name="T28" fmla="*/ 51 w 80"/>
                  <a:gd name="T29" fmla="*/ 72 h 80"/>
                  <a:gd name="T30" fmla="*/ 64 w 80"/>
                  <a:gd name="T31" fmla="*/ 67 h 80"/>
                  <a:gd name="T32" fmla="*/ 70 w 80"/>
                  <a:gd name="T33" fmla="*/ 72 h 80"/>
                  <a:gd name="T34" fmla="*/ 80 w 80"/>
                  <a:gd name="T35" fmla="*/ 63 h 80"/>
                  <a:gd name="T36" fmla="*/ 74 w 80"/>
                  <a:gd name="T37" fmla="*/ 57 h 80"/>
                  <a:gd name="T38" fmla="*/ 78 w 80"/>
                  <a:gd name="T39" fmla="*/ 49 h 80"/>
                  <a:gd name="T40" fmla="*/ 74 w 80"/>
                  <a:gd name="T41" fmla="*/ 53 h 80"/>
                  <a:gd name="T42" fmla="*/ 53 w 80"/>
                  <a:gd name="T43" fmla="*/ 32 h 80"/>
                  <a:gd name="T44" fmla="*/ 60 w 80"/>
                  <a:gd name="T45" fmla="*/ 24 h 80"/>
                  <a:gd name="T46" fmla="*/ 53 w 80"/>
                  <a:gd name="T47" fmla="*/ 13 h 80"/>
                  <a:gd name="T48" fmla="*/ 43 w 80"/>
                  <a:gd name="T49" fmla="*/ 17 h 80"/>
                  <a:gd name="T50" fmla="*/ 37 w 80"/>
                  <a:gd name="T51" fmla="*/ 0 h 80"/>
                  <a:gd name="T52" fmla="*/ 37 w 80"/>
                  <a:gd name="T53" fmla="*/ 0 h 80"/>
                  <a:gd name="T54" fmla="*/ 23 w 80"/>
                  <a:gd name="T55" fmla="*/ 6 h 80"/>
                  <a:gd name="T56" fmla="*/ 17 w 80"/>
                  <a:gd name="T5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20"/>
                      <a:pt x="9" y="24"/>
                      <a:pt x="8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8"/>
                      <a:pt x="11" y="53"/>
                      <a:pt x="13" y="5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7" y="69"/>
                      <a:pt x="32" y="71"/>
                      <a:pt x="37" y="72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6" y="71"/>
                      <a:pt x="60" y="69"/>
                      <a:pt x="64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54"/>
                      <a:pt x="77" y="52"/>
                      <a:pt x="78" y="49"/>
                    </a:cubicBezTo>
                    <a:cubicBezTo>
                      <a:pt x="76" y="51"/>
                      <a:pt x="74" y="53"/>
                      <a:pt x="74" y="5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9" y="26"/>
                      <a:pt x="60" y="24"/>
                    </a:cubicBezTo>
                    <a:cubicBezTo>
                      <a:pt x="57" y="21"/>
                      <a:pt x="55" y="17"/>
                      <a:pt x="53" y="13"/>
                    </a:cubicBezTo>
                    <a:cubicBezTo>
                      <a:pt x="51" y="14"/>
                      <a:pt x="43" y="17"/>
                      <a:pt x="43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2" y="1"/>
                      <a:pt x="27" y="3"/>
                      <a:pt x="23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31"/>
              <p:cNvSpPr>
                <a:spLocks noEditPoints="1"/>
              </p:cNvSpPr>
              <p:nvPr/>
            </p:nvSpPr>
            <p:spPr bwMode="auto">
              <a:xfrm>
                <a:off x="4852" y="1892"/>
                <a:ext cx="523" cy="523"/>
              </a:xfrm>
              <a:custGeom>
                <a:avLst/>
                <a:gdLst>
                  <a:gd name="T0" fmla="*/ 49 w 219"/>
                  <a:gd name="T1" fmla="*/ 159 h 219"/>
                  <a:gd name="T2" fmla="*/ 74 w 219"/>
                  <a:gd name="T3" fmla="*/ 159 h 219"/>
                  <a:gd name="T4" fmla="*/ 156 w 219"/>
                  <a:gd name="T5" fmla="*/ 172 h 219"/>
                  <a:gd name="T6" fmla="*/ 156 w 219"/>
                  <a:gd name="T7" fmla="*/ 147 h 219"/>
                  <a:gd name="T8" fmla="*/ 156 w 219"/>
                  <a:gd name="T9" fmla="*/ 172 h 219"/>
                  <a:gd name="T10" fmla="*/ 92 w 219"/>
                  <a:gd name="T11" fmla="*/ 74 h 219"/>
                  <a:gd name="T12" fmla="*/ 97 w 219"/>
                  <a:gd name="T13" fmla="*/ 63 h 219"/>
                  <a:gd name="T14" fmla="*/ 122 w 219"/>
                  <a:gd name="T15" fmla="*/ 72 h 219"/>
                  <a:gd name="T16" fmla="*/ 133 w 219"/>
                  <a:gd name="T17" fmla="*/ 68 h 219"/>
                  <a:gd name="T18" fmla="*/ 145 w 219"/>
                  <a:gd name="T19" fmla="*/ 92 h 219"/>
                  <a:gd name="T20" fmla="*/ 150 w 219"/>
                  <a:gd name="T21" fmla="*/ 97 h 219"/>
                  <a:gd name="T22" fmla="*/ 156 w 219"/>
                  <a:gd name="T23" fmla="*/ 122 h 219"/>
                  <a:gd name="T24" fmla="*/ 145 w 219"/>
                  <a:gd name="T25" fmla="*/ 127 h 219"/>
                  <a:gd name="T26" fmla="*/ 133 w 219"/>
                  <a:gd name="T27" fmla="*/ 151 h 219"/>
                  <a:gd name="T28" fmla="*/ 122 w 219"/>
                  <a:gd name="T29" fmla="*/ 147 h 219"/>
                  <a:gd name="T30" fmla="*/ 97 w 219"/>
                  <a:gd name="T31" fmla="*/ 156 h 219"/>
                  <a:gd name="T32" fmla="*/ 92 w 219"/>
                  <a:gd name="T33" fmla="*/ 145 h 219"/>
                  <a:gd name="T34" fmla="*/ 68 w 219"/>
                  <a:gd name="T35" fmla="*/ 133 h 219"/>
                  <a:gd name="T36" fmla="*/ 72 w 219"/>
                  <a:gd name="T37" fmla="*/ 122 h 219"/>
                  <a:gd name="T38" fmla="*/ 63 w 219"/>
                  <a:gd name="T39" fmla="*/ 97 h 219"/>
                  <a:gd name="T40" fmla="*/ 72 w 219"/>
                  <a:gd name="T41" fmla="*/ 97 h 219"/>
                  <a:gd name="T42" fmla="*/ 68 w 219"/>
                  <a:gd name="T43" fmla="*/ 85 h 219"/>
                  <a:gd name="T44" fmla="*/ 92 w 219"/>
                  <a:gd name="T45" fmla="*/ 74 h 219"/>
                  <a:gd name="T46" fmla="*/ 143 w 219"/>
                  <a:gd name="T47" fmla="*/ 59 h 219"/>
                  <a:gd name="T48" fmla="*/ 168 w 219"/>
                  <a:gd name="T49" fmla="*/ 59 h 219"/>
                  <a:gd name="T50" fmla="*/ 61 w 219"/>
                  <a:gd name="T51" fmla="*/ 71 h 219"/>
                  <a:gd name="T52" fmla="*/ 61 w 219"/>
                  <a:gd name="T53" fmla="*/ 46 h 219"/>
                  <a:gd name="T54" fmla="*/ 61 w 219"/>
                  <a:gd name="T55" fmla="*/ 71 h 219"/>
                  <a:gd name="T56" fmla="*/ 101 w 219"/>
                  <a:gd name="T57" fmla="*/ 0 h 219"/>
                  <a:gd name="T58" fmla="*/ 81 w 219"/>
                  <a:gd name="T59" fmla="*/ 13 h 219"/>
                  <a:gd name="T60" fmla="*/ 61 w 219"/>
                  <a:gd name="T61" fmla="*/ 11 h 219"/>
                  <a:gd name="T62" fmla="*/ 45 w 219"/>
                  <a:gd name="T63" fmla="*/ 32 h 219"/>
                  <a:gd name="T64" fmla="*/ 26 w 219"/>
                  <a:gd name="T65" fmla="*/ 38 h 219"/>
                  <a:gd name="T66" fmla="*/ 21 w 219"/>
                  <a:gd name="T67" fmla="*/ 62 h 219"/>
                  <a:gd name="T68" fmla="*/ 5 w 219"/>
                  <a:gd name="T69" fmla="*/ 74 h 219"/>
                  <a:gd name="T70" fmla="*/ 9 w 219"/>
                  <a:gd name="T71" fmla="*/ 101 h 219"/>
                  <a:gd name="T72" fmla="*/ 0 w 219"/>
                  <a:gd name="T73" fmla="*/ 118 h 219"/>
                  <a:gd name="T74" fmla="*/ 13 w 219"/>
                  <a:gd name="T75" fmla="*/ 138 h 219"/>
                  <a:gd name="T76" fmla="*/ 11 w 219"/>
                  <a:gd name="T77" fmla="*/ 158 h 219"/>
                  <a:gd name="T78" fmla="*/ 32 w 219"/>
                  <a:gd name="T79" fmla="*/ 174 h 219"/>
                  <a:gd name="T80" fmla="*/ 38 w 219"/>
                  <a:gd name="T81" fmla="*/ 193 h 219"/>
                  <a:gd name="T82" fmla="*/ 62 w 219"/>
                  <a:gd name="T83" fmla="*/ 198 h 219"/>
                  <a:gd name="T84" fmla="*/ 74 w 219"/>
                  <a:gd name="T85" fmla="*/ 213 h 219"/>
                  <a:gd name="T86" fmla="*/ 101 w 219"/>
                  <a:gd name="T87" fmla="*/ 210 h 219"/>
                  <a:gd name="T88" fmla="*/ 118 w 219"/>
                  <a:gd name="T89" fmla="*/ 219 h 219"/>
                  <a:gd name="T90" fmla="*/ 138 w 219"/>
                  <a:gd name="T91" fmla="*/ 206 h 219"/>
                  <a:gd name="T92" fmla="*/ 158 w 219"/>
                  <a:gd name="T93" fmla="*/ 208 h 219"/>
                  <a:gd name="T94" fmla="*/ 174 w 219"/>
                  <a:gd name="T95" fmla="*/ 186 h 219"/>
                  <a:gd name="T96" fmla="*/ 193 w 219"/>
                  <a:gd name="T97" fmla="*/ 181 h 219"/>
                  <a:gd name="T98" fmla="*/ 198 w 219"/>
                  <a:gd name="T99" fmla="*/ 157 h 219"/>
                  <a:gd name="T100" fmla="*/ 213 w 219"/>
                  <a:gd name="T101" fmla="*/ 145 h 219"/>
                  <a:gd name="T102" fmla="*/ 210 w 219"/>
                  <a:gd name="T103" fmla="*/ 118 h 219"/>
                  <a:gd name="T104" fmla="*/ 219 w 219"/>
                  <a:gd name="T105" fmla="*/ 101 h 219"/>
                  <a:gd name="T106" fmla="*/ 206 w 219"/>
                  <a:gd name="T107" fmla="*/ 81 h 219"/>
                  <a:gd name="T108" fmla="*/ 208 w 219"/>
                  <a:gd name="T109" fmla="*/ 61 h 219"/>
                  <a:gd name="T110" fmla="*/ 187 w 219"/>
                  <a:gd name="T111" fmla="*/ 45 h 219"/>
                  <a:gd name="T112" fmla="*/ 181 w 219"/>
                  <a:gd name="T113" fmla="*/ 26 h 219"/>
                  <a:gd name="T114" fmla="*/ 157 w 219"/>
                  <a:gd name="T115" fmla="*/ 21 h 219"/>
                  <a:gd name="T116" fmla="*/ 145 w 219"/>
                  <a:gd name="T117" fmla="*/ 5 h 219"/>
                  <a:gd name="T118" fmla="*/ 118 w 219"/>
                  <a:gd name="T119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19">
                    <a:moveTo>
                      <a:pt x="61" y="172"/>
                    </a:moveTo>
                    <a:cubicBezTo>
                      <a:pt x="54" y="172"/>
                      <a:pt x="49" y="166"/>
                      <a:pt x="49" y="159"/>
                    </a:cubicBezTo>
                    <a:cubicBezTo>
                      <a:pt x="49" y="152"/>
                      <a:pt x="54" y="147"/>
                      <a:pt x="61" y="147"/>
                    </a:cubicBezTo>
                    <a:cubicBezTo>
                      <a:pt x="68" y="147"/>
                      <a:pt x="74" y="152"/>
                      <a:pt x="74" y="159"/>
                    </a:cubicBezTo>
                    <a:cubicBezTo>
                      <a:pt x="74" y="166"/>
                      <a:pt x="68" y="172"/>
                      <a:pt x="61" y="172"/>
                    </a:cubicBezTo>
                    <a:moveTo>
                      <a:pt x="156" y="172"/>
                    </a:moveTo>
                    <a:cubicBezTo>
                      <a:pt x="149" y="172"/>
                      <a:pt x="143" y="166"/>
                      <a:pt x="143" y="159"/>
                    </a:cubicBezTo>
                    <a:cubicBezTo>
                      <a:pt x="143" y="152"/>
                      <a:pt x="149" y="147"/>
                      <a:pt x="156" y="147"/>
                    </a:cubicBezTo>
                    <a:cubicBezTo>
                      <a:pt x="163" y="147"/>
                      <a:pt x="168" y="152"/>
                      <a:pt x="168" y="159"/>
                    </a:cubicBezTo>
                    <a:cubicBezTo>
                      <a:pt x="168" y="166"/>
                      <a:pt x="163" y="172"/>
                      <a:pt x="156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moveTo>
                      <a:pt x="92" y="74"/>
                    </a:moveTo>
                    <a:cubicBezTo>
                      <a:pt x="94" y="73"/>
                      <a:pt x="95" y="73"/>
                      <a:pt x="97" y="72"/>
                    </a:cubicBezTo>
                    <a:cubicBezTo>
                      <a:pt x="97" y="71"/>
                      <a:pt x="97" y="63"/>
                      <a:pt x="97" y="63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3"/>
                      <a:pt x="122" y="71"/>
                      <a:pt x="122" y="72"/>
                    </a:cubicBezTo>
                    <a:cubicBezTo>
                      <a:pt x="124" y="73"/>
                      <a:pt x="125" y="73"/>
                      <a:pt x="127" y="74"/>
                    </a:cubicBezTo>
                    <a:cubicBezTo>
                      <a:pt x="128" y="73"/>
                      <a:pt x="133" y="68"/>
                      <a:pt x="133" y="68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46" y="91"/>
                      <a:pt x="145" y="92"/>
                    </a:cubicBezTo>
                    <a:cubicBezTo>
                      <a:pt x="145" y="93"/>
                      <a:pt x="146" y="95"/>
                      <a:pt x="147" y="97"/>
                    </a:cubicBezTo>
                    <a:cubicBezTo>
                      <a:pt x="147" y="97"/>
                      <a:pt x="148" y="97"/>
                      <a:pt x="150" y="97"/>
                    </a:cubicBezTo>
                    <a:cubicBezTo>
                      <a:pt x="152" y="97"/>
                      <a:pt x="156" y="97"/>
                      <a:pt x="156" y="97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48" y="122"/>
                      <a:pt x="147" y="122"/>
                    </a:cubicBezTo>
                    <a:cubicBezTo>
                      <a:pt x="146" y="124"/>
                      <a:pt x="145" y="125"/>
                      <a:pt x="145" y="127"/>
                    </a:cubicBezTo>
                    <a:cubicBezTo>
                      <a:pt x="146" y="128"/>
                      <a:pt x="151" y="133"/>
                      <a:pt x="151" y="13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3" y="151"/>
                      <a:pt x="128" y="145"/>
                      <a:pt x="127" y="145"/>
                    </a:cubicBezTo>
                    <a:cubicBezTo>
                      <a:pt x="125" y="145"/>
                      <a:pt x="124" y="146"/>
                      <a:pt x="122" y="147"/>
                    </a:cubicBezTo>
                    <a:cubicBezTo>
                      <a:pt x="122" y="148"/>
                      <a:pt x="122" y="156"/>
                      <a:pt x="122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48"/>
                      <a:pt x="97" y="147"/>
                    </a:cubicBezTo>
                    <a:cubicBezTo>
                      <a:pt x="95" y="146"/>
                      <a:pt x="94" y="145"/>
                      <a:pt x="92" y="145"/>
                    </a:cubicBezTo>
                    <a:cubicBezTo>
                      <a:pt x="91" y="145"/>
                      <a:pt x="86" y="151"/>
                      <a:pt x="86" y="151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8" y="133"/>
                      <a:pt x="73" y="128"/>
                      <a:pt x="74" y="127"/>
                    </a:cubicBezTo>
                    <a:cubicBezTo>
                      <a:pt x="73" y="125"/>
                      <a:pt x="73" y="124"/>
                      <a:pt x="72" y="122"/>
                    </a:cubicBezTo>
                    <a:cubicBezTo>
                      <a:pt x="71" y="122"/>
                      <a:pt x="63" y="122"/>
                      <a:pt x="63" y="122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7" y="97"/>
                      <a:pt x="69" y="97"/>
                    </a:cubicBezTo>
                    <a:cubicBezTo>
                      <a:pt x="71" y="97"/>
                      <a:pt x="72" y="97"/>
                      <a:pt x="72" y="97"/>
                    </a:cubicBezTo>
                    <a:cubicBezTo>
                      <a:pt x="73" y="95"/>
                      <a:pt x="73" y="93"/>
                      <a:pt x="74" y="92"/>
                    </a:cubicBezTo>
                    <a:cubicBezTo>
                      <a:pt x="73" y="91"/>
                      <a:pt x="68" y="85"/>
                      <a:pt x="68" y="85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91" y="73"/>
                      <a:pt x="92" y="74"/>
                    </a:cubicBezTo>
                    <a:moveTo>
                      <a:pt x="156" y="71"/>
                    </a:moveTo>
                    <a:cubicBezTo>
                      <a:pt x="149" y="71"/>
                      <a:pt x="143" y="65"/>
                      <a:pt x="143" y="59"/>
                    </a:cubicBezTo>
                    <a:cubicBezTo>
                      <a:pt x="143" y="52"/>
                      <a:pt x="149" y="46"/>
                      <a:pt x="156" y="46"/>
                    </a:cubicBezTo>
                    <a:cubicBezTo>
                      <a:pt x="163" y="46"/>
                      <a:pt x="168" y="52"/>
                      <a:pt x="168" y="59"/>
                    </a:cubicBezTo>
                    <a:cubicBezTo>
                      <a:pt x="168" y="65"/>
                      <a:pt x="163" y="71"/>
                      <a:pt x="156" y="71"/>
                    </a:cubicBezTo>
                    <a:moveTo>
                      <a:pt x="61" y="71"/>
                    </a:moveTo>
                    <a:cubicBezTo>
                      <a:pt x="54" y="71"/>
                      <a:pt x="49" y="65"/>
                      <a:pt x="49" y="59"/>
                    </a:cubicBezTo>
                    <a:cubicBezTo>
                      <a:pt x="49" y="52"/>
                      <a:pt x="54" y="46"/>
                      <a:pt x="61" y="46"/>
                    </a:cubicBezTo>
                    <a:cubicBezTo>
                      <a:pt x="68" y="46"/>
                      <a:pt x="74" y="52"/>
                      <a:pt x="74" y="59"/>
                    </a:cubicBezTo>
                    <a:cubicBezTo>
                      <a:pt x="74" y="65"/>
                      <a:pt x="68" y="71"/>
                      <a:pt x="61" y="71"/>
                    </a:cubicBezTo>
                    <a:moveTo>
                      <a:pt x="11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4" y="10"/>
                      <a:pt x="87" y="11"/>
                      <a:pt x="81" y="1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7" y="23"/>
                      <a:pt x="51" y="27"/>
                      <a:pt x="45" y="3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50"/>
                      <a:pt x="24" y="55"/>
                      <a:pt x="21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1" y="85"/>
                      <a:pt x="10" y="93"/>
                      <a:pt x="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0" y="125"/>
                      <a:pt x="11" y="132"/>
                      <a:pt x="13" y="138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23" y="161"/>
                      <a:pt x="27" y="168"/>
                      <a:pt x="32" y="174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50" y="191"/>
                      <a:pt x="56" y="195"/>
                      <a:pt x="62" y="198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74" y="213"/>
                      <a:pt x="74" y="213"/>
                      <a:pt x="74" y="213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85" y="207"/>
                      <a:pt x="93" y="209"/>
                      <a:pt x="101" y="21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5" y="209"/>
                      <a:pt x="132" y="208"/>
                      <a:pt x="138" y="206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5" y="199"/>
                      <a:pt x="155" y="199"/>
                      <a:pt x="155" y="199"/>
                    </a:cubicBezTo>
                    <a:cubicBezTo>
                      <a:pt x="162" y="196"/>
                      <a:pt x="168" y="191"/>
                      <a:pt x="174" y="186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93" y="181"/>
                      <a:pt x="193" y="181"/>
                      <a:pt x="193" y="181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1" y="169"/>
                      <a:pt x="195" y="163"/>
                      <a:pt x="198" y="157"/>
                    </a:cubicBez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7" y="134"/>
                      <a:pt x="209" y="126"/>
                      <a:pt x="210" y="118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0" y="101"/>
                      <a:pt x="210" y="101"/>
                      <a:pt x="210" y="101"/>
                    </a:cubicBezTo>
                    <a:cubicBezTo>
                      <a:pt x="209" y="94"/>
                      <a:pt x="208" y="87"/>
                      <a:pt x="206" y="81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08" y="61"/>
                      <a:pt x="208" y="61"/>
                      <a:pt x="208" y="61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6" y="57"/>
                      <a:pt x="192" y="51"/>
                      <a:pt x="187" y="4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69" y="28"/>
                      <a:pt x="163" y="24"/>
                      <a:pt x="157" y="21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4" y="11"/>
                      <a:pt x="126" y="10"/>
                      <a:pt x="118" y="9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807401" y="370263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2812657" y="369586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6928825" y="3528860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8948104" y="3609802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3">
            <a:extLst>
              <a:ext uri="{FF2B5EF4-FFF2-40B4-BE49-F238E27FC236}">
                <a16:creationId xmlns:a16="http://schemas.microsoft.com/office/drawing/2014/main" id="{2FD93E1C-4D9C-BEE0-753D-44E3EB8B9A93}"/>
              </a:ext>
            </a:extLst>
          </p:cNvPr>
          <p:cNvGrpSpPr/>
          <p:nvPr/>
        </p:nvGrpSpPr>
        <p:grpSpPr>
          <a:xfrm>
            <a:off x="946857" y="654907"/>
            <a:ext cx="7745587" cy="942607"/>
            <a:chOff x="7127272" y="2681302"/>
            <a:chExt cx="4765046" cy="1256810"/>
          </a:xfrm>
        </p:grpSpPr>
        <p:sp>
          <p:nvSpPr>
            <p:cNvPr id="66" name="矩形 64">
              <a:extLst>
                <a:ext uri="{FF2B5EF4-FFF2-40B4-BE49-F238E27FC236}">
                  <a16:creationId xmlns:a16="http://schemas.microsoft.com/office/drawing/2014/main" id="{5D53CDD4-F3E8-6253-B72C-D18F97927C2A}"/>
                </a:ext>
              </a:extLst>
            </p:cNvPr>
            <p:cNvSpPr/>
            <p:nvPr/>
          </p:nvSpPr>
          <p:spPr>
            <a:xfrm>
              <a:off x="7127272" y="2681302"/>
              <a:ext cx="4765046" cy="1256810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7" name="矩形 47">
              <a:extLst>
                <a:ext uri="{FF2B5EF4-FFF2-40B4-BE49-F238E27FC236}">
                  <a16:creationId xmlns:a16="http://schemas.microsoft.com/office/drawing/2014/main" id="{21FF12D8-4783-157D-490B-8291243B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672" y="2795742"/>
              <a:ext cx="4635474" cy="105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2: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electron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2A98D9-4F9A-6D67-2665-E5F04F8341B4}"/>
                  </a:ext>
                </a:extLst>
              </p:cNvPr>
              <p:cNvSpPr txBox="1"/>
              <p:nvPr/>
            </p:nvSpPr>
            <p:spPr>
              <a:xfrm>
                <a:off x="1353009" y="4330416"/>
                <a:ext cx="1446154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11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2A98D9-4F9A-6D67-2665-E5F04F834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09" y="4330416"/>
                <a:ext cx="1446154" cy="533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ADCB50-8817-9D55-8587-4DBA9159ABC6}"/>
                  </a:ext>
                </a:extLst>
              </p:cNvPr>
              <p:cNvSpPr txBox="1"/>
              <p:nvPr/>
            </p:nvSpPr>
            <p:spPr>
              <a:xfrm>
                <a:off x="3017032" y="2076890"/>
                <a:ext cx="1446154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7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ADCB50-8817-9D55-8587-4DBA9159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32" y="2076890"/>
                <a:ext cx="1446154" cy="533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2390D0-20A3-0AB7-D00D-F8AB817973F9}"/>
                  </a:ext>
                </a:extLst>
              </p:cNvPr>
              <p:cNvSpPr txBox="1"/>
              <p:nvPr/>
            </p:nvSpPr>
            <p:spPr>
              <a:xfrm>
                <a:off x="4467993" y="4300710"/>
                <a:ext cx="1446154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2390D0-20A3-0AB7-D00D-F8AB8179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93" y="4300710"/>
                <a:ext cx="1446154" cy="530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87827E-10EB-3E4F-1CA5-D958089F305E}"/>
                  </a:ext>
                </a:extLst>
              </p:cNvPr>
              <p:cNvSpPr txBox="1"/>
              <p:nvPr/>
            </p:nvSpPr>
            <p:spPr>
              <a:xfrm>
                <a:off x="6125625" y="2038142"/>
                <a:ext cx="1446154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6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87827E-10EB-3E4F-1CA5-D958089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25" y="2038142"/>
                <a:ext cx="1446154" cy="530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D6EC084-676C-1909-2797-0068653804E0}"/>
              </a:ext>
            </a:extLst>
          </p:cNvPr>
          <p:cNvSpPr/>
          <p:nvPr/>
        </p:nvSpPr>
        <p:spPr>
          <a:xfrm>
            <a:off x="4690291" y="4285824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69" grpId="0"/>
      <p:bldP spid="70" grpId="0"/>
      <p:bldP spid="71" grpId="0"/>
      <p:bldP spid="72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8" name="组合 17"/>
          <p:cNvGrpSpPr/>
          <p:nvPr/>
        </p:nvGrpSpPr>
        <p:grpSpPr>
          <a:xfrm>
            <a:off x="1979669" y="1962423"/>
            <a:ext cx="1338369" cy="1453949"/>
            <a:chOff x="1645923" y="1347071"/>
            <a:chExt cx="1784260" cy="1939047"/>
          </a:xfrm>
        </p:grpSpPr>
        <p:sp>
          <p:nvSpPr>
            <p:cNvPr id="19" name="矩形 18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313167" y="2595843"/>
            <a:ext cx="1834405" cy="175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0137" y="2602208"/>
            <a:ext cx="1834404" cy="17533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263218" y="22464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80"/>
            <p:cNvSpPr txBox="1"/>
            <p:nvPr/>
          </p:nvSpPr>
          <p:spPr>
            <a:xfrm>
              <a:off x="8785533" y="3820107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47692" y="1962423"/>
            <a:ext cx="1328911" cy="1453949"/>
            <a:chOff x="1658533" y="1347071"/>
            <a:chExt cx="1771650" cy="1939047"/>
          </a:xfrm>
        </p:grpSpPr>
        <p:sp>
          <p:nvSpPr>
            <p:cNvPr id="32" name="矩形 31"/>
            <p:cNvSpPr/>
            <p:nvPr/>
          </p:nvSpPr>
          <p:spPr>
            <a:xfrm flipV="1">
              <a:off x="1658825" y="1347071"/>
              <a:ext cx="177135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58533" y="3081222"/>
              <a:ext cx="177165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60643" y="1504834"/>
              <a:ext cx="1769539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58533" y="2964832"/>
              <a:ext cx="177165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V="1">
              <a:off x="1658825" y="1543950"/>
              <a:ext cx="1771357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60641" y="1652335"/>
              <a:ext cx="1767205" cy="1329794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974046" y="2595843"/>
            <a:ext cx="1834405" cy="17533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8160" y="2602208"/>
            <a:ext cx="1834404" cy="17533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4924097" y="22464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84"/>
            <p:cNvSpPr txBox="1"/>
            <p:nvPr/>
          </p:nvSpPr>
          <p:spPr>
            <a:xfrm>
              <a:off x="8763735" y="3909233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972912" y="3629001"/>
            <a:ext cx="1350551" cy="1453949"/>
            <a:chOff x="1650958" y="1347071"/>
            <a:chExt cx="1800500" cy="1939047"/>
          </a:xfrm>
        </p:grpSpPr>
        <p:sp>
          <p:nvSpPr>
            <p:cNvPr id="49" name="矩形 48"/>
            <p:cNvSpPr/>
            <p:nvPr/>
          </p:nvSpPr>
          <p:spPr>
            <a:xfrm flipV="1">
              <a:off x="1650958" y="1347071"/>
              <a:ext cx="1792265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653543" y="3081222"/>
              <a:ext cx="178968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50958" y="1504834"/>
              <a:ext cx="1792265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53543" y="2964832"/>
              <a:ext cx="178968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V="1">
              <a:off x="1650958" y="1536330"/>
              <a:ext cx="1800499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50960" y="1652335"/>
              <a:ext cx="1800498" cy="1329794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318061" y="4233822"/>
            <a:ext cx="1834405" cy="17533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0106" y="4275839"/>
            <a:ext cx="1834404" cy="175339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252169" y="39235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63A77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96"/>
            <p:cNvSpPr txBox="1"/>
            <p:nvPr/>
          </p:nvSpPr>
          <p:spPr>
            <a:xfrm>
              <a:off x="8763735" y="3864833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文本框 99"/>
          <p:cNvSpPr txBox="1"/>
          <p:nvPr/>
        </p:nvSpPr>
        <p:spPr>
          <a:xfrm>
            <a:off x="2035392" y="3334774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107"/>
          <p:cNvSpPr txBox="1"/>
          <p:nvPr/>
        </p:nvSpPr>
        <p:spPr>
          <a:xfrm>
            <a:off x="5991707" y="3113767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111"/>
          <p:cNvSpPr txBox="1"/>
          <p:nvPr/>
        </p:nvSpPr>
        <p:spPr>
          <a:xfrm>
            <a:off x="4689540" y="3360471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115"/>
          <p:cNvSpPr txBox="1"/>
          <p:nvPr/>
        </p:nvSpPr>
        <p:spPr>
          <a:xfrm>
            <a:off x="3361317" y="3111542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316286" y="3629001"/>
            <a:ext cx="1333379" cy="1453949"/>
            <a:chOff x="1652575" y="1347071"/>
            <a:chExt cx="1777608" cy="1939047"/>
          </a:xfrm>
        </p:grpSpPr>
        <p:sp>
          <p:nvSpPr>
            <p:cNvPr id="91" name="矩形 90"/>
            <p:cNvSpPr/>
            <p:nvPr/>
          </p:nvSpPr>
          <p:spPr>
            <a:xfrm flipV="1">
              <a:off x="1652575" y="1347071"/>
              <a:ext cx="177760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52575" y="3081222"/>
              <a:ext cx="1777608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652575" y="1504834"/>
              <a:ext cx="1777608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652575" y="2964832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 flipV="1">
              <a:off x="1652575" y="1543950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652575" y="1652335"/>
              <a:ext cx="1775271" cy="1329794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3645821" y="4269474"/>
            <a:ext cx="1834405" cy="175339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3595873" y="39235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AF92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文本框 92"/>
            <p:cNvSpPr txBox="1"/>
            <p:nvPr/>
          </p:nvSpPr>
          <p:spPr>
            <a:xfrm>
              <a:off x="8785030" y="3842141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5521" y="4269474"/>
            <a:ext cx="1834405" cy="175339"/>
          </a:xfrm>
          <a:prstGeom prst="rect">
            <a:avLst/>
          </a:prstGeom>
        </p:spPr>
      </p:pic>
      <p:grpSp>
        <p:nvGrpSpPr>
          <p:cNvPr id="108" name="组合 63">
            <a:extLst>
              <a:ext uri="{FF2B5EF4-FFF2-40B4-BE49-F238E27FC236}">
                <a16:creationId xmlns:a16="http://schemas.microsoft.com/office/drawing/2014/main" id="{FF5633E9-19DB-0F8D-5C74-847E09944752}"/>
              </a:ext>
            </a:extLst>
          </p:cNvPr>
          <p:cNvGrpSpPr/>
          <p:nvPr/>
        </p:nvGrpSpPr>
        <p:grpSpPr>
          <a:xfrm>
            <a:off x="1008683" y="526083"/>
            <a:ext cx="7745587" cy="847720"/>
            <a:chOff x="7127272" y="2681303"/>
            <a:chExt cx="4765046" cy="1130293"/>
          </a:xfrm>
        </p:grpSpPr>
        <p:sp>
          <p:nvSpPr>
            <p:cNvPr id="109" name="矩形 64">
              <a:extLst>
                <a:ext uri="{FF2B5EF4-FFF2-40B4-BE49-F238E27FC236}">
                  <a16:creationId xmlns:a16="http://schemas.microsoft.com/office/drawing/2014/main" id="{C0866F91-8EEE-1928-97D8-0F7DDD03B143}"/>
                </a:ext>
              </a:extLst>
            </p:cNvPr>
            <p:cNvSpPr/>
            <p:nvPr/>
          </p:nvSpPr>
          <p:spPr>
            <a:xfrm>
              <a:off x="7127272" y="2681303"/>
              <a:ext cx="4765046" cy="1130293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0" name="矩形 47">
              <a:extLst>
                <a:ext uri="{FF2B5EF4-FFF2-40B4-BE49-F238E27FC236}">
                  <a16:creationId xmlns:a16="http://schemas.microsoft.com/office/drawing/2014/main" id="{A4DEAE1F-536E-AD1E-1504-C80A076A3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05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3: </a:t>
              </a:r>
              <a:r>
                <a:rPr lang="vi-VN" b="1" dirty="0"/>
                <a:t> 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tử của nguyên tố potassium có 19 electron. Ở trạng thái cơ bản, potassium có số orbital chứa electron 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A9DF2A64-5A96-205A-C55C-4D0CB464D326}"/>
              </a:ext>
            </a:extLst>
          </p:cNvPr>
          <p:cNvSpPr/>
          <p:nvPr/>
        </p:nvSpPr>
        <p:spPr>
          <a:xfrm>
            <a:off x="6094054" y="3142049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68" grpId="0"/>
      <p:bldP spid="69" grpId="0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矩形 8"/>
          <p:cNvSpPr/>
          <p:nvPr/>
        </p:nvSpPr>
        <p:spPr>
          <a:xfrm>
            <a:off x="1612570" y="1969441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24387" y="1969441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856" y="3744498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89347" y="3744498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8750" y="1795260"/>
            <a:ext cx="1722794" cy="1526899"/>
            <a:chOff x="452114" y="1509685"/>
            <a:chExt cx="2297059" cy="2035865"/>
          </a:xfrm>
        </p:grpSpPr>
        <p:grpSp>
          <p:nvGrpSpPr>
            <p:cNvPr id="14" name="组合 13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文本框 71"/>
            <p:cNvSpPr txBox="1"/>
            <p:nvPr/>
          </p:nvSpPr>
          <p:spPr>
            <a:xfrm>
              <a:off x="905335" y="2096528"/>
              <a:ext cx="148689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8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797107" y="3589964"/>
            <a:ext cx="1722794" cy="1526899"/>
            <a:chOff x="3823257" y="3902623"/>
            <a:chExt cx="2297059" cy="2035865"/>
          </a:xfrm>
        </p:grpSpPr>
        <p:grpSp>
          <p:nvGrpSpPr>
            <p:cNvPr id="25" name="组合 24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79"/>
            <p:cNvSpPr txBox="1"/>
            <p:nvPr/>
          </p:nvSpPr>
          <p:spPr>
            <a:xfrm>
              <a:off x="4156546" y="4487287"/>
              <a:ext cx="1599342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086735" y="3567596"/>
            <a:ext cx="1722794" cy="1526899"/>
            <a:chOff x="9542760" y="3872799"/>
            <a:chExt cx="2297059" cy="2035865"/>
          </a:xfrm>
        </p:grpSpPr>
        <p:grpSp>
          <p:nvGrpSpPr>
            <p:cNvPr id="35" name="组合 34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85"/>
            <p:cNvSpPr txBox="1"/>
            <p:nvPr/>
          </p:nvSpPr>
          <p:spPr>
            <a:xfrm>
              <a:off x="9893132" y="4520514"/>
              <a:ext cx="151118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B85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86032" y="1795260"/>
            <a:ext cx="1722794" cy="1526899"/>
            <a:chOff x="6341823" y="1509685"/>
            <a:chExt cx="2297059" cy="2035865"/>
          </a:xfrm>
        </p:grpSpPr>
        <p:grpSp>
          <p:nvGrpSpPr>
            <p:cNvPr id="42" name="组合 41"/>
            <p:cNvGrpSpPr/>
            <p:nvPr/>
          </p:nvGrpSpPr>
          <p:grpSpPr>
            <a:xfrm>
              <a:off x="6341823" y="1509685"/>
              <a:ext cx="2297059" cy="2035865"/>
              <a:chOff x="1529861" y="1829264"/>
              <a:chExt cx="2452453" cy="2173589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82"/>
            <p:cNvSpPr txBox="1"/>
            <p:nvPr/>
          </p:nvSpPr>
          <p:spPr>
            <a:xfrm>
              <a:off x="6741967" y="2096528"/>
              <a:ext cx="1492439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12381" y="2261132"/>
            <a:ext cx="1959001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947821" y="4075326"/>
            <a:ext cx="1991526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5274539" y="4104318"/>
            <a:ext cx="2084879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520387" y="2276988"/>
            <a:ext cx="1722794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6" name="组合 63">
            <a:extLst>
              <a:ext uri="{FF2B5EF4-FFF2-40B4-BE49-F238E27FC236}">
                <a16:creationId xmlns:a16="http://schemas.microsoft.com/office/drawing/2014/main" id="{E4BB74D9-41CF-9178-E3E4-418DE8373DE7}"/>
              </a:ext>
            </a:extLst>
          </p:cNvPr>
          <p:cNvGrpSpPr/>
          <p:nvPr/>
        </p:nvGrpSpPr>
        <p:grpSpPr>
          <a:xfrm>
            <a:off x="1008683" y="526083"/>
            <a:ext cx="7745587" cy="847720"/>
            <a:chOff x="7127272" y="2681303"/>
            <a:chExt cx="4765046" cy="1130293"/>
          </a:xfrm>
        </p:grpSpPr>
        <p:sp>
          <p:nvSpPr>
            <p:cNvPr id="77" name="矩形 64">
              <a:extLst>
                <a:ext uri="{FF2B5EF4-FFF2-40B4-BE49-F238E27FC236}">
                  <a16:creationId xmlns:a16="http://schemas.microsoft.com/office/drawing/2014/main" id="{90528E61-D324-B020-61A7-B1412F5D71BF}"/>
                </a:ext>
              </a:extLst>
            </p:cNvPr>
            <p:cNvSpPr/>
            <p:nvPr/>
          </p:nvSpPr>
          <p:spPr>
            <a:xfrm>
              <a:off x="7127272" y="2681303"/>
              <a:ext cx="4765046" cy="1130293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8" name="矩形 47">
              <a:extLst>
                <a:ext uri="{FF2B5EF4-FFF2-40B4-BE49-F238E27FC236}">
                  <a16:creationId xmlns:a16="http://schemas.microsoft.com/office/drawing/2014/main" id="{6E5B96E6-B013-47D1-CBAB-7D0453115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05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4: </a:t>
              </a:r>
              <a:r>
                <a:rPr lang="vi-VN" b="1" dirty="0"/>
                <a:t> 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sodium (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natri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 (Z = 11)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7DE8D78-4C1B-F893-A167-0F3F46181A14}"/>
              </a:ext>
            </a:extLst>
          </p:cNvPr>
          <p:cNvSpPr/>
          <p:nvPr/>
        </p:nvSpPr>
        <p:spPr>
          <a:xfrm>
            <a:off x="1006782" y="4137611"/>
            <a:ext cx="1794159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8" grpId="0"/>
      <p:bldP spid="53" grpId="0"/>
      <p:bldP spid="54" grpId="0"/>
      <p:bldP spid="55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C0F7B160-883A-F764-C51A-E87B4B169C8E}"/>
              </a:ext>
            </a:extLst>
          </p:cNvPr>
          <p:cNvGrpSpPr/>
          <p:nvPr/>
        </p:nvGrpSpPr>
        <p:grpSpPr>
          <a:xfrm>
            <a:off x="1008683" y="526083"/>
            <a:ext cx="7936534" cy="1185662"/>
            <a:chOff x="7127272" y="2681302"/>
            <a:chExt cx="4765046" cy="158088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959CCC2F-6755-2DD0-F7C6-48762325F630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9DE3D76C-4C7A-79D9-0760-A625315F7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5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5: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số hạt proton, neutron và electron trong nguyên tử X là 58. Số hạt mang điện nhiều hơn số hạt không mang điện là 18. X 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grpSp>
        <p:nvGrpSpPr>
          <p:cNvPr id="82" name="组合 8">
            <a:extLst>
              <a:ext uri="{FF2B5EF4-FFF2-40B4-BE49-F238E27FC236}">
                <a16:creationId xmlns:a16="http://schemas.microsoft.com/office/drawing/2014/main" id="{87FE45C1-02C2-6124-4C4E-F9C3CCB16AF3}"/>
              </a:ext>
            </a:extLst>
          </p:cNvPr>
          <p:cNvGrpSpPr/>
          <p:nvPr/>
        </p:nvGrpSpPr>
        <p:grpSpPr>
          <a:xfrm>
            <a:off x="871381" y="2079973"/>
            <a:ext cx="1702178" cy="3063527"/>
            <a:chOff x="1049615" y="1461092"/>
            <a:chExt cx="2269570" cy="4084703"/>
          </a:xfrm>
        </p:grpSpPr>
        <p:sp>
          <p:nvSpPr>
            <p:cNvPr id="83" name="直角三角形 69">
              <a:extLst>
                <a:ext uri="{FF2B5EF4-FFF2-40B4-BE49-F238E27FC236}">
                  <a16:creationId xmlns:a16="http://schemas.microsoft.com/office/drawing/2014/main" id="{AD05A060-C2A0-BA1F-62F5-282A0A04EF45}"/>
                </a:ext>
              </a:extLst>
            </p:cNvPr>
            <p:cNvSpPr/>
            <p:nvPr/>
          </p:nvSpPr>
          <p:spPr>
            <a:xfrm rot="5400000" flipH="1">
              <a:off x="11187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4" name="直角三角形 69">
              <a:extLst>
                <a:ext uri="{FF2B5EF4-FFF2-40B4-BE49-F238E27FC236}">
                  <a16:creationId xmlns:a16="http://schemas.microsoft.com/office/drawing/2014/main" id="{3280C43B-806A-3BFF-72C3-DE0C12FAADD4}"/>
                </a:ext>
              </a:extLst>
            </p:cNvPr>
            <p:cNvSpPr/>
            <p:nvPr/>
          </p:nvSpPr>
          <p:spPr>
            <a:xfrm flipH="1" flipV="1">
              <a:off x="10496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5" name="矩形 11">
              <a:extLst>
                <a:ext uri="{FF2B5EF4-FFF2-40B4-BE49-F238E27FC236}">
                  <a16:creationId xmlns:a16="http://schemas.microsoft.com/office/drawing/2014/main" id="{001D4CEE-F149-2AC2-032D-55724D1C2FD3}"/>
                </a:ext>
              </a:extLst>
            </p:cNvPr>
            <p:cNvSpPr/>
            <p:nvPr/>
          </p:nvSpPr>
          <p:spPr>
            <a:xfrm>
              <a:off x="13814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6" name="矩形 12">
              <a:extLst>
                <a:ext uri="{FF2B5EF4-FFF2-40B4-BE49-F238E27FC236}">
                  <a16:creationId xmlns:a16="http://schemas.microsoft.com/office/drawing/2014/main" id="{12C1841C-3C7B-F7AC-3B2E-7B8A0B6A2DB5}"/>
                </a:ext>
              </a:extLst>
            </p:cNvPr>
            <p:cNvSpPr/>
            <p:nvPr/>
          </p:nvSpPr>
          <p:spPr>
            <a:xfrm>
              <a:off x="1381454" y="1857787"/>
              <a:ext cx="1648460" cy="50665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87" name="组合 13">
            <a:extLst>
              <a:ext uri="{FF2B5EF4-FFF2-40B4-BE49-F238E27FC236}">
                <a16:creationId xmlns:a16="http://schemas.microsoft.com/office/drawing/2014/main" id="{8CE55070-E829-8ED0-CAA1-8EA5F11C5F84}"/>
              </a:ext>
            </a:extLst>
          </p:cNvPr>
          <p:cNvGrpSpPr/>
          <p:nvPr/>
        </p:nvGrpSpPr>
        <p:grpSpPr>
          <a:xfrm>
            <a:off x="1426966" y="1952266"/>
            <a:ext cx="622935" cy="731284"/>
            <a:chOff x="6591300" y="1966752"/>
            <a:chExt cx="830580" cy="975045"/>
          </a:xfrm>
        </p:grpSpPr>
        <p:sp>
          <p:nvSpPr>
            <p:cNvPr id="88" name="任意多边形 14">
              <a:extLst>
                <a:ext uri="{FF2B5EF4-FFF2-40B4-BE49-F238E27FC236}">
                  <a16:creationId xmlns:a16="http://schemas.microsoft.com/office/drawing/2014/main" id="{217F06E7-FF7F-7655-D28E-549F78B0511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9" name="任意多边形 15">
              <a:extLst>
                <a:ext uri="{FF2B5EF4-FFF2-40B4-BE49-F238E27FC236}">
                  <a16:creationId xmlns:a16="http://schemas.microsoft.com/office/drawing/2014/main" id="{E5F121A6-88F3-0E5D-39B5-57A2948574AE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91" name="文本框 17">
            <a:extLst>
              <a:ext uri="{FF2B5EF4-FFF2-40B4-BE49-F238E27FC236}">
                <a16:creationId xmlns:a16="http://schemas.microsoft.com/office/drawing/2014/main" id="{042891F9-DF29-6469-DEB6-13BCB6AA598F}"/>
              </a:ext>
            </a:extLst>
          </p:cNvPr>
          <p:cNvSpPr txBox="1"/>
          <p:nvPr/>
        </p:nvSpPr>
        <p:spPr>
          <a:xfrm>
            <a:off x="1120261" y="353496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Cl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1" name="组合 27">
            <a:extLst>
              <a:ext uri="{FF2B5EF4-FFF2-40B4-BE49-F238E27FC236}">
                <a16:creationId xmlns:a16="http://schemas.microsoft.com/office/drawing/2014/main" id="{4F6C4841-325B-4131-98E1-B049F65D497A}"/>
              </a:ext>
            </a:extLst>
          </p:cNvPr>
          <p:cNvGrpSpPr/>
          <p:nvPr/>
        </p:nvGrpSpPr>
        <p:grpSpPr>
          <a:xfrm>
            <a:off x="4730302" y="2082669"/>
            <a:ext cx="1702178" cy="3063527"/>
            <a:chOff x="3623482" y="1461092"/>
            <a:chExt cx="2269570" cy="4084703"/>
          </a:xfrm>
        </p:grpSpPr>
        <p:sp>
          <p:nvSpPr>
            <p:cNvPr id="102" name="直角三角形 69">
              <a:extLst>
                <a:ext uri="{FF2B5EF4-FFF2-40B4-BE49-F238E27FC236}">
                  <a16:creationId xmlns:a16="http://schemas.microsoft.com/office/drawing/2014/main" id="{2BE98F00-E035-0497-38B2-6B2F9BD56CD3}"/>
                </a:ext>
              </a:extLst>
            </p:cNvPr>
            <p:cNvSpPr/>
            <p:nvPr/>
          </p:nvSpPr>
          <p:spPr>
            <a:xfrm rot="5400000" flipH="1">
              <a:off x="3692585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3" name="直角三角形 69">
              <a:extLst>
                <a:ext uri="{FF2B5EF4-FFF2-40B4-BE49-F238E27FC236}">
                  <a16:creationId xmlns:a16="http://schemas.microsoft.com/office/drawing/2014/main" id="{08C08D3C-21D9-EB33-B5A3-5F4531CF4579}"/>
                </a:ext>
              </a:extLst>
            </p:cNvPr>
            <p:cNvSpPr/>
            <p:nvPr/>
          </p:nvSpPr>
          <p:spPr>
            <a:xfrm flipH="1" flipV="1">
              <a:off x="3623482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4" name="矩形 30">
              <a:extLst>
                <a:ext uri="{FF2B5EF4-FFF2-40B4-BE49-F238E27FC236}">
                  <a16:creationId xmlns:a16="http://schemas.microsoft.com/office/drawing/2014/main" id="{9A207E38-E15E-B0BB-3431-6B34E59A636F}"/>
                </a:ext>
              </a:extLst>
            </p:cNvPr>
            <p:cNvSpPr/>
            <p:nvPr/>
          </p:nvSpPr>
          <p:spPr>
            <a:xfrm>
              <a:off x="3955321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5" name="矩形 31">
              <a:extLst>
                <a:ext uri="{FF2B5EF4-FFF2-40B4-BE49-F238E27FC236}">
                  <a16:creationId xmlns:a16="http://schemas.microsoft.com/office/drawing/2014/main" id="{560E4A5D-CE98-0A1E-C72E-4321901C065B}"/>
                </a:ext>
              </a:extLst>
            </p:cNvPr>
            <p:cNvSpPr/>
            <p:nvPr/>
          </p:nvSpPr>
          <p:spPr>
            <a:xfrm>
              <a:off x="3955321" y="1857787"/>
              <a:ext cx="1648460" cy="5066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06" name="组合 32">
            <a:extLst>
              <a:ext uri="{FF2B5EF4-FFF2-40B4-BE49-F238E27FC236}">
                <a16:creationId xmlns:a16="http://schemas.microsoft.com/office/drawing/2014/main" id="{A3B658AE-2046-581E-3CA3-695B3BC6613E}"/>
              </a:ext>
            </a:extLst>
          </p:cNvPr>
          <p:cNvGrpSpPr/>
          <p:nvPr/>
        </p:nvGrpSpPr>
        <p:grpSpPr>
          <a:xfrm>
            <a:off x="5285888" y="1954962"/>
            <a:ext cx="622935" cy="731284"/>
            <a:chOff x="6591300" y="1966752"/>
            <a:chExt cx="830580" cy="975045"/>
          </a:xfrm>
        </p:grpSpPr>
        <p:sp>
          <p:nvSpPr>
            <p:cNvPr id="107" name="任意多边形 33">
              <a:extLst>
                <a:ext uri="{FF2B5EF4-FFF2-40B4-BE49-F238E27FC236}">
                  <a16:creationId xmlns:a16="http://schemas.microsoft.com/office/drawing/2014/main" id="{4D4AA855-CD8D-7B62-B241-25D5CAEBB69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8" name="任意多边形 34">
              <a:extLst>
                <a:ext uri="{FF2B5EF4-FFF2-40B4-BE49-F238E27FC236}">
                  <a16:creationId xmlns:a16="http://schemas.microsoft.com/office/drawing/2014/main" id="{806E312F-AE62-31B5-AB23-2C237281FC91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0" name="文本框 36">
            <a:extLst>
              <a:ext uri="{FF2B5EF4-FFF2-40B4-BE49-F238E27FC236}">
                <a16:creationId xmlns:a16="http://schemas.microsoft.com/office/drawing/2014/main" id="{FB7A0386-DE4A-91D5-B2D2-ED6859332D5F}"/>
              </a:ext>
            </a:extLst>
          </p:cNvPr>
          <p:cNvSpPr txBox="1"/>
          <p:nvPr/>
        </p:nvSpPr>
        <p:spPr>
          <a:xfrm>
            <a:off x="4979182" y="3537661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2" name="组合 38">
            <a:extLst>
              <a:ext uri="{FF2B5EF4-FFF2-40B4-BE49-F238E27FC236}">
                <a16:creationId xmlns:a16="http://schemas.microsoft.com/office/drawing/2014/main" id="{94A0D9DF-1CA6-A145-B99A-7EB4B08B6E24}"/>
              </a:ext>
            </a:extLst>
          </p:cNvPr>
          <p:cNvGrpSpPr/>
          <p:nvPr/>
        </p:nvGrpSpPr>
        <p:grpSpPr>
          <a:xfrm>
            <a:off x="2821026" y="2044253"/>
            <a:ext cx="1702178" cy="3063527"/>
            <a:chOff x="6197348" y="1461092"/>
            <a:chExt cx="2269570" cy="4084703"/>
          </a:xfrm>
        </p:grpSpPr>
        <p:sp>
          <p:nvSpPr>
            <p:cNvPr id="113" name="直角三角形 69">
              <a:extLst>
                <a:ext uri="{FF2B5EF4-FFF2-40B4-BE49-F238E27FC236}">
                  <a16:creationId xmlns:a16="http://schemas.microsoft.com/office/drawing/2014/main" id="{0E482BDC-65F2-E0A5-88E0-5E739134DC8F}"/>
                </a:ext>
              </a:extLst>
            </p:cNvPr>
            <p:cNvSpPr/>
            <p:nvPr/>
          </p:nvSpPr>
          <p:spPr>
            <a:xfrm rot="5400000" flipH="1">
              <a:off x="6266451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4" name="直角三角形 69">
              <a:extLst>
                <a:ext uri="{FF2B5EF4-FFF2-40B4-BE49-F238E27FC236}">
                  <a16:creationId xmlns:a16="http://schemas.microsoft.com/office/drawing/2014/main" id="{A7A11B7E-15BE-7F0D-030C-DB22ED302620}"/>
                </a:ext>
              </a:extLst>
            </p:cNvPr>
            <p:cNvSpPr/>
            <p:nvPr/>
          </p:nvSpPr>
          <p:spPr>
            <a:xfrm flipH="1" flipV="1">
              <a:off x="6197348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5" name="矩形 41">
              <a:extLst>
                <a:ext uri="{FF2B5EF4-FFF2-40B4-BE49-F238E27FC236}">
                  <a16:creationId xmlns:a16="http://schemas.microsoft.com/office/drawing/2014/main" id="{A7AD079A-ABB0-3E9C-DB00-376F0FF94396}"/>
                </a:ext>
              </a:extLst>
            </p:cNvPr>
            <p:cNvSpPr/>
            <p:nvPr/>
          </p:nvSpPr>
          <p:spPr>
            <a:xfrm>
              <a:off x="6529187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6" name="矩形 42">
              <a:extLst>
                <a:ext uri="{FF2B5EF4-FFF2-40B4-BE49-F238E27FC236}">
                  <a16:creationId xmlns:a16="http://schemas.microsoft.com/office/drawing/2014/main" id="{4EC1D9C1-A54F-44B4-8253-06F75C922826}"/>
                </a:ext>
              </a:extLst>
            </p:cNvPr>
            <p:cNvSpPr/>
            <p:nvPr/>
          </p:nvSpPr>
          <p:spPr>
            <a:xfrm>
              <a:off x="6529187" y="1857787"/>
              <a:ext cx="1648460" cy="506658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17" name="组合 43">
            <a:extLst>
              <a:ext uri="{FF2B5EF4-FFF2-40B4-BE49-F238E27FC236}">
                <a16:creationId xmlns:a16="http://schemas.microsoft.com/office/drawing/2014/main" id="{8061D1B5-AEF6-D797-ABFD-1B597C3F26E8}"/>
              </a:ext>
            </a:extLst>
          </p:cNvPr>
          <p:cNvGrpSpPr/>
          <p:nvPr/>
        </p:nvGrpSpPr>
        <p:grpSpPr>
          <a:xfrm>
            <a:off x="3376611" y="1916546"/>
            <a:ext cx="622935" cy="731284"/>
            <a:chOff x="6591300" y="1966752"/>
            <a:chExt cx="830580" cy="975045"/>
          </a:xfrm>
        </p:grpSpPr>
        <p:sp>
          <p:nvSpPr>
            <p:cNvPr id="118" name="任意多边形 44">
              <a:extLst>
                <a:ext uri="{FF2B5EF4-FFF2-40B4-BE49-F238E27FC236}">
                  <a16:creationId xmlns:a16="http://schemas.microsoft.com/office/drawing/2014/main" id="{79F13554-7F6C-85CE-4D3D-765A79ACE1E7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9" name="任意多边形 45">
              <a:extLst>
                <a:ext uri="{FF2B5EF4-FFF2-40B4-BE49-F238E27FC236}">
                  <a16:creationId xmlns:a16="http://schemas.microsoft.com/office/drawing/2014/main" id="{DF5B55D1-956B-549F-E5D7-107794229287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21" name="文本框 47">
            <a:extLst>
              <a:ext uri="{FF2B5EF4-FFF2-40B4-BE49-F238E27FC236}">
                <a16:creationId xmlns:a16="http://schemas.microsoft.com/office/drawing/2014/main" id="{FA816000-DE62-3C3F-CEAB-D4BD55CD2BF5}"/>
              </a:ext>
            </a:extLst>
          </p:cNvPr>
          <p:cNvSpPr txBox="1"/>
          <p:nvPr/>
        </p:nvSpPr>
        <p:spPr>
          <a:xfrm>
            <a:off x="3069905" y="349924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Ca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3" name="组合 49">
            <a:extLst>
              <a:ext uri="{FF2B5EF4-FFF2-40B4-BE49-F238E27FC236}">
                <a16:creationId xmlns:a16="http://schemas.microsoft.com/office/drawing/2014/main" id="{3ED7DD4F-8A84-226A-7A0C-A3301B654A40}"/>
              </a:ext>
            </a:extLst>
          </p:cNvPr>
          <p:cNvGrpSpPr/>
          <p:nvPr/>
        </p:nvGrpSpPr>
        <p:grpSpPr>
          <a:xfrm>
            <a:off x="6662581" y="2079973"/>
            <a:ext cx="1702178" cy="3063527"/>
            <a:chOff x="8771215" y="1461092"/>
            <a:chExt cx="2269570" cy="4084703"/>
          </a:xfrm>
        </p:grpSpPr>
        <p:sp>
          <p:nvSpPr>
            <p:cNvPr id="124" name="直角三角形 69">
              <a:extLst>
                <a:ext uri="{FF2B5EF4-FFF2-40B4-BE49-F238E27FC236}">
                  <a16:creationId xmlns:a16="http://schemas.microsoft.com/office/drawing/2014/main" id="{14600A58-ACC8-6EEC-8594-679CCD80062E}"/>
                </a:ext>
              </a:extLst>
            </p:cNvPr>
            <p:cNvSpPr/>
            <p:nvPr/>
          </p:nvSpPr>
          <p:spPr>
            <a:xfrm rot="5400000" flipH="1">
              <a:off x="88403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5" name="直角三角形 69">
              <a:extLst>
                <a:ext uri="{FF2B5EF4-FFF2-40B4-BE49-F238E27FC236}">
                  <a16:creationId xmlns:a16="http://schemas.microsoft.com/office/drawing/2014/main" id="{BB414411-FFBD-B108-8ED3-4D4BF2C2B071}"/>
                </a:ext>
              </a:extLst>
            </p:cNvPr>
            <p:cNvSpPr/>
            <p:nvPr/>
          </p:nvSpPr>
          <p:spPr>
            <a:xfrm flipH="1" flipV="1">
              <a:off x="87712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6" name="矩形 52">
              <a:extLst>
                <a:ext uri="{FF2B5EF4-FFF2-40B4-BE49-F238E27FC236}">
                  <a16:creationId xmlns:a16="http://schemas.microsoft.com/office/drawing/2014/main" id="{A72E8256-668D-6DDF-269E-CE615FD7B7EA}"/>
                </a:ext>
              </a:extLst>
            </p:cNvPr>
            <p:cNvSpPr/>
            <p:nvPr/>
          </p:nvSpPr>
          <p:spPr>
            <a:xfrm>
              <a:off x="91030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7" name="矩形 53">
              <a:extLst>
                <a:ext uri="{FF2B5EF4-FFF2-40B4-BE49-F238E27FC236}">
                  <a16:creationId xmlns:a16="http://schemas.microsoft.com/office/drawing/2014/main" id="{DE22EE62-E9A4-6DF3-ABE2-C38FC22DE085}"/>
                </a:ext>
              </a:extLst>
            </p:cNvPr>
            <p:cNvSpPr/>
            <p:nvPr/>
          </p:nvSpPr>
          <p:spPr>
            <a:xfrm>
              <a:off x="9103054" y="1857787"/>
              <a:ext cx="1648460" cy="506658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28" name="组合 54">
            <a:extLst>
              <a:ext uri="{FF2B5EF4-FFF2-40B4-BE49-F238E27FC236}">
                <a16:creationId xmlns:a16="http://schemas.microsoft.com/office/drawing/2014/main" id="{50F760EF-B516-0256-1169-F84CEB8E6863}"/>
              </a:ext>
            </a:extLst>
          </p:cNvPr>
          <p:cNvGrpSpPr/>
          <p:nvPr/>
        </p:nvGrpSpPr>
        <p:grpSpPr>
          <a:xfrm>
            <a:off x="7218166" y="1952266"/>
            <a:ext cx="622935" cy="731284"/>
            <a:chOff x="6591300" y="1966752"/>
            <a:chExt cx="830580" cy="975045"/>
          </a:xfrm>
        </p:grpSpPr>
        <p:sp>
          <p:nvSpPr>
            <p:cNvPr id="129" name="任意多边形 55">
              <a:extLst>
                <a:ext uri="{FF2B5EF4-FFF2-40B4-BE49-F238E27FC236}">
                  <a16:creationId xmlns:a16="http://schemas.microsoft.com/office/drawing/2014/main" id="{BA5E13C0-5A0C-7A40-BE0A-D87071D28920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0" name="任意多边形 56">
              <a:extLst>
                <a:ext uri="{FF2B5EF4-FFF2-40B4-BE49-F238E27FC236}">
                  <a16:creationId xmlns:a16="http://schemas.microsoft.com/office/drawing/2014/main" id="{D89A67AC-CB9D-8A02-2D8A-F11E9CD0F4C3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32" name="文本框 58">
            <a:extLst>
              <a:ext uri="{FF2B5EF4-FFF2-40B4-BE49-F238E27FC236}">
                <a16:creationId xmlns:a16="http://schemas.microsoft.com/office/drawing/2014/main" id="{44F8FF54-82F4-EB98-67F5-BDEFB08EA90A}"/>
              </a:ext>
            </a:extLst>
          </p:cNvPr>
          <p:cNvSpPr txBox="1"/>
          <p:nvPr/>
        </p:nvSpPr>
        <p:spPr>
          <a:xfrm>
            <a:off x="6911461" y="353496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5" name="文本框 45">
            <a:extLst>
              <a:ext uri="{FF2B5EF4-FFF2-40B4-BE49-F238E27FC236}">
                <a16:creationId xmlns:a16="http://schemas.microsoft.com/office/drawing/2014/main" id="{0985D657-C3A5-877A-D4E5-243C5D5CBF3A}"/>
              </a:ext>
            </a:extLst>
          </p:cNvPr>
          <p:cNvSpPr txBox="1"/>
          <p:nvPr/>
        </p:nvSpPr>
        <p:spPr>
          <a:xfrm>
            <a:off x="1365243" y="2851367"/>
            <a:ext cx="53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B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FFB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文本框 49">
            <a:extLst>
              <a:ext uri="{FF2B5EF4-FFF2-40B4-BE49-F238E27FC236}">
                <a16:creationId xmlns:a16="http://schemas.microsoft.com/office/drawing/2014/main" id="{6FACF6E9-C0B6-DBBB-5E99-BBC3E203D9AB}"/>
              </a:ext>
            </a:extLst>
          </p:cNvPr>
          <p:cNvSpPr txBox="1"/>
          <p:nvPr/>
        </p:nvSpPr>
        <p:spPr>
          <a:xfrm>
            <a:off x="3367093" y="2831039"/>
            <a:ext cx="53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E87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700" b="1" dirty="0">
              <a:solidFill>
                <a:srgbClr val="E87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文本框 52">
            <a:extLst>
              <a:ext uri="{FF2B5EF4-FFF2-40B4-BE49-F238E27FC236}">
                <a16:creationId xmlns:a16="http://schemas.microsoft.com/office/drawing/2014/main" id="{121A417A-9DFD-3DEE-AD32-B78640545D05}"/>
              </a:ext>
            </a:extLst>
          </p:cNvPr>
          <p:cNvSpPr txBox="1"/>
          <p:nvPr/>
        </p:nvSpPr>
        <p:spPr>
          <a:xfrm>
            <a:off x="5318456" y="2820811"/>
            <a:ext cx="53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1AC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01AC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文本框 55">
            <a:extLst>
              <a:ext uri="{FF2B5EF4-FFF2-40B4-BE49-F238E27FC236}">
                <a16:creationId xmlns:a16="http://schemas.microsoft.com/office/drawing/2014/main" id="{18A398CD-3EE6-1474-E65B-581F8374E0DC}"/>
              </a:ext>
            </a:extLst>
          </p:cNvPr>
          <p:cNvSpPr txBox="1"/>
          <p:nvPr/>
        </p:nvSpPr>
        <p:spPr>
          <a:xfrm>
            <a:off x="7281826" y="2900293"/>
            <a:ext cx="53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663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700" b="1" dirty="0">
              <a:solidFill>
                <a:srgbClr val="663C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52B59E47-01F1-2239-40D2-A7F1C92D3A2F}"/>
              </a:ext>
            </a:extLst>
          </p:cNvPr>
          <p:cNvSpPr/>
          <p:nvPr/>
        </p:nvSpPr>
        <p:spPr>
          <a:xfrm>
            <a:off x="5069437" y="3590862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0" grpId="0"/>
      <p:bldP spid="121" grpId="0"/>
      <p:bldP spid="132" grpId="0"/>
      <p:bldP spid="155" grpId="0"/>
      <p:bldP spid="156" grpId="0"/>
      <p:bldP spid="157" grpId="0"/>
      <p:bldP spid="158" grpId="0"/>
      <p:bldP spid="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668964D-9F73-E879-8664-66EE273EFCB9}"/>
              </a:ext>
            </a:extLst>
          </p:cNvPr>
          <p:cNvGrpSpPr/>
          <p:nvPr/>
        </p:nvGrpSpPr>
        <p:grpSpPr>
          <a:xfrm>
            <a:off x="1008683" y="526083"/>
            <a:ext cx="7936534" cy="1185662"/>
            <a:chOff x="7127272" y="2681302"/>
            <a:chExt cx="4765046" cy="158088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5B49E45B-9B8C-FA2B-8EF1-F2C1927BFE0A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C6CF6D96-9492-0B00-3312-18547668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5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6: </a:t>
              </a:r>
              <a:r>
                <a:rPr lang="vi-VN" b="1" dirty="0"/>
                <a:t> 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chlorine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Z = 17.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chlorine.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059C0B-65C4-901A-8B18-182EAF6E65F1}"/>
              </a:ext>
            </a:extLst>
          </p:cNvPr>
          <p:cNvSpPr txBox="1"/>
          <p:nvPr/>
        </p:nvSpPr>
        <p:spPr>
          <a:xfrm>
            <a:off x="3699842" y="1857664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14BBC-E139-02F9-3795-FAD035264608}"/>
              </a:ext>
            </a:extLst>
          </p:cNvPr>
          <p:cNvSpPr txBox="1"/>
          <p:nvPr/>
        </p:nvSpPr>
        <p:spPr>
          <a:xfrm>
            <a:off x="807906" y="2312901"/>
            <a:ext cx="3624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có: số electron = Z = 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3781E-F02D-9776-BA51-65DC3DA5E94F}"/>
              </a:ext>
            </a:extLst>
          </p:cNvPr>
          <p:cNvSpPr txBox="1"/>
          <p:nvPr/>
        </p:nvSpPr>
        <p:spPr>
          <a:xfrm>
            <a:off x="871381" y="2762941"/>
            <a:ext cx="7320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2p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3p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28F6-3BF5-72BD-F7C1-32A6B862FB32}"/>
              </a:ext>
            </a:extLst>
          </p:cNvPr>
          <p:cNvSpPr txBox="1"/>
          <p:nvPr/>
        </p:nvSpPr>
        <p:spPr>
          <a:xfrm>
            <a:off x="909119" y="3224606"/>
            <a:ext cx="7191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E0FA1-8C8A-F900-F395-A5AE7FC56554}"/>
              </a:ext>
            </a:extLst>
          </p:cNvPr>
          <p:cNvSpPr txBox="1"/>
          <p:nvPr/>
        </p:nvSpPr>
        <p:spPr>
          <a:xfrm>
            <a:off x="898393" y="4130018"/>
            <a:ext cx="457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orbital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8A4D2-776A-4A3B-7588-3060FD621DC1}"/>
              </a:ext>
            </a:extLst>
          </p:cNvPr>
          <p:cNvSpPr txBox="1"/>
          <p:nvPr/>
        </p:nvSpPr>
        <p:spPr>
          <a:xfrm>
            <a:off x="909119" y="4636440"/>
            <a:ext cx="457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2C33E5-C749-EB4A-F5BB-2060FE05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7" y="4041718"/>
            <a:ext cx="3452362" cy="7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EF497A2-0AD8-E927-EABE-6A9548AF87E4}"/>
              </a:ext>
            </a:extLst>
          </p:cNvPr>
          <p:cNvGrpSpPr/>
          <p:nvPr/>
        </p:nvGrpSpPr>
        <p:grpSpPr>
          <a:xfrm>
            <a:off x="1008683" y="526083"/>
            <a:ext cx="7936534" cy="1191754"/>
            <a:chOff x="7127272" y="2681302"/>
            <a:chExt cx="4765046" cy="1589005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274E5D31-4632-AA7F-3981-2EE96CFC8267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35280A8-ABB3-8C39-39C4-138665B40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6103" y="2715614"/>
                  <a:ext cx="4635474" cy="155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 7: </a:t>
                  </a:r>
                  <a:r>
                    <a:rPr lang="vi-VN" b="1" dirty="0"/>
                    <a:t> 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 tử khối trung bình của vanadium (V) là 50,94. Nguyên tố V có 2 đồng vị trong đó đồng vị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23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sPre>
                    </m:oMath>
                  </a14:m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chiếm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0,25%.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còn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lại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35280A8-ABB3-8C39-39C4-138665B40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6103" y="2715614"/>
                  <a:ext cx="4635474" cy="1554693"/>
                </a:xfrm>
                <a:prstGeom prst="rect">
                  <a:avLst/>
                </a:prstGeom>
                <a:blipFill>
                  <a:blip r:embed="rId2"/>
                  <a:stretch>
                    <a:fillRect l="-1736" t="-6283" b="-136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166459-F308-4193-8709-0C48946F45D1}"/>
              </a:ext>
            </a:extLst>
          </p:cNvPr>
          <p:cNvSpPr txBox="1"/>
          <p:nvPr/>
        </p:nvSpPr>
        <p:spPr>
          <a:xfrm>
            <a:off x="3699842" y="1857664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DCF38-2DF6-679C-CC54-CEC5D505D0F9}"/>
                  </a:ext>
                </a:extLst>
              </p:cNvPr>
              <p:cNvSpPr txBox="1"/>
              <p:nvPr/>
            </p:nvSpPr>
            <p:spPr>
              <a:xfrm>
                <a:off x="1790753" y="2424717"/>
                <a:ext cx="5232018" cy="845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sPrePr>
                      <m:sub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23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sPre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chiếm 100% - 0,25% = 99,75%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DCF38-2DF6-679C-CC54-CEC5D505D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3" y="2424717"/>
                <a:ext cx="5232018" cy="845424"/>
              </a:xfrm>
              <a:prstGeom prst="rect">
                <a:avLst/>
              </a:prstGeom>
              <a:blipFill>
                <a:blip r:embed="rId3"/>
                <a:stretch>
                  <a:fillRect l="-1865" t="-362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0E744-CAC4-434B-CD54-483D8B9ADEC2}"/>
                  </a:ext>
                </a:extLst>
              </p:cNvPr>
              <p:cNvSpPr txBox="1"/>
              <p:nvPr/>
            </p:nvSpPr>
            <p:spPr>
              <a:xfrm>
                <a:off x="2118278" y="3442493"/>
                <a:ext cx="4576968" cy="621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50.0,25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.99,75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/>
                  <a:t> =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50,94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0E744-CAC4-434B-CD54-483D8B9AD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78" y="3442493"/>
                <a:ext cx="4576968" cy="621773"/>
              </a:xfrm>
              <a:prstGeom prst="rect">
                <a:avLst/>
              </a:prstGeom>
              <a:blipFill>
                <a:blip r:embed="rId4"/>
                <a:stretch>
                  <a:fillRect l="-19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6DFFA9-ADD7-D5FF-58BB-20C95E491E0C}"/>
                  </a:ext>
                </a:extLst>
              </p:cNvPr>
              <p:cNvSpPr txBox="1"/>
              <p:nvPr/>
            </p:nvSpPr>
            <p:spPr>
              <a:xfrm>
                <a:off x="2110824" y="4130018"/>
                <a:ext cx="4576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50,94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6DFFA9-ADD7-D5FF-58BB-20C95E49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24" y="4130018"/>
                <a:ext cx="4576968" cy="461665"/>
              </a:xfrm>
              <a:prstGeom prst="rect">
                <a:avLst/>
              </a:prstGeom>
              <a:blipFill>
                <a:blip r:embed="rId5"/>
                <a:stretch>
                  <a:fillRect l="-1997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5E5392EA-C11F-22FD-5D73-7E6CD274B97D}"/>
              </a:ext>
            </a:extLst>
          </p:cNvPr>
          <p:cNvGrpSpPr/>
          <p:nvPr/>
        </p:nvGrpSpPr>
        <p:grpSpPr>
          <a:xfrm>
            <a:off x="1008683" y="526083"/>
            <a:ext cx="7936534" cy="3847134"/>
            <a:chOff x="7127272" y="2681302"/>
            <a:chExt cx="4765046" cy="5129510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E5BA0A35-8AA1-BF8A-D9E1-4364EED39F7F}"/>
                </a:ext>
              </a:extLst>
            </p:cNvPr>
            <p:cNvSpPr/>
            <p:nvPr/>
          </p:nvSpPr>
          <p:spPr>
            <a:xfrm>
              <a:off x="7127272" y="2681302"/>
              <a:ext cx="4765046" cy="5129510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E817C3FD-71F2-1705-B138-CE8464A5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499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8: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hình electron của: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tử X: 1s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tử Y: 1s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Mỗi nguyên tử X và Y chứa bao nhiêu electron?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Hãy cho biết số hiệu nguyên tử của X và Y.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Lớp electron nào trong nguyên tử X và Y có mức năng lượng cao nhất?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d) Mỗi nguyên tử X và Y có bao nhiêu lớp electron, bao nhiêu phân lớp electron?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e) X và Y là nguyên tố kim loại, phi kim hay khí hiếm?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9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391729" y="52719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477077" y="490150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CCA8-8536-4F38-ABC1-A7C2037AEEAA}"/>
              </a:ext>
            </a:extLst>
          </p:cNvPr>
          <p:cNvSpPr txBox="1"/>
          <p:nvPr/>
        </p:nvSpPr>
        <p:spPr>
          <a:xfrm>
            <a:off x="477077" y="925352"/>
            <a:ext cx="6210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proton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477076" y="1380970"/>
            <a:ext cx="7201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Số hiệu nguyên tử của X và Y lần lượt là 19 và 16.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481997" y="1828383"/>
            <a:ext cx="8180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electron sắp xếp thành từng lớp và phân lớp theo năng lượng từ thấp đến cao.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542430" y="2665620"/>
            <a:ext cx="7925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Các electron ở phân lớp ngoài cùng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542430" y="3488049"/>
            <a:ext cx="805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Lớp electron thứ 4 trong nguyên tử X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542430" y="4319046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electron thứ 3 trong nguyên tử Y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矩形 249"/>
          <p:cNvSpPr/>
          <p:nvPr/>
        </p:nvSpPr>
        <p:spPr>
          <a:xfrm>
            <a:off x="3360122" y="2966303"/>
            <a:ext cx="5254321" cy="687298"/>
          </a:xfrm>
          <a:prstGeom prst="rect">
            <a:avLst/>
          </a:prstGeom>
          <a:solidFill>
            <a:srgbClr val="A3D8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3910693" y="2966303"/>
            <a:ext cx="1198739" cy="687298"/>
            <a:chOff x="3072384" y="3846623"/>
            <a:chExt cx="1883664" cy="1080000"/>
          </a:xfrm>
        </p:grpSpPr>
        <p:sp>
          <p:nvSpPr>
            <p:cNvPr id="252" name="五边形 251"/>
            <p:cNvSpPr/>
            <p:nvPr/>
          </p:nvSpPr>
          <p:spPr>
            <a:xfrm>
              <a:off x="3072384" y="3846623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3328416" y="4005925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/>
        </p:nvSpPr>
        <p:spPr>
          <a:xfrm>
            <a:off x="3360122" y="1453592"/>
            <a:ext cx="5254321" cy="687298"/>
          </a:xfrm>
          <a:prstGeom prst="rect">
            <a:avLst/>
          </a:prstGeom>
          <a:solidFill>
            <a:srgbClr val="EE007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9" name="组合 258"/>
          <p:cNvGrpSpPr/>
          <p:nvPr/>
        </p:nvGrpSpPr>
        <p:grpSpPr>
          <a:xfrm>
            <a:off x="3887509" y="1453592"/>
            <a:ext cx="1198739" cy="687298"/>
            <a:chOff x="2542032" y="1707412"/>
            <a:chExt cx="1883664" cy="1080000"/>
          </a:xfrm>
        </p:grpSpPr>
        <p:sp>
          <p:nvSpPr>
            <p:cNvPr id="260" name="五边形 259"/>
            <p:cNvSpPr/>
            <p:nvPr/>
          </p:nvSpPr>
          <p:spPr>
            <a:xfrm>
              <a:off x="2542032" y="1707412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61" name="直接连接符 260"/>
            <p:cNvCxnSpPr/>
            <p:nvPr/>
          </p:nvCxnSpPr>
          <p:spPr>
            <a:xfrm>
              <a:off x="2798064" y="1866714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文本框 9"/>
          <p:cNvSpPr txBox="1"/>
          <p:nvPr/>
        </p:nvSpPr>
        <p:spPr>
          <a:xfrm>
            <a:off x="4236564" y="1408894"/>
            <a:ext cx="42351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800" b="1" dirty="0">
                <a:solidFill>
                  <a:srgbClr val="EE0076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</a:t>
            </a:r>
            <a:endParaRPr lang="zh-CN" altLang="en-US" sz="4800" b="1" dirty="0">
              <a:solidFill>
                <a:srgbClr val="EE0076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4" name="文本框 15"/>
          <p:cNvSpPr txBox="1"/>
          <p:nvPr/>
        </p:nvSpPr>
        <p:spPr>
          <a:xfrm>
            <a:off x="4204152" y="2920444"/>
            <a:ext cx="662361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800" b="1" dirty="0">
                <a:solidFill>
                  <a:srgbClr val="A3D8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</a:t>
            </a:r>
            <a:endParaRPr lang="zh-CN" altLang="en-US" sz="4800" b="1" dirty="0">
              <a:solidFill>
                <a:srgbClr val="A3D8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0" name="文本框 32"/>
          <p:cNvSpPr txBox="1"/>
          <p:nvPr/>
        </p:nvSpPr>
        <p:spPr>
          <a:xfrm>
            <a:off x="4981704" y="1535631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2" name="文本框 34"/>
          <p:cNvSpPr txBox="1"/>
          <p:nvPr/>
        </p:nvSpPr>
        <p:spPr>
          <a:xfrm>
            <a:off x="5071392" y="2991116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7" name="文本框 32"/>
          <p:cNvSpPr txBox="1"/>
          <p:nvPr/>
        </p:nvSpPr>
        <p:spPr>
          <a:xfrm>
            <a:off x="2245702" y="619687"/>
            <a:ext cx="677108" cy="40501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BÀI HỌC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88" name="组合 487"/>
          <p:cNvGrpSpPr>
            <a:grpSpLocks noChangeAspect="1"/>
          </p:cNvGrpSpPr>
          <p:nvPr/>
        </p:nvGrpSpPr>
        <p:grpSpPr>
          <a:xfrm>
            <a:off x="519137" y="1220273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489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0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1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2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93" name="Rectangle 9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Rectangle 10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Freeform 11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Freeform 12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4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Rectangle 15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Rectangle 16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7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Rectangle 18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Rectangle 19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Rectangle 20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Rectangle 21"/>
          <p:cNvSpPr>
            <a:spLocks noChangeArrowheads="1"/>
          </p:cNvSpPr>
          <p:nvPr/>
        </p:nvSpPr>
        <p:spPr bwMode="auto">
          <a:xfrm>
            <a:off x="1744621" y="1099036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22"/>
          <p:cNvSpPr>
            <a:spLocks noChangeArrowheads="1"/>
          </p:cNvSpPr>
          <p:nvPr/>
        </p:nvSpPr>
        <p:spPr bwMode="auto">
          <a:xfrm>
            <a:off x="1797551" y="1099036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Freeform 23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Freeform 24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Freeform 25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26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27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28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29"/>
          <p:cNvSpPr/>
          <p:nvPr/>
        </p:nvSpPr>
        <p:spPr bwMode="auto">
          <a:xfrm>
            <a:off x="1365629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Freeform 30"/>
          <p:cNvSpPr/>
          <p:nvPr/>
        </p:nvSpPr>
        <p:spPr bwMode="auto">
          <a:xfrm>
            <a:off x="1289432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Freeform 31"/>
          <p:cNvSpPr/>
          <p:nvPr/>
        </p:nvSpPr>
        <p:spPr bwMode="auto">
          <a:xfrm>
            <a:off x="174444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Freeform 32"/>
          <p:cNvSpPr/>
          <p:nvPr/>
        </p:nvSpPr>
        <p:spPr bwMode="auto">
          <a:xfrm>
            <a:off x="179755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517" name="组合 516"/>
          <p:cNvGrpSpPr>
            <a:grpSpLocks noChangeAspect="1"/>
          </p:cNvGrpSpPr>
          <p:nvPr/>
        </p:nvGrpSpPr>
        <p:grpSpPr>
          <a:xfrm>
            <a:off x="498878" y="3011503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518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519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520" name="Rectangle 42"/>
          <p:cNvSpPr>
            <a:spLocks noChangeArrowheads="1"/>
          </p:cNvSpPr>
          <p:nvPr/>
        </p:nvSpPr>
        <p:spPr bwMode="auto">
          <a:xfrm>
            <a:off x="979442" y="1388679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43"/>
          <p:cNvSpPr>
            <a:spLocks noChangeArrowheads="1"/>
          </p:cNvSpPr>
          <p:nvPr/>
        </p:nvSpPr>
        <p:spPr bwMode="auto">
          <a:xfrm>
            <a:off x="1201331" y="1388679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44"/>
          <p:cNvSpPr>
            <a:spLocks noChangeArrowheads="1"/>
          </p:cNvSpPr>
          <p:nvPr/>
        </p:nvSpPr>
        <p:spPr bwMode="auto">
          <a:xfrm>
            <a:off x="1423220" y="1388679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Rectangle 45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Rectangle 46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Rectangle 47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Rectangle 48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49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8" name="Rectangle 50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9" name="Rectangle 51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0" name="Rectangle 52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1" name="Rectangle 53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2" name="Rectangle 54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3" name="Rectangle 55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4" name="Rectangle 56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5" name="Rectangle 57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6" name="Rectangle 58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7" name="Rectangle 59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8" name="Rectangle 60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9" name="Rectangle 61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0" name="Rectangle 62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1" name="Rectangle 63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2" name="Rectangle 64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3" name="Rectangle 65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4" name="Rectangle 66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5" name="Rectangle 67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6" name="Rectangle 68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7" name="Rectangle 69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8" name="Rectangle 70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9" name="Rectangle 71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0" name="Rectangle 72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1" name="Rectangle 73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2" name="Rectangle 74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3" name="Rectangle 75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4" name="Rectangle 76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5" name="Rectangle 77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6" name="Rectangle 78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7" name="Rectangle 79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8" name="Rectangle 80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9" name="Rectangle 81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0" name="Rectangle 82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1" name="Rectangle 83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2" name="Rectangle 84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3" name="Rectangle 85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4" name="Rectangle 86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5" name="Rectangle 87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6" name="Rectangle 88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7" name="Rectangle 89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8" name="Rectangle 90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9" name="Rectangle 91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0" name="Rectangle 92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1" name="Rectangle 93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2" name="Rectangle 94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3" name="Rectangle 95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4" name="Rectangle 96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5" name="Rectangle 97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6" name="Rectangle 98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7" name="Rectangle 99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8" name="Rectangle 100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9" name="Rectangle 101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0" name="Rectangle 102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1" name="Rectangle 103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2" name="Rectangle 104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3" name="Rectangle 105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4" name="Rectangle 106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5" name="Rectangle 107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6" name="Rectangle 108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7" name="Rectangle 109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8" name="Rectangle 110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9" name="Rectangle 111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0" name="Rectangle 112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1" name="Freeform 113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2" name="Freeform 114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3" name="Rectangle 115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4" name="Rectangle 116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5" name="Freeform 117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6" name="Freeform 118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7" name="Freeform 119"/>
          <p:cNvSpPr/>
          <p:nvPr/>
        </p:nvSpPr>
        <p:spPr bwMode="auto">
          <a:xfrm>
            <a:off x="1201331" y="4600158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8" name="Freeform 120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9" name="Freeform 121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0" name="Freeform 122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1" name="Freeform 123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2" name="Freeform 124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3" name="Freeform 125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4" name="Rectangle 126"/>
          <p:cNvSpPr>
            <a:spLocks noChangeArrowheads="1"/>
          </p:cNvSpPr>
          <p:nvPr/>
        </p:nvSpPr>
        <p:spPr bwMode="auto">
          <a:xfrm>
            <a:off x="1631559" y="1874807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5" name="Freeform 127"/>
          <p:cNvSpPr/>
          <p:nvPr/>
        </p:nvSpPr>
        <p:spPr bwMode="auto">
          <a:xfrm>
            <a:off x="1631558" y="187480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6" name="Rectangle 128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7" name="Rectangle 129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8" name="Freeform 130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9" name="Freeform 131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0" name="Freeform 132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1" name="Freeform 133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2" name="Freeform 135"/>
          <p:cNvSpPr/>
          <p:nvPr/>
        </p:nvSpPr>
        <p:spPr bwMode="auto">
          <a:xfrm>
            <a:off x="1640027" y="2882626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3" name="Freeform 136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4" name="Freeform 137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5" name="Freeform 138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6" name="Freeform 139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7" name="Freeform 140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8" name="Freeform 141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9" name="Rectangle 142"/>
          <p:cNvSpPr>
            <a:spLocks noChangeArrowheads="1"/>
          </p:cNvSpPr>
          <p:nvPr/>
        </p:nvSpPr>
        <p:spPr bwMode="auto">
          <a:xfrm>
            <a:off x="1418140" y="3592337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0" name="Freeform 143"/>
          <p:cNvSpPr/>
          <p:nvPr/>
        </p:nvSpPr>
        <p:spPr bwMode="auto">
          <a:xfrm>
            <a:off x="1418139" y="35923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1" name="Freeform 144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2" name="Freeform 145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3" name="Freeform 146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4" name="Freeform 147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5" name="Freeform 148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6" name="Freeform 149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7" name="Rectangle 150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8" name="Rectangle 151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9" name="Freeform 152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0" name="Freeform 153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1" name="Freeform 154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2" name="Freeform 155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3" name="Freeform 156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4" name="Freeform 157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5" name="Freeform 158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6" name="Freeform 159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7" name="Freeform 160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8" name="Freeform 161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9" name="Freeform 162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0" name="Freeform 163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1" name="Freeform 164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2" name="Freeform 165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3" name="Rectangle 166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4" name="Rectangle 167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5" name="Freeform 168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6" name="Freeform 169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7" name="Freeform 170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8" name="Freeform 171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9" name="Rectangle 172"/>
          <p:cNvSpPr>
            <a:spLocks noChangeArrowheads="1"/>
          </p:cNvSpPr>
          <p:nvPr/>
        </p:nvSpPr>
        <p:spPr bwMode="auto">
          <a:xfrm>
            <a:off x="1423220" y="3106211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0" name="Freeform 173"/>
          <p:cNvSpPr/>
          <p:nvPr/>
        </p:nvSpPr>
        <p:spPr bwMode="auto">
          <a:xfrm>
            <a:off x="1423220" y="31062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1" name="Freeform 174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2" name="Freeform 175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3" name="Freeform 176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4" name="Freeform 177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5" name="Freeform 178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6" name="Freeform 179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7" name="Freeform 180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8" name="Freeform 181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9" name="Freeform 182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0" name="Freeform 183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1" name="Freeform 184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2" name="Freeform 185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3" name="Freeform 186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4" name="Freeform 187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5" name="Freeform 188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6" name="Freeform 189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7" name="Freeform 190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8" name="Freeform 191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9" name="Freeform 194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0" name="Freeform 195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1" name="Freeform 196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2" name="Freeform 197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3" name="Freeform 198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4" name="Freeform 199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5" name="Freeform 200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6" name="Freeform 201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7" name="Freeform 202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8" name="Freeform 203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9" name="Freeform 204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80" name="Freeform 205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681" name="组合 680"/>
          <p:cNvGrpSpPr>
            <a:grpSpLocks noChangeAspect="1"/>
          </p:cNvGrpSpPr>
          <p:nvPr/>
        </p:nvGrpSpPr>
        <p:grpSpPr>
          <a:xfrm>
            <a:off x="1694347" y="2464888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682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3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4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5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686" name="Freeform 13"/>
          <p:cNvSpPr>
            <a:spLocks noChangeAspect="1" noEditPoints="1"/>
          </p:cNvSpPr>
          <p:nvPr/>
        </p:nvSpPr>
        <p:spPr bwMode="auto">
          <a:xfrm>
            <a:off x="1659958" y="3933496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013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8" grpId="0" animBg="1"/>
      <p:bldP spid="262" grpId="0"/>
      <p:bldP spid="264" grpId="0"/>
      <p:bldP spid="270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458444" y="760633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543792" y="1198064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CCA8-8536-4F38-ABC1-A7C2037AEEAA}"/>
              </a:ext>
            </a:extLst>
          </p:cNvPr>
          <p:cNvSpPr txBox="1"/>
          <p:nvPr/>
        </p:nvSpPr>
        <p:spPr>
          <a:xfrm>
            <a:off x="543791" y="1633266"/>
            <a:ext cx="7201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X có 4 lớp electron và 6 phân lớp electron (1s, 2s, 2p, 3s, 3p, 4s).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553633" y="2448250"/>
            <a:ext cx="7017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Y có 3 lớp electron và 5 phân lớp electron (1s, 2s, 2p, 3s, 3p).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609145" y="3373534"/>
            <a:ext cx="7925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X có 1 electron lớp ngoài cùng nên X là kim loại.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885738" y="3835199"/>
            <a:ext cx="80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Y có 6 electron lớp ngoài cùng nên Y là phi kim.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EE9C829-8DFE-00AF-A8F3-17D89C41FB80}"/>
              </a:ext>
            </a:extLst>
          </p:cNvPr>
          <p:cNvGrpSpPr/>
          <p:nvPr/>
        </p:nvGrpSpPr>
        <p:grpSpPr>
          <a:xfrm>
            <a:off x="1008683" y="526083"/>
            <a:ext cx="7936534" cy="3860177"/>
            <a:chOff x="7127272" y="2681302"/>
            <a:chExt cx="4765046" cy="514690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6A49AE42-ABF1-D504-E616-A828D02C8955}"/>
                </a:ext>
              </a:extLst>
            </p:cNvPr>
            <p:cNvSpPr/>
            <p:nvPr/>
          </p:nvSpPr>
          <p:spPr>
            <a:xfrm>
              <a:off x="7127272" y="2681302"/>
              <a:ext cx="4765046" cy="502797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AD84B83-FA6E-0F03-A600-AE1AC75BF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6103" y="2715614"/>
                  <a:ext cx="4635474" cy="5112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 9: </a:t>
                  </a:r>
                  <a:r>
                    <a:rPr lang="vi-V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 tố X được dùng để chế tạo hợp kim nhẹ, bền, dùng trong nhiều lĩnh vực: hàng không, ô tô, xây dựng, hàng tiêu dùng, .... Nguyên tố Y ở dạng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YO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</m:sup>
                      </m:sSubSup>
                    </m:oMath>
                  </a14:m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đóng vai trò quan trọng trong các phân tử sinh học như DNA và RNA. Các tế bào sống sử dụng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YO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đ</m:t>
                      </m:r>
                    </m:oMath>
                  </a14:m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ể vận chuyển năng lượng. Nguyên tử của nguyên tố X có cấu hình electron kết thúc ở phân lớp 3p</a:t>
                  </a:r>
                  <a:r>
                    <a:rPr lang="vi-VN" sz="2400" b="0" i="0" baseline="30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Nguyên tử của nguyên tố Y có cấu hình electron kết thúc ở phân lớp 3p</a:t>
                  </a:r>
                  <a:r>
                    <a:rPr lang="vi-VN" sz="2400" b="0" i="0" baseline="30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Viết cấu hình electron nguyên tử của X và Y. Tính số electron trong các nguyên tử X và Y. Nguyên tố X và Y có tính kim loại hay phi kim?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AD84B83-FA6E-0F03-A600-AE1AC75BF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6103" y="2715614"/>
                  <a:ext cx="4635474" cy="5112590"/>
                </a:xfrm>
                <a:prstGeom prst="rect">
                  <a:avLst/>
                </a:prstGeom>
                <a:blipFill>
                  <a:blip r:embed="rId2"/>
                  <a:stretch>
                    <a:fillRect l="-1736" t="-1908" r="-1973" b="-11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038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391729" y="52719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477077" y="490150"/>
            <a:ext cx="8090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</a:t>
            </a:r>
            <a:r>
              <a:rPr lang="es-E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sz="24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477076" y="1380970"/>
            <a:ext cx="765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Cấu hình electron nguyên tử của X là 1s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481997" y="1828383"/>
            <a:ext cx="8180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Lớp ngoài cùng có 3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477076" y="2271576"/>
            <a:ext cx="7925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Nguyên tố X là kim loại.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473254" y="2695146"/>
            <a:ext cx="805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của nguyên tố Y có cấu hình electron kết thúc ở phân lớp 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473254" y="3526143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Cấu hình electron nguyên tử của Y là 1s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AC9F1-750A-4148-EEA4-B6FBD4BEEC6E}"/>
              </a:ext>
            </a:extLst>
          </p:cNvPr>
          <p:cNvSpPr txBox="1"/>
          <p:nvPr/>
        </p:nvSpPr>
        <p:spPr>
          <a:xfrm>
            <a:off x="473253" y="4022960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Lớp ngoài cùng có 5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BBBE3-62CD-519C-54B2-B5D7EF1E5C63}"/>
              </a:ext>
            </a:extLst>
          </p:cNvPr>
          <p:cNvSpPr txBox="1"/>
          <p:nvPr/>
        </p:nvSpPr>
        <p:spPr>
          <a:xfrm>
            <a:off x="473252" y="4519777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Nguyên tố Y là phi kim.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A911324-F17A-CC31-CF1B-29D98344E2BC}"/>
              </a:ext>
            </a:extLst>
          </p:cNvPr>
          <p:cNvGrpSpPr/>
          <p:nvPr/>
        </p:nvGrpSpPr>
        <p:grpSpPr>
          <a:xfrm>
            <a:off x="1008683" y="526083"/>
            <a:ext cx="7936534" cy="1554994"/>
            <a:chOff x="7127272" y="2681302"/>
            <a:chExt cx="4765046" cy="2073324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FB7FDC94-15A9-F02A-B08B-039AFDAB0A33}"/>
                </a:ext>
              </a:extLst>
            </p:cNvPr>
            <p:cNvSpPr/>
            <p:nvPr/>
          </p:nvSpPr>
          <p:spPr>
            <a:xfrm>
              <a:off x="7127272" y="2681302"/>
              <a:ext cx="4765046" cy="2073324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3A6E3C7E-DC05-A0B1-D6FE-927DD7BA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203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10: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tử của nguyên tố X có tổng số hạt cơ bản (proton, electron, neutron) là 49, trong đó số hạt không mang điện bằng 53,125% số hạt mang điện. Xác định điện tích hạt nhân, số proton, số electron, số neutron và số khối của X.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ADC23D-21BF-E466-7BC9-0A4792F131F8}"/>
              </a:ext>
            </a:extLst>
          </p:cNvPr>
          <p:cNvSpPr txBox="1"/>
          <p:nvPr/>
        </p:nvSpPr>
        <p:spPr>
          <a:xfrm>
            <a:off x="3696529" y="2081077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1EEB4-B744-C650-60DE-8334F5BE0E66}"/>
              </a:ext>
            </a:extLst>
          </p:cNvPr>
          <p:cNvSpPr txBox="1"/>
          <p:nvPr/>
        </p:nvSpPr>
        <p:spPr>
          <a:xfrm>
            <a:off x="770168" y="2571750"/>
            <a:ext cx="7720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Nguyên tử của nguyên tố X có tổng số hạt cơ bản là 49: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89BED-0791-642F-7842-9E3B0C91CC22}"/>
              </a:ext>
            </a:extLst>
          </p:cNvPr>
          <p:cNvSpPr txBox="1"/>
          <p:nvPr/>
        </p:nvSpPr>
        <p:spPr>
          <a:xfrm>
            <a:off x="2489949" y="2991982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 + N = 49 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13CD2-04C2-1C24-9630-EC98AADB8CE2}"/>
              </a:ext>
            </a:extLst>
          </p:cNvPr>
          <p:cNvSpPr txBox="1"/>
          <p:nvPr/>
        </p:nvSpPr>
        <p:spPr>
          <a:xfrm>
            <a:off x="807905" y="3553096"/>
            <a:ext cx="813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có, số hạt không mang điện bằng 53,125% số hạt mang điện: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EAB1E-3918-B8A8-E143-2827C9DB655E}"/>
              </a:ext>
            </a:extLst>
          </p:cNvPr>
          <p:cNvSpPr txBox="1"/>
          <p:nvPr/>
        </p:nvSpPr>
        <p:spPr>
          <a:xfrm>
            <a:off x="2489949" y="3967377"/>
            <a:ext cx="813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2Z x 53,125% = 1716Z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0F39B-A92F-1FA0-932B-2F92C3422CA2}"/>
              </a:ext>
            </a:extLst>
          </p:cNvPr>
          <p:cNvSpPr txBox="1"/>
          <p:nvPr/>
        </p:nvSpPr>
        <p:spPr>
          <a:xfrm>
            <a:off x="2513278" y="4403308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17Z – 16N = 0 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278840" y="895701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885862" y="1686554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(1) &amp; (2) ta có: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 + N = 49 </a:t>
            </a:r>
            <a:endParaRPr lang="es-ES" sz="24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3410928" y="2140614"/>
            <a:ext cx="302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17Z – 16N = 0 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5934530" y="1678949"/>
            <a:ext cx="1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Z=16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5934530" y="2190850"/>
            <a:ext cx="1317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473254" y="2695146"/>
            <a:ext cx="80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Số proton = số electron = 16 hạt, số neutron = 17 hạt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473252" y="3199442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Điện tích hạt nhân là +16 và số khối A = 16 + 17 = 33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D02C2-6549-352D-8BD1-907B85E77FCC}"/>
              </a:ext>
            </a:extLst>
          </p:cNvPr>
          <p:cNvSpPr txBox="1"/>
          <p:nvPr/>
        </p:nvSpPr>
        <p:spPr>
          <a:xfrm>
            <a:off x="5365580" y="1952412"/>
            <a:ext cx="408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endParaRPr lang="en-US" sz="24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F86B4C6-8CAB-4BDC-D1BC-49577CB6F54A}"/>
              </a:ext>
            </a:extLst>
          </p:cNvPr>
          <p:cNvSpPr/>
          <p:nvPr/>
        </p:nvSpPr>
        <p:spPr>
          <a:xfrm>
            <a:off x="3296356" y="1861913"/>
            <a:ext cx="160292" cy="512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53B1821-5647-0C54-7FF6-4DEFED17ED8F}"/>
              </a:ext>
            </a:extLst>
          </p:cNvPr>
          <p:cNvSpPr/>
          <p:nvPr/>
        </p:nvSpPr>
        <p:spPr>
          <a:xfrm>
            <a:off x="5774238" y="1957275"/>
            <a:ext cx="160292" cy="512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  <p:bldP spid="15" grpId="0"/>
      <p:bldP spid="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3427717" y="1401879"/>
            <a:ext cx="5179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9600" dirty="0">
                <a:solidFill>
                  <a:srgbClr val="FFB85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AN</a:t>
            </a:r>
            <a:r>
              <a:rPr lang="en-US" altLang="zh-CN" sz="9600" dirty="0">
                <a:solidFill>
                  <a:srgbClr val="7B25A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9600" dirty="0">
                <a:solidFill>
                  <a:srgbClr val="01ACBE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9600" dirty="0">
              <a:solidFill>
                <a:srgbClr val="01ACBE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3315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3590926" y="4063814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6" name="Group 47"/>
          <p:cNvGrpSpPr/>
          <p:nvPr/>
        </p:nvGrpSpPr>
        <p:grpSpPr>
          <a:xfrm>
            <a:off x="4904874" y="1938779"/>
            <a:ext cx="2362492" cy="2424663"/>
            <a:chOff x="4516324" y="1568450"/>
            <a:chExt cx="3559176" cy="3652838"/>
          </a:xfrm>
        </p:grpSpPr>
        <p:sp>
          <p:nvSpPr>
            <p:cNvPr id="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6" name="文本框 9">
            <a:extLst>
              <a:ext uri="{FF2B5EF4-FFF2-40B4-BE49-F238E27FC236}">
                <a16:creationId xmlns:a16="http://schemas.microsoft.com/office/drawing/2014/main" id="{E632D526-C10A-81CB-5852-F9DF6776F00A}"/>
              </a:ext>
            </a:extLst>
          </p:cNvPr>
          <p:cNvSpPr txBox="1"/>
          <p:nvPr/>
        </p:nvSpPr>
        <p:spPr>
          <a:xfrm>
            <a:off x="1079268" y="1719475"/>
            <a:ext cx="6270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</a:t>
            </a:r>
            <a:endParaRPr lang="zh-CN" altLang="en-US" b="1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4359F9A2-83CC-63E0-951B-AA3215C09AD0}"/>
              </a:ext>
            </a:extLst>
          </p:cNvPr>
          <p:cNvSpPr txBox="1"/>
          <p:nvPr/>
        </p:nvSpPr>
        <p:spPr>
          <a:xfrm>
            <a:off x="1554396" y="1889104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7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3704 C -0.07448 0.15046 0.01654 0.18009 0.05052 0.18009 C 0.08555 0.18009 0.01719 0.16157 -0.00573 0.10972 C 0.01406 0.07824 0.08633 0.12268 0.12136 0.12268 C 0.14831 0.11597 0.09388 0.1081 0.10886 0.06898 C 0.11719 0.06065 0.16185 0.07477 0.17136 0.07268 C 0.18086 0.0706 0.14753 0.08079 0.16615 0.05602 C 0.18477 0.03125 0.27344 -0.04028 0.28281 -0.07546 " pathEditMode="relative" rAng="0" ptsTypes="ffffaaaf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2" y="-84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>
            <a:extLst>
              <a:ext uri="{FF2B5EF4-FFF2-40B4-BE49-F238E27FC236}">
                <a16:creationId xmlns:a16="http://schemas.microsoft.com/office/drawing/2014/main" id="{E9B5EA2F-52CC-BF6C-E7B6-8EBACBC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10" y="1081922"/>
            <a:ext cx="759410" cy="216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>
            <a:extLst>
              <a:ext uri="{FF2B5EF4-FFF2-40B4-BE49-F238E27FC236}">
                <a16:creationId xmlns:a16="http://schemas.microsoft.com/office/drawing/2014/main" id="{4CAAE4AC-7CBB-64FA-3007-56B3FD4C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89" y="334718"/>
            <a:ext cx="554954" cy="3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>
            <a:extLst>
              <a:ext uri="{FF2B5EF4-FFF2-40B4-BE49-F238E27FC236}">
                <a16:creationId xmlns:a16="http://schemas.microsoft.com/office/drawing/2014/main" id="{C2838B05-69D7-8045-D6B5-6385805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20" y="204323"/>
            <a:ext cx="648891" cy="3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FC913339-94FB-F3AC-616A-50BD4551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79" y="2062899"/>
            <a:ext cx="47082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C415F31E-7A37-1387-257C-F2D2DF94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01" y="1674186"/>
            <a:ext cx="469187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>
            <a:extLst>
              <a:ext uri="{FF2B5EF4-FFF2-40B4-BE49-F238E27FC236}">
                <a16:creationId xmlns:a16="http://schemas.microsoft.com/office/drawing/2014/main" id="{48B81571-189A-0211-1ABB-646E63D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3" y="4571380"/>
            <a:ext cx="746450" cy="5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>
            <a:extLst>
              <a:ext uri="{FF2B5EF4-FFF2-40B4-BE49-F238E27FC236}">
                <a16:creationId xmlns:a16="http://schemas.microsoft.com/office/drawing/2014/main" id="{6B07F035-E93F-009D-0044-047FD85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89" y="3589050"/>
            <a:ext cx="451181" cy="11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>
            <a:extLst>
              <a:ext uri="{FF2B5EF4-FFF2-40B4-BE49-F238E27FC236}">
                <a16:creationId xmlns:a16="http://schemas.microsoft.com/office/drawing/2014/main" id="{EE7D5DB1-50B6-5190-CAE0-280FC567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29" y="2954163"/>
            <a:ext cx="2049092" cy="1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7895BDC0-E3A6-2514-55B7-C4906300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 bwMode="auto">
          <a:xfrm>
            <a:off x="2369670" y="1661716"/>
            <a:ext cx="648651" cy="4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9035C7F1-E86D-126C-5C4B-02B1EE9F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2" y="1277883"/>
            <a:ext cx="771122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03B4E87-475B-07BF-C7A2-26DA9245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5"/>
          <a:stretch/>
        </p:blipFill>
        <p:spPr bwMode="auto">
          <a:xfrm>
            <a:off x="2801605" y="1524891"/>
            <a:ext cx="1770125" cy="1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A2972FA-DCD9-DE00-C9D5-4C00E2BB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78" y="2925573"/>
            <a:ext cx="952500" cy="6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A4235A3-0E0F-49E7-AFCF-6E87E3E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54" y="2102851"/>
            <a:ext cx="1047678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B968028C-044E-9E17-B7E5-C143FC24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84" y="2782697"/>
            <a:ext cx="1309688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CC0120-2221-8D53-61EF-BCEDC448309C}"/>
              </a:ext>
            </a:extLst>
          </p:cNvPr>
          <p:cNvSpPr/>
          <p:nvPr/>
        </p:nvSpPr>
        <p:spPr>
          <a:xfrm>
            <a:off x="3306579" y="2587184"/>
            <a:ext cx="1437085" cy="481013"/>
          </a:xfrm>
          <a:prstGeom prst="roundRect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931DA470-090A-0903-6FD5-FAB4E75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02" y="2656314"/>
            <a:ext cx="1057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F443EDA6-ACF4-9DC3-7231-C78A2D61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608" y="139803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8494D1FC-328A-7AD2-F836-3C5B7F76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670" y="4370242"/>
            <a:ext cx="134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13">
            <a:extLst>
              <a:ext uri="{FF2B5EF4-FFF2-40B4-BE49-F238E27FC236}">
                <a16:creationId xmlns:a16="http://schemas.microsoft.com/office/drawing/2014/main" id="{DA626CC0-B257-4C5A-8DC4-99BFCD74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33" y="1337611"/>
            <a:ext cx="47082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>
            <a:extLst>
              <a:ext uri="{FF2B5EF4-FFF2-40B4-BE49-F238E27FC236}">
                <a16:creationId xmlns:a16="http://schemas.microsoft.com/office/drawing/2014/main" id="{218E7F5A-E733-8CDA-0D66-CF086C26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63" y="846571"/>
            <a:ext cx="469187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4">
            <a:extLst>
              <a:ext uri="{FF2B5EF4-FFF2-40B4-BE49-F238E27FC236}">
                <a16:creationId xmlns:a16="http://schemas.microsoft.com/office/drawing/2014/main" id="{87A4D17E-7896-A34E-6C97-4F401EC2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57" y="4070754"/>
            <a:ext cx="546446" cy="6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237E9-7023-5B78-B813-761F8E42517C}"/>
              </a:ext>
            </a:extLst>
          </p:cNvPr>
          <p:cNvGrpSpPr/>
          <p:nvPr/>
        </p:nvGrpSpPr>
        <p:grpSpPr>
          <a:xfrm>
            <a:off x="1730406" y="1111963"/>
            <a:ext cx="1287915" cy="486684"/>
            <a:chOff x="-118629" y="0"/>
            <a:chExt cx="1529538" cy="4343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E61A8E-4F2A-8A5B-E80E-92EA8B52A1A0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E1B3BE4-19F3-42ED-E642-E58184DEABFD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12BA10B-6A5A-2978-6322-79B88CE50F87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64E24709-AA01-3E7E-42F8-7BAD7FB6B7C1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200" dirty="0" err="1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16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neutron</a:t>
              </a:r>
              <a:endParaRPr lang="vi-V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A9AD9-DD26-82DE-ADFE-19E10580F171}"/>
              </a:ext>
            </a:extLst>
          </p:cNvPr>
          <p:cNvGrpSpPr/>
          <p:nvPr/>
        </p:nvGrpSpPr>
        <p:grpSpPr>
          <a:xfrm>
            <a:off x="1822321" y="1862158"/>
            <a:ext cx="1287915" cy="486684"/>
            <a:chOff x="-118629" y="0"/>
            <a:chExt cx="1529538" cy="4343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2DCBF9-5C90-FF62-0FFF-1175348FBF1B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41B7AB2-D374-229F-0A86-5A4DA6A238D7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CC4BFA8-547E-1025-A78F-C7F919270ADF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F71B3E8C-343D-CEE9-5A2D-ED269640240A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20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 proton</a:t>
              </a:r>
              <a:endParaRPr lang="vi-VN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FBE28E-0780-E9B3-DF9F-AB16573BE94C}"/>
              </a:ext>
            </a:extLst>
          </p:cNvPr>
          <p:cNvGrpSpPr/>
          <p:nvPr/>
        </p:nvGrpSpPr>
        <p:grpSpPr>
          <a:xfrm>
            <a:off x="61947" y="877392"/>
            <a:ext cx="1976115" cy="331343"/>
            <a:chOff x="4426019" y="89421"/>
            <a:chExt cx="2317750" cy="33134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C422A-2DA8-5960-1C97-2328E676223D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2">
              <a:extLst>
                <a:ext uri="{FF2B5EF4-FFF2-40B4-BE49-F238E27FC236}">
                  <a16:creationId xmlns:a16="http://schemas.microsoft.com/office/drawing/2014/main" id="{24386822-C291-F079-A503-76A05F15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2BF0B9-A5E6-F74D-9521-6A6AD4F2B64D}"/>
              </a:ext>
            </a:extLst>
          </p:cNvPr>
          <p:cNvGrpSpPr/>
          <p:nvPr/>
        </p:nvGrpSpPr>
        <p:grpSpPr>
          <a:xfrm>
            <a:off x="79754" y="1340790"/>
            <a:ext cx="1976115" cy="331343"/>
            <a:chOff x="4426019" y="89421"/>
            <a:chExt cx="2317750" cy="33134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BEFEBA-0FB4-9DE8-B9D3-723F756CC255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AutoShape 2">
              <a:extLst>
                <a:ext uri="{FF2B5EF4-FFF2-40B4-BE49-F238E27FC236}">
                  <a16:creationId xmlns:a16="http://schemas.microsoft.com/office/drawing/2014/main" id="{00AECB83-475C-5473-35AC-ACB31DF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130F39-6354-4B51-9633-ED7E1D8195FA}"/>
              </a:ext>
            </a:extLst>
          </p:cNvPr>
          <p:cNvGrpSpPr/>
          <p:nvPr/>
        </p:nvGrpSpPr>
        <p:grpSpPr>
          <a:xfrm>
            <a:off x="51547" y="1797846"/>
            <a:ext cx="1976115" cy="331343"/>
            <a:chOff x="4426019" y="89421"/>
            <a:chExt cx="2317750" cy="33134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F8322C2-17FC-DDF5-91E6-2B477A6425CD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AutoShape 2">
              <a:extLst>
                <a:ext uri="{FF2B5EF4-FFF2-40B4-BE49-F238E27FC236}">
                  <a16:creationId xmlns:a16="http://schemas.microsoft.com/office/drawing/2014/main" id="{1902A789-21D6-43EF-E780-1949F78FB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85D37F-E465-F86C-B694-CB634026D54C}"/>
              </a:ext>
            </a:extLst>
          </p:cNvPr>
          <p:cNvGrpSpPr/>
          <p:nvPr/>
        </p:nvGrpSpPr>
        <p:grpSpPr>
          <a:xfrm>
            <a:off x="120290" y="2198539"/>
            <a:ext cx="1976115" cy="331343"/>
            <a:chOff x="4426019" y="89421"/>
            <a:chExt cx="2317750" cy="331343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82FC5F1-8F46-676A-040F-081EA4D9F83C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AutoShape 2">
              <a:extLst>
                <a:ext uri="{FF2B5EF4-FFF2-40B4-BE49-F238E27FC236}">
                  <a16:creationId xmlns:a16="http://schemas.microsoft.com/office/drawing/2014/main" id="{482F691B-85C5-1CA0-7DFB-900B0BDC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C7695E6-6C63-A17C-8703-6C00E5014D4C}"/>
              </a:ext>
            </a:extLst>
          </p:cNvPr>
          <p:cNvSpPr/>
          <p:nvPr/>
        </p:nvSpPr>
        <p:spPr>
          <a:xfrm>
            <a:off x="416642" y="3485462"/>
            <a:ext cx="1792312" cy="372088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= … 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/>
              <p:nvPr/>
            </p:nvSpPr>
            <p:spPr>
              <a:xfrm>
                <a:off x="321458" y="3948393"/>
                <a:ext cx="1792312" cy="37208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ng.tử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…</m:t>
                        </m:r>
                      </m:sub>
                      <m:sup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58" y="3948393"/>
                <a:ext cx="1792312" cy="372088"/>
              </a:xfrm>
              <a:prstGeom prst="roundRect">
                <a:avLst/>
              </a:prstGeom>
              <a:blipFill>
                <a:blip r:embed="rId15"/>
                <a:stretch>
                  <a:fillRect b="-9091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/>
              <p:nvPr/>
            </p:nvSpPr>
            <p:spPr>
              <a:xfrm>
                <a:off x="419047" y="4436847"/>
                <a:ext cx="1711029" cy="628269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&amp;</m:t>
                        </m:r>
                        <m:sPre>
                          <m:sPre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sPre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</m:t>
                        </m:r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num>
                      <m:den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7" y="4436847"/>
                <a:ext cx="1711029" cy="62826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3">
            <a:extLst>
              <a:ext uri="{FF2B5EF4-FFF2-40B4-BE49-F238E27FC236}">
                <a16:creationId xmlns:a16="http://schemas.microsoft.com/office/drawing/2014/main" id="{6FED597C-0262-AA7D-F580-B83E3676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60" y="67510"/>
            <a:ext cx="759410" cy="216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28ECD24-1619-0A5E-8AA2-3445EB176AD5}"/>
              </a:ext>
            </a:extLst>
          </p:cNvPr>
          <p:cNvSpPr/>
          <p:nvPr/>
        </p:nvSpPr>
        <p:spPr>
          <a:xfrm>
            <a:off x="5984712" y="291935"/>
            <a:ext cx="844214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D63B5D-EBD9-8597-ED6D-6F06B465BF1D}"/>
              </a:ext>
            </a:extLst>
          </p:cNvPr>
          <p:cNvGrpSpPr/>
          <p:nvPr/>
        </p:nvGrpSpPr>
        <p:grpSpPr>
          <a:xfrm>
            <a:off x="7063479" y="43276"/>
            <a:ext cx="1998080" cy="326187"/>
            <a:chOff x="4446905" y="89421"/>
            <a:chExt cx="2343512" cy="32618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3E2D229-A08C-F872-1F6C-FE512733A4AC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120AB372-AD32-7117-172B-53E3F6C7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667" y="12814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AE2B5-9C3A-C46B-E182-9C2FEC655DA2}"/>
              </a:ext>
            </a:extLst>
          </p:cNvPr>
          <p:cNvGrpSpPr/>
          <p:nvPr/>
        </p:nvGrpSpPr>
        <p:grpSpPr>
          <a:xfrm>
            <a:off x="7063478" y="506674"/>
            <a:ext cx="1976115" cy="331343"/>
            <a:chOff x="4426019" y="89421"/>
            <a:chExt cx="2317750" cy="33134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78643D-2E55-650D-08A3-A022D79EFB2F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utoShape 2">
              <a:extLst>
                <a:ext uri="{FF2B5EF4-FFF2-40B4-BE49-F238E27FC236}">
                  <a16:creationId xmlns:a16="http://schemas.microsoft.com/office/drawing/2014/main" id="{AC6CDD19-2BFD-43CE-04DE-631CD3C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Picture 19">
            <a:extLst>
              <a:ext uri="{FF2B5EF4-FFF2-40B4-BE49-F238E27FC236}">
                <a16:creationId xmlns:a16="http://schemas.microsoft.com/office/drawing/2014/main" id="{CCB2E0D8-78BD-0E44-7C9F-ED0F0AB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1" y="3085129"/>
            <a:ext cx="952500" cy="15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6822AE-8113-952F-F3E2-A02F5A743EDF}"/>
              </a:ext>
            </a:extLst>
          </p:cNvPr>
          <p:cNvSpPr/>
          <p:nvPr/>
        </p:nvSpPr>
        <p:spPr>
          <a:xfrm>
            <a:off x="5928690" y="858700"/>
            <a:ext cx="2269575" cy="897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…..;.......;……</a:t>
            </a:r>
          </a:p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</p:txBody>
      </p:sp>
      <p:graphicFrame>
        <p:nvGraphicFramePr>
          <p:cNvPr id="132" name="Table 6">
            <a:extLst>
              <a:ext uri="{FF2B5EF4-FFF2-40B4-BE49-F238E27FC236}">
                <a16:creationId xmlns:a16="http://schemas.microsoft.com/office/drawing/2014/main" id="{279D8327-DD73-E7B4-3121-A4E17CE9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682"/>
              </p:ext>
            </p:extLst>
          </p:nvPr>
        </p:nvGraphicFramePr>
        <p:xfrm>
          <a:off x="5999473" y="1830707"/>
          <a:ext cx="2318335" cy="1257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8887">
                  <a:extLst>
                    <a:ext uri="{9D8B030D-6E8A-4147-A177-3AD203B41FA5}">
                      <a16:colId xmlns:a16="http://schemas.microsoft.com/office/drawing/2014/main" val="2730143003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1457394334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1694357459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3114162834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63802193"/>
                    </a:ext>
                  </a:extLst>
                </a:gridCol>
              </a:tblGrid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42586"/>
                  </a:ext>
                </a:extLst>
              </a:tr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2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99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76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463575"/>
                  </a:ext>
                </a:extLst>
              </a:tr>
            </a:tbl>
          </a:graphicData>
        </a:graphic>
      </p:graphicFrame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ABBF07-B086-D3DF-7EA6-FB8EE6B9BFBE}"/>
              </a:ext>
            </a:extLst>
          </p:cNvPr>
          <p:cNvSpPr/>
          <p:nvPr/>
        </p:nvSpPr>
        <p:spPr>
          <a:xfrm>
            <a:off x="6017937" y="3129672"/>
            <a:ext cx="2569895" cy="5606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</p:txBody>
      </p:sp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1610"/>
              </p:ext>
            </p:extLst>
          </p:nvPr>
        </p:nvGraphicFramePr>
        <p:xfrm>
          <a:off x="6049912" y="3935225"/>
          <a:ext cx="2916152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4070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611898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308113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305784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6027750" y="3848666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Speech Bubble: Rectangle with Corners Rounded 137">
            <a:extLst>
              <a:ext uri="{FF2B5EF4-FFF2-40B4-BE49-F238E27FC236}">
                <a16:creationId xmlns:a16="http://schemas.microsoft.com/office/drawing/2014/main" id="{CE6ABE18-B0D1-B8C3-73D9-8BBF77199ED6}"/>
              </a:ext>
            </a:extLst>
          </p:cNvPr>
          <p:cNvSpPr/>
          <p:nvPr/>
        </p:nvSpPr>
        <p:spPr>
          <a:xfrm>
            <a:off x="1079333" y="2656832"/>
            <a:ext cx="1768183" cy="722548"/>
          </a:xfrm>
          <a:prstGeom prst="wedgeRoundRectCallout">
            <a:avLst>
              <a:gd name="adj1" fmla="val 82794"/>
              <a:gd name="adj2" fmla="val -2867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utoShape 2">
            <a:extLst>
              <a:ext uri="{FF2B5EF4-FFF2-40B4-BE49-F238E27FC236}">
                <a16:creationId xmlns:a16="http://schemas.microsoft.com/office/drawing/2014/main" id="{D4DEADAF-613A-7773-9BE5-FFE9613C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564" y="2681739"/>
            <a:ext cx="1773893" cy="65506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:…..…….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= ….. = ……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C25CA61-3C4C-3B06-5676-213380D9D2E9}"/>
              </a:ext>
            </a:extLst>
          </p:cNvPr>
          <p:cNvSpPr txBox="1"/>
          <p:nvPr/>
        </p:nvSpPr>
        <p:spPr>
          <a:xfrm>
            <a:off x="228624" y="69550"/>
            <a:ext cx="51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CC0120-2221-8D53-61EF-BCEDC448309C}"/>
              </a:ext>
            </a:extLst>
          </p:cNvPr>
          <p:cNvSpPr/>
          <p:nvPr/>
        </p:nvSpPr>
        <p:spPr>
          <a:xfrm>
            <a:off x="5175135" y="1811933"/>
            <a:ext cx="2796047" cy="971025"/>
          </a:xfrm>
          <a:prstGeom prst="roundRect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6939C8-AFF5-4B29-3F92-18AE8FA9537F}"/>
              </a:ext>
            </a:extLst>
          </p:cNvPr>
          <p:cNvGrpSpPr/>
          <p:nvPr/>
        </p:nvGrpSpPr>
        <p:grpSpPr>
          <a:xfrm>
            <a:off x="987435" y="1997765"/>
            <a:ext cx="3447862" cy="1381615"/>
            <a:chOff x="987435" y="1997765"/>
            <a:chExt cx="3447862" cy="1381615"/>
          </a:xfrm>
        </p:grpSpPr>
        <p:sp>
          <p:nvSpPr>
            <p:cNvPr id="138" name="Speech Bubble: Rectangle with Corners Rounded 137">
              <a:extLst>
                <a:ext uri="{FF2B5EF4-FFF2-40B4-BE49-F238E27FC236}">
                  <a16:creationId xmlns:a16="http://schemas.microsoft.com/office/drawing/2014/main" id="{CE6ABE18-B0D1-B8C3-73D9-8BBF77199ED6}"/>
                </a:ext>
              </a:extLst>
            </p:cNvPr>
            <p:cNvSpPr/>
            <p:nvPr/>
          </p:nvSpPr>
          <p:spPr>
            <a:xfrm>
              <a:off x="1079333" y="1997765"/>
              <a:ext cx="3264067" cy="1381615"/>
            </a:xfrm>
            <a:prstGeom prst="wedgeRoundRectCallout">
              <a:avLst>
                <a:gd name="adj1" fmla="val 82794"/>
                <a:gd name="adj2" fmla="val -2867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AutoShape 2">
              <a:extLst>
                <a:ext uri="{FF2B5EF4-FFF2-40B4-BE49-F238E27FC236}">
                  <a16:creationId xmlns:a16="http://schemas.microsoft.com/office/drawing/2014/main" id="{D4DEADAF-613A-7773-9BE5-FFE9613C7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35" y="2148260"/>
              <a:ext cx="3447862" cy="108062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Kích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thước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:…..………...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:………….....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 = ….….. = ……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D19A98F-78EC-E55E-A75B-72EBB33F09B4}"/>
              </a:ext>
            </a:extLst>
          </p:cNvPr>
          <p:cNvSpPr txBox="1"/>
          <p:nvPr/>
        </p:nvSpPr>
        <p:spPr>
          <a:xfrm>
            <a:off x="2538391" y="2097390"/>
            <a:ext cx="1988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51B9FE-2B7C-CC71-89C5-665BC3ED1564}"/>
              </a:ext>
            </a:extLst>
          </p:cNvPr>
          <p:cNvSpPr txBox="1"/>
          <p:nvPr/>
        </p:nvSpPr>
        <p:spPr>
          <a:xfrm>
            <a:off x="2538391" y="2400790"/>
            <a:ext cx="1988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4F5B3A-739D-8288-C19D-D4A24119F6F0}"/>
              </a:ext>
            </a:extLst>
          </p:cNvPr>
          <p:cNvSpPr txBox="1"/>
          <p:nvPr/>
        </p:nvSpPr>
        <p:spPr>
          <a:xfrm>
            <a:off x="1690956" y="2761636"/>
            <a:ext cx="712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A9656A-C74B-61AA-950D-3476AC1E9F22}"/>
              </a:ext>
            </a:extLst>
          </p:cNvPr>
          <p:cNvSpPr txBox="1"/>
          <p:nvPr/>
        </p:nvSpPr>
        <p:spPr>
          <a:xfrm>
            <a:off x="2799524" y="2811353"/>
            <a:ext cx="712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4177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3">
            <a:extLst>
              <a:ext uri="{FF2B5EF4-FFF2-40B4-BE49-F238E27FC236}">
                <a16:creationId xmlns:a16="http://schemas.microsoft.com/office/drawing/2014/main" id="{C63C0050-341C-C5D9-513D-62C53DF9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69" y="2077526"/>
            <a:ext cx="861669" cy="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>
            <a:extLst>
              <a:ext uri="{FF2B5EF4-FFF2-40B4-BE49-F238E27FC236}">
                <a16:creationId xmlns:a16="http://schemas.microsoft.com/office/drawing/2014/main" id="{F60C088C-0BFB-70BE-CF03-53D2E68A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68" y="1519003"/>
            <a:ext cx="977792" cy="8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FC913339-94FB-F3AC-616A-50BD4551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72" y="3744874"/>
            <a:ext cx="861669" cy="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C415F31E-7A37-1387-257C-F2D2DF94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1" y="3186351"/>
            <a:ext cx="977792" cy="8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7895BDC0-E3A6-2514-55B7-C4906300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 bwMode="auto">
          <a:xfrm>
            <a:off x="6086528" y="2934508"/>
            <a:ext cx="648651" cy="10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9035C7F1-E86D-126C-5C4B-02B1EE9F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13" y="2039049"/>
            <a:ext cx="1530252" cy="10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03B4E87-475B-07BF-C7A2-26DA9245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5"/>
          <a:stretch/>
        </p:blipFill>
        <p:spPr bwMode="auto">
          <a:xfrm>
            <a:off x="6465373" y="2687142"/>
            <a:ext cx="2922341" cy="2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F443EDA6-ACF4-9DC3-7231-C78A2D61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210" y="2529882"/>
            <a:ext cx="163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237E9-7023-5B78-B813-761F8E42517C}"/>
              </a:ext>
            </a:extLst>
          </p:cNvPr>
          <p:cNvGrpSpPr/>
          <p:nvPr/>
        </p:nvGrpSpPr>
        <p:grpSpPr>
          <a:xfrm>
            <a:off x="4403127" y="1959463"/>
            <a:ext cx="2076470" cy="731064"/>
            <a:chOff x="-118629" y="0"/>
            <a:chExt cx="1529538" cy="4343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E61A8E-4F2A-8A5B-E80E-92EA8B52A1A0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E1B3BE4-19F3-42ED-E642-E58184DEABFD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12BA10B-6A5A-2978-6322-79B88CE50F87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64E24709-AA01-3E7E-42F8-7BAD7FB6B7C1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200" dirty="0" err="1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8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neutron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A9AD9-DD26-82DE-ADFE-19E10580F171}"/>
              </a:ext>
            </a:extLst>
          </p:cNvPr>
          <p:cNvGrpSpPr/>
          <p:nvPr/>
        </p:nvGrpSpPr>
        <p:grpSpPr>
          <a:xfrm>
            <a:off x="4364200" y="3727187"/>
            <a:ext cx="2193088" cy="667724"/>
            <a:chOff x="-118629" y="0"/>
            <a:chExt cx="1529538" cy="4343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2DCBF9-5C90-FF62-0FFF-1175348FBF1B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41B7AB2-D374-229F-0A86-5A4DA6A238D7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CC4BFA8-547E-1025-A78F-C7F919270ADF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F71B3E8C-343D-CEE9-5A2D-ED269640240A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20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 proton</a:t>
              </a:r>
              <a:endPara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FBE28E-0780-E9B3-DF9F-AB16573BE94C}"/>
              </a:ext>
            </a:extLst>
          </p:cNvPr>
          <p:cNvGrpSpPr/>
          <p:nvPr/>
        </p:nvGrpSpPr>
        <p:grpSpPr>
          <a:xfrm>
            <a:off x="383600" y="1580841"/>
            <a:ext cx="3647474" cy="528985"/>
            <a:chOff x="4410829" y="89421"/>
            <a:chExt cx="2317750" cy="31748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C422A-2DA8-5960-1C97-2328E676223D}"/>
                </a:ext>
              </a:extLst>
            </p:cNvPr>
            <p:cNvSpPr/>
            <p:nvPr/>
          </p:nvSpPr>
          <p:spPr>
            <a:xfrm>
              <a:off x="4446905" y="89421"/>
              <a:ext cx="2180128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2">
              <a:extLst>
                <a:ext uri="{FF2B5EF4-FFF2-40B4-BE49-F238E27FC236}">
                  <a16:creationId xmlns:a16="http://schemas.microsoft.com/office/drawing/2014/main" id="{24386822-C291-F079-A503-76A05F15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29" y="9780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2BF0B9-A5E6-F74D-9521-6A6AD4F2B64D}"/>
              </a:ext>
            </a:extLst>
          </p:cNvPr>
          <p:cNvGrpSpPr/>
          <p:nvPr/>
        </p:nvGrpSpPr>
        <p:grpSpPr>
          <a:xfrm>
            <a:off x="444483" y="2272946"/>
            <a:ext cx="3426788" cy="513872"/>
            <a:chOff x="4261434" y="94346"/>
            <a:chExt cx="2344466" cy="31748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BEFEBA-0FB4-9DE8-B9D3-723F756CC255}"/>
                </a:ext>
              </a:extLst>
            </p:cNvPr>
            <p:cNvSpPr/>
            <p:nvPr/>
          </p:nvSpPr>
          <p:spPr>
            <a:xfrm>
              <a:off x="4261434" y="94346"/>
              <a:ext cx="234446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AutoShape 2">
              <a:extLst>
                <a:ext uri="{FF2B5EF4-FFF2-40B4-BE49-F238E27FC236}">
                  <a16:creationId xmlns:a16="http://schemas.microsoft.com/office/drawing/2014/main" id="{00AECB83-475C-5473-35AC-ACB31DF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547" y="96676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……………..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0B5AFD9-D5F3-490C-5996-87BC9494005C}"/>
              </a:ext>
            </a:extLst>
          </p:cNvPr>
          <p:cNvGrpSpPr/>
          <p:nvPr/>
        </p:nvGrpSpPr>
        <p:grpSpPr>
          <a:xfrm>
            <a:off x="470605" y="3366932"/>
            <a:ext cx="3647474" cy="528985"/>
            <a:chOff x="4410829" y="89421"/>
            <a:chExt cx="2317750" cy="31748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541D93-6AA3-274B-8C81-275E2E247174}"/>
                </a:ext>
              </a:extLst>
            </p:cNvPr>
            <p:cNvSpPr/>
            <p:nvPr/>
          </p:nvSpPr>
          <p:spPr>
            <a:xfrm>
              <a:off x="4446905" y="89421"/>
              <a:ext cx="2180128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AutoShape 2">
              <a:extLst>
                <a:ext uri="{FF2B5EF4-FFF2-40B4-BE49-F238E27FC236}">
                  <a16:creationId xmlns:a16="http://schemas.microsoft.com/office/drawing/2014/main" id="{63F2D05D-8F5B-C406-F1F0-4FEB7E6D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29" y="9780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562601-2BF9-6503-F0C8-864A3314A5E1}"/>
              </a:ext>
            </a:extLst>
          </p:cNvPr>
          <p:cNvGrpSpPr/>
          <p:nvPr/>
        </p:nvGrpSpPr>
        <p:grpSpPr>
          <a:xfrm>
            <a:off x="531488" y="4059037"/>
            <a:ext cx="3426788" cy="513872"/>
            <a:chOff x="4261434" y="94346"/>
            <a:chExt cx="2344466" cy="31748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549684F-6119-D831-183F-8AC22107C2EB}"/>
                </a:ext>
              </a:extLst>
            </p:cNvPr>
            <p:cNvSpPr/>
            <p:nvPr/>
          </p:nvSpPr>
          <p:spPr>
            <a:xfrm>
              <a:off x="4261434" y="94346"/>
              <a:ext cx="234446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AutoShape 2">
              <a:extLst>
                <a:ext uri="{FF2B5EF4-FFF2-40B4-BE49-F238E27FC236}">
                  <a16:creationId xmlns:a16="http://schemas.microsoft.com/office/drawing/2014/main" id="{A38AA1DB-4639-37E1-C7DB-DAEF2F03C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547" y="96676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……………..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5CFCA0A-C0CE-BDEB-0942-350F42DE76B0}"/>
              </a:ext>
            </a:extLst>
          </p:cNvPr>
          <p:cNvSpPr txBox="1"/>
          <p:nvPr/>
        </p:nvSpPr>
        <p:spPr>
          <a:xfrm>
            <a:off x="2165070" y="1544791"/>
            <a:ext cx="19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1,675.10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–27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DABAC9-948B-E789-8A5B-C6A9171C985E}"/>
              </a:ext>
            </a:extLst>
          </p:cNvPr>
          <p:cNvSpPr txBox="1"/>
          <p:nvPr/>
        </p:nvSpPr>
        <p:spPr>
          <a:xfrm>
            <a:off x="2310432" y="3386823"/>
            <a:ext cx="19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1,672.10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–27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342300-9365-206D-A16D-15B72CFF072A}"/>
              </a:ext>
            </a:extLst>
          </p:cNvPr>
          <p:cNvSpPr txBox="1"/>
          <p:nvPr/>
        </p:nvSpPr>
        <p:spPr>
          <a:xfrm>
            <a:off x="2101221" y="2282414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1AE4DB-269F-52D0-A78D-C04B26A10655}"/>
              </a:ext>
            </a:extLst>
          </p:cNvPr>
          <p:cNvSpPr txBox="1"/>
          <p:nvPr/>
        </p:nvSpPr>
        <p:spPr>
          <a:xfrm>
            <a:off x="2346995" y="4048285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>
            <a:extLst>
              <a:ext uri="{FF2B5EF4-FFF2-40B4-BE49-F238E27FC236}">
                <a16:creationId xmlns:a16="http://schemas.microsoft.com/office/drawing/2014/main" id="{E9B5EA2F-52CC-BF6C-E7B6-8EBACBC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5" y="1049538"/>
            <a:ext cx="759410" cy="171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>
            <a:extLst>
              <a:ext uri="{FF2B5EF4-FFF2-40B4-BE49-F238E27FC236}">
                <a16:creationId xmlns:a16="http://schemas.microsoft.com/office/drawing/2014/main" id="{4CAAE4AC-7CBB-64FA-3007-56B3FD4C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72" y="310650"/>
            <a:ext cx="1084429" cy="5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>
            <a:extLst>
              <a:ext uri="{FF2B5EF4-FFF2-40B4-BE49-F238E27FC236}">
                <a16:creationId xmlns:a16="http://schemas.microsoft.com/office/drawing/2014/main" id="{C2838B05-69D7-8045-D6B5-6385805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6" y="48247"/>
            <a:ext cx="1177262" cy="6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A2972FA-DCD9-DE00-C9D5-4C00E2BB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3" y="2509179"/>
            <a:ext cx="2280629" cy="12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A4235A3-0E0F-49E7-AFCF-6E87E3E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4" y="2064885"/>
            <a:ext cx="1966143" cy="6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B968028C-044E-9E17-B7E5-C143FC24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558" y="2188928"/>
            <a:ext cx="4237208" cy="6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3">
            <a:extLst>
              <a:ext uri="{FF2B5EF4-FFF2-40B4-BE49-F238E27FC236}">
                <a16:creationId xmlns:a16="http://schemas.microsoft.com/office/drawing/2014/main" id="{931DA470-090A-0903-6FD5-FAB4E75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39" y="2040685"/>
            <a:ext cx="3061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13">
            <a:extLst>
              <a:ext uri="{FF2B5EF4-FFF2-40B4-BE49-F238E27FC236}">
                <a16:creationId xmlns:a16="http://schemas.microsoft.com/office/drawing/2014/main" id="{6FED597C-0262-AA7D-F580-B83E3676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93" y="91915"/>
            <a:ext cx="891849" cy="2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28ECD24-1619-0A5E-8AA2-3445EB176AD5}"/>
              </a:ext>
            </a:extLst>
          </p:cNvPr>
          <p:cNvSpPr/>
          <p:nvPr/>
        </p:nvSpPr>
        <p:spPr>
          <a:xfrm>
            <a:off x="3763650" y="347122"/>
            <a:ext cx="1084429" cy="3929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D63B5D-EBD9-8597-ED6D-6F06B465BF1D}"/>
              </a:ext>
            </a:extLst>
          </p:cNvPr>
          <p:cNvGrpSpPr/>
          <p:nvPr/>
        </p:nvGrpSpPr>
        <p:grpSpPr>
          <a:xfrm>
            <a:off x="5091151" y="41927"/>
            <a:ext cx="3336602" cy="379511"/>
            <a:chOff x="4427079" y="87818"/>
            <a:chExt cx="2317750" cy="31908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3E2D229-A08C-F872-1F6C-FE512733A4AC}"/>
                </a:ext>
              </a:extLst>
            </p:cNvPr>
            <p:cNvSpPr/>
            <p:nvPr/>
          </p:nvSpPr>
          <p:spPr>
            <a:xfrm>
              <a:off x="4446905" y="89421"/>
              <a:ext cx="2207672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0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120AB372-AD32-7117-172B-53E3F6C7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079" y="87818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0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0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……………….</a:t>
              </a:r>
              <a:endParaRPr kumimoji="0" lang="en-GB" altLang="vi-VN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AE2B5-9C3A-C46B-E182-9C2FEC655DA2}"/>
              </a:ext>
            </a:extLst>
          </p:cNvPr>
          <p:cNvGrpSpPr/>
          <p:nvPr/>
        </p:nvGrpSpPr>
        <p:grpSpPr>
          <a:xfrm>
            <a:off x="5322419" y="427829"/>
            <a:ext cx="3105334" cy="483999"/>
            <a:chOff x="4426019" y="56534"/>
            <a:chExt cx="2317750" cy="28746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78643D-2E55-650D-08A3-A022D79EFB2F}"/>
                </a:ext>
              </a:extLst>
            </p:cNvPr>
            <p:cNvSpPr/>
            <p:nvPr/>
          </p:nvSpPr>
          <p:spPr>
            <a:xfrm>
              <a:off x="4446906" y="89421"/>
              <a:ext cx="1467995" cy="2296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0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utoShape 2">
              <a:extLst>
                <a:ext uri="{FF2B5EF4-FFF2-40B4-BE49-F238E27FC236}">
                  <a16:creationId xmlns:a16="http://schemas.microsoft.com/office/drawing/2014/main" id="{AC6CDD19-2BFD-43CE-04DE-631CD3C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56534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…….</a:t>
              </a:r>
              <a:endParaRPr kumimoji="0" lang="en-GB" altLang="vi-VN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Picture 19">
            <a:extLst>
              <a:ext uri="{FF2B5EF4-FFF2-40B4-BE49-F238E27FC236}">
                <a16:creationId xmlns:a16="http://schemas.microsoft.com/office/drawing/2014/main" id="{CCB2E0D8-78BD-0E44-7C9F-ED0F0AB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80" y="2439022"/>
            <a:ext cx="1768744" cy="22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6822AE-8113-952F-F3E2-A02F5A743EDF}"/>
              </a:ext>
            </a:extLst>
          </p:cNvPr>
          <p:cNvSpPr/>
          <p:nvPr/>
        </p:nvSpPr>
        <p:spPr>
          <a:xfrm>
            <a:off x="4233378" y="933344"/>
            <a:ext cx="3388652" cy="7752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…………..………..…</a:t>
            </a:r>
          </a:p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</a:t>
            </a:r>
          </a:p>
        </p:txBody>
      </p:sp>
      <p:graphicFrame>
        <p:nvGraphicFramePr>
          <p:cNvPr id="132" name="Table 6">
            <a:extLst>
              <a:ext uri="{FF2B5EF4-FFF2-40B4-BE49-F238E27FC236}">
                <a16:creationId xmlns:a16="http://schemas.microsoft.com/office/drawing/2014/main" id="{279D8327-DD73-E7B4-3121-A4E17CE9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0427"/>
              </p:ext>
            </p:extLst>
          </p:nvPr>
        </p:nvGraphicFramePr>
        <p:xfrm>
          <a:off x="5070338" y="1753222"/>
          <a:ext cx="3473241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5508">
                  <a:extLst>
                    <a:ext uri="{9D8B030D-6E8A-4147-A177-3AD203B41FA5}">
                      <a16:colId xmlns:a16="http://schemas.microsoft.com/office/drawing/2014/main" val="2730143003"/>
                    </a:ext>
                  </a:extLst>
                </a:gridCol>
                <a:gridCol w="444003">
                  <a:extLst>
                    <a:ext uri="{9D8B030D-6E8A-4147-A177-3AD203B41FA5}">
                      <a16:colId xmlns:a16="http://schemas.microsoft.com/office/drawing/2014/main" val="1457394334"/>
                    </a:ext>
                  </a:extLst>
                </a:gridCol>
                <a:gridCol w="519692">
                  <a:extLst>
                    <a:ext uri="{9D8B030D-6E8A-4147-A177-3AD203B41FA5}">
                      <a16:colId xmlns:a16="http://schemas.microsoft.com/office/drawing/2014/main" val="1694357459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3114162834"/>
                    </a:ext>
                  </a:extLst>
                </a:gridCol>
                <a:gridCol w="910260">
                  <a:extLst>
                    <a:ext uri="{9D8B030D-6E8A-4147-A177-3AD203B41FA5}">
                      <a16:colId xmlns:a16="http://schemas.microsoft.com/office/drawing/2014/main" val="63802193"/>
                    </a:ext>
                  </a:extLst>
                </a:gridCol>
              </a:tblGrid>
              <a:tr h="177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42586"/>
                  </a:ext>
                </a:extLst>
              </a:tr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2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99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76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463575"/>
                  </a:ext>
                </a:extLst>
              </a:tr>
            </a:tbl>
          </a:graphicData>
        </a:graphic>
      </p:graphicFrame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ABBF07-B086-D3DF-7EA6-FB8EE6B9BFBE}"/>
              </a:ext>
            </a:extLst>
          </p:cNvPr>
          <p:cNvSpPr/>
          <p:nvPr/>
        </p:nvSpPr>
        <p:spPr>
          <a:xfrm>
            <a:off x="5535213" y="3156292"/>
            <a:ext cx="3473241" cy="6550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</a:t>
            </a:r>
          </a:p>
        </p:txBody>
      </p:sp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68031"/>
              </p:ext>
            </p:extLst>
          </p:nvPr>
        </p:nvGraphicFramePr>
        <p:xfrm>
          <a:off x="4256119" y="3941883"/>
          <a:ext cx="4287461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489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859743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729639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4256119" y="3833380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FF1256-6971-23D5-4399-7EC3F5169D52}"/>
              </a:ext>
            </a:extLst>
          </p:cNvPr>
          <p:cNvSpPr txBox="1"/>
          <p:nvPr/>
        </p:nvSpPr>
        <p:spPr>
          <a:xfrm>
            <a:off x="6749883" y="447917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30941F-38B3-93A3-BC98-1FB6143279DA}"/>
              </a:ext>
            </a:extLst>
          </p:cNvPr>
          <p:cNvSpPr txBox="1"/>
          <p:nvPr/>
        </p:nvSpPr>
        <p:spPr>
          <a:xfrm>
            <a:off x="6558848" y="-26416"/>
            <a:ext cx="191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9,109.10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–31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BCB982-C3E6-F1B5-EBB4-32EDD97017D9}"/>
              </a:ext>
            </a:extLst>
          </p:cNvPr>
          <p:cNvSpPr txBox="1"/>
          <p:nvPr/>
        </p:nvSpPr>
        <p:spPr>
          <a:xfrm>
            <a:off x="5941741" y="811564"/>
            <a:ext cx="1295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21F3F9-C7D4-4F6C-0F5A-FCBBECA340BD}"/>
              </a:ext>
            </a:extLst>
          </p:cNvPr>
          <p:cNvSpPr txBox="1"/>
          <p:nvPr/>
        </p:nvSpPr>
        <p:spPr>
          <a:xfrm>
            <a:off x="5342297" y="1042587"/>
            <a:ext cx="258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8270F2-EC1A-E587-6BD4-525F5286572E}"/>
              </a:ext>
            </a:extLst>
          </p:cNvPr>
          <p:cNvSpPr txBox="1"/>
          <p:nvPr/>
        </p:nvSpPr>
        <p:spPr>
          <a:xfrm>
            <a:off x="5742058" y="1338266"/>
            <a:ext cx="162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2FC4FE-5449-DB96-D86E-E6A096A2E9D2}"/>
              </a:ext>
            </a:extLst>
          </p:cNvPr>
          <p:cNvSpPr txBox="1"/>
          <p:nvPr/>
        </p:nvSpPr>
        <p:spPr>
          <a:xfrm>
            <a:off x="6005697" y="1981141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CD4FE4-4060-06FD-E5D0-8F74AB2C6EFC}"/>
              </a:ext>
            </a:extLst>
          </p:cNvPr>
          <p:cNvSpPr txBox="1"/>
          <p:nvPr/>
        </p:nvSpPr>
        <p:spPr>
          <a:xfrm>
            <a:off x="6455179" y="2014618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2954546-0C05-E39A-22F1-ED7CBECBB52A}"/>
              </a:ext>
            </a:extLst>
          </p:cNvPr>
          <p:cNvSpPr txBox="1"/>
          <p:nvPr/>
        </p:nvSpPr>
        <p:spPr>
          <a:xfrm>
            <a:off x="7110226" y="2009474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FACE74-ADEE-9381-85D0-F28D1BD07323}"/>
              </a:ext>
            </a:extLst>
          </p:cNvPr>
          <p:cNvSpPr txBox="1"/>
          <p:nvPr/>
        </p:nvSpPr>
        <p:spPr>
          <a:xfrm>
            <a:off x="7955673" y="2007116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02BC6BE-70B7-8D48-C088-459D5A44EAB3}"/>
              </a:ext>
            </a:extLst>
          </p:cNvPr>
          <p:cNvSpPr txBox="1"/>
          <p:nvPr/>
        </p:nvSpPr>
        <p:spPr>
          <a:xfrm>
            <a:off x="6011298" y="2288981"/>
            <a:ext cx="4534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D278EF-F407-65F7-DAA9-B8A014E78DC0}"/>
              </a:ext>
            </a:extLst>
          </p:cNvPr>
          <p:cNvSpPr txBox="1"/>
          <p:nvPr/>
        </p:nvSpPr>
        <p:spPr>
          <a:xfrm>
            <a:off x="6347506" y="2265153"/>
            <a:ext cx="6029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2s,2p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9FB9D-56B8-2691-2672-234D91C0C6F5}"/>
              </a:ext>
            </a:extLst>
          </p:cNvPr>
          <p:cNvSpPr txBox="1"/>
          <p:nvPr/>
        </p:nvSpPr>
        <p:spPr>
          <a:xfrm>
            <a:off x="6875086" y="2266897"/>
            <a:ext cx="83850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3s,3p,3d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1CFF55-848E-69E0-CF24-079581E872BD}"/>
              </a:ext>
            </a:extLst>
          </p:cNvPr>
          <p:cNvSpPr txBox="1"/>
          <p:nvPr/>
        </p:nvSpPr>
        <p:spPr>
          <a:xfrm>
            <a:off x="7589251" y="2271668"/>
            <a:ext cx="99521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4s,4p,4d,4f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F6DBC27-DB92-1130-B155-701CFA24700E}"/>
              </a:ext>
            </a:extLst>
          </p:cNvPr>
          <p:cNvSpPr txBox="1"/>
          <p:nvPr/>
        </p:nvSpPr>
        <p:spPr>
          <a:xfrm>
            <a:off x="6019941" y="25639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4DD277-97AB-3255-36CD-DEDF18ABB5B6}"/>
              </a:ext>
            </a:extLst>
          </p:cNvPr>
          <p:cNvSpPr txBox="1"/>
          <p:nvPr/>
        </p:nvSpPr>
        <p:spPr>
          <a:xfrm>
            <a:off x="6515269" y="2556962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D29618-D078-D93C-61B5-8517FFAA699D}"/>
              </a:ext>
            </a:extLst>
          </p:cNvPr>
          <p:cNvSpPr txBox="1"/>
          <p:nvPr/>
        </p:nvSpPr>
        <p:spPr>
          <a:xfrm>
            <a:off x="7129923" y="2548992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C73F64D-2012-6C5E-89CD-4C312E43FB11}"/>
              </a:ext>
            </a:extLst>
          </p:cNvPr>
          <p:cNvSpPr txBox="1"/>
          <p:nvPr/>
        </p:nvSpPr>
        <p:spPr>
          <a:xfrm>
            <a:off x="7957051" y="25639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7E4FD4-1D60-BF6D-D96F-DA46FAB36CEB}"/>
              </a:ext>
            </a:extLst>
          </p:cNvPr>
          <p:cNvSpPr txBox="1"/>
          <p:nvPr/>
        </p:nvSpPr>
        <p:spPr>
          <a:xfrm>
            <a:off x="6017281" y="2836970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5080748-9A93-53B3-0C47-BBC490DAD176}"/>
              </a:ext>
            </a:extLst>
          </p:cNvPr>
          <p:cNvSpPr txBox="1"/>
          <p:nvPr/>
        </p:nvSpPr>
        <p:spPr>
          <a:xfrm>
            <a:off x="6508582" y="2840623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F440D90-D407-FAA4-9127-EF221A9605A2}"/>
              </a:ext>
            </a:extLst>
          </p:cNvPr>
          <p:cNvSpPr txBox="1"/>
          <p:nvPr/>
        </p:nvSpPr>
        <p:spPr>
          <a:xfrm>
            <a:off x="7104704" y="2845200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8D4D6EC-8363-5CEE-F961-1373714F3CE3}"/>
              </a:ext>
            </a:extLst>
          </p:cNvPr>
          <p:cNvSpPr txBox="1"/>
          <p:nvPr/>
        </p:nvSpPr>
        <p:spPr>
          <a:xfrm>
            <a:off x="7903380" y="28297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C4AAAEA-52B6-B3A1-773C-0D47DFD1C786}"/>
              </a:ext>
            </a:extLst>
          </p:cNvPr>
          <p:cNvSpPr txBox="1"/>
          <p:nvPr/>
        </p:nvSpPr>
        <p:spPr>
          <a:xfrm>
            <a:off x="6863955" y="3410410"/>
            <a:ext cx="2078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 2s 2p 3s 3p 4s …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304ACAD-EEE7-42FC-BF66-6B11C47FB64A}"/>
              </a:ext>
            </a:extLst>
          </p:cNvPr>
          <p:cNvSpPr txBox="1"/>
          <p:nvPr/>
        </p:nvSpPr>
        <p:spPr>
          <a:xfrm>
            <a:off x="5158164" y="4727582"/>
            <a:ext cx="849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44C6D8-F4A7-9F56-0B74-17C33602F926}"/>
              </a:ext>
            </a:extLst>
          </p:cNvPr>
          <p:cNvSpPr txBox="1"/>
          <p:nvPr/>
        </p:nvSpPr>
        <p:spPr>
          <a:xfrm>
            <a:off x="5927704" y="4649695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loại hoặc 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BB778A4-3535-7F08-ABB4-AA63073B94A8}"/>
              </a:ext>
            </a:extLst>
          </p:cNvPr>
          <p:cNvSpPr txBox="1"/>
          <p:nvPr/>
        </p:nvSpPr>
        <p:spPr>
          <a:xfrm>
            <a:off x="6845672" y="4660299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E01943-4157-FE1A-EC58-7D7C84016DE2}"/>
              </a:ext>
            </a:extLst>
          </p:cNvPr>
          <p:cNvSpPr txBox="1"/>
          <p:nvPr/>
        </p:nvSpPr>
        <p:spPr>
          <a:xfrm>
            <a:off x="7631516" y="4742027"/>
            <a:ext cx="111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0" grpId="0" animBg="1"/>
      <p:bldP spid="131" grpId="0" animBg="1"/>
      <p:bldP spid="134" grpId="0" animBg="1"/>
      <p:bldP spid="135" grpId="0" animBg="1"/>
      <p:bldP spid="70" grpId="0"/>
      <p:bldP spid="71" grpId="0"/>
      <p:bldP spid="72" grpId="0"/>
      <p:bldP spid="74" grpId="0"/>
      <p:bldP spid="83" grpId="0"/>
      <p:bldP spid="85" grpId="0"/>
      <p:bldP spid="86" grpId="0"/>
      <p:bldP spid="87" grpId="0"/>
      <p:bldP spid="88" grpId="0"/>
      <p:bldP spid="89" grpId="0"/>
      <p:bldP spid="95" grpId="0"/>
      <p:bldP spid="98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9" grpId="0"/>
      <p:bldP spid="121" grpId="0"/>
      <p:bldP spid="141" grpId="0"/>
      <p:bldP spid="142" grpId="0"/>
      <p:bldP spid="14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45846"/>
              </p:ext>
            </p:extLst>
          </p:nvPr>
        </p:nvGraphicFramePr>
        <p:xfrm>
          <a:off x="4701941" y="487483"/>
          <a:ext cx="4287461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489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859743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729639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4701941" y="378980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8E1562-443C-CF59-BBFE-FC087EAFC2F9}"/>
              </a:ext>
            </a:extLst>
          </p:cNvPr>
          <p:cNvGrpSpPr/>
          <p:nvPr/>
        </p:nvGrpSpPr>
        <p:grpSpPr>
          <a:xfrm>
            <a:off x="52664" y="1292956"/>
            <a:ext cx="4519336" cy="2421088"/>
            <a:chOff x="83015" y="3291902"/>
            <a:chExt cx="3379362" cy="2421088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4F8E626-3BD9-3A8B-B208-6BC308C4D103}"/>
                </a:ext>
              </a:extLst>
            </p:cNvPr>
            <p:cNvSpPr/>
            <p:nvPr/>
          </p:nvSpPr>
          <p:spPr>
            <a:xfrm>
              <a:off x="135546" y="3291902"/>
              <a:ext cx="3205976" cy="2421088"/>
            </a:xfrm>
            <a:prstGeom prst="wedgeRoundRectCallout">
              <a:avLst>
                <a:gd name="adj1" fmla="val 60635"/>
                <a:gd name="adj2" fmla="val -79149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utoShape 2">
              <a:extLst>
                <a:ext uri="{FF2B5EF4-FFF2-40B4-BE49-F238E27FC236}">
                  <a16:creationId xmlns:a16="http://schemas.microsoft.com/office/drawing/2014/main" id="{AB62B12C-4271-CC9E-3E77-271572E89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5" y="3346615"/>
              <a:ext cx="3379362" cy="2366375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bền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vững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:……………………………... ………………….……………………...................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…………………………………………………....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Pauli:……...…………………………...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……………………………………………………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Hund:……………………………………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………………….……………………..................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…………………………………………………..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304ACAD-EEE7-42FC-BF66-6B11C47FB64A}"/>
              </a:ext>
            </a:extLst>
          </p:cNvPr>
          <p:cNvSpPr txBox="1"/>
          <p:nvPr/>
        </p:nvSpPr>
        <p:spPr>
          <a:xfrm>
            <a:off x="5643586" y="1278511"/>
            <a:ext cx="849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44C6D8-F4A7-9F56-0B74-17C33602F926}"/>
              </a:ext>
            </a:extLst>
          </p:cNvPr>
          <p:cNvSpPr txBox="1"/>
          <p:nvPr/>
        </p:nvSpPr>
        <p:spPr>
          <a:xfrm>
            <a:off x="6413126" y="1200624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loại hoặc 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BB778A4-3535-7F08-ABB4-AA63073B94A8}"/>
              </a:ext>
            </a:extLst>
          </p:cNvPr>
          <p:cNvSpPr txBox="1"/>
          <p:nvPr/>
        </p:nvSpPr>
        <p:spPr>
          <a:xfrm>
            <a:off x="7331094" y="1211228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E01943-4157-FE1A-EC58-7D7C84016DE2}"/>
              </a:ext>
            </a:extLst>
          </p:cNvPr>
          <p:cNvSpPr txBox="1"/>
          <p:nvPr/>
        </p:nvSpPr>
        <p:spPr>
          <a:xfrm>
            <a:off x="8116938" y="1292956"/>
            <a:ext cx="111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32DBC42-22B2-F4D3-FD63-9A56D5F1657D}"/>
              </a:ext>
            </a:extLst>
          </p:cNvPr>
          <p:cNvSpPr txBox="1"/>
          <p:nvPr/>
        </p:nvSpPr>
        <p:spPr>
          <a:xfrm>
            <a:off x="2039016" y="1478633"/>
            <a:ext cx="2425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 e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nguyên tử ở trạng </a:t>
            </a:r>
            <a:endParaRPr lang="en-US" sz="1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A34E89-89D7-EE8C-03B5-DAB3CE3E6235}"/>
              </a:ext>
            </a:extLst>
          </p:cNvPr>
          <p:cNvSpPr txBox="1"/>
          <p:nvPr/>
        </p:nvSpPr>
        <p:spPr>
          <a:xfrm>
            <a:off x="241767" y="1752543"/>
            <a:ext cx="4049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 cơ bản lần lượt chiếm các orbital có mức năng </a:t>
            </a:r>
            <a:endParaRPr lang="en-US" sz="1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 từ thấp đến cao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571D00-10FE-DF01-D6E2-84B06B88F79B}"/>
              </a:ext>
            </a:extLst>
          </p:cNvPr>
          <p:cNvSpPr txBox="1"/>
          <p:nvPr/>
        </p:nvSpPr>
        <p:spPr>
          <a:xfrm>
            <a:off x="1651001" y="2210073"/>
            <a:ext cx="271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1 orbital chỉ chứa tối đa 2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47AD50-F670-E9D0-29B9-F089BB9D2786}"/>
              </a:ext>
            </a:extLst>
          </p:cNvPr>
          <p:cNvSpPr txBox="1"/>
          <p:nvPr/>
        </p:nvSpPr>
        <p:spPr>
          <a:xfrm>
            <a:off x="261404" y="2469689"/>
            <a:ext cx="383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 có chiều tự quay ngược nhau.</a:t>
            </a:r>
            <a:endParaRPr lang="en-US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BA3CA7-97C2-72FE-FB57-7BB2F49B74D4}"/>
              </a:ext>
            </a:extLst>
          </p:cNvPr>
          <p:cNvSpPr txBox="1"/>
          <p:nvPr/>
        </p:nvSpPr>
        <p:spPr>
          <a:xfrm>
            <a:off x="1456887" y="2711776"/>
            <a:ext cx="2904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02B2E0-7577-53E4-F2B6-3FD61F4B10B4}"/>
              </a:ext>
            </a:extLst>
          </p:cNvPr>
          <p:cNvSpPr txBox="1"/>
          <p:nvPr/>
        </p:nvSpPr>
        <p:spPr>
          <a:xfrm>
            <a:off x="274576" y="2919505"/>
            <a:ext cx="4135800" cy="616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56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55" grpId="0"/>
      <p:bldP spid="57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6">
            <a:extLst>
              <a:ext uri="{FF2B5EF4-FFF2-40B4-BE49-F238E27FC236}">
                <a16:creationId xmlns:a16="http://schemas.microsoft.com/office/drawing/2014/main" id="{48B81571-189A-0211-1ABB-646E63D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2216219"/>
            <a:ext cx="1173127" cy="12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>
            <a:extLst>
              <a:ext uri="{FF2B5EF4-FFF2-40B4-BE49-F238E27FC236}">
                <a16:creationId xmlns:a16="http://schemas.microsoft.com/office/drawing/2014/main" id="{6B07F035-E93F-009D-0044-047FD85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496712"/>
            <a:ext cx="1280484" cy="19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>
            <a:extLst>
              <a:ext uri="{FF2B5EF4-FFF2-40B4-BE49-F238E27FC236}">
                <a16:creationId xmlns:a16="http://schemas.microsoft.com/office/drawing/2014/main" id="{EE7D5DB1-50B6-5190-CAE0-280FC567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3" y="-537470"/>
            <a:ext cx="4075289" cy="31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4">
            <a:extLst>
              <a:ext uri="{FF2B5EF4-FFF2-40B4-BE49-F238E27FC236}">
                <a16:creationId xmlns:a16="http://schemas.microsoft.com/office/drawing/2014/main" id="{8494D1FC-328A-7AD2-F836-3C5B7F76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462" y="1749448"/>
            <a:ext cx="2602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34">
            <a:extLst>
              <a:ext uri="{FF2B5EF4-FFF2-40B4-BE49-F238E27FC236}">
                <a16:creationId xmlns:a16="http://schemas.microsoft.com/office/drawing/2014/main" id="{87A4D17E-7896-A34E-6C97-4F401EC2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1848877"/>
            <a:ext cx="1280484" cy="6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C7695E6-6C63-A17C-8703-6C00E5014D4C}"/>
              </a:ext>
            </a:extLst>
          </p:cNvPr>
          <p:cNvSpPr/>
          <p:nvPr/>
        </p:nvSpPr>
        <p:spPr>
          <a:xfrm>
            <a:off x="953683" y="709917"/>
            <a:ext cx="3618317" cy="614446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= … 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/>
              <p:nvPr/>
            </p:nvSpPr>
            <p:spPr>
              <a:xfrm>
                <a:off x="1128889" y="1749448"/>
                <a:ext cx="3429012" cy="62826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ng.tử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…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89" y="1749448"/>
                <a:ext cx="3429012" cy="628268"/>
              </a:xfrm>
              <a:prstGeom prst="roundRect">
                <a:avLst/>
              </a:prstGeom>
              <a:blipFill>
                <a:blip r:embed="rId5"/>
                <a:stretch>
                  <a:fillRect b="-14815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/>
              <p:nvPr/>
            </p:nvSpPr>
            <p:spPr>
              <a:xfrm>
                <a:off x="1369849" y="2732267"/>
                <a:ext cx="3183412" cy="116853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&amp;</m:t>
                        </m:r>
                        <m:sPre>
                          <m:sPre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num>
                      <m:den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49" y="2732267"/>
                <a:ext cx="3183412" cy="1168538"/>
              </a:xfrm>
              <a:prstGeom prst="roundRect">
                <a:avLst/>
              </a:prstGeom>
              <a:blipFill>
                <a:blip r:embed="rId6"/>
                <a:stretch>
                  <a:fillRect t="-508" b="-3046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38F72B8-44C1-577E-FAA2-A20973A456E7}"/>
              </a:ext>
            </a:extLst>
          </p:cNvPr>
          <p:cNvSpPr txBox="1"/>
          <p:nvPr/>
        </p:nvSpPr>
        <p:spPr>
          <a:xfrm>
            <a:off x="3252687" y="749452"/>
            <a:ext cx="461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C9E968-F397-10B7-D444-926F4725ED14}"/>
              </a:ext>
            </a:extLst>
          </p:cNvPr>
          <p:cNvSpPr txBox="1"/>
          <p:nvPr/>
        </p:nvSpPr>
        <p:spPr>
          <a:xfrm>
            <a:off x="3996047" y="742383"/>
            <a:ext cx="603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9BBD0A-94BD-31F6-ED3F-B00527D54A95}"/>
              </a:ext>
            </a:extLst>
          </p:cNvPr>
          <p:cNvSpPr txBox="1"/>
          <p:nvPr/>
        </p:nvSpPr>
        <p:spPr>
          <a:xfrm>
            <a:off x="3641301" y="1720601"/>
            <a:ext cx="603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38A740B-4F4F-D76D-1E89-5E9BC6BC01C5}"/>
              </a:ext>
            </a:extLst>
          </p:cNvPr>
          <p:cNvSpPr txBox="1"/>
          <p:nvPr/>
        </p:nvSpPr>
        <p:spPr>
          <a:xfrm>
            <a:off x="3635104" y="1971434"/>
            <a:ext cx="46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63AFD9-1FF6-56E5-41FC-F2B39B52CB75}"/>
              </a:ext>
            </a:extLst>
          </p:cNvPr>
          <p:cNvSpPr txBox="1"/>
          <p:nvPr/>
        </p:nvSpPr>
        <p:spPr>
          <a:xfrm>
            <a:off x="2563473" y="3085703"/>
            <a:ext cx="4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25BF8-FA26-ED11-0EBA-BF43857EB3D8}"/>
                  </a:ext>
                </a:extLst>
              </p:cNvPr>
              <p:cNvSpPr txBox="1"/>
              <p:nvPr/>
            </p:nvSpPr>
            <p:spPr>
              <a:xfrm>
                <a:off x="2958584" y="3061201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25BF8-FA26-ED11-0EBA-BF43857EB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84" y="3061201"/>
                <a:ext cx="49492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7131EE-3EF7-081D-8871-B1F1B2827859}"/>
              </a:ext>
            </a:extLst>
          </p:cNvPr>
          <p:cNvSpPr txBox="1"/>
          <p:nvPr/>
        </p:nvSpPr>
        <p:spPr>
          <a:xfrm>
            <a:off x="3540154" y="3085703"/>
            <a:ext cx="4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C732C4-4EF2-B100-0EF9-3224FA8531F6}"/>
                  </a:ext>
                </a:extLst>
              </p:cNvPr>
              <p:cNvSpPr txBox="1"/>
              <p:nvPr/>
            </p:nvSpPr>
            <p:spPr>
              <a:xfrm>
                <a:off x="3942907" y="3043844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C732C4-4EF2-B100-0EF9-3224FA85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07" y="3043844"/>
                <a:ext cx="494922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B0BC29D-F8E1-5CF6-20F4-CEE729E76ED7}"/>
                  </a:ext>
                </a:extLst>
              </p:cNvPr>
              <p:cNvSpPr txBox="1"/>
              <p:nvPr/>
            </p:nvSpPr>
            <p:spPr>
              <a:xfrm>
                <a:off x="2929801" y="3423279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B0BC29D-F8E1-5CF6-20F4-CEE729E7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801" y="3423279"/>
                <a:ext cx="494922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8A95F6-507D-4EA9-44AF-B4C3BF733993}"/>
                  </a:ext>
                </a:extLst>
              </p:cNvPr>
              <p:cNvSpPr txBox="1"/>
              <p:nvPr/>
            </p:nvSpPr>
            <p:spPr>
              <a:xfrm>
                <a:off x="3597870" y="3423278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8A95F6-507D-4EA9-44AF-B4C3BF73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70" y="3423278"/>
                <a:ext cx="494922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15" grpId="0" animBg="1"/>
      <p:bldP spid="116" grpId="0" animBg="1"/>
      <p:bldP spid="117" grpId="0" animBg="1"/>
      <p:bldP spid="70" grpId="0"/>
      <p:bldP spid="71" grpId="0"/>
      <p:bldP spid="72" grpId="0"/>
      <p:bldP spid="73" grpId="0"/>
      <p:bldP spid="74" grpId="0"/>
      <p:bldP spid="83" grpId="0"/>
      <p:bldP spid="85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</TotalTime>
  <Words>1635</Words>
  <Application>Microsoft Office PowerPoint</Application>
  <PresentationFormat>On-screen Show (16:9)</PresentationFormat>
  <Paragraphs>289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Administrator</cp:lastModifiedBy>
  <cp:revision>47</cp:revision>
  <dcterms:created xsi:type="dcterms:W3CDTF">2016-12-28T11:43:58Z</dcterms:created>
  <dcterms:modified xsi:type="dcterms:W3CDTF">2022-10-12T00:24:25Z</dcterms:modified>
</cp:coreProperties>
</file>