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4"/>
  </p:notesMasterIdLst>
  <p:sldIdLst>
    <p:sldId id="257" r:id="rId3"/>
    <p:sldId id="258" r:id="rId4"/>
    <p:sldId id="290" r:id="rId5"/>
    <p:sldId id="16478" r:id="rId6"/>
    <p:sldId id="16473" r:id="rId7"/>
    <p:sldId id="16486" r:id="rId8"/>
    <p:sldId id="16477" r:id="rId9"/>
    <p:sldId id="16466" r:id="rId10"/>
    <p:sldId id="16487" r:id="rId11"/>
    <p:sldId id="16488" r:id="rId12"/>
    <p:sldId id="16489" r:id="rId13"/>
    <p:sldId id="16490" r:id="rId14"/>
    <p:sldId id="16491" r:id="rId15"/>
    <p:sldId id="16492" r:id="rId16"/>
    <p:sldId id="16493" r:id="rId17"/>
    <p:sldId id="16495" r:id="rId18"/>
    <p:sldId id="16494" r:id="rId19"/>
    <p:sldId id="16496" r:id="rId20"/>
    <p:sldId id="16497" r:id="rId21"/>
    <p:sldId id="16499" r:id="rId22"/>
    <p:sldId id="16476" r:id="rId23"/>
    <p:sldId id="16464" r:id="rId24"/>
    <p:sldId id="16465" r:id="rId25"/>
    <p:sldId id="16472" r:id="rId26"/>
    <p:sldId id="16470" r:id="rId27"/>
    <p:sldId id="291" r:id="rId28"/>
    <p:sldId id="16475" r:id="rId29"/>
    <p:sldId id="16500" r:id="rId30"/>
    <p:sldId id="16480" r:id="rId31"/>
    <p:sldId id="16463" r:id="rId32"/>
    <p:sldId id="16484" r:id="rId33"/>
  </p:sldIdLst>
  <p:sldSz cx="12192000" cy="6858000"/>
  <p:notesSz cx="6858000" cy="9144000"/>
  <p:custDataLst>
    <p:tags r:id="rId3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FF"/>
    <a:srgbClr val="FFCC99"/>
    <a:srgbClr val="CC99FF"/>
    <a:srgbClr val="F6BEC7"/>
    <a:srgbClr val="E61C4C"/>
    <a:srgbClr val="D9EBEF"/>
    <a:srgbClr val="D1E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76" autoAdjust="0"/>
    <p:restoredTop sz="94660"/>
  </p:normalViewPr>
  <p:slideViewPr>
    <p:cSldViewPr snapToGrid="0">
      <p:cViewPr varScale="1">
        <p:scale>
          <a:sx n="65" d="100"/>
          <a:sy n="65" d="100"/>
        </p:scale>
        <p:origin x="60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EEA01-557D-475E-A564-86E8246190C5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FAD18-B7FC-458D-A956-8FE0B71D8C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9344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7368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146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5693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3628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34705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36901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34064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70351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692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22731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517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40534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85189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42579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08232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09191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1847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Ta có: 1 L nước biển có 30 g NaCl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200 000 L nước biển có x g NaCl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x = 30 . 200 000 = 6 000 000 g = 6 000 kg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Vì hiệu suất thành phẩm là 60%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Khối lượng muối hộ gia đình thu được = 6 000.60%/100% = 3 600 kg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53135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iả sử X và Y đều tạo kết tủa với Ag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Gọi công thức trung bình của X và Y là Z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Z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X</a:t>
            </a:r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 &lt; Z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Z </a:t>
            </a:r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&lt; Z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Y</a:t>
            </a:r>
            <a:endParaRPr lang="vi-VN" b="0" i="0" dirty="0">
              <a:solidFill>
                <a:srgbClr val="333333"/>
              </a:solidFill>
              <a:effectLst/>
              <a:latin typeface="OpenSans"/>
            </a:endParaRP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Ta có phương trình:</a:t>
            </a:r>
          </a:p>
          <a:p>
            <a:pPr algn="ctr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NaZ + AgNO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3</a:t>
            </a:r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 → AgZ↓ + NaNO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3</a:t>
            </a:r>
            <a:endParaRPr lang="vi-VN" b="0" i="0" dirty="0">
              <a:solidFill>
                <a:srgbClr val="333333"/>
              </a:solidFill>
              <a:effectLst/>
              <a:latin typeface="OpenSans"/>
            </a:endParaRP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Từ phương trình ta có: n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NaZ</a:t>
            </a:r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 = n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AgZ</a:t>
            </a:r>
            <a:endParaRPr lang="vi-VN" b="0" i="0" dirty="0">
              <a:solidFill>
                <a:srgbClr val="333333"/>
              </a:solidFill>
              <a:effectLst/>
              <a:latin typeface="OpenSans"/>
            </a:endParaRP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Z = 175,6 (loại vì I có khối lượng nguyên tử lớn nhất = 127)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Có 1 halogen không tạo kết tủa với Ag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Halogen đó là F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Vì Z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X</a:t>
            </a:r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 &lt; Z</a:t>
            </a:r>
            <a:r>
              <a:rPr lang="vi-VN" b="0" i="0" baseline="-25000" dirty="0">
                <a:solidFill>
                  <a:srgbClr val="333333"/>
                </a:solidFill>
                <a:effectLst/>
                <a:latin typeface="OpenSans"/>
              </a:rPr>
              <a:t>Y</a:t>
            </a:r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 và X, Y ở 2 chu kì liên tiếp</a:t>
            </a:r>
          </a:p>
          <a:p>
            <a:pPr algn="l" latinLnBrk="0"/>
            <a:r>
              <a:rPr lang="vi-VN" b="0" i="0" dirty="0">
                <a:solidFill>
                  <a:srgbClr val="333333"/>
                </a:solidFill>
                <a:effectLst/>
                <a:latin typeface="OpenSans"/>
              </a:rPr>
              <a:t>=&gt; X là F và Y là Cl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18473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96612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9708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Các phát biểu đúng: (a), (b), (c), (e).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0108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15689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</a:t>
            </a:r>
            <a:r>
              <a:rPr lang="vi-VN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KMnO4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= 3,16/158 = 0,02 (mol)</a:t>
            </a: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Bảo toàn electron: n</a:t>
            </a:r>
            <a:r>
              <a:rPr lang="vi-VN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HCl (bị oxi hóa)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= 5n</a:t>
            </a:r>
            <a:r>
              <a:rPr lang="vi-VN" b="0" i="0" baseline="-2500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KMnO4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= 5.0,02 = 0,1 (mol)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25114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9679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2727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5410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1746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0766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5833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FAD18-B7FC-458D-A956-8FE0B71D8C16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501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5793A1-8631-4D87-98C4-4F9DAF5BD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14FF4B6-CC58-4111-9903-BC87B69D0B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28CB26-33BA-46FF-9D7D-03004D33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7F5264-9DA9-4066-B7A5-FEF4F89D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3AFDF4-0894-49F1-9F59-FD77249D8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619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E7579D-219A-4E8F-AA9E-FAA37E45E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554E7FD-B4B3-4C52-93FB-A049DB33E7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970E241-880C-49F1-B88D-C229E9123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500DA43-27C8-4D5F-A47F-2F4668C8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03C3C9-3FF9-4686-BFCE-4B40A8DC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1BEB1D-0F78-44F7-BD87-2BD8A93F2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546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82D674-F060-4FF4-A2B3-C6C3F2CC7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71D3A8E-4BE2-4262-A86C-9F8BE4275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24B330-6575-4399-A8C7-D785616DF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F41D97E-3D89-48D3-953E-6F308E25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DB3CA3-0EC9-4858-B451-70F861F1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511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A84DEF27-D968-4935-96B0-BEED29FC3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8463BA2-E516-452D-A011-080324FC9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528EFE-D410-402E-8AC8-8120E910E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1F256DC-6CAB-4028-876E-D8A624534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755E6B-5784-44EF-AD1F-CA42E04D8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98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pPr/>
              <a:t>2023/5/7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pPr/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279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pPr/>
              <a:t>2023/5/7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pPr/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556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685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C51A1F-7F76-4EBB-BAEE-D2037E79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3E03546-DBC0-4026-AABC-F01002D55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B87EEF-F07E-4F57-BEF0-1A6555A86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38A40AB-D5F3-4750-B0C8-488DE83F5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CDA9BF-7A0E-4466-A324-2362B75B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12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B3E03F-E06A-4A62-A8D4-6BFC5D496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7D4E6BA-99C5-4732-BF85-BC30760EF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BB9FAC-0931-468B-8DF4-4D0C17EEE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A2860F7-57D5-49F2-B3B1-F853CC1B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905A9A0-2764-48AC-A807-73FC4AEA5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1194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A3CC22-1084-4D94-A9F2-848C7E249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45DD9C-FB07-4258-B273-50CA41C39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9416A9D-8CDB-4FA8-8EA5-3DE009372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5800799-C677-43D4-BB5C-5A8A41DE5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5D55062-3694-406F-9EDA-3EAB9907D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D2A1E59-3649-4570-8E9E-BFFD930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058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F76C72-AAE4-4B7C-A5D0-E990A840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E0A4B8-8849-4E3C-8F7F-5CF63D978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9C1F8A4-6A9C-4710-BCDB-0610E8F5C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5205729-FDFE-47C3-8355-6EF2A85FA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8F2B5A3-EDE0-44FB-AE4C-C33119A7B3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2FE03DA-2EA8-4443-B6EA-159467803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3DB7650-F5D3-408C-8E0D-0906FE970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DE8175D-EFD1-431F-9C33-A93EF42E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02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F76C72-AAE4-4B7C-A5D0-E990A840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E0A4B8-8849-4E3C-8F7F-5CF63D978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9C1F8A4-6A9C-4710-BCDB-0610E8F5C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5205729-FDFE-47C3-8355-6EF2A85FA3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8F2B5A3-EDE0-44FB-AE4C-C33119A7B3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2FE03DA-2EA8-4443-B6EA-159467803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3DB7650-F5D3-408C-8E0D-0906FE970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DE8175D-EFD1-431F-9C33-A93EF42E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022005" y="6740253"/>
            <a:ext cx="180020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模板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32108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62C83A-78A1-4562-955E-00B497606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09027F8-383A-41D6-B481-BBDC26E52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192478A-DBB3-46BE-B22A-190A8A2DA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64EFB8D-9EEA-45B9-8BD3-39DE5747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391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B7E8B6B-32DC-4A71-8C91-8F27F746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5DDBBD8-E40B-4682-974E-33CC97BB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30133AE-38AB-4072-97B4-920EF9AE1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26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886F7A0-DE62-4E86-916D-EE79A15AC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316486-C51F-4999-AE57-67EC0C1AD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B2BD95-1327-4827-82A1-3487A03855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0457B6-0A8E-40C2-9528-880391767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5325E1-9867-4A34-B441-6C7A0227F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DC014FC-A099-46F9-9B44-82F22042F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5603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69BC0A3-9993-4FF2-AFCD-2FE1F237E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FA3936-04C7-4650-A6B8-AC39F5F4F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2ABB64-6B39-4564-93CF-53FE593469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4D671-34E3-454A-AF28-686B42623AE7}" type="datetimeFigureOut">
              <a:rPr lang="zh-CN" altLang="en-US" smtClean="0"/>
              <a:t>2023/5/7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5702A5F-4682-4E31-BDA8-091D994C90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A5C1EBD-9094-4612-AED8-504B33789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85FB6-AE45-49A4-843E-7319B61EE5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1695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14:window dir="vert"/>
      </p:transition>
    </mc:Choice>
    <mc:Fallback xmlns="">
      <p:transition spd="slow"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26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hyperlink" Target="https://www.freeppt7.com/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0975D47F-FE0D-49EB-B163-AF91073A4002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7A1BE885-D5D3-4152-A4D5-34702B34D0CE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FFF0C30B-1169-4918-9D41-2F594C7915F4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8C4E4030-DFB9-491D-AA12-7496A1A77D4B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0EE1DB9D-AC2B-4A12-B110-9085682E4EE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4D4941A9-3DB8-48B8-A092-BEC812A61040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9" name="矩形 8">
            <a:extLst>
              <a:ext uri="{FF2B5EF4-FFF2-40B4-BE49-F238E27FC236}">
                <a16:creationId xmlns:a16="http://schemas.microsoft.com/office/drawing/2014/main" id="{4485B5B7-23C3-404A-BFA1-F9F404BF754D}"/>
              </a:ext>
            </a:extLst>
          </p:cNvPr>
          <p:cNvSpPr/>
          <p:nvPr/>
        </p:nvSpPr>
        <p:spPr>
          <a:xfrm>
            <a:off x="4681764" y="1838967"/>
            <a:ext cx="1862082" cy="60188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>
              <a:lnSpc>
                <a:spcPct val="150000"/>
              </a:lnSpc>
            </a:pPr>
            <a:r>
              <a:rPr lang="en-US" altLang="zh-CN" sz="3600" b="1" i="1" dirty="0" err="1">
                <a:solidFill>
                  <a:srgbClr val="E61C4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3600" b="1" i="1" dirty="0">
                <a:solidFill>
                  <a:srgbClr val="E61C4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23: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ECF0B7D-2A48-4065-8E8B-B333291DB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943" y="3062669"/>
            <a:ext cx="1019144" cy="101914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1F3697C-8592-4823-988F-641162FADD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522" y="2122152"/>
            <a:ext cx="1862082" cy="93104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DF5DF39C-CA77-4053-AB0D-1777F94E3A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320" y="4507205"/>
            <a:ext cx="1150877" cy="863158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764DBA31-73A0-4D73-9121-23F67C0C24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31" y="3355752"/>
            <a:ext cx="1152946" cy="1537261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8EA6C936-B995-440E-A2F7-341A585C58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395" y="5127226"/>
            <a:ext cx="1884161" cy="125610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18D40C0D-25BA-4F3A-8BA8-CCCF11626A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469" y="4932512"/>
            <a:ext cx="1221361" cy="122136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8F920C4A-AF69-42B7-9CA2-927A3FD4B45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37" y="517842"/>
            <a:ext cx="1123950" cy="11239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62F136E4-ADEC-4B3E-86A1-12BC8FB241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789" y="1086813"/>
            <a:ext cx="1169552" cy="584776"/>
          </a:xfrm>
          <a:prstGeom prst="rect">
            <a:avLst/>
          </a:prstGeom>
        </p:spPr>
      </p:pic>
      <p:sp>
        <p:nvSpPr>
          <p:cNvPr id="28" name="矩形 27">
            <a:extLst>
              <a:ext uri="{FF2B5EF4-FFF2-40B4-BE49-F238E27FC236}">
                <a16:creationId xmlns:a16="http://schemas.microsoft.com/office/drawing/2014/main" id="{05BA3FAA-5002-45FD-BA62-2FEB01B84B18}"/>
              </a:ext>
            </a:extLst>
          </p:cNvPr>
          <p:cNvSpPr/>
          <p:nvPr/>
        </p:nvSpPr>
        <p:spPr>
          <a:xfrm>
            <a:off x="2906563" y="2865793"/>
            <a:ext cx="659084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zh-CN" sz="5400" b="1" dirty="0">
                <a:solidFill>
                  <a:srgbClr val="E61C4C"/>
                </a:solidFill>
                <a:latin typeface="Times New Roman" panose="02020603050405020304" pitchFamily="18" charset="0"/>
                <a:ea typeface="方正正黑简体" panose="02000000000000000000" pitchFamily="2" charset="-122"/>
                <a:cs typeface="Times New Roman" panose="02020603050405020304" pitchFamily="18" charset="0"/>
                <a:sym typeface="+mn-lt"/>
              </a:rPr>
              <a:t>ÔN TẬP CHƯƠNG 7</a:t>
            </a:r>
            <a:endParaRPr lang="zh-CN" altLang="en-US" sz="5400" b="1" dirty="0">
              <a:solidFill>
                <a:srgbClr val="E61C4C"/>
              </a:solidFill>
              <a:latin typeface="Times New Roman" panose="02020603050405020304" pitchFamily="18" charset="0"/>
              <a:ea typeface="方正正黑简体" panose="02000000000000000000" pitchFamily="2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3" name="任意多边形: 形状 32">
            <a:extLst>
              <a:ext uri="{FF2B5EF4-FFF2-40B4-BE49-F238E27FC236}">
                <a16:creationId xmlns:a16="http://schemas.microsoft.com/office/drawing/2014/main" id="{8F1E72B7-A4F9-4867-97BD-B550A894D522}"/>
              </a:ext>
            </a:extLst>
          </p:cNvPr>
          <p:cNvSpPr/>
          <p:nvPr/>
        </p:nvSpPr>
        <p:spPr>
          <a:xfrm>
            <a:off x="10261429" y="4264374"/>
            <a:ext cx="526098" cy="485662"/>
          </a:xfrm>
          <a:custGeom>
            <a:avLst/>
            <a:gdLst>
              <a:gd name="connsiteX0" fmla="*/ 1066800 w 1066800"/>
              <a:gd name="connsiteY0" fmla="*/ 0 h 889000"/>
              <a:gd name="connsiteX1" fmla="*/ 1066800 w 1066800"/>
              <a:gd name="connsiteY1" fmla="*/ 889000 h 889000"/>
              <a:gd name="connsiteX2" fmla="*/ 0 w 1066800"/>
              <a:gd name="connsiteY2" fmla="*/ 889000 h 889000"/>
              <a:gd name="connsiteX3" fmla="*/ 647700 w 1066800"/>
              <a:gd name="connsiteY3" fmla="*/ 495300 h 889000"/>
              <a:gd name="connsiteX4" fmla="*/ 0 w 1066800"/>
              <a:gd name="connsiteY4" fmla="*/ 101600 h 889000"/>
              <a:gd name="connsiteX5" fmla="*/ 1041400 w 1066800"/>
              <a:gd name="connsiteY5" fmla="*/ 25400 h 889000"/>
              <a:gd name="connsiteX6" fmla="*/ 1066800 w 1066800"/>
              <a:gd name="connsiteY6" fmla="*/ 0 h 889000"/>
              <a:gd name="connsiteX0" fmla="*/ 1041400 w 1066800"/>
              <a:gd name="connsiteY0" fmla="*/ 0 h 863600"/>
              <a:gd name="connsiteX1" fmla="*/ 1066800 w 1066800"/>
              <a:gd name="connsiteY1" fmla="*/ 863600 h 863600"/>
              <a:gd name="connsiteX2" fmla="*/ 0 w 1066800"/>
              <a:gd name="connsiteY2" fmla="*/ 863600 h 863600"/>
              <a:gd name="connsiteX3" fmla="*/ 647700 w 1066800"/>
              <a:gd name="connsiteY3" fmla="*/ 469900 h 863600"/>
              <a:gd name="connsiteX4" fmla="*/ 0 w 1066800"/>
              <a:gd name="connsiteY4" fmla="*/ 76200 h 863600"/>
              <a:gd name="connsiteX5" fmla="*/ 1041400 w 1066800"/>
              <a:gd name="connsiteY5" fmla="*/ 0 h 863600"/>
              <a:gd name="connsiteX0" fmla="*/ 1081881 w 1081881"/>
              <a:gd name="connsiteY0" fmla="*/ 0 h 868363"/>
              <a:gd name="connsiteX1" fmla="*/ 1066800 w 1081881"/>
              <a:gd name="connsiteY1" fmla="*/ 868363 h 868363"/>
              <a:gd name="connsiteX2" fmla="*/ 0 w 1081881"/>
              <a:gd name="connsiteY2" fmla="*/ 868363 h 868363"/>
              <a:gd name="connsiteX3" fmla="*/ 647700 w 1081881"/>
              <a:gd name="connsiteY3" fmla="*/ 474663 h 868363"/>
              <a:gd name="connsiteX4" fmla="*/ 0 w 1081881"/>
              <a:gd name="connsiteY4" fmla="*/ 80963 h 868363"/>
              <a:gd name="connsiteX5" fmla="*/ 1081881 w 1081881"/>
              <a:gd name="connsiteY5" fmla="*/ 0 h 868363"/>
              <a:gd name="connsiteX0" fmla="*/ 1086643 w 1086643"/>
              <a:gd name="connsiteY0" fmla="*/ 14287 h 882650"/>
              <a:gd name="connsiteX1" fmla="*/ 1071562 w 1086643"/>
              <a:gd name="connsiteY1" fmla="*/ 882650 h 882650"/>
              <a:gd name="connsiteX2" fmla="*/ 4762 w 1086643"/>
              <a:gd name="connsiteY2" fmla="*/ 882650 h 882650"/>
              <a:gd name="connsiteX3" fmla="*/ 652462 w 1086643"/>
              <a:gd name="connsiteY3" fmla="*/ 488950 h 882650"/>
              <a:gd name="connsiteX4" fmla="*/ 0 w 1086643"/>
              <a:gd name="connsiteY4" fmla="*/ 0 h 882650"/>
              <a:gd name="connsiteX5" fmla="*/ 1086643 w 1086643"/>
              <a:gd name="connsiteY5" fmla="*/ 14287 h 882650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52462 w 1086643"/>
              <a:gd name="connsiteY3" fmla="*/ 488950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71512 w 1086643"/>
              <a:gd name="connsiteY3" fmla="*/ 415131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79499 w 1083592"/>
              <a:gd name="connsiteY0" fmla="*/ 2381 h 887412"/>
              <a:gd name="connsiteX1" fmla="*/ 1083468 w 1083592"/>
              <a:gd name="connsiteY1" fmla="*/ 887412 h 887412"/>
              <a:gd name="connsiteX2" fmla="*/ 4762 w 1083592"/>
              <a:gd name="connsiteY2" fmla="*/ 882650 h 887412"/>
              <a:gd name="connsiteX3" fmla="*/ 671512 w 1083592"/>
              <a:gd name="connsiteY3" fmla="*/ 415131 h 887412"/>
              <a:gd name="connsiteX4" fmla="*/ 0 w 1083592"/>
              <a:gd name="connsiteY4" fmla="*/ 0 h 887412"/>
              <a:gd name="connsiteX5" fmla="*/ 1079499 w 1083592"/>
              <a:gd name="connsiteY5" fmla="*/ 2381 h 887412"/>
              <a:gd name="connsiteX0" fmla="*/ 1091405 w 1091405"/>
              <a:gd name="connsiteY0" fmla="*/ 4762 h 887412"/>
              <a:gd name="connsiteX1" fmla="*/ 1083468 w 1091405"/>
              <a:gd name="connsiteY1" fmla="*/ 887412 h 887412"/>
              <a:gd name="connsiteX2" fmla="*/ 4762 w 1091405"/>
              <a:gd name="connsiteY2" fmla="*/ 882650 h 887412"/>
              <a:gd name="connsiteX3" fmla="*/ 671512 w 1091405"/>
              <a:gd name="connsiteY3" fmla="*/ 415131 h 887412"/>
              <a:gd name="connsiteX4" fmla="*/ 0 w 1091405"/>
              <a:gd name="connsiteY4" fmla="*/ 0 h 887412"/>
              <a:gd name="connsiteX5" fmla="*/ 1091405 w 1091405"/>
              <a:gd name="connsiteY5" fmla="*/ 4762 h 887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1405" h="887412">
                <a:moveTo>
                  <a:pt x="1091405" y="4762"/>
                </a:moveTo>
                <a:cubicBezTo>
                  <a:pt x="1090347" y="295804"/>
                  <a:pt x="1084526" y="596370"/>
                  <a:pt x="1083468" y="887412"/>
                </a:cubicBezTo>
                <a:lnTo>
                  <a:pt x="4762" y="882650"/>
                </a:lnTo>
                <a:lnTo>
                  <a:pt x="671512" y="415131"/>
                </a:lnTo>
                <a:lnTo>
                  <a:pt x="0" y="0"/>
                </a:lnTo>
                <a:lnTo>
                  <a:pt x="1091405" y="4762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4" name="等腰三角形 33">
            <a:extLst>
              <a:ext uri="{FF2B5EF4-FFF2-40B4-BE49-F238E27FC236}">
                <a16:creationId xmlns:a16="http://schemas.microsoft.com/office/drawing/2014/main" id="{5DB9487B-99BF-4C35-AA53-E07A650C851B}"/>
              </a:ext>
            </a:extLst>
          </p:cNvPr>
          <p:cNvSpPr/>
          <p:nvPr/>
        </p:nvSpPr>
        <p:spPr>
          <a:xfrm>
            <a:off x="10093041" y="2387600"/>
            <a:ext cx="320959" cy="276689"/>
          </a:xfrm>
          <a:prstGeom prst="triangle">
            <a:avLst/>
          </a:prstGeom>
          <a:solidFill>
            <a:srgbClr val="E61C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30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50"/>
                            </p:stCondLst>
                            <p:childTnLst>
                              <p:par>
                                <p:cTn id="8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9" grpId="0" animBg="1"/>
      <p:bldP spid="9" grpId="1" animBg="1"/>
      <p:bldP spid="28" grpId="0"/>
      <p:bldP spid="28" grpId="1"/>
      <p:bldP spid="33" grpId="0" animBg="1"/>
      <p:bldP spid="3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782AA22F-436C-4438-AFB6-EA8C5237E097}"/>
              </a:ext>
            </a:extLst>
          </p:cNvPr>
          <p:cNvSpPr/>
          <p:nvPr/>
        </p:nvSpPr>
        <p:spPr>
          <a:xfrm>
            <a:off x="5170093" y="761999"/>
            <a:ext cx="15408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D769AAD-9DB7-4258-8E4B-248B01C786AD}"/>
              </a:ext>
            </a:extLst>
          </p:cNvPr>
          <p:cNvSpPr txBox="1"/>
          <p:nvPr/>
        </p:nvSpPr>
        <p:spPr>
          <a:xfrm>
            <a:off x="989428" y="1484658"/>
            <a:ext cx="10213144" cy="1043171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txBody>
          <a:bodyPr wrap="square">
            <a:spAutoFit/>
          </a:bodyPr>
          <a:lstStyle/>
          <a:p>
            <a:pPr marL="342900" marR="3048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MnO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HCl 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CaCl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Ca(OH)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Lime Chloride (CaOCl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lang="vi-VN" sz="28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AB1290-8721-4A3C-B4D0-1F0DFFC9FE74}"/>
                  </a:ext>
                </a:extLst>
              </p:cNvPr>
              <p:cNvSpPr txBox="1"/>
              <p:nvPr/>
            </p:nvSpPr>
            <p:spPr>
              <a:xfrm>
                <a:off x="1987060" y="2890012"/>
                <a:ext cx="8553939" cy="2844177"/>
              </a:xfrm>
              <a:prstGeom prst="rect">
                <a:avLst/>
              </a:prstGeom>
              <a:solidFill>
                <a:srgbClr val="FFFFCC"/>
              </a:solidFill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(1) MnO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+ 4HCl → MnCl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+ 2H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</a:t>
                </a:r>
              </a:p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(2) H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á</m:t>
                        </m:r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𝑛h</m:t>
                        </m:r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á</m:t>
                        </m:r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𝑛𝑔</m:t>
                        </m:r>
                      </m:e>
                    </m:groupChr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2HCl</a:t>
                </a:r>
              </a:p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(3) 2KMnO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+ 16HCl → 2KCl + 2MnCl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+ 5Cl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+ 8H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</a:t>
                </a:r>
              </a:p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(4) Ca + 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vi-VN" sz="18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vi-VN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vi-VN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vi-VN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CaCl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sz="28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(5) CaCl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NaOH → Ca(OH)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NaCl</a:t>
                </a:r>
              </a:p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(6) 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Ca(OH) 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→ CaOCl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H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AB1290-8721-4A3C-B4D0-1F0DFFC9FE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7060" y="2890012"/>
                <a:ext cx="8553939" cy="2844177"/>
              </a:xfrm>
              <a:prstGeom prst="rect">
                <a:avLst/>
              </a:prstGeom>
              <a:blipFill>
                <a:blip r:embed="rId3"/>
                <a:stretch>
                  <a:fillRect l="-1497" t="-2141" b="-492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632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D769AAD-9DB7-4258-8E4B-248B01C786AD}"/>
              </a:ext>
            </a:extLst>
          </p:cNvPr>
          <p:cNvSpPr txBox="1"/>
          <p:nvPr/>
        </p:nvSpPr>
        <p:spPr>
          <a:xfrm>
            <a:off x="982170" y="744739"/>
            <a:ext cx="10213144" cy="954107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txBody>
          <a:bodyPr wrap="square">
            <a:spAutoFit/>
          </a:bodyPr>
          <a:lstStyle/>
          <a:p>
            <a:pPr marR="30480" lvl="0" algn="just"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b. KMnO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KCl → 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Hypochlorous acid → NaClO → NaCl → 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FeCl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endParaRPr lang="vi-VN" sz="28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AB1290-8721-4A3C-B4D0-1F0DFFC9FE74}"/>
                  </a:ext>
                </a:extLst>
              </p:cNvPr>
              <p:cNvSpPr txBox="1"/>
              <p:nvPr/>
            </p:nvSpPr>
            <p:spPr>
              <a:xfrm>
                <a:off x="1811772" y="1838773"/>
                <a:ext cx="8553939" cy="4163447"/>
              </a:xfrm>
              <a:prstGeom prst="rect">
                <a:avLst/>
              </a:prstGeom>
              <a:solidFill>
                <a:srgbClr val="FFFFCC"/>
              </a:solidFill>
            </p:spPr>
            <p:txBody>
              <a:bodyPr wrap="square">
                <a:spAutoFit/>
              </a:bodyPr>
              <a:lstStyle/>
              <a:p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(1) 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2KMnO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+ 16HCl → 2KCl + 2MnCl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+ 5Cl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+ 8H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(2) 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+ 2K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vi-VN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vi-VN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vi-VN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KCl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(3) 2KCl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vi-VN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vi-VN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vi-VN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2K + 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(4) Cl + H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 → HCl+ HClO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(5) 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+ 2NaOH → NaCl + NaClO + H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(6) NaClO + 2HCl → 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NaCl + H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(7) 2NaCl + 2H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O → H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+ 2NaOH + 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(8) 2Fe + 3Cl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r>
                  <a:rPr lang="vi-VN" sz="2800" dirty="0"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vi-VN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vi-VN" sz="2800" i="1"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vi-VN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2FeCl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vi-VN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EAB1290-8721-4A3C-B4D0-1F0DFFC9FE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1772" y="1838773"/>
                <a:ext cx="8553939" cy="4163447"/>
              </a:xfrm>
              <a:prstGeom prst="rect">
                <a:avLst/>
              </a:prstGeom>
              <a:blipFill>
                <a:blip r:embed="rId3"/>
                <a:stretch>
                  <a:fillRect l="-1426" t="-1611" b="-32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743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D769AAD-9DB7-4258-8E4B-248B01C786AD}"/>
              </a:ext>
            </a:extLst>
          </p:cNvPr>
          <p:cNvSpPr txBox="1"/>
          <p:nvPr/>
        </p:nvSpPr>
        <p:spPr>
          <a:xfrm>
            <a:off x="1627553" y="1397263"/>
            <a:ext cx="8745416" cy="523220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txBody>
          <a:bodyPr wrap="square">
            <a:spAutoFit/>
          </a:bodyPr>
          <a:lstStyle/>
          <a:p>
            <a:pPr marR="30480" lvl="0" algn="just"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c. Fe → FeCl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→ Fe(OH)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→ FeCl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→ FeCl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 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→ Fe(NO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endParaRPr lang="vi-VN" sz="28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AB1290-8721-4A3C-B4D0-1F0DFFC9FE74}"/>
              </a:ext>
            </a:extLst>
          </p:cNvPr>
          <p:cNvSpPr txBox="1"/>
          <p:nvPr/>
        </p:nvSpPr>
        <p:spPr>
          <a:xfrm>
            <a:off x="1819030" y="2363184"/>
            <a:ext cx="8553939" cy="224676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Fe + HCl → FeCl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H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FeCl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NaOH → Fe(OH) 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NaCl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Fe(OH) 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+ 2HCl → FeCl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+ 2H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 2FeCl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→ 2FeCl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(5) FeCl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+ 3AgNO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→ Fe(NO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+ 3AgCl</a:t>
            </a:r>
          </a:p>
        </p:txBody>
      </p:sp>
    </p:spTree>
    <p:extLst>
      <p:ext uri="{BB962C8B-B14F-4D97-AF65-F5344CB8AC3E}">
        <p14:creationId xmlns:p14="http://schemas.microsoft.com/office/powerpoint/2010/main" val="91426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345371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594C3A4-73E8-48FD-8054-350DF4859048}"/>
              </a:ext>
            </a:extLst>
          </p:cNvPr>
          <p:cNvSpPr txBox="1"/>
          <p:nvPr/>
        </p:nvSpPr>
        <p:spPr>
          <a:xfrm>
            <a:off x="1095102" y="761999"/>
            <a:ext cx="9987280" cy="954107"/>
          </a:xfrm>
          <a:prstGeom prst="rect">
            <a:avLst/>
          </a:prstGeom>
          <a:noFill/>
          <a:ln w="38100">
            <a:solidFill>
              <a:srgbClr val="FFCC99"/>
            </a:solidFill>
          </a:ln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2: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 phương pháp hóa học, hãy phân biệt các ung dịch đựng trong các lọ mất nhãn như sau: NaF, NaCl, NaBr, và NaI.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矩形 10">
            <a:extLst>
              <a:ext uri="{FF2B5EF4-FFF2-40B4-BE49-F238E27FC236}">
                <a16:creationId xmlns:a16="http://schemas.microsoft.com/office/drawing/2014/main" id="{29EFED30-F1A6-4477-BDED-28AF54D02AEA}"/>
              </a:ext>
            </a:extLst>
          </p:cNvPr>
          <p:cNvSpPr/>
          <p:nvPr/>
        </p:nvSpPr>
        <p:spPr>
          <a:xfrm>
            <a:off x="4930344" y="1785901"/>
            <a:ext cx="1369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77F99B-5B40-4549-AE53-A0C1F91C4D21}"/>
              </a:ext>
            </a:extLst>
          </p:cNvPr>
          <p:cNvSpPr txBox="1"/>
          <p:nvPr/>
        </p:nvSpPr>
        <p:spPr>
          <a:xfrm>
            <a:off x="1869786" y="2217402"/>
            <a:ext cx="8859687" cy="397031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Trích mỗi dung dịch một ít làm mẫu thử: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dung dịch AgNO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lần lượt vào các mẫu thử trên.Mẫu thử nào trong suốt là NaF. Vì AgF tan tốt.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- Mẫu thử tạo kết tủa trắng là NaCl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NaCl → AgCl↓ + NaNO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- Mẫu thử tạo kết tủa vàng nhạt là NaBr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NaBr → AgBr↓ + NaNO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- Mẫu thử tọa kết tủa vàng đậm là NaI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NaI → AgI↓ + NaNO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57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345371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594C3A4-73E8-48FD-8054-350DF4859048}"/>
              </a:ext>
            </a:extLst>
          </p:cNvPr>
          <p:cNvSpPr txBox="1"/>
          <p:nvPr/>
        </p:nvSpPr>
        <p:spPr>
          <a:xfrm>
            <a:off x="1095102" y="761999"/>
            <a:ext cx="9987280" cy="1384995"/>
          </a:xfrm>
          <a:prstGeom prst="rect">
            <a:avLst/>
          </a:prstGeom>
          <a:noFill/>
          <a:ln w="38100">
            <a:solidFill>
              <a:srgbClr val="FFCC99"/>
            </a:solidFill>
          </a:ln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3: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 4 lọ mất mất nhãn là dung dịch không màu: </a:t>
            </a:r>
            <a:r>
              <a:rPr lang="de-D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HCl , NaOH , KCl ,</a:t>
            </a:r>
            <a:r>
              <a:rPr lang="de-DE" sz="2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de-DE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de-D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de-DE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 nhận biết dung dịch đựng trong mỗi lọ bằng phương pháp hóa học. Viết các phương trình hóa học xảy ra.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矩形 10">
            <a:extLst>
              <a:ext uri="{FF2B5EF4-FFF2-40B4-BE49-F238E27FC236}">
                <a16:creationId xmlns:a16="http://schemas.microsoft.com/office/drawing/2014/main" id="{29EFED30-F1A6-4477-BDED-28AF54D02AEA}"/>
              </a:ext>
            </a:extLst>
          </p:cNvPr>
          <p:cNvSpPr/>
          <p:nvPr/>
        </p:nvSpPr>
        <p:spPr>
          <a:xfrm>
            <a:off x="4930344" y="2217402"/>
            <a:ext cx="1369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77F99B-5B40-4549-AE53-A0C1F91C4D21}"/>
              </a:ext>
            </a:extLst>
          </p:cNvPr>
          <p:cNvSpPr txBox="1"/>
          <p:nvPr/>
        </p:nvSpPr>
        <p:spPr>
          <a:xfrm>
            <a:off x="970672" y="2753322"/>
            <a:ext cx="10111710" cy="267765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Trích mẫu thử 4 lọ dung dịch không màu theo thứ tự (1), (2), (3), (4)</a:t>
            </a:r>
          </a:p>
          <a:p>
            <a:pPr algn="just"/>
            <a:endParaRPr lang="vi-VN" sz="2800" b="0" i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HCl</a:t>
            </a:r>
            <a:r>
              <a:rPr lang="pl-P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→</a:t>
            </a:r>
            <a:r>
              <a:rPr lang="vi-VN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KCl</a:t>
            </a:r>
            <a:r>
              <a:rPr lang="pl-P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H</a:t>
            </a:r>
            <a:r>
              <a:rPr lang="pl-PL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l-P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+ 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en-US" sz="28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↑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1EA09C6-76CC-4847-90C2-959859706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794381"/>
              </p:ext>
            </p:extLst>
          </p:nvPr>
        </p:nvGraphicFramePr>
        <p:xfrm>
          <a:off x="2055456" y="3346950"/>
          <a:ext cx="7942141" cy="1354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6316">
                  <a:extLst>
                    <a:ext uri="{9D8B030D-6E8A-4147-A177-3AD203B41FA5}">
                      <a16:colId xmlns:a16="http://schemas.microsoft.com/office/drawing/2014/main" val="2392443887"/>
                    </a:ext>
                  </a:extLst>
                </a:gridCol>
                <a:gridCol w="1615656">
                  <a:extLst>
                    <a:ext uri="{9D8B030D-6E8A-4147-A177-3AD203B41FA5}">
                      <a16:colId xmlns:a16="http://schemas.microsoft.com/office/drawing/2014/main" val="3303463968"/>
                    </a:ext>
                  </a:extLst>
                </a:gridCol>
                <a:gridCol w="1616558">
                  <a:extLst>
                    <a:ext uri="{9D8B030D-6E8A-4147-A177-3AD203B41FA5}">
                      <a16:colId xmlns:a16="http://schemas.microsoft.com/office/drawing/2014/main" val="4129186313"/>
                    </a:ext>
                  </a:extLst>
                </a:gridCol>
                <a:gridCol w="1557053">
                  <a:extLst>
                    <a:ext uri="{9D8B030D-6E8A-4147-A177-3AD203B41FA5}">
                      <a16:colId xmlns:a16="http://schemas.microsoft.com/office/drawing/2014/main" val="4284265599"/>
                    </a:ext>
                  </a:extLst>
                </a:gridCol>
                <a:gridCol w="1616558">
                  <a:extLst>
                    <a:ext uri="{9D8B030D-6E8A-4147-A177-3AD203B41FA5}">
                      <a16:colId xmlns:a16="http://schemas.microsoft.com/office/drawing/2014/main" val="35407449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vi-VN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NaOH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KCl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28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8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8897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Quỳ tím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Tím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Tím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598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pl-PL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Còn lại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8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↑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2228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46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345371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594C3A4-73E8-48FD-8054-350DF4859048}"/>
              </a:ext>
            </a:extLst>
          </p:cNvPr>
          <p:cNvSpPr txBox="1"/>
          <p:nvPr/>
        </p:nvSpPr>
        <p:spPr>
          <a:xfrm>
            <a:off x="1095102" y="761999"/>
            <a:ext cx="9987280" cy="1384995"/>
          </a:xfrm>
          <a:prstGeom prst="rect">
            <a:avLst/>
          </a:prstGeom>
          <a:noFill/>
          <a:ln w="38100">
            <a:solidFill>
              <a:srgbClr val="FFCC99"/>
            </a:solidFill>
          </a:ln>
        </p:spPr>
        <p:txBody>
          <a:bodyPr wrap="square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4: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 4 lọ mất mất nhãn là dung dịch không màu: </a:t>
            </a:r>
            <a:r>
              <a:rPr lang="de-D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de-DE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de-D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</a:t>
            </a:r>
            <a:r>
              <a:rPr lang="de-DE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de-D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KOH, NaCl, BaCl</a:t>
            </a:r>
            <a:r>
              <a:rPr lang="de-DE" sz="28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 nhận biết dung dịch đựng trong mỗi lọ bằng phương pháp hóa học. Viết các phương trình hóa học xảy ra.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矩形 10">
            <a:extLst>
              <a:ext uri="{FF2B5EF4-FFF2-40B4-BE49-F238E27FC236}">
                <a16:creationId xmlns:a16="http://schemas.microsoft.com/office/drawing/2014/main" id="{29EFED30-F1A6-4477-BDED-28AF54D02AEA}"/>
              </a:ext>
            </a:extLst>
          </p:cNvPr>
          <p:cNvSpPr/>
          <p:nvPr/>
        </p:nvSpPr>
        <p:spPr>
          <a:xfrm>
            <a:off x="4930344" y="2217402"/>
            <a:ext cx="1369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20DC00-CE53-4928-944C-AB023C29DCCE}"/>
              </a:ext>
            </a:extLst>
          </p:cNvPr>
          <p:cNvSpPr txBox="1"/>
          <p:nvPr/>
        </p:nvSpPr>
        <p:spPr>
          <a:xfrm>
            <a:off x="970672" y="2948489"/>
            <a:ext cx="10111710" cy="267765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Trích mẫu thử 4 lọ dung dịch không màu theo thứ tự (1), (2), (3), (4)</a:t>
            </a:r>
          </a:p>
          <a:p>
            <a:pPr algn="just"/>
            <a:endParaRPr lang="vi-VN" sz="2800" b="0" i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phản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↓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+ 2HCl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1EA09C6-76CC-4847-90C2-9598597062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743405"/>
              </p:ext>
            </p:extLst>
          </p:nvPr>
        </p:nvGraphicFramePr>
        <p:xfrm>
          <a:off x="2124929" y="3596622"/>
          <a:ext cx="7942141" cy="135407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536316">
                  <a:extLst>
                    <a:ext uri="{9D8B030D-6E8A-4147-A177-3AD203B41FA5}">
                      <a16:colId xmlns:a16="http://schemas.microsoft.com/office/drawing/2014/main" val="2392443887"/>
                    </a:ext>
                  </a:extLst>
                </a:gridCol>
                <a:gridCol w="1615656">
                  <a:extLst>
                    <a:ext uri="{9D8B030D-6E8A-4147-A177-3AD203B41FA5}">
                      <a16:colId xmlns:a16="http://schemas.microsoft.com/office/drawing/2014/main" val="3303463968"/>
                    </a:ext>
                  </a:extLst>
                </a:gridCol>
                <a:gridCol w="1616558">
                  <a:extLst>
                    <a:ext uri="{9D8B030D-6E8A-4147-A177-3AD203B41FA5}">
                      <a16:colId xmlns:a16="http://schemas.microsoft.com/office/drawing/2014/main" val="4129186313"/>
                    </a:ext>
                  </a:extLst>
                </a:gridCol>
                <a:gridCol w="1557053">
                  <a:extLst>
                    <a:ext uri="{9D8B030D-6E8A-4147-A177-3AD203B41FA5}">
                      <a16:colId xmlns:a16="http://schemas.microsoft.com/office/drawing/2014/main" val="4284265599"/>
                    </a:ext>
                  </a:extLst>
                </a:gridCol>
                <a:gridCol w="1616558">
                  <a:extLst>
                    <a:ext uri="{9D8B030D-6E8A-4147-A177-3AD203B41FA5}">
                      <a16:colId xmlns:a16="http://schemas.microsoft.com/office/drawing/2014/main" val="35407449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vi-VN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 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H</a:t>
                      </a:r>
                      <a:r>
                        <a:rPr lang="en-US" sz="2800" b="1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2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SO</a:t>
                      </a:r>
                      <a:r>
                        <a:rPr lang="en-US" sz="2800" b="1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4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KOH</a:t>
                      </a:r>
                      <a:endParaRPr lang="vi-VN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NaCl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BaCl</a:t>
                      </a:r>
                      <a:r>
                        <a:rPr lang="en-US" sz="2800" b="1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2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8897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Quỳ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tím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Đỏ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Xanh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Tím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Tím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5982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H</a:t>
                      </a:r>
                      <a:r>
                        <a:rPr lang="en-US" sz="2800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2</a:t>
                      </a: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SO</a:t>
                      </a:r>
                      <a:r>
                        <a:rPr lang="en-US" sz="2800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4</a:t>
                      </a:r>
                      <a:endParaRPr lang="vi-VN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x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x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Còn lại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BaSO</a:t>
                      </a:r>
                      <a:r>
                        <a:rPr lang="en-US" sz="2800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4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DaunPenh" panose="01010101010101010101" pitchFamily="2" charset="0"/>
                        </a:rPr>
                        <a:t> ↓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DaunPenh" panose="01010101010101010101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2228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44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49949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594C3A4-73E8-48FD-8054-350DF4859048}"/>
              </a:ext>
            </a:extLst>
          </p:cNvPr>
          <p:cNvSpPr txBox="1"/>
          <p:nvPr/>
        </p:nvSpPr>
        <p:spPr>
          <a:xfrm>
            <a:off x="1102360" y="742955"/>
            <a:ext cx="9987280" cy="1338828"/>
          </a:xfrm>
          <a:prstGeom prst="rect">
            <a:avLst/>
          </a:prstGeom>
          <a:noFill/>
          <a:ln w="38100">
            <a:solidFill>
              <a:srgbClr val="FFCC99"/>
            </a:solidFill>
          </a:ln>
        </p:spPr>
        <p:txBody>
          <a:bodyPr wrap="square">
            <a:spAutoFit/>
          </a:bodyPr>
          <a:lstStyle/>
          <a:p>
            <a:r>
              <a:rPr lang="vi-VN" sz="27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5: </a:t>
            </a:r>
            <a:r>
              <a:rPr lang="vi-VN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5,25 gam hỗn hợp bột </a:t>
            </a: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Aluminium</a:t>
            </a:r>
            <a:r>
              <a:rPr lang="vi-VN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Magnesium</a:t>
            </a:r>
            <a:r>
              <a:rPr lang="vi-VN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vào dung dịch HCl dư, thu được 6,507375 lít khí (đkc). Viết phản ứng xảy ra và tính phần trăm khối lượng mỗi kim loại trong hỗn hợp ban đầu?</a:t>
            </a:r>
            <a:endParaRPr lang="vi-VN" sz="2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矩形 10">
            <a:extLst>
              <a:ext uri="{FF2B5EF4-FFF2-40B4-BE49-F238E27FC236}">
                <a16:creationId xmlns:a16="http://schemas.microsoft.com/office/drawing/2014/main" id="{2338253C-88CA-4DC7-A0C5-1FC51F27FCC6}"/>
              </a:ext>
            </a:extLst>
          </p:cNvPr>
          <p:cNvSpPr/>
          <p:nvPr/>
        </p:nvSpPr>
        <p:spPr>
          <a:xfrm>
            <a:off x="5088914" y="2125989"/>
            <a:ext cx="1369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3DF8FBA-81B3-4EE9-ACFB-A9D0FAB18DB1}"/>
                  </a:ext>
                </a:extLst>
              </p:cNvPr>
              <p:cNvSpPr txBox="1"/>
              <p:nvPr/>
            </p:nvSpPr>
            <p:spPr>
              <a:xfrm>
                <a:off x="2170900" y="3928641"/>
                <a:ext cx="4239614" cy="7016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 </a:t>
                </a:r>
                <a:r>
                  <a:rPr lang="vi-VN" sz="28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→ 			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vi-VN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vi-VN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3DF8FBA-81B3-4EE9-ACFB-A9D0FAB18D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900" y="3928641"/>
                <a:ext cx="4239614" cy="701602"/>
              </a:xfrm>
              <a:prstGeom prst="rect">
                <a:avLst/>
              </a:prstGeom>
              <a:blipFill>
                <a:blip r:embed="rId3"/>
                <a:stretch>
                  <a:fillRect l="-2874" b="-948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AB4AC5C-B020-4229-B140-4EEB7AD3383A}"/>
              </a:ext>
            </a:extLst>
          </p:cNvPr>
          <p:cNvSpPr txBox="1"/>
          <p:nvPr/>
        </p:nvSpPr>
        <p:spPr>
          <a:xfrm>
            <a:off x="1516609" y="5296604"/>
            <a:ext cx="69244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Gọi x là số mol của Al và y là số mol của Mg</a:t>
            </a:r>
            <a:endParaRPr lang="vi-VN" sz="2800" b="0" i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B4519ED-0438-4723-B157-3F0C406834BF}"/>
                  </a:ext>
                </a:extLst>
              </p:cNvPr>
              <p:cNvSpPr txBox="1"/>
              <p:nvPr/>
            </p:nvSpPr>
            <p:spPr>
              <a:xfrm>
                <a:off x="1506928" y="2693415"/>
                <a:ext cx="6108490" cy="81381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 </a:t>
                </a:r>
                <a:r>
                  <a:rPr lang="en-US" sz="2800" dirty="0" err="1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</a:t>
                </a:r>
                <a:r>
                  <a:rPr lang="en-US" sz="280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H2</a:t>
                </a:r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vi-VN" sz="2800" dirty="0">
                            <a:solidFill>
                              <a:srgbClr val="00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6,507375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24,79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0,2625 mol</a:t>
                </a:r>
                <a:endParaRPr lang="vi-VN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B4519ED-0438-4723-B157-3F0C40683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6928" y="2693415"/>
                <a:ext cx="6108490" cy="813813"/>
              </a:xfrm>
              <a:prstGeom prst="rect">
                <a:avLst/>
              </a:prstGeom>
              <a:blipFill>
                <a:blip r:embed="rId4"/>
                <a:stretch>
                  <a:fillRect l="-1996" b="-45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90E12185-C41A-4CBD-878F-9515E51711E1}"/>
              </a:ext>
            </a:extLst>
          </p:cNvPr>
          <p:cNvSpPr txBox="1"/>
          <p:nvPr/>
        </p:nvSpPr>
        <p:spPr>
          <a:xfrm>
            <a:off x="1914890" y="3493952"/>
            <a:ext cx="61084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2Al + 6HCl → 2AlCl</a:t>
            </a:r>
            <a:r>
              <a:rPr lang="vi-VN" sz="28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vi-VN" sz="28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C0F878-6E77-4280-95BB-1F62A9EA246A}"/>
              </a:ext>
            </a:extLst>
          </p:cNvPr>
          <p:cNvSpPr txBox="1"/>
          <p:nvPr/>
        </p:nvSpPr>
        <p:spPr>
          <a:xfrm>
            <a:off x="1914890" y="4461804"/>
            <a:ext cx="61084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Mg+ 2HCl → MgCl</a:t>
            </a:r>
            <a:r>
              <a:rPr lang="vi-VN" sz="28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H</a:t>
            </a:r>
            <a:r>
              <a:rPr lang="vi-VN" sz="2800" baseline="-25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59810CB-FD88-4923-A4AD-BD0570243F6A}"/>
                  </a:ext>
                </a:extLst>
              </p:cNvPr>
              <p:cNvSpPr txBox="1"/>
              <p:nvPr/>
            </p:nvSpPr>
            <p:spPr>
              <a:xfrm>
                <a:off x="1993361" y="4786660"/>
                <a:ext cx="423961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vi-VN" sz="28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→ 			      </a:t>
                </a:r>
                <a14:m>
                  <m:oMath xmlns:m="http://schemas.openxmlformats.org/officeDocument/2006/math">
                    <m:r>
                      <a:rPr lang="vi-VN" sz="28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endParaRPr lang="vi-VN" sz="28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59810CB-FD88-4923-A4AD-BD0570243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3361" y="4786660"/>
                <a:ext cx="4239614" cy="523220"/>
              </a:xfrm>
              <a:prstGeom prst="rect">
                <a:avLst/>
              </a:prstGeom>
              <a:blipFill>
                <a:blip r:embed="rId5"/>
                <a:stretch>
                  <a:fillRect l="-3022" t="-12791" b="-31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319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2" grpId="0"/>
      <p:bldP spid="15" grpId="0"/>
      <p:bldP spid="16" grpId="0"/>
      <p:bldP spid="17" grpId="0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345371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0CA9ED-C125-4E35-9AB8-77EAC93BA759}"/>
              </a:ext>
            </a:extLst>
          </p:cNvPr>
          <p:cNvGrpSpPr/>
          <p:nvPr/>
        </p:nvGrpSpPr>
        <p:grpSpPr>
          <a:xfrm>
            <a:off x="1396688" y="1279240"/>
            <a:ext cx="8436860" cy="1132490"/>
            <a:chOff x="1396688" y="1279240"/>
            <a:chExt cx="8436860" cy="11324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16B9319-70E3-42CB-8F95-B13F2E7DD3D2}"/>
                    </a:ext>
                  </a:extLst>
                </p:cNvPr>
                <p:cNvSpPr txBox="1"/>
                <p:nvPr/>
              </p:nvSpPr>
              <p:spPr>
                <a:xfrm>
                  <a:off x="1396688" y="1279240"/>
                  <a:ext cx="8436860" cy="113249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vi-VN" sz="2800" dirty="0">
                      <a:solidFill>
                        <a:srgbClr val="000000"/>
                      </a:solidFill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- </a:t>
                  </a:r>
                  <a:r>
                    <a:rPr lang="vi-VN" sz="2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Theo đề ta có:   27x + 24y = 5,25               x = 0,1167             </a:t>
                  </a:r>
                </a:p>
                <a:p>
                  <a:pPr algn="just"/>
                  <a:r>
                    <a:rPr lang="vi-VN" sz="2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		        </a:t>
                  </a:r>
                  <a:r>
                    <a:rPr lang="vi-VN" sz="2800" dirty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vi-V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vi-V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vi-VN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vi-VN" sz="2800" dirty="0">
                      <a:solidFill>
                        <a:srgbClr val="00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  +  y = 0,2625</a:t>
                  </a:r>
                  <a:r>
                    <a:rPr lang="vi-VN" sz="28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         y = 0,0875</a:t>
                  </a:r>
                  <a:endParaRPr lang="vi-VN" sz="2800" b="0" i="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D16B9319-70E3-42CB-8F95-B13F2E7DD3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96688" y="1279240"/>
                  <a:ext cx="8436860" cy="1132490"/>
                </a:xfrm>
                <a:prstGeom prst="rect">
                  <a:avLst/>
                </a:prstGeom>
                <a:blipFill>
                  <a:blip r:embed="rId3"/>
                  <a:stretch>
                    <a:fillRect l="-1445" t="-5914" b="-5914"/>
                  </a:stretch>
                </a:blipFill>
              </p:spPr>
              <p:txBody>
                <a:bodyPr/>
                <a:lstStyle/>
                <a:p>
                  <a:r>
                    <a:rPr lang="vi-VN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Arrow: Right 1">
              <a:extLst>
                <a:ext uri="{FF2B5EF4-FFF2-40B4-BE49-F238E27FC236}">
                  <a16:creationId xmlns:a16="http://schemas.microsoft.com/office/drawing/2014/main" id="{09AE97A7-FE92-4766-8338-B3B32AE27F36}"/>
                </a:ext>
              </a:extLst>
            </p:cNvPr>
            <p:cNvSpPr/>
            <p:nvPr/>
          </p:nvSpPr>
          <p:spPr>
            <a:xfrm>
              <a:off x="6715593" y="1768839"/>
              <a:ext cx="678981" cy="254833"/>
            </a:xfrm>
            <a:prstGeom prst="righ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3" name="Left Brace 2">
              <a:extLst>
                <a:ext uri="{FF2B5EF4-FFF2-40B4-BE49-F238E27FC236}">
                  <a16:creationId xmlns:a16="http://schemas.microsoft.com/office/drawing/2014/main" id="{ADD1972E-360F-4B7A-9EE3-23346407076F}"/>
                </a:ext>
              </a:extLst>
            </p:cNvPr>
            <p:cNvSpPr/>
            <p:nvPr/>
          </p:nvSpPr>
          <p:spPr>
            <a:xfrm>
              <a:off x="3746812" y="1461540"/>
              <a:ext cx="134308" cy="869429"/>
            </a:xfrm>
            <a:prstGeom prst="leftBrac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1" name="Left Brace 10">
              <a:extLst>
                <a:ext uri="{FF2B5EF4-FFF2-40B4-BE49-F238E27FC236}">
                  <a16:creationId xmlns:a16="http://schemas.microsoft.com/office/drawing/2014/main" id="{7B0F1B0B-2D3F-4644-8064-44F63303ED08}"/>
                </a:ext>
              </a:extLst>
            </p:cNvPr>
            <p:cNvSpPr/>
            <p:nvPr/>
          </p:nvSpPr>
          <p:spPr>
            <a:xfrm>
              <a:off x="7498870" y="1461540"/>
              <a:ext cx="150016" cy="869429"/>
            </a:xfrm>
            <a:prstGeom prst="leftBrace">
              <a:avLst/>
            </a:prstGeom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93EA52-BDA9-46CC-97FB-E96B99248E19}"/>
                  </a:ext>
                </a:extLst>
              </p:cNvPr>
              <p:cNvSpPr txBox="1"/>
              <p:nvPr/>
            </p:nvSpPr>
            <p:spPr>
              <a:xfrm>
                <a:off x="1506928" y="2913717"/>
                <a:ext cx="6924415" cy="7369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 % m</a:t>
                </a:r>
                <a:r>
                  <a:rPr lang="vi-VN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 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0,1167.27</m:t>
                        </m:r>
                      </m:num>
                      <m:den>
                        <m:r>
                          <a:rPr lang="vi-VN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5,25</m:t>
                        </m:r>
                      </m:den>
                    </m:f>
                    <m:r>
                      <a:rPr lang="vi-VN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. 100=60%</m:t>
                    </m:r>
                  </m:oMath>
                </a14:m>
                <a:endParaRPr lang="vi-VN" sz="28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93EA52-BDA9-46CC-97FB-E96B99248E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6928" y="2913717"/>
                <a:ext cx="6924415" cy="736933"/>
              </a:xfrm>
              <a:prstGeom prst="rect">
                <a:avLst/>
              </a:prstGeom>
              <a:blipFill>
                <a:blip r:embed="rId4"/>
                <a:stretch>
                  <a:fillRect l="-1761" b="-49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C9543358-DB29-4EAC-95B5-D754419F1B38}"/>
              </a:ext>
            </a:extLst>
          </p:cNvPr>
          <p:cNvSpPr txBox="1"/>
          <p:nvPr/>
        </p:nvSpPr>
        <p:spPr>
          <a:xfrm>
            <a:off x="2265946" y="3689557"/>
            <a:ext cx="69244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m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 – 60 = 40%</a:t>
            </a:r>
            <a:endParaRPr lang="vi-VN" sz="2800" b="0" i="0" baseline="-25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23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49949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594C3A4-73E8-48FD-8054-350DF4859048}"/>
              </a:ext>
            </a:extLst>
          </p:cNvPr>
          <p:cNvSpPr txBox="1"/>
          <p:nvPr/>
        </p:nvSpPr>
        <p:spPr>
          <a:xfrm>
            <a:off x="1102360" y="849688"/>
            <a:ext cx="9987280" cy="2677656"/>
          </a:xfrm>
          <a:prstGeom prst="rect">
            <a:avLst/>
          </a:prstGeom>
          <a:noFill/>
          <a:ln w="38100">
            <a:solidFill>
              <a:srgbClr val="FFCC9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6: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4,8 g một kim loại R thuộc nhóm IIA tác dụng hết với dung dịch HCl thu được 4,958 lít khí H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(đkc).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Viết phương trình hóa học của phản ứng xảy ra và tính số mol hiđro thu được.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Xác định tên kim loại R.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Tính khối lượng muối khan thu được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B1A6628-4D1F-4212-B8CD-4B666660992E}"/>
              </a:ext>
            </a:extLst>
          </p:cNvPr>
          <p:cNvSpPr/>
          <p:nvPr/>
        </p:nvSpPr>
        <p:spPr>
          <a:xfrm>
            <a:off x="4930344" y="3588046"/>
            <a:ext cx="1369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6DFEF7-B89E-4282-89E2-F74516036C14}"/>
              </a:ext>
            </a:extLst>
          </p:cNvPr>
          <p:cNvSpPr txBox="1"/>
          <p:nvPr/>
        </p:nvSpPr>
        <p:spPr>
          <a:xfrm>
            <a:off x="942037" y="4136182"/>
            <a:ext cx="51009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 PTHH: R + 2HCl → RCl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H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416E4D8-E17B-4C52-BC58-192AE64EF957}"/>
                  </a:ext>
                </a:extLst>
              </p:cNvPr>
              <p:cNvSpPr txBox="1"/>
              <p:nvPr/>
            </p:nvSpPr>
            <p:spPr>
              <a:xfrm>
                <a:off x="1227344" y="5082848"/>
                <a:ext cx="4467225" cy="7430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4,958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22,4</m:t>
                        </m:r>
                      </m:den>
                    </m:f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 mol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416E4D8-E17B-4C52-BC58-192AE64EF9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344" y="5082848"/>
                <a:ext cx="4467225" cy="743089"/>
              </a:xfrm>
              <a:prstGeom prst="rect">
                <a:avLst/>
              </a:prstGeom>
              <a:blipFill>
                <a:blip r:embed="rId3"/>
                <a:stretch>
                  <a:fillRect l="-2729" b="-491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1FFD5CB-F0CD-4B63-A3DF-A40EA3C595A0}"/>
              </a:ext>
            </a:extLst>
          </p:cNvPr>
          <p:cNvCxnSpPr/>
          <p:nvPr/>
        </p:nvCxnSpPr>
        <p:spPr>
          <a:xfrm>
            <a:off x="6096000" y="4136182"/>
            <a:ext cx="0" cy="1647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F022A4-EA99-441D-BAD0-43DBF0FAB8D6}"/>
                  </a:ext>
                </a:extLst>
              </p:cNvPr>
              <p:cNvSpPr txBox="1"/>
              <p:nvPr/>
            </p:nvSpPr>
            <p:spPr>
              <a:xfrm>
                <a:off x="6432551" y="4111266"/>
                <a:ext cx="4619958" cy="7369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M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4,8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0,2</m:t>
                        </m:r>
                      </m:den>
                    </m:f>
                    <m:r>
                      <a:rPr lang="vi-VN" sz="2800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24 (Mg)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F022A4-EA99-441D-BAD0-43DBF0FAB8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2551" y="4111266"/>
                <a:ext cx="4619958" cy="736933"/>
              </a:xfrm>
              <a:prstGeom prst="rect">
                <a:avLst/>
              </a:prstGeom>
              <a:blipFill>
                <a:blip r:embed="rId4"/>
                <a:stretch>
                  <a:fillRect l="-2639" b="-49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442E5891-904F-4B90-ABE6-238324FFC6E6}"/>
              </a:ext>
            </a:extLst>
          </p:cNvPr>
          <p:cNvSpPr txBox="1"/>
          <p:nvPr/>
        </p:nvSpPr>
        <p:spPr>
          <a:xfrm>
            <a:off x="6173021" y="4998441"/>
            <a:ext cx="6112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MgCl2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(24 + 71) . 0,2 = 19g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A78217-4F02-493D-B02C-31132D71B974}"/>
              </a:ext>
            </a:extLst>
          </p:cNvPr>
          <p:cNvSpPr txBox="1"/>
          <p:nvPr/>
        </p:nvSpPr>
        <p:spPr>
          <a:xfrm>
            <a:off x="2209673" y="4598880"/>
            <a:ext cx="37685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0,2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←           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0,2 ← 0,2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95664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/>
      <p:bldP spid="21" grpId="0"/>
      <p:bldP spid="22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49949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C594C3A4-73E8-48FD-8054-350DF4859048}"/>
              </a:ext>
            </a:extLst>
          </p:cNvPr>
          <p:cNvSpPr txBox="1"/>
          <p:nvPr/>
        </p:nvSpPr>
        <p:spPr>
          <a:xfrm>
            <a:off x="1102360" y="849688"/>
            <a:ext cx="9987280" cy="3108543"/>
          </a:xfrm>
          <a:prstGeom prst="rect">
            <a:avLst/>
          </a:prstGeom>
          <a:noFill/>
          <a:ln w="38100">
            <a:solidFill>
              <a:srgbClr val="FFCC9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7: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Để hoà tan hoàn toàn 8,1g một kim loại X thuộc nhóm IIIA cần dùng 450 ml dung dịch HCl 2M, thu được dung dịch A và V lít khí H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(đkc).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Xác định X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Tính giá trị V.</a:t>
            </a:r>
          </a:p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Tính nồng độ mol của dung dịch A, xem như thể tích dung dịch thay đổi không đáng kể.</a:t>
            </a:r>
          </a:p>
        </p:txBody>
      </p:sp>
    </p:spTree>
    <p:extLst>
      <p:ext uri="{BB962C8B-B14F-4D97-AF65-F5344CB8AC3E}">
        <p14:creationId xmlns:p14="http://schemas.microsoft.com/office/powerpoint/2010/main" val="272649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29186E0E-83AF-4E56-9B79-3EF10C93E378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D8D6358D-7CE4-4E21-B57A-3957E42B06DD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0D09FA37-A1A5-4042-8B06-E893B0D3E0E3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37C3BA69-3196-41E2-BC46-FF96A5E7259F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184CEAF3-A113-4358-A73F-80CB76220F90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D0DA45D6-9D04-4337-8497-8E893D1A6F9D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9" name="矩形 8">
            <a:extLst>
              <a:ext uri="{FF2B5EF4-FFF2-40B4-BE49-F238E27FC236}">
                <a16:creationId xmlns:a16="http://schemas.microsoft.com/office/drawing/2014/main" id="{0B395F4F-7001-4E1A-98FA-A3DED8F661D6}"/>
              </a:ext>
            </a:extLst>
          </p:cNvPr>
          <p:cNvSpPr/>
          <p:nvPr/>
        </p:nvSpPr>
        <p:spPr>
          <a:xfrm rot="16200000">
            <a:off x="5745484" y="-754974"/>
            <a:ext cx="793177" cy="4715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endParaRPr lang="en-US" altLang="zh-CN" sz="5400" dirty="0">
              <a:solidFill>
                <a:schemeClr val="tx1">
                  <a:lumMod val="95000"/>
                  <a:lumOff val="5000"/>
                </a:schemeClr>
              </a:solidFill>
              <a:cs typeface="+mn-ea"/>
              <a:sym typeface="+mn-lt"/>
            </a:endParaRPr>
          </a:p>
          <a:p>
            <a:r>
              <a:rPr lang="en-US" altLang="zh-CN" sz="5400" dirty="0">
                <a:solidFill>
                  <a:schemeClr val="tx1">
                    <a:lumMod val="95000"/>
                    <a:lumOff val="5000"/>
                  </a:schemeClr>
                </a:solidFill>
                <a:cs typeface="+mn-ea"/>
                <a:sym typeface="+mn-lt"/>
              </a:rPr>
              <a:t> </a:t>
            </a:r>
            <a:r>
              <a:rPr lang="en-US" altLang="zh-C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NỘI DUNG BÀI HỌC</a:t>
            </a:r>
            <a:endParaRPr lang="zh-CN" altLang="en-US" sz="3600" spc="300" dirty="0">
              <a:solidFill>
                <a:srgbClr val="FF0000"/>
              </a:solidFill>
              <a:cs typeface="+mn-ea"/>
              <a:sym typeface="+mn-lt"/>
            </a:endParaRPr>
          </a:p>
          <a:p>
            <a:endParaRPr lang="en-US" altLang="zh-CN" sz="2800" dirty="0">
              <a:solidFill>
                <a:schemeClr val="tx1">
                  <a:lumMod val="95000"/>
                  <a:lumOff val="5000"/>
                </a:schemeClr>
              </a:solidFill>
              <a:cs typeface="+mn-ea"/>
              <a:sym typeface="+mn-lt"/>
            </a:endParaRPr>
          </a:p>
          <a:p>
            <a:endParaRPr lang="zh-CN" altLang="en-US" sz="2800" dirty="0">
              <a:solidFill>
                <a:schemeClr val="tx1">
                  <a:lumMod val="95000"/>
                  <a:lumOff val="5000"/>
                </a:schemeClr>
              </a:solidFill>
              <a:cs typeface="+mn-ea"/>
              <a:sym typeface="+mn-lt"/>
            </a:endParaRP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7E76147B-710E-4589-9642-2D249B89DC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1449" y="2186902"/>
            <a:ext cx="1019144" cy="1019144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7D3E63E3-B078-43E6-9992-360D70F9CA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18" y="1412835"/>
            <a:ext cx="1862082" cy="931041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2081EB9E-9257-4895-ABCF-5F2D4C563B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320" y="4329405"/>
            <a:ext cx="1150877" cy="863158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9A59ABC3-1AA1-489A-B8A4-DDC2A0AADA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449" y="598438"/>
            <a:ext cx="1152946" cy="153726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318CAED2-3D6A-4C8E-91FC-58B326B7CC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2" y="4717033"/>
            <a:ext cx="1884161" cy="1256107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:a16="http://schemas.microsoft.com/office/drawing/2014/main" id="{69813189-C0E5-4625-AB7A-57E19697A7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469" y="4932512"/>
            <a:ext cx="1221361" cy="1221361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0D35D068-3D54-4587-80E1-BF4C93D2D6C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564" y="4135186"/>
            <a:ext cx="1123950" cy="112395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CC4A167D-A5E1-4745-8847-1AA0B62476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3373" y="832182"/>
            <a:ext cx="1169552" cy="584776"/>
          </a:xfrm>
          <a:prstGeom prst="rect">
            <a:avLst/>
          </a:prstGeom>
        </p:spPr>
      </p:pic>
      <p:sp>
        <p:nvSpPr>
          <p:cNvPr id="27" name="等腰三角形 26">
            <a:extLst>
              <a:ext uri="{FF2B5EF4-FFF2-40B4-BE49-F238E27FC236}">
                <a16:creationId xmlns:a16="http://schemas.microsoft.com/office/drawing/2014/main" id="{EAE552C6-77AB-4942-99F9-FA870F0AC9C1}"/>
              </a:ext>
            </a:extLst>
          </p:cNvPr>
          <p:cNvSpPr/>
          <p:nvPr/>
        </p:nvSpPr>
        <p:spPr>
          <a:xfrm>
            <a:off x="3274100" y="5269779"/>
            <a:ext cx="320959" cy="276689"/>
          </a:xfrm>
          <a:prstGeom prst="triangle">
            <a:avLst/>
          </a:prstGeom>
          <a:solidFill>
            <a:srgbClr val="E61C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93559148-89C0-40A1-8C0C-639CD15BAC5C}"/>
              </a:ext>
            </a:extLst>
          </p:cNvPr>
          <p:cNvGrpSpPr/>
          <p:nvPr/>
        </p:nvGrpSpPr>
        <p:grpSpPr>
          <a:xfrm>
            <a:off x="2082883" y="2528595"/>
            <a:ext cx="4139415" cy="2777359"/>
            <a:chOff x="4341763" y="1710841"/>
            <a:chExt cx="2503249" cy="2777359"/>
          </a:xfrm>
        </p:grpSpPr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1453C4FB-5D04-4A5D-BE98-4593A794170F}"/>
                </a:ext>
              </a:extLst>
            </p:cNvPr>
            <p:cNvSpPr/>
            <p:nvPr/>
          </p:nvSpPr>
          <p:spPr>
            <a:xfrm>
              <a:off x="4341763" y="2364542"/>
              <a:ext cx="2503249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/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Hệ</a:t>
              </a:r>
              <a:r>
                <a:rPr lang="en-US" altLang="zh-CN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thống</a:t>
              </a:r>
              <a:r>
                <a:rPr lang="en-US" altLang="zh-CN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hóa</a:t>
              </a:r>
              <a:r>
                <a:rPr lang="en-US" altLang="zh-CN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kiến</a:t>
              </a:r>
              <a:r>
                <a:rPr lang="en-US" altLang="zh-CN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thức</a:t>
              </a:r>
              <a:endPara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4" name="文本框 13">
              <a:extLst>
                <a:ext uri="{FF2B5EF4-FFF2-40B4-BE49-F238E27FC236}">
                  <a16:creationId xmlns:a16="http://schemas.microsoft.com/office/drawing/2014/main" id="{70519023-CCE8-4AF6-9F96-7FCBB09B360F}"/>
                </a:ext>
              </a:extLst>
            </p:cNvPr>
            <p:cNvSpPr txBox="1"/>
            <p:nvPr/>
          </p:nvSpPr>
          <p:spPr>
            <a:xfrm>
              <a:off x="5370706" y="1710841"/>
              <a:ext cx="58221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I.</a:t>
              </a:r>
              <a:endPara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A3296C4A-0613-4B71-B531-712A720A3E73}"/>
              </a:ext>
            </a:extLst>
          </p:cNvPr>
          <p:cNvGrpSpPr/>
          <p:nvPr/>
        </p:nvGrpSpPr>
        <p:grpSpPr>
          <a:xfrm>
            <a:off x="6661855" y="2528595"/>
            <a:ext cx="3732817" cy="2090931"/>
            <a:chOff x="7361657" y="1710841"/>
            <a:chExt cx="2471318" cy="2090931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04D20FB-780D-4477-934B-096BA932EDD4}"/>
                </a:ext>
              </a:extLst>
            </p:cNvPr>
            <p:cNvSpPr/>
            <p:nvPr/>
          </p:nvSpPr>
          <p:spPr>
            <a:xfrm>
              <a:off x="7361657" y="2355222"/>
              <a:ext cx="2471318" cy="14465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dist"/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Luyện</a:t>
              </a:r>
              <a:r>
                <a:rPr lang="en-US" altLang="zh-CN" sz="4400" b="1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 </a:t>
              </a:r>
              <a:r>
                <a:rPr lang="en-US" altLang="zh-CN" sz="4400" b="1" dirty="0" err="1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tập</a:t>
              </a:r>
              <a:endPara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A62793D4-06CD-4078-839A-4A03C7D89B77}"/>
                </a:ext>
              </a:extLst>
            </p:cNvPr>
            <p:cNvSpPr txBox="1"/>
            <p:nvPr/>
          </p:nvSpPr>
          <p:spPr>
            <a:xfrm>
              <a:off x="8267372" y="1710841"/>
              <a:ext cx="582211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zh-CN"/>
              </a:defPPr>
              <a:lvl1pPr marR="0" lvl="0" indent="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400" b="1" i="0" u="none" strike="noStrike" cap="none" spc="0" normalizeH="0" baseline="0">
                  <a:ln>
                    <a:noFill/>
                  </a:ln>
                  <a:solidFill>
                    <a:srgbClr val="7F7F7F">
                      <a:lumMod val="10000"/>
                    </a:srgbClr>
                  </a:solidFill>
                  <a:effectLst/>
                  <a:uLnTx/>
                  <a:uFillTx/>
                  <a:cs typeface="+mn-ea"/>
                </a:defRPr>
              </a:lvl1pPr>
            </a:lstStyle>
            <a:p>
              <a:r>
                <a:rPr lang="en-US" altLang="zh-CN" sz="4400" dirty="0">
                  <a:solidFill>
                    <a:srgbClr val="7030A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II.</a:t>
              </a:r>
              <a:endParaRPr lang="zh-CN" alt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105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9" grpId="0" animBg="1"/>
      <p:bldP spid="2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73600" y="1588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264251"/>
            <a:ext cx="11260364" cy="6345371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0" name="矩形 10">
            <a:extLst>
              <a:ext uri="{FF2B5EF4-FFF2-40B4-BE49-F238E27FC236}">
                <a16:creationId xmlns:a16="http://schemas.microsoft.com/office/drawing/2014/main" id="{8BD01ED9-70E9-4F6F-8D37-434D8FB63E72}"/>
              </a:ext>
            </a:extLst>
          </p:cNvPr>
          <p:cNvSpPr/>
          <p:nvPr/>
        </p:nvSpPr>
        <p:spPr>
          <a:xfrm>
            <a:off x="5257189" y="843278"/>
            <a:ext cx="13692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Lời</a:t>
            </a:r>
            <a:r>
              <a:rPr lang="en-US" altLang="zh-C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endParaRPr lang="zh-CN" alt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7D4DEE-DB57-4F4A-8DFE-B5BC627E6F2A}"/>
                  </a:ext>
                </a:extLst>
              </p:cNvPr>
              <p:cNvSpPr txBox="1"/>
              <p:nvPr/>
            </p:nvSpPr>
            <p:spPr>
              <a:xfrm>
                <a:off x="1651000" y="5235227"/>
                <a:ext cx="4073878" cy="7369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0,3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0,45</m:t>
                        </m:r>
                      </m:den>
                    </m:f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0,67M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17D4DEE-DB57-4F4A-8DFE-B5BC627E6F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1000" y="5235227"/>
                <a:ext cx="4073878" cy="736933"/>
              </a:xfrm>
              <a:prstGeom prst="rect">
                <a:avLst/>
              </a:prstGeom>
              <a:blipFill>
                <a:blip r:embed="rId3"/>
                <a:stretch>
                  <a:fillRect l="-3144" b="-49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51C74D8F-AE21-49D8-B253-091174BFBBBD}"/>
              </a:ext>
            </a:extLst>
          </p:cNvPr>
          <p:cNvSpPr txBox="1"/>
          <p:nvPr/>
        </p:nvSpPr>
        <p:spPr>
          <a:xfrm>
            <a:off x="1547294" y="1463427"/>
            <a:ext cx="61124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PTHH: 2X + 6HCl → 2XCl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+ 3H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383C10-E386-4457-B4BB-CF206A635C18}"/>
              </a:ext>
            </a:extLst>
          </p:cNvPr>
          <p:cNvSpPr txBox="1"/>
          <p:nvPr/>
        </p:nvSpPr>
        <p:spPr>
          <a:xfrm>
            <a:off x="1606012" y="2054294"/>
            <a:ext cx="36511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0,45.2 = 0,9 mol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FB2DEC9-9E17-47FD-9AEB-10DB7A23C0ED}"/>
                  </a:ext>
                </a:extLst>
              </p:cNvPr>
              <p:cNvSpPr txBox="1"/>
              <p:nvPr/>
            </p:nvSpPr>
            <p:spPr>
              <a:xfrm>
                <a:off x="5124769" y="1986647"/>
                <a:ext cx="6140546" cy="7016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⇒ n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0,9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0,3 mol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FB2DEC9-9E17-47FD-9AEB-10DB7A23C0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769" y="1986647"/>
                <a:ext cx="6140546" cy="701602"/>
              </a:xfrm>
              <a:prstGeom prst="rect">
                <a:avLst/>
              </a:prstGeom>
              <a:blipFill>
                <a:blip r:embed="rId4"/>
                <a:stretch>
                  <a:fillRect l="-2085" b="-1043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28016AB-3DB0-4783-BC61-1C97F3839511}"/>
                  </a:ext>
                </a:extLst>
              </p:cNvPr>
              <p:cNvSpPr txBox="1"/>
              <p:nvPr/>
            </p:nvSpPr>
            <p:spPr>
              <a:xfrm>
                <a:off x="1570153" y="2521654"/>
                <a:ext cx="3874044" cy="7369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vi-VN" sz="28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⇒ M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8,1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0,3</m:t>
                        </m:r>
                      </m:den>
                    </m:f>
                    <m:r>
                      <a:rPr lang="vi-VN" sz="2800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27 (Al)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28016AB-3DB0-4783-BC61-1C97F38395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0153" y="2521654"/>
                <a:ext cx="3874044" cy="736933"/>
              </a:xfrm>
              <a:prstGeom prst="rect">
                <a:avLst/>
              </a:prstGeom>
              <a:blipFill>
                <a:blip r:embed="rId5"/>
                <a:stretch>
                  <a:fillRect l="-3307" b="-49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81F2233-0CAD-43C7-8541-81403800A3BA}"/>
                  </a:ext>
                </a:extLst>
              </p:cNvPr>
              <p:cNvSpPr txBox="1"/>
              <p:nvPr/>
            </p:nvSpPr>
            <p:spPr>
              <a:xfrm>
                <a:off x="1539989" y="3208530"/>
                <a:ext cx="6140546" cy="7007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n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H2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vi-VN" sz="2800" b="0" i="1" dirty="0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vi-VN" sz="2800" b="0" i="1" dirty="0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vi-VN" sz="2800" b="0" i="0" baseline="-250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vi-VN" sz="2800" b="0" i="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= 0,45 mol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81F2233-0CAD-43C7-8541-81403800A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9989" y="3208530"/>
                <a:ext cx="6140546" cy="700705"/>
              </a:xfrm>
              <a:prstGeom prst="rect">
                <a:avLst/>
              </a:prstGeom>
              <a:blipFill>
                <a:blip r:embed="rId6"/>
                <a:stretch>
                  <a:fillRect l="-2085" b="-1043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1898DEB5-A2CA-4704-B5D1-6D52D8DB35F1}"/>
              </a:ext>
            </a:extLst>
          </p:cNvPr>
          <p:cNvSpPr txBox="1"/>
          <p:nvPr/>
        </p:nvSpPr>
        <p:spPr>
          <a:xfrm>
            <a:off x="5444197" y="3319265"/>
            <a:ext cx="50968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⇒ V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0,45.24,79 = 11,1555 lít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0E0EA6-7D47-414C-A922-D40F772C8085}"/>
              </a:ext>
            </a:extLst>
          </p:cNvPr>
          <p:cNvSpPr txBox="1"/>
          <p:nvPr/>
        </p:nvSpPr>
        <p:spPr>
          <a:xfrm>
            <a:off x="1547294" y="4017031"/>
            <a:ext cx="36290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c. Dung dịch A là AlCl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5C4700F-805B-441F-8242-94045C3877DF}"/>
              </a:ext>
            </a:extLst>
          </p:cNvPr>
          <p:cNvSpPr txBox="1"/>
          <p:nvPr/>
        </p:nvSpPr>
        <p:spPr>
          <a:xfrm>
            <a:off x="1789449" y="4630409"/>
            <a:ext cx="3795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⇒ n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AlCl3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n</a:t>
            </a:r>
            <a:r>
              <a:rPr lang="vi-VN" sz="2800" b="0" i="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0,3 mol</a:t>
            </a:r>
          </a:p>
        </p:txBody>
      </p:sp>
    </p:spTree>
    <p:extLst>
      <p:ext uri="{BB962C8B-B14F-4D97-AF65-F5344CB8AC3E}">
        <p14:creationId xmlns:p14="http://schemas.microsoft.com/office/powerpoint/2010/main" val="255247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0" name="任意多边形 12">
            <a:extLst>
              <a:ext uri="{FF2B5EF4-FFF2-40B4-BE49-F238E27FC236}">
                <a16:creationId xmlns:a16="http://schemas.microsoft.com/office/drawing/2014/main" id="{EB647870-4A4C-46FE-8A46-B49965553D18}"/>
              </a:ext>
            </a:extLst>
          </p:cNvPr>
          <p:cNvSpPr/>
          <p:nvPr/>
        </p:nvSpPr>
        <p:spPr>
          <a:xfrm>
            <a:off x="955220" y="3689651"/>
            <a:ext cx="10595429" cy="1271902"/>
          </a:xfrm>
          <a:custGeom>
            <a:avLst/>
            <a:gdLst>
              <a:gd name="connsiteX0" fmla="*/ 0 w 12721389"/>
              <a:gd name="connsiteY0" fmla="*/ 532365 h 1078137"/>
              <a:gd name="connsiteX1" fmla="*/ 3593431 w 12721389"/>
              <a:gd name="connsiteY1" fmla="*/ 51102 h 1078137"/>
              <a:gd name="connsiteX2" fmla="*/ 7908758 w 12721389"/>
              <a:gd name="connsiteY2" fmla="*/ 1077797 h 1078137"/>
              <a:gd name="connsiteX3" fmla="*/ 11774905 w 12721389"/>
              <a:gd name="connsiteY3" fmla="*/ 163397 h 1078137"/>
              <a:gd name="connsiteX4" fmla="*/ 12721389 w 12721389"/>
              <a:gd name="connsiteY4" fmla="*/ 35060 h 1078137"/>
              <a:gd name="connsiteX0" fmla="*/ 0 w 12721389"/>
              <a:gd name="connsiteY0" fmla="*/ 532365 h 1078137"/>
              <a:gd name="connsiteX1" fmla="*/ 3593431 w 12721389"/>
              <a:gd name="connsiteY1" fmla="*/ 51102 h 1078137"/>
              <a:gd name="connsiteX2" fmla="*/ 7908758 w 12721389"/>
              <a:gd name="connsiteY2" fmla="*/ 1077797 h 1078137"/>
              <a:gd name="connsiteX3" fmla="*/ 11774905 w 12721389"/>
              <a:gd name="connsiteY3" fmla="*/ 163397 h 1078137"/>
              <a:gd name="connsiteX4" fmla="*/ 12721389 w 12721389"/>
              <a:gd name="connsiteY4" fmla="*/ 35060 h 1078137"/>
              <a:gd name="connsiteX0" fmla="*/ 0 w 12721389"/>
              <a:gd name="connsiteY0" fmla="*/ 503854 h 1049626"/>
              <a:gd name="connsiteX1" fmla="*/ 3593431 w 12721389"/>
              <a:gd name="connsiteY1" fmla="*/ 22591 h 1049626"/>
              <a:gd name="connsiteX2" fmla="*/ 7908758 w 12721389"/>
              <a:gd name="connsiteY2" fmla="*/ 1049286 h 1049626"/>
              <a:gd name="connsiteX3" fmla="*/ 11774905 w 12721389"/>
              <a:gd name="connsiteY3" fmla="*/ 134886 h 1049626"/>
              <a:gd name="connsiteX4" fmla="*/ 12721389 w 12721389"/>
              <a:gd name="connsiteY4" fmla="*/ 6549 h 1049626"/>
              <a:gd name="connsiteX0" fmla="*/ 0 w 12368463"/>
              <a:gd name="connsiteY0" fmla="*/ 498433 h 1044197"/>
              <a:gd name="connsiteX1" fmla="*/ 3593431 w 12368463"/>
              <a:gd name="connsiteY1" fmla="*/ 17170 h 1044197"/>
              <a:gd name="connsiteX2" fmla="*/ 7908758 w 12368463"/>
              <a:gd name="connsiteY2" fmla="*/ 1043865 h 1044197"/>
              <a:gd name="connsiteX3" fmla="*/ 11774905 w 12368463"/>
              <a:gd name="connsiteY3" fmla="*/ 129465 h 1044197"/>
              <a:gd name="connsiteX4" fmla="*/ 12368463 w 12368463"/>
              <a:gd name="connsiteY4" fmla="*/ 113423 h 1044197"/>
              <a:gd name="connsiteX0" fmla="*/ 0 w 12368463"/>
              <a:gd name="connsiteY0" fmla="*/ 498433 h 1044197"/>
              <a:gd name="connsiteX1" fmla="*/ 3593431 w 12368463"/>
              <a:gd name="connsiteY1" fmla="*/ 17170 h 1044197"/>
              <a:gd name="connsiteX2" fmla="*/ 7908758 w 12368463"/>
              <a:gd name="connsiteY2" fmla="*/ 1043865 h 1044197"/>
              <a:gd name="connsiteX3" fmla="*/ 11774905 w 12368463"/>
              <a:gd name="connsiteY3" fmla="*/ 129465 h 1044197"/>
              <a:gd name="connsiteX4" fmla="*/ 12368463 w 12368463"/>
              <a:gd name="connsiteY4" fmla="*/ 113423 h 1044197"/>
              <a:gd name="connsiteX0" fmla="*/ 0 w 12368463"/>
              <a:gd name="connsiteY0" fmla="*/ 498433 h 1045860"/>
              <a:gd name="connsiteX1" fmla="*/ 3593431 w 12368463"/>
              <a:gd name="connsiteY1" fmla="*/ 17170 h 1045860"/>
              <a:gd name="connsiteX2" fmla="*/ 7908758 w 12368463"/>
              <a:gd name="connsiteY2" fmla="*/ 1043865 h 1045860"/>
              <a:gd name="connsiteX3" fmla="*/ 11357810 w 12368463"/>
              <a:gd name="connsiteY3" fmla="*/ 273844 h 1045860"/>
              <a:gd name="connsiteX4" fmla="*/ 12368463 w 12368463"/>
              <a:gd name="connsiteY4" fmla="*/ 113423 h 1045860"/>
              <a:gd name="connsiteX0" fmla="*/ 0 w 12368463"/>
              <a:gd name="connsiteY0" fmla="*/ 503294 h 1146765"/>
              <a:gd name="connsiteX1" fmla="*/ 3593431 w 12368463"/>
              <a:gd name="connsiteY1" fmla="*/ 22031 h 1146765"/>
              <a:gd name="connsiteX2" fmla="*/ 8855242 w 12368463"/>
              <a:gd name="connsiteY2" fmla="*/ 1144979 h 1146765"/>
              <a:gd name="connsiteX3" fmla="*/ 11357810 w 12368463"/>
              <a:gd name="connsiteY3" fmla="*/ 278705 h 1146765"/>
              <a:gd name="connsiteX4" fmla="*/ 12368463 w 12368463"/>
              <a:gd name="connsiteY4" fmla="*/ 118284 h 1146765"/>
              <a:gd name="connsiteX0" fmla="*/ 0 w 12368463"/>
              <a:gd name="connsiteY0" fmla="*/ 503294 h 1157827"/>
              <a:gd name="connsiteX1" fmla="*/ 3593431 w 12368463"/>
              <a:gd name="connsiteY1" fmla="*/ 22031 h 1157827"/>
              <a:gd name="connsiteX2" fmla="*/ 8855242 w 12368463"/>
              <a:gd name="connsiteY2" fmla="*/ 1144979 h 1157827"/>
              <a:gd name="connsiteX3" fmla="*/ 11357810 w 12368463"/>
              <a:gd name="connsiteY3" fmla="*/ 599547 h 1157827"/>
              <a:gd name="connsiteX4" fmla="*/ 12368463 w 12368463"/>
              <a:gd name="connsiteY4" fmla="*/ 118284 h 1157827"/>
              <a:gd name="connsiteX0" fmla="*/ 0 w 12368463"/>
              <a:gd name="connsiteY0" fmla="*/ 503294 h 1161527"/>
              <a:gd name="connsiteX1" fmla="*/ 3593431 w 12368463"/>
              <a:gd name="connsiteY1" fmla="*/ 22031 h 1161527"/>
              <a:gd name="connsiteX2" fmla="*/ 8855242 w 12368463"/>
              <a:gd name="connsiteY2" fmla="*/ 1144979 h 1161527"/>
              <a:gd name="connsiteX3" fmla="*/ 11357810 w 12368463"/>
              <a:gd name="connsiteY3" fmla="*/ 599547 h 1161527"/>
              <a:gd name="connsiteX4" fmla="*/ 12368463 w 12368463"/>
              <a:gd name="connsiteY4" fmla="*/ 118284 h 1161527"/>
              <a:gd name="connsiteX0" fmla="*/ 0 w 12609094"/>
              <a:gd name="connsiteY0" fmla="*/ 503294 h 1157530"/>
              <a:gd name="connsiteX1" fmla="*/ 3593431 w 12609094"/>
              <a:gd name="connsiteY1" fmla="*/ 22031 h 1157530"/>
              <a:gd name="connsiteX2" fmla="*/ 8855242 w 12609094"/>
              <a:gd name="connsiteY2" fmla="*/ 1144979 h 1157530"/>
              <a:gd name="connsiteX3" fmla="*/ 11357810 w 12609094"/>
              <a:gd name="connsiteY3" fmla="*/ 599547 h 1157530"/>
              <a:gd name="connsiteX4" fmla="*/ 12609094 w 12609094"/>
              <a:gd name="connsiteY4" fmla="*/ 198494 h 1157530"/>
              <a:gd name="connsiteX0" fmla="*/ 0 w 12609094"/>
              <a:gd name="connsiteY0" fmla="*/ 503294 h 1157530"/>
              <a:gd name="connsiteX1" fmla="*/ 3593431 w 12609094"/>
              <a:gd name="connsiteY1" fmla="*/ 22031 h 1157530"/>
              <a:gd name="connsiteX2" fmla="*/ 8855242 w 12609094"/>
              <a:gd name="connsiteY2" fmla="*/ 1144979 h 1157530"/>
              <a:gd name="connsiteX3" fmla="*/ 11357810 w 12609094"/>
              <a:gd name="connsiteY3" fmla="*/ 599547 h 1157530"/>
              <a:gd name="connsiteX4" fmla="*/ 12609094 w 12609094"/>
              <a:gd name="connsiteY4" fmla="*/ 198494 h 1157530"/>
              <a:gd name="connsiteX0" fmla="*/ 0 w 12609094"/>
              <a:gd name="connsiteY0" fmla="*/ 503294 h 1157530"/>
              <a:gd name="connsiteX1" fmla="*/ 3593431 w 12609094"/>
              <a:gd name="connsiteY1" fmla="*/ 22031 h 1157530"/>
              <a:gd name="connsiteX2" fmla="*/ 8678779 w 12609094"/>
              <a:gd name="connsiteY2" fmla="*/ 1144979 h 1157530"/>
              <a:gd name="connsiteX3" fmla="*/ 11357810 w 12609094"/>
              <a:gd name="connsiteY3" fmla="*/ 599547 h 1157530"/>
              <a:gd name="connsiteX4" fmla="*/ 12609094 w 12609094"/>
              <a:gd name="connsiteY4" fmla="*/ 198494 h 1157530"/>
              <a:gd name="connsiteX0" fmla="*/ 0 w 12609094"/>
              <a:gd name="connsiteY0" fmla="*/ 503294 h 1145790"/>
              <a:gd name="connsiteX1" fmla="*/ 3593431 w 12609094"/>
              <a:gd name="connsiteY1" fmla="*/ 22031 h 1145790"/>
              <a:gd name="connsiteX2" fmla="*/ 8678779 w 12609094"/>
              <a:gd name="connsiteY2" fmla="*/ 1144979 h 1145790"/>
              <a:gd name="connsiteX3" fmla="*/ 12609094 w 12609094"/>
              <a:gd name="connsiteY3" fmla="*/ 198494 h 1145790"/>
              <a:gd name="connsiteX0" fmla="*/ 0 w 12609094"/>
              <a:gd name="connsiteY0" fmla="*/ 458098 h 1100219"/>
              <a:gd name="connsiteX1" fmla="*/ 4010526 w 12609094"/>
              <a:gd name="connsiteY1" fmla="*/ 24961 h 1100219"/>
              <a:gd name="connsiteX2" fmla="*/ 8678779 w 12609094"/>
              <a:gd name="connsiteY2" fmla="*/ 1099783 h 1100219"/>
              <a:gd name="connsiteX3" fmla="*/ 12609094 w 12609094"/>
              <a:gd name="connsiteY3" fmla="*/ 153298 h 1100219"/>
              <a:gd name="connsiteX0" fmla="*/ 0 w 12609094"/>
              <a:gd name="connsiteY0" fmla="*/ 459006 h 1117160"/>
              <a:gd name="connsiteX1" fmla="*/ 4010526 w 12609094"/>
              <a:gd name="connsiteY1" fmla="*/ 25869 h 1117160"/>
              <a:gd name="connsiteX2" fmla="*/ 8999621 w 12609094"/>
              <a:gd name="connsiteY2" fmla="*/ 1116733 h 1117160"/>
              <a:gd name="connsiteX3" fmla="*/ 12609094 w 12609094"/>
              <a:gd name="connsiteY3" fmla="*/ 154206 h 1117160"/>
              <a:gd name="connsiteX0" fmla="*/ 0 w 12288251"/>
              <a:gd name="connsiteY0" fmla="*/ 459006 h 1118949"/>
              <a:gd name="connsiteX1" fmla="*/ 4010526 w 12288251"/>
              <a:gd name="connsiteY1" fmla="*/ 25869 h 1118949"/>
              <a:gd name="connsiteX2" fmla="*/ 8999621 w 12288251"/>
              <a:gd name="connsiteY2" fmla="*/ 1116733 h 1118949"/>
              <a:gd name="connsiteX3" fmla="*/ 12288251 w 12288251"/>
              <a:gd name="connsiteY3" fmla="*/ 298585 h 1118949"/>
              <a:gd name="connsiteX0" fmla="*/ 0 w 12288251"/>
              <a:gd name="connsiteY0" fmla="*/ 459006 h 1119678"/>
              <a:gd name="connsiteX1" fmla="*/ 4010526 w 12288251"/>
              <a:gd name="connsiteY1" fmla="*/ 25869 h 1119678"/>
              <a:gd name="connsiteX2" fmla="*/ 8999621 w 12288251"/>
              <a:gd name="connsiteY2" fmla="*/ 1116733 h 1119678"/>
              <a:gd name="connsiteX3" fmla="*/ 12288251 w 12288251"/>
              <a:gd name="connsiteY3" fmla="*/ 298585 h 1119678"/>
              <a:gd name="connsiteX0" fmla="*/ 0 w 12336378"/>
              <a:gd name="connsiteY0" fmla="*/ 459006 h 1119678"/>
              <a:gd name="connsiteX1" fmla="*/ 4010526 w 12336378"/>
              <a:gd name="connsiteY1" fmla="*/ 25869 h 1119678"/>
              <a:gd name="connsiteX2" fmla="*/ 8999621 w 12336378"/>
              <a:gd name="connsiteY2" fmla="*/ 1116733 h 1119678"/>
              <a:gd name="connsiteX3" fmla="*/ 12336378 w 12336378"/>
              <a:gd name="connsiteY3" fmla="*/ 298585 h 1119678"/>
              <a:gd name="connsiteX0" fmla="*/ 0 w 12336378"/>
              <a:gd name="connsiteY0" fmla="*/ 459006 h 1119864"/>
              <a:gd name="connsiteX1" fmla="*/ 4010526 w 12336378"/>
              <a:gd name="connsiteY1" fmla="*/ 25869 h 1119864"/>
              <a:gd name="connsiteX2" fmla="*/ 8999621 w 12336378"/>
              <a:gd name="connsiteY2" fmla="*/ 1116733 h 1119864"/>
              <a:gd name="connsiteX3" fmla="*/ 12336378 w 12336378"/>
              <a:gd name="connsiteY3" fmla="*/ 298585 h 1119864"/>
              <a:gd name="connsiteX0" fmla="*/ 0 w 12336378"/>
              <a:gd name="connsiteY0" fmla="*/ 459920 h 1136723"/>
              <a:gd name="connsiteX1" fmla="*/ 4010526 w 12336378"/>
              <a:gd name="connsiteY1" fmla="*/ 26783 h 1136723"/>
              <a:gd name="connsiteX2" fmla="*/ 9160042 w 12336378"/>
              <a:gd name="connsiteY2" fmla="*/ 1133689 h 1136723"/>
              <a:gd name="connsiteX3" fmla="*/ 12336378 w 12336378"/>
              <a:gd name="connsiteY3" fmla="*/ 299499 h 1136723"/>
              <a:gd name="connsiteX0" fmla="*/ 0 w 12336378"/>
              <a:gd name="connsiteY0" fmla="*/ 489883 h 1167372"/>
              <a:gd name="connsiteX1" fmla="*/ 3930315 w 12336378"/>
              <a:gd name="connsiteY1" fmla="*/ 24662 h 1167372"/>
              <a:gd name="connsiteX2" fmla="*/ 9160042 w 12336378"/>
              <a:gd name="connsiteY2" fmla="*/ 1163652 h 1167372"/>
              <a:gd name="connsiteX3" fmla="*/ 12336378 w 12336378"/>
              <a:gd name="connsiteY3" fmla="*/ 329462 h 1167372"/>
              <a:gd name="connsiteX0" fmla="*/ 0 w 12336378"/>
              <a:gd name="connsiteY0" fmla="*/ 489883 h 1167372"/>
              <a:gd name="connsiteX1" fmla="*/ 3930315 w 12336378"/>
              <a:gd name="connsiteY1" fmla="*/ 24662 h 1167372"/>
              <a:gd name="connsiteX2" fmla="*/ 9160042 w 12336378"/>
              <a:gd name="connsiteY2" fmla="*/ 1163652 h 1167372"/>
              <a:gd name="connsiteX3" fmla="*/ 12336378 w 12336378"/>
              <a:gd name="connsiteY3" fmla="*/ 329462 h 1167372"/>
              <a:gd name="connsiteX0" fmla="*/ 0 w 12336378"/>
              <a:gd name="connsiteY0" fmla="*/ 489883 h 1166384"/>
              <a:gd name="connsiteX1" fmla="*/ 3930315 w 12336378"/>
              <a:gd name="connsiteY1" fmla="*/ 24662 h 1166384"/>
              <a:gd name="connsiteX2" fmla="*/ 9160042 w 12336378"/>
              <a:gd name="connsiteY2" fmla="*/ 1163652 h 1166384"/>
              <a:gd name="connsiteX3" fmla="*/ 12336378 w 12336378"/>
              <a:gd name="connsiteY3" fmla="*/ 329462 h 1166384"/>
              <a:gd name="connsiteX0" fmla="*/ 0 w 12256167"/>
              <a:gd name="connsiteY0" fmla="*/ 489883 h 1168885"/>
              <a:gd name="connsiteX1" fmla="*/ 3930315 w 12256167"/>
              <a:gd name="connsiteY1" fmla="*/ 24662 h 1168885"/>
              <a:gd name="connsiteX2" fmla="*/ 9160042 w 12256167"/>
              <a:gd name="connsiteY2" fmla="*/ 1163652 h 1168885"/>
              <a:gd name="connsiteX3" fmla="*/ 12256167 w 12256167"/>
              <a:gd name="connsiteY3" fmla="*/ 425715 h 1168885"/>
              <a:gd name="connsiteX0" fmla="*/ 0 w 12240125"/>
              <a:gd name="connsiteY0" fmla="*/ 238646 h 1254532"/>
              <a:gd name="connsiteX1" fmla="*/ 3914273 w 12240125"/>
              <a:gd name="connsiteY1" fmla="*/ 110309 h 1254532"/>
              <a:gd name="connsiteX2" fmla="*/ 9144000 w 12240125"/>
              <a:gd name="connsiteY2" fmla="*/ 1249299 h 1254532"/>
              <a:gd name="connsiteX3" fmla="*/ 12240125 w 12240125"/>
              <a:gd name="connsiteY3" fmla="*/ 511362 h 1254532"/>
              <a:gd name="connsiteX0" fmla="*/ 0 w 12240125"/>
              <a:gd name="connsiteY0" fmla="*/ 259219 h 1275890"/>
              <a:gd name="connsiteX1" fmla="*/ 3978441 w 12240125"/>
              <a:gd name="connsiteY1" fmla="*/ 98798 h 1275890"/>
              <a:gd name="connsiteX2" fmla="*/ 9144000 w 12240125"/>
              <a:gd name="connsiteY2" fmla="*/ 1269872 h 1275890"/>
              <a:gd name="connsiteX3" fmla="*/ 12240125 w 12240125"/>
              <a:gd name="connsiteY3" fmla="*/ 531935 h 1275890"/>
              <a:gd name="connsiteX0" fmla="*/ 0 w 12240125"/>
              <a:gd name="connsiteY0" fmla="*/ 259219 h 1271902"/>
              <a:gd name="connsiteX1" fmla="*/ 3978441 w 12240125"/>
              <a:gd name="connsiteY1" fmla="*/ 98798 h 1271902"/>
              <a:gd name="connsiteX2" fmla="*/ 9144000 w 12240125"/>
              <a:gd name="connsiteY2" fmla="*/ 1269872 h 1271902"/>
              <a:gd name="connsiteX3" fmla="*/ 12240125 w 12240125"/>
              <a:gd name="connsiteY3" fmla="*/ 531935 h 1271902"/>
              <a:gd name="connsiteX0" fmla="*/ 0 w 12240125"/>
              <a:gd name="connsiteY0" fmla="*/ 259219 h 1271902"/>
              <a:gd name="connsiteX1" fmla="*/ 3978441 w 12240125"/>
              <a:gd name="connsiteY1" fmla="*/ 98798 h 1271902"/>
              <a:gd name="connsiteX2" fmla="*/ 8999621 w 12240125"/>
              <a:gd name="connsiteY2" fmla="*/ 1269872 h 1271902"/>
              <a:gd name="connsiteX3" fmla="*/ 12240125 w 12240125"/>
              <a:gd name="connsiteY3" fmla="*/ 531935 h 127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40125" h="1271902">
                <a:moveTo>
                  <a:pt x="0" y="259219"/>
                </a:moveTo>
                <a:cubicBezTo>
                  <a:pt x="1137652" y="-26865"/>
                  <a:pt x="2478504" y="-69644"/>
                  <a:pt x="3978441" y="98798"/>
                </a:cubicBezTo>
                <a:cubicBezTo>
                  <a:pt x="5478378" y="267240"/>
                  <a:pt x="7606632" y="1229768"/>
                  <a:pt x="8999621" y="1269872"/>
                </a:cubicBezTo>
                <a:cubicBezTo>
                  <a:pt x="10392610" y="1309976"/>
                  <a:pt x="11902573" y="745162"/>
                  <a:pt x="12240125" y="531935"/>
                </a:cubicBezTo>
              </a:path>
            </a:pathLst>
          </a:custGeom>
          <a:noFill/>
          <a:ln w="9525">
            <a:solidFill>
              <a:srgbClr val="3F404B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8D2CD0D5-0B97-477E-BA02-8F525299D139}"/>
              </a:ext>
            </a:extLst>
          </p:cNvPr>
          <p:cNvSpPr/>
          <p:nvPr/>
        </p:nvSpPr>
        <p:spPr>
          <a:xfrm>
            <a:off x="1800169" y="3348330"/>
            <a:ext cx="662952" cy="663125"/>
          </a:xfrm>
          <a:prstGeom prst="ellipse">
            <a:avLst/>
          </a:pr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4FBD72E7-2E80-4D9C-AC96-F3667ADCCF31}"/>
              </a:ext>
            </a:extLst>
          </p:cNvPr>
          <p:cNvSpPr/>
          <p:nvPr/>
        </p:nvSpPr>
        <p:spPr>
          <a:xfrm>
            <a:off x="4029151" y="3515119"/>
            <a:ext cx="662952" cy="663125"/>
          </a:xfrm>
          <a:prstGeom prst="ellipse">
            <a:avLst/>
          </a:pr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EBCCFC6B-0116-44DA-B5EC-22F226B42BE6}"/>
              </a:ext>
            </a:extLst>
          </p:cNvPr>
          <p:cNvSpPr/>
          <p:nvPr/>
        </p:nvSpPr>
        <p:spPr>
          <a:xfrm>
            <a:off x="6065702" y="4014403"/>
            <a:ext cx="662952" cy="663125"/>
          </a:xfrm>
          <a:prstGeom prst="ellipse">
            <a:avLst/>
          </a:pr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4EFB1180-1B5B-4A26-9C4A-D3CEA9A8182F}"/>
              </a:ext>
            </a:extLst>
          </p:cNvPr>
          <p:cNvSpPr/>
          <p:nvPr/>
        </p:nvSpPr>
        <p:spPr>
          <a:xfrm>
            <a:off x="8583490" y="4635050"/>
            <a:ext cx="662952" cy="663125"/>
          </a:xfrm>
          <a:prstGeom prst="ellipse">
            <a:avLst/>
          </a:pr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2" name="Rectangle 30">
            <a:extLst>
              <a:ext uri="{FF2B5EF4-FFF2-40B4-BE49-F238E27FC236}">
                <a16:creationId xmlns:a16="http://schemas.microsoft.com/office/drawing/2014/main" id="{C3C14389-106C-4BF9-AE5D-16775326CB31}"/>
              </a:ext>
            </a:extLst>
          </p:cNvPr>
          <p:cNvSpPr/>
          <p:nvPr/>
        </p:nvSpPr>
        <p:spPr>
          <a:xfrm>
            <a:off x="1527049" y="4117192"/>
            <a:ext cx="13976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 — F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4" name="Rectangle 30">
            <a:extLst>
              <a:ext uri="{FF2B5EF4-FFF2-40B4-BE49-F238E27FC236}">
                <a16:creationId xmlns:a16="http://schemas.microsoft.com/office/drawing/2014/main" id="{0092E975-D351-40E8-8699-06044FA633CE}"/>
              </a:ext>
            </a:extLst>
          </p:cNvPr>
          <p:cNvSpPr/>
          <p:nvPr/>
        </p:nvSpPr>
        <p:spPr>
          <a:xfrm>
            <a:off x="3755691" y="2803991"/>
            <a:ext cx="13976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 — Cl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6" name="Rectangle 30">
            <a:extLst>
              <a:ext uri="{FF2B5EF4-FFF2-40B4-BE49-F238E27FC236}">
                <a16:creationId xmlns:a16="http://schemas.microsoft.com/office/drawing/2014/main" id="{15F03C89-1EEF-4092-9A27-9DEDBD5684B8}"/>
              </a:ext>
            </a:extLst>
          </p:cNvPr>
          <p:cNvSpPr/>
          <p:nvPr/>
        </p:nvSpPr>
        <p:spPr>
          <a:xfrm>
            <a:off x="5996904" y="4823347"/>
            <a:ext cx="13976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 — Br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8" name="Rectangle 30">
            <a:extLst>
              <a:ext uri="{FF2B5EF4-FFF2-40B4-BE49-F238E27FC236}">
                <a16:creationId xmlns:a16="http://schemas.microsoft.com/office/drawing/2014/main" id="{A15D55E5-B505-4DB9-93F4-8305753FC89E}"/>
              </a:ext>
            </a:extLst>
          </p:cNvPr>
          <p:cNvSpPr/>
          <p:nvPr/>
        </p:nvSpPr>
        <p:spPr>
          <a:xfrm>
            <a:off x="8312359" y="3846681"/>
            <a:ext cx="13976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 — I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8118EB5-4548-4B39-A39E-327F47ECB04E}"/>
              </a:ext>
            </a:extLst>
          </p:cNvPr>
          <p:cNvSpPr txBox="1"/>
          <p:nvPr/>
        </p:nvSpPr>
        <p:spPr>
          <a:xfrm>
            <a:off x="1083378" y="1921799"/>
            <a:ext cx="10073245" cy="561051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  <a:spcAft>
                <a:spcPts val="400"/>
              </a:spcAft>
            </a:pPr>
            <a:r>
              <a:rPr lang="vi-VN" sz="2800" b="1" dirty="0">
                <a:solidFill>
                  <a:srgbClr val="25408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1.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Liên kết trong phân tử nào sau đây có độ phân cực lớn nhất?</a:t>
            </a:r>
          </a:p>
        </p:txBody>
      </p:sp>
      <p:sp>
        <p:nvSpPr>
          <p:cNvPr id="23" name="矩形 10">
            <a:extLst>
              <a:ext uri="{FF2B5EF4-FFF2-40B4-BE49-F238E27FC236}">
                <a16:creationId xmlns:a16="http://schemas.microsoft.com/office/drawing/2014/main" id="{148597B0-D503-4351-A1FB-8E10E1AE3B3A}"/>
              </a:ext>
            </a:extLst>
          </p:cNvPr>
          <p:cNvSpPr/>
          <p:nvPr/>
        </p:nvSpPr>
        <p:spPr>
          <a:xfrm>
            <a:off x="1083378" y="724932"/>
            <a:ext cx="36108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2. TRẮC NGHIỆM</a:t>
            </a:r>
            <a:endParaRPr lang="zh-CN" alt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7AA0352-D0EB-4649-9033-9C4700850C23}"/>
              </a:ext>
            </a:extLst>
          </p:cNvPr>
          <p:cNvSpPr/>
          <p:nvPr/>
        </p:nvSpPr>
        <p:spPr>
          <a:xfrm>
            <a:off x="1375156" y="4121109"/>
            <a:ext cx="1418509" cy="499284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372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7" grpId="0" animBg="1"/>
      <p:bldP spid="20" grpId="0" animBg="1"/>
      <p:bldP spid="29" grpId="0" animBg="1"/>
      <p:bldP spid="32" grpId="0"/>
      <p:bldP spid="34" grpId="0"/>
      <p:bldP spid="36" grpId="0"/>
      <p:bldP spid="38" grpId="0"/>
      <p:bldP spid="22" grpId="0" animBg="1"/>
      <p:bldP spid="23" grpId="0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0" name="文本框 9">
            <a:extLst>
              <a:ext uri="{FF2B5EF4-FFF2-40B4-BE49-F238E27FC236}">
                <a16:creationId xmlns:a16="http://schemas.microsoft.com/office/drawing/2014/main" id="{FDE17C34-51F8-4B80-B129-B36CE22107CA}"/>
              </a:ext>
            </a:extLst>
          </p:cNvPr>
          <p:cNvSpPr txBox="1"/>
          <p:nvPr/>
        </p:nvSpPr>
        <p:spPr>
          <a:xfrm>
            <a:off x="1076021" y="2721114"/>
            <a:ext cx="1943970" cy="707886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DAA1D55-37DB-4AF1-B4F3-8AF25516D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021" y="3400553"/>
            <a:ext cx="2469058" cy="41690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Giảm dần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1709E7B-BECC-42D6-9413-967888BACEC9}"/>
              </a:ext>
            </a:extLst>
          </p:cNvPr>
          <p:cNvSpPr txBox="1"/>
          <p:nvPr/>
        </p:nvSpPr>
        <p:spPr>
          <a:xfrm>
            <a:off x="3492500" y="4160704"/>
            <a:ext cx="1943970" cy="707886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8AE34A3-F0A5-4027-A148-C6859763A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6246" y="4840143"/>
            <a:ext cx="2585312" cy="41690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Không đổi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154C014-FB33-4EF4-9806-F6B64F13DD22}"/>
              </a:ext>
            </a:extLst>
          </p:cNvPr>
          <p:cNvSpPr txBox="1"/>
          <p:nvPr/>
        </p:nvSpPr>
        <p:spPr>
          <a:xfrm>
            <a:off x="6230444" y="2721114"/>
            <a:ext cx="1943970" cy="707886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0828877-2DAF-4C69-953A-3441C67AB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8742" y="3400553"/>
            <a:ext cx="2469058" cy="41690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Tăng dần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FB234745-219E-44C6-A17D-AE25D08B77F5}"/>
              </a:ext>
            </a:extLst>
          </p:cNvPr>
          <p:cNvSpPr txBox="1"/>
          <p:nvPr/>
        </p:nvSpPr>
        <p:spPr>
          <a:xfrm>
            <a:off x="8898861" y="4160704"/>
            <a:ext cx="1943970" cy="707886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66FB0F5-8FED-4DF8-B08E-4955EAA2F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1409" y="4840143"/>
            <a:ext cx="2445459" cy="41690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Tuần hoàn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8B7555-C999-44A7-BB38-811F609824F6}"/>
              </a:ext>
            </a:extLst>
          </p:cNvPr>
          <p:cNvSpPr txBox="1"/>
          <p:nvPr/>
        </p:nvSpPr>
        <p:spPr>
          <a:xfrm>
            <a:off x="1168401" y="1433452"/>
            <a:ext cx="9674430" cy="1073820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  <a:spcAft>
                <a:spcPts val="400"/>
              </a:spcAft>
            </a:pPr>
            <a:r>
              <a:rPr lang="vi-VN" sz="2800" b="1" dirty="0">
                <a:solidFill>
                  <a:srgbClr val="25408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2.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 nhóm halogen, từ F đến I, bán kính nguyên tử biến đổi theo chiều nào?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AF0A9EF-9949-465F-90AB-98F4CB8F4026}"/>
              </a:ext>
            </a:extLst>
          </p:cNvPr>
          <p:cNvSpPr/>
          <p:nvPr/>
        </p:nvSpPr>
        <p:spPr>
          <a:xfrm>
            <a:off x="6129179" y="3360058"/>
            <a:ext cx="2412230" cy="499284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028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 animBg="1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22137" y="6564769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模板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2" name="Teardrop 17">
            <a:extLst>
              <a:ext uri="{FF2B5EF4-FFF2-40B4-BE49-F238E27FC236}">
                <a16:creationId xmlns:a16="http://schemas.microsoft.com/office/drawing/2014/main" id="{7702EDDA-D223-4325-AC3F-885F05CC8643}"/>
              </a:ext>
            </a:extLst>
          </p:cNvPr>
          <p:cNvSpPr>
            <a:spLocks noChangeAspect="1"/>
          </p:cNvSpPr>
          <p:nvPr/>
        </p:nvSpPr>
        <p:spPr>
          <a:xfrm>
            <a:off x="1647278" y="2787409"/>
            <a:ext cx="1599704" cy="1599704"/>
          </a:xfrm>
          <a:prstGeom prst="teardrop">
            <a:avLst/>
          </a:prstGeom>
          <a:solidFill>
            <a:srgbClr val="D9EBE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6" name="Teardrop 17">
            <a:extLst>
              <a:ext uri="{FF2B5EF4-FFF2-40B4-BE49-F238E27FC236}">
                <a16:creationId xmlns:a16="http://schemas.microsoft.com/office/drawing/2014/main" id="{8FC2D4F8-3BED-4024-BC7F-8098E891C1AF}"/>
              </a:ext>
            </a:extLst>
          </p:cNvPr>
          <p:cNvSpPr>
            <a:spLocks noChangeAspect="1"/>
          </p:cNvSpPr>
          <p:nvPr/>
        </p:nvSpPr>
        <p:spPr>
          <a:xfrm>
            <a:off x="3991548" y="2787409"/>
            <a:ext cx="1599704" cy="1599704"/>
          </a:xfrm>
          <a:prstGeom prst="teardrop">
            <a:avLst/>
          </a:prstGeom>
          <a:solidFill>
            <a:srgbClr val="F6BEC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9" name="Teardrop 17">
            <a:extLst>
              <a:ext uri="{FF2B5EF4-FFF2-40B4-BE49-F238E27FC236}">
                <a16:creationId xmlns:a16="http://schemas.microsoft.com/office/drawing/2014/main" id="{6920A05C-D093-4565-9422-915AA94543AD}"/>
              </a:ext>
            </a:extLst>
          </p:cNvPr>
          <p:cNvSpPr>
            <a:spLocks noChangeAspect="1"/>
          </p:cNvSpPr>
          <p:nvPr/>
        </p:nvSpPr>
        <p:spPr>
          <a:xfrm>
            <a:off x="6323118" y="2787409"/>
            <a:ext cx="1599704" cy="1599704"/>
          </a:xfrm>
          <a:prstGeom prst="teardrop">
            <a:avLst/>
          </a:prstGeom>
          <a:solidFill>
            <a:srgbClr val="D9EBE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2" name="Teardrop 17">
            <a:extLst>
              <a:ext uri="{FF2B5EF4-FFF2-40B4-BE49-F238E27FC236}">
                <a16:creationId xmlns:a16="http://schemas.microsoft.com/office/drawing/2014/main" id="{0F0BD59F-FA35-4B80-969A-EDEC4DCEDBC2}"/>
              </a:ext>
            </a:extLst>
          </p:cNvPr>
          <p:cNvSpPr>
            <a:spLocks noChangeAspect="1"/>
          </p:cNvSpPr>
          <p:nvPr/>
        </p:nvSpPr>
        <p:spPr>
          <a:xfrm>
            <a:off x="8677930" y="2787409"/>
            <a:ext cx="1599704" cy="1599704"/>
          </a:xfrm>
          <a:prstGeom prst="teardrop">
            <a:avLst/>
          </a:prstGeom>
          <a:solidFill>
            <a:srgbClr val="F6BEC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F5827F9-7AEB-4CC9-8FF3-2711D4CCE864}"/>
              </a:ext>
            </a:extLst>
          </p:cNvPr>
          <p:cNvSpPr txBox="1"/>
          <p:nvPr/>
        </p:nvSpPr>
        <p:spPr>
          <a:xfrm>
            <a:off x="1649527" y="4651192"/>
            <a:ext cx="1590220" cy="539378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116330">
              <a:lnSpc>
                <a:spcPct val="120000"/>
              </a:lnSpc>
              <a:spcBef>
                <a:spcPct val="20000"/>
              </a:spcBef>
              <a:defRPr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F</a:t>
            </a:r>
            <a:r>
              <a:rPr lang="vi-VN" sz="3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6" name="Teardrop 17">
            <a:extLst>
              <a:ext uri="{FF2B5EF4-FFF2-40B4-BE49-F238E27FC236}">
                <a16:creationId xmlns:a16="http://schemas.microsoft.com/office/drawing/2014/main" id="{D8EB22DF-BAB7-4B9D-ADC2-0C65295D5A35}"/>
              </a:ext>
            </a:extLst>
          </p:cNvPr>
          <p:cNvSpPr>
            <a:spLocks noChangeAspect="1"/>
          </p:cNvSpPr>
          <p:nvPr/>
        </p:nvSpPr>
        <p:spPr>
          <a:xfrm>
            <a:off x="2008677" y="3242735"/>
            <a:ext cx="892071" cy="892071"/>
          </a:xfrm>
          <a:prstGeom prst="teardrop">
            <a:avLst/>
          </a:prstGeom>
          <a:solidFill>
            <a:srgbClr val="F6BEC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7" name="Teardrop 17">
            <a:extLst>
              <a:ext uri="{FF2B5EF4-FFF2-40B4-BE49-F238E27FC236}">
                <a16:creationId xmlns:a16="http://schemas.microsoft.com/office/drawing/2014/main" id="{3290EC71-A6BA-427A-9D6F-0EFA3D294E77}"/>
              </a:ext>
            </a:extLst>
          </p:cNvPr>
          <p:cNvSpPr>
            <a:spLocks noChangeAspect="1"/>
          </p:cNvSpPr>
          <p:nvPr/>
        </p:nvSpPr>
        <p:spPr>
          <a:xfrm>
            <a:off x="4352947" y="3242735"/>
            <a:ext cx="892071" cy="892071"/>
          </a:xfrm>
          <a:prstGeom prst="teardrop">
            <a:avLst/>
          </a:prstGeom>
          <a:solidFill>
            <a:srgbClr val="D9EBE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8" name="Teardrop 17">
            <a:extLst>
              <a:ext uri="{FF2B5EF4-FFF2-40B4-BE49-F238E27FC236}">
                <a16:creationId xmlns:a16="http://schemas.microsoft.com/office/drawing/2014/main" id="{53E36DC0-34F0-4CB7-8268-4CDB77D06738}"/>
              </a:ext>
            </a:extLst>
          </p:cNvPr>
          <p:cNvSpPr>
            <a:spLocks noChangeAspect="1"/>
          </p:cNvSpPr>
          <p:nvPr/>
        </p:nvSpPr>
        <p:spPr>
          <a:xfrm>
            <a:off x="6684517" y="3242735"/>
            <a:ext cx="892071" cy="892071"/>
          </a:xfrm>
          <a:prstGeom prst="teardrop">
            <a:avLst/>
          </a:prstGeom>
          <a:solidFill>
            <a:srgbClr val="F6BEC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9" name="Teardrop 17">
            <a:extLst>
              <a:ext uri="{FF2B5EF4-FFF2-40B4-BE49-F238E27FC236}">
                <a16:creationId xmlns:a16="http://schemas.microsoft.com/office/drawing/2014/main" id="{B9CB6E88-8577-4867-805A-4F8D1A800BBB}"/>
              </a:ext>
            </a:extLst>
          </p:cNvPr>
          <p:cNvSpPr>
            <a:spLocks noChangeAspect="1"/>
          </p:cNvSpPr>
          <p:nvPr/>
        </p:nvSpPr>
        <p:spPr>
          <a:xfrm>
            <a:off x="9039329" y="3242735"/>
            <a:ext cx="892071" cy="892071"/>
          </a:xfrm>
          <a:prstGeom prst="teardrop">
            <a:avLst/>
          </a:prstGeom>
          <a:solidFill>
            <a:srgbClr val="D9EBE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  <a:endParaRPr kumimoji="0" sz="4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36966268-AEF3-4463-BB45-344121F086B9}"/>
              </a:ext>
            </a:extLst>
          </p:cNvPr>
          <p:cNvSpPr txBox="1"/>
          <p:nvPr/>
        </p:nvSpPr>
        <p:spPr>
          <a:xfrm>
            <a:off x="3966936" y="4651192"/>
            <a:ext cx="1590220" cy="539378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116330">
              <a:lnSpc>
                <a:spcPct val="120000"/>
              </a:lnSpc>
              <a:spcBef>
                <a:spcPct val="20000"/>
              </a:spcBef>
              <a:defRPr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Cl</a:t>
            </a:r>
            <a:r>
              <a:rPr lang="vi-VN" sz="3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625EA3DD-BAD4-4BAE-B9E6-4A7DE0A77532}"/>
              </a:ext>
            </a:extLst>
          </p:cNvPr>
          <p:cNvSpPr txBox="1"/>
          <p:nvPr/>
        </p:nvSpPr>
        <p:spPr>
          <a:xfrm>
            <a:off x="6285804" y="4651192"/>
            <a:ext cx="1590220" cy="539378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116330">
              <a:lnSpc>
                <a:spcPct val="120000"/>
              </a:lnSpc>
              <a:spcBef>
                <a:spcPct val="20000"/>
              </a:spcBef>
              <a:defRPr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Br</a:t>
            </a:r>
            <a:r>
              <a:rPr lang="vi-VN" sz="3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90993F56-0919-41EC-830E-A60E488340FD}"/>
              </a:ext>
            </a:extLst>
          </p:cNvPr>
          <p:cNvSpPr txBox="1"/>
          <p:nvPr/>
        </p:nvSpPr>
        <p:spPr>
          <a:xfrm>
            <a:off x="8615913" y="4651192"/>
            <a:ext cx="1590220" cy="539378"/>
          </a:xfrm>
          <a:prstGeom prst="rect">
            <a:avLst/>
          </a:prstGeom>
          <a:solidFill>
            <a:srgbClr val="FFFFCC"/>
          </a:solidFill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116330">
              <a:lnSpc>
                <a:spcPct val="120000"/>
              </a:lnSpc>
              <a:spcBef>
                <a:spcPct val="20000"/>
              </a:spcBef>
              <a:defRPr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I</a:t>
            </a:r>
            <a:r>
              <a:rPr lang="vi-VN" sz="320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70B977-72E4-4132-B1DC-FB818B1D0F46}"/>
              </a:ext>
            </a:extLst>
          </p:cNvPr>
          <p:cNvSpPr txBox="1"/>
          <p:nvPr/>
        </p:nvSpPr>
        <p:spPr>
          <a:xfrm>
            <a:off x="1168400" y="1021281"/>
            <a:ext cx="9757517" cy="1073820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  <a:spcAft>
                <a:spcPts val="400"/>
              </a:spcAft>
            </a:pPr>
            <a:r>
              <a:rPr lang="vi-VN" sz="2800" b="1" dirty="0">
                <a:solidFill>
                  <a:srgbClr val="25408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3.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 dây đơn chất từ F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đến I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chất có tính oxi hoá mạnh nhất là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F35CBB69-8F23-4947-9195-891242271783}"/>
              </a:ext>
            </a:extLst>
          </p:cNvPr>
          <p:cNvSpPr/>
          <p:nvPr/>
        </p:nvSpPr>
        <p:spPr>
          <a:xfrm>
            <a:off x="1647276" y="4681469"/>
            <a:ext cx="1599705" cy="5393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026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comb/>
      </p:transition>
    </mc:Choice>
    <mc:Fallback xmlns="">
      <p:transition spd="slow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9" grpId="0" animBg="1"/>
      <p:bldP spid="22" grpId="0" animBg="1"/>
      <p:bldP spid="25" grpId="0" animBg="1"/>
      <p:bldP spid="36" grpId="0" animBg="1"/>
      <p:bldP spid="37" grpId="0" animBg="1"/>
      <p:bldP spid="38" grpId="0" animBg="1"/>
      <p:bldP spid="39" grpId="0" animBg="1"/>
      <p:bldP spid="42" grpId="0" animBg="1"/>
      <p:bldP spid="45" grpId="0" animBg="1"/>
      <p:bldP spid="48" grpId="0" animBg="1"/>
      <p:bldP spid="30" grpId="0" animBg="1"/>
      <p:bldP spid="3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2" name="6">
            <a:extLst>
              <a:ext uri="{FF2B5EF4-FFF2-40B4-BE49-F238E27FC236}">
                <a16:creationId xmlns:a16="http://schemas.microsoft.com/office/drawing/2014/main" id="{203833BA-5E16-4B3E-A381-EADC99CD6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025" y="3286436"/>
            <a:ext cx="854075" cy="854075"/>
          </a:xfrm>
          <a:prstGeom prst="roundRect">
            <a:avLst>
              <a:gd name="adj" fmla="val 16667"/>
            </a:avLst>
          </a:prstGeom>
          <a:solidFill>
            <a:srgbClr val="D9EBE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rPr>
              <a:t>A</a:t>
            </a:r>
          </a:p>
        </p:txBody>
      </p:sp>
      <p:sp>
        <p:nvSpPr>
          <p:cNvPr id="15" name="4">
            <a:extLst>
              <a:ext uri="{FF2B5EF4-FFF2-40B4-BE49-F238E27FC236}">
                <a16:creationId xmlns:a16="http://schemas.microsoft.com/office/drawing/2014/main" id="{8E7319B3-92A5-4E93-86E0-3E0A33A53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175" y="3396250"/>
            <a:ext cx="854074" cy="854075"/>
          </a:xfrm>
          <a:prstGeom prst="roundRect">
            <a:avLst>
              <a:gd name="adj" fmla="val 16667"/>
            </a:avLst>
          </a:prstGeom>
          <a:solidFill>
            <a:srgbClr val="D9EBEF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defTabSz="457200"/>
            <a:r>
              <a:rPr lang="en-US" altLang="zh-CN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rPr>
              <a:t>B</a:t>
            </a:r>
          </a:p>
        </p:txBody>
      </p:sp>
      <p:sp>
        <p:nvSpPr>
          <p:cNvPr id="16" name="3">
            <a:extLst>
              <a:ext uri="{FF2B5EF4-FFF2-40B4-BE49-F238E27FC236}">
                <a16:creationId xmlns:a16="http://schemas.microsoft.com/office/drawing/2014/main" id="{0B8CE31D-465E-48B5-99C4-37D90B847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025" y="4756534"/>
            <a:ext cx="854075" cy="854074"/>
          </a:xfrm>
          <a:prstGeom prst="roundRect">
            <a:avLst>
              <a:gd name="adj" fmla="val 16667"/>
            </a:avLst>
          </a:prstGeom>
          <a:solidFill>
            <a:srgbClr val="F6BEC7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defTabSz="457200"/>
            <a:r>
              <a:rPr lang="en-US" altLang="zh-CN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rPr>
              <a:t>C</a:t>
            </a:r>
          </a:p>
        </p:txBody>
      </p:sp>
      <p:sp>
        <p:nvSpPr>
          <p:cNvPr id="18" name="1">
            <a:extLst>
              <a:ext uri="{FF2B5EF4-FFF2-40B4-BE49-F238E27FC236}">
                <a16:creationId xmlns:a16="http://schemas.microsoft.com/office/drawing/2014/main" id="{238732FF-7BF7-42B0-9EE5-069007FA7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175" y="4767876"/>
            <a:ext cx="854074" cy="854074"/>
          </a:xfrm>
          <a:prstGeom prst="roundRect">
            <a:avLst>
              <a:gd name="adj" fmla="val 16667"/>
            </a:avLst>
          </a:prstGeom>
          <a:solidFill>
            <a:srgbClr val="F6BEC7"/>
          </a:solidFill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defTabSz="457200"/>
            <a:r>
              <a:rPr lang="en-US" altLang="zh-CN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rPr>
              <a:t>D</a:t>
            </a:r>
          </a:p>
        </p:txBody>
      </p:sp>
      <p:sp>
        <p:nvSpPr>
          <p:cNvPr id="22" name="TextBox 13">
            <a:extLst>
              <a:ext uri="{FF2B5EF4-FFF2-40B4-BE49-F238E27FC236}">
                <a16:creationId xmlns:a16="http://schemas.microsoft.com/office/drawing/2014/main" id="{6D0A7FD2-94E1-4B26-8CFC-D11DACBAC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114" y="3699798"/>
            <a:ext cx="1506914" cy="30053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lIns="0" tIns="0" rIns="0" bIns="0">
            <a:spAutoFit/>
          </a:bodyPr>
          <a:lstStyle>
            <a:lvl1pPr defTabSz="121602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defTabSz="121602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121602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121602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121602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lnSpc>
                <a:spcPts val="2000"/>
              </a:lnSpc>
            </a:pPr>
            <a:r>
              <a:rPr lang="vi-VN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NaCl</a:t>
            </a:r>
            <a:endParaRPr lang="zh-CN" altLang="en-US" sz="36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TextBox 13">
            <a:extLst>
              <a:ext uri="{FF2B5EF4-FFF2-40B4-BE49-F238E27FC236}">
                <a16:creationId xmlns:a16="http://schemas.microsoft.com/office/drawing/2014/main" id="{A9CBC5A3-F3FB-4269-91A2-25CC5713E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7788" y="3759817"/>
            <a:ext cx="1882891" cy="30053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zh-CN"/>
            </a:defPPr>
            <a:lvl1pPr defTabSz="1216025" eaLnBrk="0" hangingPunct="0">
              <a:lnSpc>
                <a:spcPts val="2000"/>
              </a:lnSpc>
              <a:defRPr sz="1000">
                <a:latin typeface="+mn-ea"/>
              </a:defRPr>
            </a:lvl1pPr>
            <a:lvl2pPr marL="742950" indent="-28575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vi-VN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HCl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8" name="TextBox 13">
            <a:extLst>
              <a:ext uri="{FF2B5EF4-FFF2-40B4-BE49-F238E27FC236}">
                <a16:creationId xmlns:a16="http://schemas.microsoft.com/office/drawing/2014/main" id="{326AC18B-6133-48DC-8FE0-CAC00CF67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0028" y="5066164"/>
            <a:ext cx="1882891" cy="30053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zh-CN"/>
            </a:defPPr>
            <a:lvl1pPr defTabSz="1216025" eaLnBrk="0" hangingPunct="0">
              <a:lnSpc>
                <a:spcPts val="2000"/>
              </a:lnSpc>
              <a:defRPr sz="1000">
                <a:latin typeface="+mn-ea"/>
              </a:defRPr>
            </a:lvl1pPr>
            <a:lvl2pPr marL="742950" indent="-28575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vi-VN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NaOH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2" name="TextBox 13">
            <a:extLst>
              <a:ext uri="{FF2B5EF4-FFF2-40B4-BE49-F238E27FC236}">
                <a16:creationId xmlns:a16="http://schemas.microsoft.com/office/drawing/2014/main" id="{F21871D3-F24B-497C-A1CD-26B43EB04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913" y="5021669"/>
            <a:ext cx="1882891" cy="30053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zh-CN"/>
            </a:defPPr>
            <a:lvl1pPr defTabSz="1216025" eaLnBrk="0" hangingPunct="0">
              <a:lnSpc>
                <a:spcPts val="2000"/>
              </a:lnSpc>
              <a:defRPr sz="1000">
                <a:latin typeface="+mn-ea"/>
              </a:defRPr>
            </a:lvl1pPr>
            <a:lvl2pPr marL="742950" indent="-28575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defTabSz="1216025" eaLnBrk="0" hangingPunct="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vi-VN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KCl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CE5AD9-A4B9-485D-A5D4-EA5D5F5AAEF3}"/>
              </a:ext>
            </a:extLst>
          </p:cNvPr>
          <p:cNvSpPr txBox="1"/>
          <p:nvPr/>
        </p:nvSpPr>
        <p:spPr>
          <a:xfrm>
            <a:off x="1349260" y="1013659"/>
            <a:ext cx="9377532" cy="1562800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>
              <a:lnSpc>
                <a:spcPct val="117000"/>
              </a:lnSpc>
              <a:spcAft>
                <a:spcPts val="400"/>
              </a:spcAft>
            </a:pPr>
            <a:r>
              <a:rPr lang="vi-VN" sz="2800" b="1" dirty="0">
                <a:solidFill>
                  <a:srgbClr val="25408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4.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Khi tiến hành điều chế và thu khí Cl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vào bình, để ngăn khí Cl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thoát ra ngoài gây độc, cần đậy miệng bình thu khí Cl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bằng bông có tẩm dung dịch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B860E8A-5FAE-4AAF-87E5-12EA0C98BB89}"/>
              </a:ext>
            </a:extLst>
          </p:cNvPr>
          <p:cNvSpPr/>
          <p:nvPr/>
        </p:nvSpPr>
        <p:spPr>
          <a:xfrm>
            <a:off x="3881911" y="4825801"/>
            <a:ext cx="1781008" cy="5393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445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  <p:bldP spid="18" grpId="0" animBg="1"/>
      <p:bldP spid="22" grpId="0" animBg="1"/>
      <p:bldP spid="26" grpId="0" animBg="1"/>
      <p:bldP spid="28" grpId="0" animBg="1"/>
      <p:bldP spid="32" grpId="0" animBg="1"/>
      <p:bldP spid="23" grpId="0" animBg="1"/>
      <p:bldP spid="2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8516218-3C54-4EE3-BC69-F0B9E520E6AA}"/>
              </a:ext>
            </a:extLst>
          </p:cNvPr>
          <p:cNvGrpSpPr/>
          <p:nvPr/>
        </p:nvGrpSpPr>
        <p:grpSpPr>
          <a:xfrm>
            <a:off x="5829712" y="1744011"/>
            <a:ext cx="2349953" cy="1820634"/>
            <a:chOff x="6379743" y="1948730"/>
            <a:chExt cx="2349953" cy="1820634"/>
          </a:xfrm>
        </p:grpSpPr>
        <p:sp>
          <p:nvSpPr>
            <p:cNvPr id="14" name="iśḻíḓé">
              <a:extLst>
                <a:ext uri="{FF2B5EF4-FFF2-40B4-BE49-F238E27FC236}">
                  <a16:creationId xmlns:a16="http://schemas.microsoft.com/office/drawing/2014/main" id="{81018E8D-3B6A-4ED2-BD65-8F5BFEBD9FDD}"/>
                </a:ext>
              </a:extLst>
            </p:cNvPr>
            <p:cNvSpPr/>
            <p:nvPr/>
          </p:nvSpPr>
          <p:spPr>
            <a:xfrm>
              <a:off x="6379743" y="2069398"/>
              <a:ext cx="2349953" cy="1699966"/>
            </a:xfrm>
            <a:prstGeom prst="rect">
              <a:avLst/>
            </a:prstGeom>
            <a:solidFill>
              <a:srgbClr val="D9EB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grpSp>
          <p:nvGrpSpPr>
            <p:cNvPr id="15" name="组合 14">
              <a:extLst>
                <a:ext uri="{FF2B5EF4-FFF2-40B4-BE49-F238E27FC236}">
                  <a16:creationId xmlns:a16="http://schemas.microsoft.com/office/drawing/2014/main" id="{6C9660F3-8783-42D6-8FB9-D5041552A637}"/>
                </a:ext>
              </a:extLst>
            </p:cNvPr>
            <p:cNvGrpSpPr/>
            <p:nvPr/>
          </p:nvGrpSpPr>
          <p:grpSpPr>
            <a:xfrm>
              <a:off x="6565469" y="1948730"/>
              <a:ext cx="1962698" cy="1335506"/>
              <a:chOff x="1883640" y="1843916"/>
              <a:chExt cx="1962698" cy="1335506"/>
            </a:xfrm>
          </p:grpSpPr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6B966506-9DD3-48AF-ACF6-C071D40DB3D0}"/>
                  </a:ext>
                </a:extLst>
              </p:cNvPr>
              <p:cNvSpPr txBox="1"/>
              <p:nvPr/>
            </p:nvSpPr>
            <p:spPr>
              <a:xfrm>
                <a:off x="1985617" y="1843916"/>
                <a:ext cx="16715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4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lt"/>
                  </a:rPr>
                  <a:t>A</a:t>
                </a:r>
                <a:endParaRPr kumimoji="0" lang="zh-CN" alt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  <p:sp>
            <p:nvSpPr>
              <p:cNvPr id="17" name="文本框 16">
                <a:extLst>
                  <a:ext uri="{FF2B5EF4-FFF2-40B4-BE49-F238E27FC236}">
                    <a16:creationId xmlns:a16="http://schemas.microsoft.com/office/drawing/2014/main" id="{1AF9B38A-EB10-408E-8B22-E0A28B355575}"/>
                  </a:ext>
                </a:extLst>
              </p:cNvPr>
              <p:cNvSpPr txBox="1"/>
              <p:nvPr/>
            </p:nvSpPr>
            <p:spPr>
              <a:xfrm>
                <a:off x="1883640" y="2798549"/>
                <a:ext cx="1962698" cy="380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>
                  <a:lnSpc>
                    <a:spcPts val="2000"/>
                  </a:lnSpc>
                </a:pPr>
                <a:r>
                  <a:rPr lang="vi-VN" sz="3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1 200 </a:t>
                </a:r>
                <a:r>
                  <a:rPr lang="en-US" sz="3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kg</a:t>
                </a:r>
                <a:endParaRPr kumimoji="0" lang="zh-CN" altLang="en-US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</p:grpSp>
      </p:grp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693470A4-B3E2-4B8B-9501-91F65A70C8DB}"/>
              </a:ext>
            </a:extLst>
          </p:cNvPr>
          <p:cNvGrpSpPr/>
          <p:nvPr/>
        </p:nvGrpSpPr>
        <p:grpSpPr>
          <a:xfrm>
            <a:off x="5829712" y="3442776"/>
            <a:ext cx="2349953" cy="1861833"/>
            <a:chOff x="6379743" y="3647495"/>
            <a:chExt cx="2349953" cy="1861833"/>
          </a:xfrm>
        </p:grpSpPr>
        <p:sp>
          <p:nvSpPr>
            <p:cNvPr id="19" name="îslïdê">
              <a:extLst>
                <a:ext uri="{FF2B5EF4-FFF2-40B4-BE49-F238E27FC236}">
                  <a16:creationId xmlns:a16="http://schemas.microsoft.com/office/drawing/2014/main" id="{9F9C25B9-30ED-49BD-ACA1-997AFA8C985E}"/>
                </a:ext>
              </a:extLst>
            </p:cNvPr>
            <p:cNvSpPr/>
            <p:nvPr/>
          </p:nvSpPr>
          <p:spPr>
            <a:xfrm>
              <a:off x="6379743" y="3809362"/>
              <a:ext cx="2349953" cy="1699966"/>
            </a:xfrm>
            <a:prstGeom prst="rect">
              <a:avLst/>
            </a:prstGeom>
            <a:solidFill>
              <a:srgbClr val="F6B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9E73AC66-B9F8-4B7D-8DFD-678D21247F26}"/>
                </a:ext>
              </a:extLst>
            </p:cNvPr>
            <p:cNvGrpSpPr/>
            <p:nvPr/>
          </p:nvGrpSpPr>
          <p:grpSpPr>
            <a:xfrm>
              <a:off x="6565511" y="3647495"/>
              <a:ext cx="1962698" cy="1302981"/>
              <a:chOff x="1883682" y="1802717"/>
              <a:chExt cx="1962698" cy="1302981"/>
            </a:xfrm>
          </p:grpSpPr>
          <p:sp>
            <p:nvSpPr>
              <p:cNvPr id="21" name="文本框 20">
                <a:extLst>
                  <a:ext uri="{FF2B5EF4-FFF2-40B4-BE49-F238E27FC236}">
                    <a16:creationId xmlns:a16="http://schemas.microsoft.com/office/drawing/2014/main" id="{E02EAA5D-B017-4E1C-817C-55877DD7C9CF}"/>
                  </a:ext>
                </a:extLst>
              </p:cNvPr>
              <p:cNvSpPr txBox="1"/>
              <p:nvPr/>
            </p:nvSpPr>
            <p:spPr>
              <a:xfrm>
                <a:off x="1991935" y="1802717"/>
                <a:ext cx="16715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ctr" defTabSz="457200"/>
                <a:r>
                  <a:rPr lang="en-US" altLang="zh-CN" sz="4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lt"/>
                  </a:rPr>
                  <a:t>C</a:t>
                </a:r>
                <a:endParaRPr lang="zh-CN" alt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  <p:sp>
            <p:nvSpPr>
              <p:cNvPr id="22" name="文本框 21">
                <a:extLst>
                  <a:ext uri="{FF2B5EF4-FFF2-40B4-BE49-F238E27FC236}">
                    <a16:creationId xmlns:a16="http://schemas.microsoft.com/office/drawing/2014/main" id="{E47B6CC9-5593-43FB-87C9-9853491CCB23}"/>
                  </a:ext>
                </a:extLst>
              </p:cNvPr>
              <p:cNvSpPr txBox="1"/>
              <p:nvPr/>
            </p:nvSpPr>
            <p:spPr>
              <a:xfrm>
                <a:off x="1883682" y="2724825"/>
                <a:ext cx="1962698" cy="380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>
                <a:defPPr>
                  <a:defRPr lang="zh-CN"/>
                </a:defPPr>
                <a:lvl1pPr algn="ctr">
                  <a:lnSpc>
                    <a:spcPts val="2000"/>
                  </a:lnSpc>
                  <a:defRPr sz="1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ea"/>
                  </a:defRPr>
                </a:lvl1pPr>
              </a:lstStyle>
              <a:p>
                <a:r>
                  <a:rPr lang="vi-VN" sz="3200" dirty="0">
                    <a:solidFill>
                      <a:srgbClr val="49494A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6 000 </a:t>
                </a:r>
                <a:r>
                  <a:rPr lang="en-US" sz="3200" dirty="0">
                    <a:solidFill>
                      <a:srgbClr val="49494A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kg</a:t>
                </a:r>
                <a:endParaRPr lang="zh-CN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</p:grp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C7A9BFC3-0865-4835-8215-8876A5ECE93A}"/>
              </a:ext>
            </a:extLst>
          </p:cNvPr>
          <p:cNvGrpSpPr/>
          <p:nvPr/>
        </p:nvGrpSpPr>
        <p:grpSpPr>
          <a:xfrm>
            <a:off x="8236328" y="1701067"/>
            <a:ext cx="2349953" cy="1863577"/>
            <a:chOff x="8786359" y="1905786"/>
            <a:chExt cx="2349953" cy="1863577"/>
          </a:xfrm>
        </p:grpSpPr>
        <p:sp>
          <p:nvSpPr>
            <p:cNvPr id="24" name="iś1íḍê">
              <a:extLst>
                <a:ext uri="{FF2B5EF4-FFF2-40B4-BE49-F238E27FC236}">
                  <a16:creationId xmlns:a16="http://schemas.microsoft.com/office/drawing/2014/main" id="{27E17EA1-F46D-44B2-9219-B5E501D99A3E}"/>
                </a:ext>
              </a:extLst>
            </p:cNvPr>
            <p:cNvSpPr/>
            <p:nvPr/>
          </p:nvSpPr>
          <p:spPr>
            <a:xfrm>
              <a:off x="8786359" y="2069397"/>
              <a:ext cx="2349953" cy="1699966"/>
            </a:xfrm>
            <a:prstGeom prst="rect">
              <a:avLst/>
            </a:prstGeom>
            <a:solidFill>
              <a:srgbClr val="F6B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C352480C-5776-49D5-BAAE-EC5BDE61C480}"/>
                </a:ext>
              </a:extLst>
            </p:cNvPr>
            <p:cNvGrpSpPr/>
            <p:nvPr/>
          </p:nvGrpSpPr>
          <p:grpSpPr>
            <a:xfrm>
              <a:off x="8945107" y="1905786"/>
              <a:ext cx="1962698" cy="1336320"/>
              <a:chOff x="1875678" y="1800972"/>
              <a:chExt cx="1962698" cy="1336320"/>
            </a:xfrm>
          </p:grpSpPr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584C5DAE-C9E6-42FE-B81C-64E7BA136773}"/>
                  </a:ext>
                </a:extLst>
              </p:cNvPr>
              <p:cNvSpPr txBox="1"/>
              <p:nvPr/>
            </p:nvSpPr>
            <p:spPr>
              <a:xfrm>
                <a:off x="2097495" y="1800972"/>
                <a:ext cx="16715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lvl="0" algn="ctr" defTabSz="457200">
                  <a:defRPr/>
                </a:pPr>
                <a:r>
                  <a:rPr lang="en-US" altLang="zh-CN" sz="4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lt"/>
                  </a:rPr>
                  <a:t>B</a:t>
                </a:r>
                <a:endParaRPr lang="zh-CN" alt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2F78E28B-76FA-4ECB-99B6-A4089E9D676D}"/>
                  </a:ext>
                </a:extLst>
              </p:cNvPr>
              <p:cNvSpPr txBox="1"/>
              <p:nvPr/>
            </p:nvSpPr>
            <p:spPr>
              <a:xfrm>
                <a:off x="1875678" y="2756419"/>
                <a:ext cx="1962698" cy="380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>
                <a:defPPr>
                  <a:defRPr lang="zh-CN"/>
                </a:defPPr>
                <a:lvl1pPr algn="ctr">
                  <a:lnSpc>
                    <a:spcPts val="2000"/>
                  </a:lnSpc>
                  <a:defRPr sz="1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ea"/>
                  </a:defRPr>
                </a:lvl1pPr>
              </a:lstStyle>
              <a:p>
                <a:r>
                  <a:rPr lang="en-US" sz="3200" dirty="0">
                    <a:solidFill>
                      <a:srgbClr val="49494A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10 000 kg</a:t>
                </a:r>
                <a:endParaRPr lang="zh-CN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</p:grp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A1123312-17EC-4931-A5F7-1952EBD4158B}"/>
              </a:ext>
            </a:extLst>
          </p:cNvPr>
          <p:cNvGrpSpPr/>
          <p:nvPr/>
        </p:nvGrpSpPr>
        <p:grpSpPr>
          <a:xfrm>
            <a:off x="8236328" y="3427922"/>
            <a:ext cx="2349953" cy="1876686"/>
            <a:chOff x="8786359" y="3632641"/>
            <a:chExt cx="2349953" cy="1876686"/>
          </a:xfrm>
        </p:grpSpPr>
        <p:sp>
          <p:nvSpPr>
            <p:cNvPr id="29" name="îš1îďê">
              <a:extLst>
                <a:ext uri="{FF2B5EF4-FFF2-40B4-BE49-F238E27FC236}">
                  <a16:creationId xmlns:a16="http://schemas.microsoft.com/office/drawing/2014/main" id="{8A90BD08-87EA-4929-8D0A-E89340E4FB42}"/>
                </a:ext>
              </a:extLst>
            </p:cNvPr>
            <p:cNvSpPr/>
            <p:nvPr/>
          </p:nvSpPr>
          <p:spPr>
            <a:xfrm>
              <a:off x="8786359" y="3809361"/>
              <a:ext cx="2349953" cy="1699966"/>
            </a:xfrm>
            <a:prstGeom prst="rect">
              <a:avLst/>
            </a:prstGeom>
            <a:solidFill>
              <a:srgbClr val="D9EB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5C1B506E-B1A9-4229-970C-A42003FBFC83}"/>
                </a:ext>
              </a:extLst>
            </p:cNvPr>
            <p:cNvGrpSpPr/>
            <p:nvPr/>
          </p:nvGrpSpPr>
          <p:grpSpPr>
            <a:xfrm>
              <a:off x="8960970" y="3632641"/>
              <a:ext cx="1962698" cy="1309431"/>
              <a:chOff x="1891541" y="1787863"/>
              <a:chExt cx="1962698" cy="1309431"/>
            </a:xfrm>
          </p:grpSpPr>
          <p:sp>
            <p:nvSpPr>
              <p:cNvPr id="31" name="文本框 30">
                <a:extLst>
                  <a:ext uri="{FF2B5EF4-FFF2-40B4-BE49-F238E27FC236}">
                    <a16:creationId xmlns:a16="http://schemas.microsoft.com/office/drawing/2014/main" id="{97E64E60-F124-4C6B-A5D6-DF38695228C6}"/>
                  </a:ext>
                </a:extLst>
              </p:cNvPr>
              <p:cNvSpPr txBox="1"/>
              <p:nvPr/>
            </p:nvSpPr>
            <p:spPr>
              <a:xfrm>
                <a:off x="2053855" y="1787863"/>
                <a:ext cx="16715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lvl="0" algn="ctr" defTabSz="457200">
                  <a:defRPr/>
                </a:pPr>
                <a:r>
                  <a:rPr lang="en-US" altLang="zh-CN" sz="40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+mn-lt"/>
                  </a:rPr>
                  <a:t>D</a:t>
                </a:r>
                <a:endParaRPr lang="zh-CN" altLang="en-US" sz="4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  <p:sp>
            <p:nvSpPr>
              <p:cNvPr id="32" name="文本框 31">
                <a:extLst>
                  <a:ext uri="{FF2B5EF4-FFF2-40B4-BE49-F238E27FC236}">
                    <a16:creationId xmlns:a16="http://schemas.microsoft.com/office/drawing/2014/main" id="{4E2B1BF7-969E-49F6-9CAF-4ED4705F46E1}"/>
                  </a:ext>
                </a:extLst>
              </p:cNvPr>
              <p:cNvSpPr txBox="1"/>
              <p:nvPr/>
            </p:nvSpPr>
            <p:spPr>
              <a:xfrm>
                <a:off x="1891541" y="2716421"/>
                <a:ext cx="1962698" cy="380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>
                <a:defPPr>
                  <a:defRPr lang="zh-CN"/>
                </a:defPPr>
                <a:lvl1pPr algn="ctr">
                  <a:lnSpc>
                    <a:spcPts val="2000"/>
                  </a:lnSpc>
                  <a:defRPr sz="10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ea"/>
                  </a:defRPr>
                </a:lvl1pPr>
              </a:lstStyle>
              <a:p>
                <a:r>
                  <a:rPr lang="vi-VN" sz="3200" dirty="0">
                    <a:solidFill>
                      <a:srgbClr val="49494A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3 600 </a:t>
                </a:r>
                <a:r>
                  <a:rPr lang="vi-VN" sz="3200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Courier New" panose="02070309020205020404" pitchFamily="49" charset="0"/>
                    <a:cs typeface="Times New Roman" panose="02020603050405020304" pitchFamily="18" charset="0"/>
                  </a:rPr>
                  <a:t>kg</a:t>
                </a:r>
                <a:endParaRPr lang="zh-CN" altLang="en-US" sz="1400" dirty="0"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endParaRP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8211AAD0-D597-4357-ABAE-B462669B2332}"/>
              </a:ext>
            </a:extLst>
          </p:cNvPr>
          <p:cNvSpPr txBox="1"/>
          <p:nvPr/>
        </p:nvSpPr>
        <p:spPr>
          <a:xfrm>
            <a:off x="961462" y="814289"/>
            <a:ext cx="4698686" cy="5227265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>
              <a:lnSpc>
                <a:spcPct val="119000"/>
              </a:lnSpc>
              <a:spcAft>
                <a:spcPts val="400"/>
              </a:spcAft>
            </a:pPr>
            <a:r>
              <a:rPr lang="vi-VN" sz="2800" b="1" dirty="0">
                <a:solidFill>
                  <a:srgbClr val="25408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5.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Làm muối là nghề phổ biến tại nhiều vùng ven biển Việt Nam. Một hộ gia đình tiến hành làm muối trên ruộng muối chứa 200 000 L nước biển. Giả thiết 1 L nước biển có chứa 30 g NaCI và hiệu suất quá trình làm muối thành phẩm đạt 60%.</a:t>
            </a:r>
          </a:p>
          <a:p>
            <a:pPr algn="just">
              <a:lnSpc>
                <a:spcPct val="119000"/>
              </a:lnSpc>
              <a:spcAft>
                <a:spcPts val="400"/>
              </a:spcAft>
            </a:pP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Khối lượng muối hộ </a:t>
            </a:r>
            <a:r>
              <a:rPr lang="vi-VN" sz="28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gia đình thu được là</a:t>
            </a:r>
            <a:endParaRPr lang="vi-VN" sz="280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6F22228-4164-46B8-8626-FF10C31BBDD1}"/>
              </a:ext>
            </a:extLst>
          </p:cNvPr>
          <p:cNvSpPr/>
          <p:nvPr/>
        </p:nvSpPr>
        <p:spPr>
          <a:xfrm>
            <a:off x="8463801" y="4197975"/>
            <a:ext cx="1781008" cy="5393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89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2" name="Oval 4">
            <a:extLst>
              <a:ext uri="{FF2B5EF4-FFF2-40B4-BE49-F238E27FC236}">
                <a16:creationId xmlns:a16="http://schemas.microsoft.com/office/drawing/2014/main" id="{A1D089BE-4E57-4B08-B76F-2C7EF807829A}"/>
              </a:ext>
            </a:extLst>
          </p:cNvPr>
          <p:cNvSpPr/>
          <p:nvPr/>
        </p:nvSpPr>
        <p:spPr>
          <a:xfrm>
            <a:off x="1456923" y="4012857"/>
            <a:ext cx="676215" cy="676215"/>
          </a:xfrm>
          <a:prstGeom prst="ellipse">
            <a:avLst/>
          </a:pr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B6182D16-50F3-46A0-B55C-7894DCFF8CE9}"/>
              </a:ext>
            </a:extLst>
          </p:cNvPr>
          <p:cNvSpPr/>
          <p:nvPr/>
        </p:nvSpPr>
        <p:spPr>
          <a:xfrm>
            <a:off x="5745797" y="4002912"/>
            <a:ext cx="676215" cy="676215"/>
          </a:xfrm>
          <a:prstGeom prst="ellipse">
            <a:avLst/>
          </a:pr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609979C8-1F39-4112-B585-6926944B4768}"/>
              </a:ext>
            </a:extLst>
          </p:cNvPr>
          <p:cNvSpPr/>
          <p:nvPr/>
        </p:nvSpPr>
        <p:spPr>
          <a:xfrm>
            <a:off x="2816285" y="5083266"/>
            <a:ext cx="676215" cy="676215"/>
          </a:xfrm>
          <a:prstGeom prst="ellipse">
            <a:avLst/>
          </a:pr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B68E3C-6BAA-4177-8FCE-2033E12F476E}"/>
              </a:ext>
            </a:extLst>
          </p:cNvPr>
          <p:cNvSpPr/>
          <p:nvPr/>
        </p:nvSpPr>
        <p:spPr>
          <a:xfrm>
            <a:off x="2583382" y="4249336"/>
            <a:ext cx="1736309" cy="380865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F và Cl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F40E0491-A277-46E1-8C62-8075C146FB95}"/>
              </a:ext>
            </a:extLst>
          </p:cNvPr>
          <p:cNvSpPr/>
          <p:nvPr/>
        </p:nvSpPr>
        <p:spPr>
          <a:xfrm>
            <a:off x="6869320" y="4289480"/>
            <a:ext cx="1736309" cy="380865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pPr>
              <a:lnSpc>
                <a:spcPts val="2000"/>
              </a:lnSpc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Cl và Br</a:t>
            </a:r>
            <a:endParaRPr lang="zh-CN" altLang="en-US" sz="32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02672790-D253-4211-B86B-B16AE6E3BE8B}"/>
              </a:ext>
            </a:extLst>
          </p:cNvPr>
          <p:cNvSpPr/>
          <p:nvPr/>
        </p:nvSpPr>
        <p:spPr>
          <a:xfrm>
            <a:off x="3966936" y="5303289"/>
            <a:ext cx="1736807" cy="380865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pPr>
              <a:lnSpc>
                <a:spcPts val="2000"/>
              </a:lnSpc>
            </a:pPr>
            <a:r>
              <a:rPr lang="vi-VN" sz="32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Br và I</a:t>
            </a:r>
            <a:endParaRPr lang="zh-CN" altLang="en-US" sz="32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5" name="Oval 4">
            <a:extLst>
              <a:ext uri="{FF2B5EF4-FFF2-40B4-BE49-F238E27FC236}">
                <a16:creationId xmlns:a16="http://schemas.microsoft.com/office/drawing/2014/main" id="{DA6D1B96-0510-4BE5-95E9-D6065A8EF6D1}"/>
              </a:ext>
            </a:extLst>
          </p:cNvPr>
          <p:cNvSpPr/>
          <p:nvPr/>
        </p:nvSpPr>
        <p:spPr>
          <a:xfrm>
            <a:off x="7957040" y="5092048"/>
            <a:ext cx="676215" cy="676215"/>
          </a:xfrm>
          <a:prstGeom prst="ellipse">
            <a:avLst/>
          </a:pr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6" name="矩形 27">
            <a:extLst>
              <a:ext uri="{FF2B5EF4-FFF2-40B4-BE49-F238E27FC236}">
                <a16:creationId xmlns:a16="http://schemas.microsoft.com/office/drawing/2014/main" id="{8D16AB5D-2B4F-449A-A7AA-D43A6451B5B3}"/>
              </a:ext>
            </a:extLst>
          </p:cNvPr>
          <p:cNvSpPr/>
          <p:nvPr/>
        </p:nvSpPr>
        <p:spPr>
          <a:xfrm>
            <a:off x="9080563" y="5378616"/>
            <a:ext cx="1736309" cy="380865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pPr>
              <a:lnSpc>
                <a:spcPts val="2000"/>
              </a:lnSpc>
            </a:pP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Cl và I</a:t>
            </a:r>
            <a:endParaRPr lang="zh-CN" altLang="en-US" sz="32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533DDD0-ACB7-457C-A22E-B8DE925121FE}"/>
              </a:ext>
            </a:extLst>
          </p:cNvPr>
          <p:cNvSpPr txBox="1"/>
          <p:nvPr/>
        </p:nvSpPr>
        <p:spPr>
          <a:xfrm>
            <a:off x="1126581" y="773092"/>
            <a:ext cx="9924321" cy="2852960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400"/>
              </a:spcAft>
            </a:pPr>
            <a:r>
              <a:rPr lang="vi-VN" sz="2800" b="1" dirty="0">
                <a:solidFill>
                  <a:srgbClr val="25408F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6.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Cho X, Y là </a:t>
            </a:r>
            <a:r>
              <a:rPr lang="vi-VN" sz="28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hai nguyên tố halogen có trong tự nhiên, ở hai chu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kì liên tiếp, Z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&lt; Z</a:t>
            </a:r>
            <a:r>
              <a:rPr lang="vi-VN" sz="2800" baseline="-250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Hoà tan hoàn toàn </a:t>
            </a:r>
            <a:r>
              <a:rPr lang="vi-VN" sz="28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0,402 g hỗn hợp NaX và NaY vào nước, thu được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dung dịch E. Cho từ từ E vào cốc đựng </a:t>
            </a:r>
            <a:r>
              <a:rPr lang="vi-VN" sz="28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dung dịch AgNO</a:t>
            </a:r>
            <a:r>
              <a:rPr lang="vi-VN" sz="2800" baseline="-250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dư, thu được 0,574 g kết tủa.</a:t>
            </a:r>
            <a:r>
              <a:rPr lang="vi-VN" sz="2800" dirty="0">
                <a:solidFill>
                  <a:srgbClr val="231F2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Kí hiệu của nguyên tố </a:t>
            </a:r>
            <a:r>
              <a:rPr lang="vi-VN" sz="2800" dirty="0">
                <a:solidFill>
                  <a:srgbClr val="49494A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 và Y lần lượt là</a:t>
            </a:r>
            <a:endParaRPr lang="vi-VN" sz="280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8A6BB28-B5CC-C907-8899-7ED3841A65BF}"/>
              </a:ext>
            </a:extLst>
          </p:cNvPr>
          <p:cNvSpPr/>
          <p:nvPr/>
        </p:nvSpPr>
        <p:spPr>
          <a:xfrm>
            <a:off x="2416554" y="4114038"/>
            <a:ext cx="1781008" cy="5393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068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6" grpId="0" animBg="1"/>
      <p:bldP spid="28" grpId="0" animBg="1"/>
      <p:bldP spid="30" grpId="0" animBg="1"/>
      <p:bldP spid="35" grpId="0" animBg="1"/>
      <p:bldP spid="36" grpId="0" animBg="1"/>
      <p:bldP spid="21" grpId="0" animBg="1"/>
      <p:bldP spid="1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2" name="圆角矩形 3">
            <a:extLst>
              <a:ext uri="{FF2B5EF4-FFF2-40B4-BE49-F238E27FC236}">
                <a16:creationId xmlns:a16="http://schemas.microsoft.com/office/drawing/2014/main" id="{D1A9148B-9A99-4378-ABFD-4AAA79E4F2D9}"/>
              </a:ext>
            </a:extLst>
          </p:cNvPr>
          <p:cNvSpPr/>
          <p:nvPr/>
        </p:nvSpPr>
        <p:spPr>
          <a:xfrm rot="2700000">
            <a:off x="5027618" y="3036044"/>
            <a:ext cx="2465353" cy="2465353"/>
          </a:xfrm>
          <a:prstGeom prst="roundRect">
            <a:avLst>
              <a:gd name="adj" fmla="val 16141"/>
            </a:avLst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C5C26FE8-F648-4275-823D-CD1E824DB743}"/>
              </a:ext>
            </a:extLst>
          </p:cNvPr>
          <p:cNvGrpSpPr/>
          <p:nvPr/>
        </p:nvGrpSpPr>
        <p:grpSpPr>
          <a:xfrm>
            <a:off x="2183614" y="2774932"/>
            <a:ext cx="2465943" cy="1141969"/>
            <a:chOff x="8227060" y="1998146"/>
            <a:chExt cx="2465943" cy="1141969"/>
          </a:xfrm>
        </p:grpSpPr>
        <p:sp>
          <p:nvSpPr>
            <p:cNvPr id="16" name="TextBox 13">
              <a:extLst>
                <a:ext uri="{FF2B5EF4-FFF2-40B4-BE49-F238E27FC236}">
                  <a16:creationId xmlns:a16="http://schemas.microsoft.com/office/drawing/2014/main" id="{9D3343B0-FD0F-4374-9354-D26D554D9C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0100" y="1998146"/>
              <a:ext cx="135053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1216025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+mn-lt"/>
                </a:rPr>
                <a:t>A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17" name="TextBox 13">
              <a:extLst>
                <a:ext uri="{FF2B5EF4-FFF2-40B4-BE49-F238E27FC236}">
                  <a16:creationId xmlns:a16="http://schemas.microsoft.com/office/drawing/2014/main" id="{D99E05C3-29BC-409B-8299-CF5762689C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27060" y="2870811"/>
              <a:ext cx="2465943" cy="26930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 defTabSz="1216025" eaLnBrk="0" hangingPunct="0">
                <a:lnSpc>
                  <a:spcPts val="1800"/>
                </a:lnSpc>
                <a:defRPr sz="110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defRPr>
              </a:lvl1pPr>
              <a:lvl2pPr marL="742950" indent="-28575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vi-VN" sz="32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Cu, Al, Fe</a:t>
              </a:r>
              <a:endPara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AF87634A-A893-4BA5-AA17-33CB21573A2E}"/>
              </a:ext>
            </a:extLst>
          </p:cNvPr>
          <p:cNvCxnSpPr>
            <a:cxnSpLocks/>
          </p:cNvCxnSpPr>
          <p:nvPr/>
        </p:nvCxnSpPr>
        <p:spPr>
          <a:xfrm flipH="1">
            <a:off x="2021031" y="3380866"/>
            <a:ext cx="24959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21B54819-72CF-41FE-A4D9-EDAE65040909}"/>
              </a:ext>
            </a:extLst>
          </p:cNvPr>
          <p:cNvCxnSpPr>
            <a:cxnSpLocks/>
          </p:cNvCxnSpPr>
          <p:nvPr/>
        </p:nvCxnSpPr>
        <p:spPr>
          <a:xfrm>
            <a:off x="7938053" y="3380866"/>
            <a:ext cx="24959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A18C2F93-B86C-495E-90BE-3C26814F3CF5}"/>
              </a:ext>
            </a:extLst>
          </p:cNvPr>
          <p:cNvGrpSpPr/>
          <p:nvPr/>
        </p:nvGrpSpPr>
        <p:grpSpPr>
          <a:xfrm>
            <a:off x="7851735" y="2787045"/>
            <a:ext cx="2465943" cy="1099688"/>
            <a:chOff x="8252073" y="2010259"/>
            <a:chExt cx="2465943" cy="1099688"/>
          </a:xfrm>
        </p:grpSpPr>
        <p:sp>
          <p:nvSpPr>
            <p:cNvPr id="21" name="TextBox 13">
              <a:extLst>
                <a:ext uri="{FF2B5EF4-FFF2-40B4-BE49-F238E27FC236}">
                  <a16:creationId xmlns:a16="http://schemas.microsoft.com/office/drawing/2014/main" id="{790072D3-993F-4EFB-B581-981093856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56615" y="2010259"/>
              <a:ext cx="135053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r" defTabSz="1216025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+mn-lt"/>
                </a:rPr>
                <a:t>B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2" name="TextBox 13">
              <a:extLst>
                <a:ext uri="{FF2B5EF4-FFF2-40B4-BE49-F238E27FC236}">
                  <a16:creationId xmlns:a16="http://schemas.microsoft.com/office/drawing/2014/main" id="{CCA4B610-D9C3-429C-930F-3766ACF88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2073" y="2840643"/>
              <a:ext cx="2465943" cy="26930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r">
                <a:lnSpc>
                  <a:spcPts val="1800"/>
                </a:lnSpc>
              </a:pPr>
              <a:r>
                <a:rPr lang="vi-VN" sz="32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Zn, Ag, Fe</a:t>
              </a:r>
              <a:endParaRPr lang="zh-CN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endParaRP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46B0DF45-895C-4FF0-84E9-66387383F566}"/>
              </a:ext>
            </a:extLst>
          </p:cNvPr>
          <p:cNvGrpSpPr/>
          <p:nvPr/>
        </p:nvGrpSpPr>
        <p:grpSpPr>
          <a:xfrm>
            <a:off x="2172337" y="4433384"/>
            <a:ext cx="2465943" cy="1073580"/>
            <a:chOff x="8215783" y="2016120"/>
            <a:chExt cx="2465943" cy="1073580"/>
          </a:xfrm>
        </p:grpSpPr>
        <p:sp>
          <p:nvSpPr>
            <p:cNvPr id="24" name="TextBox 13">
              <a:extLst>
                <a:ext uri="{FF2B5EF4-FFF2-40B4-BE49-F238E27FC236}">
                  <a16:creationId xmlns:a16="http://schemas.microsoft.com/office/drawing/2014/main" id="{C14F64B7-BB71-44BE-8B63-24CF24EB30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59067" y="2016120"/>
              <a:ext cx="135053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1216025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+mn-lt"/>
                </a:rPr>
                <a:t>C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64968E50-34DC-4FCB-9B80-17399C950C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5783" y="2820396"/>
              <a:ext cx="2465943" cy="26930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 algn="r" defTabSz="1216025" eaLnBrk="0" hangingPunct="0">
                <a:lnSpc>
                  <a:spcPts val="1800"/>
                </a:lnSpc>
                <a:defRPr sz="110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defRPr>
              </a:lvl1pPr>
              <a:lvl2pPr marL="742950" indent="-28575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l"/>
              <a:r>
                <a:rPr lang="vi-VN" sz="32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Mg, Al, Zn</a:t>
              </a:r>
              <a:endPara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61AA28F6-7D1E-41C4-8E51-E6073F3C8A69}"/>
              </a:ext>
            </a:extLst>
          </p:cNvPr>
          <p:cNvCxnSpPr>
            <a:cxnSpLocks/>
          </p:cNvCxnSpPr>
          <p:nvPr/>
        </p:nvCxnSpPr>
        <p:spPr>
          <a:xfrm flipH="1">
            <a:off x="2021031" y="5021344"/>
            <a:ext cx="249599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9B39C48B-68C6-4FFD-961D-827090C2CCEB}"/>
              </a:ext>
            </a:extLst>
          </p:cNvPr>
          <p:cNvCxnSpPr>
            <a:cxnSpLocks/>
          </p:cNvCxnSpPr>
          <p:nvPr/>
        </p:nvCxnSpPr>
        <p:spPr>
          <a:xfrm>
            <a:off x="7938053" y="5021344"/>
            <a:ext cx="24959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ABEDB1B1-9A9B-4486-93F9-9E4E0828C2D3}"/>
              </a:ext>
            </a:extLst>
          </p:cNvPr>
          <p:cNvGrpSpPr/>
          <p:nvPr/>
        </p:nvGrpSpPr>
        <p:grpSpPr>
          <a:xfrm>
            <a:off x="7882309" y="4439829"/>
            <a:ext cx="2465943" cy="1065651"/>
            <a:chOff x="8282647" y="2022565"/>
            <a:chExt cx="2465943" cy="1065651"/>
          </a:xfrm>
        </p:grpSpPr>
        <p:sp>
          <p:nvSpPr>
            <p:cNvPr id="29" name="TextBox 13">
              <a:extLst>
                <a:ext uri="{FF2B5EF4-FFF2-40B4-BE49-F238E27FC236}">
                  <a16:creationId xmlns:a16="http://schemas.microsoft.com/office/drawing/2014/main" id="{0E96C8E2-30C1-4F45-8485-C8FB5F36A3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63965" y="2022565"/>
              <a:ext cx="1350534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r" defTabSz="1216025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zh-CN" sz="4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  <a:sym typeface="+mn-lt"/>
                </a:rPr>
                <a:t>C</a:t>
              </a:r>
              <a:endPara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F3DA7E3C-A83A-44AE-B16A-4C348347DA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2647" y="2818912"/>
              <a:ext cx="2465943" cy="26930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defPPr>
                <a:defRPr lang="zh-CN"/>
              </a:defPPr>
              <a:lvl1pPr algn="r" defTabSz="1216025" eaLnBrk="0" hangingPunct="0">
                <a:lnSpc>
                  <a:spcPts val="1800"/>
                </a:lnSpc>
                <a:defRPr sz="110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</a:defRPr>
              </a:lvl1pPr>
              <a:lvl2pPr marL="742950" indent="-28575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defTabSz="1216025" eaLnBrk="0" hangingPunct="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1216025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vi-VN" sz="3200" b="0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Al, Fe, Ag</a:t>
              </a:r>
              <a:endPara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DC21EB8A-B9B6-43D2-AB17-7DD44E5159A0}"/>
              </a:ext>
            </a:extLst>
          </p:cNvPr>
          <p:cNvSpPr txBox="1"/>
          <p:nvPr/>
        </p:nvSpPr>
        <p:spPr>
          <a:xfrm>
            <a:off x="1347724" y="1119577"/>
            <a:ext cx="9482036" cy="954107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7:</a:t>
            </a:r>
            <a:r>
              <a:rPr lang="vi-VN" sz="2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Dãy kim loại nào sau đây gồm các kim loại đều tác dụng được với dung dịch HCl?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0D93F31D-B370-40E7-9CA3-EA85AAFAB672}"/>
              </a:ext>
            </a:extLst>
          </p:cNvPr>
          <p:cNvSpPr/>
          <p:nvPr/>
        </p:nvSpPr>
        <p:spPr>
          <a:xfrm>
            <a:off x="2137849" y="5019073"/>
            <a:ext cx="2104367" cy="5393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031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Click="0">
        <p14:flythroug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1" grpId="0" animBg="1"/>
      <p:bldP spid="3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2" name="Oval 4">
            <a:extLst>
              <a:ext uri="{FF2B5EF4-FFF2-40B4-BE49-F238E27FC236}">
                <a16:creationId xmlns:a16="http://schemas.microsoft.com/office/drawing/2014/main" id="{A1D089BE-4E57-4B08-B76F-2C7EF807829A}"/>
              </a:ext>
            </a:extLst>
          </p:cNvPr>
          <p:cNvSpPr/>
          <p:nvPr/>
        </p:nvSpPr>
        <p:spPr>
          <a:xfrm>
            <a:off x="1697679" y="2057256"/>
            <a:ext cx="676215" cy="676215"/>
          </a:xfrm>
          <a:prstGeom prst="ellipse">
            <a:avLst/>
          </a:pr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B6182D16-50F3-46A0-B55C-7894DCFF8CE9}"/>
              </a:ext>
            </a:extLst>
          </p:cNvPr>
          <p:cNvSpPr/>
          <p:nvPr/>
        </p:nvSpPr>
        <p:spPr>
          <a:xfrm>
            <a:off x="1700615" y="3050240"/>
            <a:ext cx="676215" cy="676215"/>
          </a:xfrm>
          <a:prstGeom prst="ellipse">
            <a:avLst/>
          </a:pr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609979C8-1F39-4112-B585-6926944B4768}"/>
              </a:ext>
            </a:extLst>
          </p:cNvPr>
          <p:cNvSpPr/>
          <p:nvPr/>
        </p:nvSpPr>
        <p:spPr>
          <a:xfrm>
            <a:off x="1724386" y="4056238"/>
            <a:ext cx="676215" cy="676215"/>
          </a:xfrm>
          <a:prstGeom prst="ellipse">
            <a:avLst/>
          </a:pr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B68E3C-6BAA-4177-8FCE-2033E12F476E}"/>
              </a:ext>
            </a:extLst>
          </p:cNvPr>
          <p:cNvSpPr/>
          <p:nvPr/>
        </p:nvSpPr>
        <p:spPr>
          <a:xfrm>
            <a:off x="2710444" y="1950014"/>
            <a:ext cx="8405680" cy="954099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pPr lvl="0">
              <a:defRPr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Bán kính nguyên tử của clo lớn hơn bán kính nguyên tử của flo.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F40E0491-A277-46E1-8C62-8075C146FB95}"/>
              </a:ext>
            </a:extLst>
          </p:cNvPr>
          <p:cNvSpPr/>
          <p:nvPr/>
        </p:nvSpPr>
        <p:spPr>
          <a:xfrm>
            <a:off x="2776981" y="3143288"/>
            <a:ext cx="7431321" cy="523212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khử của ion I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mạnh hơn tính khử của ion Br</a:t>
            </a:r>
            <a:r>
              <a:rPr lang="vi-VN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02672790-D253-4211-B86B-B16AE6E3BE8B}"/>
              </a:ext>
            </a:extLst>
          </p:cNvPr>
          <p:cNvSpPr/>
          <p:nvPr/>
        </p:nvSpPr>
        <p:spPr>
          <a:xfrm>
            <a:off x="2763636" y="4209241"/>
            <a:ext cx="7431321" cy="523212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âm điện của brom lớn hơn độ âm điện của iot.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5" name="Oval 4">
            <a:extLst>
              <a:ext uri="{FF2B5EF4-FFF2-40B4-BE49-F238E27FC236}">
                <a16:creationId xmlns:a16="http://schemas.microsoft.com/office/drawing/2014/main" id="{DA6D1B96-0510-4BE5-95E9-D6065A8EF6D1}"/>
              </a:ext>
            </a:extLst>
          </p:cNvPr>
          <p:cNvSpPr/>
          <p:nvPr/>
        </p:nvSpPr>
        <p:spPr>
          <a:xfrm>
            <a:off x="1702255" y="5146544"/>
            <a:ext cx="676215" cy="676215"/>
          </a:xfrm>
          <a:prstGeom prst="ellipse">
            <a:avLst/>
          </a:pr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  <a:endParaRPr kumimoji="0" lang="id-ID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6" name="矩形 27">
            <a:extLst>
              <a:ext uri="{FF2B5EF4-FFF2-40B4-BE49-F238E27FC236}">
                <a16:creationId xmlns:a16="http://schemas.microsoft.com/office/drawing/2014/main" id="{8D16AB5D-2B4F-449A-A7AA-D43A6451B5B3}"/>
              </a:ext>
            </a:extLst>
          </p:cNvPr>
          <p:cNvSpPr/>
          <p:nvPr/>
        </p:nvSpPr>
        <p:spPr>
          <a:xfrm>
            <a:off x="2778621" y="5239592"/>
            <a:ext cx="6964985" cy="523212"/>
          </a:xfrm>
          <a:prstGeom prst="rect">
            <a:avLst/>
          </a:prstGeom>
          <a:solidFill>
            <a:srgbClr val="FFFFCC"/>
          </a:solidFill>
        </p:spPr>
        <p:txBody>
          <a:bodyPr wrap="square" lIns="91433" tIns="45716" rIns="91433" bIns="45716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axit của HF mạnh hơn tính axit của HCl.</a:t>
            </a:r>
            <a:endParaRPr lang="zh-CN" altLang="en-US" sz="28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7D3638-17D3-405C-B2D9-33834A5144AE}"/>
              </a:ext>
            </a:extLst>
          </p:cNvPr>
          <p:cNvSpPr txBox="1"/>
          <p:nvPr/>
        </p:nvSpPr>
        <p:spPr>
          <a:xfrm>
            <a:off x="3031316" y="1064611"/>
            <a:ext cx="5679556" cy="523220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8:</a:t>
            </a:r>
            <a:r>
              <a:rPr lang="vi-VN" sz="2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Phát biểu nào sau đây là sai?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48C21CA6-7AC2-421F-A43D-9B53DC31365E}"/>
              </a:ext>
            </a:extLst>
          </p:cNvPr>
          <p:cNvSpPr/>
          <p:nvPr/>
        </p:nvSpPr>
        <p:spPr>
          <a:xfrm>
            <a:off x="2713747" y="5254011"/>
            <a:ext cx="7029859" cy="5393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9120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6" grpId="0" animBg="1"/>
      <p:bldP spid="28" grpId="0" animBg="1"/>
      <p:bldP spid="30" grpId="0" animBg="1"/>
      <p:bldP spid="35" grpId="0" animBg="1"/>
      <p:bldP spid="36" grpId="0" animBg="1"/>
      <p:bldP spid="21" grpId="0" animBg="1"/>
      <p:bldP spid="2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47" name="圆角矩形 19">
            <a:extLst>
              <a:ext uri="{FF2B5EF4-FFF2-40B4-BE49-F238E27FC236}">
                <a16:creationId xmlns:a16="http://schemas.microsoft.com/office/drawing/2014/main" id="{E85789BD-54D2-40E2-AAD6-C56578457881}"/>
              </a:ext>
            </a:extLst>
          </p:cNvPr>
          <p:cNvSpPr/>
          <p:nvPr/>
        </p:nvSpPr>
        <p:spPr>
          <a:xfrm>
            <a:off x="2094003" y="4145280"/>
            <a:ext cx="848360" cy="520700"/>
          </a:xfrm>
          <a:prstGeom prst="roundRect">
            <a:avLst/>
          </a:prstGeom>
          <a:solidFill>
            <a:srgbClr val="D9EBEF"/>
          </a:solidFill>
          <a:ln w="254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r>
              <a:rPr lang="en-US" altLang="zh-CN" sz="4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  <a:endParaRPr lang="zh-CN" altLang="en-US" sz="40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52" name="圆角矩形 24">
            <a:extLst>
              <a:ext uri="{FF2B5EF4-FFF2-40B4-BE49-F238E27FC236}">
                <a16:creationId xmlns:a16="http://schemas.microsoft.com/office/drawing/2014/main" id="{88E1C02E-0A9F-4C21-B2F3-682941D4CC58}"/>
              </a:ext>
            </a:extLst>
          </p:cNvPr>
          <p:cNvSpPr/>
          <p:nvPr/>
        </p:nvSpPr>
        <p:spPr>
          <a:xfrm>
            <a:off x="4472078" y="4161155"/>
            <a:ext cx="848360" cy="520700"/>
          </a:xfrm>
          <a:prstGeom prst="roundRect">
            <a:avLst/>
          </a:prstGeom>
          <a:solidFill>
            <a:srgbClr val="D9EBEF"/>
          </a:solidFill>
          <a:ln w="254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  <a:endParaRPr kumimoji="0" lang="zh-CN" altLang="en-US" sz="4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57" name="圆角矩形 26">
            <a:extLst>
              <a:ext uri="{FF2B5EF4-FFF2-40B4-BE49-F238E27FC236}">
                <a16:creationId xmlns:a16="http://schemas.microsoft.com/office/drawing/2014/main" id="{4B0320B3-7CFC-4024-A6E4-7552B8ABC9F5}"/>
              </a:ext>
            </a:extLst>
          </p:cNvPr>
          <p:cNvSpPr/>
          <p:nvPr/>
        </p:nvSpPr>
        <p:spPr>
          <a:xfrm>
            <a:off x="9228228" y="4161155"/>
            <a:ext cx="848360" cy="520700"/>
          </a:xfrm>
          <a:prstGeom prst="roundRect">
            <a:avLst/>
          </a:prstGeom>
          <a:solidFill>
            <a:srgbClr val="D9EBEF"/>
          </a:solidFill>
          <a:ln w="254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  <a:endParaRPr kumimoji="0" lang="zh-CN" altLang="en-US" sz="4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3" name="圆角矩形 25">
            <a:extLst>
              <a:ext uri="{FF2B5EF4-FFF2-40B4-BE49-F238E27FC236}">
                <a16:creationId xmlns:a16="http://schemas.microsoft.com/office/drawing/2014/main" id="{1D8B7FDA-34B1-43CE-A565-1680728F3F38}"/>
              </a:ext>
            </a:extLst>
          </p:cNvPr>
          <p:cNvSpPr/>
          <p:nvPr/>
        </p:nvSpPr>
        <p:spPr>
          <a:xfrm>
            <a:off x="6850153" y="4146550"/>
            <a:ext cx="848360" cy="520700"/>
          </a:xfrm>
          <a:prstGeom prst="roundRect">
            <a:avLst/>
          </a:prstGeom>
          <a:solidFill>
            <a:srgbClr val="D9EBEF"/>
          </a:solidFill>
          <a:ln w="254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  <a:endParaRPr kumimoji="0" lang="zh-CN" altLang="en-US" sz="4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88DF2CF2-06BD-4CEF-9FF5-69606B16B1B2}"/>
              </a:ext>
            </a:extLst>
          </p:cNvPr>
          <p:cNvSpPr/>
          <p:nvPr/>
        </p:nvSpPr>
        <p:spPr>
          <a:xfrm>
            <a:off x="1508117" y="4859265"/>
            <a:ext cx="1984383" cy="65017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lIns="0" tIns="0" rIns="0" bIns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2</a:t>
            </a:r>
            <a:endParaRPr lang="en-US" altLang="zh-CN" sz="3200" b="1" dirty="0">
              <a:solidFill>
                <a:prstClr val="black">
                  <a:lumMod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9FE3880A-739E-410A-8F6A-7F734AB09DF8}"/>
              </a:ext>
            </a:extLst>
          </p:cNvPr>
          <p:cNvSpPr/>
          <p:nvPr/>
        </p:nvSpPr>
        <p:spPr>
          <a:xfrm>
            <a:off x="3816569" y="4859265"/>
            <a:ext cx="1984383" cy="65017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3</a:t>
            </a: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388363F6-CDDD-4158-A6CC-1F93AB3F1ED9}"/>
              </a:ext>
            </a:extLst>
          </p:cNvPr>
          <p:cNvSpPr/>
          <p:nvPr/>
        </p:nvSpPr>
        <p:spPr>
          <a:xfrm>
            <a:off x="6209249" y="4859265"/>
            <a:ext cx="1984383" cy="65017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4</a:t>
            </a:r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A0F93C0C-B9D7-4CBC-87C8-EBECF16678F2}"/>
              </a:ext>
            </a:extLst>
          </p:cNvPr>
          <p:cNvSpPr/>
          <p:nvPr/>
        </p:nvSpPr>
        <p:spPr>
          <a:xfrm>
            <a:off x="8573354" y="4859265"/>
            <a:ext cx="1984383" cy="650178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5808AF-DF17-4BDD-9C44-60F67B505EA4}"/>
              </a:ext>
            </a:extLst>
          </p:cNvPr>
          <p:cNvSpPr txBox="1"/>
          <p:nvPr/>
        </p:nvSpPr>
        <p:spPr>
          <a:xfrm>
            <a:off x="1168400" y="881348"/>
            <a:ext cx="9538406" cy="3046988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4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9:</a:t>
            </a:r>
            <a:r>
              <a:rPr lang="vi-VN" sz="24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các phát biểu sau: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(a) Trong các phản ứng hóa học,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Fluorine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chỉ thể hiện tính oxi hóa.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(b)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Hydrofluoric Acid là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axit yếu.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(c) Dung dịch NaF loãng được dung làm thuốc chống sâu răng.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(d) Trong hợp chất, các halogen (F, Cl, Br, I) đều có số oxi hóa : -1, +1, +3, +5 và +7.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(e) Tính khử của các ion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halide 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tăng dần theo thứ tự F</a:t>
            </a:r>
            <a:r>
              <a:rPr lang="vi-VN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Cl</a:t>
            </a:r>
            <a:r>
              <a:rPr lang="vi-VN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Br</a:t>
            </a:r>
            <a:r>
              <a:rPr lang="vi-VN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I</a:t>
            </a:r>
            <a:r>
              <a:rPr lang="vi-VN" sz="240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 các phát biểu trên, số phát biểu đúng là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8B4C8D1-9DD7-49CA-80E1-8EA86F08A87E}"/>
              </a:ext>
            </a:extLst>
          </p:cNvPr>
          <p:cNvSpPr/>
          <p:nvPr/>
        </p:nvSpPr>
        <p:spPr>
          <a:xfrm>
            <a:off x="6210718" y="4885464"/>
            <a:ext cx="1984383" cy="608496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343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2" grpId="0" animBg="1"/>
      <p:bldP spid="57" grpId="0" animBg="1"/>
      <p:bldP spid="63" grpId="0" animBg="1"/>
      <p:bldP spid="70" grpId="0" animBg="1"/>
      <p:bldP spid="71" grpId="0" animBg="1"/>
      <p:bldP spid="72" grpId="0" animBg="1"/>
      <p:bldP spid="73" grpId="0" animBg="1"/>
      <p:bldP spid="17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883A8C68-9946-42C7-82C9-2FE0DAE61D4A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9185846E-F018-4B65-83BD-B7847A836BAE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553BEBF0-52F3-42F9-B2DD-A4A8BFADBC4A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30161D24-99E6-4E77-AC4C-21120F89774A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BB0B2146-8135-4C64-811B-E3B1DD2C9D5A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974EE83A-4580-4206-AE77-EBC9FA596595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A6A7E688-13E2-4093-8903-EFE22618146C}"/>
              </a:ext>
            </a:extLst>
          </p:cNvPr>
          <p:cNvSpPr/>
          <p:nvPr/>
        </p:nvSpPr>
        <p:spPr>
          <a:xfrm>
            <a:off x="5156200" y="1633591"/>
            <a:ext cx="1446178" cy="10156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I.</a:t>
            </a:r>
            <a:endParaRPr lang="zh-CN" altLang="en-US" sz="6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3FC23526-3398-484D-A292-DD4EB7FCEB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943" y="3507169"/>
            <a:ext cx="1019144" cy="101914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62D5342-5F06-4A2E-BEFD-70028AAD6D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345" y="2566652"/>
            <a:ext cx="1862082" cy="931041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90B3A3E0-4DD2-49D9-993E-0D71C34899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143" y="4951705"/>
            <a:ext cx="1150877" cy="863158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D82E8421-DD3A-4801-835C-5BF8E3B14E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254" y="3355752"/>
            <a:ext cx="1152946" cy="1537261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5A509783-4741-42FF-A02C-D61E6CC5CB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572" y="5127226"/>
            <a:ext cx="1884161" cy="1256107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7DE54687-8D94-4961-A142-C46AC2975F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469" y="4932512"/>
            <a:ext cx="1221361" cy="1221361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7979AE8E-CED1-4EFE-9AA2-DBAFBFEFF35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60" y="517842"/>
            <a:ext cx="1123950" cy="112395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24DC986A-8D08-447C-9ED1-EC89D9C12FB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583" y="1645093"/>
            <a:ext cx="1169552" cy="584776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E46D8195-7D21-4528-91A1-30052AA40FDB}"/>
              </a:ext>
            </a:extLst>
          </p:cNvPr>
          <p:cNvSpPr/>
          <p:nvPr/>
        </p:nvSpPr>
        <p:spPr>
          <a:xfrm>
            <a:off x="2542935" y="2691588"/>
            <a:ext cx="78710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Hệ</a:t>
            </a:r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thống</a:t>
            </a:r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kiến</a:t>
            </a:r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thức</a:t>
            </a:r>
            <a:endParaRPr lang="zh-CN" altLang="en-US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2" name="任意多边形: 形状 21">
            <a:extLst>
              <a:ext uri="{FF2B5EF4-FFF2-40B4-BE49-F238E27FC236}">
                <a16:creationId xmlns:a16="http://schemas.microsoft.com/office/drawing/2014/main" id="{A18FAB3A-1DD1-4871-935C-2DBBF58E3C11}"/>
              </a:ext>
            </a:extLst>
          </p:cNvPr>
          <p:cNvSpPr/>
          <p:nvPr/>
        </p:nvSpPr>
        <p:spPr>
          <a:xfrm>
            <a:off x="10261429" y="4264374"/>
            <a:ext cx="526098" cy="485662"/>
          </a:xfrm>
          <a:custGeom>
            <a:avLst/>
            <a:gdLst>
              <a:gd name="connsiteX0" fmla="*/ 1066800 w 1066800"/>
              <a:gd name="connsiteY0" fmla="*/ 0 h 889000"/>
              <a:gd name="connsiteX1" fmla="*/ 1066800 w 1066800"/>
              <a:gd name="connsiteY1" fmla="*/ 889000 h 889000"/>
              <a:gd name="connsiteX2" fmla="*/ 0 w 1066800"/>
              <a:gd name="connsiteY2" fmla="*/ 889000 h 889000"/>
              <a:gd name="connsiteX3" fmla="*/ 647700 w 1066800"/>
              <a:gd name="connsiteY3" fmla="*/ 495300 h 889000"/>
              <a:gd name="connsiteX4" fmla="*/ 0 w 1066800"/>
              <a:gd name="connsiteY4" fmla="*/ 101600 h 889000"/>
              <a:gd name="connsiteX5" fmla="*/ 1041400 w 1066800"/>
              <a:gd name="connsiteY5" fmla="*/ 25400 h 889000"/>
              <a:gd name="connsiteX6" fmla="*/ 1066800 w 1066800"/>
              <a:gd name="connsiteY6" fmla="*/ 0 h 889000"/>
              <a:gd name="connsiteX0" fmla="*/ 1041400 w 1066800"/>
              <a:gd name="connsiteY0" fmla="*/ 0 h 863600"/>
              <a:gd name="connsiteX1" fmla="*/ 1066800 w 1066800"/>
              <a:gd name="connsiteY1" fmla="*/ 863600 h 863600"/>
              <a:gd name="connsiteX2" fmla="*/ 0 w 1066800"/>
              <a:gd name="connsiteY2" fmla="*/ 863600 h 863600"/>
              <a:gd name="connsiteX3" fmla="*/ 647700 w 1066800"/>
              <a:gd name="connsiteY3" fmla="*/ 469900 h 863600"/>
              <a:gd name="connsiteX4" fmla="*/ 0 w 1066800"/>
              <a:gd name="connsiteY4" fmla="*/ 76200 h 863600"/>
              <a:gd name="connsiteX5" fmla="*/ 1041400 w 1066800"/>
              <a:gd name="connsiteY5" fmla="*/ 0 h 863600"/>
              <a:gd name="connsiteX0" fmla="*/ 1081881 w 1081881"/>
              <a:gd name="connsiteY0" fmla="*/ 0 h 868363"/>
              <a:gd name="connsiteX1" fmla="*/ 1066800 w 1081881"/>
              <a:gd name="connsiteY1" fmla="*/ 868363 h 868363"/>
              <a:gd name="connsiteX2" fmla="*/ 0 w 1081881"/>
              <a:gd name="connsiteY2" fmla="*/ 868363 h 868363"/>
              <a:gd name="connsiteX3" fmla="*/ 647700 w 1081881"/>
              <a:gd name="connsiteY3" fmla="*/ 474663 h 868363"/>
              <a:gd name="connsiteX4" fmla="*/ 0 w 1081881"/>
              <a:gd name="connsiteY4" fmla="*/ 80963 h 868363"/>
              <a:gd name="connsiteX5" fmla="*/ 1081881 w 1081881"/>
              <a:gd name="connsiteY5" fmla="*/ 0 h 868363"/>
              <a:gd name="connsiteX0" fmla="*/ 1086643 w 1086643"/>
              <a:gd name="connsiteY0" fmla="*/ 14287 h 882650"/>
              <a:gd name="connsiteX1" fmla="*/ 1071562 w 1086643"/>
              <a:gd name="connsiteY1" fmla="*/ 882650 h 882650"/>
              <a:gd name="connsiteX2" fmla="*/ 4762 w 1086643"/>
              <a:gd name="connsiteY2" fmla="*/ 882650 h 882650"/>
              <a:gd name="connsiteX3" fmla="*/ 652462 w 1086643"/>
              <a:gd name="connsiteY3" fmla="*/ 488950 h 882650"/>
              <a:gd name="connsiteX4" fmla="*/ 0 w 1086643"/>
              <a:gd name="connsiteY4" fmla="*/ 0 h 882650"/>
              <a:gd name="connsiteX5" fmla="*/ 1086643 w 1086643"/>
              <a:gd name="connsiteY5" fmla="*/ 14287 h 882650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52462 w 1086643"/>
              <a:gd name="connsiteY3" fmla="*/ 488950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71512 w 1086643"/>
              <a:gd name="connsiteY3" fmla="*/ 415131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79499 w 1083592"/>
              <a:gd name="connsiteY0" fmla="*/ 2381 h 887412"/>
              <a:gd name="connsiteX1" fmla="*/ 1083468 w 1083592"/>
              <a:gd name="connsiteY1" fmla="*/ 887412 h 887412"/>
              <a:gd name="connsiteX2" fmla="*/ 4762 w 1083592"/>
              <a:gd name="connsiteY2" fmla="*/ 882650 h 887412"/>
              <a:gd name="connsiteX3" fmla="*/ 671512 w 1083592"/>
              <a:gd name="connsiteY3" fmla="*/ 415131 h 887412"/>
              <a:gd name="connsiteX4" fmla="*/ 0 w 1083592"/>
              <a:gd name="connsiteY4" fmla="*/ 0 h 887412"/>
              <a:gd name="connsiteX5" fmla="*/ 1079499 w 1083592"/>
              <a:gd name="connsiteY5" fmla="*/ 2381 h 887412"/>
              <a:gd name="connsiteX0" fmla="*/ 1091405 w 1091405"/>
              <a:gd name="connsiteY0" fmla="*/ 4762 h 887412"/>
              <a:gd name="connsiteX1" fmla="*/ 1083468 w 1091405"/>
              <a:gd name="connsiteY1" fmla="*/ 887412 h 887412"/>
              <a:gd name="connsiteX2" fmla="*/ 4762 w 1091405"/>
              <a:gd name="connsiteY2" fmla="*/ 882650 h 887412"/>
              <a:gd name="connsiteX3" fmla="*/ 671512 w 1091405"/>
              <a:gd name="connsiteY3" fmla="*/ 415131 h 887412"/>
              <a:gd name="connsiteX4" fmla="*/ 0 w 1091405"/>
              <a:gd name="connsiteY4" fmla="*/ 0 h 887412"/>
              <a:gd name="connsiteX5" fmla="*/ 1091405 w 1091405"/>
              <a:gd name="connsiteY5" fmla="*/ 4762 h 887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1405" h="887412">
                <a:moveTo>
                  <a:pt x="1091405" y="4762"/>
                </a:moveTo>
                <a:cubicBezTo>
                  <a:pt x="1090347" y="295804"/>
                  <a:pt x="1084526" y="596370"/>
                  <a:pt x="1083468" y="887412"/>
                </a:cubicBezTo>
                <a:lnTo>
                  <a:pt x="4762" y="882650"/>
                </a:lnTo>
                <a:lnTo>
                  <a:pt x="671512" y="415131"/>
                </a:lnTo>
                <a:lnTo>
                  <a:pt x="0" y="0"/>
                </a:lnTo>
                <a:lnTo>
                  <a:pt x="1091405" y="4762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3" name="等腰三角形 22">
            <a:extLst>
              <a:ext uri="{FF2B5EF4-FFF2-40B4-BE49-F238E27FC236}">
                <a16:creationId xmlns:a16="http://schemas.microsoft.com/office/drawing/2014/main" id="{8B965E51-7D1C-4FA4-9D2D-DF70A9535D4A}"/>
              </a:ext>
            </a:extLst>
          </p:cNvPr>
          <p:cNvSpPr/>
          <p:nvPr/>
        </p:nvSpPr>
        <p:spPr>
          <a:xfrm>
            <a:off x="10093041" y="2387600"/>
            <a:ext cx="320959" cy="276689"/>
          </a:xfrm>
          <a:prstGeom prst="triangle">
            <a:avLst/>
          </a:prstGeom>
          <a:solidFill>
            <a:srgbClr val="E61C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261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</p:grpSp>
      <p:sp>
        <p:nvSpPr>
          <p:cNvPr id="14" name="11 Rectángulo">
            <a:extLst>
              <a:ext uri="{FF2B5EF4-FFF2-40B4-BE49-F238E27FC236}">
                <a16:creationId xmlns:a16="http://schemas.microsoft.com/office/drawing/2014/main" id="{9DFBF36C-EBC5-4C32-B507-E1969E15E60B}"/>
              </a:ext>
            </a:extLst>
          </p:cNvPr>
          <p:cNvSpPr/>
          <p:nvPr/>
        </p:nvSpPr>
        <p:spPr>
          <a:xfrm>
            <a:off x="1651000" y="3844723"/>
            <a:ext cx="896668" cy="915958"/>
          </a:xfrm>
          <a:prstGeom prst="rect">
            <a:avLst/>
          </a:prstGeom>
          <a:solidFill>
            <a:srgbClr val="F6BEC7"/>
          </a:solidFill>
          <a:ln w="63500">
            <a:solidFill>
              <a:schemeClr val="bg1"/>
            </a:solidFill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68550" tIns="34274" rIns="68550" bIns="34274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A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DFDC725-A3FE-4DD8-BCA0-9E00EF4246F1}"/>
              </a:ext>
            </a:extLst>
          </p:cNvPr>
          <p:cNvSpPr/>
          <p:nvPr/>
        </p:nvSpPr>
        <p:spPr>
          <a:xfrm>
            <a:off x="1347372" y="5206812"/>
            <a:ext cx="1615159" cy="42896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0,16</a:t>
            </a:r>
            <a:endParaRPr lang="zh-CN" altLang="en-US" sz="20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7" name="42 Rectángulo">
            <a:extLst>
              <a:ext uri="{FF2B5EF4-FFF2-40B4-BE49-F238E27FC236}">
                <a16:creationId xmlns:a16="http://schemas.microsoft.com/office/drawing/2014/main" id="{C598D67C-BDCA-4F45-A056-1540F83AFB6D}"/>
              </a:ext>
            </a:extLst>
          </p:cNvPr>
          <p:cNvSpPr/>
          <p:nvPr/>
        </p:nvSpPr>
        <p:spPr>
          <a:xfrm>
            <a:off x="4454526" y="2982889"/>
            <a:ext cx="937016" cy="920494"/>
          </a:xfrm>
          <a:prstGeom prst="rect">
            <a:avLst/>
          </a:prstGeom>
          <a:solidFill>
            <a:srgbClr val="D9EBEF"/>
          </a:solidFill>
          <a:ln w="63500">
            <a:solidFill>
              <a:schemeClr val="bg1"/>
            </a:solidFill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68550" tIns="34274" rIns="68550" bIns="34274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CAC4FA0-F617-49C0-A44F-EF9DC50C2441}"/>
              </a:ext>
            </a:extLst>
          </p:cNvPr>
          <p:cNvSpPr/>
          <p:nvPr/>
        </p:nvSpPr>
        <p:spPr>
          <a:xfrm>
            <a:off x="4136887" y="4387620"/>
            <a:ext cx="1615159" cy="42896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ts val="2500"/>
              </a:lnSpc>
              <a:defRPr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  <a:endParaRPr lang="zh-CN" altLang="en-US" sz="20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0" name="51 Rectángulo">
            <a:extLst>
              <a:ext uri="{FF2B5EF4-FFF2-40B4-BE49-F238E27FC236}">
                <a16:creationId xmlns:a16="http://schemas.microsoft.com/office/drawing/2014/main" id="{32D3DFDB-50BC-4AF0-9B86-6F806246725E}"/>
              </a:ext>
            </a:extLst>
          </p:cNvPr>
          <p:cNvSpPr/>
          <p:nvPr/>
        </p:nvSpPr>
        <p:spPr>
          <a:xfrm>
            <a:off x="7055242" y="3840188"/>
            <a:ext cx="936398" cy="920493"/>
          </a:xfrm>
          <a:prstGeom prst="rect">
            <a:avLst/>
          </a:prstGeom>
          <a:solidFill>
            <a:srgbClr val="F6BEC7"/>
          </a:solidFill>
          <a:ln w="63500">
            <a:solidFill>
              <a:schemeClr val="bg1"/>
            </a:solidFill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68550" tIns="34274" rIns="68550" bIns="34274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691F6E22-D249-4D10-9F16-3922C53CEEBC}"/>
              </a:ext>
            </a:extLst>
          </p:cNvPr>
          <p:cNvSpPr/>
          <p:nvPr/>
        </p:nvSpPr>
        <p:spPr>
          <a:xfrm>
            <a:off x="6665498" y="5220878"/>
            <a:ext cx="1615159" cy="42896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ctr">
              <a:lnSpc>
                <a:spcPts val="2500"/>
              </a:lnSpc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0,05</a:t>
            </a:r>
            <a:endParaRPr lang="zh-CN" altLang="en-US" sz="2000" dirty="0">
              <a:solidFill>
                <a:srgbClr val="7F7F7F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8" name="42 Rectángulo">
            <a:extLst>
              <a:ext uri="{FF2B5EF4-FFF2-40B4-BE49-F238E27FC236}">
                <a16:creationId xmlns:a16="http://schemas.microsoft.com/office/drawing/2014/main" id="{C8C69814-07C5-4430-A887-F266942C3444}"/>
              </a:ext>
            </a:extLst>
          </p:cNvPr>
          <p:cNvSpPr/>
          <p:nvPr/>
        </p:nvSpPr>
        <p:spPr>
          <a:xfrm>
            <a:off x="9471393" y="2941175"/>
            <a:ext cx="937016" cy="920494"/>
          </a:xfrm>
          <a:prstGeom prst="rect">
            <a:avLst/>
          </a:prstGeom>
          <a:solidFill>
            <a:srgbClr val="D9EBEF"/>
          </a:solidFill>
          <a:ln w="63500">
            <a:solidFill>
              <a:schemeClr val="bg1"/>
            </a:solidFill>
          </a:ln>
          <a:effectLst>
            <a:outerShdw blurRad="1270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lIns="68550" tIns="34274" rIns="68550" bIns="34274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44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</a:t>
            </a:r>
          </a:p>
        </p:txBody>
      </p:sp>
      <p:sp>
        <p:nvSpPr>
          <p:cNvPr id="21" name="矩形 18">
            <a:extLst>
              <a:ext uri="{FF2B5EF4-FFF2-40B4-BE49-F238E27FC236}">
                <a16:creationId xmlns:a16="http://schemas.microsoft.com/office/drawing/2014/main" id="{46ED235F-8DA2-4644-B11A-96344D80F693}"/>
              </a:ext>
            </a:extLst>
          </p:cNvPr>
          <p:cNvSpPr/>
          <p:nvPr/>
        </p:nvSpPr>
        <p:spPr>
          <a:xfrm>
            <a:off x="9153754" y="4345906"/>
            <a:ext cx="1615159" cy="42896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lvl="0" algn="ctr">
              <a:lnSpc>
                <a:spcPts val="2500"/>
              </a:lnSpc>
              <a:defRPr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0,02</a:t>
            </a:r>
            <a:endParaRPr lang="zh-CN" altLang="en-US" sz="2000" dirty="0">
              <a:solidFill>
                <a:srgbClr val="40404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C102036-0DA1-4B8D-9A0A-8A7A78E88A47}"/>
              </a:ext>
            </a:extLst>
          </p:cNvPr>
          <p:cNvSpPr txBox="1"/>
          <p:nvPr/>
        </p:nvSpPr>
        <p:spPr>
          <a:xfrm>
            <a:off x="1113715" y="1242545"/>
            <a:ext cx="9950054" cy="954107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vi-VN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 10:</a:t>
            </a:r>
            <a:r>
              <a:rPr lang="vi-VN" sz="28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 3,16 gam KMnO</a:t>
            </a:r>
            <a:r>
              <a:rPr lang="vi-VN" sz="2800" b="0" i="0" baseline="-25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tác dụng với dung dịch HCl đặc (dư), sau khi phản ứng xảy ra hoàn toàn thì số mol HCl bị oxi hóa là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BDBB6330-FBA1-4E9E-B981-C5F9B9DA75FF}"/>
              </a:ext>
            </a:extLst>
          </p:cNvPr>
          <p:cNvSpPr/>
          <p:nvPr/>
        </p:nvSpPr>
        <p:spPr>
          <a:xfrm>
            <a:off x="4106775" y="4345906"/>
            <a:ext cx="1615159" cy="470678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722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9" grpId="0" animBg="1"/>
      <p:bldP spid="20" grpId="0" animBg="1"/>
      <p:bldP spid="22" grpId="0" animBg="1"/>
      <p:bldP spid="18" grpId="0" animBg="1"/>
      <p:bldP spid="21" grpId="0" animBg="1"/>
      <p:bldP spid="23" grpId="0" animBg="1"/>
      <p:bldP spid="3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任意多边形: 形状 34">
            <a:extLst>
              <a:ext uri="{FF2B5EF4-FFF2-40B4-BE49-F238E27FC236}">
                <a16:creationId xmlns:a16="http://schemas.microsoft.com/office/drawing/2014/main" id="{0975D47F-FE0D-49EB-B163-AF91073A4002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6" name="任意多边形: 形状 35">
            <a:extLst>
              <a:ext uri="{FF2B5EF4-FFF2-40B4-BE49-F238E27FC236}">
                <a16:creationId xmlns:a16="http://schemas.microsoft.com/office/drawing/2014/main" id="{7A1BE885-D5D3-4152-A4D5-34702B34D0CE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7" name="任意多边形: 形状 36">
            <a:extLst>
              <a:ext uri="{FF2B5EF4-FFF2-40B4-BE49-F238E27FC236}">
                <a16:creationId xmlns:a16="http://schemas.microsoft.com/office/drawing/2014/main" id="{FFF0C30B-1169-4918-9D41-2F594C7915F4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8C4E4030-DFB9-491D-AA12-7496A1A77D4B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0EE1DB9D-AC2B-4A12-B110-9085682E4EE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4D4941A9-3DB8-48B8-A092-BEC812A61040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ECF0B7D-2A48-4065-8E8B-B333291DB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943" y="3062669"/>
            <a:ext cx="1019144" cy="101914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1F3697C-8592-4823-988F-641162FADD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522" y="2122152"/>
            <a:ext cx="1862082" cy="931041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DF5DF39C-CA77-4053-AB0D-1777F94E3A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320" y="4507205"/>
            <a:ext cx="1150877" cy="863158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764DBA31-73A0-4D73-9121-23F67C0C24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31" y="3355752"/>
            <a:ext cx="1152946" cy="1537261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8EA6C936-B995-440E-A2F7-341A585C588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395" y="5127226"/>
            <a:ext cx="1884161" cy="1256107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18D40C0D-25BA-4F3A-8BA8-CCCF11626AA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469" y="4932512"/>
            <a:ext cx="1221361" cy="1221361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8F920C4A-AF69-42B7-9CA2-927A3FD4B45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37" y="517842"/>
            <a:ext cx="1123950" cy="1123950"/>
          </a:xfrm>
          <a:prstGeom prst="rect">
            <a:avLst/>
          </a:prstGeom>
        </p:spPr>
      </p:pic>
      <p:pic>
        <p:nvPicPr>
          <p:cNvPr id="24" name="图片 23">
            <a:extLst>
              <a:ext uri="{FF2B5EF4-FFF2-40B4-BE49-F238E27FC236}">
                <a16:creationId xmlns:a16="http://schemas.microsoft.com/office/drawing/2014/main" id="{62F136E4-ADEC-4B3E-86A1-12BC8FB241A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789" y="1086813"/>
            <a:ext cx="1169552" cy="584776"/>
          </a:xfrm>
          <a:prstGeom prst="rect">
            <a:avLst/>
          </a:prstGeom>
        </p:spPr>
      </p:pic>
      <p:sp>
        <p:nvSpPr>
          <p:cNvPr id="29" name="矩形 28">
            <a:extLst>
              <a:ext uri="{FF2B5EF4-FFF2-40B4-BE49-F238E27FC236}">
                <a16:creationId xmlns:a16="http://schemas.microsoft.com/office/drawing/2014/main" id="{75D89683-E93A-4EA7-945C-5077020018A2}"/>
              </a:ext>
            </a:extLst>
          </p:cNvPr>
          <p:cNvSpPr/>
          <p:nvPr/>
        </p:nvSpPr>
        <p:spPr>
          <a:xfrm>
            <a:off x="2939255" y="1844012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zh-CN" sz="8000" b="1" dirty="0">
                <a:solidFill>
                  <a:srgbClr val="E61C4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THANKS YOU !!!</a:t>
            </a:r>
          </a:p>
        </p:txBody>
      </p:sp>
      <p:sp>
        <p:nvSpPr>
          <p:cNvPr id="33" name="任意多边形: 形状 32">
            <a:extLst>
              <a:ext uri="{FF2B5EF4-FFF2-40B4-BE49-F238E27FC236}">
                <a16:creationId xmlns:a16="http://schemas.microsoft.com/office/drawing/2014/main" id="{8F1E72B7-A4F9-4867-97BD-B550A894D522}"/>
              </a:ext>
            </a:extLst>
          </p:cNvPr>
          <p:cNvSpPr/>
          <p:nvPr/>
        </p:nvSpPr>
        <p:spPr>
          <a:xfrm>
            <a:off x="10261429" y="4264374"/>
            <a:ext cx="526098" cy="485662"/>
          </a:xfrm>
          <a:custGeom>
            <a:avLst/>
            <a:gdLst>
              <a:gd name="connsiteX0" fmla="*/ 1066800 w 1066800"/>
              <a:gd name="connsiteY0" fmla="*/ 0 h 889000"/>
              <a:gd name="connsiteX1" fmla="*/ 1066800 w 1066800"/>
              <a:gd name="connsiteY1" fmla="*/ 889000 h 889000"/>
              <a:gd name="connsiteX2" fmla="*/ 0 w 1066800"/>
              <a:gd name="connsiteY2" fmla="*/ 889000 h 889000"/>
              <a:gd name="connsiteX3" fmla="*/ 647700 w 1066800"/>
              <a:gd name="connsiteY3" fmla="*/ 495300 h 889000"/>
              <a:gd name="connsiteX4" fmla="*/ 0 w 1066800"/>
              <a:gd name="connsiteY4" fmla="*/ 101600 h 889000"/>
              <a:gd name="connsiteX5" fmla="*/ 1041400 w 1066800"/>
              <a:gd name="connsiteY5" fmla="*/ 25400 h 889000"/>
              <a:gd name="connsiteX6" fmla="*/ 1066800 w 1066800"/>
              <a:gd name="connsiteY6" fmla="*/ 0 h 889000"/>
              <a:gd name="connsiteX0" fmla="*/ 1041400 w 1066800"/>
              <a:gd name="connsiteY0" fmla="*/ 0 h 863600"/>
              <a:gd name="connsiteX1" fmla="*/ 1066800 w 1066800"/>
              <a:gd name="connsiteY1" fmla="*/ 863600 h 863600"/>
              <a:gd name="connsiteX2" fmla="*/ 0 w 1066800"/>
              <a:gd name="connsiteY2" fmla="*/ 863600 h 863600"/>
              <a:gd name="connsiteX3" fmla="*/ 647700 w 1066800"/>
              <a:gd name="connsiteY3" fmla="*/ 469900 h 863600"/>
              <a:gd name="connsiteX4" fmla="*/ 0 w 1066800"/>
              <a:gd name="connsiteY4" fmla="*/ 76200 h 863600"/>
              <a:gd name="connsiteX5" fmla="*/ 1041400 w 1066800"/>
              <a:gd name="connsiteY5" fmla="*/ 0 h 863600"/>
              <a:gd name="connsiteX0" fmla="*/ 1081881 w 1081881"/>
              <a:gd name="connsiteY0" fmla="*/ 0 h 868363"/>
              <a:gd name="connsiteX1" fmla="*/ 1066800 w 1081881"/>
              <a:gd name="connsiteY1" fmla="*/ 868363 h 868363"/>
              <a:gd name="connsiteX2" fmla="*/ 0 w 1081881"/>
              <a:gd name="connsiteY2" fmla="*/ 868363 h 868363"/>
              <a:gd name="connsiteX3" fmla="*/ 647700 w 1081881"/>
              <a:gd name="connsiteY3" fmla="*/ 474663 h 868363"/>
              <a:gd name="connsiteX4" fmla="*/ 0 w 1081881"/>
              <a:gd name="connsiteY4" fmla="*/ 80963 h 868363"/>
              <a:gd name="connsiteX5" fmla="*/ 1081881 w 1081881"/>
              <a:gd name="connsiteY5" fmla="*/ 0 h 868363"/>
              <a:gd name="connsiteX0" fmla="*/ 1086643 w 1086643"/>
              <a:gd name="connsiteY0" fmla="*/ 14287 h 882650"/>
              <a:gd name="connsiteX1" fmla="*/ 1071562 w 1086643"/>
              <a:gd name="connsiteY1" fmla="*/ 882650 h 882650"/>
              <a:gd name="connsiteX2" fmla="*/ 4762 w 1086643"/>
              <a:gd name="connsiteY2" fmla="*/ 882650 h 882650"/>
              <a:gd name="connsiteX3" fmla="*/ 652462 w 1086643"/>
              <a:gd name="connsiteY3" fmla="*/ 488950 h 882650"/>
              <a:gd name="connsiteX4" fmla="*/ 0 w 1086643"/>
              <a:gd name="connsiteY4" fmla="*/ 0 h 882650"/>
              <a:gd name="connsiteX5" fmla="*/ 1086643 w 1086643"/>
              <a:gd name="connsiteY5" fmla="*/ 14287 h 882650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52462 w 1086643"/>
              <a:gd name="connsiteY3" fmla="*/ 488950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71512 w 1086643"/>
              <a:gd name="connsiteY3" fmla="*/ 415131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79499 w 1083592"/>
              <a:gd name="connsiteY0" fmla="*/ 2381 h 887412"/>
              <a:gd name="connsiteX1" fmla="*/ 1083468 w 1083592"/>
              <a:gd name="connsiteY1" fmla="*/ 887412 h 887412"/>
              <a:gd name="connsiteX2" fmla="*/ 4762 w 1083592"/>
              <a:gd name="connsiteY2" fmla="*/ 882650 h 887412"/>
              <a:gd name="connsiteX3" fmla="*/ 671512 w 1083592"/>
              <a:gd name="connsiteY3" fmla="*/ 415131 h 887412"/>
              <a:gd name="connsiteX4" fmla="*/ 0 w 1083592"/>
              <a:gd name="connsiteY4" fmla="*/ 0 h 887412"/>
              <a:gd name="connsiteX5" fmla="*/ 1079499 w 1083592"/>
              <a:gd name="connsiteY5" fmla="*/ 2381 h 887412"/>
              <a:gd name="connsiteX0" fmla="*/ 1091405 w 1091405"/>
              <a:gd name="connsiteY0" fmla="*/ 4762 h 887412"/>
              <a:gd name="connsiteX1" fmla="*/ 1083468 w 1091405"/>
              <a:gd name="connsiteY1" fmla="*/ 887412 h 887412"/>
              <a:gd name="connsiteX2" fmla="*/ 4762 w 1091405"/>
              <a:gd name="connsiteY2" fmla="*/ 882650 h 887412"/>
              <a:gd name="connsiteX3" fmla="*/ 671512 w 1091405"/>
              <a:gd name="connsiteY3" fmla="*/ 415131 h 887412"/>
              <a:gd name="connsiteX4" fmla="*/ 0 w 1091405"/>
              <a:gd name="connsiteY4" fmla="*/ 0 h 887412"/>
              <a:gd name="connsiteX5" fmla="*/ 1091405 w 1091405"/>
              <a:gd name="connsiteY5" fmla="*/ 4762 h 887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1405" h="887412">
                <a:moveTo>
                  <a:pt x="1091405" y="4762"/>
                </a:moveTo>
                <a:cubicBezTo>
                  <a:pt x="1090347" y="295804"/>
                  <a:pt x="1084526" y="596370"/>
                  <a:pt x="1083468" y="887412"/>
                </a:cubicBezTo>
                <a:lnTo>
                  <a:pt x="4762" y="882650"/>
                </a:lnTo>
                <a:lnTo>
                  <a:pt x="671512" y="415131"/>
                </a:lnTo>
                <a:lnTo>
                  <a:pt x="0" y="0"/>
                </a:lnTo>
                <a:lnTo>
                  <a:pt x="1091405" y="4762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4" name="等腰三角形 33">
            <a:extLst>
              <a:ext uri="{FF2B5EF4-FFF2-40B4-BE49-F238E27FC236}">
                <a16:creationId xmlns:a16="http://schemas.microsoft.com/office/drawing/2014/main" id="{5DB9487B-99BF-4C35-AA53-E07A650C851B}"/>
              </a:ext>
            </a:extLst>
          </p:cNvPr>
          <p:cNvSpPr/>
          <p:nvPr/>
        </p:nvSpPr>
        <p:spPr>
          <a:xfrm>
            <a:off x="10093041" y="2387600"/>
            <a:ext cx="320959" cy="276689"/>
          </a:xfrm>
          <a:prstGeom prst="triangle">
            <a:avLst/>
          </a:prstGeom>
          <a:solidFill>
            <a:srgbClr val="E61C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3" name="TextBox 3">
            <a:hlinkClick r:id="rId11"/>
            <a:extLst>
              <a:ext uri="{FF2B5EF4-FFF2-40B4-BE49-F238E27FC236}">
                <a16:creationId xmlns:a16="http://schemas.microsoft.com/office/drawing/2014/main" id="{AEF682BE-0A7B-4299-92FC-E67D65A48F2E}"/>
              </a:ext>
            </a:extLst>
          </p:cNvPr>
          <p:cNvSpPr txBox="1"/>
          <p:nvPr/>
        </p:nvSpPr>
        <p:spPr>
          <a:xfrm>
            <a:off x="3761405" y="6397237"/>
            <a:ext cx="51696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 dirty="0">
                <a:solidFill>
                  <a:schemeClr val="bg1">
                    <a:lumMod val="50000"/>
                  </a:schemeClr>
                </a:solidFill>
                <a:cs typeface="Arial" panose="020B0604020202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https://www.freeppt7.com</a:t>
            </a:r>
            <a:endParaRPr lang="ko-KR" altLang="en-US" sz="10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0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5" name="矩形 10">
            <a:extLst>
              <a:ext uri="{FF2B5EF4-FFF2-40B4-BE49-F238E27FC236}">
                <a16:creationId xmlns:a16="http://schemas.microsoft.com/office/drawing/2014/main" id="{2F6DE0A2-29A1-4EE4-B694-688F3D452E3C}"/>
              </a:ext>
            </a:extLst>
          </p:cNvPr>
          <p:cNvSpPr/>
          <p:nvPr/>
        </p:nvSpPr>
        <p:spPr>
          <a:xfrm>
            <a:off x="1259851" y="1028568"/>
            <a:ext cx="38956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1.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Nguyên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tử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halogen</a:t>
            </a:r>
          </a:p>
        </p:txBody>
      </p:sp>
      <p:sp>
        <p:nvSpPr>
          <p:cNvPr id="17" name="矩形 10">
            <a:extLst>
              <a:ext uri="{FF2B5EF4-FFF2-40B4-BE49-F238E27FC236}">
                <a16:creationId xmlns:a16="http://schemas.microsoft.com/office/drawing/2014/main" id="{51947F81-8003-4D6F-8CF3-BD40E864339D}"/>
              </a:ext>
            </a:extLst>
          </p:cNvPr>
          <p:cNvSpPr/>
          <p:nvPr/>
        </p:nvSpPr>
        <p:spPr>
          <a:xfrm>
            <a:off x="1168400" y="1800606"/>
            <a:ext cx="9718254" cy="18158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Cấu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hình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lớp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electron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ngoài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cùng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nguyên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halogen: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(1) …………………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Xu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hướng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nhận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1 electron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trở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thành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ion halide: X + 1e </a:t>
            </a:r>
            <a:r>
              <a:rPr lang="en-US" altLang="zh-CN" sz="2800" dirty="0">
                <a:latin typeface="Arial" panose="020B0604020202020204" pitchFamily="34" charset="0"/>
                <a:cs typeface="Arial" panose="020B0604020202020204" pitchFamily="34" charset="0"/>
                <a:sym typeface="+mn-lt"/>
              </a:rPr>
              <a:t>→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X 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thể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hiện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tính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(2) …………………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X</a:t>
            </a:r>
            <a:endParaRPr lang="en-US" altLang="zh-CN" sz="2800" baseline="300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AB9268-F095-4F12-95BD-5C25700D735B}"/>
              </a:ext>
            </a:extLst>
          </p:cNvPr>
          <p:cNvSpPr txBox="1"/>
          <p:nvPr/>
        </p:nvSpPr>
        <p:spPr>
          <a:xfrm>
            <a:off x="2208628" y="2185327"/>
            <a:ext cx="1283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</a:t>
            </a:r>
            <a:r>
              <a:rPr lang="en-US" sz="28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</a:t>
            </a:r>
            <a:r>
              <a:rPr lang="en-US" sz="28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B4C0E8-3650-42B5-B69E-F2DD83696F42}"/>
              </a:ext>
            </a:extLst>
          </p:cNvPr>
          <p:cNvSpPr txBox="1"/>
          <p:nvPr/>
        </p:nvSpPr>
        <p:spPr>
          <a:xfrm>
            <a:off x="3333163" y="3058030"/>
            <a:ext cx="1463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95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 animBg="1"/>
      <p:bldP spid="2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57" name="矩形 56">
            <a:extLst>
              <a:ext uri="{FF2B5EF4-FFF2-40B4-BE49-F238E27FC236}">
                <a16:creationId xmlns:a16="http://schemas.microsoft.com/office/drawing/2014/main" id="{AE53742A-4071-4545-A44D-3AEA9CB168CC}"/>
              </a:ext>
            </a:extLst>
          </p:cNvPr>
          <p:cNvSpPr/>
          <p:nvPr/>
        </p:nvSpPr>
        <p:spPr>
          <a:xfrm>
            <a:off x="1340930" y="1298652"/>
            <a:ext cx="9495624" cy="1815882"/>
          </a:xfrm>
          <a:prstGeom prst="rect">
            <a:avLst/>
          </a:prstGeom>
          <a:solidFill>
            <a:srgbClr val="FFCC99"/>
          </a:solidFill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Xu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hướng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biến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nóng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chảy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,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sôi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từ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F</a:t>
            </a:r>
            <a:r>
              <a:rPr lang="en-US" altLang="zh-CN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I</a:t>
            </a:r>
            <a:r>
              <a:rPr lang="en-US" altLang="zh-CN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2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(3) …………………</a:t>
            </a:r>
          </a:p>
          <a:p>
            <a:r>
              <a:rPr lang="en-US" altLang="zh-CN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thích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(4)…...…………………………………………………….</a:t>
            </a: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…………………………………………………………………………...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80E7DA46-4D04-4F46-8F8F-19477A1957BB}"/>
              </a:ext>
            </a:extLst>
          </p:cNvPr>
          <p:cNvSpPr/>
          <p:nvPr/>
        </p:nvSpPr>
        <p:spPr>
          <a:xfrm>
            <a:off x="1340930" y="3177503"/>
            <a:ext cx="9495624" cy="2677656"/>
          </a:xfrm>
          <a:prstGeom prst="rect">
            <a:avLst/>
          </a:prstGeom>
          <a:solidFill>
            <a:srgbClr val="FFCC99"/>
          </a:solidFill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Xu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hướng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biến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tính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oxi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halogen.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thích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</a:t>
            </a: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(5)………………………………………………………………………..</a:t>
            </a: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17" name="矩形 10">
            <a:extLst>
              <a:ext uri="{FF2B5EF4-FFF2-40B4-BE49-F238E27FC236}">
                <a16:creationId xmlns:a16="http://schemas.microsoft.com/office/drawing/2014/main" id="{6E8014A7-B40C-4266-8C68-D0DF665292B9}"/>
              </a:ext>
            </a:extLst>
          </p:cNvPr>
          <p:cNvSpPr/>
          <p:nvPr/>
        </p:nvSpPr>
        <p:spPr>
          <a:xfrm>
            <a:off x="1441251" y="713877"/>
            <a:ext cx="36711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2.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Đơn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chất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halogen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0986C4-3321-42E3-8DBB-A3FC124F2E27}"/>
              </a:ext>
            </a:extLst>
          </p:cNvPr>
          <p:cNvSpPr txBox="1"/>
          <p:nvPr/>
        </p:nvSpPr>
        <p:spPr>
          <a:xfrm>
            <a:off x="2187039" y="1670203"/>
            <a:ext cx="1658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0B33088-0815-4216-A7B8-AC8FB3BC2CFC}"/>
              </a:ext>
            </a:extLst>
          </p:cNvPr>
          <p:cNvSpPr txBox="1"/>
          <p:nvPr/>
        </p:nvSpPr>
        <p:spPr>
          <a:xfrm>
            <a:off x="3513941" y="2065852"/>
            <a:ext cx="7277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Vander Waals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62BCC37-8064-412D-9441-37FB78FE5708}"/>
              </a:ext>
            </a:extLst>
          </p:cNvPr>
          <p:cNvSpPr txBox="1"/>
          <p:nvPr/>
        </p:nvSpPr>
        <p:spPr>
          <a:xfrm>
            <a:off x="3802570" y="2494847"/>
            <a:ext cx="60588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3FB0AA-1A7C-48C7-8123-A97570BD910B}"/>
              </a:ext>
            </a:extLst>
          </p:cNvPr>
          <p:cNvSpPr txBox="1"/>
          <p:nvPr/>
        </p:nvSpPr>
        <p:spPr>
          <a:xfrm>
            <a:off x="1896692" y="3993111"/>
            <a:ext cx="8644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Tính oxi hóa là khả năng nhận electron của nguyên tử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E592CE8-B020-4831-8C7C-4F2C30CF59AF}"/>
              </a:ext>
            </a:extLst>
          </p:cNvPr>
          <p:cNvSpPr txBox="1"/>
          <p:nvPr/>
        </p:nvSpPr>
        <p:spPr>
          <a:xfrm>
            <a:off x="1914302" y="4454323"/>
            <a:ext cx="7983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bán kính nguyên tử tăng dần: F &lt; Cl &lt; Br &lt; I 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⇒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 kính càng lớn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⇒</a:t>
            </a:r>
            <a:r>
              <a:rPr 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càng dễ bị mất electron</a:t>
            </a:r>
          </a:p>
        </p:txBody>
      </p:sp>
    </p:spTree>
    <p:extLst>
      <p:ext uri="{BB962C8B-B14F-4D97-AF65-F5344CB8AC3E}">
        <p14:creationId xmlns:p14="http://schemas.microsoft.com/office/powerpoint/2010/main" val="1682686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59" name="矩形 58">
            <a:extLst>
              <a:ext uri="{FF2B5EF4-FFF2-40B4-BE49-F238E27FC236}">
                <a16:creationId xmlns:a16="http://schemas.microsoft.com/office/drawing/2014/main" id="{4D473562-C2E1-47F6-A289-9948E0C69B58}"/>
              </a:ext>
            </a:extLst>
          </p:cNvPr>
          <p:cNvSpPr/>
          <p:nvPr/>
        </p:nvSpPr>
        <p:spPr>
          <a:xfrm>
            <a:off x="1168400" y="1619834"/>
            <a:ext cx="9538571" cy="2246769"/>
          </a:xfrm>
          <a:prstGeom prst="rect">
            <a:avLst/>
          </a:prstGeom>
          <a:solidFill>
            <a:srgbClr val="FFCC99"/>
          </a:solidFill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phản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ứng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hóa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học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được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sử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dụng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để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điều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chế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chlorine:</a:t>
            </a:r>
          </a:p>
          <a:p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công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nghiệp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</a:t>
            </a: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(6)……………………………………………………………….…………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phòng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nghiệm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 </a:t>
            </a:r>
          </a:p>
          <a:p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(7)…………………….…………………………………..………………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7" name="矩形 10">
            <a:extLst>
              <a:ext uri="{FF2B5EF4-FFF2-40B4-BE49-F238E27FC236}">
                <a16:creationId xmlns:a16="http://schemas.microsoft.com/office/drawing/2014/main" id="{6E8014A7-B40C-4266-8C68-D0DF665292B9}"/>
              </a:ext>
            </a:extLst>
          </p:cNvPr>
          <p:cNvSpPr/>
          <p:nvPr/>
        </p:nvSpPr>
        <p:spPr>
          <a:xfrm>
            <a:off x="1441251" y="713877"/>
            <a:ext cx="36711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2.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Đơn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chất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halogen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0986C4-3321-42E3-8DBB-A3FC124F2E27}"/>
              </a:ext>
            </a:extLst>
          </p:cNvPr>
          <p:cNvSpPr txBox="1"/>
          <p:nvPr/>
        </p:nvSpPr>
        <p:spPr>
          <a:xfrm>
            <a:off x="1852689" y="3235648"/>
            <a:ext cx="8735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2KMnO</a:t>
            </a:r>
            <a:r>
              <a:rPr lang="en-US" sz="28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+ 16HCl </a:t>
            </a:r>
            <a:r>
              <a:rPr lang="en-US" sz="2800" i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→ 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2KCl +2MnCl</a:t>
            </a:r>
            <a:r>
              <a:rPr lang="en-US" sz="28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+ 5Cl</a:t>
            </a:r>
            <a:r>
              <a:rPr lang="en-US" sz="28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sz="28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83AC40B-1770-4859-AA75-DA0792C8C1B3}"/>
                  </a:ext>
                </a:extLst>
              </p:cNvPr>
              <p:cNvSpPr txBox="1"/>
              <p:nvPr/>
            </p:nvSpPr>
            <p:spPr>
              <a:xfrm>
                <a:off x="2088134" y="2234458"/>
                <a:ext cx="8735203" cy="7091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2NaCl</a:t>
                </a:r>
                <a:r>
                  <a:rPr lang="en-US" sz="28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+ 2H</a:t>
                </a:r>
                <a:r>
                  <a:rPr lang="en-US" sz="28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28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đ</m:t>
                        </m:r>
                        <m:r>
                          <a:rPr lang="en-US" sz="28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𝑝𝑑𝑑𝑐𝑚𝑛</m:t>
                        </m:r>
                      </m:e>
                    </m:groupChr>
                  </m:oMath>
                </a14:m>
                <a:r>
                  <a:rPr lang="en-US" sz="2800" i="1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2NaOH + Cl</a:t>
                </a:r>
                <a:r>
                  <a:rPr lang="en-US" sz="28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800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800" i="1" baseline="30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83AC40B-1770-4859-AA75-DA0792C8C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134" y="2234458"/>
                <a:ext cx="8735203" cy="709105"/>
              </a:xfrm>
              <a:prstGeom prst="rect">
                <a:avLst/>
              </a:prstGeom>
              <a:blipFill>
                <a:blip r:embed="rId3"/>
                <a:stretch>
                  <a:fillRect l="-1466" b="-206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6716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18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782AA22F-436C-4438-AFB6-EA8C5237E097}"/>
              </a:ext>
            </a:extLst>
          </p:cNvPr>
          <p:cNvSpPr/>
          <p:nvPr/>
        </p:nvSpPr>
        <p:spPr>
          <a:xfrm>
            <a:off x="1554048" y="758072"/>
            <a:ext cx="35162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3. Hydrogen halide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F25FF3A-D58F-4AFC-A492-0CFE89C9EAEE}"/>
              </a:ext>
            </a:extLst>
          </p:cNvPr>
          <p:cNvSpPr/>
          <p:nvPr/>
        </p:nvSpPr>
        <p:spPr>
          <a:xfrm>
            <a:off x="6648164" y="2605121"/>
            <a:ext cx="4642596" cy="2677656"/>
          </a:xfrm>
          <a:prstGeom prst="rect">
            <a:avLst/>
          </a:prstGeom>
          <a:solidFill>
            <a:srgbClr val="CC99FF"/>
          </a:solidFill>
        </p:spPr>
        <p:txBody>
          <a:bodyPr wrap="square">
            <a:spAutoFit/>
          </a:bodyPr>
          <a:lstStyle/>
          <a:p>
            <a:pPr lvl="0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phân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biệt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ion F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, Cl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,Br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, I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trong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dung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dịch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muối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acid: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(11)………………..…</a:t>
            </a:r>
          </a:p>
          <a:p>
            <a:pPr lvl="0"/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Sắp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xếp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ion Cl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,Br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, I</a:t>
            </a:r>
            <a:r>
              <a:rPr lang="en-US" altLang="zh-CN" sz="2800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theo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thứ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tự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tính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khử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tăng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dần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</a:t>
            </a:r>
          </a:p>
          <a:p>
            <a:pPr lvl="0"/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(12)…………………….……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endParaRPr lang="en-US" altLang="zh-CN" sz="2800" b="1" dirty="0">
              <a:solidFill>
                <a:prstClr val="black">
                  <a:lumMod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3E56B4-F63D-4809-8A9F-3279C8997B10}"/>
              </a:ext>
            </a:extLst>
          </p:cNvPr>
          <p:cNvSpPr/>
          <p:nvPr/>
        </p:nvSpPr>
        <p:spPr>
          <a:xfrm>
            <a:off x="1183072" y="1404404"/>
            <a:ext cx="4447330" cy="39703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Sự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biến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nhiệt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độ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sôi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của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các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halogen halide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từ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HF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HI: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(8)…………………….……</a:t>
            </a:r>
          </a:p>
          <a:p>
            <a:pPr lvl="0"/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Giải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thích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(9)…………………</a:t>
            </a:r>
          </a:p>
          <a:p>
            <a:pPr lvl="0"/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………………………………………………………………………………………………………</a:t>
            </a:r>
          </a:p>
          <a:p>
            <a:pPr lvl="0"/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 Xu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hướng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biến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đổi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tính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acid </a:t>
            </a:r>
            <a:r>
              <a:rPr lang="en-US" altLang="zh-CN" sz="2800" dirty="0" err="1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từ</a:t>
            </a:r>
            <a:r>
              <a:rPr lang="en-US" altLang="zh-CN" sz="2800" dirty="0">
                <a:solidFill>
                  <a:prstClr val="black">
                    <a:lumMod val="7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HF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đến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HI: </a:t>
            </a:r>
            <a:r>
              <a:rPr lang="en-US" altLang="zh-CN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(10)……………</a:t>
            </a:r>
            <a:endParaRPr lang="en-US" altLang="zh-CN" sz="2800" dirty="0">
              <a:solidFill>
                <a:prstClr val="black">
                  <a:lumMod val="7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F6A3B982-5FF4-45E6-B51E-1C88D1868B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0">
            <a:off x="5614765" y="2868153"/>
            <a:ext cx="1221361" cy="1221361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2DED7CCC-9D43-4E4C-952E-CA6242F32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0">
            <a:off x="5600899" y="1948900"/>
            <a:ext cx="1221361" cy="1221361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:a16="http://schemas.microsoft.com/office/drawing/2014/main" id="{4D94BFBC-22E8-4E4A-9AD8-AE3E3EEABC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0">
            <a:off x="5614766" y="1025061"/>
            <a:ext cx="1221361" cy="1221361"/>
          </a:xfrm>
          <a:prstGeom prst="rect">
            <a:avLst/>
          </a:prstGeom>
        </p:spPr>
      </p:pic>
      <p:sp>
        <p:nvSpPr>
          <p:cNvPr id="20" name="矩形 10">
            <a:extLst>
              <a:ext uri="{FF2B5EF4-FFF2-40B4-BE49-F238E27FC236}">
                <a16:creationId xmlns:a16="http://schemas.microsoft.com/office/drawing/2014/main" id="{23DD57F3-112F-4359-8AFD-47FA1810C0AF}"/>
              </a:ext>
            </a:extLst>
          </p:cNvPr>
          <p:cNvSpPr/>
          <p:nvPr/>
        </p:nvSpPr>
        <p:spPr>
          <a:xfrm>
            <a:off x="7468082" y="1876680"/>
            <a:ext cx="27029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4. </a:t>
            </a:r>
            <a:r>
              <a:rPr lang="en-US" altLang="zh-CN" sz="32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Muối</a:t>
            </a:r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halide</a:t>
            </a:r>
          </a:p>
        </p:txBody>
      </p:sp>
      <p:pic>
        <p:nvPicPr>
          <p:cNvPr id="21" name="图片 16">
            <a:extLst>
              <a:ext uri="{FF2B5EF4-FFF2-40B4-BE49-F238E27FC236}">
                <a16:creationId xmlns:a16="http://schemas.microsoft.com/office/drawing/2014/main" id="{3F77BE2F-4B49-4810-880B-A5CEEF09A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00000">
            <a:off x="5614765" y="3759634"/>
            <a:ext cx="1221361" cy="122136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8533D2D9-73ED-4395-8BAF-79A8D3B82634}"/>
              </a:ext>
            </a:extLst>
          </p:cNvPr>
          <p:cNvSpPr txBox="1"/>
          <p:nvPr/>
        </p:nvSpPr>
        <p:spPr>
          <a:xfrm>
            <a:off x="2425648" y="2138739"/>
            <a:ext cx="1658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B20AAD-B6A8-42D9-A082-C652F27C5953}"/>
              </a:ext>
            </a:extLst>
          </p:cNvPr>
          <p:cNvSpPr txBox="1"/>
          <p:nvPr/>
        </p:nvSpPr>
        <p:spPr>
          <a:xfrm>
            <a:off x="1300408" y="3055880"/>
            <a:ext cx="42991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Vander Waals </a:t>
            </a:r>
          </a:p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C17A5F-93DC-40D6-B47F-A37151F8666D}"/>
              </a:ext>
            </a:extLst>
          </p:cNvPr>
          <p:cNvSpPr txBox="1"/>
          <p:nvPr/>
        </p:nvSpPr>
        <p:spPr>
          <a:xfrm>
            <a:off x="1340942" y="3877347"/>
            <a:ext cx="4289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705CF3D-76C8-411B-84E4-CAC592D67DA1}"/>
              </a:ext>
            </a:extLst>
          </p:cNvPr>
          <p:cNvSpPr txBox="1"/>
          <p:nvPr/>
        </p:nvSpPr>
        <p:spPr>
          <a:xfrm>
            <a:off x="3941095" y="4723656"/>
            <a:ext cx="1658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B233FD-95C7-42E2-B1EC-2CB1563E492B}"/>
              </a:ext>
            </a:extLst>
          </p:cNvPr>
          <p:cNvSpPr txBox="1"/>
          <p:nvPr/>
        </p:nvSpPr>
        <p:spPr>
          <a:xfrm>
            <a:off x="8412934" y="3401874"/>
            <a:ext cx="28615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AgNO</a:t>
            </a:r>
            <a:r>
              <a:rPr lang="en-US" sz="28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7F1BE3-7989-4D0C-B72A-77EEAB3DA03C}"/>
              </a:ext>
            </a:extLst>
          </p:cNvPr>
          <p:cNvSpPr txBox="1"/>
          <p:nvPr/>
        </p:nvSpPr>
        <p:spPr>
          <a:xfrm>
            <a:off x="7495515" y="4699417"/>
            <a:ext cx="2379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Cl</a:t>
            </a:r>
            <a:r>
              <a:rPr lang="en-US" altLang="zh-CN" sz="28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&lt; Br</a:t>
            </a:r>
            <a:r>
              <a:rPr lang="en-US" altLang="zh-CN" sz="28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r>
              <a:rPr lang="en-US" altLang="zh-C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&lt; I</a:t>
            </a:r>
            <a:r>
              <a:rPr lang="en-US" altLang="zh-CN" sz="2800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-</a:t>
            </a:r>
            <a:endParaRPr lang="vi-VN" sz="2800" i="1" baseline="30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10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  <p:bldP spid="15" grpId="0" animBg="1"/>
      <p:bldP spid="20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883A8C68-9946-42C7-82C9-2FE0DAE61D4A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9185846E-F018-4B65-83BD-B7847A836BAE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553BEBF0-52F3-42F9-B2DD-A4A8BFADBC4A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30161D24-99E6-4E77-AC4C-21120F89774A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BB0B2146-8135-4C64-811B-E3B1DD2C9D5A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974EE83A-4580-4206-AE77-EBC9FA596595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3FC23526-3398-484D-A292-DD4EB7FCEB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1943" y="3507169"/>
            <a:ext cx="1019144" cy="1019144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62D5342-5F06-4A2E-BEFD-70028AAD6D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345" y="2566652"/>
            <a:ext cx="1862082" cy="931041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90B3A3E0-4DD2-49D9-993E-0D71C34899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143" y="4951705"/>
            <a:ext cx="1150877" cy="863158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D82E8421-DD3A-4801-835C-5BF8E3B14E8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254" y="3355752"/>
            <a:ext cx="1152946" cy="1537261"/>
          </a:xfrm>
          <a:prstGeom prst="rect">
            <a:avLst/>
          </a:prstGeom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5A509783-4741-42FF-A02C-D61E6CC5CB9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572" y="5127226"/>
            <a:ext cx="1884161" cy="1256107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7DE54687-8D94-4961-A142-C46AC2975F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469" y="4932512"/>
            <a:ext cx="1221361" cy="1221361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7979AE8E-CED1-4EFE-9AA2-DBAFBFEFF35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260" y="517842"/>
            <a:ext cx="1123950" cy="112395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24DC986A-8D08-447C-9ED1-EC89D9C12FB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583" y="1645093"/>
            <a:ext cx="1169552" cy="584776"/>
          </a:xfrm>
          <a:prstGeom prst="rect">
            <a:avLst/>
          </a:prstGeom>
        </p:spPr>
      </p:pic>
      <p:sp>
        <p:nvSpPr>
          <p:cNvPr id="22" name="任意多边形: 形状 21">
            <a:extLst>
              <a:ext uri="{FF2B5EF4-FFF2-40B4-BE49-F238E27FC236}">
                <a16:creationId xmlns:a16="http://schemas.microsoft.com/office/drawing/2014/main" id="{A18FAB3A-1DD1-4871-935C-2DBBF58E3C11}"/>
              </a:ext>
            </a:extLst>
          </p:cNvPr>
          <p:cNvSpPr/>
          <p:nvPr/>
        </p:nvSpPr>
        <p:spPr>
          <a:xfrm>
            <a:off x="10261429" y="4264374"/>
            <a:ext cx="526098" cy="485662"/>
          </a:xfrm>
          <a:custGeom>
            <a:avLst/>
            <a:gdLst>
              <a:gd name="connsiteX0" fmla="*/ 1066800 w 1066800"/>
              <a:gd name="connsiteY0" fmla="*/ 0 h 889000"/>
              <a:gd name="connsiteX1" fmla="*/ 1066800 w 1066800"/>
              <a:gd name="connsiteY1" fmla="*/ 889000 h 889000"/>
              <a:gd name="connsiteX2" fmla="*/ 0 w 1066800"/>
              <a:gd name="connsiteY2" fmla="*/ 889000 h 889000"/>
              <a:gd name="connsiteX3" fmla="*/ 647700 w 1066800"/>
              <a:gd name="connsiteY3" fmla="*/ 495300 h 889000"/>
              <a:gd name="connsiteX4" fmla="*/ 0 w 1066800"/>
              <a:gd name="connsiteY4" fmla="*/ 101600 h 889000"/>
              <a:gd name="connsiteX5" fmla="*/ 1041400 w 1066800"/>
              <a:gd name="connsiteY5" fmla="*/ 25400 h 889000"/>
              <a:gd name="connsiteX6" fmla="*/ 1066800 w 1066800"/>
              <a:gd name="connsiteY6" fmla="*/ 0 h 889000"/>
              <a:gd name="connsiteX0" fmla="*/ 1041400 w 1066800"/>
              <a:gd name="connsiteY0" fmla="*/ 0 h 863600"/>
              <a:gd name="connsiteX1" fmla="*/ 1066800 w 1066800"/>
              <a:gd name="connsiteY1" fmla="*/ 863600 h 863600"/>
              <a:gd name="connsiteX2" fmla="*/ 0 w 1066800"/>
              <a:gd name="connsiteY2" fmla="*/ 863600 h 863600"/>
              <a:gd name="connsiteX3" fmla="*/ 647700 w 1066800"/>
              <a:gd name="connsiteY3" fmla="*/ 469900 h 863600"/>
              <a:gd name="connsiteX4" fmla="*/ 0 w 1066800"/>
              <a:gd name="connsiteY4" fmla="*/ 76200 h 863600"/>
              <a:gd name="connsiteX5" fmla="*/ 1041400 w 1066800"/>
              <a:gd name="connsiteY5" fmla="*/ 0 h 863600"/>
              <a:gd name="connsiteX0" fmla="*/ 1081881 w 1081881"/>
              <a:gd name="connsiteY0" fmla="*/ 0 h 868363"/>
              <a:gd name="connsiteX1" fmla="*/ 1066800 w 1081881"/>
              <a:gd name="connsiteY1" fmla="*/ 868363 h 868363"/>
              <a:gd name="connsiteX2" fmla="*/ 0 w 1081881"/>
              <a:gd name="connsiteY2" fmla="*/ 868363 h 868363"/>
              <a:gd name="connsiteX3" fmla="*/ 647700 w 1081881"/>
              <a:gd name="connsiteY3" fmla="*/ 474663 h 868363"/>
              <a:gd name="connsiteX4" fmla="*/ 0 w 1081881"/>
              <a:gd name="connsiteY4" fmla="*/ 80963 h 868363"/>
              <a:gd name="connsiteX5" fmla="*/ 1081881 w 1081881"/>
              <a:gd name="connsiteY5" fmla="*/ 0 h 868363"/>
              <a:gd name="connsiteX0" fmla="*/ 1086643 w 1086643"/>
              <a:gd name="connsiteY0" fmla="*/ 14287 h 882650"/>
              <a:gd name="connsiteX1" fmla="*/ 1071562 w 1086643"/>
              <a:gd name="connsiteY1" fmla="*/ 882650 h 882650"/>
              <a:gd name="connsiteX2" fmla="*/ 4762 w 1086643"/>
              <a:gd name="connsiteY2" fmla="*/ 882650 h 882650"/>
              <a:gd name="connsiteX3" fmla="*/ 652462 w 1086643"/>
              <a:gd name="connsiteY3" fmla="*/ 488950 h 882650"/>
              <a:gd name="connsiteX4" fmla="*/ 0 w 1086643"/>
              <a:gd name="connsiteY4" fmla="*/ 0 h 882650"/>
              <a:gd name="connsiteX5" fmla="*/ 1086643 w 1086643"/>
              <a:gd name="connsiteY5" fmla="*/ 14287 h 882650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52462 w 1086643"/>
              <a:gd name="connsiteY3" fmla="*/ 488950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86643 w 1086643"/>
              <a:gd name="connsiteY0" fmla="*/ 14287 h 887412"/>
              <a:gd name="connsiteX1" fmla="*/ 1083468 w 1086643"/>
              <a:gd name="connsiteY1" fmla="*/ 887412 h 887412"/>
              <a:gd name="connsiteX2" fmla="*/ 4762 w 1086643"/>
              <a:gd name="connsiteY2" fmla="*/ 882650 h 887412"/>
              <a:gd name="connsiteX3" fmla="*/ 671512 w 1086643"/>
              <a:gd name="connsiteY3" fmla="*/ 415131 h 887412"/>
              <a:gd name="connsiteX4" fmla="*/ 0 w 1086643"/>
              <a:gd name="connsiteY4" fmla="*/ 0 h 887412"/>
              <a:gd name="connsiteX5" fmla="*/ 1086643 w 1086643"/>
              <a:gd name="connsiteY5" fmla="*/ 14287 h 887412"/>
              <a:gd name="connsiteX0" fmla="*/ 1079499 w 1083592"/>
              <a:gd name="connsiteY0" fmla="*/ 2381 h 887412"/>
              <a:gd name="connsiteX1" fmla="*/ 1083468 w 1083592"/>
              <a:gd name="connsiteY1" fmla="*/ 887412 h 887412"/>
              <a:gd name="connsiteX2" fmla="*/ 4762 w 1083592"/>
              <a:gd name="connsiteY2" fmla="*/ 882650 h 887412"/>
              <a:gd name="connsiteX3" fmla="*/ 671512 w 1083592"/>
              <a:gd name="connsiteY3" fmla="*/ 415131 h 887412"/>
              <a:gd name="connsiteX4" fmla="*/ 0 w 1083592"/>
              <a:gd name="connsiteY4" fmla="*/ 0 h 887412"/>
              <a:gd name="connsiteX5" fmla="*/ 1079499 w 1083592"/>
              <a:gd name="connsiteY5" fmla="*/ 2381 h 887412"/>
              <a:gd name="connsiteX0" fmla="*/ 1091405 w 1091405"/>
              <a:gd name="connsiteY0" fmla="*/ 4762 h 887412"/>
              <a:gd name="connsiteX1" fmla="*/ 1083468 w 1091405"/>
              <a:gd name="connsiteY1" fmla="*/ 887412 h 887412"/>
              <a:gd name="connsiteX2" fmla="*/ 4762 w 1091405"/>
              <a:gd name="connsiteY2" fmla="*/ 882650 h 887412"/>
              <a:gd name="connsiteX3" fmla="*/ 671512 w 1091405"/>
              <a:gd name="connsiteY3" fmla="*/ 415131 h 887412"/>
              <a:gd name="connsiteX4" fmla="*/ 0 w 1091405"/>
              <a:gd name="connsiteY4" fmla="*/ 0 h 887412"/>
              <a:gd name="connsiteX5" fmla="*/ 1091405 w 1091405"/>
              <a:gd name="connsiteY5" fmla="*/ 4762 h 887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1405" h="887412">
                <a:moveTo>
                  <a:pt x="1091405" y="4762"/>
                </a:moveTo>
                <a:cubicBezTo>
                  <a:pt x="1090347" y="295804"/>
                  <a:pt x="1084526" y="596370"/>
                  <a:pt x="1083468" y="887412"/>
                </a:cubicBezTo>
                <a:lnTo>
                  <a:pt x="4762" y="882650"/>
                </a:lnTo>
                <a:lnTo>
                  <a:pt x="671512" y="415131"/>
                </a:lnTo>
                <a:lnTo>
                  <a:pt x="0" y="0"/>
                </a:lnTo>
                <a:lnTo>
                  <a:pt x="1091405" y="4762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3" name="等腰三角形 22">
            <a:extLst>
              <a:ext uri="{FF2B5EF4-FFF2-40B4-BE49-F238E27FC236}">
                <a16:creationId xmlns:a16="http://schemas.microsoft.com/office/drawing/2014/main" id="{8B965E51-7D1C-4FA4-9D2D-DF70A9535D4A}"/>
              </a:ext>
            </a:extLst>
          </p:cNvPr>
          <p:cNvSpPr/>
          <p:nvPr/>
        </p:nvSpPr>
        <p:spPr>
          <a:xfrm>
            <a:off x="10093041" y="2387600"/>
            <a:ext cx="320959" cy="276689"/>
          </a:xfrm>
          <a:prstGeom prst="triangle">
            <a:avLst/>
          </a:prstGeom>
          <a:solidFill>
            <a:srgbClr val="E61C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矩形 9">
            <a:extLst>
              <a:ext uri="{FF2B5EF4-FFF2-40B4-BE49-F238E27FC236}">
                <a16:creationId xmlns:a16="http://schemas.microsoft.com/office/drawing/2014/main" id="{FFDB46C4-1431-4FB2-8151-11335255F50D}"/>
              </a:ext>
            </a:extLst>
          </p:cNvPr>
          <p:cNvSpPr/>
          <p:nvPr/>
        </p:nvSpPr>
        <p:spPr>
          <a:xfrm>
            <a:off x="5156200" y="1633591"/>
            <a:ext cx="1446178" cy="10156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6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II.</a:t>
            </a:r>
            <a:endParaRPr lang="zh-CN" altLang="en-US" sz="6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4" name="矩形 18">
            <a:extLst>
              <a:ext uri="{FF2B5EF4-FFF2-40B4-BE49-F238E27FC236}">
                <a16:creationId xmlns:a16="http://schemas.microsoft.com/office/drawing/2014/main" id="{AC0189A4-FC69-4CD3-B420-ACAEA38CD184}"/>
              </a:ext>
            </a:extLst>
          </p:cNvPr>
          <p:cNvSpPr/>
          <p:nvPr/>
        </p:nvSpPr>
        <p:spPr>
          <a:xfrm>
            <a:off x="4125322" y="2755526"/>
            <a:ext cx="354135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</a:t>
            </a:r>
            <a:r>
              <a:rPr lang="en-US" altLang="zh-CN" sz="6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6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tập</a:t>
            </a:r>
            <a:endParaRPr lang="zh-CN" altLang="en-US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9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任意多边形: 形状 3">
            <a:extLst>
              <a:ext uri="{FF2B5EF4-FFF2-40B4-BE49-F238E27FC236}">
                <a16:creationId xmlns:a16="http://schemas.microsoft.com/office/drawing/2014/main" id="{4B1F3059-1C5D-4027-A664-6197D573F006}"/>
              </a:ext>
            </a:extLst>
          </p:cNvPr>
          <p:cNvSpPr/>
          <p:nvPr/>
        </p:nvSpPr>
        <p:spPr>
          <a:xfrm>
            <a:off x="-12700" y="-12700"/>
            <a:ext cx="3505200" cy="6883400"/>
          </a:xfrm>
          <a:custGeom>
            <a:avLst/>
            <a:gdLst>
              <a:gd name="connsiteX0" fmla="*/ 12700 w 3505200"/>
              <a:gd name="connsiteY0" fmla="*/ 12700 h 6883400"/>
              <a:gd name="connsiteX1" fmla="*/ 3505200 w 3505200"/>
              <a:gd name="connsiteY1" fmla="*/ 0 h 6883400"/>
              <a:gd name="connsiteX2" fmla="*/ 1663700 w 3505200"/>
              <a:gd name="connsiteY2" fmla="*/ 6883400 h 6883400"/>
              <a:gd name="connsiteX3" fmla="*/ 0 w 3505200"/>
              <a:gd name="connsiteY3" fmla="*/ 6883400 h 6883400"/>
              <a:gd name="connsiteX4" fmla="*/ 12700 w 3505200"/>
              <a:gd name="connsiteY4" fmla="*/ 12700 h 688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5200" h="6883400">
                <a:moveTo>
                  <a:pt x="12700" y="12700"/>
                </a:moveTo>
                <a:lnTo>
                  <a:pt x="3505200" y="0"/>
                </a:lnTo>
                <a:lnTo>
                  <a:pt x="1663700" y="6883400"/>
                </a:lnTo>
                <a:lnTo>
                  <a:pt x="0" y="6883400"/>
                </a:lnTo>
                <a:cubicBezTo>
                  <a:pt x="4233" y="4593167"/>
                  <a:pt x="8467" y="2302933"/>
                  <a:pt x="12700" y="12700"/>
                </a:cubicBez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任意多边形: 形状 4">
            <a:extLst>
              <a:ext uri="{FF2B5EF4-FFF2-40B4-BE49-F238E27FC236}">
                <a16:creationId xmlns:a16="http://schemas.microsoft.com/office/drawing/2014/main" id="{D71ECB3D-DFC8-48C2-8F5A-2F57B29A057A}"/>
              </a:ext>
            </a:extLst>
          </p:cNvPr>
          <p:cNvSpPr/>
          <p:nvPr/>
        </p:nvSpPr>
        <p:spPr>
          <a:xfrm>
            <a:off x="1651000" y="-25400"/>
            <a:ext cx="10071100" cy="6908800"/>
          </a:xfrm>
          <a:custGeom>
            <a:avLst/>
            <a:gdLst>
              <a:gd name="connsiteX0" fmla="*/ 1828800 w 10071100"/>
              <a:gd name="connsiteY0" fmla="*/ 0 h 6908800"/>
              <a:gd name="connsiteX1" fmla="*/ 0 w 10071100"/>
              <a:gd name="connsiteY1" fmla="*/ 6908800 h 6908800"/>
              <a:gd name="connsiteX2" fmla="*/ 10071100 w 10071100"/>
              <a:gd name="connsiteY2" fmla="*/ 6896100 h 6908800"/>
              <a:gd name="connsiteX3" fmla="*/ 6083300 w 10071100"/>
              <a:gd name="connsiteY3" fmla="*/ 25400 h 6908800"/>
              <a:gd name="connsiteX4" fmla="*/ 1828800 w 10071100"/>
              <a:gd name="connsiteY4" fmla="*/ 0 h 690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1100" h="6908800">
                <a:moveTo>
                  <a:pt x="1828800" y="0"/>
                </a:moveTo>
                <a:lnTo>
                  <a:pt x="0" y="6908800"/>
                </a:lnTo>
                <a:lnTo>
                  <a:pt x="10071100" y="6896100"/>
                </a:lnTo>
                <a:lnTo>
                  <a:pt x="6083300" y="25400"/>
                </a:lnTo>
                <a:lnTo>
                  <a:pt x="1828800" y="0"/>
                </a:lnTo>
                <a:close/>
              </a:path>
            </a:pathLst>
          </a:custGeom>
          <a:solidFill>
            <a:srgbClr val="F6B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任意多边形: 形状 5">
            <a:extLst>
              <a:ext uri="{FF2B5EF4-FFF2-40B4-BE49-F238E27FC236}">
                <a16:creationId xmlns:a16="http://schemas.microsoft.com/office/drawing/2014/main" id="{308E788A-80AE-44B3-A0C3-815597C500CB}"/>
              </a:ext>
            </a:extLst>
          </p:cNvPr>
          <p:cNvSpPr/>
          <p:nvPr/>
        </p:nvSpPr>
        <p:spPr>
          <a:xfrm>
            <a:off x="7737475" y="-12700"/>
            <a:ext cx="4467225" cy="6899275"/>
          </a:xfrm>
          <a:custGeom>
            <a:avLst/>
            <a:gdLst>
              <a:gd name="connsiteX0" fmla="*/ 0 w 4457700"/>
              <a:gd name="connsiteY0" fmla="*/ 0 h 6896100"/>
              <a:gd name="connsiteX1" fmla="*/ 4457700 w 4457700"/>
              <a:gd name="connsiteY1" fmla="*/ 12700 h 6896100"/>
              <a:gd name="connsiteX2" fmla="*/ 4457700 w 4457700"/>
              <a:gd name="connsiteY2" fmla="*/ 6896100 h 6896100"/>
              <a:gd name="connsiteX3" fmla="*/ 4000500 w 4457700"/>
              <a:gd name="connsiteY3" fmla="*/ 6883400 h 6896100"/>
              <a:gd name="connsiteX4" fmla="*/ 0 w 4457700"/>
              <a:gd name="connsiteY4" fmla="*/ 0 h 6896100"/>
              <a:gd name="connsiteX0" fmla="*/ 0 w 4457700"/>
              <a:gd name="connsiteY0" fmla="*/ 0 h 6911975"/>
              <a:gd name="connsiteX1" fmla="*/ 4457700 w 4457700"/>
              <a:gd name="connsiteY1" fmla="*/ 12700 h 6911975"/>
              <a:gd name="connsiteX2" fmla="*/ 4457700 w 4457700"/>
              <a:gd name="connsiteY2" fmla="*/ 6896100 h 6911975"/>
              <a:gd name="connsiteX3" fmla="*/ 3981450 w 4457700"/>
              <a:gd name="connsiteY3" fmla="*/ 6911975 h 6911975"/>
              <a:gd name="connsiteX4" fmla="*/ 0 w 4457700"/>
              <a:gd name="connsiteY4" fmla="*/ 0 h 6911975"/>
              <a:gd name="connsiteX0" fmla="*/ 0 w 4448175"/>
              <a:gd name="connsiteY0" fmla="*/ 34925 h 6899275"/>
              <a:gd name="connsiteX1" fmla="*/ 4448175 w 4448175"/>
              <a:gd name="connsiteY1" fmla="*/ 0 h 6899275"/>
              <a:gd name="connsiteX2" fmla="*/ 4448175 w 4448175"/>
              <a:gd name="connsiteY2" fmla="*/ 6883400 h 6899275"/>
              <a:gd name="connsiteX3" fmla="*/ 3971925 w 4448175"/>
              <a:gd name="connsiteY3" fmla="*/ 6899275 h 6899275"/>
              <a:gd name="connsiteX4" fmla="*/ 0 w 4448175"/>
              <a:gd name="connsiteY4" fmla="*/ 34925 h 6899275"/>
              <a:gd name="connsiteX0" fmla="*/ 0 w 4467225"/>
              <a:gd name="connsiteY0" fmla="*/ 6350 h 6899275"/>
              <a:gd name="connsiteX1" fmla="*/ 4467225 w 4467225"/>
              <a:gd name="connsiteY1" fmla="*/ 0 h 6899275"/>
              <a:gd name="connsiteX2" fmla="*/ 4467225 w 4467225"/>
              <a:gd name="connsiteY2" fmla="*/ 6883400 h 6899275"/>
              <a:gd name="connsiteX3" fmla="*/ 3990975 w 4467225"/>
              <a:gd name="connsiteY3" fmla="*/ 6899275 h 6899275"/>
              <a:gd name="connsiteX4" fmla="*/ 0 w 4467225"/>
              <a:gd name="connsiteY4" fmla="*/ 6350 h 689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67225" h="6899275">
                <a:moveTo>
                  <a:pt x="0" y="6350"/>
                </a:moveTo>
                <a:lnTo>
                  <a:pt x="4467225" y="0"/>
                </a:lnTo>
                <a:lnTo>
                  <a:pt x="4467225" y="6883400"/>
                </a:lnTo>
                <a:lnTo>
                  <a:pt x="3990975" y="6899275"/>
                </a:lnTo>
                <a:lnTo>
                  <a:pt x="0" y="6350"/>
                </a:lnTo>
                <a:close/>
              </a:path>
            </a:pathLst>
          </a:custGeom>
          <a:solidFill>
            <a:srgbClr val="D9EB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D7613381-F828-4CF3-8E77-C82AFD27146E}"/>
              </a:ext>
            </a:extLst>
          </p:cNvPr>
          <p:cNvGrpSpPr/>
          <p:nvPr/>
        </p:nvGrpSpPr>
        <p:grpSpPr>
          <a:xfrm>
            <a:off x="461736" y="336783"/>
            <a:ext cx="11260364" cy="6066967"/>
            <a:chOff x="461736" y="336783"/>
            <a:chExt cx="11260364" cy="6066967"/>
          </a:xfrm>
        </p:grpSpPr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B2E6F996-B125-43A3-A5AF-E0E75C6C716F}"/>
                </a:ext>
              </a:extLst>
            </p:cNvPr>
            <p:cNvSpPr/>
            <p:nvPr/>
          </p:nvSpPr>
          <p:spPr>
            <a:xfrm>
              <a:off x="461736" y="336783"/>
              <a:ext cx="11260364" cy="6066967"/>
            </a:xfrm>
            <a:prstGeom prst="roundRect">
              <a:avLst>
                <a:gd name="adj" fmla="val 1595"/>
              </a:avLst>
            </a:prstGeom>
            <a:solidFill>
              <a:schemeClr val="bg1"/>
            </a:solidFill>
            <a:ln>
              <a:noFill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1E9BDDCD-6382-459D-958F-775801A6FA9E}"/>
                </a:ext>
              </a:extLst>
            </p:cNvPr>
            <p:cNvSpPr/>
            <p:nvPr/>
          </p:nvSpPr>
          <p:spPr>
            <a:xfrm>
              <a:off x="798286" y="624115"/>
              <a:ext cx="10580913" cy="5471886"/>
            </a:xfrm>
            <a:prstGeom prst="roundRect">
              <a:avLst>
                <a:gd name="adj" fmla="val 1595"/>
              </a:avLst>
            </a:prstGeom>
            <a:noFill/>
            <a:ln w="15875">
              <a:solidFill>
                <a:schemeClr val="tx1">
                  <a:lumMod val="95000"/>
                  <a:lumOff val="5000"/>
                </a:schemeClr>
              </a:solidFill>
              <a:prstDash val="dash"/>
            </a:ln>
            <a:effectLst>
              <a:outerShdw blurRad="152400" sx="102000" sy="102000" algn="ctr" rotWithShape="0">
                <a:prstClr val="black">
                  <a:alpha val="3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1" name="矩形 10">
            <a:extLst>
              <a:ext uri="{FF2B5EF4-FFF2-40B4-BE49-F238E27FC236}">
                <a16:creationId xmlns:a16="http://schemas.microsoft.com/office/drawing/2014/main" id="{782AA22F-436C-4438-AFB6-EA8C5237E097}"/>
              </a:ext>
            </a:extLst>
          </p:cNvPr>
          <p:cNvSpPr/>
          <p:nvPr/>
        </p:nvSpPr>
        <p:spPr>
          <a:xfrm>
            <a:off x="1388681" y="675169"/>
            <a:ext cx="22418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1. BÀI TẬP</a:t>
            </a:r>
            <a:endParaRPr lang="zh-CN" alt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D769AAD-9DB7-4258-8E4B-248B01C786AD}"/>
              </a:ext>
            </a:extLst>
          </p:cNvPr>
          <p:cNvSpPr txBox="1"/>
          <p:nvPr/>
        </p:nvSpPr>
        <p:spPr>
          <a:xfrm>
            <a:off x="982170" y="1259944"/>
            <a:ext cx="10213144" cy="3416320"/>
          </a:xfrm>
          <a:prstGeom prst="rect">
            <a:avLst/>
          </a:prstGeom>
          <a:noFill/>
          <a:ln w="38100">
            <a:solidFill>
              <a:srgbClr val="CC99FF"/>
            </a:solidFill>
          </a:ln>
        </p:spPr>
        <p:txBody>
          <a:bodyPr wrap="square">
            <a:spAutoFit/>
          </a:bodyPr>
          <a:lstStyle/>
          <a:p>
            <a:pPr marR="30480" algn="just">
              <a:spcAft>
                <a:spcPts val="800"/>
              </a:spcAft>
            </a:pPr>
            <a:r>
              <a:rPr lang="vi-VN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 1: 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Hoàn thành các phương trình hóa học theo sơ đồ sau, ghi rõ điều kiện phản ứng(nếu có):</a:t>
            </a:r>
            <a:endParaRPr lang="vi-VN" sz="28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30480" lvl="0" algn="just">
              <a:spcAft>
                <a:spcPts val="8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a. MnO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HCl 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CaCl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Ca(OH)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Lime Chloride (CaOCl</a:t>
            </a:r>
            <a:r>
              <a:rPr lang="vi-VN" sz="2800" baseline="-250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lang="vi-VN" sz="28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30480" lvl="0" algn="just">
              <a:spcAft>
                <a:spcPts val="8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b. KMnO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KCl 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Hypochlorous acid → 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NaClO → NaCl → 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→ FeCl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endParaRPr lang="vi-VN" sz="28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30480" lvl="0" algn="just">
              <a:spcAft>
                <a:spcPts val="8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c. Fe → FeCl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→ Fe(OH)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→ FeCl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→ FeCl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 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→ Fe(NO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vi-VN" sz="2800" baseline="-25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</a:t>
            </a:r>
            <a:endParaRPr lang="vi-VN" sz="28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个人简历2"/>
</p:tagLst>
</file>

<file path=ppt/theme/theme1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vjwpjj0">
      <a:majorFont>
        <a:latin typeface="微软雅黑" panose="020F0302020204030204"/>
        <a:ea typeface="微软雅黑"/>
        <a:cs typeface=""/>
      </a:majorFont>
      <a:minorFont>
        <a:latin typeface="微软雅黑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freeppt7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2365</Words>
  <Application>Microsoft Office PowerPoint</Application>
  <PresentationFormat>Widescreen</PresentationFormat>
  <Paragraphs>326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等线</vt:lpstr>
      <vt:lpstr>微软雅黑</vt:lpstr>
      <vt:lpstr>Arial</vt:lpstr>
      <vt:lpstr>Calibri</vt:lpstr>
      <vt:lpstr>Cambria Math</vt:lpstr>
      <vt:lpstr>Open Sans</vt:lpstr>
      <vt:lpstr>OpenSans</vt:lpstr>
      <vt:lpstr>Times New Roman</vt:lpstr>
      <vt:lpstr>www.jpppt.com</vt:lpstr>
      <vt:lpstr>www.freeppt7.com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www.freeppt7.com</Manager>
  <Company>www.freeppt7.com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creator>www.jpppt.com</dc:creator>
  <cp:keywords>www.freeppt7.com</cp:keywords>
  <dc:description>www.freeppt7.com</dc:description>
  <cp:lastModifiedBy>Administrator</cp:lastModifiedBy>
  <cp:revision>81</cp:revision>
  <dcterms:created xsi:type="dcterms:W3CDTF">2019-01-09T13:31:36Z</dcterms:created>
  <dcterms:modified xsi:type="dcterms:W3CDTF">2023-05-06T23:21:03Z</dcterms:modified>
</cp:coreProperties>
</file>