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0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1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59" r:id="rId3"/>
    <p:sldId id="260" r:id="rId4"/>
    <p:sldId id="269" r:id="rId5"/>
    <p:sldId id="261" r:id="rId6"/>
    <p:sldId id="280" r:id="rId7"/>
    <p:sldId id="266" r:id="rId8"/>
    <p:sldId id="265" r:id="rId9"/>
    <p:sldId id="268" r:id="rId10"/>
    <p:sldId id="270" r:id="rId11"/>
    <p:sldId id="277" r:id="rId12"/>
    <p:sldId id="276" r:id="rId13"/>
    <p:sldId id="273" r:id="rId14"/>
    <p:sldId id="279" r:id="rId15"/>
    <p:sldId id="284" r:id="rId16"/>
    <p:sldId id="274" r:id="rId17"/>
    <p:sldId id="281" r:id="rId18"/>
    <p:sldId id="272" r:id="rId19"/>
    <p:sldId id="285" r:id="rId20"/>
    <p:sldId id="263" r:id="rId21"/>
    <p:sldId id="286" r:id="rId22"/>
    <p:sldId id="287" r:id="rId23"/>
    <p:sldId id="271" r:id="rId24"/>
    <p:sldId id="275" r:id="rId25"/>
    <p:sldId id="283" r:id="rId26"/>
  </p:sldIdLst>
  <p:sldSz cx="12192000" cy="6858000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D2E1F0"/>
    <a:srgbClr val="FFD757"/>
    <a:srgbClr val="FF9999"/>
    <a:srgbClr val="FFCC66"/>
    <a:srgbClr val="B0E07D"/>
    <a:srgbClr val="A19587"/>
    <a:srgbClr val="FFCD2F"/>
    <a:srgbClr val="FFEB95"/>
    <a:srgbClr val="472F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92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918" y="60"/>
      </p:cViewPr>
      <p:guideLst>
        <p:guide orient="horz" pos="66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5" cy="72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772B8-DFA0-42D4-BB56-C041186E9AEC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8E786-4216-45F2-862D-D7FBD8328B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04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6652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29207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00422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8478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07938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28139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86958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08121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48522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59842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0460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17405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72539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81294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06264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4525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4329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75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7157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09458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410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3196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8E786-4216-45F2-862D-D7FBD8328BF6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6572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854487-5C52-43DE-8040-E4597B8E66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66D38B3-FFF9-4D55-BB90-5F1457DCCD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BA9CFA4-BBAC-4A85-95C0-B8362F921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AC0A92B-882F-4EAE-9CD9-C3638E889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FF9EE6-DCF3-4596-AFC1-8B9F75DC9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0697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100B32-1CD8-4584-AFFC-468F16A33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2213848-5DFF-4229-945E-D09C771F5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2CBE1A3-AB9C-4EE4-9F5F-3687D6E5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46D30A-713C-45BF-8230-18DA0B821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06AA1D7-D90D-4E95-B9BC-EBF858AF7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354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8677BFC-1CEB-4EC9-BDFE-223EC88FEA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785C34F-4519-4606-8E0E-0897A9DCA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AFCC154-5B53-4BCA-8718-4ED3FD4F4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139DA60-5E9B-4090-8D53-F1001C335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DCC125-0D3E-4EA9-A7C8-6B7F205D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8239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C4D18D-7DCA-4907-BF3A-2579F5028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1CA1271-3E82-497F-8B53-0F1867D99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DD3CAA6-9D80-4D7F-B066-F05B326EF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872E402-B1CB-4A42-A678-0F755DC02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FFC4956-AD1F-4860-9AD2-0BF206466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1399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2BCA75-1F57-42BB-BA48-FF7C11F9A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70ED596-E120-41AB-A9D0-0C265B708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14CC783-0900-49CE-BA3B-0DAB551AB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3FE88C5-D9F1-4EFA-AC3A-FFECD8F14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2B71C59-EA95-4156-B37F-1D9181F17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14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93CE9B-26F4-4B05-91AD-7D5BBED79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5CDBC56-9665-4D60-9294-B80E2DB8F0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11C4657-3D75-49B8-8964-650753686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E6B204F-8CF6-4A2B-9F70-F87F23918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6A51D15-F7E4-4DE1-A5B4-83ECC6D1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0F6C39E-8093-41EE-A607-8E5F0170D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042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266374-AFE4-4831-A5D4-D610A238B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3994A4-C448-4CA5-B862-08CF03A37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7DDCC8E-BB47-4F1D-9799-9F4191D8C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BEBAE0C-F973-4EB6-863C-C1E8B652DD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DA79FA2-E550-4485-B4C1-39F22F9755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6B10B1F-8655-45D2-B5B4-9F8EC0F30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550D1C5-417B-4AB3-955E-4882CCE79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0A9BB96-5048-4114-8119-6433A9C24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099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20AD0C29-217F-4361-8E80-7465E78B13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5750" y="85725"/>
            <a:ext cx="11610975" cy="668655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52372D81-DD6F-46C0-89FD-3F7395D2DE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493653" y="935520"/>
            <a:ext cx="1054699" cy="498696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5D0669E6-D5C2-4FC1-8B78-AF25BC97265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3697" y="5566146"/>
            <a:ext cx="1860677" cy="1378473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429536A4-CF62-4AF6-A9D3-6682247631F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715500" y="5540995"/>
            <a:ext cx="1918638" cy="142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40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AB82DFE-C0A5-4AD2-BA2A-E99A9A69F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00C2B3D-536B-48EA-852C-D6CAA9236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62DEAD2-81E2-4AFD-9589-38B34A21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4438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E64A12-4BAB-4E3A-8DA9-52A095F88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BE86420-FFFC-40E3-948C-4C3076A70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B3064B2-4C4C-4E59-A636-386101A72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561F877-3A10-4449-A41F-F5F4AAD74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AC1BDEC-2A6B-4B59-BC79-E457B820B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43395E7-F1F8-46C5-AD62-DAF3BA33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246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CE34F2-1AAA-482B-95A0-022B6E043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1391EE8-C5F4-4CEE-AE7B-A88CEEB0CF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05BB1AC-FA53-469F-94F1-F54377A90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E5B89E-D193-4E52-8679-A2EF6BFB8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F812B-C032-45E8-ABE9-CC3D372FACD1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0BA0B5B-4620-420D-8049-B1459F885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EBE54AB-C10C-4E82-808F-078B0114E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1172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7CC79CE-D0B9-4A26-A9C7-D1A3715F0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9400D15-5A87-4F32-85DB-F6625FF3D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224C90-B32D-4839-A49B-9CC172D2CF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F812B-C032-45E8-ABE9-CC3D372FACD1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15ABAE-7824-4CF1-89BB-15DFE2DCC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6C655C6-FC82-4699-BFEB-5D510E174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F4E1D-8AC2-401E-B33A-12C05253EA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8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1.png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image" Target="../media/image22.png"/><Relationship Id="rId5" Type="http://schemas.openxmlformats.org/officeDocument/2006/relationships/tags" Target="../tags/tag10.xml"/><Relationship Id="rId10" Type="http://schemas.openxmlformats.org/officeDocument/2006/relationships/notesSlide" Target="../notesSlides/notesSlide11.xml"/><Relationship Id="rId4" Type="http://schemas.openxmlformats.org/officeDocument/2006/relationships/tags" Target="../tags/tag9.xml"/><Relationship Id="rId9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image" Target="../media/image26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tags" Target="../tags/tag30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notesSlide" Target="../notesSlides/notesSlide14.xml"/><Relationship Id="rId2" Type="http://schemas.openxmlformats.org/officeDocument/2006/relationships/tags" Target="../tags/tag19.xml"/><Relationship Id="rId16" Type="http://schemas.openxmlformats.org/officeDocument/2006/relationships/slideLayout" Target="../slideLayouts/slideLayout6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10" Type="http://schemas.openxmlformats.org/officeDocument/2006/relationships/tags" Target="../tags/tag27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3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10" Type="http://schemas.openxmlformats.org/officeDocument/2006/relationships/image" Target="../media/image19.png"/><Relationship Id="rId4" Type="http://schemas.openxmlformats.org/officeDocument/2006/relationships/image" Target="../media/image6.png"/><Relationship Id="rId9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10" Type="http://schemas.openxmlformats.org/officeDocument/2006/relationships/image" Target="../media/image13.png"/><Relationship Id="rId4" Type="http://schemas.openxmlformats.org/officeDocument/2006/relationships/image" Target="../media/image6.png"/><Relationship Id="rId9" Type="http://schemas.openxmlformats.org/officeDocument/2006/relationships/image" Target="../media/image1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1.png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4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0.png"/><Relationship Id="rId4" Type="http://schemas.openxmlformats.org/officeDocument/2006/relationships/image" Target="../media/image6.png"/><Relationship Id="rId9" Type="http://schemas.openxmlformats.org/officeDocument/2006/relationships/image" Target="../media/image18.png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4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0.png"/><Relationship Id="rId4" Type="http://schemas.openxmlformats.org/officeDocument/2006/relationships/image" Target="../media/image6.png"/><Relationship Id="rId9" Type="http://schemas.openxmlformats.org/officeDocument/2006/relationships/image" Target="../media/image18.png"/><Relationship Id="rId1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B949A565-F083-4ED1-A28E-C3C22692CFCA}"/>
              </a:ext>
            </a:extLst>
          </p:cNvPr>
          <p:cNvGrpSpPr/>
          <p:nvPr/>
        </p:nvGrpSpPr>
        <p:grpSpPr>
          <a:xfrm>
            <a:off x="341926" y="208486"/>
            <a:ext cx="11441759" cy="5883467"/>
            <a:chOff x="341926" y="208486"/>
            <a:chExt cx="11441759" cy="588346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38" name="图片 137">
            <a:extLst>
              <a:ext uri="{FF2B5EF4-FFF2-40B4-BE49-F238E27FC236}">
                <a16:creationId xmlns:a16="http://schemas.microsoft.com/office/drawing/2014/main" id="{1BAFA7BC-5608-4A87-BF91-9451441194C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59575"/>
          <a:stretch/>
        </p:blipFill>
        <p:spPr>
          <a:xfrm>
            <a:off x="9038821" y="512495"/>
            <a:ext cx="2208207" cy="792549"/>
          </a:xfrm>
          <a:prstGeom prst="rect">
            <a:avLst/>
          </a:prstGeom>
        </p:spPr>
      </p:pic>
      <p:pic>
        <p:nvPicPr>
          <p:cNvPr id="139" name="图片 138">
            <a:extLst>
              <a:ext uri="{FF2B5EF4-FFF2-40B4-BE49-F238E27FC236}">
                <a16:creationId xmlns:a16="http://schemas.microsoft.com/office/drawing/2014/main" id="{71603CBD-0EC2-4849-94D8-02CE7759B6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5402" y="4651976"/>
            <a:ext cx="2316681" cy="1268078"/>
          </a:xfrm>
          <a:prstGeom prst="rect">
            <a:avLst/>
          </a:prstGeom>
        </p:spPr>
      </p:pic>
      <p:pic>
        <p:nvPicPr>
          <p:cNvPr id="140" name="图片 139">
            <a:extLst>
              <a:ext uri="{FF2B5EF4-FFF2-40B4-BE49-F238E27FC236}">
                <a16:creationId xmlns:a16="http://schemas.microsoft.com/office/drawing/2014/main" id="{956C086E-2C2F-4A37-806D-C7AC01E835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31031" y="2078823"/>
            <a:ext cx="2523963" cy="2505673"/>
          </a:xfrm>
          <a:prstGeom prst="rect">
            <a:avLst/>
          </a:prstGeom>
        </p:spPr>
      </p:pic>
      <p:pic>
        <p:nvPicPr>
          <p:cNvPr id="141" name="图片 140">
            <a:extLst>
              <a:ext uri="{FF2B5EF4-FFF2-40B4-BE49-F238E27FC236}">
                <a16:creationId xmlns:a16="http://schemas.microsoft.com/office/drawing/2014/main" id="{C7841B54-9F73-4DED-A8BA-EC1305A0BB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06599" y="4214720"/>
            <a:ext cx="3145809" cy="2505673"/>
          </a:xfrm>
          <a:prstGeom prst="rect">
            <a:avLst/>
          </a:prstGeom>
        </p:spPr>
      </p:pic>
      <p:pic>
        <p:nvPicPr>
          <p:cNvPr id="142" name="图片 141">
            <a:extLst>
              <a:ext uri="{FF2B5EF4-FFF2-40B4-BE49-F238E27FC236}">
                <a16:creationId xmlns:a16="http://schemas.microsoft.com/office/drawing/2014/main" id="{6A9AAE3E-8C65-49C5-8093-BFCE4DB362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49050" y="1871700"/>
            <a:ext cx="871804" cy="865707"/>
          </a:xfrm>
          <a:prstGeom prst="rect">
            <a:avLst/>
          </a:prstGeom>
        </p:spPr>
      </p:pic>
      <p:pic>
        <p:nvPicPr>
          <p:cNvPr id="148" name="图片 147">
            <a:extLst>
              <a:ext uri="{FF2B5EF4-FFF2-40B4-BE49-F238E27FC236}">
                <a16:creationId xmlns:a16="http://schemas.microsoft.com/office/drawing/2014/main" id="{65303F87-9F21-44CB-9E31-B19C35B8D1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769165" y="1773383"/>
            <a:ext cx="457240" cy="481626"/>
          </a:xfrm>
          <a:prstGeom prst="rect">
            <a:avLst/>
          </a:prstGeom>
        </p:spPr>
      </p:pic>
      <p:pic>
        <p:nvPicPr>
          <p:cNvPr id="149" name="图片 148">
            <a:extLst>
              <a:ext uri="{FF2B5EF4-FFF2-40B4-BE49-F238E27FC236}">
                <a16:creationId xmlns:a16="http://schemas.microsoft.com/office/drawing/2014/main" id="{9D8778BF-9B1C-41EA-B558-7D67D5A0FA8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88412" y="2310380"/>
            <a:ext cx="1030313" cy="1024217"/>
          </a:xfrm>
          <a:prstGeom prst="rect">
            <a:avLst/>
          </a:prstGeom>
        </p:spPr>
      </p:pic>
      <p:pic>
        <p:nvPicPr>
          <p:cNvPr id="150" name="图片 149">
            <a:extLst>
              <a:ext uri="{FF2B5EF4-FFF2-40B4-BE49-F238E27FC236}">
                <a16:creationId xmlns:a16="http://schemas.microsoft.com/office/drawing/2014/main" id="{386BA7ED-6C5D-4D46-92B1-71942008F58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9894" t="-7176" r="-2213" b="34190"/>
          <a:stretch/>
        </p:blipFill>
        <p:spPr>
          <a:xfrm>
            <a:off x="1851329" y="763818"/>
            <a:ext cx="1219200" cy="578451"/>
          </a:xfrm>
          <a:prstGeom prst="rect">
            <a:avLst/>
          </a:prstGeom>
        </p:spPr>
      </p:pic>
      <p:sp>
        <p:nvSpPr>
          <p:cNvPr id="30" name="文本框 22">
            <a:extLst>
              <a:ext uri="{FF2B5EF4-FFF2-40B4-BE49-F238E27FC236}">
                <a16:creationId xmlns:a16="http://schemas.microsoft.com/office/drawing/2014/main" id="{5C883E1A-4D20-4C54-9F8F-55BFEF5F6EA1}"/>
              </a:ext>
            </a:extLst>
          </p:cNvPr>
          <p:cNvSpPr txBox="1"/>
          <p:nvPr/>
        </p:nvSpPr>
        <p:spPr>
          <a:xfrm>
            <a:off x="4779772" y="1508916"/>
            <a:ext cx="2697470" cy="1311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en-US" altLang="zh-CN" sz="60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Bài</a:t>
            </a:r>
            <a:r>
              <a:rPr lang="en-US" altLang="zh-CN" sz="6000" b="1" i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20:</a:t>
            </a:r>
          </a:p>
        </p:txBody>
      </p:sp>
      <p:sp>
        <p:nvSpPr>
          <p:cNvPr id="31" name="文本框 23">
            <a:extLst>
              <a:ext uri="{FF2B5EF4-FFF2-40B4-BE49-F238E27FC236}">
                <a16:creationId xmlns:a16="http://schemas.microsoft.com/office/drawing/2014/main" id="{3DA9963F-9D9E-474B-B9DB-EC1445750F64}"/>
              </a:ext>
            </a:extLst>
          </p:cNvPr>
          <p:cNvSpPr txBox="1"/>
          <p:nvPr/>
        </p:nvSpPr>
        <p:spPr>
          <a:xfrm>
            <a:off x="1829645" y="3105971"/>
            <a:ext cx="8509182" cy="101566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US" altLang="zh-CN" sz="6000" b="1" dirty="0">
                <a:solidFill>
                  <a:srgbClr val="7030A0"/>
                </a:solidFill>
                <a:latin typeface="Times New Roman" panose="02020603050405020304" pitchFamily="18" charset="0"/>
                <a:ea typeface="方正正黑简体" panose="02000000000000000000" pitchFamily="2" charset="-122"/>
                <a:cs typeface="Times New Roman" panose="02020603050405020304" pitchFamily="18" charset="0"/>
                <a:sym typeface="+mn-lt"/>
              </a:rPr>
              <a:t>ÔN TẬP CHƯƠNG 6</a:t>
            </a:r>
            <a:endParaRPr lang="zh-CN" altLang="en-US" sz="6000" b="1" dirty="0">
              <a:solidFill>
                <a:srgbClr val="7030A0"/>
              </a:solidFill>
              <a:latin typeface="Times New Roman" panose="02020603050405020304" pitchFamily="18" charset="0"/>
              <a:ea typeface="方正正黑简体" panose="02000000000000000000" pitchFamily="2" charset="-122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762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50"/>
                            </p:stCondLst>
                            <p:childTnLst>
                              <p:par>
                                <p:cTn id="47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6" presetClass="emph" presetSubtype="0" fill="hold" grpId="3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1" grpId="1"/>
      <p:bldP spid="31" grpId="2"/>
      <p:bldP spid="31" grpId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MH_Other_1">
            <a:extLst>
              <a:ext uri="{FF2B5EF4-FFF2-40B4-BE49-F238E27FC236}">
                <a16:creationId xmlns:a16="http://schemas.microsoft.com/office/drawing/2014/main" id="{CB305838-A183-4753-9E9E-71BC34FE8A8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587764" y="2404886"/>
            <a:ext cx="1500063" cy="1500063"/>
          </a:xfrm>
          <a:prstGeom prst="ellipse">
            <a:avLst/>
          </a:prstGeom>
          <a:noFill/>
          <a:ln w="76200" cap="flat" cmpd="sng" algn="ctr">
            <a:solidFill>
              <a:srgbClr val="FF9999"/>
            </a:solidFill>
            <a:prstDash val="solid"/>
          </a:ln>
          <a:effectLst/>
        </p:spPr>
        <p:txBody>
          <a:bodyPr tIns="108000" bIns="540000" rtlCol="0" anchor="ctr"/>
          <a:lstStyle/>
          <a:p>
            <a:pPr algn="ctr">
              <a:defRPr/>
            </a:pPr>
            <a:r>
              <a:rPr lang="en-US" sz="8000" kern="0" dirty="0">
                <a:solidFill>
                  <a:srgbClr val="FF9999"/>
                </a:solidFill>
                <a:latin typeface="Snap ITC" panose="04040A07060A02020202" pitchFamily="82" charset="0"/>
              </a:rPr>
              <a:t>A</a:t>
            </a:r>
          </a:p>
        </p:txBody>
      </p:sp>
      <p:sp>
        <p:nvSpPr>
          <p:cNvPr id="34" name="MH_Other_4">
            <a:extLst>
              <a:ext uri="{FF2B5EF4-FFF2-40B4-BE49-F238E27FC236}">
                <a16:creationId xmlns:a16="http://schemas.microsoft.com/office/drawing/2014/main" id="{2B633216-80C9-4882-BF1E-C74BD108E01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104173" y="2404886"/>
            <a:ext cx="1500063" cy="1500063"/>
          </a:xfrm>
          <a:prstGeom prst="ellipse">
            <a:avLst/>
          </a:prstGeom>
          <a:noFill/>
          <a:ln w="762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</a:ln>
          <a:effectLst/>
        </p:spPr>
        <p:txBody>
          <a:bodyPr tIns="108000" bIns="540000" rtlCol="0" anchor="ctr"/>
          <a:lstStyle/>
          <a:p>
            <a:pPr algn="ctr">
              <a:defRPr/>
            </a:pPr>
            <a:r>
              <a:rPr lang="en-US" sz="8000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Snap ITC" panose="04040A07060A02020202" pitchFamily="82" charset="0"/>
              </a:rPr>
              <a:t>D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39E230F6-8053-40BF-A40B-6145DB1BF678}"/>
              </a:ext>
            </a:extLst>
          </p:cNvPr>
          <p:cNvSpPr/>
          <p:nvPr/>
        </p:nvSpPr>
        <p:spPr>
          <a:xfrm>
            <a:off x="2587764" y="4134071"/>
            <a:ext cx="1607843" cy="156966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Đốt trong lò kín.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MH_Other_2">
            <a:extLst>
              <a:ext uri="{FF2B5EF4-FFF2-40B4-BE49-F238E27FC236}">
                <a16:creationId xmlns:a16="http://schemas.microsoft.com/office/drawing/2014/main" id="{E8223B32-108E-4637-8B1B-9282FBDAAD1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4196" y="2404886"/>
            <a:ext cx="1500063" cy="1500063"/>
          </a:xfrm>
          <a:prstGeom prst="ellipse">
            <a:avLst/>
          </a:prstGeom>
          <a:noFill/>
          <a:ln w="76200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</a:ln>
          <a:effectLst/>
        </p:spPr>
        <p:txBody>
          <a:bodyPr tIns="108000" bIns="540000" rtlCol="0" anchor="ctr"/>
          <a:lstStyle/>
          <a:p>
            <a:pPr algn="ctr">
              <a:defRPr/>
            </a:pPr>
            <a:r>
              <a:rPr lang="en-US" sz="8000" kern="0" dirty="0">
                <a:solidFill>
                  <a:schemeClr val="accent5">
                    <a:lumMod val="60000"/>
                    <a:lumOff val="40000"/>
                  </a:schemeClr>
                </a:solidFill>
                <a:latin typeface="Snap ITC" panose="04040A07060A02020202" pitchFamily="82" charset="0"/>
              </a:rPr>
              <a:t>B</a:t>
            </a:r>
          </a:p>
        </p:txBody>
      </p:sp>
      <p:sp>
        <p:nvSpPr>
          <p:cNvPr id="32" name="MH_Other_3">
            <a:extLst>
              <a:ext uri="{FF2B5EF4-FFF2-40B4-BE49-F238E27FC236}">
                <a16:creationId xmlns:a16="http://schemas.microsoft.com/office/drawing/2014/main" id="{7713C930-EF6E-43C8-B2CF-B4D2EEDB3E8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260627" y="2404886"/>
            <a:ext cx="1500063" cy="1500063"/>
          </a:xfrm>
          <a:prstGeom prst="ellipse">
            <a:avLst/>
          </a:prstGeom>
          <a:noFill/>
          <a:ln w="76200" cap="flat" cmpd="sng" algn="ctr">
            <a:solidFill>
              <a:schemeClr val="accent4">
                <a:lumMod val="60000"/>
                <a:lumOff val="40000"/>
              </a:schemeClr>
            </a:solidFill>
            <a:prstDash val="solid"/>
          </a:ln>
          <a:effectLst/>
        </p:spPr>
        <p:txBody>
          <a:bodyPr tIns="108000" bIns="540000" rtlCol="0" anchor="ctr"/>
          <a:lstStyle/>
          <a:p>
            <a:pPr algn="ctr">
              <a:defRPr/>
            </a:pPr>
            <a:r>
              <a:rPr lang="en-US" sz="8000" kern="0" dirty="0">
                <a:solidFill>
                  <a:schemeClr val="accent4">
                    <a:lumMod val="60000"/>
                    <a:lumOff val="40000"/>
                  </a:schemeClr>
                </a:solidFill>
                <a:latin typeface="Snap ITC" panose="04040A07060A02020202" pitchFamily="82" charset="0"/>
              </a:rPr>
              <a:t>C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7B0F867B-996E-4B16-91F3-7E5D176F9DA6}"/>
              </a:ext>
            </a:extLst>
          </p:cNvPr>
          <p:cNvSpPr/>
          <p:nvPr/>
        </p:nvSpPr>
        <p:spPr>
          <a:xfrm>
            <a:off x="4488157" y="4134071"/>
            <a:ext cx="1607843" cy="156966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Xếp củi chặt khít.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5E854B21-7DC5-4C44-A286-E980A8F7B32F}"/>
              </a:ext>
            </a:extLst>
          </p:cNvPr>
          <p:cNvSpPr/>
          <p:nvPr/>
        </p:nvSpPr>
        <p:spPr>
          <a:xfrm>
            <a:off x="6268023" y="4134071"/>
            <a:ext cx="1607843" cy="156966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Thổi hơi nước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FDBE94E2-AB82-43C4-9EFD-D091C5CD0E7B}"/>
              </a:ext>
            </a:extLst>
          </p:cNvPr>
          <p:cNvSpPr/>
          <p:nvPr/>
        </p:nvSpPr>
        <p:spPr>
          <a:xfrm>
            <a:off x="8111571" y="4134071"/>
            <a:ext cx="1607843" cy="156966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Thổi không khí khô.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12D929-9AF5-4052-A674-BB346DA19FCE}"/>
              </a:ext>
            </a:extLst>
          </p:cNvPr>
          <p:cNvSpPr txBox="1"/>
          <p:nvPr/>
        </p:nvSpPr>
        <p:spPr>
          <a:xfrm>
            <a:off x="900836" y="865555"/>
            <a:ext cx="1071958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4: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Khi đốt củi, để tăng tốc độ cháy, người ta sử dụng biện pháp nào sau đây?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D994459-F69C-4972-8346-E0A0F67E19CE}"/>
              </a:ext>
            </a:extLst>
          </p:cNvPr>
          <p:cNvSpPr/>
          <p:nvPr/>
        </p:nvSpPr>
        <p:spPr>
          <a:xfrm>
            <a:off x="8111571" y="4134070"/>
            <a:ext cx="1599721" cy="1569659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5807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5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5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4" grpId="0" animBg="1"/>
      <p:bldP spid="24" grpId="0" animBg="1"/>
      <p:bldP spid="30" grpId="0" animBg="1"/>
      <p:bldP spid="32" grpId="0" animBg="1"/>
      <p:bldP spid="36" grpId="0" animBg="1"/>
      <p:bldP spid="37" grpId="0" animBg="1"/>
      <p:bldP spid="38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3D6A09CE-F5AF-4BDB-9523-0CA78F04AC9C}"/>
              </a:ext>
            </a:extLst>
          </p:cNvPr>
          <p:cNvCxnSpPr>
            <a:cxnSpLocks/>
          </p:cNvCxnSpPr>
          <p:nvPr/>
        </p:nvCxnSpPr>
        <p:spPr>
          <a:xfrm>
            <a:off x="289727" y="3602082"/>
            <a:ext cx="10976129" cy="0"/>
          </a:xfrm>
          <a:prstGeom prst="line">
            <a:avLst/>
          </a:prstGeom>
          <a:ln w="19050">
            <a:solidFill>
              <a:srgbClr val="A1958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>
            <a:extLst>
              <a:ext uri="{FF2B5EF4-FFF2-40B4-BE49-F238E27FC236}">
                <a16:creationId xmlns:a16="http://schemas.microsoft.com/office/drawing/2014/main" id="{8D3ACF98-B4EC-4D75-98FB-F7EDF7FB76A2}"/>
              </a:ext>
            </a:extLst>
          </p:cNvPr>
          <p:cNvSpPr/>
          <p:nvPr/>
        </p:nvSpPr>
        <p:spPr>
          <a:xfrm>
            <a:off x="1026942" y="3743181"/>
            <a:ext cx="3282919" cy="138499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Cốc A xuất hiện kết tủa vàng nhạt, cốc B không thấy kết tủa.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722AE2D0-CE3F-4BEB-AA82-71A176C1B43B}"/>
              </a:ext>
            </a:extLst>
          </p:cNvPr>
          <p:cNvSpPr/>
          <p:nvPr/>
        </p:nvSpPr>
        <p:spPr>
          <a:xfrm>
            <a:off x="3105610" y="2093434"/>
            <a:ext cx="3509655" cy="138499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Cốc A và cốc B xuất hiện kết tủa với tốc độ như nhau.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FAD8EF3-0F03-4459-982E-63118961359A}"/>
              </a:ext>
            </a:extLst>
          </p:cNvPr>
          <p:cNvSpPr/>
          <p:nvPr/>
        </p:nvSpPr>
        <p:spPr>
          <a:xfrm>
            <a:off x="5776435" y="3984517"/>
            <a:ext cx="3217516" cy="95410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Cốc A xuất hiện kết tủa chậm hơn cốc B.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12224779-10BE-4B63-BCE2-5DE731141867}"/>
              </a:ext>
            </a:extLst>
          </p:cNvPr>
          <p:cNvSpPr/>
          <p:nvPr/>
        </p:nvSpPr>
        <p:spPr>
          <a:xfrm>
            <a:off x="7959858" y="2293613"/>
            <a:ext cx="3305998" cy="95410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Cốc A xuất hiện kết tủa nhanh hơn cốc B.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PA_组合 3">
            <a:extLst>
              <a:ext uri="{FF2B5EF4-FFF2-40B4-BE49-F238E27FC236}">
                <a16:creationId xmlns:a16="http://schemas.microsoft.com/office/drawing/2014/main" id="{03931F72-4283-43D3-8566-A9914E3FDE55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1253016" y="2319316"/>
            <a:ext cx="1723453" cy="2420945"/>
            <a:chOff x="1253016" y="2319316"/>
            <a:chExt cx="1723453" cy="2420945"/>
          </a:xfrm>
        </p:grpSpPr>
        <p:sp>
          <p:nvSpPr>
            <p:cNvPr id="3" name="任意多边形: 形状 2">
              <a:extLst>
                <a:ext uri="{FF2B5EF4-FFF2-40B4-BE49-F238E27FC236}">
                  <a16:creationId xmlns:a16="http://schemas.microsoft.com/office/drawing/2014/main" id="{72022F0C-0B19-4F1F-BEE9-5A42A08477FE}"/>
                </a:ext>
              </a:extLst>
            </p:cNvPr>
            <p:cNvSpPr/>
            <p:nvPr/>
          </p:nvSpPr>
          <p:spPr>
            <a:xfrm>
              <a:off x="1253016" y="2319316"/>
              <a:ext cx="1723453" cy="2420945"/>
            </a:xfrm>
            <a:custGeom>
              <a:avLst/>
              <a:gdLst/>
              <a:ahLst/>
              <a:cxnLst/>
              <a:rect l="0" t="0" r="0" b="0"/>
              <a:pathLst>
                <a:path w="1723453" h="2420945">
                  <a:moveTo>
                    <a:pt x="0" y="0"/>
                  </a:moveTo>
                  <a:lnTo>
                    <a:pt x="1723452" y="0"/>
                  </a:lnTo>
                  <a:lnTo>
                    <a:pt x="1723452" y="2420944"/>
                  </a:lnTo>
                  <a:lnTo>
                    <a:pt x="0" y="2420944"/>
                  </a:ln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1" name="PA_组合 10">
              <a:extLst>
                <a:ext uri="{FF2B5EF4-FFF2-40B4-BE49-F238E27FC236}">
                  <a16:creationId xmlns:a16="http://schemas.microsoft.com/office/drawing/2014/main" id="{1CC0C526-FBC1-4705-BAAD-F14A54A28958}"/>
                </a:ext>
              </a:extLst>
            </p:cNvPr>
            <p:cNvGrpSpPr/>
            <p:nvPr>
              <p:custDataLst>
                <p:tags r:id="rId8"/>
              </p:custDataLst>
            </p:nvPr>
          </p:nvGrpSpPr>
          <p:grpSpPr>
            <a:xfrm>
              <a:off x="1761017" y="2319316"/>
              <a:ext cx="1215452" cy="1201744"/>
              <a:chOff x="1761017" y="2319316"/>
              <a:chExt cx="1215452" cy="1201744"/>
            </a:xfrm>
          </p:grpSpPr>
          <p:pic>
            <p:nvPicPr>
              <p:cNvPr id="2" name="图片 1">
                <a:extLst>
                  <a:ext uri="{FF2B5EF4-FFF2-40B4-BE49-F238E27FC236}">
                    <a16:creationId xmlns:a16="http://schemas.microsoft.com/office/drawing/2014/main" id="{AF512CE6-D81F-4982-9F56-1B9592F4FA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1017" y="2319316"/>
                <a:ext cx="1215452" cy="1201744"/>
              </a:xfrm>
              <a:prstGeom prst="rect">
                <a:avLst/>
              </a:prstGeom>
            </p:spPr>
          </p:pic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79BCF8A8-DBED-4EF1-A2DA-4E0DB5371134}"/>
                  </a:ext>
                </a:extLst>
              </p:cNvPr>
              <p:cNvSpPr txBox="1"/>
              <p:nvPr/>
            </p:nvSpPr>
            <p:spPr>
              <a:xfrm>
                <a:off x="1890158" y="2658578"/>
                <a:ext cx="95716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zh-CN" altLang="en-US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3" name="PA_组合 22">
            <a:extLst>
              <a:ext uri="{FF2B5EF4-FFF2-40B4-BE49-F238E27FC236}">
                <a16:creationId xmlns:a16="http://schemas.microsoft.com/office/drawing/2014/main" id="{84A11E53-E136-4FEA-A19D-B1B36FA75E2D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3801861" y="2403459"/>
            <a:ext cx="1723453" cy="2471745"/>
            <a:chOff x="3801861" y="2403459"/>
            <a:chExt cx="1723453" cy="2471745"/>
          </a:xfrm>
        </p:grpSpPr>
        <p:sp>
          <p:nvSpPr>
            <p:cNvPr id="5" name="任意多边形: 形状 4">
              <a:extLst>
                <a:ext uri="{FF2B5EF4-FFF2-40B4-BE49-F238E27FC236}">
                  <a16:creationId xmlns:a16="http://schemas.microsoft.com/office/drawing/2014/main" id="{8A4BDCB3-CBE3-42BA-A706-300F55E4A455}"/>
                </a:ext>
              </a:extLst>
            </p:cNvPr>
            <p:cNvSpPr/>
            <p:nvPr/>
          </p:nvSpPr>
          <p:spPr>
            <a:xfrm>
              <a:off x="3801861" y="2403459"/>
              <a:ext cx="1723453" cy="2471745"/>
            </a:xfrm>
            <a:custGeom>
              <a:avLst/>
              <a:gdLst/>
              <a:ahLst/>
              <a:cxnLst/>
              <a:rect l="0" t="0" r="0" b="0"/>
              <a:pathLst>
                <a:path w="1723453" h="2471745">
                  <a:moveTo>
                    <a:pt x="0" y="0"/>
                  </a:moveTo>
                  <a:lnTo>
                    <a:pt x="1723452" y="0"/>
                  </a:lnTo>
                  <a:lnTo>
                    <a:pt x="1723452" y="2471744"/>
                  </a:lnTo>
                  <a:lnTo>
                    <a:pt x="0" y="2471744"/>
                  </a:ln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" name="PA_组合 12">
              <a:extLst>
                <a:ext uri="{FF2B5EF4-FFF2-40B4-BE49-F238E27FC236}">
                  <a16:creationId xmlns:a16="http://schemas.microsoft.com/office/drawing/2014/main" id="{8B56C29D-BFF7-41F6-A655-3C0A0AA1F277}"/>
                </a:ext>
              </a:extLst>
            </p:cNvPr>
            <p:cNvGrpSpPr/>
            <p:nvPr>
              <p:custDataLst>
                <p:tags r:id="rId7"/>
              </p:custDataLst>
            </p:nvPr>
          </p:nvGrpSpPr>
          <p:grpSpPr>
            <a:xfrm>
              <a:off x="4309862" y="3673460"/>
              <a:ext cx="1215452" cy="1201744"/>
              <a:chOff x="4309862" y="3673460"/>
              <a:chExt cx="1215452" cy="1201744"/>
            </a:xfrm>
          </p:grpSpPr>
          <p:pic>
            <p:nvPicPr>
              <p:cNvPr id="7" name="图片 6">
                <a:extLst>
                  <a:ext uri="{FF2B5EF4-FFF2-40B4-BE49-F238E27FC236}">
                    <a16:creationId xmlns:a16="http://schemas.microsoft.com/office/drawing/2014/main" id="{A2D7A1FA-8177-4E10-9B18-91633AF519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 flipV="1">
                <a:off x="4309862" y="3673460"/>
                <a:ext cx="1215452" cy="1201744"/>
              </a:xfrm>
              <a:prstGeom prst="rect">
                <a:avLst/>
              </a:prstGeom>
            </p:spPr>
          </p:pic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096D8324-EE4E-41FD-A954-48135724A893}"/>
                  </a:ext>
                </a:extLst>
              </p:cNvPr>
              <p:cNvSpPr txBox="1"/>
              <p:nvPr/>
            </p:nvSpPr>
            <p:spPr>
              <a:xfrm>
                <a:off x="4439003" y="4063522"/>
                <a:ext cx="95716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zh-CN" altLang="en-US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6" name="PA_组合 25">
            <a:extLst>
              <a:ext uri="{FF2B5EF4-FFF2-40B4-BE49-F238E27FC236}">
                <a16:creationId xmlns:a16="http://schemas.microsoft.com/office/drawing/2014/main" id="{9648E342-AEF4-4164-A9E7-A70A9AB172D8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6211006" y="2319316"/>
            <a:ext cx="1748853" cy="2522544"/>
            <a:chOff x="6211006" y="2319316"/>
            <a:chExt cx="1748853" cy="2522544"/>
          </a:xfrm>
        </p:grpSpPr>
        <p:sp>
          <p:nvSpPr>
            <p:cNvPr id="24" name="任意多边形: 形状 23">
              <a:extLst>
                <a:ext uri="{FF2B5EF4-FFF2-40B4-BE49-F238E27FC236}">
                  <a16:creationId xmlns:a16="http://schemas.microsoft.com/office/drawing/2014/main" id="{5FB9F80E-A6A6-4944-A761-8E195A276AAF}"/>
                </a:ext>
              </a:extLst>
            </p:cNvPr>
            <p:cNvSpPr/>
            <p:nvPr/>
          </p:nvSpPr>
          <p:spPr>
            <a:xfrm>
              <a:off x="6211006" y="2319316"/>
              <a:ext cx="1748853" cy="2522544"/>
            </a:xfrm>
            <a:custGeom>
              <a:avLst/>
              <a:gdLst/>
              <a:ahLst/>
              <a:cxnLst/>
              <a:rect l="0" t="0" r="0" b="0"/>
              <a:pathLst>
                <a:path w="1748853" h="2522544">
                  <a:moveTo>
                    <a:pt x="0" y="0"/>
                  </a:moveTo>
                  <a:lnTo>
                    <a:pt x="1748852" y="0"/>
                  </a:lnTo>
                  <a:lnTo>
                    <a:pt x="1748852" y="2522543"/>
                  </a:lnTo>
                  <a:lnTo>
                    <a:pt x="0" y="2522543"/>
                  </a:ln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" name="PA_组合 11">
              <a:extLst>
                <a:ext uri="{FF2B5EF4-FFF2-40B4-BE49-F238E27FC236}">
                  <a16:creationId xmlns:a16="http://schemas.microsoft.com/office/drawing/2014/main" id="{D4B2204C-C2C6-4692-A248-7A48C0238518}"/>
                </a:ext>
              </a:extLst>
            </p:cNvPr>
            <p:cNvGrpSpPr/>
            <p:nvPr>
              <p:custDataLst>
                <p:tags r:id="rId6"/>
              </p:custDataLst>
            </p:nvPr>
          </p:nvGrpSpPr>
          <p:grpSpPr>
            <a:xfrm>
              <a:off x="6744407" y="2319316"/>
              <a:ext cx="1215452" cy="1201744"/>
              <a:chOff x="6744407" y="2319316"/>
              <a:chExt cx="1215452" cy="1201744"/>
            </a:xfrm>
          </p:grpSpPr>
          <p:pic>
            <p:nvPicPr>
              <p:cNvPr id="8" name="图片 7">
                <a:extLst>
                  <a:ext uri="{FF2B5EF4-FFF2-40B4-BE49-F238E27FC236}">
                    <a16:creationId xmlns:a16="http://schemas.microsoft.com/office/drawing/2014/main" id="{9C3D2263-71B3-4499-BC04-BCF70EC85B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744407" y="2319316"/>
                <a:ext cx="1215452" cy="1201744"/>
              </a:xfrm>
              <a:prstGeom prst="rect">
                <a:avLst/>
              </a:prstGeom>
            </p:spPr>
          </p:pic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8C9F740D-06F9-43BD-83D1-F01DC04CF7E4}"/>
                  </a:ext>
                </a:extLst>
              </p:cNvPr>
              <p:cNvSpPr txBox="1"/>
              <p:nvPr/>
            </p:nvSpPr>
            <p:spPr>
              <a:xfrm>
                <a:off x="6873548" y="2658578"/>
                <a:ext cx="95716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zh-CN" altLang="en-US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9" name="PA_组合 28">
            <a:extLst>
              <a:ext uri="{FF2B5EF4-FFF2-40B4-BE49-F238E27FC236}">
                <a16:creationId xmlns:a16="http://schemas.microsoft.com/office/drawing/2014/main" id="{EB30954D-0409-4C8F-9BBA-58D1270113D2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8810651" y="2327259"/>
            <a:ext cx="1698053" cy="2547945"/>
            <a:chOff x="8810651" y="2327259"/>
            <a:chExt cx="1698053" cy="2547945"/>
          </a:xfrm>
        </p:grpSpPr>
        <p:sp>
          <p:nvSpPr>
            <p:cNvPr id="27" name="任意多边形: 形状 26">
              <a:extLst>
                <a:ext uri="{FF2B5EF4-FFF2-40B4-BE49-F238E27FC236}">
                  <a16:creationId xmlns:a16="http://schemas.microsoft.com/office/drawing/2014/main" id="{C86C0AB3-F20F-49EA-8014-CBB4DE2D845B}"/>
                </a:ext>
              </a:extLst>
            </p:cNvPr>
            <p:cNvSpPr/>
            <p:nvPr/>
          </p:nvSpPr>
          <p:spPr>
            <a:xfrm>
              <a:off x="8810651" y="2327259"/>
              <a:ext cx="1698053" cy="2547945"/>
            </a:xfrm>
            <a:custGeom>
              <a:avLst/>
              <a:gdLst/>
              <a:ahLst/>
              <a:cxnLst/>
              <a:rect l="0" t="0" r="0" b="0"/>
              <a:pathLst>
                <a:path w="1698053" h="2547945">
                  <a:moveTo>
                    <a:pt x="0" y="0"/>
                  </a:moveTo>
                  <a:lnTo>
                    <a:pt x="1698052" y="0"/>
                  </a:lnTo>
                  <a:lnTo>
                    <a:pt x="1698052" y="2547944"/>
                  </a:lnTo>
                  <a:lnTo>
                    <a:pt x="0" y="2547944"/>
                  </a:lnTo>
                  <a:close/>
                </a:path>
              </a:pathLst>
            </a:custGeom>
            <a:noFill/>
            <a:ln w="12700" cap="flat" cmpd="sng" algn="ctr">
              <a:noFill/>
              <a:prstDash val="solid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2" name="PA_组合 21">
              <a:extLst>
                <a:ext uri="{FF2B5EF4-FFF2-40B4-BE49-F238E27FC236}">
                  <a16:creationId xmlns:a16="http://schemas.microsoft.com/office/drawing/2014/main" id="{C6A71DB7-A5D7-4259-8F9D-744A67FC8A23}"/>
                </a:ext>
              </a:extLst>
            </p:cNvPr>
            <p:cNvGrpSpPr/>
            <p:nvPr>
              <p:custDataLst>
                <p:tags r:id="rId5"/>
              </p:custDataLst>
            </p:nvPr>
          </p:nvGrpSpPr>
          <p:grpSpPr>
            <a:xfrm>
              <a:off x="9293252" y="3673460"/>
              <a:ext cx="1215452" cy="1201744"/>
              <a:chOff x="9293252" y="3673460"/>
              <a:chExt cx="1215452" cy="1201744"/>
            </a:xfrm>
          </p:grpSpPr>
          <p:pic>
            <p:nvPicPr>
              <p:cNvPr id="9" name="图片 8">
                <a:extLst>
                  <a:ext uri="{FF2B5EF4-FFF2-40B4-BE49-F238E27FC236}">
                    <a16:creationId xmlns:a16="http://schemas.microsoft.com/office/drawing/2014/main" id="{42DCF7F5-88DC-43FD-B7A1-35C5228149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 flipV="1">
                <a:off x="9293252" y="3673460"/>
                <a:ext cx="1215452" cy="1201744"/>
              </a:xfrm>
              <a:prstGeom prst="rect">
                <a:avLst/>
              </a:prstGeom>
            </p:spPr>
          </p:pic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DBB7AFD0-7896-4786-B179-258F59FE6228}"/>
                  </a:ext>
                </a:extLst>
              </p:cNvPr>
              <p:cNvSpPr txBox="1"/>
              <p:nvPr/>
            </p:nvSpPr>
            <p:spPr>
              <a:xfrm>
                <a:off x="9422393" y="4063522"/>
                <a:ext cx="95716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4400" b="1" dirty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zh-CN" altLang="en-US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9CBD3EB8-842C-4D43-AD64-653F69BBAEC4}"/>
              </a:ext>
            </a:extLst>
          </p:cNvPr>
          <p:cNvSpPr txBox="1"/>
          <p:nvPr/>
        </p:nvSpPr>
        <p:spPr>
          <a:xfrm>
            <a:off x="740904" y="462092"/>
            <a:ext cx="1052495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5: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Có hai cốc chứa dung dịch Na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trong đó cốc A có nồng độ lớn hơn cốc B. Thêm nhanh cùng một lượng dung dịch H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cùng nồng độ vào hai cốc. Hiện tượng quan sát được trong thí nghiệm trên là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318B0286-F6E6-433D-AEC4-8B0D9D89E85C}"/>
              </a:ext>
            </a:extLst>
          </p:cNvPr>
          <p:cNvSpPr/>
          <p:nvPr/>
        </p:nvSpPr>
        <p:spPr>
          <a:xfrm>
            <a:off x="8003357" y="2216930"/>
            <a:ext cx="3305998" cy="103079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90542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>
            <a:extLst>
              <a:ext uri="{FF2B5EF4-FFF2-40B4-BE49-F238E27FC236}">
                <a16:creationId xmlns:a16="http://schemas.microsoft.com/office/drawing/2014/main" id="{E77CDACE-21B1-468C-98DA-625D515A0CA9}"/>
              </a:ext>
            </a:extLst>
          </p:cNvPr>
          <p:cNvSpPr/>
          <p:nvPr/>
        </p:nvSpPr>
        <p:spPr>
          <a:xfrm>
            <a:off x="632565" y="3918539"/>
            <a:ext cx="2014004" cy="107721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Tăng áp suất H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B3A19086-62FD-4C88-B22F-8089BCC8D551}"/>
              </a:ext>
            </a:extLst>
          </p:cNvPr>
          <p:cNvSpPr/>
          <p:nvPr/>
        </p:nvSpPr>
        <p:spPr>
          <a:xfrm>
            <a:off x="3386808" y="3918539"/>
            <a:ext cx="2014004" cy="58477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Đun nóng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E9484E3-C00B-4135-9147-4AC65C753FBC}"/>
              </a:ext>
            </a:extLst>
          </p:cNvPr>
          <p:cNvSpPr/>
          <p:nvPr/>
        </p:nvSpPr>
        <p:spPr>
          <a:xfrm>
            <a:off x="6159418" y="3940324"/>
            <a:ext cx="2014004" cy="107721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Tăng nòng độ H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0">
            <a:extLst>
              <a:ext uri="{FF2B5EF4-FFF2-40B4-BE49-F238E27FC236}">
                <a16:creationId xmlns:a16="http://schemas.microsoft.com/office/drawing/2014/main" id="{BDE959E9-9BE9-4C28-8B57-7BFE1C1E97FF}"/>
              </a:ext>
            </a:extLst>
          </p:cNvPr>
          <p:cNvSpPr/>
          <p:nvPr/>
        </p:nvSpPr>
        <p:spPr>
          <a:xfrm>
            <a:off x="8831417" y="3922437"/>
            <a:ext cx="2014004" cy="107721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Thêm MnO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2687E47-84B0-419C-8C96-7B62A7A5FE38}"/>
              </a:ext>
            </a:extLst>
          </p:cNvPr>
          <p:cNvGrpSpPr/>
          <p:nvPr/>
        </p:nvGrpSpPr>
        <p:grpSpPr>
          <a:xfrm>
            <a:off x="952639" y="2168643"/>
            <a:ext cx="1421616" cy="1395969"/>
            <a:chOff x="952639" y="2168643"/>
            <a:chExt cx="1421616" cy="1395969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4F1CC550-0F70-464A-8BD9-E9A6150B17C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2784804">
              <a:off x="965462" y="2155820"/>
              <a:ext cx="1395969" cy="1421616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22A00A9-8BAB-474A-BE91-42B3D0B4F472}"/>
                </a:ext>
              </a:extLst>
            </p:cNvPr>
            <p:cNvSpPr txBox="1"/>
            <p:nvPr/>
          </p:nvSpPr>
          <p:spPr>
            <a:xfrm>
              <a:off x="1128874" y="2503434"/>
              <a:ext cx="1069144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400" kern="0" dirty="0">
                  <a:solidFill>
                    <a:srgbClr val="FF9999"/>
                  </a:solidFill>
                  <a:latin typeface="Snap ITC" panose="04040A07060A02020202" pitchFamily="82" charset="0"/>
                </a:rPr>
                <a:t>A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6AA7FBD-A78B-43E5-BD7B-94A30AA2069D}"/>
              </a:ext>
            </a:extLst>
          </p:cNvPr>
          <p:cNvGrpSpPr/>
          <p:nvPr/>
        </p:nvGrpSpPr>
        <p:grpSpPr>
          <a:xfrm>
            <a:off x="3708869" y="2122017"/>
            <a:ext cx="1421616" cy="1395969"/>
            <a:chOff x="3701613" y="2168643"/>
            <a:chExt cx="1421616" cy="1395969"/>
          </a:xfrm>
        </p:grpSpPr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id="{D003777A-2A64-47D9-BAA5-F19FD532F7D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2718023">
              <a:off x="3714436" y="2155820"/>
              <a:ext cx="1395969" cy="1421616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543C913-B438-4A1C-B64E-28B08BCD9745}"/>
                </a:ext>
              </a:extLst>
            </p:cNvPr>
            <p:cNvSpPr txBox="1"/>
            <p:nvPr/>
          </p:nvSpPr>
          <p:spPr>
            <a:xfrm>
              <a:off x="3828610" y="2420944"/>
              <a:ext cx="1125415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400" kern="0" dirty="0">
                  <a:solidFill>
                    <a:srgbClr val="FFD757"/>
                  </a:solidFill>
                  <a:latin typeface="Snap ITC" panose="04040A07060A02020202" pitchFamily="82" charset="0"/>
                </a:rPr>
                <a:t>B</a:t>
              </a:r>
            </a:p>
          </p:txBody>
        </p:sp>
      </p:grpSp>
      <p:sp>
        <p:nvSpPr>
          <p:cNvPr id="10" name="MH_Other_2">
            <a:extLst>
              <a:ext uri="{FF2B5EF4-FFF2-40B4-BE49-F238E27FC236}">
                <a16:creationId xmlns:a16="http://schemas.microsoft.com/office/drawing/2014/main" id="{3744BDB5-A6EC-4F89-8443-1BD8421F164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507470" y="3547109"/>
            <a:ext cx="1767696" cy="313184"/>
          </a:xfrm>
          <a:custGeom>
            <a:avLst/>
            <a:gdLst>
              <a:gd name="connsiteX0" fmla="*/ 720001 w 1440000"/>
              <a:gd name="connsiteY0" fmla="*/ 0 h 254975"/>
              <a:gd name="connsiteX1" fmla="*/ 838697 w 1440000"/>
              <a:gd name="connsiteY1" fmla="*/ 118696 h 254975"/>
              <a:gd name="connsiteX2" fmla="*/ 803932 w 1440000"/>
              <a:gd name="connsiteY2" fmla="*/ 202627 h 254975"/>
              <a:gd name="connsiteX3" fmla="*/ 779684 w 1440000"/>
              <a:gd name="connsiteY3" fmla="*/ 218975 h 254975"/>
              <a:gd name="connsiteX4" fmla="*/ 1422000 w 1440000"/>
              <a:gd name="connsiteY4" fmla="*/ 218975 h 254975"/>
              <a:gd name="connsiteX5" fmla="*/ 1440000 w 1440000"/>
              <a:gd name="connsiteY5" fmla="*/ 236975 h 254975"/>
              <a:gd name="connsiteX6" fmla="*/ 1422000 w 1440000"/>
              <a:gd name="connsiteY6" fmla="*/ 254975 h 254975"/>
              <a:gd name="connsiteX7" fmla="*/ 18000 w 1440000"/>
              <a:gd name="connsiteY7" fmla="*/ 254975 h 254975"/>
              <a:gd name="connsiteX8" fmla="*/ 0 w 1440000"/>
              <a:gd name="connsiteY8" fmla="*/ 236975 h 254975"/>
              <a:gd name="connsiteX9" fmla="*/ 18000 w 1440000"/>
              <a:gd name="connsiteY9" fmla="*/ 218975 h 254975"/>
              <a:gd name="connsiteX10" fmla="*/ 660318 w 1440000"/>
              <a:gd name="connsiteY10" fmla="*/ 218975 h 254975"/>
              <a:gd name="connsiteX11" fmla="*/ 636070 w 1440000"/>
              <a:gd name="connsiteY11" fmla="*/ 202627 h 254975"/>
              <a:gd name="connsiteX12" fmla="*/ 601305 w 1440000"/>
              <a:gd name="connsiteY12" fmla="*/ 118696 h 254975"/>
              <a:gd name="connsiteX13" fmla="*/ 720001 w 1440000"/>
              <a:gd name="connsiteY13" fmla="*/ 0 h 25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0000" h="254975">
                <a:moveTo>
                  <a:pt x="720001" y="0"/>
                </a:moveTo>
                <a:cubicBezTo>
                  <a:pt x="785555" y="0"/>
                  <a:pt x="838697" y="53142"/>
                  <a:pt x="838697" y="118696"/>
                </a:cubicBezTo>
                <a:cubicBezTo>
                  <a:pt x="838697" y="151473"/>
                  <a:pt x="825412" y="181147"/>
                  <a:pt x="803932" y="202627"/>
                </a:cubicBezTo>
                <a:lnTo>
                  <a:pt x="779684" y="218975"/>
                </a:lnTo>
                <a:lnTo>
                  <a:pt x="1422000" y="218975"/>
                </a:lnTo>
                <a:cubicBezTo>
                  <a:pt x="1431941" y="218975"/>
                  <a:pt x="1440000" y="227034"/>
                  <a:pt x="1440000" y="236975"/>
                </a:cubicBezTo>
                <a:cubicBezTo>
                  <a:pt x="1440000" y="246916"/>
                  <a:pt x="1431941" y="254975"/>
                  <a:pt x="1422000" y="254975"/>
                </a:cubicBezTo>
                <a:lnTo>
                  <a:pt x="18000" y="254975"/>
                </a:lnTo>
                <a:cubicBezTo>
                  <a:pt x="8059" y="254975"/>
                  <a:pt x="0" y="246916"/>
                  <a:pt x="0" y="236975"/>
                </a:cubicBezTo>
                <a:cubicBezTo>
                  <a:pt x="0" y="227034"/>
                  <a:pt x="8059" y="218975"/>
                  <a:pt x="18000" y="218975"/>
                </a:cubicBezTo>
                <a:lnTo>
                  <a:pt x="660318" y="218975"/>
                </a:lnTo>
                <a:lnTo>
                  <a:pt x="636070" y="202627"/>
                </a:lnTo>
                <a:cubicBezTo>
                  <a:pt x="614591" y="181147"/>
                  <a:pt x="601305" y="151473"/>
                  <a:pt x="601305" y="118696"/>
                </a:cubicBezTo>
                <a:cubicBezTo>
                  <a:pt x="601305" y="53142"/>
                  <a:pt x="654447" y="0"/>
                  <a:pt x="720001" y="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anchor="ctr"/>
          <a:lstStyle/>
          <a:p>
            <a:pPr algn="ctr">
              <a:defRPr/>
            </a:pPr>
            <a:endParaRPr lang="zh-CN" altLang="en-US" sz="3200">
              <a:solidFill>
                <a:srgbClr val="FFFFFF"/>
              </a:solidFill>
            </a:endParaRPr>
          </a:p>
        </p:txBody>
      </p:sp>
      <p:sp>
        <p:nvSpPr>
          <p:cNvPr id="7" name="MH_Other_1">
            <a:extLst>
              <a:ext uri="{FF2B5EF4-FFF2-40B4-BE49-F238E27FC236}">
                <a16:creationId xmlns:a16="http://schemas.microsoft.com/office/drawing/2014/main" id="{267AD749-F351-4552-A7E8-FA7AF56710A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35696" y="3547109"/>
            <a:ext cx="1766459" cy="313184"/>
          </a:xfrm>
          <a:custGeom>
            <a:avLst/>
            <a:gdLst>
              <a:gd name="connsiteX0" fmla="*/ 720001 w 1440000"/>
              <a:gd name="connsiteY0" fmla="*/ 0 h 254975"/>
              <a:gd name="connsiteX1" fmla="*/ 838697 w 1440000"/>
              <a:gd name="connsiteY1" fmla="*/ 118696 h 254975"/>
              <a:gd name="connsiteX2" fmla="*/ 803932 w 1440000"/>
              <a:gd name="connsiteY2" fmla="*/ 202627 h 254975"/>
              <a:gd name="connsiteX3" fmla="*/ 779684 w 1440000"/>
              <a:gd name="connsiteY3" fmla="*/ 218975 h 254975"/>
              <a:gd name="connsiteX4" fmla="*/ 1422000 w 1440000"/>
              <a:gd name="connsiteY4" fmla="*/ 218975 h 254975"/>
              <a:gd name="connsiteX5" fmla="*/ 1440000 w 1440000"/>
              <a:gd name="connsiteY5" fmla="*/ 236975 h 254975"/>
              <a:gd name="connsiteX6" fmla="*/ 1422000 w 1440000"/>
              <a:gd name="connsiteY6" fmla="*/ 254975 h 254975"/>
              <a:gd name="connsiteX7" fmla="*/ 18000 w 1440000"/>
              <a:gd name="connsiteY7" fmla="*/ 254975 h 254975"/>
              <a:gd name="connsiteX8" fmla="*/ 0 w 1440000"/>
              <a:gd name="connsiteY8" fmla="*/ 236975 h 254975"/>
              <a:gd name="connsiteX9" fmla="*/ 18000 w 1440000"/>
              <a:gd name="connsiteY9" fmla="*/ 218975 h 254975"/>
              <a:gd name="connsiteX10" fmla="*/ 660318 w 1440000"/>
              <a:gd name="connsiteY10" fmla="*/ 218975 h 254975"/>
              <a:gd name="connsiteX11" fmla="*/ 636070 w 1440000"/>
              <a:gd name="connsiteY11" fmla="*/ 202627 h 254975"/>
              <a:gd name="connsiteX12" fmla="*/ 601305 w 1440000"/>
              <a:gd name="connsiteY12" fmla="*/ 118696 h 254975"/>
              <a:gd name="connsiteX13" fmla="*/ 720001 w 1440000"/>
              <a:gd name="connsiteY13" fmla="*/ 0 h 25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0000" h="254975">
                <a:moveTo>
                  <a:pt x="720001" y="0"/>
                </a:moveTo>
                <a:cubicBezTo>
                  <a:pt x="785555" y="0"/>
                  <a:pt x="838697" y="53142"/>
                  <a:pt x="838697" y="118696"/>
                </a:cubicBezTo>
                <a:cubicBezTo>
                  <a:pt x="838697" y="151473"/>
                  <a:pt x="825412" y="181147"/>
                  <a:pt x="803932" y="202627"/>
                </a:cubicBezTo>
                <a:lnTo>
                  <a:pt x="779684" y="218975"/>
                </a:lnTo>
                <a:lnTo>
                  <a:pt x="1422000" y="218975"/>
                </a:lnTo>
                <a:cubicBezTo>
                  <a:pt x="1431941" y="218975"/>
                  <a:pt x="1440000" y="227034"/>
                  <a:pt x="1440000" y="236975"/>
                </a:cubicBezTo>
                <a:cubicBezTo>
                  <a:pt x="1440000" y="246916"/>
                  <a:pt x="1431941" y="254975"/>
                  <a:pt x="1422000" y="254975"/>
                </a:cubicBezTo>
                <a:lnTo>
                  <a:pt x="18000" y="254975"/>
                </a:lnTo>
                <a:cubicBezTo>
                  <a:pt x="8059" y="254975"/>
                  <a:pt x="0" y="246916"/>
                  <a:pt x="0" y="236975"/>
                </a:cubicBezTo>
                <a:cubicBezTo>
                  <a:pt x="0" y="227034"/>
                  <a:pt x="8059" y="218975"/>
                  <a:pt x="18000" y="218975"/>
                </a:cubicBezTo>
                <a:lnTo>
                  <a:pt x="660318" y="218975"/>
                </a:lnTo>
                <a:lnTo>
                  <a:pt x="636070" y="202627"/>
                </a:lnTo>
                <a:cubicBezTo>
                  <a:pt x="614591" y="181147"/>
                  <a:pt x="601305" y="151473"/>
                  <a:pt x="601305" y="118696"/>
                </a:cubicBezTo>
                <a:cubicBezTo>
                  <a:pt x="601305" y="53142"/>
                  <a:pt x="654447" y="0"/>
                  <a:pt x="720001" y="0"/>
                </a:cubicBezTo>
                <a:close/>
              </a:path>
            </a:pathLst>
          </a:custGeom>
          <a:solidFill>
            <a:srgbClr val="FF99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anchor="ctr"/>
          <a:lstStyle/>
          <a:p>
            <a:pPr algn="ctr">
              <a:defRPr/>
            </a:pPr>
            <a:endParaRPr lang="zh-CN" altLang="en-US" sz="3200">
              <a:solidFill>
                <a:srgbClr val="FFFFFF"/>
              </a:solidFill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25776ED-D8B4-449E-9E21-30394ED98C83}"/>
              </a:ext>
            </a:extLst>
          </p:cNvPr>
          <p:cNvGrpSpPr/>
          <p:nvPr/>
        </p:nvGrpSpPr>
        <p:grpSpPr>
          <a:xfrm>
            <a:off x="9149937" y="2137933"/>
            <a:ext cx="1395969" cy="1421616"/>
            <a:chOff x="9149937" y="2137933"/>
            <a:chExt cx="1395969" cy="1421616"/>
          </a:xfrm>
        </p:grpSpPr>
        <p:pic>
          <p:nvPicPr>
            <p:cNvPr id="23" name="图片 17">
              <a:extLst>
                <a:ext uri="{FF2B5EF4-FFF2-40B4-BE49-F238E27FC236}">
                  <a16:creationId xmlns:a16="http://schemas.microsoft.com/office/drawing/2014/main" id="{73056191-71BB-4C7D-9441-7B469B2061A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2680898">
              <a:off x="9149937" y="2137933"/>
              <a:ext cx="1395969" cy="1421616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A90A74E-46BA-4DE5-BF4F-EE4B8AD478E6}"/>
                </a:ext>
              </a:extLst>
            </p:cNvPr>
            <p:cNvSpPr txBox="1"/>
            <p:nvPr/>
          </p:nvSpPr>
          <p:spPr>
            <a:xfrm>
              <a:off x="9273353" y="2405448"/>
              <a:ext cx="1125415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400" kern="0" dirty="0">
                  <a:solidFill>
                    <a:srgbClr val="D2E1F0"/>
                  </a:solidFill>
                  <a:latin typeface="Snap ITC" panose="04040A07060A02020202" pitchFamily="82" charset="0"/>
                </a:rPr>
                <a:t>D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2431214-E238-41C8-8770-23199479075D}"/>
              </a:ext>
            </a:extLst>
          </p:cNvPr>
          <p:cNvGrpSpPr/>
          <p:nvPr/>
        </p:nvGrpSpPr>
        <p:grpSpPr>
          <a:xfrm>
            <a:off x="6477938" y="2155820"/>
            <a:ext cx="1395969" cy="1421616"/>
            <a:chOff x="6477938" y="2155820"/>
            <a:chExt cx="1395969" cy="1421616"/>
          </a:xfrm>
        </p:grpSpPr>
        <p:pic>
          <p:nvPicPr>
            <p:cNvPr id="18" name="图片 17">
              <a:extLst>
                <a:ext uri="{FF2B5EF4-FFF2-40B4-BE49-F238E27FC236}">
                  <a16:creationId xmlns:a16="http://schemas.microsoft.com/office/drawing/2014/main" id="{C7BBB52D-C564-432B-9CF3-B977116E1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2680898">
              <a:off x="6477938" y="2155820"/>
              <a:ext cx="1395969" cy="1421616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F375623-3E49-4137-9EE8-CE224D1D79BF}"/>
                </a:ext>
              </a:extLst>
            </p:cNvPr>
            <p:cNvSpPr txBox="1"/>
            <p:nvPr/>
          </p:nvSpPr>
          <p:spPr>
            <a:xfrm>
              <a:off x="6613214" y="2476567"/>
              <a:ext cx="1125415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400" kern="0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Snap ITC" panose="04040A07060A02020202" pitchFamily="82" charset="0"/>
                </a:rPr>
                <a:t>C</a:t>
              </a:r>
            </a:p>
          </p:txBody>
        </p:sp>
      </p:grpSp>
      <p:sp>
        <p:nvSpPr>
          <p:cNvPr id="13" name="MH_Other_3">
            <a:extLst>
              <a:ext uri="{FF2B5EF4-FFF2-40B4-BE49-F238E27FC236}">
                <a16:creationId xmlns:a16="http://schemas.microsoft.com/office/drawing/2014/main" id="{7353D891-15E1-42B8-A11C-E59270211FE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280833" y="3547109"/>
            <a:ext cx="1766458" cy="313184"/>
          </a:xfrm>
          <a:custGeom>
            <a:avLst/>
            <a:gdLst>
              <a:gd name="connsiteX0" fmla="*/ 720001 w 1440000"/>
              <a:gd name="connsiteY0" fmla="*/ 0 h 254975"/>
              <a:gd name="connsiteX1" fmla="*/ 838697 w 1440000"/>
              <a:gd name="connsiteY1" fmla="*/ 118696 h 254975"/>
              <a:gd name="connsiteX2" fmla="*/ 803932 w 1440000"/>
              <a:gd name="connsiteY2" fmla="*/ 202627 h 254975"/>
              <a:gd name="connsiteX3" fmla="*/ 779684 w 1440000"/>
              <a:gd name="connsiteY3" fmla="*/ 218975 h 254975"/>
              <a:gd name="connsiteX4" fmla="*/ 1422000 w 1440000"/>
              <a:gd name="connsiteY4" fmla="*/ 218975 h 254975"/>
              <a:gd name="connsiteX5" fmla="*/ 1440000 w 1440000"/>
              <a:gd name="connsiteY5" fmla="*/ 236975 h 254975"/>
              <a:gd name="connsiteX6" fmla="*/ 1422000 w 1440000"/>
              <a:gd name="connsiteY6" fmla="*/ 254975 h 254975"/>
              <a:gd name="connsiteX7" fmla="*/ 18000 w 1440000"/>
              <a:gd name="connsiteY7" fmla="*/ 254975 h 254975"/>
              <a:gd name="connsiteX8" fmla="*/ 0 w 1440000"/>
              <a:gd name="connsiteY8" fmla="*/ 236975 h 254975"/>
              <a:gd name="connsiteX9" fmla="*/ 18000 w 1440000"/>
              <a:gd name="connsiteY9" fmla="*/ 218975 h 254975"/>
              <a:gd name="connsiteX10" fmla="*/ 660318 w 1440000"/>
              <a:gd name="connsiteY10" fmla="*/ 218975 h 254975"/>
              <a:gd name="connsiteX11" fmla="*/ 636070 w 1440000"/>
              <a:gd name="connsiteY11" fmla="*/ 202627 h 254975"/>
              <a:gd name="connsiteX12" fmla="*/ 601305 w 1440000"/>
              <a:gd name="connsiteY12" fmla="*/ 118696 h 254975"/>
              <a:gd name="connsiteX13" fmla="*/ 720001 w 1440000"/>
              <a:gd name="connsiteY13" fmla="*/ 0 h 25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0000" h="254975">
                <a:moveTo>
                  <a:pt x="720001" y="0"/>
                </a:moveTo>
                <a:cubicBezTo>
                  <a:pt x="785555" y="0"/>
                  <a:pt x="838697" y="53142"/>
                  <a:pt x="838697" y="118696"/>
                </a:cubicBezTo>
                <a:cubicBezTo>
                  <a:pt x="838697" y="151473"/>
                  <a:pt x="825412" y="181147"/>
                  <a:pt x="803932" y="202627"/>
                </a:cubicBezTo>
                <a:lnTo>
                  <a:pt x="779684" y="218975"/>
                </a:lnTo>
                <a:lnTo>
                  <a:pt x="1422000" y="218975"/>
                </a:lnTo>
                <a:cubicBezTo>
                  <a:pt x="1431941" y="218975"/>
                  <a:pt x="1440000" y="227034"/>
                  <a:pt x="1440000" y="236975"/>
                </a:cubicBezTo>
                <a:cubicBezTo>
                  <a:pt x="1440000" y="246916"/>
                  <a:pt x="1431941" y="254975"/>
                  <a:pt x="1422000" y="254975"/>
                </a:cubicBezTo>
                <a:lnTo>
                  <a:pt x="18000" y="254975"/>
                </a:lnTo>
                <a:cubicBezTo>
                  <a:pt x="8059" y="254975"/>
                  <a:pt x="0" y="246916"/>
                  <a:pt x="0" y="236975"/>
                </a:cubicBezTo>
                <a:cubicBezTo>
                  <a:pt x="0" y="227034"/>
                  <a:pt x="8059" y="218975"/>
                  <a:pt x="18000" y="218975"/>
                </a:cubicBezTo>
                <a:lnTo>
                  <a:pt x="660318" y="218975"/>
                </a:lnTo>
                <a:lnTo>
                  <a:pt x="636070" y="202627"/>
                </a:lnTo>
                <a:cubicBezTo>
                  <a:pt x="614591" y="181147"/>
                  <a:pt x="601305" y="151473"/>
                  <a:pt x="601305" y="118696"/>
                </a:cubicBezTo>
                <a:cubicBezTo>
                  <a:pt x="601305" y="53142"/>
                  <a:pt x="654447" y="0"/>
                  <a:pt x="720001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anchor="ctr"/>
          <a:lstStyle/>
          <a:p>
            <a:pPr algn="ctr">
              <a:defRPr/>
            </a:pPr>
            <a:endParaRPr lang="zh-CN" altLang="en-US" sz="3200">
              <a:solidFill>
                <a:srgbClr val="FFFFFF"/>
              </a:solidFill>
            </a:endParaRPr>
          </a:p>
        </p:txBody>
      </p:sp>
      <p:sp>
        <p:nvSpPr>
          <p:cNvPr id="26" name="MH_Other_3">
            <a:extLst>
              <a:ext uri="{FF2B5EF4-FFF2-40B4-BE49-F238E27FC236}">
                <a16:creationId xmlns:a16="http://schemas.microsoft.com/office/drawing/2014/main" id="{AE04AB9B-B342-464A-94BD-E8615589813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952832" y="3529222"/>
            <a:ext cx="1766458" cy="313184"/>
          </a:xfrm>
          <a:custGeom>
            <a:avLst/>
            <a:gdLst>
              <a:gd name="connsiteX0" fmla="*/ 720001 w 1440000"/>
              <a:gd name="connsiteY0" fmla="*/ 0 h 254975"/>
              <a:gd name="connsiteX1" fmla="*/ 838697 w 1440000"/>
              <a:gd name="connsiteY1" fmla="*/ 118696 h 254975"/>
              <a:gd name="connsiteX2" fmla="*/ 803932 w 1440000"/>
              <a:gd name="connsiteY2" fmla="*/ 202627 h 254975"/>
              <a:gd name="connsiteX3" fmla="*/ 779684 w 1440000"/>
              <a:gd name="connsiteY3" fmla="*/ 218975 h 254975"/>
              <a:gd name="connsiteX4" fmla="*/ 1422000 w 1440000"/>
              <a:gd name="connsiteY4" fmla="*/ 218975 h 254975"/>
              <a:gd name="connsiteX5" fmla="*/ 1440000 w 1440000"/>
              <a:gd name="connsiteY5" fmla="*/ 236975 h 254975"/>
              <a:gd name="connsiteX6" fmla="*/ 1422000 w 1440000"/>
              <a:gd name="connsiteY6" fmla="*/ 254975 h 254975"/>
              <a:gd name="connsiteX7" fmla="*/ 18000 w 1440000"/>
              <a:gd name="connsiteY7" fmla="*/ 254975 h 254975"/>
              <a:gd name="connsiteX8" fmla="*/ 0 w 1440000"/>
              <a:gd name="connsiteY8" fmla="*/ 236975 h 254975"/>
              <a:gd name="connsiteX9" fmla="*/ 18000 w 1440000"/>
              <a:gd name="connsiteY9" fmla="*/ 218975 h 254975"/>
              <a:gd name="connsiteX10" fmla="*/ 660318 w 1440000"/>
              <a:gd name="connsiteY10" fmla="*/ 218975 h 254975"/>
              <a:gd name="connsiteX11" fmla="*/ 636070 w 1440000"/>
              <a:gd name="connsiteY11" fmla="*/ 202627 h 254975"/>
              <a:gd name="connsiteX12" fmla="*/ 601305 w 1440000"/>
              <a:gd name="connsiteY12" fmla="*/ 118696 h 254975"/>
              <a:gd name="connsiteX13" fmla="*/ 720001 w 1440000"/>
              <a:gd name="connsiteY13" fmla="*/ 0 h 25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0000" h="254975">
                <a:moveTo>
                  <a:pt x="720001" y="0"/>
                </a:moveTo>
                <a:cubicBezTo>
                  <a:pt x="785555" y="0"/>
                  <a:pt x="838697" y="53142"/>
                  <a:pt x="838697" y="118696"/>
                </a:cubicBezTo>
                <a:cubicBezTo>
                  <a:pt x="838697" y="151473"/>
                  <a:pt x="825412" y="181147"/>
                  <a:pt x="803932" y="202627"/>
                </a:cubicBezTo>
                <a:lnTo>
                  <a:pt x="779684" y="218975"/>
                </a:lnTo>
                <a:lnTo>
                  <a:pt x="1422000" y="218975"/>
                </a:lnTo>
                <a:cubicBezTo>
                  <a:pt x="1431941" y="218975"/>
                  <a:pt x="1440000" y="227034"/>
                  <a:pt x="1440000" y="236975"/>
                </a:cubicBezTo>
                <a:cubicBezTo>
                  <a:pt x="1440000" y="246916"/>
                  <a:pt x="1431941" y="254975"/>
                  <a:pt x="1422000" y="254975"/>
                </a:cubicBezTo>
                <a:lnTo>
                  <a:pt x="18000" y="254975"/>
                </a:lnTo>
                <a:cubicBezTo>
                  <a:pt x="8059" y="254975"/>
                  <a:pt x="0" y="246916"/>
                  <a:pt x="0" y="236975"/>
                </a:cubicBezTo>
                <a:cubicBezTo>
                  <a:pt x="0" y="227034"/>
                  <a:pt x="8059" y="218975"/>
                  <a:pt x="18000" y="218975"/>
                </a:cubicBezTo>
                <a:lnTo>
                  <a:pt x="660318" y="218975"/>
                </a:lnTo>
                <a:lnTo>
                  <a:pt x="636070" y="202627"/>
                </a:lnTo>
                <a:cubicBezTo>
                  <a:pt x="614591" y="181147"/>
                  <a:pt x="601305" y="151473"/>
                  <a:pt x="601305" y="118696"/>
                </a:cubicBezTo>
                <a:cubicBezTo>
                  <a:pt x="601305" y="53142"/>
                  <a:pt x="654447" y="0"/>
                  <a:pt x="720001" y="0"/>
                </a:cubicBezTo>
                <a:close/>
              </a:path>
            </a:pathLst>
          </a:custGeom>
          <a:solidFill>
            <a:srgbClr val="D2E1F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80000" anchor="ctr"/>
          <a:lstStyle/>
          <a:p>
            <a:pPr algn="ctr">
              <a:defRPr/>
            </a:pPr>
            <a:endParaRPr lang="zh-CN" altLang="en-US" sz="3200">
              <a:solidFill>
                <a:srgbClr val="FFFFFF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B077C36-33AA-4B92-AE55-A6B2FDDF79EC}"/>
              </a:ext>
            </a:extLst>
          </p:cNvPr>
          <p:cNvSpPr txBox="1"/>
          <p:nvPr/>
        </p:nvSpPr>
        <p:spPr>
          <a:xfrm>
            <a:off x="901731" y="429524"/>
            <a:ext cx="1029615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6: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Đối với phản ứng phân hủy H</a:t>
            </a:r>
            <a:r>
              <a:rPr lang="vi-VN" sz="32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2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trong nước, khi thay đổi yếu tố nào sau đây, tốc độ phản ứng không thay đổi?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4896A10C-9B15-4AFE-A38C-1357CD088747}"/>
              </a:ext>
            </a:extLst>
          </p:cNvPr>
          <p:cNvSpPr/>
          <p:nvPr/>
        </p:nvSpPr>
        <p:spPr>
          <a:xfrm>
            <a:off x="632565" y="3897295"/>
            <a:ext cx="2026969" cy="1098462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865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666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52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666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02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666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952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666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7" grpId="0" animBg="1"/>
      <p:bldP spid="10" grpId="0" animBg="1"/>
      <p:bldP spid="7" grpId="0" animBg="1"/>
      <p:bldP spid="13" grpId="0" animBg="1"/>
      <p:bldP spid="26" grpId="0" animBg="1"/>
      <p:bldP spid="3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组合 31">
            <a:extLst>
              <a:ext uri="{FF2B5EF4-FFF2-40B4-BE49-F238E27FC236}">
                <a16:creationId xmlns:a16="http://schemas.microsoft.com/office/drawing/2014/main" id="{56C518BD-5444-436A-8C7A-4B54AD237733}"/>
              </a:ext>
            </a:extLst>
          </p:cNvPr>
          <p:cNvGrpSpPr/>
          <p:nvPr/>
        </p:nvGrpSpPr>
        <p:grpSpPr>
          <a:xfrm>
            <a:off x="7371471" y="872193"/>
            <a:ext cx="4234376" cy="1079659"/>
            <a:chOff x="5932317" y="2180154"/>
            <a:chExt cx="3973684" cy="708147"/>
          </a:xfrm>
        </p:grpSpPr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D5F47E7E-30CE-4F8C-9E2F-74F50D5C1F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2317" y="2180154"/>
              <a:ext cx="3973684" cy="659923"/>
            </a:xfrm>
            <a:prstGeom prst="rect">
              <a:avLst/>
            </a:prstGeom>
          </p:spPr>
        </p:pic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3B65815C-24FD-43C1-B6F3-D9F5317C2F6C}"/>
                </a:ext>
              </a:extLst>
            </p:cNvPr>
            <p:cNvSpPr txBox="1"/>
            <p:nvPr/>
          </p:nvSpPr>
          <p:spPr>
            <a:xfrm>
              <a:off x="6049108" y="2302877"/>
              <a:ext cx="3756073" cy="5854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28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A. </a:t>
              </a:r>
              <a:r>
                <a:rPr lang="vi-VN" sz="24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Nhóm thứ hai dùng axit nhiều hơn.</a:t>
              </a: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967EA4A1-C0B6-4CCD-9A0E-5BE55EEC7BB4}"/>
              </a:ext>
            </a:extLst>
          </p:cNvPr>
          <p:cNvGrpSpPr/>
          <p:nvPr/>
        </p:nvGrpSpPr>
        <p:grpSpPr>
          <a:xfrm>
            <a:off x="7505453" y="2215183"/>
            <a:ext cx="4100393" cy="983127"/>
            <a:chOff x="5932317" y="3087382"/>
            <a:chExt cx="3973684" cy="678568"/>
          </a:xfrm>
        </p:grpSpPr>
        <p:pic>
          <p:nvPicPr>
            <p:cNvPr id="22" name="图片 21">
              <a:extLst>
                <a:ext uri="{FF2B5EF4-FFF2-40B4-BE49-F238E27FC236}">
                  <a16:creationId xmlns:a16="http://schemas.microsoft.com/office/drawing/2014/main" id="{7157901E-28B6-4655-B089-FCD8DC982C1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2317" y="3087382"/>
              <a:ext cx="3973684" cy="659923"/>
            </a:xfrm>
            <a:prstGeom prst="rect">
              <a:avLst/>
            </a:prstGeom>
          </p:spPr>
        </p:pic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5D82322F-81C0-40D1-8E9F-EC133C621210}"/>
                </a:ext>
              </a:extLst>
            </p:cNvPr>
            <p:cNvSpPr txBox="1"/>
            <p:nvPr/>
          </p:nvSpPr>
          <p:spPr>
            <a:xfrm>
              <a:off x="5932317" y="3149898"/>
              <a:ext cx="3876952" cy="616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vi-VN" sz="24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 tích bề mặt kẽm bột lớn hơn kẽm miếng.</a:t>
              </a:r>
              <a:endPara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13DD4245-8473-48FD-AA81-448BC48CA270}"/>
              </a:ext>
            </a:extLst>
          </p:cNvPr>
          <p:cNvGrpSpPr/>
          <p:nvPr/>
        </p:nvGrpSpPr>
        <p:grpSpPr>
          <a:xfrm>
            <a:off x="7505453" y="3617210"/>
            <a:ext cx="3973685" cy="659923"/>
            <a:chOff x="5932316" y="3994610"/>
            <a:chExt cx="3973685" cy="659923"/>
          </a:xfrm>
        </p:grpSpPr>
        <p:pic>
          <p:nvPicPr>
            <p:cNvPr id="23" name="图片 22">
              <a:extLst>
                <a:ext uri="{FF2B5EF4-FFF2-40B4-BE49-F238E27FC236}">
                  <a16:creationId xmlns:a16="http://schemas.microsoft.com/office/drawing/2014/main" id="{6B3E0958-B1B9-4CBF-810C-9D5E1BDEA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2317" y="3994610"/>
              <a:ext cx="3973684" cy="659923"/>
            </a:xfrm>
            <a:prstGeom prst="rect">
              <a:avLst/>
            </a:prstGeom>
          </p:spPr>
        </p:pic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B45B70A6-2EFF-4EE4-9FB3-FA885C2D6CC7}"/>
                </a:ext>
              </a:extLst>
            </p:cNvPr>
            <p:cNvSpPr txBox="1"/>
            <p:nvPr/>
          </p:nvSpPr>
          <p:spPr>
            <a:xfrm>
              <a:off x="5932316" y="4124516"/>
              <a:ext cx="397368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8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vi-VN" sz="24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Nồng độ kẽm bột lớn hơn.</a:t>
              </a:r>
              <a:endPara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9C10B2B6-F2A4-4BF9-BAAE-42F5D7F4445C}"/>
              </a:ext>
            </a:extLst>
          </p:cNvPr>
          <p:cNvGrpSpPr/>
          <p:nvPr/>
        </p:nvGrpSpPr>
        <p:grpSpPr>
          <a:xfrm>
            <a:off x="7505453" y="4524437"/>
            <a:ext cx="4100393" cy="659923"/>
            <a:chOff x="5932316" y="4901837"/>
            <a:chExt cx="4100393" cy="659923"/>
          </a:xfrm>
        </p:grpSpPr>
        <p:pic>
          <p:nvPicPr>
            <p:cNvPr id="24" name="图片 23">
              <a:extLst>
                <a:ext uri="{FF2B5EF4-FFF2-40B4-BE49-F238E27FC236}">
                  <a16:creationId xmlns:a16="http://schemas.microsoft.com/office/drawing/2014/main" id="{8F46835E-1935-476D-85AE-8D545B2738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2317" y="4901837"/>
              <a:ext cx="3973684" cy="659923"/>
            </a:xfrm>
            <a:prstGeom prst="rect">
              <a:avLst/>
            </a:prstGeom>
          </p:spPr>
        </p:pic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ED6AD18C-BD4D-4BB0-980B-8D3A84B7D02E}"/>
                </a:ext>
              </a:extLst>
            </p:cNvPr>
            <p:cNvSpPr txBox="1"/>
            <p:nvPr/>
          </p:nvSpPr>
          <p:spPr>
            <a:xfrm>
              <a:off x="5932316" y="5031743"/>
              <a:ext cx="41003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vi-VN" sz="24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Nồng độ kẽm bột nhỏ hơn.</a:t>
              </a:r>
              <a:endPara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FD18B271-AEA8-463B-AD5A-F23D1CC92AB3}"/>
              </a:ext>
            </a:extLst>
          </p:cNvPr>
          <p:cNvSpPr txBox="1"/>
          <p:nvPr/>
        </p:nvSpPr>
        <p:spPr>
          <a:xfrm>
            <a:off x="281355" y="945635"/>
            <a:ext cx="696340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7: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Hai nhóm học sinh làm thí nghiệm nghiên cứu tốc độ phản ứng kẽm với dung dịch axit clohiđric: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Nhóm thứ nhất: Cân 1 gam kẽm miếng và thả vào cốc đựng 200 ml dung dịch axit HCl 2M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Nhóm thứ hai: Cân 1 gam kẽm bột và thả vào cốc đựng 300 ml dung dịch axit HCl 2M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Kết quả cho thấy bọt khí thoát ra ở thí nghiệm của nhóm thứ hai mạnh hơn là do: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6E4156B6-03BA-4EF7-A979-46827D9E829B}"/>
              </a:ext>
            </a:extLst>
          </p:cNvPr>
          <p:cNvSpPr/>
          <p:nvPr/>
        </p:nvSpPr>
        <p:spPr>
          <a:xfrm>
            <a:off x="7405637" y="2148728"/>
            <a:ext cx="4234376" cy="1098462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086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组合 30">
            <a:extLst>
              <a:ext uri="{FF2B5EF4-FFF2-40B4-BE49-F238E27FC236}">
                <a16:creationId xmlns:a16="http://schemas.microsoft.com/office/drawing/2014/main" id="{7BDBAA9D-01A4-435D-B9F5-78CDCCCD8027}"/>
              </a:ext>
            </a:extLst>
          </p:cNvPr>
          <p:cNvGrpSpPr/>
          <p:nvPr/>
        </p:nvGrpSpPr>
        <p:grpSpPr>
          <a:xfrm>
            <a:off x="1280160" y="2235200"/>
            <a:ext cx="9650437" cy="2984499"/>
            <a:chOff x="2490111" y="2235200"/>
            <a:chExt cx="7211778" cy="2984499"/>
          </a:xfrm>
        </p:grpSpPr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400A3E9E-3A03-4403-B576-F1026708A00C}"/>
                </a:ext>
              </a:extLst>
            </p:cNvPr>
            <p:cNvGrpSpPr/>
            <p:nvPr/>
          </p:nvGrpSpPr>
          <p:grpSpPr>
            <a:xfrm>
              <a:off x="2490111" y="2235200"/>
              <a:ext cx="7211778" cy="2984499"/>
              <a:chOff x="2490111" y="2235200"/>
              <a:chExt cx="7211778" cy="2984499"/>
            </a:xfrm>
          </p:grpSpPr>
          <p:sp>
            <p:nvSpPr>
              <p:cNvPr id="6" name="MH_SubTitle_1">
                <a:extLst>
                  <a:ext uri="{FF2B5EF4-FFF2-40B4-BE49-F238E27FC236}">
                    <a16:creationId xmlns:a16="http://schemas.microsoft.com/office/drawing/2014/main" id="{73BEC476-DA5D-4672-A425-C2DBB15156F3}"/>
                  </a:ext>
                </a:extLst>
              </p:cNvPr>
              <p:cNvSpPr/>
              <p:nvPr>
                <p:custDataLst>
                  <p:tags r:id="rId14"/>
                </p:custDataLst>
              </p:nvPr>
            </p:nvSpPr>
            <p:spPr>
              <a:xfrm>
                <a:off x="2490111" y="2235200"/>
                <a:ext cx="3543749" cy="2984499"/>
              </a:xfrm>
              <a:prstGeom prst="roundRect">
                <a:avLst>
                  <a:gd name="adj" fmla="val 3149"/>
                </a:avLst>
              </a:prstGeom>
              <a:solidFill>
                <a:srgbClr val="FFFFFF"/>
              </a:solidFill>
              <a:ln>
                <a:solidFill>
                  <a:srgbClr val="C2C2C2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0000" tIns="90000" rIns="648000" bIns="90000" anchor="ctr">
                <a:normAutofit/>
              </a:bodyPr>
              <a:lstStyle/>
              <a:p>
                <a:pPr algn="just">
                  <a:lnSpc>
                    <a:spcPct val="130000"/>
                  </a:lnSpc>
                  <a:defRPr/>
                </a:pPr>
                <a:endParaRPr lang="zh-CN" altLang="en-US" dirty="0">
                  <a:solidFill>
                    <a:srgbClr val="3333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MH_SubTitle_2">
                <a:extLst>
                  <a:ext uri="{FF2B5EF4-FFF2-40B4-BE49-F238E27FC236}">
                    <a16:creationId xmlns:a16="http://schemas.microsoft.com/office/drawing/2014/main" id="{378B0E5B-1F6D-45D0-BE97-B3ECA59E049C}"/>
                  </a:ext>
                </a:extLst>
              </p:cNvPr>
              <p:cNvSpPr/>
              <p:nvPr>
                <p:custDataLst>
                  <p:tags r:id="rId15"/>
                </p:custDataLst>
              </p:nvPr>
            </p:nvSpPr>
            <p:spPr>
              <a:xfrm>
                <a:off x="6158139" y="2235200"/>
                <a:ext cx="3543750" cy="2984499"/>
              </a:xfrm>
              <a:prstGeom prst="roundRect">
                <a:avLst>
                  <a:gd name="adj" fmla="val 3149"/>
                </a:avLst>
              </a:prstGeom>
              <a:solidFill>
                <a:srgbClr val="FFFFFF"/>
              </a:solidFill>
              <a:ln>
                <a:solidFill>
                  <a:srgbClr val="C2C2C2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48000" tIns="90000" rIns="90000" bIns="90000" anchor="ctr">
                <a:normAutofit/>
              </a:bodyPr>
              <a:lstStyle/>
              <a:p>
                <a:pPr algn="just">
                  <a:lnSpc>
                    <a:spcPct val="130000"/>
                  </a:lnSpc>
                  <a:defRPr/>
                </a:pPr>
                <a:endParaRPr lang="en-US" altLang="zh-CN" dirty="0">
                  <a:solidFill>
                    <a:srgbClr val="3333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MH_Other_2">
              <a:extLst>
                <a:ext uri="{FF2B5EF4-FFF2-40B4-BE49-F238E27FC236}">
                  <a16:creationId xmlns:a16="http://schemas.microsoft.com/office/drawing/2014/main" id="{5AF1DB49-8E95-432E-B988-54DB4297C7F9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6192258" y="2405596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MH_Other_3">
              <a:extLst>
                <a:ext uri="{FF2B5EF4-FFF2-40B4-BE49-F238E27FC236}">
                  <a16:creationId xmlns:a16="http://schemas.microsoft.com/office/drawing/2014/main" id="{BFE3A50B-95E0-4538-B22F-59A5B3FA3004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>
            <a:xfrm>
              <a:off x="5900323" y="2410202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MH_Other_4">
              <a:extLst>
                <a:ext uri="{FF2B5EF4-FFF2-40B4-BE49-F238E27FC236}">
                  <a16:creationId xmlns:a16="http://schemas.microsoft.com/office/drawing/2014/main" id="{8EB4CCB7-D238-42F4-9BAF-0FBBFF41F6C7}"/>
                </a:ext>
              </a:extLst>
            </p:cNvPr>
            <p:cNvSpPr/>
            <p:nvPr>
              <p:custDataLst>
                <p:tags r:id="rId4"/>
              </p:custDataLst>
            </p:nvPr>
          </p:nvSpPr>
          <p:spPr>
            <a:xfrm>
              <a:off x="5940653" y="2421618"/>
              <a:ext cx="310694" cy="62139"/>
            </a:xfrm>
            <a:prstGeom prst="rect">
              <a:avLst/>
            </a:prstGeom>
            <a:gradFill flip="none" rotWithShape="1">
              <a:gsLst>
                <a:gs pos="57000">
                  <a:srgbClr val="D2D2D2"/>
                </a:gs>
                <a:gs pos="9000">
                  <a:srgbClr val="808080"/>
                </a:gs>
                <a:gs pos="98000">
                  <a:srgbClr val="AEAEAE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MH_Other_5">
              <a:extLst>
                <a:ext uri="{FF2B5EF4-FFF2-40B4-BE49-F238E27FC236}">
                  <a16:creationId xmlns:a16="http://schemas.microsoft.com/office/drawing/2014/main" id="{36D54DEC-C83C-4763-BC09-FEBD12407BB2}"/>
                </a:ext>
              </a:extLst>
            </p:cNvPr>
            <p:cNvSpPr/>
            <p:nvPr>
              <p:custDataLst>
                <p:tags r:id="rId5"/>
              </p:custDataLst>
            </p:nvPr>
          </p:nvSpPr>
          <p:spPr>
            <a:xfrm>
              <a:off x="6192258" y="2607502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MH_Other_6">
              <a:extLst>
                <a:ext uri="{FF2B5EF4-FFF2-40B4-BE49-F238E27FC236}">
                  <a16:creationId xmlns:a16="http://schemas.microsoft.com/office/drawing/2014/main" id="{C0DC23B8-3927-46BB-B68F-74F297E81F87}"/>
                </a:ext>
              </a:extLst>
            </p:cNvPr>
            <p:cNvSpPr/>
            <p:nvPr>
              <p:custDataLst>
                <p:tags r:id="rId6"/>
              </p:custDataLst>
            </p:nvPr>
          </p:nvSpPr>
          <p:spPr>
            <a:xfrm>
              <a:off x="5900323" y="2612108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MH_Other_7">
              <a:extLst>
                <a:ext uri="{FF2B5EF4-FFF2-40B4-BE49-F238E27FC236}">
                  <a16:creationId xmlns:a16="http://schemas.microsoft.com/office/drawing/2014/main" id="{2B88330A-3148-4E08-B8F9-21DBB1B20A71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>
              <a:off x="5940653" y="2622656"/>
              <a:ext cx="310694" cy="62139"/>
            </a:xfrm>
            <a:prstGeom prst="rect">
              <a:avLst/>
            </a:prstGeom>
            <a:gradFill flip="none" rotWithShape="1">
              <a:gsLst>
                <a:gs pos="57000">
                  <a:srgbClr val="D2D2D2"/>
                </a:gs>
                <a:gs pos="9000">
                  <a:srgbClr val="808080"/>
                </a:gs>
                <a:gs pos="98000">
                  <a:srgbClr val="AEAEAE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MH_Other_8">
              <a:extLst>
                <a:ext uri="{FF2B5EF4-FFF2-40B4-BE49-F238E27FC236}">
                  <a16:creationId xmlns:a16="http://schemas.microsoft.com/office/drawing/2014/main" id="{94F8A77F-E825-4087-A3C2-FBCDADC7550B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>
              <a:off x="6192258" y="4659266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MH_Other_9">
              <a:extLst>
                <a:ext uri="{FF2B5EF4-FFF2-40B4-BE49-F238E27FC236}">
                  <a16:creationId xmlns:a16="http://schemas.microsoft.com/office/drawing/2014/main" id="{86C1B038-FAE6-4DA3-A1C0-B6C4082D409F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5900323" y="4663872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MH_Other_10">
              <a:extLst>
                <a:ext uri="{FF2B5EF4-FFF2-40B4-BE49-F238E27FC236}">
                  <a16:creationId xmlns:a16="http://schemas.microsoft.com/office/drawing/2014/main" id="{603665FE-0643-4A6B-82C7-E6853B269D2A}"/>
                </a:ext>
              </a:extLst>
            </p:cNvPr>
            <p:cNvSpPr/>
            <p:nvPr>
              <p:custDataLst>
                <p:tags r:id="rId10"/>
              </p:custDataLst>
            </p:nvPr>
          </p:nvSpPr>
          <p:spPr>
            <a:xfrm>
              <a:off x="5940653" y="4675070"/>
              <a:ext cx="310694" cy="62139"/>
            </a:xfrm>
            <a:prstGeom prst="rect">
              <a:avLst/>
            </a:prstGeom>
            <a:gradFill flip="none" rotWithShape="1">
              <a:gsLst>
                <a:gs pos="57000">
                  <a:srgbClr val="D2D2D2"/>
                </a:gs>
                <a:gs pos="9000">
                  <a:srgbClr val="808080"/>
                </a:gs>
                <a:gs pos="98000">
                  <a:srgbClr val="AEAEAE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MH_Other_11">
              <a:extLst>
                <a:ext uri="{FF2B5EF4-FFF2-40B4-BE49-F238E27FC236}">
                  <a16:creationId xmlns:a16="http://schemas.microsoft.com/office/drawing/2014/main" id="{50D95A30-90B1-4836-8315-8CE08D50612B}"/>
                </a:ext>
              </a:extLst>
            </p:cNvPr>
            <p:cNvSpPr/>
            <p:nvPr>
              <p:custDataLst>
                <p:tags r:id="rId11"/>
              </p:custDataLst>
            </p:nvPr>
          </p:nvSpPr>
          <p:spPr>
            <a:xfrm>
              <a:off x="6192258" y="4861170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MH_Other_12">
              <a:extLst>
                <a:ext uri="{FF2B5EF4-FFF2-40B4-BE49-F238E27FC236}">
                  <a16:creationId xmlns:a16="http://schemas.microsoft.com/office/drawing/2014/main" id="{24B07426-E112-44A1-92D7-420BF03051C1}"/>
                </a:ext>
              </a:extLst>
            </p:cNvPr>
            <p:cNvSpPr/>
            <p:nvPr>
              <p:custDataLst>
                <p:tags r:id="rId12"/>
              </p:custDataLst>
            </p:nvPr>
          </p:nvSpPr>
          <p:spPr>
            <a:xfrm>
              <a:off x="5900323" y="4865777"/>
              <a:ext cx="82795" cy="92937"/>
            </a:xfrm>
            <a:prstGeom prst="ellipse">
              <a:avLst/>
            </a:prstGeom>
            <a:gradFill flip="none" rotWithShape="1">
              <a:gsLst>
                <a:gs pos="51000">
                  <a:srgbClr val="525252"/>
                </a:gs>
                <a:gs pos="20000">
                  <a:srgbClr val="808080"/>
                </a:gs>
                <a:gs pos="86000">
                  <a:srgbClr val="A5A5A5"/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rgbClr val="A9A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MH_Other_13">
              <a:extLst>
                <a:ext uri="{FF2B5EF4-FFF2-40B4-BE49-F238E27FC236}">
                  <a16:creationId xmlns:a16="http://schemas.microsoft.com/office/drawing/2014/main" id="{9E9F16D6-A4D7-48A8-9A1D-525C46AE0777}"/>
                </a:ext>
              </a:extLst>
            </p:cNvPr>
            <p:cNvSpPr/>
            <p:nvPr>
              <p:custDataLst>
                <p:tags r:id="rId13"/>
              </p:custDataLst>
            </p:nvPr>
          </p:nvSpPr>
          <p:spPr>
            <a:xfrm>
              <a:off x="5940653" y="4876108"/>
              <a:ext cx="310694" cy="62139"/>
            </a:xfrm>
            <a:prstGeom prst="rect">
              <a:avLst/>
            </a:prstGeom>
            <a:gradFill flip="none" rotWithShape="1">
              <a:gsLst>
                <a:gs pos="57000">
                  <a:srgbClr val="D2D2D2"/>
                </a:gs>
                <a:gs pos="9000">
                  <a:srgbClr val="808080"/>
                </a:gs>
                <a:gs pos="98000">
                  <a:srgbClr val="AEAEAE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MH_Other_1">
            <a:extLst>
              <a:ext uri="{FF2B5EF4-FFF2-40B4-BE49-F238E27FC236}">
                <a16:creationId xmlns:a16="http://schemas.microsoft.com/office/drawing/2014/main" id="{6572DD9E-309C-4121-8114-58CC1241482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224609" y="3074078"/>
            <a:ext cx="1746176" cy="1304918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7CFF9AEE-F11A-4896-A4CA-2CD5C9222125}"/>
              </a:ext>
            </a:extLst>
          </p:cNvPr>
          <p:cNvCxnSpPr>
            <a:cxnSpLocks/>
          </p:cNvCxnSpPr>
          <p:nvPr/>
        </p:nvCxnSpPr>
        <p:spPr>
          <a:xfrm>
            <a:off x="2518825" y="3728924"/>
            <a:ext cx="2964725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A44034ED-3DC6-4322-AE11-9FEEF0EE9BF7}"/>
              </a:ext>
            </a:extLst>
          </p:cNvPr>
          <p:cNvCxnSpPr>
            <a:cxnSpLocks/>
          </p:cNvCxnSpPr>
          <p:nvPr/>
        </p:nvCxnSpPr>
        <p:spPr>
          <a:xfrm>
            <a:off x="6702427" y="3728924"/>
            <a:ext cx="2964725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>
            <a:extLst>
              <a:ext uri="{FF2B5EF4-FFF2-40B4-BE49-F238E27FC236}">
                <a16:creationId xmlns:a16="http://schemas.microsoft.com/office/drawing/2014/main" id="{18637E8C-B993-4632-B858-C5D1D13FE418}"/>
              </a:ext>
            </a:extLst>
          </p:cNvPr>
          <p:cNvSpPr/>
          <p:nvPr/>
        </p:nvSpPr>
        <p:spPr>
          <a:xfrm>
            <a:off x="1479004" y="2344322"/>
            <a:ext cx="4004546" cy="122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Thay dung dịch H</a:t>
            </a:r>
            <a:r>
              <a:rPr lang="de-DE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de-DE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4M bằng dung dịch H</a:t>
            </a:r>
            <a:r>
              <a:rPr lang="de-DE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de-DE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2M.</a:t>
            </a:r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1BB49737-EB85-4AB1-B4AA-4AB9C571D1A7}"/>
              </a:ext>
            </a:extLst>
          </p:cNvPr>
          <p:cNvSpPr/>
          <p:nvPr/>
        </p:nvSpPr>
        <p:spPr>
          <a:xfrm>
            <a:off x="1424359" y="3923200"/>
            <a:ext cx="3768528" cy="122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Dùng dung dịch H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gấp đôi ban đầu</a:t>
            </a:r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BBC99711-89A5-4E72-B98F-42A0C2D11380}"/>
              </a:ext>
            </a:extLst>
          </p:cNvPr>
          <p:cNvSpPr/>
          <p:nvPr/>
        </p:nvSpPr>
        <p:spPr>
          <a:xfrm>
            <a:off x="6912618" y="2421618"/>
            <a:ext cx="3800378" cy="122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Tăng nhiệt độ phản ứng từ 25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đến 50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30B0C665-CBFC-4F9D-9583-04ED6BFE4645}"/>
              </a:ext>
            </a:extLst>
          </p:cNvPr>
          <p:cNvSpPr/>
          <p:nvPr/>
        </p:nvSpPr>
        <p:spPr>
          <a:xfrm>
            <a:off x="7024753" y="3902266"/>
            <a:ext cx="3742888" cy="122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Thay 5 gam kẽm viên bằng 5 gam kẽm bột.</a:t>
            </a:r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9104E5A-4E66-43EB-BD02-AEF19DE4D112}"/>
              </a:ext>
            </a:extLst>
          </p:cNvPr>
          <p:cNvSpPr txBox="1"/>
          <p:nvPr/>
        </p:nvSpPr>
        <p:spPr>
          <a:xfrm>
            <a:off x="765615" y="428021"/>
            <a:ext cx="1026941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8: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Cho 5 gam kẽm viên vào cốc đựng 50 ml dung dịch H</a:t>
            </a:r>
            <a:r>
              <a:rPr lang="vi-VN" sz="32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sz="32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4M ở nhiệt độ thường (25</a:t>
            </a:r>
            <a:r>
              <a:rPr lang="vi-VN" sz="3200" b="0" i="0" baseline="30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C). Trường hợp nào tốc độ phản ứng không đổi 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128D61E2-7737-45BE-A477-EF5C2B89B095}"/>
              </a:ext>
            </a:extLst>
          </p:cNvPr>
          <p:cNvSpPr/>
          <p:nvPr/>
        </p:nvSpPr>
        <p:spPr>
          <a:xfrm>
            <a:off x="1364089" y="4089888"/>
            <a:ext cx="3860520" cy="1098462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682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647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647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647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647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6" grpId="0"/>
      <p:bldP spid="27" grpId="0"/>
      <p:bldP spid="29" grpId="0"/>
      <p:bldP spid="30" grpId="0"/>
      <p:bldP spid="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52C8E5F9-62E4-4769-8F5C-BB475DB1DA32}"/>
              </a:ext>
            </a:extLst>
          </p:cNvPr>
          <p:cNvSpPr/>
          <p:nvPr/>
        </p:nvSpPr>
        <p:spPr>
          <a:xfrm>
            <a:off x="1865304" y="2200754"/>
            <a:ext cx="8461385" cy="52322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Tốc độ phản ứng tăng lên khi có mặt chất xúc tác.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06C41E5-F9C1-47EC-A159-EE213564D20C}"/>
              </a:ext>
            </a:extLst>
          </p:cNvPr>
          <p:cNvSpPr/>
          <p:nvPr/>
        </p:nvSpPr>
        <p:spPr>
          <a:xfrm>
            <a:off x="1865304" y="2921983"/>
            <a:ext cx="8461385" cy="52322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Tốc độ phản ứng giảm theo tiến trình phản ứng.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D851050-2456-4465-B8F6-8EDE53D7608B}"/>
              </a:ext>
            </a:extLst>
          </p:cNvPr>
          <p:cNvSpPr/>
          <p:nvPr/>
        </p:nvSpPr>
        <p:spPr>
          <a:xfrm>
            <a:off x="1865304" y="3718058"/>
            <a:ext cx="8461385" cy="95410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Tốc độ phản ứng tỉ lệ thuận với tích số nồng độ các chất phản ứng.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E4785580-7CC2-4B41-981B-20281B6B0BF3}"/>
              </a:ext>
            </a:extLst>
          </p:cNvPr>
          <p:cNvSpPr txBox="1"/>
          <p:nvPr/>
        </p:nvSpPr>
        <p:spPr>
          <a:xfrm>
            <a:off x="478544" y="1950899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400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8A754714-A5E0-446A-837F-53CB6B9DB639}"/>
              </a:ext>
            </a:extLst>
          </p:cNvPr>
          <p:cNvSpPr txBox="1"/>
          <p:nvPr/>
        </p:nvSpPr>
        <p:spPr>
          <a:xfrm>
            <a:off x="478544" y="2721491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FF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4000" b="1" dirty="0">
              <a:solidFill>
                <a:srgbClr val="FF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57E7BCA-C19E-41C7-84F1-1728446DEDF4}"/>
              </a:ext>
            </a:extLst>
          </p:cNvPr>
          <p:cNvSpPr txBox="1"/>
          <p:nvPr/>
        </p:nvSpPr>
        <p:spPr>
          <a:xfrm>
            <a:off x="478544" y="3750926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40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矩形 18">
            <a:extLst>
              <a:ext uri="{FF2B5EF4-FFF2-40B4-BE49-F238E27FC236}">
                <a16:creationId xmlns:a16="http://schemas.microsoft.com/office/drawing/2014/main" id="{ACD5E533-6ADD-4EDB-8356-34804144AA22}"/>
              </a:ext>
            </a:extLst>
          </p:cNvPr>
          <p:cNvSpPr/>
          <p:nvPr/>
        </p:nvSpPr>
        <p:spPr>
          <a:xfrm>
            <a:off x="1865307" y="4981530"/>
            <a:ext cx="8461385" cy="95410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Tốc độ phản ứng hoá học được đo bằng sự biến đổi nồng độ các chất phản ứng trong một đơn vị thời gian.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文本框 21">
            <a:extLst>
              <a:ext uri="{FF2B5EF4-FFF2-40B4-BE49-F238E27FC236}">
                <a16:creationId xmlns:a16="http://schemas.microsoft.com/office/drawing/2014/main" id="{622D18F7-9D90-4407-9284-3635282E2BB5}"/>
              </a:ext>
            </a:extLst>
          </p:cNvPr>
          <p:cNvSpPr txBox="1"/>
          <p:nvPr/>
        </p:nvSpPr>
        <p:spPr>
          <a:xfrm>
            <a:off x="478544" y="4981530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0A1B1C1-EBB4-467C-BFEA-3E21D23E797C}"/>
              </a:ext>
            </a:extLst>
          </p:cNvPr>
          <p:cNvSpPr txBox="1"/>
          <p:nvPr/>
        </p:nvSpPr>
        <p:spPr>
          <a:xfrm>
            <a:off x="668545" y="377129"/>
            <a:ext cx="1038866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9: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Thực nghiệm cho biết tốc độ phản ứng A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+ B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→ 2AB được tính theo biểu thức: v = k.[A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][B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 các điều khẳng định dưới đây, khẳng định nào phù hợp với biểu thức trên ?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0A6248F-60B7-4F38-A911-2C4B3AC4682B}"/>
              </a:ext>
            </a:extLst>
          </p:cNvPr>
          <p:cNvSpPr/>
          <p:nvPr/>
        </p:nvSpPr>
        <p:spPr>
          <a:xfrm>
            <a:off x="1865304" y="3718058"/>
            <a:ext cx="8461385" cy="916718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46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333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/>
      <p:bldP spid="21" grpId="0"/>
      <p:bldP spid="22" grpId="0"/>
      <p:bldP spid="24" grpId="0" animBg="1"/>
      <p:bldP spid="25" grpId="0"/>
      <p:bldP spid="3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H_Other_2">
            <a:extLst>
              <a:ext uri="{FF2B5EF4-FFF2-40B4-BE49-F238E27FC236}">
                <a16:creationId xmlns:a16="http://schemas.microsoft.com/office/drawing/2014/main" id="{B0810FA3-660B-4D8E-BC90-86D51D0229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 rot="18925946">
            <a:off x="1113558" y="3294788"/>
            <a:ext cx="1650807" cy="1072743"/>
          </a:xfrm>
          <a:prstGeom prst="notchedRightArrow">
            <a:avLst>
              <a:gd name="adj1" fmla="val 46829"/>
              <a:gd name="adj2" fmla="val 50000"/>
            </a:avLst>
          </a:prstGeom>
          <a:solidFill>
            <a:srgbClr val="FF99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3600" b="1" dirty="0">
              <a:solidFill>
                <a:srgbClr val="FE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MH_Other_4">
            <a:extLst>
              <a:ext uri="{FF2B5EF4-FFF2-40B4-BE49-F238E27FC236}">
                <a16:creationId xmlns:a16="http://schemas.microsoft.com/office/drawing/2014/main" id="{6100F03E-D108-4A41-B171-18267C644F5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8925946">
            <a:off x="3843569" y="3294788"/>
            <a:ext cx="1650807" cy="1072743"/>
          </a:xfrm>
          <a:prstGeom prst="notchedRightArrow">
            <a:avLst>
              <a:gd name="adj1" fmla="val 46829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3600" b="1" dirty="0">
              <a:solidFill>
                <a:srgbClr val="FE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MH_Other_6">
            <a:extLst>
              <a:ext uri="{FF2B5EF4-FFF2-40B4-BE49-F238E27FC236}">
                <a16:creationId xmlns:a16="http://schemas.microsoft.com/office/drawing/2014/main" id="{3374E436-A121-435E-86DC-F5D03FF1CCC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8925946">
            <a:off x="6573579" y="3294788"/>
            <a:ext cx="1650807" cy="1072743"/>
          </a:xfrm>
          <a:prstGeom prst="notchedRightArrow">
            <a:avLst>
              <a:gd name="adj1" fmla="val 46829"/>
              <a:gd name="adj2" fmla="val 50000"/>
            </a:avLst>
          </a:prstGeom>
          <a:solidFill>
            <a:schemeClr val="accent5">
              <a:lumMod val="60000"/>
              <a:lumOff val="4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3600" b="1" dirty="0">
              <a:solidFill>
                <a:srgbClr val="FE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CB2BF801-AD23-4127-874A-DB3A92EF44B1}"/>
              </a:ext>
            </a:extLst>
          </p:cNvPr>
          <p:cNvSpPr/>
          <p:nvPr/>
        </p:nvSpPr>
        <p:spPr>
          <a:xfrm>
            <a:off x="732419" y="4721614"/>
            <a:ext cx="2413083" cy="57996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0,16 mol/l.phút.  </a:t>
            </a:r>
            <a:endParaRPr lang="zh-CN" altLang="en-US" sz="24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1" name="MH_Other_6">
            <a:extLst>
              <a:ext uri="{FF2B5EF4-FFF2-40B4-BE49-F238E27FC236}">
                <a16:creationId xmlns:a16="http://schemas.microsoft.com/office/drawing/2014/main" id="{DD2D290C-83B0-46E0-91A8-FB12BAF1F30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8925946">
            <a:off x="9303589" y="3294788"/>
            <a:ext cx="1650807" cy="1072743"/>
          </a:xfrm>
          <a:prstGeom prst="notchedRightArrow">
            <a:avLst>
              <a:gd name="adj1" fmla="val 46829"/>
              <a:gd name="adj2" fmla="val 50000"/>
            </a:avLst>
          </a:prstGeom>
          <a:solidFill>
            <a:srgbClr val="7030A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3600" b="1" dirty="0">
              <a:solidFill>
                <a:srgbClr val="FE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矩形 25">
            <a:extLst>
              <a:ext uri="{FF2B5EF4-FFF2-40B4-BE49-F238E27FC236}">
                <a16:creationId xmlns:a16="http://schemas.microsoft.com/office/drawing/2014/main" id="{3331D582-40AA-432C-8B2F-8BB346506E18}"/>
              </a:ext>
            </a:extLst>
          </p:cNvPr>
          <p:cNvSpPr/>
          <p:nvPr/>
        </p:nvSpPr>
        <p:spPr>
          <a:xfrm>
            <a:off x="3387609" y="4757062"/>
            <a:ext cx="2413083" cy="57996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0,016 mol/l.phút.</a:t>
            </a:r>
            <a:endParaRPr lang="zh-CN" altLang="en-US" sz="24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4" name="矩形 25">
            <a:extLst>
              <a:ext uri="{FF2B5EF4-FFF2-40B4-BE49-F238E27FC236}">
                <a16:creationId xmlns:a16="http://schemas.microsoft.com/office/drawing/2014/main" id="{EDA4ACFC-D334-4137-B329-2B74C13F715D}"/>
              </a:ext>
            </a:extLst>
          </p:cNvPr>
          <p:cNvSpPr/>
          <p:nvPr/>
        </p:nvSpPr>
        <p:spPr>
          <a:xfrm>
            <a:off x="6129588" y="4792510"/>
            <a:ext cx="2413083" cy="57996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1,6 mol/l.phút.  </a:t>
            </a:r>
            <a:endParaRPr lang="zh-CN" altLang="en-US" sz="24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5" name="矩形 25">
            <a:extLst>
              <a:ext uri="{FF2B5EF4-FFF2-40B4-BE49-F238E27FC236}">
                <a16:creationId xmlns:a16="http://schemas.microsoft.com/office/drawing/2014/main" id="{047F6554-C9A3-4A20-99EE-DCD798C100D8}"/>
              </a:ext>
            </a:extLst>
          </p:cNvPr>
          <p:cNvSpPr/>
          <p:nvPr/>
        </p:nvSpPr>
        <p:spPr>
          <a:xfrm>
            <a:off x="8804391" y="4792510"/>
            <a:ext cx="2413083" cy="57996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0,106 mol/l.phút.</a:t>
            </a:r>
            <a:endParaRPr lang="zh-CN" altLang="en-US" sz="24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0087B9E-641B-4F61-A9B5-214F76B9A263}"/>
              </a:ext>
            </a:extLst>
          </p:cNvPr>
          <p:cNvSpPr txBox="1"/>
          <p:nvPr/>
        </p:nvSpPr>
        <p:spPr>
          <a:xfrm>
            <a:off x="859329" y="1323372"/>
            <a:ext cx="988272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10: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Cho phản ứng A + B ⇌ C. Nồng độ ban đầu của chất A là 0,1 mol/l, của chất B là 0,8 mol/l. Sau 10 phút, nồng độ của B giảm 20% so với nồng độ ban đầu. Tốc độ trung bình của phản ứng là: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4121BBE7-D583-4B36-9896-98979A2D1D5D}"/>
              </a:ext>
            </a:extLst>
          </p:cNvPr>
          <p:cNvSpPr/>
          <p:nvPr/>
        </p:nvSpPr>
        <p:spPr>
          <a:xfrm>
            <a:off x="3421147" y="4703778"/>
            <a:ext cx="2413083" cy="628178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029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623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684"/>
                            </p:stCondLst>
                            <p:childTnLst>
                              <p:par>
                                <p:cTn id="3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623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380"/>
                            </p:stCondLst>
                            <p:childTnLst>
                              <p:par>
                                <p:cTn id="4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623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51"/>
                            </p:stCondLst>
                            <p:childTnLst>
                              <p:par>
                                <p:cTn id="4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623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3" grpId="0" animBg="1"/>
      <p:bldP spid="26" grpId="0" animBg="1"/>
      <p:bldP spid="21" grpId="0" animBg="1"/>
      <p:bldP spid="23" grpId="0" animBg="1"/>
      <p:bldP spid="24" grpId="0" animBg="1"/>
      <p:bldP spid="25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2190AF63-1D47-4DEB-BFEE-5ECC671D79D1}"/>
              </a:ext>
            </a:extLst>
          </p:cNvPr>
          <p:cNvGrpSpPr/>
          <p:nvPr/>
        </p:nvGrpSpPr>
        <p:grpSpPr>
          <a:xfrm>
            <a:off x="-65032" y="149809"/>
            <a:ext cx="11805470" cy="5905487"/>
            <a:chOff x="-65032" y="149809"/>
            <a:chExt cx="11805470" cy="590548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93419"/>
            <a:stretch/>
          </p:blipFill>
          <p:spPr>
            <a:xfrm flipH="1">
              <a:off x="-65032" y="149809"/>
              <a:ext cx="71578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21" name="图片 20">
            <a:extLst>
              <a:ext uri="{FF2B5EF4-FFF2-40B4-BE49-F238E27FC236}">
                <a16:creationId xmlns:a16="http://schemas.microsoft.com/office/drawing/2014/main" id="{21C64A99-3D07-4E95-BDBD-4A2FD9F8B7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4585" y="5381592"/>
            <a:ext cx="2109790" cy="1563027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2F06EBA9-0539-4CDB-B423-45758EBC76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39627" y="5358275"/>
            <a:ext cx="2175511" cy="1620061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B798A7A3-DDB5-4F7C-A674-05D3720D241E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r="59575"/>
          <a:stretch/>
        </p:blipFill>
        <p:spPr>
          <a:xfrm>
            <a:off x="9840686" y="700328"/>
            <a:ext cx="1581397" cy="56758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2B579779-48D3-4F4C-8FC8-41E2AFBD0EB1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79894" t="-7176" r="-2213" b="34190"/>
          <a:stretch/>
        </p:blipFill>
        <p:spPr>
          <a:xfrm>
            <a:off x="1688602" y="733680"/>
            <a:ext cx="1125990" cy="534227"/>
          </a:xfrm>
          <a:prstGeom prst="rect">
            <a:avLst/>
          </a:prstGeom>
        </p:spPr>
      </p:pic>
      <p:pic>
        <p:nvPicPr>
          <p:cNvPr id="27" name="图片 14">
            <a:extLst>
              <a:ext uri="{FF2B5EF4-FFF2-40B4-BE49-F238E27FC236}">
                <a16:creationId xmlns:a16="http://schemas.microsoft.com/office/drawing/2014/main" id="{7FC0E0FB-CA3F-4DC3-A407-9ED701DE376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8057" y="1379191"/>
            <a:ext cx="10339712" cy="115834"/>
          </a:xfrm>
          <a:prstGeom prst="rect">
            <a:avLst/>
          </a:prstGeom>
        </p:spPr>
      </p:pic>
      <p:sp>
        <p:nvSpPr>
          <p:cNvPr id="29" name="矩形 10">
            <a:extLst>
              <a:ext uri="{FF2B5EF4-FFF2-40B4-BE49-F238E27FC236}">
                <a16:creationId xmlns:a16="http://schemas.microsoft.com/office/drawing/2014/main" id="{925AD169-30A5-42B4-963E-0EEC71C64072}"/>
              </a:ext>
            </a:extLst>
          </p:cNvPr>
          <p:cNvSpPr/>
          <p:nvPr/>
        </p:nvSpPr>
        <p:spPr>
          <a:xfrm>
            <a:off x="1688602" y="1759511"/>
            <a:ext cx="9060326" cy="1815882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1: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Hãy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biết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trong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sau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nào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có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nhanh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nào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có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chậm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?</a:t>
            </a:r>
          </a:p>
          <a:p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a.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Đốt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cháy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nhiên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liệu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			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gỉ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sét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c.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acid – base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文本框 13">
            <a:extLst>
              <a:ext uri="{FF2B5EF4-FFF2-40B4-BE49-F238E27FC236}">
                <a16:creationId xmlns:a16="http://schemas.microsoft.com/office/drawing/2014/main" id="{B3BD377B-9995-4B1C-823B-2EF4DD85FC35}"/>
              </a:ext>
            </a:extLst>
          </p:cNvPr>
          <p:cNvSpPr txBox="1"/>
          <p:nvPr/>
        </p:nvSpPr>
        <p:spPr>
          <a:xfrm>
            <a:off x="2875050" y="630175"/>
            <a:ext cx="2792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zh-CN" sz="40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B</a:t>
            </a:r>
            <a:r>
              <a:rPr lang="en-US" altLang="zh-CN" sz="40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ÀI TẬP</a:t>
            </a:r>
            <a:endParaRPr lang="en-US" altLang="zh-CN" sz="2400" b="1" dirty="0">
              <a:solidFill>
                <a:schemeClr val="accent2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D95B2932-D3B0-ACE2-7E14-95450AA05811}"/>
              </a:ext>
            </a:extLst>
          </p:cNvPr>
          <p:cNvSpPr txBox="1"/>
          <p:nvPr/>
        </p:nvSpPr>
        <p:spPr>
          <a:xfrm>
            <a:off x="5519187" y="3698549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FF6222-D0AE-1DDA-4DC6-52F20C109D6F}"/>
              </a:ext>
            </a:extLst>
          </p:cNvPr>
          <p:cNvSpPr txBox="1"/>
          <p:nvPr/>
        </p:nvSpPr>
        <p:spPr>
          <a:xfrm>
            <a:off x="1688602" y="4295205"/>
            <a:ext cx="953397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		(b)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endParaRPr lang="en-US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latinLnBrk="0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(c)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76566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48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14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04D930FE-6DBF-4BAB-9977-1689FA4E92C7}"/>
              </a:ext>
            </a:extLst>
          </p:cNvPr>
          <p:cNvSpPr/>
          <p:nvPr/>
        </p:nvSpPr>
        <p:spPr>
          <a:xfrm>
            <a:off x="991877" y="815354"/>
            <a:ext cx="10208245" cy="3108543"/>
          </a:xfrm>
          <a:prstGeom prst="rect">
            <a:avLst/>
          </a:prstGeom>
          <a:ln w="2857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2: 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Cho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khoảng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2 gam zinc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dạng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hạt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vào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1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đựng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dung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dịch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H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2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SO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4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2M (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dư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) ở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phòng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Nếu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chỉ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biến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đổi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1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trong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điều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kiện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sau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đây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(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điều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kiện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khác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giữ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nguyên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)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thì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thay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đổi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như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thế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nào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(tang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lên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giảm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xuống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hay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không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đổi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)?</a:t>
            </a:r>
          </a:p>
          <a:p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a.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Thay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kẽm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hạt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bằng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kẽm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bột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cùng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khối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lượng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và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khuấy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đều</a:t>
            </a:r>
            <a:endParaRPr lang="en-US" altLang="zh-CN" sz="2800" dirty="0">
              <a:solidFill>
                <a:schemeClr val="tx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  <a:p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Thay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dung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dịch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H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2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SO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4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2M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bằng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H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2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SO</a:t>
            </a:r>
            <a:r>
              <a:rPr lang="en-US" altLang="zh-CN" sz="2800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4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1M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cùng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thể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tích</a:t>
            </a:r>
            <a:endParaRPr lang="en-US" altLang="zh-CN" sz="2800" dirty="0">
              <a:solidFill>
                <a:schemeClr val="tx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  <a:p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Thực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hiện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ở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cao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hơn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(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khoảng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50</a:t>
            </a:r>
            <a:r>
              <a:rPr lang="en-US" altLang="zh-CN" sz="28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0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C)  </a:t>
            </a:r>
            <a:endParaRPr lang="zh-CN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40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13">
            <a:extLst>
              <a:ext uri="{FF2B5EF4-FFF2-40B4-BE49-F238E27FC236}">
                <a16:creationId xmlns:a16="http://schemas.microsoft.com/office/drawing/2014/main" id="{213D3247-93A5-EBAF-1E57-447077D0EE47}"/>
              </a:ext>
            </a:extLst>
          </p:cNvPr>
          <p:cNvSpPr txBox="1"/>
          <p:nvPr/>
        </p:nvSpPr>
        <p:spPr>
          <a:xfrm>
            <a:off x="5474942" y="1102833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CB7B99-9857-2C40-5366-61D478ADA926}"/>
              </a:ext>
            </a:extLst>
          </p:cNvPr>
          <p:cNvSpPr txBox="1"/>
          <p:nvPr/>
        </p:nvSpPr>
        <p:spPr>
          <a:xfrm>
            <a:off x="1440518" y="1874762"/>
            <a:ext cx="89181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Kẽm được dùng dưới dạng bột nên tăng diện tích tiếp xúc</a:t>
            </a:r>
          </a:p>
          <a:p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⇒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Tốc độ phản ứng tăng lên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F25C0E-BD67-6948-AF98-E5B4EA8DEE96}"/>
              </a:ext>
            </a:extLst>
          </p:cNvPr>
          <p:cNvSpPr txBox="1"/>
          <p:nvPr/>
        </p:nvSpPr>
        <p:spPr>
          <a:xfrm>
            <a:off x="1440518" y="3068559"/>
            <a:ext cx="99894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 Dung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2800" b="0" i="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0" i="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1M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nồng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2800" b="0" i="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0" i="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2M</a:t>
            </a:r>
          </a:p>
          <a:p>
            <a:pPr algn="l" latinLnBrk="0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⇒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endParaRPr lang="en-US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1CACDB-41C2-FE53-40A5-EBA45E7B49F1}"/>
              </a:ext>
            </a:extLst>
          </p:cNvPr>
          <p:cNvSpPr txBox="1"/>
          <p:nvPr/>
        </p:nvSpPr>
        <p:spPr>
          <a:xfrm>
            <a:off x="1440518" y="4262356"/>
            <a:ext cx="62754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latinLnBrk="0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⇒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endParaRPr lang="en-US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17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:a16="http://schemas.microsoft.com/office/drawing/2014/main" id="{346F4793-9545-4817-BAFA-50B986289D55}"/>
              </a:ext>
            </a:extLst>
          </p:cNvPr>
          <p:cNvGrpSpPr/>
          <p:nvPr/>
        </p:nvGrpSpPr>
        <p:grpSpPr>
          <a:xfrm>
            <a:off x="-65032" y="149809"/>
            <a:ext cx="11805470" cy="5905487"/>
            <a:chOff x="-65032" y="149809"/>
            <a:chExt cx="11805470" cy="590548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93419"/>
            <a:stretch/>
          </p:blipFill>
          <p:spPr>
            <a:xfrm flipH="1">
              <a:off x="-65032" y="149809"/>
              <a:ext cx="71578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38" name="图片 137">
            <a:extLst>
              <a:ext uri="{FF2B5EF4-FFF2-40B4-BE49-F238E27FC236}">
                <a16:creationId xmlns:a16="http://schemas.microsoft.com/office/drawing/2014/main" id="{1BAFA7BC-5608-4A87-BF91-9451441194C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59575"/>
          <a:stretch/>
        </p:blipFill>
        <p:spPr>
          <a:xfrm>
            <a:off x="9840686" y="700328"/>
            <a:ext cx="1581397" cy="567580"/>
          </a:xfrm>
          <a:prstGeom prst="rect">
            <a:avLst/>
          </a:prstGeom>
        </p:spPr>
      </p:pic>
      <p:pic>
        <p:nvPicPr>
          <p:cNvPr id="139" name="图片 138">
            <a:extLst>
              <a:ext uri="{FF2B5EF4-FFF2-40B4-BE49-F238E27FC236}">
                <a16:creationId xmlns:a16="http://schemas.microsoft.com/office/drawing/2014/main" id="{71603CBD-0EC2-4849-94D8-02CE7759B6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5402" y="4651976"/>
            <a:ext cx="2316681" cy="1268078"/>
          </a:xfrm>
          <a:prstGeom prst="rect">
            <a:avLst/>
          </a:prstGeom>
        </p:spPr>
      </p:pic>
      <p:sp>
        <p:nvSpPr>
          <p:cNvPr id="114" name="文本框 113">
            <a:extLst>
              <a:ext uri="{FF2B5EF4-FFF2-40B4-BE49-F238E27FC236}">
                <a16:creationId xmlns:a16="http://schemas.microsoft.com/office/drawing/2014/main" id="{20209AAE-7B10-467B-B114-249EE1FF1EE3}"/>
              </a:ext>
            </a:extLst>
          </p:cNvPr>
          <p:cNvSpPr txBox="1"/>
          <p:nvPr/>
        </p:nvSpPr>
        <p:spPr>
          <a:xfrm>
            <a:off x="3961865" y="861580"/>
            <a:ext cx="42834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Nội</a:t>
            </a: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dung </a:t>
            </a:r>
            <a:r>
              <a:rPr lang="en-US" altLang="zh-CN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bài</a:t>
            </a: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học</a:t>
            </a:r>
            <a:endParaRPr lang="zh-CN" alt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150" name="图片 149">
            <a:extLst>
              <a:ext uri="{FF2B5EF4-FFF2-40B4-BE49-F238E27FC236}">
                <a16:creationId xmlns:a16="http://schemas.microsoft.com/office/drawing/2014/main" id="{386BA7ED-6C5D-4D46-92B1-71942008F58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9894" t="-7176" r="-2213" b="34190"/>
          <a:stretch/>
        </p:blipFill>
        <p:spPr>
          <a:xfrm>
            <a:off x="1688602" y="733680"/>
            <a:ext cx="1125990" cy="534227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85B378B0-6448-4A26-A6AC-15783BAF1C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93456" y="4799553"/>
            <a:ext cx="1237657" cy="1042238"/>
          </a:xfrm>
          <a:prstGeom prst="rect">
            <a:avLst/>
          </a:prstGeom>
        </p:spPr>
      </p:pic>
      <p:sp>
        <p:nvSpPr>
          <p:cNvPr id="128" name="文本框 127">
            <a:extLst>
              <a:ext uri="{FF2B5EF4-FFF2-40B4-BE49-F238E27FC236}">
                <a16:creationId xmlns:a16="http://schemas.microsoft.com/office/drawing/2014/main" id="{938786F9-FDE6-465D-B53F-DA861E3A26F2}"/>
              </a:ext>
            </a:extLst>
          </p:cNvPr>
          <p:cNvSpPr txBox="1"/>
          <p:nvPr/>
        </p:nvSpPr>
        <p:spPr>
          <a:xfrm>
            <a:off x="2552409" y="2058447"/>
            <a:ext cx="5709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00B0F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I.</a:t>
            </a:r>
            <a:endParaRPr lang="zh-CN" altLang="en-US" sz="4800" b="1" dirty="0">
              <a:solidFill>
                <a:srgbClr val="00B0F0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B3E94C2C-185D-472E-8141-D9A6C6DF8484}"/>
              </a:ext>
            </a:extLst>
          </p:cNvPr>
          <p:cNvSpPr txBox="1"/>
          <p:nvPr/>
        </p:nvSpPr>
        <p:spPr>
          <a:xfrm>
            <a:off x="3276400" y="2137070"/>
            <a:ext cx="69026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Hệ</a:t>
            </a:r>
            <a:r>
              <a:rPr lang="en-US" altLang="zh-CN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thống</a:t>
            </a:r>
            <a:r>
              <a:rPr lang="en-US" altLang="zh-CN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hóa</a:t>
            </a:r>
            <a:r>
              <a:rPr lang="en-US" altLang="zh-CN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kiến</a:t>
            </a:r>
            <a:r>
              <a:rPr lang="en-US" altLang="zh-CN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thức</a:t>
            </a:r>
            <a:endParaRPr lang="zh-CN" altLang="en-US" sz="4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8653F8DA-F9D2-4C85-8D5B-1BF6698275E6}"/>
              </a:ext>
            </a:extLst>
          </p:cNvPr>
          <p:cNvSpPr txBox="1"/>
          <p:nvPr/>
        </p:nvSpPr>
        <p:spPr>
          <a:xfrm>
            <a:off x="2489104" y="3499388"/>
            <a:ext cx="6975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00B0F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II.</a:t>
            </a:r>
            <a:endParaRPr lang="zh-CN" altLang="en-US" sz="4800" b="1" dirty="0">
              <a:solidFill>
                <a:srgbClr val="00B0F0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62A0B802-F0C6-4768-8DE8-DD2F6D301CF4}"/>
              </a:ext>
            </a:extLst>
          </p:cNvPr>
          <p:cNvSpPr txBox="1"/>
          <p:nvPr/>
        </p:nvSpPr>
        <p:spPr>
          <a:xfrm>
            <a:off x="3400161" y="3499388"/>
            <a:ext cx="35070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Luyện</a:t>
            </a:r>
            <a:r>
              <a:rPr lang="en-US" altLang="zh-CN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tập</a:t>
            </a:r>
            <a:endParaRPr lang="zh-CN" altLang="en-US" sz="4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148" name="图片 147">
            <a:extLst>
              <a:ext uri="{FF2B5EF4-FFF2-40B4-BE49-F238E27FC236}">
                <a16:creationId xmlns:a16="http://schemas.microsoft.com/office/drawing/2014/main" id="{65303F87-9F21-44CB-9E31-B19C35B8D1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76093" y="2280978"/>
            <a:ext cx="457240" cy="481626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:a16="http://schemas.microsoft.com/office/drawing/2014/main" id="{AA094462-FFD7-483A-9A1B-DD38C1911FC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10504863" y="2280978"/>
            <a:ext cx="457240" cy="481626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:a16="http://schemas.microsoft.com/office/drawing/2014/main" id="{8D42F607-6E32-43C6-82D1-EBD028E9A16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76093" y="3701022"/>
            <a:ext cx="457240" cy="481626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:a16="http://schemas.microsoft.com/office/drawing/2014/main" id="{A7243045-C656-4829-AEF0-7DBA8DBBDF0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10504863" y="3701022"/>
            <a:ext cx="457240" cy="48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498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6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100"/>
                            </p:stCondLst>
                            <p:childTnLst>
                              <p:par>
                                <p:cTn id="3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529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9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400"/>
                            </p:stCondLst>
                            <p:childTnLst>
                              <p:par>
                                <p:cTn id="5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900"/>
                            </p:stCondLst>
                            <p:childTnLst>
                              <p:par>
                                <p:cTn id="6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529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23"/>
                            </p:stCondLst>
                            <p:childTnLst>
                              <p:par>
                                <p:cTn id="7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28" grpId="0"/>
      <p:bldP spid="31" grpId="0"/>
      <p:bldP spid="39" grpId="0"/>
      <p:bldP spid="4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矩形 10">
                <a:extLst>
                  <a:ext uri="{FF2B5EF4-FFF2-40B4-BE49-F238E27FC236}">
                    <a16:creationId xmlns:a16="http://schemas.microsoft.com/office/drawing/2014/main" id="{10EFC63F-E451-45AC-92F0-451366A63B09}"/>
                  </a:ext>
                </a:extLst>
              </p:cNvPr>
              <p:cNvSpPr/>
              <p:nvPr/>
            </p:nvSpPr>
            <p:spPr>
              <a:xfrm>
                <a:off x="422031" y="505864"/>
                <a:ext cx="11071273" cy="4832092"/>
              </a:xfrm>
              <a:prstGeom prst="rect">
                <a:avLst/>
              </a:prstGeom>
              <a:ln w="28575">
                <a:solidFill>
                  <a:schemeClr val="accent5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Câu 3: 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Hydrogen peroxide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phân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hủy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theo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phản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ứng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: 2H</a:t>
                </a:r>
                <a:r>
                  <a:rPr lang="en-US" altLang="zh-CN" sz="28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2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O</a:t>
                </a:r>
                <a:r>
                  <a:rPr lang="en-US" altLang="zh-CN" sz="28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2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vi-VN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vi-VN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vi-VN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endParaRPr lang="vi-VN" dirty="0">
                  <a:solidFill>
                    <a:schemeClr val="tx1"/>
                  </a:solidFill>
                </a:endParaRPr>
              </a:p>
              <a:p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H</a:t>
                </a:r>
                <a:r>
                  <a:rPr lang="en-US" altLang="zh-CN" sz="28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2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O + O</a:t>
                </a:r>
                <a:r>
                  <a:rPr lang="en-US" altLang="zh-CN" sz="28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2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.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Đo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thể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tích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oxygen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thu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được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theo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thời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gian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,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kết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quả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được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ghi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trong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bảng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sau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:</a:t>
                </a:r>
              </a:p>
              <a:p>
                <a:endParaRPr lang="en-US" altLang="zh-CN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endParaRPr>
              </a:p>
              <a:p>
                <a:endParaRPr lang="en-US" altLang="zh-CN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endParaRPr>
              </a:p>
              <a:p>
                <a:endParaRPr lang="en-US" altLang="zh-CN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endParaRPr>
              </a:p>
              <a:p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a.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Vẽ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đồ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thị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mô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tả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sự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phụ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thuộc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của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thể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tích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khí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oxygen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theo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thời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汉仪夏日体W" panose="00020600040101010101" pitchFamily="18" charset="-122"/>
                    <a:cs typeface="Times New Roman" panose="02020603050405020304" pitchFamily="18" charset="0"/>
                    <a:sym typeface="+mn-lt"/>
                  </a:rPr>
                  <a:t>gian</a:t>
                </a:r>
                <a:endParaRPr lang="en-US" altLang="zh-CN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endParaRPr>
              </a:p>
              <a:p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trung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cm</a:t>
                </a:r>
                <a:r>
                  <a:rPr lang="en-US" altLang="zh-CN" sz="28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/min)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khoảng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14:m>
                  <m:oMath xmlns:m="http://schemas.openxmlformats.org/officeDocument/2006/math">
                    <m:r>
                      <a:rPr lang="en-US" altLang="zh-CN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÷</m:t>
                    </m:r>
                  </m:oMath>
                </a14:m>
                <a:r>
                  <a:rPr lang="zh-CN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phút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-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15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÷</m:t>
                    </m:r>
                  </m:oMath>
                </a14:m>
                <a:r>
                  <a:rPr lang="zh-CN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phút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-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30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÷</m:t>
                    </m:r>
                  </m:oMath>
                </a14:m>
                <a:r>
                  <a:rPr lang="zh-CN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45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phút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-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45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÷</m:t>
                    </m:r>
                  </m:oMath>
                </a14:m>
                <a:r>
                  <a:rPr lang="zh-CN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60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phút</a:t>
                </a:r>
                <a:endParaRPr lang="zh-CN" alt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sự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thay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trung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altLang="zh-CN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endParaRPr lang="zh-CN" alt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矩形 10">
                <a:extLst>
                  <a:ext uri="{FF2B5EF4-FFF2-40B4-BE49-F238E27FC236}">
                    <a16:creationId xmlns:a16="http://schemas.microsoft.com/office/drawing/2014/main" id="{10EFC63F-E451-45AC-92F0-451366A63B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031" y="505864"/>
                <a:ext cx="11071273" cy="4832092"/>
              </a:xfrm>
              <a:prstGeom prst="rect">
                <a:avLst/>
              </a:prstGeom>
              <a:blipFill>
                <a:blip r:embed="rId3"/>
                <a:stretch>
                  <a:fillRect l="-988" t="-1003" r="-55" b="-2130"/>
                </a:stretch>
              </a:blipFill>
              <a:ln w="28575">
                <a:solidFill>
                  <a:schemeClr val="accent5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E3303762-5094-4605-BE16-2C680C2308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912378"/>
              </p:ext>
            </p:extLst>
          </p:nvPr>
        </p:nvGraphicFramePr>
        <p:xfrm>
          <a:off x="698696" y="1885590"/>
          <a:ext cx="10198295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28381">
                  <a:extLst>
                    <a:ext uri="{9D8B030D-6E8A-4147-A177-3AD203B41FA5}">
                      <a16:colId xmlns:a16="http://schemas.microsoft.com/office/drawing/2014/main" val="4253784342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624692166"/>
                    </a:ext>
                  </a:extLst>
                </a:gridCol>
                <a:gridCol w="1026942">
                  <a:extLst>
                    <a:ext uri="{9D8B030D-6E8A-4147-A177-3AD203B41FA5}">
                      <a16:colId xmlns:a16="http://schemas.microsoft.com/office/drawing/2014/main" val="210201045"/>
                    </a:ext>
                  </a:extLst>
                </a:gridCol>
                <a:gridCol w="1139483">
                  <a:extLst>
                    <a:ext uri="{9D8B030D-6E8A-4147-A177-3AD203B41FA5}">
                      <a16:colId xmlns:a16="http://schemas.microsoft.com/office/drawing/2014/main" val="885145015"/>
                    </a:ext>
                  </a:extLst>
                </a:gridCol>
                <a:gridCol w="1083212">
                  <a:extLst>
                    <a:ext uri="{9D8B030D-6E8A-4147-A177-3AD203B41FA5}">
                      <a16:colId xmlns:a16="http://schemas.microsoft.com/office/drawing/2014/main" val="198306659"/>
                    </a:ext>
                  </a:extLst>
                </a:gridCol>
                <a:gridCol w="1035539">
                  <a:extLst>
                    <a:ext uri="{9D8B030D-6E8A-4147-A177-3AD203B41FA5}">
                      <a16:colId xmlns:a16="http://schemas.microsoft.com/office/drawing/2014/main" val="1095773118"/>
                    </a:ext>
                  </a:extLst>
                </a:gridCol>
              </a:tblGrid>
              <a:tr h="3365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(min)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vi-VN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vi-VN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vi-VN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vi-VN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vi-VN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287599"/>
                  </a:ext>
                </a:extLst>
              </a:tr>
              <a:tr h="33651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oxygen (cm</a:t>
                      </a:r>
                      <a:r>
                        <a:rPr lang="en-US" sz="2800" b="1" baseline="30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vi-VN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111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9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3">
            <a:extLst>
              <a:ext uri="{FF2B5EF4-FFF2-40B4-BE49-F238E27FC236}">
                <a16:creationId xmlns:a16="http://schemas.microsoft.com/office/drawing/2014/main" id="{035B1BFA-EACA-8309-9659-DB91E7AD78CC}"/>
              </a:ext>
            </a:extLst>
          </p:cNvPr>
          <p:cNvSpPr txBox="1"/>
          <p:nvPr/>
        </p:nvSpPr>
        <p:spPr>
          <a:xfrm>
            <a:off x="5474942" y="660381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9DFAB2-E78B-9992-9FAF-C6D386C25B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41"/>
          <a:stretch/>
        </p:blipFill>
        <p:spPr>
          <a:xfrm>
            <a:off x="2654709" y="2690211"/>
            <a:ext cx="6831553" cy="32091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4C88D8-BC9F-0FF1-061B-79F2E40BF47A}"/>
              </a:ext>
            </a:extLst>
          </p:cNvPr>
          <p:cNvSpPr txBox="1"/>
          <p:nvPr/>
        </p:nvSpPr>
        <p:spPr>
          <a:xfrm>
            <a:off x="1440518" y="1432310"/>
            <a:ext cx="6537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8CDADD-9F3B-2EC5-61B9-8533E68F70D3}"/>
              </a:ext>
            </a:extLst>
          </p:cNvPr>
          <p:cNvSpPr txBox="1"/>
          <p:nvPr/>
        </p:nvSpPr>
        <p:spPr>
          <a:xfrm>
            <a:off x="3982158" y="1567865"/>
            <a:ext cx="575177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SỰ PHỤ THUỘC CỦA THỂ TÍCH KHÍ OXYGEN THEO THỜI GIAN</a:t>
            </a:r>
            <a:r>
              <a:rPr lang="vi-VN" sz="2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421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3">
            <a:extLst>
              <a:ext uri="{FF2B5EF4-FFF2-40B4-BE49-F238E27FC236}">
                <a16:creationId xmlns:a16="http://schemas.microsoft.com/office/drawing/2014/main" id="{035B1BFA-EACA-8309-9659-DB91E7AD78CC}"/>
              </a:ext>
            </a:extLst>
          </p:cNvPr>
          <p:cNvSpPr txBox="1"/>
          <p:nvPr/>
        </p:nvSpPr>
        <p:spPr>
          <a:xfrm>
            <a:off x="5474942" y="660381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4C88D8-BC9F-0FF1-061B-79F2E40BF47A}"/>
              </a:ext>
            </a:extLst>
          </p:cNvPr>
          <p:cNvSpPr txBox="1"/>
          <p:nvPr/>
        </p:nvSpPr>
        <p:spPr>
          <a:xfrm>
            <a:off x="1440518" y="1432310"/>
            <a:ext cx="6537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EC3F2E-C3CC-DE6E-5D7D-677130B5D0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653" b="56175"/>
          <a:stretch/>
        </p:blipFill>
        <p:spPr>
          <a:xfrm>
            <a:off x="1370625" y="2200758"/>
            <a:ext cx="5118665" cy="330653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0AA637B-5BE1-467B-99E9-1BAF9DE4A8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330" r="23225" b="10655"/>
          <a:stretch/>
        </p:blipFill>
        <p:spPr>
          <a:xfrm>
            <a:off x="6710516" y="2200759"/>
            <a:ext cx="4985930" cy="32036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994F43B-132C-E772-FBC8-ACE48A6A1788}"/>
              </a:ext>
            </a:extLst>
          </p:cNvPr>
          <p:cNvSpPr txBox="1"/>
          <p:nvPr/>
        </p:nvSpPr>
        <p:spPr>
          <a:xfrm>
            <a:off x="2654964" y="5507293"/>
            <a:ext cx="72267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15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0">
            <a:extLst>
              <a:ext uri="{FF2B5EF4-FFF2-40B4-BE49-F238E27FC236}">
                <a16:creationId xmlns:a16="http://schemas.microsoft.com/office/drawing/2014/main" id="{9A00E4B7-BBF8-42AE-9E2B-13BC3914FD25}"/>
              </a:ext>
            </a:extLst>
          </p:cNvPr>
          <p:cNvSpPr/>
          <p:nvPr/>
        </p:nvSpPr>
        <p:spPr>
          <a:xfrm>
            <a:off x="991877" y="815354"/>
            <a:ext cx="10208245" cy="954107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4: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Hãy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thiết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kế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một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thí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nghiệm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để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minh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ảnh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hưởng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zinc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và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sulfuric acid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loãng</a:t>
            </a:r>
            <a:endParaRPr lang="zh-CN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13">
            <a:extLst>
              <a:ext uri="{FF2B5EF4-FFF2-40B4-BE49-F238E27FC236}">
                <a16:creationId xmlns:a16="http://schemas.microsoft.com/office/drawing/2014/main" id="{2A939834-96DD-E2EB-35B2-1AD5346B4C2C}"/>
              </a:ext>
            </a:extLst>
          </p:cNvPr>
          <p:cNvSpPr txBox="1"/>
          <p:nvPr/>
        </p:nvSpPr>
        <p:spPr>
          <a:xfrm>
            <a:off x="5150477" y="2002484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61D90F-4A06-96F7-6CEE-2083E81568E1}"/>
              </a:ext>
            </a:extLst>
          </p:cNvPr>
          <p:cNvSpPr txBox="1"/>
          <p:nvPr/>
        </p:nvSpPr>
        <p:spPr>
          <a:xfrm>
            <a:off x="1205678" y="2474893"/>
            <a:ext cx="942790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kẹp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4 gam Zn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2800" b="0" i="0" baseline="-25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="0" i="0" baseline="-25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loãng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0,1 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A65D2C-715D-4CCA-781D-BFC81F89BDB8}"/>
              </a:ext>
            </a:extLst>
          </p:cNvPr>
          <p:cNvSpPr txBox="1"/>
          <p:nvPr/>
        </p:nvSpPr>
        <p:spPr>
          <a:xfrm>
            <a:off x="1205678" y="3493818"/>
            <a:ext cx="1066677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0"/>
            <a:r>
              <a:rPr lang="en-US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vi-VN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 hành:</a:t>
            </a:r>
            <a:endParaRPr lang="vi-VN" sz="2800" b="0" i="0" dirty="0"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latinLnBrk="0"/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Cho vào 2 ống nghiệm, mỗi ống 5m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2800" b="0" i="0" baseline="-25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vi-VN" sz="2800" b="0" i="0" baseline="-25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0,1M</a:t>
            </a:r>
          </a:p>
          <a:p>
            <a:pPr algn="l" latinLnBrk="0"/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Cho cùng một lượng (2 gam) zinc dạng viên vào ống nghiệm (1) và (2).</a:t>
            </a:r>
          </a:p>
          <a:p>
            <a:pPr algn="l" latinLnBrk="0"/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Đun nóng 1 ống nghiệm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B9ECC9-6614-D218-98CA-43568AEBE305}"/>
              </a:ext>
            </a:extLst>
          </p:cNvPr>
          <p:cNvSpPr txBox="1"/>
          <p:nvPr/>
        </p:nvSpPr>
        <p:spPr>
          <a:xfrm>
            <a:off x="1895730" y="5309700"/>
            <a:ext cx="93043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sz="2800" b="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Kết quả: </a:t>
            </a:r>
            <a:r>
              <a:rPr lang="vi-V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Ống nghiệm dược đun nóng sẽ thoát khí nhanh hơn.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09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" grpId="0"/>
      <p:bldP spid="5" grpId="0"/>
      <p:bldP spid="7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10">
            <a:extLst>
              <a:ext uri="{FF2B5EF4-FFF2-40B4-BE49-F238E27FC236}">
                <a16:creationId xmlns:a16="http://schemas.microsoft.com/office/drawing/2014/main" id="{2DA815D8-EBEB-43EA-8054-3784C7F0E7EB}"/>
              </a:ext>
            </a:extLst>
          </p:cNvPr>
          <p:cNvSpPr/>
          <p:nvPr/>
        </p:nvSpPr>
        <p:spPr>
          <a:xfrm>
            <a:off x="991877" y="815354"/>
            <a:ext cx="10208245" cy="1815882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5: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Một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ở 45</a:t>
            </a:r>
            <a:r>
              <a:rPr lang="en-US" altLang="zh-CN" sz="2800" baseline="300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0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có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là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0,068 mol/(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L.min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).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Hỏi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phải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giảm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xuống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bao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nhiêu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để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là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0,017 mol/(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L.min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).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Giả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sử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trong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khoảng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thí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nghiệm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hệ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số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Van’t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Hoff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bằng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2.  </a:t>
            </a:r>
            <a:endParaRPr lang="zh-CN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13">
            <a:extLst>
              <a:ext uri="{FF2B5EF4-FFF2-40B4-BE49-F238E27FC236}">
                <a16:creationId xmlns:a16="http://schemas.microsoft.com/office/drawing/2014/main" id="{11C64CD1-4AE7-A4FE-EAA3-E8A783922BD4}"/>
              </a:ext>
            </a:extLst>
          </p:cNvPr>
          <p:cNvSpPr txBox="1"/>
          <p:nvPr/>
        </p:nvSpPr>
        <p:spPr>
          <a:xfrm>
            <a:off x="5489691" y="2798897"/>
            <a:ext cx="1586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Lời</a:t>
            </a:r>
            <a:r>
              <a:rPr lang="en-US" altLang="zh-CN" sz="2800" b="1" dirty="0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giải</a:t>
            </a:r>
            <a:endParaRPr lang="en-US" altLang="zh-CN" sz="2800" b="1" dirty="0">
              <a:solidFill>
                <a:schemeClr val="accent1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EA4EFC-7E04-CB7B-405F-3F4EC3256BD0}"/>
                  </a:ext>
                </a:extLst>
              </p:cNvPr>
              <p:cNvSpPr txBox="1"/>
              <p:nvPr/>
            </p:nvSpPr>
            <p:spPr>
              <a:xfrm>
                <a:off x="2771108" y="3489778"/>
                <a:ext cx="7023919" cy="2685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l-GR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l-GR" sz="2800" b="0" i="1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US" sz="2800" b="0" i="1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+10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US" sz="2800" i="1" smtClean="0">
                                <a:solidFill>
                                  <a:srgbClr val="33333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rgbClr val="33333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rgbClr val="333333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den>
                    </m:f>
                    <m:r>
                      <a:rPr lang="en-US" sz="2800" b="0" i="1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b="0" i="0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⇒ 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2800" b="0" i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l-GR" sz="2800" i="1" dirty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333333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p>
                        <m:f>
                          <m:fPr>
                            <m:ctrlP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2 −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333333"/>
                                    </a:solidFill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den>
                        </m:f>
                      </m:sup>
                    </m:sSup>
                  </m:oMath>
                </a14:m>
                <a:endParaRPr lang="en-US" sz="2800" b="0" i="0" dirty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2800" b="0" i="0" dirty="0" err="1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v</a:t>
                </a:r>
                <a14:m>
                  <m:oMath xmlns:m="http://schemas.openxmlformats.org/officeDocument/2006/math">
                    <m:r>
                      <a:rPr lang="en-US" sz="2800" b="0" i="1" baseline="-25000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0,068      v</a:t>
                </a:r>
                <a14:m>
                  <m:oMath xmlns:m="http://schemas.openxmlformats.org/officeDocument/2006/math">
                    <m:r>
                      <a:rPr lang="en-US" sz="2800" b="0" i="1" baseline="-25000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0,017        T</a:t>
                </a:r>
                <a14:m>
                  <m:oMath xmlns:m="http://schemas.openxmlformats.org/officeDocument/2006/math">
                    <m:r>
                      <a:rPr lang="en-US" sz="2800" b="0" i="1" baseline="-25000" dirty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</m:oMath>
                </a14:m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 45</a:t>
                </a:r>
                <a:r>
                  <a:rPr lang="en-US" sz="2800" b="0" i="0" baseline="3000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  <a:p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⇒ 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0,017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0,068</m:t>
                        </m:r>
                      </m:den>
                    </m:f>
                    <m:r>
                      <a:rPr lang="en-US" sz="2800" b="0" i="0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333333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333333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p>
                        <m:f>
                          <m:fPr>
                            <m:ctrlP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𝑋</m:t>
                            </m:r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−45</m:t>
                            </m:r>
                          </m:num>
                          <m:den>
                            <m:r>
                              <a:rPr lang="en-US" sz="2800" b="0" i="1" smtClean="0">
                                <a:solidFill>
                                  <a:srgbClr val="333333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den>
                        </m:f>
                      </m:sup>
                    </m:sSup>
                    <m:r>
                      <a:rPr lang="en-US" sz="2800" b="0" i="1" smtClean="0">
                        <a:solidFill>
                          <a:srgbClr val="333333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⇒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= 25</a:t>
                </a:r>
                <a:r>
                  <a:rPr lang="en-US" sz="2800" b="0" i="0" baseline="3000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800" b="0" i="0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EA4EFC-7E04-CB7B-405F-3F4EC3256B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108" y="3489778"/>
                <a:ext cx="7023919" cy="2685992"/>
              </a:xfrm>
              <a:prstGeom prst="rect">
                <a:avLst/>
              </a:prstGeom>
              <a:blipFill>
                <a:blip r:embed="rId3"/>
                <a:stretch>
                  <a:fillRect l="-18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076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B949A565-F083-4ED1-A28E-C3C22692CFCA}"/>
              </a:ext>
            </a:extLst>
          </p:cNvPr>
          <p:cNvGrpSpPr/>
          <p:nvPr/>
        </p:nvGrpSpPr>
        <p:grpSpPr>
          <a:xfrm>
            <a:off x="341926" y="208486"/>
            <a:ext cx="11441759" cy="5883467"/>
            <a:chOff x="341926" y="208486"/>
            <a:chExt cx="11441759" cy="588346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38" name="图片 137">
            <a:extLst>
              <a:ext uri="{FF2B5EF4-FFF2-40B4-BE49-F238E27FC236}">
                <a16:creationId xmlns:a16="http://schemas.microsoft.com/office/drawing/2014/main" id="{1BAFA7BC-5608-4A87-BF91-9451441194C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59575"/>
          <a:stretch/>
        </p:blipFill>
        <p:spPr>
          <a:xfrm>
            <a:off x="9038821" y="512495"/>
            <a:ext cx="2208207" cy="792549"/>
          </a:xfrm>
          <a:prstGeom prst="rect">
            <a:avLst/>
          </a:prstGeom>
        </p:spPr>
      </p:pic>
      <p:pic>
        <p:nvPicPr>
          <p:cNvPr id="139" name="图片 138">
            <a:extLst>
              <a:ext uri="{FF2B5EF4-FFF2-40B4-BE49-F238E27FC236}">
                <a16:creationId xmlns:a16="http://schemas.microsoft.com/office/drawing/2014/main" id="{71603CBD-0EC2-4849-94D8-02CE7759B6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05402" y="4651976"/>
            <a:ext cx="2316681" cy="1268078"/>
          </a:xfrm>
          <a:prstGeom prst="rect">
            <a:avLst/>
          </a:prstGeom>
        </p:spPr>
      </p:pic>
      <p:pic>
        <p:nvPicPr>
          <p:cNvPr id="140" name="图片 139">
            <a:extLst>
              <a:ext uri="{FF2B5EF4-FFF2-40B4-BE49-F238E27FC236}">
                <a16:creationId xmlns:a16="http://schemas.microsoft.com/office/drawing/2014/main" id="{956C086E-2C2F-4A37-806D-C7AC01E835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31031" y="2078823"/>
            <a:ext cx="2523963" cy="2505673"/>
          </a:xfrm>
          <a:prstGeom prst="rect">
            <a:avLst/>
          </a:prstGeom>
        </p:spPr>
      </p:pic>
      <p:pic>
        <p:nvPicPr>
          <p:cNvPr id="141" name="图片 140">
            <a:extLst>
              <a:ext uri="{FF2B5EF4-FFF2-40B4-BE49-F238E27FC236}">
                <a16:creationId xmlns:a16="http://schemas.microsoft.com/office/drawing/2014/main" id="{C7841B54-9F73-4DED-A8BA-EC1305A0BB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06599" y="4214720"/>
            <a:ext cx="3145809" cy="2505673"/>
          </a:xfrm>
          <a:prstGeom prst="rect">
            <a:avLst/>
          </a:prstGeom>
        </p:spPr>
      </p:pic>
      <p:pic>
        <p:nvPicPr>
          <p:cNvPr id="142" name="图片 141">
            <a:extLst>
              <a:ext uri="{FF2B5EF4-FFF2-40B4-BE49-F238E27FC236}">
                <a16:creationId xmlns:a16="http://schemas.microsoft.com/office/drawing/2014/main" id="{6A9AAE3E-8C65-49C5-8093-BFCE4DB362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49050" y="1871700"/>
            <a:ext cx="871804" cy="865707"/>
          </a:xfrm>
          <a:prstGeom prst="rect">
            <a:avLst/>
          </a:prstGeom>
        </p:spPr>
      </p:pic>
      <p:pic>
        <p:nvPicPr>
          <p:cNvPr id="148" name="图片 147">
            <a:extLst>
              <a:ext uri="{FF2B5EF4-FFF2-40B4-BE49-F238E27FC236}">
                <a16:creationId xmlns:a16="http://schemas.microsoft.com/office/drawing/2014/main" id="{65303F87-9F21-44CB-9E31-B19C35B8D1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589195" y="2200410"/>
            <a:ext cx="457240" cy="481626"/>
          </a:xfrm>
          <a:prstGeom prst="rect">
            <a:avLst/>
          </a:prstGeom>
        </p:spPr>
      </p:pic>
      <p:pic>
        <p:nvPicPr>
          <p:cNvPr id="149" name="图片 148">
            <a:extLst>
              <a:ext uri="{FF2B5EF4-FFF2-40B4-BE49-F238E27FC236}">
                <a16:creationId xmlns:a16="http://schemas.microsoft.com/office/drawing/2014/main" id="{9D8778BF-9B1C-41EA-B558-7D67D5A0FA8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08442" y="2737407"/>
            <a:ext cx="1030313" cy="1024217"/>
          </a:xfrm>
          <a:prstGeom prst="rect">
            <a:avLst/>
          </a:prstGeom>
        </p:spPr>
      </p:pic>
      <p:sp>
        <p:nvSpPr>
          <p:cNvPr id="114" name="文本框 113">
            <a:extLst>
              <a:ext uri="{FF2B5EF4-FFF2-40B4-BE49-F238E27FC236}">
                <a16:creationId xmlns:a16="http://schemas.microsoft.com/office/drawing/2014/main" id="{20209AAE-7B10-467B-B114-249EE1FF1EE3}"/>
              </a:ext>
            </a:extLst>
          </p:cNvPr>
          <p:cNvSpPr txBox="1"/>
          <p:nvPr/>
        </p:nvSpPr>
        <p:spPr>
          <a:xfrm>
            <a:off x="3193009" y="2042166"/>
            <a:ext cx="6690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8000" b="1" dirty="0">
                <a:solidFill>
                  <a:srgbClr val="7030A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Thanks </a:t>
            </a:r>
            <a:r>
              <a:rPr lang="en-US" altLang="zh-CN" sz="8000" b="1" dirty="0">
                <a:solidFill>
                  <a:srgbClr val="7030A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You</a:t>
            </a:r>
            <a:r>
              <a:rPr lang="zh-CN" altLang="en-US" sz="8000" b="1" dirty="0">
                <a:solidFill>
                  <a:srgbClr val="7030A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8000" b="1" dirty="0">
                <a:solidFill>
                  <a:srgbClr val="7030A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!!!</a:t>
            </a:r>
          </a:p>
        </p:txBody>
      </p:sp>
      <p:pic>
        <p:nvPicPr>
          <p:cNvPr id="150" name="图片 149">
            <a:extLst>
              <a:ext uri="{FF2B5EF4-FFF2-40B4-BE49-F238E27FC236}">
                <a16:creationId xmlns:a16="http://schemas.microsoft.com/office/drawing/2014/main" id="{386BA7ED-6C5D-4D46-92B1-71942008F58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9894" t="-7176" r="-2213" b="34190"/>
          <a:stretch/>
        </p:blipFill>
        <p:spPr>
          <a:xfrm>
            <a:off x="1851329" y="763818"/>
            <a:ext cx="1219200" cy="57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98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50"/>
                            </p:stCondLst>
                            <p:childTnLst>
                              <p:par>
                                <p:cTn id="4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2190AF63-1D47-4DEB-BFEE-5ECC671D79D1}"/>
              </a:ext>
            </a:extLst>
          </p:cNvPr>
          <p:cNvGrpSpPr/>
          <p:nvPr/>
        </p:nvGrpSpPr>
        <p:grpSpPr>
          <a:xfrm>
            <a:off x="-65032" y="149809"/>
            <a:ext cx="11805470" cy="5905487"/>
            <a:chOff x="-65032" y="149809"/>
            <a:chExt cx="11805470" cy="590548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93419"/>
            <a:stretch/>
          </p:blipFill>
          <p:spPr>
            <a:xfrm flipH="1">
              <a:off x="-65032" y="149809"/>
              <a:ext cx="71578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6" name="图片 15">
            <a:extLst>
              <a:ext uri="{FF2B5EF4-FFF2-40B4-BE49-F238E27FC236}">
                <a16:creationId xmlns:a16="http://schemas.microsoft.com/office/drawing/2014/main" id="{1DA889A7-19E1-4EBE-8977-91B6557A0A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7749" y="908769"/>
            <a:ext cx="4233851" cy="4558065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3F663E3B-22D8-434C-803B-8E5FD2588F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93895" y="655034"/>
            <a:ext cx="676715" cy="707197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D4811393-123B-4E5E-ABA6-6E41F21BDA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46329" y="1497556"/>
            <a:ext cx="1286367" cy="1280271"/>
          </a:xfrm>
          <a:prstGeom prst="rect">
            <a:avLst/>
          </a:prstGeom>
        </p:spPr>
      </p:pic>
      <p:sp>
        <p:nvSpPr>
          <p:cNvPr id="114" name="文本框 113">
            <a:extLst>
              <a:ext uri="{FF2B5EF4-FFF2-40B4-BE49-F238E27FC236}">
                <a16:creationId xmlns:a16="http://schemas.microsoft.com/office/drawing/2014/main" id="{20209AAE-7B10-467B-B114-249EE1FF1EE3}"/>
              </a:ext>
            </a:extLst>
          </p:cNvPr>
          <p:cNvSpPr txBox="1"/>
          <p:nvPr/>
        </p:nvSpPr>
        <p:spPr>
          <a:xfrm>
            <a:off x="5562342" y="1564527"/>
            <a:ext cx="6803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00B0F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I.</a:t>
            </a:r>
            <a:endParaRPr lang="zh-CN" altLang="en-US" sz="4000" b="1" dirty="0">
              <a:solidFill>
                <a:srgbClr val="00B0F0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AAF06224-66D5-4EDF-B567-735310A4C1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31031" y="2078823"/>
            <a:ext cx="2523963" cy="2505673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F8185D55-0902-4A6D-B63F-DA65073A47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49050" y="1871700"/>
            <a:ext cx="871804" cy="865707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21C64A99-3D07-4E95-BDBD-4A2FD9F8B7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4585" y="5381592"/>
            <a:ext cx="2109790" cy="1563027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2F06EBA9-0539-4CDB-B423-45758EBC76F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39627" y="5358275"/>
            <a:ext cx="2175511" cy="1620061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9C98C2EB-5E4C-43D5-BB7A-01F13E6E62D8}"/>
              </a:ext>
            </a:extLst>
          </p:cNvPr>
          <p:cNvSpPr txBox="1"/>
          <p:nvPr/>
        </p:nvSpPr>
        <p:spPr>
          <a:xfrm>
            <a:off x="4614203" y="2195324"/>
            <a:ext cx="28596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Hệ</a:t>
            </a:r>
            <a:r>
              <a:rPr lang="en-US" altLang="zh-C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thống</a:t>
            </a:r>
            <a:r>
              <a:rPr lang="en-US" altLang="zh-C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hóa</a:t>
            </a:r>
            <a:r>
              <a:rPr lang="en-US" altLang="zh-C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kiến</a:t>
            </a:r>
            <a:r>
              <a:rPr lang="en-US" altLang="zh-CN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thức</a:t>
            </a:r>
            <a:endParaRPr lang="zh-CN" alt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B798A7A3-DDB5-4F7C-A674-05D3720D241E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r="59575"/>
          <a:stretch/>
        </p:blipFill>
        <p:spPr>
          <a:xfrm>
            <a:off x="9840686" y="700328"/>
            <a:ext cx="1581397" cy="56758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2B579779-48D3-4F4C-8FC8-41E2AFBD0EB1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l="79894" t="-7176" r="-2213" b="34190"/>
          <a:stretch/>
        </p:blipFill>
        <p:spPr>
          <a:xfrm>
            <a:off x="1688602" y="733680"/>
            <a:ext cx="1125990" cy="53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675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5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250"/>
                            </p:stCondLst>
                            <p:childTnLst>
                              <p:par>
                                <p:cTn id="50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A5AEC119-D292-4DE7-A603-35A5AA0E10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144" y="1083456"/>
            <a:ext cx="10339712" cy="115834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AA1DC7A3-816F-46E4-9100-846497B742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352" y="297309"/>
            <a:ext cx="676715" cy="707197"/>
          </a:xfrm>
          <a:prstGeom prst="rect">
            <a:avLst/>
          </a:prstGeom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B530A438-E5D1-4114-9650-A1BEE01763C3}"/>
              </a:ext>
            </a:extLst>
          </p:cNvPr>
          <p:cNvSpPr txBox="1"/>
          <p:nvPr/>
        </p:nvSpPr>
        <p:spPr>
          <a:xfrm>
            <a:off x="1531623" y="249717"/>
            <a:ext cx="53812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Tốc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độ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phản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ứng</a:t>
            </a:r>
            <a:endParaRPr lang="en-US" altLang="zh-CN" b="1" dirty="0">
              <a:solidFill>
                <a:schemeClr val="accent2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4AC5183-5F45-4202-9DE1-F08D7EEB3651}"/>
              </a:ext>
            </a:extLst>
          </p:cNvPr>
          <p:cNvSpPr/>
          <p:nvPr/>
        </p:nvSpPr>
        <p:spPr>
          <a:xfrm>
            <a:off x="1160112" y="1662388"/>
            <a:ext cx="9571172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Xét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hóa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học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dạng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tổng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quát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: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aA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+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bB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>
                <a:latin typeface="Arial" panose="020B0604020202020204" pitchFamily="34" charset="0"/>
                <a:ea typeface="汉仪夏日体W" panose="00020600040101010101" pitchFamily="18" charset="-122"/>
                <a:cs typeface="Arial" panose="020B0604020202020204" pitchFamily="34" charset="0"/>
                <a:sym typeface="+mn-lt"/>
              </a:rPr>
              <a:t>→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+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dD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endParaRPr lang="zh-CN" altLang="en-US" sz="2800" dirty="0"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0" name="矩形 12">
            <a:extLst>
              <a:ext uri="{FF2B5EF4-FFF2-40B4-BE49-F238E27FC236}">
                <a16:creationId xmlns:a16="http://schemas.microsoft.com/office/drawing/2014/main" id="{16AF6C29-AE6F-4089-BD71-D2D35EF33678}"/>
              </a:ext>
            </a:extLst>
          </p:cNvPr>
          <p:cNvSpPr/>
          <p:nvPr/>
        </p:nvSpPr>
        <p:spPr>
          <a:xfrm>
            <a:off x="1160112" y="2323595"/>
            <a:ext cx="10105744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Biểu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thức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trung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bình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: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</a:t>
            </a:r>
            <a:r>
              <a:rPr lang="en-US" altLang="zh-CN" sz="2800" baseline="-250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tb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= …………………</a:t>
            </a:r>
            <a:endParaRPr lang="zh-CN" altLang="en-US" sz="2800" dirty="0"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1" name="矩形 12">
            <a:extLst>
              <a:ext uri="{FF2B5EF4-FFF2-40B4-BE49-F238E27FC236}">
                <a16:creationId xmlns:a16="http://schemas.microsoft.com/office/drawing/2014/main" id="{776FE8FD-F0C2-40A4-A91C-E8BF8A802118}"/>
              </a:ext>
            </a:extLst>
          </p:cNvPr>
          <p:cNvSpPr/>
          <p:nvPr/>
        </p:nvSpPr>
        <p:spPr>
          <a:xfrm>
            <a:off x="1160112" y="3198005"/>
            <a:ext cx="10105744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Nếu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trên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là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đơn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thì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biểu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thức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theo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hằng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số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tôc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: v = …………………</a:t>
            </a:r>
            <a:endParaRPr lang="zh-CN" altLang="en-US" sz="2800" dirty="0"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DE80F08-53BD-448A-A161-83D47E529D1B}"/>
                  </a:ext>
                </a:extLst>
              </p:cNvPr>
              <p:cNvSpPr txBox="1"/>
              <p:nvPr/>
            </p:nvSpPr>
            <p:spPr>
              <a:xfrm>
                <a:off x="7308167" y="3840131"/>
                <a:ext cx="751809" cy="8182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</m:num>
                        <m:den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</m:t>
                          </m:r>
                        </m:den>
                      </m:f>
                    </m:oMath>
                  </m:oMathPara>
                </a14:m>
                <a:endParaRPr lang="vi-VN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DE80F08-53BD-448A-A161-83D47E529D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167" y="3840131"/>
                <a:ext cx="751809" cy="8182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94034CE-C36B-4B29-AEBB-9AB5654E43D6}"/>
                  </a:ext>
                </a:extLst>
              </p:cNvPr>
              <p:cNvSpPr txBox="1"/>
              <p:nvPr/>
            </p:nvSpPr>
            <p:spPr>
              <a:xfrm>
                <a:off x="8670389" y="2323595"/>
                <a:ext cx="842089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vi-VN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</m:num>
                        <m:den>
                          <m: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m:rPr>
                              <m:sty m:val="p"/>
                            </m:rPr>
                            <a:rPr lang="vi-VN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</m:t>
                          </m:r>
                        </m:den>
                      </m:f>
                    </m:oMath>
                  </m:oMathPara>
                </a14:m>
                <a:endParaRPr lang="vi-VN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94034CE-C36B-4B29-AEBB-9AB5654E43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0389" y="2323595"/>
                <a:ext cx="842089" cy="8094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319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39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39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739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3" grpId="0"/>
      <p:bldP spid="20" grpId="0"/>
      <p:bldP spid="21" grpId="0"/>
      <p:bldP spid="18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A5AEC119-D292-4DE7-A603-35A5AA0E10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144" y="1083456"/>
            <a:ext cx="10339712" cy="115834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AA1DC7A3-816F-46E4-9100-846497B742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352" y="297309"/>
            <a:ext cx="676715" cy="707197"/>
          </a:xfrm>
          <a:prstGeom prst="rect">
            <a:avLst/>
          </a:prstGeom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B530A438-E5D1-4114-9650-A1BEE01763C3}"/>
              </a:ext>
            </a:extLst>
          </p:cNvPr>
          <p:cNvSpPr txBox="1"/>
          <p:nvPr/>
        </p:nvSpPr>
        <p:spPr>
          <a:xfrm>
            <a:off x="1502819" y="259494"/>
            <a:ext cx="9526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Các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yếu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tố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ảnh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hưởng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đến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tốc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độ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phản</a:t>
            </a:r>
            <a:r>
              <a:rPr lang="en-US" altLang="zh-CN" sz="36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 err="1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ứng</a:t>
            </a:r>
            <a:endParaRPr lang="en-US" altLang="zh-CN" b="1" dirty="0">
              <a:solidFill>
                <a:schemeClr val="accent2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D73BBE72-9FCC-474A-AB38-1C4D93F58B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6461" y="1699621"/>
            <a:ext cx="2689395" cy="2659063"/>
          </a:xfrm>
          <a:prstGeom prst="rect">
            <a:avLst/>
          </a:prstGeom>
        </p:spPr>
      </p:pic>
      <p:sp>
        <p:nvSpPr>
          <p:cNvPr id="32" name="矩形 31">
            <a:extLst>
              <a:ext uri="{FF2B5EF4-FFF2-40B4-BE49-F238E27FC236}">
                <a16:creationId xmlns:a16="http://schemas.microsoft.com/office/drawing/2014/main" id="{21E487CE-4D9D-4190-8868-BD805601E34A}"/>
              </a:ext>
            </a:extLst>
          </p:cNvPr>
          <p:cNvSpPr/>
          <p:nvPr/>
        </p:nvSpPr>
        <p:spPr>
          <a:xfrm>
            <a:off x="2848716" y="5278854"/>
            <a:ext cx="6316394" cy="130753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Khi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có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chất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này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năng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lượng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hoạt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hóa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giảm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dẫn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tăng</a:t>
            </a:r>
            <a:endParaRPr lang="zh-CN" altLang="en-US" sz="2800" dirty="0"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0575DFE-4DD4-432D-811B-D6F98127C23F}"/>
              </a:ext>
            </a:extLst>
          </p:cNvPr>
          <p:cNvSpPr/>
          <p:nvPr/>
        </p:nvSpPr>
        <p:spPr>
          <a:xfrm>
            <a:off x="9054036" y="2004171"/>
            <a:ext cx="206863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Các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yếu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tố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ảnh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hưởng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đến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tốc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độ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phản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ứng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13" name="矩形 31">
            <a:extLst>
              <a:ext uri="{FF2B5EF4-FFF2-40B4-BE49-F238E27FC236}">
                <a16:creationId xmlns:a16="http://schemas.microsoft.com/office/drawing/2014/main" id="{50B58A10-2573-4AE2-8E71-B364356B7009}"/>
              </a:ext>
            </a:extLst>
          </p:cNvPr>
          <p:cNvSpPr/>
          <p:nvPr/>
        </p:nvSpPr>
        <p:spPr>
          <a:xfrm>
            <a:off x="522549" y="1339722"/>
            <a:ext cx="2265165" cy="389286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Khi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tăng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yếu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này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làm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tăng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số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va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chạm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hiệu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quả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dẫn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tốc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rPr>
              <a:t>tăng</a:t>
            </a:r>
            <a:endParaRPr lang="zh-CN" altLang="en-US" sz="2800" dirty="0"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38178CF-FE86-423B-AA0E-43510D4F2A9D}"/>
              </a:ext>
            </a:extLst>
          </p:cNvPr>
          <p:cNvGrpSpPr/>
          <p:nvPr/>
        </p:nvGrpSpPr>
        <p:grpSpPr>
          <a:xfrm>
            <a:off x="2848716" y="1339722"/>
            <a:ext cx="3247284" cy="783612"/>
            <a:chOff x="2848716" y="1339722"/>
            <a:chExt cx="3247284" cy="783612"/>
          </a:xfrm>
        </p:grpSpPr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21707BA7-C1FC-4CA1-AE87-0C0C8152CB0B}"/>
                </a:ext>
              </a:extLst>
            </p:cNvPr>
            <p:cNvSpPr/>
            <p:nvPr/>
          </p:nvSpPr>
          <p:spPr>
            <a:xfrm>
              <a:off x="2848716" y="1339722"/>
              <a:ext cx="3247284" cy="661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n-US" altLang="zh-CN" sz="28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rPr>
                <a:t>(1) …………………</a:t>
              </a:r>
              <a:endParaRPr lang="zh-CN" altLang="en-US" sz="2800" dirty="0">
                <a:solidFill>
                  <a:srgbClr val="000000">
                    <a:lumMod val="65000"/>
                    <a:lumOff val="35000"/>
                  </a:srgbClr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37E7852D-745B-487D-B6FE-962BD5C23EF2}"/>
                </a:ext>
              </a:extLst>
            </p:cNvPr>
            <p:cNvSpPr/>
            <p:nvPr/>
          </p:nvSpPr>
          <p:spPr>
            <a:xfrm>
              <a:off x="2848716" y="1339722"/>
              <a:ext cx="3247284" cy="783612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6E3E71C-B4D3-4785-84DD-540530292A53}"/>
              </a:ext>
            </a:extLst>
          </p:cNvPr>
          <p:cNvGrpSpPr/>
          <p:nvPr/>
        </p:nvGrpSpPr>
        <p:grpSpPr>
          <a:xfrm>
            <a:off x="3008235" y="2214808"/>
            <a:ext cx="3267496" cy="783612"/>
            <a:chOff x="3008235" y="2214808"/>
            <a:chExt cx="3267496" cy="783612"/>
          </a:xfrm>
        </p:grpSpPr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F9BFD2E3-7E55-4F75-A902-D352E0468107}"/>
                </a:ext>
              </a:extLst>
            </p:cNvPr>
            <p:cNvSpPr/>
            <p:nvPr/>
          </p:nvSpPr>
          <p:spPr>
            <a:xfrm>
              <a:off x="3008235" y="2320748"/>
              <a:ext cx="3247284" cy="661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n-US" altLang="zh-CN" sz="28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rPr>
                <a:t>(2) …………………</a:t>
              </a:r>
              <a:endParaRPr lang="zh-CN" altLang="en-US" sz="2800" dirty="0">
                <a:solidFill>
                  <a:srgbClr val="000000">
                    <a:lumMod val="65000"/>
                    <a:lumOff val="35000"/>
                  </a:srgbClr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8ECA7743-51A3-47DB-858A-C7BA655A22D4}"/>
                </a:ext>
              </a:extLst>
            </p:cNvPr>
            <p:cNvSpPr/>
            <p:nvPr/>
          </p:nvSpPr>
          <p:spPr>
            <a:xfrm>
              <a:off x="3028447" y="2214808"/>
              <a:ext cx="3247284" cy="783612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FEAD837E-DE6B-47CB-9DE2-04AFB1D118BF}"/>
              </a:ext>
            </a:extLst>
          </p:cNvPr>
          <p:cNvGrpSpPr/>
          <p:nvPr/>
        </p:nvGrpSpPr>
        <p:grpSpPr>
          <a:xfrm>
            <a:off x="3028447" y="3166509"/>
            <a:ext cx="3247284" cy="796472"/>
            <a:chOff x="3028447" y="3166509"/>
            <a:chExt cx="3247284" cy="796472"/>
          </a:xfrm>
        </p:grpSpPr>
        <p:sp>
          <p:nvSpPr>
            <p:cNvPr id="14" name="矩形 30">
              <a:extLst>
                <a:ext uri="{FF2B5EF4-FFF2-40B4-BE49-F238E27FC236}">
                  <a16:creationId xmlns:a16="http://schemas.microsoft.com/office/drawing/2014/main" id="{94FD29F6-46CA-4D7B-A401-CD7D34F2059F}"/>
                </a:ext>
              </a:extLst>
            </p:cNvPr>
            <p:cNvSpPr/>
            <p:nvPr/>
          </p:nvSpPr>
          <p:spPr>
            <a:xfrm>
              <a:off x="3028447" y="3301774"/>
              <a:ext cx="3247284" cy="661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n-US" altLang="zh-CN" sz="28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rPr>
                <a:t>(3) …………………</a:t>
              </a:r>
              <a:endParaRPr lang="zh-CN" altLang="en-US" sz="2800" dirty="0">
                <a:solidFill>
                  <a:srgbClr val="000000">
                    <a:lumMod val="65000"/>
                    <a:lumOff val="35000"/>
                  </a:srgbClr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8233D33B-124D-4788-859C-2017BB3EA4B7}"/>
                </a:ext>
              </a:extLst>
            </p:cNvPr>
            <p:cNvSpPr/>
            <p:nvPr/>
          </p:nvSpPr>
          <p:spPr>
            <a:xfrm>
              <a:off x="3028447" y="3166509"/>
              <a:ext cx="3247284" cy="783612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F56001B-B8EC-4C6D-AE31-507CA37DA486}"/>
              </a:ext>
            </a:extLst>
          </p:cNvPr>
          <p:cNvGrpSpPr/>
          <p:nvPr/>
        </p:nvGrpSpPr>
        <p:grpSpPr>
          <a:xfrm>
            <a:off x="3008235" y="4039989"/>
            <a:ext cx="3267496" cy="783612"/>
            <a:chOff x="3008235" y="4039989"/>
            <a:chExt cx="3267496" cy="783612"/>
          </a:xfrm>
        </p:grpSpPr>
        <p:sp>
          <p:nvSpPr>
            <p:cNvPr id="16" name="矩形 30">
              <a:extLst>
                <a:ext uri="{FF2B5EF4-FFF2-40B4-BE49-F238E27FC236}">
                  <a16:creationId xmlns:a16="http://schemas.microsoft.com/office/drawing/2014/main" id="{8D89949A-DE50-45C0-83C0-007546BC0426}"/>
                </a:ext>
              </a:extLst>
            </p:cNvPr>
            <p:cNvSpPr/>
            <p:nvPr/>
          </p:nvSpPr>
          <p:spPr>
            <a:xfrm>
              <a:off x="3028447" y="4147535"/>
              <a:ext cx="3247284" cy="661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n-US" altLang="zh-CN" sz="28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rPr>
                <a:t>(4) …………………</a:t>
              </a:r>
              <a:endParaRPr lang="zh-CN" altLang="en-US" sz="2800" dirty="0">
                <a:solidFill>
                  <a:srgbClr val="000000">
                    <a:lumMod val="65000"/>
                    <a:lumOff val="35000"/>
                  </a:srgbClr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10253E98-277F-44AE-868A-1FC30AA3A766}"/>
                </a:ext>
              </a:extLst>
            </p:cNvPr>
            <p:cNvSpPr/>
            <p:nvPr/>
          </p:nvSpPr>
          <p:spPr>
            <a:xfrm>
              <a:off x="3008235" y="4039989"/>
              <a:ext cx="3247284" cy="783612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AB9D89A-C561-4EF2-A260-461FAEC7E54F}"/>
              </a:ext>
            </a:extLst>
          </p:cNvPr>
          <p:cNvCxnSpPr>
            <a:stCxn id="9" idx="1"/>
            <a:endCxn id="2" idx="3"/>
          </p:cNvCxnSpPr>
          <p:nvPr/>
        </p:nvCxnSpPr>
        <p:spPr>
          <a:xfrm flipH="1" flipV="1">
            <a:off x="6096000" y="1731528"/>
            <a:ext cx="2480461" cy="1297625"/>
          </a:xfrm>
          <a:prstGeom prst="straightConnector1">
            <a:avLst/>
          </a:prstGeom>
          <a:ln w="28575" cap="flat" cmpd="sng" algn="ctr">
            <a:solidFill>
              <a:srgbClr val="FF9999"/>
            </a:solidFill>
            <a:prstDash val="lgDashDot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8292F31-1849-4101-B137-DAAC2E428152}"/>
              </a:ext>
            </a:extLst>
          </p:cNvPr>
          <p:cNvCxnSpPr>
            <a:stCxn id="9" idx="1"/>
            <a:endCxn id="17" idx="3"/>
          </p:cNvCxnSpPr>
          <p:nvPr/>
        </p:nvCxnSpPr>
        <p:spPr>
          <a:xfrm flipH="1" flipV="1">
            <a:off x="6275731" y="2606614"/>
            <a:ext cx="2300730" cy="422539"/>
          </a:xfrm>
          <a:prstGeom prst="straightConnector1">
            <a:avLst/>
          </a:prstGeom>
          <a:ln w="28575" cap="flat" cmpd="sng" algn="ctr">
            <a:solidFill>
              <a:srgbClr val="FF9999"/>
            </a:solidFill>
            <a:prstDash val="lgDashDot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393F1C3-F5E7-4CA7-B1DD-0F2BC3C04160}"/>
              </a:ext>
            </a:extLst>
          </p:cNvPr>
          <p:cNvCxnSpPr>
            <a:cxnSpLocks/>
            <a:endCxn id="18" idx="3"/>
          </p:cNvCxnSpPr>
          <p:nvPr/>
        </p:nvCxnSpPr>
        <p:spPr>
          <a:xfrm flipH="1">
            <a:off x="6275731" y="3025991"/>
            <a:ext cx="2239728" cy="532324"/>
          </a:xfrm>
          <a:prstGeom prst="straightConnector1">
            <a:avLst/>
          </a:prstGeom>
          <a:ln w="28575" cap="flat" cmpd="sng" algn="ctr">
            <a:solidFill>
              <a:srgbClr val="FF9999"/>
            </a:solidFill>
            <a:prstDash val="lgDashDot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223C7FB-463F-43B8-BC64-1321CEB5B1C8}"/>
              </a:ext>
            </a:extLst>
          </p:cNvPr>
          <p:cNvCxnSpPr>
            <a:cxnSpLocks/>
            <a:endCxn id="19" idx="3"/>
          </p:cNvCxnSpPr>
          <p:nvPr/>
        </p:nvCxnSpPr>
        <p:spPr>
          <a:xfrm flipH="1">
            <a:off x="6255519" y="3043852"/>
            <a:ext cx="2317112" cy="1387943"/>
          </a:xfrm>
          <a:prstGeom prst="straightConnector1">
            <a:avLst/>
          </a:prstGeom>
          <a:ln w="28575" cap="flat" cmpd="sng" algn="ctr">
            <a:solidFill>
              <a:srgbClr val="FF9999"/>
            </a:solidFill>
            <a:prstDash val="lgDashDot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D313056-DD54-4A33-8BC0-1E896DF4CE79}"/>
              </a:ext>
            </a:extLst>
          </p:cNvPr>
          <p:cNvGrpSpPr/>
          <p:nvPr/>
        </p:nvGrpSpPr>
        <p:grpSpPr>
          <a:xfrm>
            <a:off x="6940798" y="4373383"/>
            <a:ext cx="3267496" cy="783612"/>
            <a:chOff x="3008235" y="4039989"/>
            <a:chExt cx="3267496" cy="783612"/>
          </a:xfrm>
        </p:grpSpPr>
        <p:sp>
          <p:nvSpPr>
            <p:cNvPr id="36" name="矩形 30">
              <a:extLst>
                <a:ext uri="{FF2B5EF4-FFF2-40B4-BE49-F238E27FC236}">
                  <a16:creationId xmlns:a16="http://schemas.microsoft.com/office/drawing/2014/main" id="{DC392246-C0BE-4C04-9407-09EBFFFFE5B1}"/>
                </a:ext>
              </a:extLst>
            </p:cNvPr>
            <p:cNvSpPr/>
            <p:nvPr/>
          </p:nvSpPr>
          <p:spPr>
            <a:xfrm>
              <a:off x="3028447" y="4147535"/>
              <a:ext cx="3247284" cy="661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n-US" altLang="zh-CN" sz="28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Times New Roman" panose="02020603050405020304" pitchFamily="18" charset="0"/>
                  <a:ea typeface="汉仪夏日体W" panose="00020600040101010101" pitchFamily="18" charset="-122"/>
                  <a:cs typeface="Times New Roman" panose="02020603050405020304" pitchFamily="18" charset="0"/>
                  <a:sym typeface="+mn-lt"/>
                </a:rPr>
                <a:t>(5) …………………</a:t>
              </a:r>
              <a:endParaRPr lang="zh-CN" altLang="en-US" sz="2800" dirty="0">
                <a:solidFill>
                  <a:srgbClr val="000000">
                    <a:lumMod val="65000"/>
                    <a:lumOff val="35000"/>
                  </a:srgbClr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724DB382-1A27-4BA6-989D-F7B855A9C4BB}"/>
                </a:ext>
              </a:extLst>
            </p:cNvPr>
            <p:cNvSpPr/>
            <p:nvPr/>
          </p:nvSpPr>
          <p:spPr>
            <a:xfrm>
              <a:off x="3008235" y="4039989"/>
              <a:ext cx="3247284" cy="783612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F5D1BBD-0CE9-4A43-B8A3-DBBE23BF08AB}"/>
              </a:ext>
            </a:extLst>
          </p:cNvPr>
          <p:cNvCxnSpPr>
            <a:cxnSpLocks/>
            <a:stCxn id="9" idx="1"/>
          </p:cNvCxnSpPr>
          <p:nvPr/>
        </p:nvCxnSpPr>
        <p:spPr>
          <a:xfrm flipH="1">
            <a:off x="7779435" y="3029153"/>
            <a:ext cx="797026" cy="1344230"/>
          </a:xfrm>
          <a:prstGeom prst="straightConnector1">
            <a:avLst/>
          </a:prstGeom>
          <a:ln w="28575" cap="flat" cmpd="sng" algn="ctr">
            <a:solidFill>
              <a:srgbClr val="FF9999"/>
            </a:solidFill>
            <a:prstDash val="lgDashDot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4FC23836-A108-4FBE-B362-BCED40C53F6C}"/>
              </a:ext>
            </a:extLst>
          </p:cNvPr>
          <p:cNvSpPr txBox="1"/>
          <p:nvPr/>
        </p:nvSpPr>
        <p:spPr>
          <a:xfrm>
            <a:off x="3812151" y="3366832"/>
            <a:ext cx="1483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độ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7D040E3-46CD-4E0A-AE9C-05374AC24310}"/>
              </a:ext>
            </a:extLst>
          </p:cNvPr>
          <p:cNvSpPr txBox="1"/>
          <p:nvPr/>
        </p:nvSpPr>
        <p:spPr>
          <a:xfrm>
            <a:off x="3790125" y="2373500"/>
            <a:ext cx="1483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 suất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DAE58B5-B915-4C83-8B9A-327B8C92F2D9}"/>
              </a:ext>
            </a:extLst>
          </p:cNvPr>
          <p:cNvSpPr txBox="1"/>
          <p:nvPr/>
        </p:nvSpPr>
        <p:spPr>
          <a:xfrm>
            <a:off x="3883161" y="1543802"/>
            <a:ext cx="1483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Nồng độ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27175E3-525D-4E8B-8F4F-231B3DFC6F7B}"/>
              </a:ext>
            </a:extLst>
          </p:cNvPr>
          <p:cNvSpPr txBox="1"/>
          <p:nvPr/>
        </p:nvSpPr>
        <p:spPr>
          <a:xfrm>
            <a:off x="3584740" y="4240561"/>
            <a:ext cx="2617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bề mặt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0E62DB1-FD75-4AC0-AE04-C1020D895C13}"/>
              </a:ext>
            </a:extLst>
          </p:cNvPr>
          <p:cNvSpPr txBox="1"/>
          <p:nvPr/>
        </p:nvSpPr>
        <p:spPr>
          <a:xfrm>
            <a:off x="7822842" y="4528008"/>
            <a:ext cx="1483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 tác</a:t>
            </a:r>
          </a:p>
        </p:txBody>
      </p:sp>
    </p:spTree>
    <p:extLst>
      <p:ext uri="{BB962C8B-B14F-4D97-AF65-F5344CB8AC3E}">
        <p14:creationId xmlns:p14="http://schemas.microsoft.com/office/powerpoint/2010/main" val="242550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 animBg="1"/>
      <p:bldP spid="11" grpId="0"/>
      <p:bldP spid="13" grpId="0" animBg="1"/>
      <p:bldP spid="39" grpId="0"/>
      <p:bldP spid="40" grpId="0"/>
      <p:bldP spid="41" grpId="0"/>
      <p:bldP spid="42" grpId="0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2190AF63-1D47-4DEB-BFEE-5ECC671D79D1}"/>
              </a:ext>
            </a:extLst>
          </p:cNvPr>
          <p:cNvGrpSpPr/>
          <p:nvPr/>
        </p:nvGrpSpPr>
        <p:grpSpPr>
          <a:xfrm>
            <a:off x="-65032" y="149809"/>
            <a:ext cx="11805470" cy="5905487"/>
            <a:chOff x="-65032" y="149809"/>
            <a:chExt cx="11805470" cy="5905487"/>
          </a:xfrm>
        </p:grpSpPr>
        <p:pic>
          <p:nvPicPr>
            <p:cNvPr id="135" name="图片 134">
              <a:extLst>
                <a:ext uri="{FF2B5EF4-FFF2-40B4-BE49-F238E27FC236}">
                  <a16:creationId xmlns:a16="http://schemas.microsoft.com/office/drawing/2014/main" id="{058EF380-3BFA-4D4F-905D-20E68FCB7C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93419"/>
            <a:stretch/>
          </p:blipFill>
          <p:spPr>
            <a:xfrm flipH="1">
              <a:off x="-65032" y="149809"/>
              <a:ext cx="715787" cy="5883150"/>
            </a:xfrm>
            <a:prstGeom prst="rect">
              <a:avLst/>
            </a:prstGeom>
          </p:spPr>
        </p:pic>
        <p:pic>
          <p:nvPicPr>
            <p:cNvPr id="136" name="图片 135">
              <a:extLst>
                <a:ext uri="{FF2B5EF4-FFF2-40B4-BE49-F238E27FC236}">
                  <a16:creationId xmlns:a16="http://schemas.microsoft.com/office/drawing/2014/main" id="{C0B7273D-A0E8-40B3-808C-F518C2973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37" name="图片 136">
              <a:extLst>
                <a:ext uri="{FF2B5EF4-FFF2-40B4-BE49-F238E27FC236}">
                  <a16:creationId xmlns:a16="http://schemas.microsoft.com/office/drawing/2014/main" id="{187EA6F5-50E0-4B99-B506-F3E5D19A3B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43" name="图片 142">
              <a:extLst>
                <a:ext uri="{FF2B5EF4-FFF2-40B4-BE49-F238E27FC236}">
                  <a16:creationId xmlns:a16="http://schemas.microsoft.com/office/drawing/2014/main" id="{BFB9BEB1-EF4E-4D56-A896-BED2A3B61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6" name="图片 15">
            <a:extLst>
              <a:ext uri="{FF2B5EF4-FFF2-40B4-BE49-F238E27FC236}">
                <a16:creationId xmlns:a16="http://schemas.microsoft.com/office/drawing/2014/main" id="{1DA889A7-19E1-4EBE-8977-91B6557A0A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7749" y="908769"/>
            <a:ext cx="4233851" cy="4558065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3F663E3B-22D8-434C-803B-8E5FD2588F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93895" y="655034"/>
            <a:ext cx="676715" cy="707197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D4811393-123B-4E5E-ABA6-6E41F21BDA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46329" y="1497556"/>
            <a:ext cx="1286367" cy="1280271"/>
          </a:xfrm>
          <a:prstGeom prst="rect">
            <a:avLst/>
          </a:prstGeom>
        </p:spPr>
      </p:pic>
      <p:sp>
        <p:nvSpPr>
          <p:cNvPr id="114" name="文本框 113">
            <a:extLst>
              <a:ext uri="{FF2B5EF4-FFF2-40B4-BE49-F238E27FC236}">
                <a16:creationId xmlns:a16="http://schemas.microsoft.com/office/drawing/2014/main" id="{20209AAE-7B10-467B-B114-249EE1FF1EE3}"/>
              </a:ext>
            </a:extLst>
          </p:cNvPr>
          <p:cNvSpPr txBox="1"/>
          <p:nvPr/>
        </p:nvSpPr>
        <p:spPr>
          <a:xfrm>
            <a:off x="5675090" y="1847819"/>
            <a:ext cx="7591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00B0F0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II.</a:t>
            </a:r>
            <a:endParaRPr lang="zh-CN" altLang="en-US" sz="4000" b="1" dirty="0">
              <a:solidFill>
                <a:srgbClr val="00B0F0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AAF06224-66D5-4EDF-B567-735310A4C1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31031" y="2078823"/>
            <a:ext cx="2523963" cy="2505673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F8185D55-0902-4A6D-B63F-DA65073A47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449050" y="1871700"/>
            <a:ext cx="871804" cy="865707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21C64A99-3D07-4E95-BDBD-4A2FD9F8B7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4585" y="5381592"/>
            <a:ext cx="2109790" cy="1563027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2F06EBA9-0539-4CDB-B423-45758EBC76F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39627" y="5358275"/>
            <a:ext cx="2175511" cy="1620061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9C98C2EB-5E4C-43D5-BB7A-01F13E6E62D8}"/>
              </a:ext>
            </a:extLst>
          </p:cNvPr>
          <p:cNvSpPr txBox="1"/>
          <p:nvPr/>
        </p:nvSpPr>
        <p:spPr>
          <a:xfrm>
            <a:off x="4861024" y="2531461"/>
            <a:ext cx="24699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Luyện</a:t>
            </a:r>
            <a:r>
              <a:rPr lang="en-US" altLang="zh-CN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tập</a:t>
            </a:r>
            <a:endParaRPr lang="zh-CN" altLang="en-US" sz="4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22" name="图片 21">
            <a:extLst>
              <a:ext uri="{FF2B5EF4-FFF2-40B4-BE49-F238E27FC236}">
                <a16:creationId xmlns:a16="http://schemas.microsoft.com/office/drawing/2014/main" id="{B798A7A3-DDB5-4F7C-A674-05D3720D241E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r="59575"/>
          <a:stretch/>
        </p:blipFill>
        <p:spPr>
          <a:xfrm>
            <a:off x="9840686" y="700328"/>
            <a:ext cx="1581397" cy="56758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2B579779-48D3-4F4C-8FC8-41E2AFBD0EB1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l="79894" t="-7176" r="-2213" b="34190"/>
          <a:stretch/>
        </p:blipFill>
        <p:spPr>
          <a:xfrm>
            <a:off x="1688602" y="733680"/>
            <a:ext cx="1125990" cy="53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7174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5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250"/>
                            </p:stCondLst>
                            <p:childTnLst>
                              <p:par>
                                <p:cTn id="50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2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27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2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8" decel="50000" autoRev="1" fill="hold">
                                          <p:stCondLst>
                                            <p:cond delay="227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25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>
            <a:extLst>
              <a:ext uri="{FF2B5EF4-FFF2-40B4-BE49-F238E27FC236}">
                <a16:creationId xmlns:a16="http://schemas.microsoft.com/office/drawing/2014/main" id="{A5AEC119-D292-4DE7-A603-35A5AA0E10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144" y="1083456"/>
            <a:ext cx="10339712" cy="115834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AA1DC7A3-816F-46E4-9100-846497B742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352" y="297309"/>
            <a:ext cx="676715" cy="707197"/>
          </a:xfrm>
          <a:prstGeom prst="rect">
            <a:avLst/>
          </a:prstGeom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B530A438-E5D1-4114-9650-A1BEE01763C3}"/>
              </a:ext>
            </a:extLst>
          </p:cNvPr>
          <p:cNvSpPr txBox="1"/>
          <p:nvPr/>
        </p:nvSpPr>
        <p:spPr>
          <a:xfrm>
            <a:off x="1531101" y="297309"/>
            <a:ext cx="5381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chemeClr val="accent2"/>
                </a:solidFill>
                <a:latin typeface="Times New Roman" panose="02020603050405020304" pitchFamily="18" charset="0"/>
                <a:ea typeface="汉仪夏日体W" panose="00020600040101010101" pitchFamily="18" charset="-122"/>
                <a:cs typeface="Times New Roman" panose="02020603050405020304" pitchFamily="18" charset="0"/>
              </a:rPr>
              <a:t>TRẮC NGHIỆM</a:t>
            </a:r>
            <a:endParaRPr lang="en-US" altLang="zh-CN" sz="2000" b="1" dirty="0">
              <a:solidFill>
                <a:schemeClr val="accent2"/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4E814D0-EF7C-4589-B14E-0DA5CC3257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4701" y="2843431"/>
            <a:ext cx="3025362" cy="3257034"/>
          </a:xfrm>
          <a:prstGeom prst="rect">
            <a:avLst/>
          </a:prstGeom>
        </p:spPr>
      </p:pic>
      <p:grpSp>
        <p:nvGrpSpPr>
          <p:cNvPr id="2" name="组合 1">
            <a:extLst>
              <a:ext uri="{FF2B5EF4-FFF2-40B4-BE49-F238E27FC236}">
                <a16:creationId xmlns:a16="http://schemas.microsoft.com/office/drawing/2014/main" id="{CCE54BBB-512F-4110-91A5-D6A814A12EF6}"/>
              </a:ext>
            </a:extLst>
          </p:cNvPr>
          <p:cNvGrpSpPr/>
          <p:nvPr/>
        </p:nvGrpSpPr>
        <p:grpSpPr>
          <a:xfrm>
            <a:off x="5651282" y="3529231"/>
            <a:ext cx="1092200" cy="1092200"/>
            <a:chOff x="5549900" y="2781300"/>
            <a:chExt cx="1092200" cy="1092200"/>
          </a:xfrm>
        </p:grpSpPr>
        <p:cxnSp>
          <p:nvCxnSpPr>
            <p:cNvPr id="3" name="直接连接符 2">
              <a:extLst>
                <a:ext uri="{FF2B5EF4-FFF2-40B4-BE49-F238E27FC236}">
                  <a16:creationId xmlns:a16="http://schemas.microsoft.com/office/drawing/2014/main" id="{9AB518EE-6334-47D6-B67C-7BC0FE796E6C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2781300"/>
              <a:ext cx="0" cy="1092200"/>
            </a:xfrm>
            <a:prstGeom prst="line">
              <a:avLst/>
            </a:prstGeom>
            <a:ln w="12700">
              <a:solidFill>
                <a:srgbClr val="A19587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id="{17607AE2-A6D4-4C6A-9404-BF64DC30B0AF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6096000" y="2781300"/>
              <a:ext cx="0" cy="1092200"/>
            </a:xfrm>
            <a:prstGeom prst="line">
              <a:avLst/>
            </a:prstGeom>
            <a:ln w="12700">
              <a:solidFill>
                <a:srgbClr val="A19587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50185265-879B-488E-A828-27EDCC22B22F}"/>
              </a:ext>
            </a:extLst>
          </p:cNvPr>
          <p:cNvSpPr txBox="1"/>
          <p:nvPr/>
        </p:nvSpPr>
        <p:spPr>
          <a:xfrm>
            <a:off x="5332103" y="3529231"/>
            <a:ext cx="1232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Impact" panose="020B0806030902050204" pitchFamily="34" charset="0"/>
              </a:rPr>
              <a:t>A</a:t>
            </a:r>
            <a:endParaRPr lang="zh-CN" altLang="en-US" sz="3200" dirty="0">
              <a:solidFill>
                <a:schemeClr val="accent4">
                  <a:lumMod val="60000"/>
                  <a:lumOff val="40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E1477D8-FF96-43EA-B34B-EB922A43599D}"/>
              </a:ext>
            </a:extLst>
          </p:cNvPr>
          <p:cNvSpPr txBox="1"/>
          <p:nvPr/>
        </p:nvSpPr>
        <p:spPr>
          <a:xfrm>
            <a:off x="5852841" y="3529231"/>
            <a:ext cx="1232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chemeClr val="accent5">
                    <a:lumMod val="60000"/>
                    <a:lumOff val="40000"/>
                  </a:schemeClr>
                </a:solidFill>
                <a:latin typeface="Impact" panose="020B0806030902050204" pitchFamily="34" charset="0"/>
              </a:rPr>
              <a:t>B</a:t>
            </a:r>
            <a:endParaRPr lang="zh-CN" altLang="en-US" sz="3200" dirty="0">
              <a:solidFill>
                <a:schemeClr val="accent5">
                  <a:lumMod val="60000"/>
                  <a:lumOff val="40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7BA82702-E217-4818-A51F-97C18313E89E}"/>
              </a:ext>
            </a:extLst>
          </p:cNvPr>
          <p:cNvSpPr txBox="1"/>
          <p:nvPr/>
        </p:nvSpPr>
        <p:spPr>
          <a:xfrm>
            <a:off x="5332103" y="4012406"/>
            <a:ext cx="1232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chemeClr val="accent6">
                    <a:lumMod val="60000"/>
                    <a:lumOff val="40000"/>
                  </a:schemeClr>
                </a:solidFill>
                <a:latin typeface="Impact" panose="020B0806030902050204" pitchFamily="34" charset="0"/>
              </a:rPr>
              <a:t>C</a:t>
            </a:r>
            <a:endParaRPr lang="zh-CN" altLang="en-US" sz="3200" dirty="0">
              <a:solidFill>
                <a:schemeClr val="accent6">
                  <a:lumMod val="60000"/>
                  <a:lumOff val="40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65C25CD-B398-4F20-8585-B81164D62CEC}"/>
              </a:ext>
            </a:extLst>
          </p:cNvPr>
          <p:cNvSpPr txBox="1"/>
          <p:nvPr/>
        </p:nvSpPr>
        <p:spPr>
          <a:xfrm>
            <a:off x="5852841" y="4012406"/>
            <a:ext cx="1232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>
                <a:solidFill>
                  <a:srgbClr val="FF9999"/>
                </a:solidFill>
                <a:latin typeface="Impact" panose="020B0806030902050204" pitchFamily="34" charset="0"/>
              </a:rPr>
              <a:t>D</a:t>
            </a:r>
            <a:endParaRPr lang="zh-CN" altLang="en-US" sz="3200" dirty="0">
              <a:solidFill>
                <a:srgbClr val="FF9999"/>
              </a:solidFill>
              <a:latin typeface="Impact" panose="020B0806030902050204" pitchFamily="34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52CE04C-768A-41EC-90E4-FBA136E428C3}"/>
              </a:ext>
            </a:extLst>
          </p:cNvPr>
          <p:cNvSpPr/>
          <p:nvPr/>
        </p:nvSpPr>
        <p:spPr>
          <a:xfrm>
            <a:off x="7710063" y="2983653"/>
            <a:ext cx="3482963" cy="74251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5,0.10</a:t>
            </a:r>
            <a:r>
              <a:rPr lang="vi-VN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mol/(l.s)</a:t>
            </a:r>
            <a:endParaRPr lang="zh-CN" altLang="en-US" sz="32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84322B5-D283-4737-85B8-9E6215B59867}"/>
              </a:ext>
            </a:extLst>
          </p:cNvPr>
          <p:cNvSpPr/>
          <p:nvPr/>
        </p:nvSpPr>
        <p:spPr>
          <a:xfrm>
            <a:off x="1081832" y="3183021"/>
            <a:ext cx="3693571" cy="74251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2,5.10</a:t>
            </a:r>
            <a:r>
              <a:rPr lang="vi-VN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mol/(l.s)</a:t>
            </a:r>
            <a:endParaRPr lang="zh-CN" altLang="en-US" sz="32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1EC830F-476D-41B2-8D0F-52063FC7CD7F}"/>
              </a:ext>
            </a:extLst>
          </p:cNvPr>
          <p:cNvSpPr/>
          <p:nvPr/>
        </p:nvSpPr>
        <p:spPr>
          <a:xfrm>
            <a:off x="7782893" y="4597181"/>
            <a:ext cx="3482963" cy="74251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5,0.10</a:t>
            </a:r>
            <a:r>
              <a:rPr lang="vi-VN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mol/(l.s)</a:t>
            </a:r>
            <a:endParaRPr lang="zh-CN" altLang="en-US" sz="32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543E3DE1-ABA2-4E5D-8B7D-53B6C2FBBF38}"/>
              </a:ext>
            </a:extLst>
          </p:cNvPr>
          <p:cNvSpPr/>
          <p:nvPr/>
        </p:nvSpPr>
        <p:spPr>
          <a:xfrm>
            <a:off x="1081832" y="4506822"/>
            <a:ext cx="3555794" cy="74251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1,0.10</a:t>
            </a:r>
            <a:r>
              <a:rPr lang="vi-VN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mol/(l.s)</a:t>
            </a:r>
            <a:endParaRPr lang="zh-CN" altLang="en-US" sz="32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755EA9-F0B3-4495-B2C2-28A41C0DACD3}"/>
              </a:ext>
            </a:extLst>
          </p:cNvPr>
          <p:cNvSpPr txBox="1"/>
          <p:nvPr/>
        </p:nvSpPr>
        <p:spPr>
          <a:xfrm>
            <a:off x="1188180" y="1354216"/>
            <a:ext cx="1000484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1: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Cho chất xúc tác MnO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vào 100 ml dung dịch H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sau 60 giây thu được 3,7185 ml khí 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(đkc). Tốc độ trung bình của phản ứng (tính theo H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800" b="0" i="0" baseline="-2500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trong 60 giây trên là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1688F3C-4C23-4969-826A-5C7B3418F004}"/>
              </a:ext>
            </a:extLst>
          </p:cNvPr>
          <p:cNvSpPr/>
          <p:nvPr/>
        </p:nvSpPr>
        <p:spPr>
          <a:xfrm>
            <a:off x="7710063" y="2983653"/>
            <a:ext cx="3482963" cy="742511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805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90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"/>
                            </p:stCondLst>
                            <p:childTnLst>
                              <p:par>
                                <p:cTn id="2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50"/>
                            </p:stCondLst>
                            <p:childTnLst>
                              <p:par>
                                <p:cTn id="32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50"/>
                            </p:stCondLst>
                            <p:childTnLst>
                              <p:par>
                                <p:cTn id="44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50"/>
                            </p:stCondLst>
                            <p:childTnLst>
                              <p:par>
                                <p:cTn id="56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750"/>
                            </p:stCondLst>
                            <p:childTnLst>
                              <p:par>
                                <p:cTn id="68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0" grpId="0"/>
      <p:bldP spid="11" grpId="0"/>
      <p:bldP spid="12" grpId="0"/>
      <p:bldP spid="13" grpId="0"/>
      <p:bldP spid="14" grpId="0" animBg="1"/>
      <p:bldP spid="16" grpId="0" animBg="1"/>
      <p:bldP spid="17" grpId="0" animBg="1"/>
      <p:bldP spid="18" grpId="0" animBg="1"/>
      <p:bldP spid="19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8C94A9C2-5B27-4F72-87E4-20CE51F2CECA}"/>
              </a:ext>
            </a:extLst>
          </p:cNvPr>
          <p:cNvGrpSpPr/>
          <p:nvPr/>
        </p:nvGrpSpPr>
        <p:grpSpPr>
          <a:xfrm>
            <a:off x="1224225" y="3218875"/>
            <a:ext cx="1731414" cy="2395020"/>
            <a:chOff x="2391843" y="2515490"/>
            <a:chExt cx="1731414" cy="2395020"/>
          </a:xfrm>
        </p:grpSpPr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EB6C0331-FA4D-42DD-A6DC-635E512A06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38075" y="2515490"/>
              <a:ext cx="438950" cy="774259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6199CDC7-C220-4F99-B5F8-9E16AB4F53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391843" y="2977911"/>
              <a:ext cx="1731414" cy="1932599"/>
            </a:xfrm>
            <a:prstGeom prst="rect">
              <a:avLst/>
            </a:prstGeom>
          </p:spPr>
        </p:pic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C326B574-DE89-497D-9342-85EA78C09563}"/>
              </a:ext>
            </a:extLst>
          </p:cNvPr>
          <p:cNvGrpSpPr/>
          <p:nvPr/>
        </p:nvGrpSpPr>
        <p:grpSpPr>
          <a:xfrm>
            <a:off x="4062675" y="3218875"/>
            <a:ext cx="1731414" cy="2395020"/>
            <a:chOff x="5230293" y="2515490"/>
            <a:chExt cx="1731414" cy="2395020"/>
          </a:xfrm>
        </p:grpSpPr>
        <p:pic>
          <p:nvPicPr>
            <p:cNvPr id="16" name="图片 15">
              <a:extLst>
                <a:ext uri="{FF2B5EF4-FFF2-40B4-BE49-F238E27FC236}">
                  <a16:creationId xmlns:a16="http://schemas.microsoft.com/office/drawing/2014/main" id="{7C083306-9725-4034-B047-1A08BD459C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76525" y="2515490"/>
              <a:ext cx="438950" cy="774259"/>
            </a:xfrm>
            <a:prstGeom prst="rect">
              <a:avLst/>
            </a:prstGeom>
          </p:spPr>
        </p:pic>
        <p:pic>
          <p:nvPicPr>
            <p:cNvPr id="18" name="图片 17">
              <a:extLst>
                <a:ext uri="{FF2B5EF4-FFF2-40B4-BE49-F238E27FC236}">
                  <a16:creationId xmlns:a16="http://schemas.microsoft.com/office/drawing/2014/main" id="{A0D6C999-FF45-4BB7-91D0-C589A11B4D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30293" y="2977911"/>
              <a:ext cx="1731414" cy="1932599"/>
            </a:xfrm>
            <a:prstGeom prst="rect">
              <a:avLst/>
            </a:prstGeom>
          </p:spPr>
        </p:pic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EEEB0C93-9BD2-4819-8565-B69ED1B2F095}"/>
              </a:ext>
            </a:extLst>
          </p:cNvPr>
          <p:cNvGrpSpPr/>
          <p:nvPr/>
        </p:nvGrpSpPr>
        <p:grpSpPr>
          <a:xfrm>
            <a:off x="6901125" y="3218875"/>
            <a:ext cx="1731414" cy="2395020"/>
            <a:chOff x="8068743" y="2515490"/>
            <a:chExt cx="1731414" cy="2395020"/>
          </a:xfrm>
        </p:grpSpPr>
        <p:pic>
          <p:nvPicPr>
            <p:cNvPr id="20" name="图片 19">
              <a:extLst>
                <a:ext uri="{FF2B5EF4-FFF2-40B4-BE49-F238E27FC236}">
                  <a16:creationId xmlns:a16="http://schemas.microsoft.com/office/drawing/2014/main" id="{CF5FBE4C-BD5A-4030-B0AB-E88738A40C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14975" y="2515490"/>
              <a:ext cx="438950" cy="774259"/>
            </a:xfrm>
            <a:prstGeom prst="rect">
              <a:avLst/>
            </a:prstGeom>
          </p:spPr>
        </p:pic>
        <p:pic>
          <p:nvPicPr>
            <p:cNvPr id="22" name="图片 21">
              <a:extLst>
                <a:ext uri="{FF2B5EF4-FFF2-40B4-BE49-F238E27FC236}">
                  <a16:creationId xmlns:a16="http://schemas.microsoft.com/office/drawing/2014/main" id="{2D29DF20-AA45-497B-9451-76686B0FB91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068743" y="2977911"/>
              <a:ext cx="1731414" cy="1932599"/>
            </a:xfrm>
            <a:prstGeom prst="rect">
              <a:avLst/>
            </a:prstGeom>
          </p:spPr>
        </p:pic>
      </p:grpSp>
      <p:pic>
        <p:nvPicPr>
          <p:cNvPr id="7" name="图片 6">
            <a:extLst>
              <a:ext uri="{FF2B5EF4-FFF2-40B4-BE49-F238E27FC236}">
                <a16:creationId xmlns:a16="http://schemas.microsoft.com/office/drawing/2014/main" id="{AC444B51-A3EB-4F32-8FC7-705E5DF510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3175" y="2756177"/>
            <a:ext cx="853514" cy="847417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D6F03A3C-28BB-4399-B3F8-4EBB937067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1625" y="2756177"/>
            <a:ext cx="853514" cy="847417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E6000DEA-AAE2-441D-9C91-176C5AB425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0075" y="2756177"/>
            <a:ext cx="853514" cy="847417"/>
          </a:xfrm>
          <a:prstGeom prst="rect">
            <a:avLst/>
          </a:prstGeom>
        </p:spPr>
      </p:pic>
      <p:sp>
        <p:nvSpPr>
          <p:cNvPr id="23" name="矩形 22">
            <a:extLst>
              <a:ext uri="{FF2B5EF4-FFF2-40B4-BE49-F238E27FC236}">
                <a16:creationId xmlns:a16="http://schemas.microsoft.com/office/drawing/2014/main" id="{3F7C77A6-D9EF-471A-A6A3-07FB5E38B54C}"/>
              </a:ext>
            </a:extLst>
          </p:cNvPr>
          <p:cNvSpPr/>
          <p:nvPr/>
        </p:nvSpPr>
        <p:spPr>
          <a:xfrm>
            <a:off x="1340983" y="3976440"/>
            <a:ext cx="1614656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4,0.10</a:t>
            </a:r>
            <a:r>
              <a:rPr lang="vi-V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</a:p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mol/(l.s)</a:t>
            </a:r>
            <a:endParaRPr lang="zh-CN" altLang="en-US" sz="28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430D2A68-660A-41F9-B528-1FD448333CFE}"/>
              </a:ext>
            </a:extLst>
          </p:cNvPr>
          <p:cNvSpPr/>
          <p:nvPr/>
        </p:nvSpPr>
        <p:spPr>
          <a:xfrm>
            <a:off x="4196666" y="3986299"/>
            <a:ext cx="1623167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7,5.10</a:t>
            </a:r>
            <a:r>
              <a:rPr lang="vi-V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mol/(l.s)</a:t>
            </a:r>
            <a:endParaRPr lang="zh-CN" altLang="en-US" sz="28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6D3A1A15-B0E9-4933-AB8C-014DD09E88FE}"/>
              </a:ext>
            </a:extLst>
          </p:cNvPr>
          <p:cNvSpPr/>
          <p:nvPr/>
        </p:nvSpPr>
        <p:spPr>
          <a:xfrm>
            <a:off x="7082685" y="3976440"/>
            <a:ext cx="1614657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1,0.10</a:t>
            </a:r>
            <a:r>
              <a:rPr lang="vi-V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mol/(l.s)</a:t>
            </a:r>
            <a:endParaRPr lang="zh-CN" altLang="en-US" sz="28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E36390A9-F198-4CF0-8D8D-888187AA8E95}"/>
              </a:ext>
            </a:extLst>
          </p:cNvPr>
          <p:cNvSpPr txBox="1"/>
          <p:nvPr/>
        </p:nvSpPr>
        <p:spPr>
          <a:xfrm>
            <a:off x="138803" y="4354993"/>
            <a:ext cx="1232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68B0C7E8-393F-4FAB-97C4-EFA8A55C88D9}"/>
              </a:ext>
            </a:extLst>
          </p:cNvPr>
          <p:cNvSpPr txBox="1"/>
          <p:nvPr/>
        </p:nvSpPr>
        <p:spPr>
          <a:xfrm>
            <a:off x="2985552" y="4354993"/>
            <a:ext cx="1232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9CF5A39E-C370-4900-AF0C-8CCE6CAE08F5}"/>
              </a:ext>
            </a:extLst>
          </p:cNvPr>
          <p:cNvSpPr txBox="1"/>
          <p:nvPr/>
        </p:nvSpPr>
        <p:spPr>
          <a:xfrm>
            <a:off x="5824001" y="4334422"/>
            <a:ext cx="1232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组合 3">
            <a:extLst>
              <a:ext uri="{FF2B5EF4-FFF2-40B4-BE49-F238E27FC236}">
                <a16:creationId xmlns:a16="http://schemas.microsoft.com/office/drawing/2014/main" id="{0F094648-C49E-462F-9FB0-E383ACC9D1B7}"/>
              </a:ext>
            </a:extLst>
          </p:cNvPr>
          <p:cNvGrpSpPr/>
          <p:nvPr/>
        </p:nvGrpSpPr>
        <p:grpSpPr>
          <a:xfrm>
            <a:off x="9520100" y="3202181"/>
            <a:ext cx="1731414" cy="2395020"/>
            <a:chOff x="8068743" y="2515490"/>
            <a:chExt cx="1731414" cy="2395020"/>
          </a:xfrm>
        </p:grpSpPr>
        <p:pic>
          <p:nvPicPr>
            <p:cNvPr id="32" name="图片 19">
              <a:extLst>
                <a:ext uri="{FF2B5EF4-FFF2-40B4-BE49-F238E27FC236}">
                  <a16:creationId xmlns:a16="http://schemas.microsoft.com/office/drawing/2014/main" id="{CBC29FD8-A488-47A9-88CE-6CC605A89D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14975" y="2515490"/>
              <a:ext cx="438950" cy="774259"/>
            </a:xfrm>
            <a:prstGeom prst="rect">
              <a:avLst/>
            </a:prstGeom>
          </p:spPr>
        </p:pic>
        <p:pic>
          <p:nvPicPr>
            <p:cNvPr id="33" name="图片 21">
              <a:extLst>
                <a:ext uri="{FF2B5EF4-FFF2-40B4-BE49-F238E27FC236}">
                  <a16:creationId xmlns:a16="http://schemas.microsoft.com/office/drawing/2014/main" id="{C7B843DE-DA55-4F59-8EBA-CEB201DDF4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068743" y="2977911"/>
              <a:ext cx="1731414" cy="1932599"/>
            </a:xfrm>
            <a:prstGeom prst="rect">
              <a:avLst/>
            </a:prstGeom>
          </p:spPr>
        </p:pic>
      </p:grpSp>
      <p:pic>
        <p:nvPicPr>
          <p:cNvPr id="34" name="图片 20">
            <a:extLst>
              <a:ext uri="{FF2B5EF4-FFF2-40B4-BE49-F238E27FC236}">
                <a16:creationId xmlns:a16="http://schemas.microsoft.com/office/drawing/2014/main" id="{32B1578C-3BF5-4DE5-B31B-4692CFC1E1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59050" y="2739483"/>
            <a:ext cx="853514" cy="847417"/>
          </a:xfrm>
          <a:prstGeom prst="rect">
            <a:avLst/>
          </a:prstGeom>
        </p:spPr>
      </p:pic>
      <p:sp>
        <p:nvSpPr>
          <p:cNvPr id="35" name="矩形 25">
            <a:extLst>
              <a:ext uri="{FF2B5EF4-FFF2-40B4-BE49-F238E27FC236}">
                <a16:creationId xmlns:a16="http://schemas.microsoft.com/office/drawing/2014/main" id="{E422318F-B180-435F-8DB2-14E6B47705F6}"/>
              </a:ext>
            </a:extLst>
          </p:cNvPr>
          <p:cNvSpPr/>
          <p:nvPr/>
        </p:nvSpPr>
        <p:spPr>
          <a:xfrm>
            <a:off x="9701660" y="3959746"/>
            <a:ext cx="1614657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5,0.10</a:t>
            </a:r>
            <a:r>
              <a:rPr lang="vi-V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mol/(l.s)</a:t>
            </a:r>
            <a:endParaRPr lang="zh-CN" altLang="en-US" sz="2800" dirty="0">
              <a:solidFill>
                <a:srgbClr val="000000">
                  <a:lumMod val="65000"/>
                  <a:lumOff val="35000"/>
                </a:srgbClr>
              </a:solidFill>
              <a:latin typeface="Times New Roman" panose="02020603050405020304" pitchFamily="18" charset="0"/>
              <a:ea typeface="汉仪夏日体W" panose="00020600040101010101" pitchFamily="18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6" name="文本框 29">
            <a:extLst>
              <a:ext uri="{FF2B5EF4-FFF2-40B4-BE49-F238E27FC236}">
                <a16:creationId xmlns:a16="http://schemas.microsoft.com/office/drawing/2014/main" id="{2F671335-B28B-4C60-B0E9-426159223F30}"/>
              </a:ext>
            </a:extLst>
          </p:cNvPr>
          <p:cNvSpPr txBox="1"/>
          <p:nvPr/>
        </p:nvSpPr>
        <p:spPr>
          <a:xfrm>
            <a:off x="8442976" y="4317728"/>
            <a:ext cx="1232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2B197BC-1A7B-488B-A39F-5FE08C16DCF9}"/>
              </a:ext>
            </a:extLst>
          </p:cNvPr>
          <p:cNvSpPr txBox="1"/>
          <p:nvPr/>
        </p:nvSpPr>
        <p:spPr>
          <a:xfrm>
            <a:off x="1063030" y="676320"/>
            <a:ext cx="1018848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2:</a:t>
            </a:r>
            <a:r>
              <a:rPr lang="vi-VN" sz="28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Cho phương trình hóa học của phản ứng: X + 2Y → Z + T. Ở thời điểm ban đầu, nồng độ của chất X là 0,01 mol/l. Sau 20 giây, nồng độ của chất X là 0,008 mol/l. Tốc độ trung bình của phản ứng tính theo chất X trong khoảng thời gian trên là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89B945E1-D8DE-4D98-A312-1D940F6E8C71}"/>
              </a:ext>
            </a:extLst>
          </p:cNvPr>
          <p:cNvSpPr/>
          <p:nvPr/>
        </p:nvSpPr>
        <p:spPr>
          <a:xfrm>
            <a:off x="7056149" y="4115861"/>
            <a:ext cx="1386827" cy="1245818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482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160"/>
                            </p:stCondLst>
                            <p:childTnLst>
                              <p:par>
                                <p:cTn id="88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6" grpId="0"/>
      <p:bldP spid="27" grpId="0"/>
      <p:bldP spid="29" grpId="0"/>
      <p:bldP spid="30" grpId="0"/>
      <p:bldP spid="35" grpId="0"/>
      <p:bldP spid="36" grpId="0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52C8E5F9-62E4-4769-8F5C-BB475DB1DA32}"/>
              </a:ext>
            </a:extLst>
          </p:cNvPr>
          <p:cNvSpPr/>
          <p:nvPr/>
        </p:nvSpPr>
        <p:spPr>
          <a:xfrm>
            <a:off x="668545" y="1882366"/>
            <a:ext cx="8461385" cy="120032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quá trình sản xuất rượu (ancol) từ gạo người ta rắc men lên gạo đã nấu chín (cơm) trước khi đem ủ vì en là chất xúc tác có tác dụng làm tăng tốc độ phản ứng chuyển hóa tinh bột thành rượu.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06C41E5-F9C1-47EC-A159-EE213564D20C}"/>
              </a:ext>
            </a:extLst>
          </p:cNvPr>
          <p:cNvSpPr/>
          <p:nvPr/>
        </p:nvSpPr>
        <p:spPr>
          <a:xfrm>
            <a:off x="668545" y="3343803"/>
            <a:ext cx="8461385" cy="83099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đốt củi, nếu thêm một ít dầu hỏa, lửa sẽ cháy mạnh hơn. Như vậy dầu hỏa là chất xúc tác cho quá trình này.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D851050-2456-4465-B8F6-8EDE53D7608B}"/>
              </a:ext>
            </a:extLst>
          </p:cNvPr>
          <p:cNvSpPr/>
          <p:nvPr/>
        </p:nvSpPr>
        <p:spPr>
          <a:xfrm>
            <a:off x="668545" y="4354049"/>
            <a:ext cx="8461385" cy="46166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chất xúc tác có thể xúc tác cho tất cả các phản ứng.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E4785580-7CC2-4B41-981B-20281B6B0BF3}"/>
              </a:ext>
            </a:extLst>
          </p:cNvPr>
          <p:cNvSpPr txBox="1"/>
          <p:nvPr/>
        </p:nvSpPr>
        <p:spPr>
          <a:xfrm>
            <a:off x="9453731" y="2194477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400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8A754714-A5E0-446A-837F-53CB6B9DB639}"/>
              </a:ext>
            </a:extLst>
          </p:cNvPr>
          <p:cNvSpPr txBox="1"/>
          <p:nvPr/>
        </p:nvSpPr>
        <p:spPr>
          <a:xfrm>
            <a:off x="9453731" y="3257689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rgbClr val="FF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4000" b="1" dirty="0">
              <a:solidFill>
                <a:srgbClr val="FF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57E7BCA-C19E-41C7-84F1-1728446DEDF4}"/>
              </a:ext>
            </a:extLst>
          </p:cNvPr>
          <p:cNvSpPr txBox="1"/>
          <p:nvPr/>
        </p:nvSpPr>
        <p:spPr>
          <a:xfrm>
            <a:off x="9453733" y="4143159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40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341CC8B7-EF83-4C94-BDF6-C44B1BE4DFC7}"/>
              </a:ext>
            </a:extLst>
          </p:cNvPr>
          <p:cNvCxnSpPr>
            <a:cxnSpLocks/>
          </p:cNvCxnSpPr>
          <p:nvPr/>
        </p:nvCxnSpPr>
        <p:spPr>
          <a:xfrm>
            <a:off x="8902083" y="2754024"/>
            <a:ext cx="551648" cy="0"/>
          </a:xfrm>
          <a:prstGeom prst="line">
            <a:avLst/>
          </a:prstGeom>
          <a:ln w="19050">
            <a:solidFill>
              <a:srgbClr val="A1958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432B024B-B26C-4DAE-8462-D0AC5E903BA2}"/>
              </a:ext>
            </a:extLst>
          </p:cNvPr>
          <p:cNvCxnSpPr>
            <a:cxnSpLocks/>
          </p:cNvCxnSpPr>
          <p:nvPr/>
        </p:nvCxnSpPr>
        <p:spPr>
          <a:xfrm>
            <a:off x="8902083" y="3759302"/>
            <a:ext cx="551648" cy="0"/>
          </a:xfrm>
          <a:prstGeom prst="line">
            <a:avLst/>
          </a:prstGeom>
          <a:ln w="19050">
            <a:solidFill>
              <a:srgbClr val="A1958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18367506-F1D3-422B-8312-8EB698C0E8B8}"/>
              </a:ext>
            </a:extLst>
          </p:cNvPr>
          <p:cNvCxnSpPr>
            <a:cxnSpLocks/>
          </p:cNvCxnSpPr>
          <p:nvPr/>
        </p:nvCxnSpPr>
        <p:spPr>
          <a:xfrm>
            <a:off x="8902085" y="4657179"/>
            <a:ext cx="551648" cy="0"/>
          </a:xfrm>
          <a:prstGeom prst="line">
            <a:avLst/>
          </a:prstGeom>
          <a:ln w="19050">
            <a:solidFill>
              <a:srgbClr val="A1958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18">
            <a:extLst>
              <a:ext uri="{FF2B5EF4-FFF2-40B4-BE49-F238E27FC236}">
                <a16:creationId xmlns:a16="http://schemas.microsoft.com/office/drawing/2014/main" id="{ACD5E533-6ADD-4EDB-8356-34804144AA22}"/>
              </a:ext>
            </a:extLst>
          </p:cNvPr>
          <p:cNvSpPr/>
          <p:nvPr/>
        </p:nvSpPr>
        <p:spPr>
          <a:xfrm>
            <a:off x="668545" y="5056197"/>
            <a:ext cx="8461385" cy="46166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thể dùng chất xúc tác để làm giảm tốc độ của phản ứng.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文本框 21">
            <a:extLst>
              <a:ext uri="{FF2B5EF4-FFF2-40B4-BE49-F238E27FC236}">
                <a16:creationId xmlns:a16="http://schemas.microsoft.com/office/drawing/2014/main" id="{622D18F7-9D90-4407-9284-3635282E2BB5}"/>
              </a:ext>
            </a:extLst>
          </p:cNvPr>
          <p:cNvSpPr txBox="1"/>
          <p:nvPr/>
        </p:nvSpPr>
        <p:spPr>
          <a:xfrm>
            <a:off x="9453733" y="4845307"/>
            <a:ext cx="1232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直接连接符 26">
            <a:extLst>
              <a:ext uri="{FF2B5EF4-FFF2-40B4-BE49-F238E27FC236}">
                <a16:creationId xmlns:a16="http://schemas.microsoft.com/office/drawing/2014/main" id="{A13F3FCF-0DFA-4573-A05A-A0AAE8D3EBE2}"/>
              </a:ext>
            </a:extLst>
          </p:cNvPr>
          <p:cNvCxnSpPr>
            <a:cxnSpLocks/>
          </p:cNvCxnSpPr>
          <p:nvPr/>
        </p:nvCxnSpPr>
        <p:spPr>
          <a:xfrm>
            <a:off x="8902085" y="5359327"/>
            <a:ext cx="551648" cy="0"/>
          </a:xfrm>
          <a:prstGeom prst="line">
            <a:avLst/>
          </a:prstGeom>
          <a:ln w="19050">
            <a:solidFill>
              <a:srgbClr val="A1958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0A1B1C1-EBB4-467C-BFEA-3E21D23E797C}"/>
              </a:ext>
            </a:extLst>
          </p:cNvPr>
          <p:cNvSpPr txBox="1"/>
          <p:nvPr/>
        </p:nvSpPr>
        <p:spPr>
          <a:xfrm>
            <a:off x="879562" y="874650"/>
            <a:ext cx="62741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3:</a:t>
            </a:r>
            <a:r>
              <a:rPr lang="vi-VN" sz="3200" b="0" i="0" dirty="0"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Phát biểu nào sau đây đúng?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0A6248F-60B7-4F38-A911-2C4B3AC4682B}"/>
              </a:ext>
            </a:extLst>
          </p:cNvPr>
          <p:cNvSpPr/>
          <p:nvPr/>
        </p:nvSpPr>
        <p:spPr>
          <a:xfrm>
            <a:off x="668545" y="1882366"/>
            <a:ext cx="8461385" cy="1220954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604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333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/>
      <p:bldP spid="21" grpId="0"/>
      <p:bldP spid="22" grpId="0"/>
      <p:bldP spid="24" grpId="0" animBg="1"/>
      <p:bldP spid="25" grpId="0"/>
      <p:bldP spid="3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卡通手绘课件PPT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734"/>
  <p:tag name="MH_LIBRARY" val="GRAPHIC"/>
  <p:tag name="MH_TYPE" val="Other"/>
  <p:tag name="MH_ORDER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734"/>
  <p:tag name="MH_LIBRARY" val="GRAPHIC"/>
  <p:tag name="MH_TYPE" val="Other"/>
  <p:tag name="MH_ORDER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734"/>
  <p:tag name="MH_LIBRARY" val="GRAPHIC"/>
  <p:tag name="MH_TYPE" val="Other"/>
  <p:tag name="MH_ORDER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734"/>
  <p:tag name="MH_LIBRARY" val="GRAPHIC"/>
  <p:tag name="MH_TYPE" val="Other"/>
  <p:tag name="MH_ORDER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2009"/>
  <p:tag name="MH_LIBRARY" val="GRAPHIC"/>
  <p:tag name="MH_TYPE" val="Other"/>
  <p:tag name="MH_ORDER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2009"/>
  <p:tag name="MH_LIBRARY" val="GRAPHIC"/>
  <p:tag name="MH_TYPE" val="Other"/>
  <p:tag name="MH_ORDER" val="4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Other"/>
  <p:tag name="MH_ORDER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SubTitle"/>
  <p:tag name="MH_ORDER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1015"/>
  <p:tag name="MH_LIBRARY" val="GRAPHIC"/>
  <p:tag name="MH_TYPE" val="SubTitle"/>
  <p:tag name="MH_ORDER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646"/>
  <p:tag name="MH_LIBRARY" val="GRAPHIC"/>
  <p:tag name="MH_TYPE" val="Other"/>
  <p:tag name="MH_ORDER" val="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646"/>
  <p:tag name="MH_LIBRARY" val="GRAPHIC"/>
  <p:tag name="MH_TYPE" val="Other"/>
  <p:tag name="MH_ORDER" val="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646"/>
  <p:tag name="MH_LIBRARY" val="GRAPHIC"/>
  <p:tag name="MH_TYPE" val="Other"/>
  <p:tag name="MH_ORDER" val="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162646"/>
  <p:tag name="MH_LIBRARY" val="GRAPHIC"/>
  <p:tag name="MH_TYPE" val="Other"/>
  <p:tag name="MH_ORDER" val="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2009"/>
  <p:tag name="MH_LIBRARY" val="GRAPHIC"/>
  <p:tag name="MH_TYPE" val="Other"/>
  <p:tag name="MH_OR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2082009"/>
  <p:tag name="MH_LIBRARY" val="GRAPHIC"/>
  <p:tag name="MH_TYPE" val="Other"/>
  <p:tag name="MH_ORDER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https://www.freeppt7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8">
      <a:majorFont>
        <a:latin typeface="Arial"/>
        <a:ea typeface="YF补 汉仪夏日体+黑白emoji"/>
        <a:cs typeface=""/>
      </a:majorFont>
      <a:minorFont>
        <a:latin typeface="Arial"/>
        <a:ea typeface="YF补 汉仪夏日体+黑白emoj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1777</Words>
  <Application>Microsoft Office PowerPoint</Application>
  <PresentationFormat>Widescreen</PresentationFormat>
  <Paragraphs>204</Paragraphs>
  <Slides>25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等线</vt:lpstr>
      <vt:lpstr>Arial</vt:lpstr>
      <vt:lpstr>Cambria Math</vt:lpstr>
      <vt:lpstr>Impact</vt:lpstr>
      <vt:lpstr>Snap ITC</vt:lpstr>
      <vt:lpstr>Times New Roman</vt:lpstr>
      <vt:lpstr>https://www.freeppt7.com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www.freeppt7.com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www.freeppt7.com</dc:creator>
  <cp:keywords>https:/www.freeppt7.com</cp:keywords>
  <dc:description>https://www.freeppt7.com</dc:description>
  <cp:lastModifiedBy>Administrator</cp:lastModifiedBy>
  <cp:revision>532</cp:revision>
  <dcterms:created xsi:type="dcterms:W3CDTF">2017-08-01T03:24:34Z</dcterms:created>
  <dcterms:modified xsi:type="dcterms:W3CDTF">2023-05-06T23:20:16Z</dcterms:modified>
</cp:coreProperties>
</file>