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80" r:id="rId4"/>
    <p:sldId id="258" r:id="rId5"/>
    <p:sldId id="294" r:id="rId6"/>
    <p:sldId id="259" r:id="rId7"/>
    <p:sldId id="260" r:id="rId8"/>
    <p:sldId id="261" r:id="rId9"/>
    <p:sldId id="262" r:id="rId10"/>
    <p:sldId id="263" r:id="rId11"/>
    <p:sldId id="264" r:id="rId12"/>
    <p:sldId id="265" r:id="rId13"/>
    <p:sldId id="281" r:id="rId14"/>
    <p:sldId id="266" r:id="rId15"/>
    <p:sldId id="282"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93" r:id="rId30"/>
    <p:sldId id="283" r:id="rId31"/>
    <p:sldId id="284" r:id="rId32"/>
    <p:sldId id="290" r:id="rId33"/>
    <p:sldId id="285" r:id="rId34"/>
    <p:sldId id="287" r:id="rId35"/>
    <p:sldId id="288" r:id="rId36"/>
    <p:sldId id="289" r:id="rId37"/>
    <p:sldId id="286" r:id="rId38"/>
    <p:sldId id="291" r:id="rId39"/>
    <p:sldId id="292"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29</a:t>
            </a:fld>
            <a:endParaRPr lang="zh-CN" altLang="en-US"/>
          </a:p>
        </p:txBody>
      </p:sp>
    </p:spTree>
    <p:extLst>
      <p:ext uri="{BB962C8B-B14F-4D97-AF65-F5344CB8AC3E}">
        <p14:creationId xmlns:p14="http://schemas.microsoft.com/office/powerpoint/2010/main" val="112658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38</a:t>
            </a:fld>
            <a:endParaRPr lang="zh-CN" altLang="en-US"/>
          </a:p>
        </p:txBody>
      </p:sp>
    </p:spTree>
    <p:extLst>
      <p:ext uri="{BB962C8B-B14F-4D97-AF65-F5344CB8AC3E}">
        <p14:creationId xmlns:p14="http://schemas.microsoft.com/office/powerpoint/2010/main" val="217913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39</a:t>
            </a:fld>
            <a:endParaRPr lang="zh-CN" altLang="en-US"/>
          </a:p>
        </p:txBody>
      </p:sp>
    </p:spTree>
    <p:extLst>
      <p:ext uri="{BB962C8B-B14F-4D97-AF65-F5344CB8AC3E}">
        <p14:creationId xmlns:p14="http://schemas.microsoft.com/office/powerpoint/2010/main" val="39822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30</a:t>
            </a:fld>
            <a:endParaRPr lang="zh-CN" altLang="en-US"/>
          </a:p>
        </p:txBody>
      </p:sp>
    </p:spTree>
    <p:extLst>
      <p:ext uri="{BB962C8B-B14F-4D97-AF65-F5344CB8AC3E}">
        <p14:creationId xmlns:p14="http://schemas.microsoft.com/office/powerpoint/2010/main" val="263124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31</a:t>
            </a:fld>
            <a:endParaRPr lang="zh-CN" altLang="en-US"/>
          </a:p>
        </p:txBody>
      </p:sp>
    </p:spTree>
    <p:extLst>
      <p:ext uri="{BB962C8B-B14F-4D97-AF65-F5344CB8AC3E}">
        <p14:creationId xmlns:p14="http://schemas.microsoft.com/office/powerpoint/2010/main" val="267110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32</a:t>
            </a:fld>
            <a:endParaRPr lang="zh-CN" altLang="en-US"/>
          </a:p>
        </p:txBody>
      </p:sp>
    </p:spTree>
    <p:extLst>
      <p:ext uri="{BB962C8B-B14F-4D97-AF65-F5344CB8AC3E}">
        <p14:creationId xmlns:p14="http://schemas.microsoft.com/office/powerpoint/2010/main" val="1983553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33</a:t>
            </a:fld>
            <a:endParaRPr lang="zh-CN" altLang="en-US"/>
          </a:p>
        </p:txBody>
      </p:sp>
    </p:spTree>
    <p:extLst>
      <p:ext uri="{BB962C8B-B14F-4D97-AF65-F5344CB8AC3E}">
        <p14:creationId xmlns:p14="http://schemas.microsoft.com/office/powerpoint/2010/main" val="4082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34</a:t>
            </a:fld>
            <a:endParaRPr lang="zh-CN" altLang="en-US"/>
          </a:p>
        </p:txBody>
      </p:sp>
    </p:spTree>
    <p:extLst>
      <p:ext uri="{BB962C8B-B14F-4D97-AF65-F5344CB8AC3E}">
        <p14:creationId xmlns:p14="http://schemas.microsoft.com/office/powerpoint/2010/main" val="417027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35</a:t>
            </a:fld>
            <a:endParaRPr lang="zh-CN" altLang="en-US"/>
          </a:p>
        </p:txBody>
      </p:sp>
    </p:spTree>
    <p:extLst>
      <p:ext uri="{BB962C8B-B14F-4D97-AF65-F5344CB8AC3E}">
        <p14:creationId xmlns:p14="http://schemas.microsoft.com/office/powerpoint/2010/main" val="72576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36</a:t>
            </a:fld>
            <a:endParaRPr lang="zh-CN" altLang="en-US"/>
          </a:p>
        </p:txBody>
      </p:sp>
    </p:spTree>
    <p:extLst>
      <p:ext uri="{BB962C8B-B14F-4D97-AF65-F5344CB8AC3E}">
        <p14:creationId xmlns:p14="http://schemas.microsoft.com/office/powerpoint/2010/main" val="138326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8EA883-EEB0-4DD8-8F69-74BA47721C6B}" type="slidenum">
              <a:rPr lang="zh-CN" altLang="en-US" smtClean="0"/>
              <a:t>37</a:t>
            </a:fld>
            <a:endParaRPr lang="zh-CN" altLang="en-US"/>
          </a:p>
        </p:txBody>
      </p:sp>
    </p:spTree>
    <p:extLst>
      <p:ext uri="{BB962C8B-B14F-4D97-AF65-F5344CB8AC3E}">
        <p14:creationId xmlns:p14="http://schemas.microsoft.com/office/powerpoint/2010/main" val="320829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5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190951"/>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D8BD707-D9CF-40AE-B4C6-C98DA3205C09}" type="datetimeFigureOut">
              <a:rPr lang="en-US" smtClean="0"/>
              <a:pPr/>
              <a:t>9/23/2022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image" Target="../media/image26.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6.svg"/><Relationship Id="rId10" Type="http://schemas.openxmlformats.org/officeDocument/2006/relationships/image" Target="../media/image23.sv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jpeg"/><Relationship Id="rId7" Type="http://schemas.openxmlformats.org/officeDocument/2006/relationships/image" Target="../media/image3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6.svg"/><Relationship Id="rId7"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77.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0800000">
            <a:off x="7937219" y="-669233"/>
            <a:ext cx="10359532" cy="8971354"/>
            <a:chOff x="0" y="0"/>
            <a:chExt cx="6350000" cy="5499100"/>
          </a:xfrm>
        </p:grpSpPr>
        <p:sp>
          <p:nvSpPr>
            <p:cNvPr id="3" name="Freeform 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4" name="Group 4"/>
          <p:cNvGrpSpPr>
            <a:grpSpLocks noChangeAspect="1"/>
          </p:cNvGrpSpPr>
          <p:nvPr/>
        </p:nvGrpSpPr>
        <p:grpSpPr>
          <a:xfrm>
            <a:off x="10222091" y="-669233"/>
            <a:ext cx="10365986" cy="8976944"/>
            <a:chOff x="0" y="0"/>
            <a:chExt cx="6350000" cy="5499100"/>
          </a:xfrm>
        </p:grpSpPr>
        <p:sp>
          <p:nvSpPr>
            <p:cNvPr id="5" name="Freeform 5"/>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0919" r="-18334"/>
              </a:stretch>
            </a:blipFill>
          </p:spPr>
        </p:sp>
      </p:grpSp>
      <p:grpSp>
        <p:nvGrpSpPr>
          <p:cNvPr id="6" name="Group 6"/>
          <p:cNvGrpSpPr>
            <a:grpSpLocks noChangeAspect="1"/>
          </p:cNvGrpSpPr>
          <p:nvPr/>
        </p:nvGrpSpPr>
        <p:grpSpPr>
          <a:xfrm rot="-10800000">
            <a:off x="5657738" y="-669233"/>
            <a:ext cx="3058340" cy="2648523"/>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8" name="Group 8"/>
          <p:cNvGrpSpPr>
            <a:grpSpLocks noChangeAspect="1"/>
          </p:cNvGrpSpPr>
          <p:nvPr/>
        </p:nvGrpSpPr>
        <p:grpSpPr>
          <a:xfrm>
            <a:off x="7186908" y="0"/>
            <a:ext cx="2285553" cy="1979289"/>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0" name="Group 10"/>
          <p:cNvGrpSpPr>
            <a:grpSpLocks noChangeAspect="1"/>
          </p:cNvGrpSpPr>
          <p:nvPr/>
        </p:nvGrpSpPr>
        <p:grpSpPr>
          <a:xfrm>
            <a:off x="13116985" y="6328422"/>
            <a:ext cx="2285553" cy="1979289"/>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2" name="Group 12"/>
          <p:cNvGrpSpPr>
            <a:grpSpLocks noChangeAspect="1"/>
          </p:cNvGrpSpPr>
          <p:nvPr/>
        </p:nvGrpSpPr>
        <p:grpSpPr>
          <a:xfrm rot="-10800000">
            <a:off x="15402538" y="8307711"/>
            <a:ext cx="2285553" cy="1979289"/>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4" name="Group 14"/>
          <p:cNvGrpSpPr>
            <a:grpSpLocks noChangeAspect="1"/>
          </p:cNvGrpSpPr>
          <p:nvPr/>
        </p:nvGrpSpPr>
        <p:grpSpPr>
          <a:xfrm rot="-10800000">
            <a:off x="13116985" y="8307711"/>
            <a:ext cx="2285553" cy="1979289"/>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6" name="Group 16"/>
          <p:cNvGrpSpPr>
            <a:grpSpLocks noChangeAspect="1"/>
          </p:cNvGrpSpPr>
          <p:nvPr/>
        </p:nvGrpSpPr>
        <p:grpSpPr>
          <a:xfrm>
            <a:off x="13874328" y="8307711"/>
            <a:ext cx="3061511" cy="2651269"/>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8" name="Group 18"/>
          <p:cNvGrpSpPr>
            <a:grpSpLocks noChangeAspect="1"/>
          </p:cNvGrpSpPr>
          <p:nvPr/>
        </p:nvGrpSpPr>
        <p:grpSpPr>
          <a:xfrm>
            <a:off x="15405084" y="6328422"/>
            <a:ext cx="2285553" cy="1979289"/>
            <a:chOff x="0" y="0"/>
            <a:chExt cx="6350000" cy="5499100"/>
          </a:xfrm>
        </p:grpSpPr>
        <p:sp>
          <p:nvSpPr>
            <p:cNvPr id="19" name="Freeform 1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sp>
        <p:nvSpPr>
          <p:cNvPr id="20" name="AutoShape 20"/>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grpSp>
        <p:nvGrpSpPr>
          <p:cNvPr id="21" name="Group 21"/>
          <p:cNvGrpSpPr>
            <a:grpSpLocks noChangeAspect="1"/>
          </p:cNvGrpSpPr>
          <p:nvPr/>
        </p:nvGrpSpPr>
        <p:grpSpPr>
          <a:xfrm>
            <a:off x="17688092" y="6322832"/>
            <a:ext cx="2285553" cy="1979289"/>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alpha val="49804"/>
              </a:srgbClr>
            </a:solidFill>
          </p:spPr>
        </p:sp>
      </p:grpSp>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5520" y="6117240"/>
            <a:ext cx="850619" cy="850619"/>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5520" y="7457092"/>
            <a:ext cx="850619" cy="850619"/>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5520" y="8782726"/>
            <a:ext cx="850619" cy="850619"/>
          </a:xfrm>
          <a:prstGeom prst="rect">
            <a:avLst/>
          </a:prstGeom>
        </p:spPr>
      </p:pic>
      <p:sp>
        <p:nvSpPr>
          <p:cNvPr id="26" name="TextBox 26"/>
          <p:cNvSpPr txBox="1"/>
          <p:nvPr/>
        </p:nvSpPr>
        <p:spPr>
          <a:xfrm rot="-5400000">
            <a:off x="-2832488" y="4144328"/>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27" name="TextBox 27"/>
          <p:cNvSpPr txBox="1"/>
          <p:nvPr/>
        </p:nvSpPr>
        <p:spPr>
          <a:xfrm>
            <a:off x="1605520" y="1319397"/>
            <a:ext cx="1982122" cy="730969"/>
          </a:xfrm>
          <a:prstGeom prst="rect">
            <a:avLst/>
          </a:prstGeom>
        </p:spPr>
        <p:txBody>
          <a:bodyPr lIns="0" tIns="0" rIns="0" bIns="0" rtlCol="0" anchor="t">
            <a:spAutoFit/>
          </a:bodyPr>
          <a:lstStyle/>
          <a:p>
            <a:pPr>
              <a:lnSpc>
                <a:spcPts val="5664"/>
              </a:lnSpc>
            </a:pPr>
            <a:r>
              <a:rPr lang="en-US" sz="4800" b="1">
                <a:solidFill>
                  <a:srgbClr val="FFFFFF"/>
                </a:solidFill>
                <a:latin typeface="Times New Roman" panose="02020603050405020304" pitchFamily="18" charset="0"/>
              </a:rPr>
              <a:t>BÀI 2</a:t>
            </a:r>
          </a:p>
        </p:txBody>
      </p:sp>
      <p:sp>
        <p:nvSpPr>
          <p:cNvPr id="28" name="TextBox 28"/>
          <p:cNvSpPr txBox="1"/>
          <p:nvPr/>
        </p:nvSpPr>
        <p:spPr>
          <a:xfrm>
            <a:off x="1605520" y="2000250"/>
            <a:ext cx="7069038" cy="3090398"/>
          </a:xfrm>
          <a:prstGeom prst="rect">
            <a:avLst/>
          </a:prstGeom>
        </p:spPr>
        <p:txBody>
          <a:bodyPr lIns="0" tIns="0" rIns="0" bIns="0" rtlCol="0" anchor="t">
            <a:spAutoFit/>
          </a:bodyPr>
          <a:lstStyle/>
          <a:p>
            <a:pPr algn="just">
              <a:lnSpc>
                <a:spcPts val="12599"/>
              </a:lnSpc>
            </a:pPr>
            <a:r>
              <a:rPr lang="en-US" sz="9000" b="1">
                <a:solidFill>
                  <a:srgbClr val="FFFFFF"/>
                </a:solidFill>
                <a:latin typeface="Times New Roman" panose="02020603050405020304" pitchFamily="18" charset="0"/>
              </a:rPr>
              <a:t>NGUYÊN TỐ </a:t>
            </a:r>
          </a:p>
          <a:p>
            <a:pPr algn="just">
              <a:lnSpc>
                <a:spcPts val="12599"/>
              </a:lnSpc>
            </a:pPr>
            <a:r>
              <a:rPr lang="en-US" sz="9000" b="1">
                <a:solidFill>
                  <a:srgbClr val="FFFFFF"/>
                </a:solidFill>
                <a:latin typeface="Times New Roman" panose="02020603050405020304" pitchFamily="18" charset="0"/>
              </a:rPr>
              <a:t>HÓA HỌC</a:t>
            </a:r>
          </a:p>
        </p:txBody>
      </p:sp>
      <p:sp>
        <p:nvSpPr>
          <p:cNvPr id="29" name="TextBox 29"/>
          <p:cNvSpPr txBox="1"/>
          <p:nvPr/>
        </p:nvSpPr>
        <p:spPr>
          <a:xfrm>
            <a:off x="1605520" y="5278697"/>
            <a:ext cx="1772245" cy="526234"/>
          </a:xfrm>
          <a:prstGeom prst="rect">
            <a:avLst/>
          </a:prstGeom>
        </p:spPr>
        <p:txBody>
          <a:bodyPr lIns="0" tIns="0" rIns="0" bIns="0" rtlCol="0" anchor="t">
            <a:spAutoFit/>
          </a:bodyPr>
          <a:lstStyle/>
          <a:p>
            <a:pPr algn="ctr">
              <a:lnSpc>
                <a:spcPts val="4480"/>
              </a:lnSpc>
            </a:pPr>
            <a:r>
              <a:rPr lang="en-US" sz="3200" b="1" i="1">
                <a:solidFill>
                  <a:srgbClr val="FFFFFF"/>
                </a:solidFill>
                <a:latin typeface="Times New Roman" panose="02020603050405020304" pitchFamily="18" charset="0"/>
              </a:rPr>
              <a:t>Mục tiêu</a:t>
            </a:r>
          </a:p>
        </p:txBody>
      </p:sp>
      <p:sp>
        <p:nvSpPr>
          <p:cNvPr id="30" name="TextBox 30"/>
          <p:cNvSpPr txBox="1"/>
          <p:nvPr/>
        </p:nvSpPr>
        <p:spPr>
          <a:xfrm>
            <a:off x="2596581" y="5964064"/>
            <a:ext cx="9211725" cy="1154162"/>
          </a:xfrm>
          <a:prstGeom prst="rect">
            <a:avLst/>
          </a:prstGeom>
        </p:spPr>
        <p:txBody>
          <a:bodyPr lIns="0" tIns="0" rIns="0" bIns="0" rtlCol="0" anchor="t">
            <a:spAutoFit/>
          </a:bodyPr>
          <a:lstStyle/>
          <a:p>
            <a:pPr algn="just">
              <a:lnSpc>
                <a:spcPct val="120000"/>
              </a:lnSpc>
              <a:spcBef>
                <a:spcPct val="0"/>
              </a:spcBef>
            </a:pPr>
            <a:r>
              <a:rPr lang="en-US" sz="3200">
                <a:solidFill>
                  <a:srgbClr val="FFFFFF"/>
                </a:solidFill>
                <a:latin typeface="Times New Roman" panose="02020603050405020304" pitchFamily="18" charset="0"/>
              </a:rPr>
              <a:t>Trình bày được khái niệm về nguyên tố hóa học, số hiệu nguyên tử và kí hiệu nguyên tử</a:t>
            </a:r>
          </a:p>
        </p:txBody>
      </p:sp>
      <p:sp>
        <p:nvSpPr>
          <p:cNvPr id="31" name="TextBox 31"/>
          <p:cNvSpPr txBox="1"/>
          <p:nvPr/>
        </p:nvSpPr>
        <p:spPr>
          <a:xfrm>
            <a:off x="2596581" y="7584904"/>
            <a:ext cx="9352806" cy="536622"/>
          </a:xfrm>
          <a:prstGeom prst="rect">
            <a:avLst/>
          </a:prstGeom>
        </p:spPr>
        <p:txBody>
          <a:bodyPr lIns="0" tIns="0" rIns="0" bIns="0" rtlCol="0" anchor="t">
            <a:spAutoFit/>
          </a:bodyPr>
          <a:lstStyle/>
          <a:p>
            <a:pPr algn="just">
              <a:lnSpc>
                <a:spcPct val="120000"/>
              </a:lnSpc>
              <a:spcBef>
                <a:spcPct val="0"/>
              </a:spcBef>
            </a:pPr>
            <a:r>
              <a:rPr lang="en-US" sz="3200">
                <a:solidFill>
                  <a:srgbClr val="FFFFFF"/>
                </a:solidFill>
                <a:latin typeface="Times New Roman" panose="02020603050405020304" pitchFamily="18" charset="0"/>
              </a:rPr>
              <a:t>Phát biểu được khái niệm đồng vị, nguyên tử khối</a:t>
            </a:r>
          </a:p>
        </p:txBody>
      </p:sp>
      <p:sp>
        <p:nvSpPr>
          <p:cNvPr id="32" name="TextBox 32"/>
          <p:cNvSpPr txBox="1"/>
          <p:nvPr/>
        </p:nvSpPr>
        <p:spPr>
          <a:xfrm>
            <a:off x="2596581" y="8437883"/>
            <a:ext cx="10520404" cy="1731243"/>
          </a:xfrm>
          <a:prstGeom prst="rect">
            <a:avLst/>
          </a:prstGeom>
        </p:spPr>
        <p:txBody>
          <a:bodyPr lIns="0" tIns="0" rIns="0" bIns="0" rtlCol="0" anchor="t">
            <a:spAutoFit/>
          </a:bodyPr>
          <a:lstStyle/>
          <a:p>
            <a:pPr algn="just">
              <a:lnSpc>
                <a:spcPct val="120000"/>
              </a:lnSpc>
              <a:spcBef>
                <a:spcPct val="0"/>
              </a:spcBef>
            </a:pPr>
            <a:r>
              <a:rPr lang="en-US" sz="3200">
                <a:solidFill>
                  <a:srgbClr val="FFFFFF"/>
                </a:solidFill>
                <a:latin typeface="Times New Roman" panose="02020603050405020304" pitchFamily="18" charset="0"/>
              </a:rPr>
              <a:t>Tính được nguyên tử khối trung bình (theo amu) dựa vào khối lượng nguyên tử và phần trăm số nguyên tử của các đồng vị theo phổ khối lượng được cung cấp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34" name="Group 4">
            <a:extLst>
              <a:ext uri="{FF2B5EF4-FFF2-40B4-BE49-F238E27FC236}">
                <a16:creationId xmlns:a16="http://schemas.microsoft.com/office/drawing/2014/main" id="{F36C78AA-4859-D524-77C7-F2F22C08AE1A}"/>
              </a:ext>
            </a:extLst>
          </p:cNvPr>
          <p:cNvGrpSpPr/>
          <p:nvPr/>
        </p:nvGrpSpPr>
        <p:grpSpPr>
          <a:xfrm>
            <a:off x="0" y="0"/>
            <a:ext cx="12382053" cy="1525899"/>
            <a:chOff x="0" y="0"/>
            <a:chExt cx="16509404" cy="2639052"/>
          </a:xfrm>
        </p:grpSpPr>
        <p:grpSp>
          <p:nvGrpSpPr>
            <p:cNvPr id="35" name="Group 5">
              <a:extLst>
                <a:ext uri="{FF2B5EF4-FFF2-40B4-BE49-F238E27FC236}">
                  <a16:creationId xmlns:a16="http://schemas.microsoft.com/office/drawing/2014/main" id="{0352E9FC-5DF0-CEF0-2E94-7DC551F71181}"/>
                </a:ext>
              </a:extLst>
            </p:cNvPr>
            <p:cNvGrpSpPr/>
            <p:nvPr/>
          </p:nvGrpSpPr>
          <p:grpSpPr>
            <a:xfrm rot="-10800000">
              <a:off x="0" y="0"/>
              <a:ext cx="13462000" cy="2639052"/>
              <a:chOff x="0" y="0"/>
              <a:chExt cx="6830719" cy="1339075"/>
            </a:xfrm>
          </p:grpSpPr>
          <p:sp>
            <p:nvSpPr>
              <p:cNvPr id="38" name="Freeform 6">
                <a:extLst>
                  <a:ext uri="{FF2B5EF4-FFF2-40B4-BE49-F238E27FC236}">
                    <a16:creationId xmlns:a16="http://schemas.microsoft.com/office/drawing/2014/main" id="{D8388D7E-8498-C3DF-B176-13BFB0F5AFF1}"/>
                  </a:ext>
                </a:extLst>
              </p:cNvPr>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36" name="Group 7">
              <a:extLst>
                <a:ext uri="{FF2B5EF4-FFF2-40B4-BE49-F238E27FC236}">
                  <a16:creationId xmlns:a16="http://schemas.microsoft.com/office/drawing/2014/main" id="{A4250FFB-2673-9233-ACCD-A8B9093AD4AB}"/>
                </a:ext>
              </a:extLst>
            </p:cNvPr>
            <p:cNvGrpSpPr>
              <a:grpSpLocks noChangeAspect="1"/>
            </p:cNvGrpSpPr>
            <p:nvPr/>
          </p:nvGrpSpPr>
          <p:grpSpPr>
            <a:xfrm>
              <a:off x="13462000" y="0"/>
              <a:ext cx="3047404" cy="2639052"/>
              <a:chOff x="0" y="0"/>
              <a:chExt cx="6350000" cy="5499100"/>
            </a:xfrm>
          </p:grpSpPr>
          <p:sp>
            <p:nvSpPr>
              <p:cNvPr id="37" name="Freeform 8">
                <a:extLst>
                  <a:ext uri="{FF2B5EF4-FFF2-40B4-BE49-F238E27FC236}">
                    <a16:creationId xmlns:a16="http://schemas.microsoft.com/office/drawing/2014/main" id="{6094C7FD-CC8D-35AF-4D37-3FA9F31A9927}"/>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grpSp>
        <p:nvGrpSpPr>
          <p:cNvPr id="2" name="Group 2"/>
          <p:cNvGrpSpPr/>
          <p:nvPr/>
        </p:nvGrpSpPr>
        <p:grpSpPr>
          <a:xfrm rot="-5400000">
            <a:off x="1099720" y="2534939"/>
            <a:ext cx="1366715" cy="918936"/>
            <a:chOff x="0" y="0"/>
            <a:chExt cx="1930400" cy="1297940"/>
          </a:xfrm>
        </p:grpSpPr>
        <p:sp>
          <p:nvSpPr>
            <p:cNvPr id="3" name="Freeform 3"/>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grpSp>
        <p:nvGrpSpPr>
          <p:cNvPr id="4" name="Group 4"/>
          <p:cNvGrpSpPr/>
          <p:nvPr/>
        </p:nvGrpSpPr>
        <p:grpSpPr>
          <a:xfrm>
            <a:off x="11225381" y="-805078"/>
            <a:ext cx="8813667" cy="11274144"/>
            <a:chOff x="0" y="0"/>
            <a:chExt cx="11751556" cy="15032192"/>
          </a:xfrm>
        </p:grpSpPr>
        <p:grpSp>
          <p:nvGrpSpPr>
            <p:cNvPr id="5" name="Group 5"/>
            <p:cNvGrpSpPr>
              <a:grpSpLocks noChangeAspect="1"/>
            </p:cNvGrpSpPr>
            <p:nvPr/>
          </p:nvGrpSpPr>
          <p:grpSpPr>
            <a:xfrm rot="-10800000">
              <a:off x="953634" y="0"/>
              <a:ext cx="10797921" cy="9351000"/>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7" name="Group 7"/>
            <p:cNvGrpSpPr>
              <a:grpSpLocks noChangeAspect="1"/>
            </p:cNvGrpSpPr>
            <p:nvPr/>
          </p:nvGrpSpPr>
          <p:grpSpPr>
            <a:xfrm>
              <a:off x="2575090" y="169308"/>
              <a:ext cx="7555011" cy="6542639"/>
              <a:chOff x="0" y="0"/>
              <a:chExt cx="6350000" cy="5499100"/>
            </a:xfrm>
          </p:grpSpPr>
          <p:sp>
            <p:nvSpPr>
              <p:cNvPr id="8" name="Freeform 8"/>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4990" r="-14990"/>
                </a:stretch>
              </a:blipFill>
            </p:spPr>
          </p:sp>
        </p:grpSp>
        <p:grpSp>
          <p:nvGrpSpPr>
            <p:cNvPr id="9" name="Group 9"/>
            <p:cNvGrpSpPr>
              <a:grpSpLocks noChangeAspect="1"/>
            </p:cNvGrpSpPr>
            <p:nvPr/>
          </p:nvGrpSpPr>
          <p:grpSpPr>
            <a:xfrm>
              <a:off x="6352595" y="6711948"/>
              <a:ext cx="3047404" cy="263905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1" name="Group 11"/>
            <p:cNvGrpSpPr>
              <a:grpSpLocks noChangeAspect="1"/>
            </p:cNvGrpSpPr>
            <p:nvPr/>
          </p:nvGrpSpPr>
          <p:grpSpPr>
            <a:xfrm rot="-10800000">
              <a:off x="6352595" y="9351000"/>
              <a:ext cx="3047404" cy="263905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3" name="Group 13"/>
            <p:cNvGrpSpPr>
              <a:grpSpLocks noChangeAspect="1"/>
            </p:cNvGrpSpPr>
            <p:nvPr/>
          </p:nvGrpSpPr>
          <p:grpSpPr>
            <a:xfrm>
              <a:off x="1797347" y="4072895"/>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a:off x="0" y="6699220"/>
              <a:ext cx="9689503" cy="8332972"/>
              <a:chOff x="0" y="0"/>
              <a:chExt cx="6350000" cy="5461000"/>
            </a:xfrm>
          </p:grpSpPr>
          <p:sp>
            <p:nvSpPr>
              <p:cNvPr id="16" name="Freeform 1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a:stretch>
                  <a:fillRect l="-4127" r="-4127"/>
                </a:stretch>
              </a:blipFill>
            </p:spPr>
          </p:sp>
        </p:grpSp>
        <p:grpSp>
          <p:nvGrpSpPr>
            <p:cNvPr id="17" name="Group 17"/>
            <p:cNvGrpSpPr>
              <a:grpSpLocks noChangeAspect="1"/>
            </p:cNvGrpSpPr>
            <p:nvPr/>
          </p:nvGrpSpPr>
          <p:grpSpPr>
            <a:xfrm rot="-10800000">
              <a:off x="1810047" y="6711948"/>
              <a:ext cx="3047404" cy="263905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19" name="AutoShape 19"/>
          <p:cNvSpPr/>
          <p:nvPr/>
        </p:nvSpPr>
        <p:spPr>
          <a:xfrm rot="5396021">
            <a:off x="-3071815" y="4868863"/>
            <a:ext cx="8229606" cy="0"/>
          </a:xfrm>
          <a:prstGeom prst="line">
            <a:avLst/>
          </a:prstGeom>
          <a:ln w="19050" cap="flat">
            <a:solidFill>
              <a:srgbClr val="E01E37"/>
            </a:solidFill>
            <a:prstDash val="solid"/>
            <a:headEnd type="none" w="sm" len="sm"/>
            <a:tailEnd type="none" w="sm" len="sm"/>
          </a:ln>
        </p:spPr>
      </p:sp>
      <p:sp>
        <p:nvSpPr>
          <p:cNvPr id="20" name="AutoShape 20"/>
          <p:cNvSpPr/>
          <p:nvPr/>
        </p:nvSpPr>
        <p:spPr>
          <a:xfrm rot="3612245">
            <a:off x="9663354" y="1150762"/>
            <a:ext cx="2674086" cy="0"/>
          </a:xfrm>
          <a:prstGeom prst="line">
            <a:avLst/>
          </a:prstGeom>
          <a:ln w="19050" cap="rnd">
            <a:solidFill>
              <a:srgbClr val="FFFFFF"/>
            </a:solidFill>
            <a:prstDash val="solid"/>
            <a:headEnd type="none" w="sm" len="sm"/>
            <a:tailEnd type="none" w="sm" len="sm"/>
          </a:ln>
        </p:spPr>
      </p:sp>
      <p:grpSp>
        <p:nvGrpSpPr>
          <p:cNvPr id="21" name="Group 21"/>
          <p:cNvGrpSpPr/>
          <p:nvPr/>
        </p:nvGrpSpPr>
        <p:grpSpPr>
          <a:xfrm>
            <a:off x="4790667" y="5134380"/>
            <a:ext cx="4353333" cy="4123920"/>
            <a:chOff x="0" y="0"/>
            <a:chExt cx="5804443" cy="5498559"/>
          </a:xfrm>
        </p:grpSpPr>
        <p:pic>
          <p:nvPicPr>
            <p:cNvPr id="22" name="Picture 22"/>
            <p:cNvPicPr>
              <a:picLocks noChangeAspect="1"/>
            </p:cNvPicPr>
            <p:nvPr/>
          </p:nvPicPr>
          <p:blipFill>
            <a:blip r:embed="rId4"/>
            <a:srcRect/>
            <a:stretch>
              <a:fillRect/>
            </a:stretch>
          </p:blipFill>
          <p:spPr>
            <a:xfrm>
              <a:off x="1786636" y="272951"/>
              <a:ext cx="4017808" cy="4960257"/>
            </a:xfrm>
            <a:prstGeom prst="rect">
              <a:avLst/>
            </a:prstGeom>
          </p:spPr>
        </p:pic>
        <p:pic>
          <p:nvPicPr>
            <p:cNvPr id="23" name="Picture 23"/>
            <p:cNvPicPr>
              <a:picLocks noChangeAspect="1"/>
            </p:cNvPicPr>
            <p:nvPr/>
          </p:nvPicPr>
          <p:blipFill>
            <a:blip r:embed="rId5"/>
            <a:srcRect/>
            <a:stretch>
              <a:fillRect/>
            </a:stretch>
          </p:blipFill>
          <p:spPr>
            <a:xfrm>
              <a:off x="0" y="0"/>
              <a:ext cx="1561379" cy="2071482"/>
            </a:xfrm>
            <a:prstGeom prst="rect">
              <a:avLst/>
            </a:prstGeom>
          </p:spPr>
        </p:pic>
        <p:pic>
          <p:nvPicPr>
            <p:cNvPr id="24" name="Picture 24"/>
            <p:cNvPicPr>
              <a:picLocks noChangeAspect="1"/>
            </p:cNvPicPr>
            <p:nvPr/>
          </p:nvPicPr>
          <p:blipFill>
            <a:blip r:embed="rId6"/>
            <a:srcRect/>
            <a:stretch>
              <a:fillRect/>
            </a:stretch>
          </p:blipFill>
          <p:spPr>
            <a:xfrm>
              <a:off x="91922" y="3427078"/>
              <a:ext cx="1377535" cy="2071482"/>
            </a:xfrm>
            <a:prstGeom prst="rect">
              <a:avLst/>
            </a:prstGeom>
          </p:spPr>
        </p:pic>
      </p:grpSp>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62520" y="5350251"/>
            <a:ext cx="1665218" cy="514136"/>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3726117" y="4629364"/>
            <a:ext cx="1665218" cy="514136"/>
          </a:xfrm>
          <a:prstGeom prst="rect">
            <a:avLst/>
          </a:prstGeom>
        </p:spPr>
      </p:pic>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3726117" y="9258300"/>
            <a:ext cx="1665218" cy="514136"/>
          </a:xfrm>
          <a:prstGeom prst="rect">
            <a:avLst/>
          </a:prstGeom>
        </p:spPr>
      </p:pic>
      <p:sp>
        <p:nvSpPr>
          <p:cNvPr id="28" name="TextBox 28"/>
          <p:cNvSpPr txBox="1"/>
          <p:nvPr/>
        </p:nvSpPr>
        <p:spPr>
          <a:xfrm>
            <a:off x="1323568" y="501960"/>
            <a:ext cx="5220226" cy="573427"/>
          </a:xfrm>
          <a:prstGeom prst="rect">
            <a:avLst/>
          </a:prstGeom>
        </p:spPr>
        <p:txBody>
          <a:bodyPr lIns="0" tIns="0" rIns="0" bIns="0" rtlCol="0" anchor="t">
            <a:spAutoFit/>
          </a:bodyPr>
          <a:lstStyle/>
          <a:p>
            <a:pPr>
              <a:lnSpc>
                <a:spcPts val="4900"/>
              </a:lnSpc>
            </a:pPr>
            <a:r>
              <a:rPr lang="en-US" sz="3500" b="1">
                <a:solidFill>
                  <a:srgbClr val="FFFFFF"/>
                </a:solidFill>
                <a:latin typeface="Times New Roman" panose="02020603050405020304" pitchFamily="18" charset="0"/>
              </a:rPr>
              <a:t>II. KÍ HIỆU NGUYÊN TỬ</a:t>
            </a:r>
          </a:p>
        </p:txBody>
      </p:sp>
      <p:sp>
        <p:nvSpPr>
          <p:cNvPr id="29" name="TextBox 29"/>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30" name="TextBox 30"/>
          <p:cNvSpPr txBox="1"/>
          <p:nvPr/>
        </p:nvSpPr>
        <p:spPr>
          <a:xfrm>
            <a:off x="2356844" y="1634848"/>
            <a:ext cx="10226072" cy="2585323"/>
          </a:xfrm>
          <a:prstGeom prst="rect">
            <a:avLst/>
          </a:prstGeom>
        </p:spPr>
        <p:txBody>
          <a:bodyPr wrap="square" lIns="0" tIns="0" rIns="0" bIns="0" rtlCol="0" anchor="t">
            <a:spAutoFit/>
          </a:bodyPr>
          <a:lstStyle/>
          <a:p>
            <a:pPr algn="just">
              <a:lnSpc>
                <a:spcPct val="120000"/>
              </a:lnSpc>
              <a:spcBef>
                <a:spcPct val="0"/>
              </a:spcBef>
            </a:pPr>
            <a:r>
              <a:rPr lang="en-US" sz="3500" b="1" i="1">
                <a:solidFill>
                  <a:srgbClr val="FFFFFF"/>
                </a:solidFill>
                <a:latin typeface="Times New Roman" panose="02020603050405020304" pitchFamily="18" charset="0"/>
              </a:rPr>
              <a:t>Số đơn vị điện tích hạt nhân nguyên tử của một nguyên tố hóa học (còn được gọi là số hiệu nguyên tử Z của nguyên tố đó) và số khối (A) là những đặc trưng cơ bản của một nguyên tố</a:t>
            </a:r>
          </a:p>
        </p:txBody>
      </p:sp>
      <p:sp>
        <p:nvSpPr>
          <p:cNvPr id="31" name="TextBox 31"/>
          <p:cNvSpPr txBox="1"/>
          <p:nvPr/>
        </p:nvSpPr>
        <p:spPr>
          <a:xfrm>
            <a:off x="10483324" y="5274051"/>
            <a:ext cx="2379464" cy="1233223"/>
          </a:xfrm>
          <a:prstGeom prst="rect">
            <a:avLst/>
          </a:prstGeom>
        </p:spPr>
        <p:txBody>
          <a:bodyPr lIns="0" tIns="0" rIns="0" bIns="0" rtlCol="0" anchor="t">
            <a:spAutoFit/>
          </a:bodyPr>
          <a:lstStyle/>
          <a:p>
            <a:pPr algn="just">
              <a:lnSpc>
                <a:spcPct val="120000"/>
              </a:lnSpc>
            </a:pPr>
            <a:r>
              <a:rPr lang="en-US" sz="3500" b="1" i="1">
                <a:solidFill>
                  <a:srgbClr val="FFFFFF"/>
                </a:solidFill>
                <a:latin typeface="Times New Roman" panose="02020603050405020304" pitchFamily="18" charset="0"/>
              </a:rPr>
              <a:t>Kí hiệu </a:t>
            </a:r>
          </a:p>
          <a:p>
            <a:pPr algn="just">
              <a:lnSpc>
                <a:spcPct val="120000"/>
              </a:lnSpc>
            </a:pPr>
            <a:r>
              <a:rPr lang="en-US" sz="3500" b="1" i="1">
                <a:solidFill>
                  <a:srgbClr val="FFFFFF"/>
                </a:solidFill>
                <a:latin typeface="Times New Roman" panose="02020603050405020304" pitchFamily="18" charset="0"/>
              </a:rPr>
              <a:t>nguyên tố</a:t>
            </a:r>
          </a:p>
        </p:txBody>
      </p:sp>
      <p:sp>
        <p:nvSpPr>
          <p:cNvPr id="32" name="TextBox 32"/>
          <p:cNvSpPr txBox="1"/>
          <p:nvPr/>
        </p:nvSpPr>
        <p:spPr>
          <a:xfrm>
            <a:off x="2242544" y="5184937"/>
            <a:ext cx="1741438" cy="586892"/>
          </a:xfrm>
          <a:prstGeom prst="rect">
            <a:avLst/>
          </a:prstGeom>
        </p:spPr>
        <p:txBody>
          <a:bodyPr lIns="0" tIns="0" rIns="0" bIns="0" rtlCol="0" anchor="t">
            <a:spAutoFit/>
          </a:bodyPr>
          <a:lstStyle/>
          <a:p>
            <a:pPr algn="ctr">
              <a:lnSpc>
                <a:spcPct val="120000"/>
              </a:lnSpc>
            </a:pPr>
            <a:r>
              <a:rPr lang="en-US" sz="3500" b="1" i="1">
                <a:solidFill>
                  <a:srgbClr val="FFFFFF"/>
                </a:solidFill>
                <a:latin typeface="Times New Roman" panose="02020603050405020304" pitchFamily="18" charset="0"/>
              </a:rPr>
              <a:t>Số khối</a:t>
            </a:r>
          </a:p>
        </p:txBody>
      </p:sp>
      <p:sp>
        <p:nvSpPr>
          <p:cNvPr id="33" name="TextBox 33"/>
          <p:cNvSpPr txBox="1"/>
          <p:nvPr/>
        </p:nvSpPr>
        <p:spPr>
          <a:xfrm>
            <a:off x="1540521" y="7874000"/>
            <a:ext cx="2443460" cy="1233223"/>
          </a:xfrm>
          <a:prstGeom prst="rect">
            <a:avLst/>
          </a:prstGeom>
        </p:spPr>
        <p:txBody>
          <a:bodyPr lIns="0" tIns="0" rIns="0" bIns="0" rtlCol="0" anchor="t">
            <a:spAutoFit/>
          </a:bodyPr>
          <a:lstStyle/>
          <a:p>
            <a:pPr algn="just">
              <a:lnSpc>
                <a:spcPct val="120000"/>
              </a:lnSpc>
            </a:pPr>
            <a:r>
              <a:rPr lang="en-US" sz="3500" b="1" i="1">
                <a:solidFill>
                  <a:srgbClr val="FFFFFF"/>
                </a:solidFill>
                <a:latin typeface="Times New Roman" panose="02020603050405020304" pitchFamily="18" charset="0"/>
              </a:rPr>
              <a:t>Số hiệu</a:t>
            </a:r>
          </a:p>
          <a:p>
            <a:pPr algn="just">
              <a:lnSpc>
                <a:spcPct val="120000"/>
              </a:lnSpc>
            </a:pPr>
            <a:r>
              <a:rPr lang="en-US" sz="3500" b="1" i="1">
                <a:solidFill>
                  <a:srgbClr val="FFFFFF"/>
                </a:solidFill>
                <a:latin typeface="Times New Roman" panose="02020603050405020304" pitchFamily="18" charset="0"/>
              </a:rPr>
              <a:t>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99718" y="2435855"/>
            <a:ext cx="1366715" cy="918936"/>
            <a:chOff x="0" y="0"/>
            <a:chExt cx="1930400" cy="1297940"/>
          </a:xfrm>
        </p:grpSpPr>
        <p:sp>
          <p:nvSpPr>
            <p:cNvPr id="3" name="Freeform 3"/>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sp>
        <p:nvSpPr>
          <p:cNvPr id="4" name="AutoShape 4"/>
          <p:cNvSpPr/>
          <p:nvPr/>
        </p:nvSpPr>
        <p:spPr>
          <a:xfrm rot="5396021">
            <a:off x="-3071815" y="4868863"/>
            <a:ext cx="8229606" cy="0"/>
          </a:xfrm>
          <a:prstGeom prst="line">
            <a:avLst/>
          </a:prstGeom>
          <a:ln w="19050" cap="flat">
            <a:solidFill>
              <a:srgbClr val="E01E37"/>
            </a:solidFill>
            <a:prstDash val="solid"/>
            <a:headEnd type="none" w="sm" len="sm"/>
            <a:tailEnd type="none" w="sm" len="sm"/>
          </a:ln>
        </p:spPr>
      </p:sp>
      <p:sp>
        <p:nvSpPr>
          <p:cNvPr id="5" name="AutoShape 5"/>
          <p:cNvSpPr/>
          <p:nvPr/>
        </p:nvSpPr>
        <p:spPr>
          <a:xfrm rot="3612245">
            <a:off x="9663354" y="1150762"/>
            <a:ext cx="2674086" cy="0"/>
          </a:xfrm>
          <a:prstGeom prst="line">
            <a:avLst/>
          </a:prstGeom>
          <a:ln w="19050" cap="rnd">
            <a:solidFill>
              <a:srgbClr val="FFFFFF"/>
            </a:solidFill>
            <a:prstDash val="solid"/>
            <a:headEnd type="none" w="sm" len="sm"/>
            <a:tailEnd type="none" w="sm" len="sm"/>
          </a:ln>
        </p:spPr>
      </p:sp>
      <p:sp>
        <p:nvSpPr>
          <p:cNvPr id="7" name="TextBox 7"/>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8" name="TextBox 8"/>
          <p:cNvSpPr txBox="1"/>
          <p:nvPr/>
        </p:nvSpPr>
        <p:spPr>
          <a:xfrm>
            <a:off x="2356844" y="1634848"/>
            <a:ext cx="9868570" cy="1882631"/>
          </a:xfrm>
          <a:prstGeom prst="rect">
            <a:avLst/>
          </a:prstGeom>
        </p:spPr>
        <p:txBody>
          <a:bodyPr lIns="0" tIns="0" rIns="0" bIns="0" rtlCol="0" anchor="t">
            <a:spAutoFit/>
          </a:bodyPr>
          <a:lstStyle/>
          <a:p>
            <a:pPr algn="just">
              <a:lnSpc>
                <a:spcPct val="120000"/>
              </a:lnSpc>
              <a:spcBef>
                <a:spcPct val="0"/>
              </a:spcBef>
            </a:pPr>
            <a:r>
              <a:rPr lang="en-US" sz="3500" b="1" i="1">
                <a:solidFill>
                  <a:srgbClr val="FFFFFF"/>
                </a:solidFill>
                <a:latin typeface="Times New Roman" panose="02020603050405020304" pitchFamily="18" charset="0"/>
              </a:rPr>
              <a:t>Khi viết kí hiệu nguyên tử, đặt hai chỉ số đặc trưng ở bên trái kí hiệu nguyên tố, trong đó số hiệu nguyên tử Z ở phía dưới và số khối A ở phía trên</a:t>
            </a:r>
          </a:p>
        </p:txBody>
      </p:sp>
      <mc:AlternateContent xmlns:mc="http://schemas.openxmlformats.org/markup-compatibility/2006" xmlns:a14="http://schemas.microsoft.com/office/drawing/2010/main">
        <mc:Choice Requires="a14">
          <p:sp>
            <p:nvSpPr>
              <p:cNvPr id="9" name="TextBox 9"/>
              <p:cNvSpPr txBox="1"/>
              <p:nvPr/>
            </p:nvSpPr>
            <p:spPr>
              <a:xfrm>
                <a:off x="2356844" y="4215130"/>
                <a:ext cx="6482356" cy="4473853"/>
              </a:xfrm>
              <a:prstGeom prst="rect">
                <a:avLst/>
              </a:prstGeom>
            </p:spPr>
            <p:txBody>
              <a:bodyPr wrap="square" lIns="0" tIns="0" rIns="0" bIns="0" rtlCol="0" anchor="t">
                <a:spAutoFit/>
              </a:bodyPr>
              <a:lstStyle/>
              <a:p>
                <a:pPr algn="just">
                  <a:lnSpc>
                    <a:spcPct val="120000"/>
                  </a:lnSpc>
                  <a:spcBef>
                    <a:spcPct val="0"/>
                  </a:spcBef>
                </a:pPr>
                <a:r>
                  <a:rPr lang="en-US" sz="3500">
                    <a:solidFill>
                      <a:schemeClr val="bg1"/>
                    </a:solidFill>
                    <a:latin typeface="Times New Roman" panose="02020603050405020304" pitchFamily="18" charset="0"/>
                    <a:cs typeface="Times New Roman" panose="02020603050405020304" pitchFamily="18" charset="0"/>
                  </a:rPr>
                  <a:t>Ví dụ: Kí hiệu </a:t>
                </a:r>
                <a14:m>
                  <m:oMath xmlns:m="http://schemas.openxmlformats.org/officeDocument/2006/math">
                    <m:sPre>
                      <m:sPrePr>
                        <m:ctrlPr>
                          <a:rPr lang="en-US" sz="3500" i="1">
                            <a:solidFill>
                              <a:schemeClr val="bg1"/>
                            </a:solidFill>
                            <a:latin typeface="Cambria Math" panose="02040503050406030204" pitchFamily="18" charset="0"/>
                          </a:rPr>
                        </m:ctrlPr>
                      </m:sPrePr>
                      <m:sub>
                        <m:r>
                          <a:rPr lang="en-US" sz="3500" i="0">
                            <a:solidFill>
                              <a:schemeClr val="bg1"/>
                            </a:solidFill>
                            <a:latin typeface="Cambria Math" panose="02040503050406030204" pitchFamily="18" charset="0"/>
                          </a:rPr>
                          <m:t>2</m:t>
                        </m:r>
                      </m:sub>
                      <m:sup>
                        <m:r>
                          <a:rPr lang="en-US" sz="3500" i="0">
                            <a:solidFill>
                              <a:schemeClr val="bg1"/>
                            </a:solidFill>
                            <a:latin typeface="Cambria Math" panose="02040503050406030204" pitchFamily="18" charset="0"/>
                          </a:rPr>
                          <m:t>4</m:t>
                        </m:r>
                      </m:sup>
                      <m:e>
                        <m:r>
                          <m:rPr>
                            <m:sty m:val="p"/>
                          </m:rPr>
                          <a:rPr lang="en-US" sz="3500" i="0">
                            <a:solidFill>
                              <a:schemeClr val="bg1"/>
                            </a:solidFill>
                            <a:latin typeface="Cambria Math" panose="02040503050406030204" pitchFamily="18" charset="0"/>
                          </a:rPr>
                          <m:t>He</m:t>
                        </m:r>
                      </m:e>
                    </m:sPre>
                  </m:oMath>
                </a14:m>
                <a:r>
                  <a:rPr lang="en-US" sz="3500">
                    <a:solidFill>
                      <a:schemeClr val="bg1"/>
                    </a:solidFill>
                    <a:latin typeface="Times New Roman" panose="02020603050405020304" pitchFamily="18" charset="0"/>
                    <a:cs typeface="Times New Roman" panose="02020603050405020304" pitchFamily="18" charset="0"/>
                  </a:rPr>
                  <a:t> cho biết nguyên tử Helium có kí hiệu là He; số hiệu nguyên tử helium bằng 2 nên trong hạt nhân helium có 2 proton, vỏ nguyên tử có 2 electron; số khối của nguyên tử He là 4 nên trong hạt nhân có số neutron là 4 – 2 =2</a:t>
                </a:r>
              </a:p>
            </p:txBody>
          </p:sp>
        </mc:Choice>
        <mc:Fallback xmlns="">
          <p:sp>
            <p:nvSpPr>
              <p:cNvPr id="9" name="TextBox 9"/>
              <p:cNvSpPr txBox="1">
                <a:spLocks noRot="1" noChangeAspect="1" noMove="1" noResize="1" noEditPoints="1" noAdjustHandles="1" noChangeArrowheads="1" noChangeShapeType="1" noTextEdit="1"/>
              </p:cNvSpPr>
              <p:nvPr/>
            </p:nvSpPr>
            <p:spPr>
              <a:xfrm>
                <a:off x="2356844" y="4215130"/>
                <a:ext cx="6482356" cy="4473853"/>
              </a:xfrm>
              <a:prstGeom prst="rect">
                <a:avLst/>
              </a:prstGeom>
              <a:blipFill>
                <a:blip r:embed="rId2"/>
                <a:stretch>
                  <a:fillRect l="-4233" t="-1907" r="-5927" b="-5177"/>
                </a:stretch>
              </a:blipFill>
            </p:spPr>
            <p:txBody>
              <a:bodyPr/>
              <a:lstStyle/>
              <a:p>
                <a:r>
                  <a:rPr lang="vi-VN">
                    <a:noFill/>
                  </a:rPr>
                  <a:t> </a:t>
                </a:r>
              </a:p>
            </p:txBody>
          </p:sp>
        </mc:Fallback>
      </mc:AlternateContent>
      <p:grpSp>
        <p:nvGrpSpPr>
          <p:cNvPr id="10" name="Group 10"/>
          <p:cNvGrpSpPr/>
          <p:nvPr/>
        </p:nvGrpSpPr>
        <p:grpSpPr>
          <a:xfrm>
            <a:off x="11225381" y="-805078"/>
            <a:ext cx="8813667" cy="11274144"/>
            <a:chOff x="0" y="0"/>
            <a:chExt cx="11751556" cy="15032192"/>
          </a:xfrm>
        </p:grpSpPr>
        <p:grpSp>
          <p:nvGrpSpPr>
            <p:cNvPr id="11" name="Group 11"/>
            <p:cNvGrpSpPr>
              <a:grpSpLocks noChangeAspect="1"/>
            </p:cNvGrpSpPr>
            <p:nvPr/>
          </p:nvGrpSpPr>
          <p:grpSpPr>
            <a:xfrm rot="-10800000">
              <a:off x="953634" y="0"/>
              <a:ext cx="10797921" cy="9351000"/>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3" name="Group 13"/>
            <p:cNvGrpSpPr>
              <a:grpSpLocks noChangeAspect="1"/>
            </p:cNvGrpSpPr>
            <p:nvPr/>
          </p:nvGrpSpPr>
          <p:grpSpPr>
            <a:xfrm>
              <a:off x="2575090" y="169308"/>
              <a:ext cx="7555011" cy="6542639"/>
              <a:chOff x="0" y="0"/>
              <a:chExt cx="6350000" cy="5499100"/>
            </a:xfrm>
          </p:grpSpPr>
          <p:sp>
            <p:nvSpPr>
              <p:cNvPr id="14" name="Freeform 14"/>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3"/>
                <a:stretch>
                  <a:fillRect l="-14990" r="-14990"/>
                </a:stretch>
              </a:blipFill>
            </p:spPr>
          </p:sp>
        </p:grpSp>
        <p:grpSp>
          <p:nvGrpSpPr>
            <p:cNvPr id="15" name="Group 15"/>
            <p:cNvGrpSpPr>
              <a:grpSpLocks noChangeAspect="1"/>
            </p:cNvGrpSpPr>
            <p:nvPr/>
          </p:nvGrpSpPr>
          <p:grpSpPr>
            <a:xfrm>
              <a:off x="6352595" y="6711948"/>
              <a:ext cx="3047404" cy="2639052"/>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7" name="Group 17"/>
            <p:cNvGrpSpPr>
              <a:grpSpLocks noChangeAspect="1"/>
            </p:cNvGrpSpPr>
            <p:nvPr/>
          </p:nvGrpSpPr>
          <p:grpSpPr>
            <a:xfrm rot="-10800000">
              <a:off x="6352595" y="9351000"/>
              <a:ext cx="3047404" cy="263905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9" name="Group 19"/>
            <p:cNvGrpSpPr>
              <a:grpSpLocks noChangeAspect="1"/>
            </p:cNvGrpSpPr>
            <p:nvPr/>
          </p:nvGrpSpPr>
          <p:grpSpPr>
            <a:xfrm>
              <a:off x="1797347" y="4072895"/>
              <a:ext cx="3047404" cy="2639052"/>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21" name="Group 21"/>
            <p:cNvGrpSpPr>
              <a:grpSpLocks noChangeAspect="1"/>
            </p:cNvGrpSpPr>
            <p:nvPr/>
          </p:nvGrpSpPr>
          <p:grpSpPr>
            <a:xfrm>
              <a:off x="0" y="6699220"/>
              <a:ext cx="9689503" cy="8332972"/>
              <a:chOff x="0" y="0"/>
              <a:chExt cx="6350000" cy="5461000"/>
            </a:xfrm>
          </p:grpSpPr>
          <p:sp>
            <p:nvSpPr>
              <p:cNvPr id="22" name="Freeform 22"/>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a:stretch>
                  <a:fillRect l="-4127" r="-4127"/>
                </a:stretch>
              </a:blipFill>
            </p:spPr>
          </p:sp>
        </p:grpSp>
        <p:grpSp>
          <p:nvGrpSpPr>
            <p:cNvPr id="23" name="Group 23"/>
            <p:cNvGrpSpPr>
              <a:grpSpLocks noChangeAspect="1"/>
            </p:cNvGrpSpPr>
            <p:nvPr/>
          </p:nvGrpSpPr>
          <p:grpSpPr>
            <a:xfrm rot="-10800000">
              <a:off x="1810047" y="6711948"/>
              <a:ext cx="3047404" cy="2639052"/>
              <a:chOff x="0" y="0"/>
              <a:chExt cx="6350000" cy="5499100"/>
            </a:xfrm>
          </p:grpSpPr>
          <p:sp>
            <p:nvSpPr>
              <p:cNvPr id="24" name="Freeform 2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pic>
        <p:nvPicPr>
          <p:cNvPr id="1026" name="Picture 2" descr="Helium | Podcast | Chemistry World"/>
          <p:cNvPicPr>
            <a:picLocks noChangeAspect="1" noChangeArrowheads="1"/>
          </p:cNvPicPr>
          <p:nvPr/>
        </p:nvPicPr>
        <p:blipFill rotWithShape="1">
          <a:blip r:embed="rId5">
            <a:extLst>
              <a:ext uri="{28A0092B-C50C-407E-A947-70E740481C1C}">
                <a14:useLocalDpi xmlns:a14="http://schemas.microsoft.com/office/drawing/2010/main" val="0"/>
              </a:ext>
            </a:extLst>
          </a:blip>
          <a:srcRect l="23206" r="21034"/>
          <a:stretch/>
        </p:blipFill>
        <p:spPr bwMode="auto">
          <a:xfrm>
            <a:off x="9178805" y="4372700"/>
            <a:ext cx="4971969" cy="501566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4">
            <a:extLst>
              <a:ext uri="{FF2B5EF4-FFF2-40B4-BE49-F238E27FC236}">
                <a16:creationId xmlns:a16="http://schemas.microsoft.com/office/drawing/2014/main" id="{94FCE7A7-EAB3-6244-A5CE-3B206FE8E3AB}"/>
              </a:ext>
            </a:extLst>
          </p:cNvPr>
          <p:cNvGrpSpPr/>
          <p:nvPr/>
        </p:nvGrpSpPr>
        <p:grpSpPr>
          <a:xfrm>
            <a:off x="0" y="0"/>
            <a:ext cx="12382053" cy="1525899"/>
            <a:chOff x="0" y="0"/>
            <a:chExt cx="16509404" cy="2639052"/>
          </a:xfrm>
        </p:grpSpPr>
        <p:grpSp>
          <p:nvGrpSpPr>
            <p:cNvPr id="27" name="Group 5">
              <a:extLst>
                <a:ext uri="{FF2B5EF4-FFF2-40B4-BE49-F238E27FC236}">
                  <a16:creationId xmlns:a16="http://schemas.microsoft.com/office/drawing/2014/main" id="{9123C260-425E-3DCC-3814-4D01EEA48804}"/>
                </a:ext>
              </a:extLst>
            </p:cNvPr>
            <p:cNvGrpSpPr/>
            <p:nvPr/>
          </p:nvGrpSpPr>
          <p:grpSpPr>
            <a:xfrm rot="-10800000">
              <a:off x="0" y="0"/>
              <a:ext cx="13462000" cy="2639052"/>
              <a:chOff x="0" y="0"/>
              <a:chExt cx="6830719" cy="1339075"/>
            </a:xfrm>
          </p:grpSpPr>
          <p:sp>
            <p:nvSpPr>
              <p:cNvPr id="30" name="Freeform 6">
                <a:extLst>
                  <a:ext uri="{FF2B5EF4-FFF2-40B4-BE49-F238E27FC236}">
                    <a16:creationId xmlns:a16="http://schemas.microsoft.com/office/drawing/2014/main" id="{18F92EF7-6117-C34B-D336-3689CC27BFE7}"/>
                  </a:ext>
                </a:extLst>
              </p:cNvPr>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28" name="Group 7">
              <a:extLst>
                <a:ext uri="{FF2B5EF4-FFF2-40B4-BE49-F238E27FC236}">
                  <a16:creationId xmlns:a16="http://schemas.microsoft.com/office/drawing/2014/main" id="{8AFEDD60-98D7-CF5D-5090-8CD413BD43BA}"/>
                </a:ext>
              </a:extLst>
            </p:cNvPr>
            <p:cNvGrpSpPr>
              <a:grpSpLocks noChangeAspect="1"/>
            </p:cNvGrpSpPr>
            <p:nvPr/>
          </p:nvGrpSpPr>
          <p:grpSpPr>
            <a:xfrm>
              <a:off x="13462000" y="0"/>
              <a:ext cx="3047404" cy="2639052"/>
              <a:chOff x="0" y="0"/>
              <a:chExt cx="6350000" cy="5499100"/>
            </a:xfrm>
          </p:grpSpPr>
          <p:sp>
            <p:nvSpPr>
              <p:cNvPr id="29" name="Freeform 8">
                <a:extLst>
                  <a:ext uri="{FF2B5EF4-FFF2-40B4-BE49-F238E27FC236}">
                    <a16:creationId xmlns:a16="http://schemas.microsoft.com/office/drawing/2014/main" id="{94688542-4F0F-7F1B-9C98-517BAA163D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31" name="TextBox 28">
            <a:extLst>
              <a:ext uri="{FF2B5EF4-FFF2-40B4-BE49-F238E27FC236}">
                <a16:creationId xmlns:a16="http://schemas.microsoft.com/office/drawing/2014/main" id="{30F5CB2E-B53E-21F6-3741-423DBDBD8427}"/>
              </a:ext>
            </a:extLst>
          </p:cNvPr>
          <p:cNvSpPr txBox="1"/>
          <p:nvPr/>
        </p:nvSpPr>
        <p:spPr>
          <a:xfrm>
            <a:off x="1323568" y="501960"/>
            <a:ext cx="5220226" cy="573427"/>
          </a:xfrm>
          <a:prstGeom prst="rect">
            <a:avLst/>
          </a:prstGeom>
        </p:spPr>
        <p:txBody>
          <a:bodyPr lIns="0" tIns="0" rIns="0" bIns="0" rtlCol="0" anchor="t">
            <a:spAutoFit/>
          </a:bodyPr>
          <a:lstStyle/>
          <a:p>
            <a:pPr>
              <a:lnSpc>
                <a:spcPts val="4900"/>
              </a:lnSpc>
            </a:pPr>
            <a:r>
              <a:rPr lang="en-US" sz="3500" b="1">
                <a:solidFill>
                  <a:srgbClr val="FFFFFF"/>
                </a:solidFill>
                <a:latin typeface="Times New Roman" panose="02020603050405020304" pitchFamily="18" charset="0"/>
              </a:rPr>
              <a:t>II. KÍ HIỆU 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sp>
        <p:nvSpPr>
          <p:cNvPr id="2" name="AutoShape 2"/>
          <p:cNvSpPr/>
          <p:nvPr/>
        </p:nvSpPr>
        <p:spPr>
          <a:xfrm rot="5396021">
            <a:off x="-3071815" y="4868863"/>
            <a:ext cx="8229606" cy="0"/>
          </a:xfrm>
          <a:prstGeom prst="line">
            <a:avLst/>
          </a:prstGeom>
          <a:ln w="19050" cap="flat">
            <a:solidFill>
              <a:srgbClr val="E01E37"/>
            </a:solidFill>
            <a:prstDash val="solid"/>
            <a:headEnd type="none" w="sm" len="sm"/>
            <a:tailEnd type="none" w="sm" len="sm"/>
          </a:ln>
        </p:spPr>
      </p:sp>
      <p:sp>
        <p:nvSpPr>
          <p:cNvPr id="3" name="AutoShape 3"/>
          <p:cNvSpPr/>
          <p:nvPr/>
        </p:nvSpPr>
        <p:spPr>
          <a:xfrm rot="3612245">
            <a:off x="9663354" y="1150762"/>
            <a:ext cx="2674086" cy="0"/>
          </a:xfrm>
          <a:prstGeom prst="line">
            <a:avLst/>
          </a:prstGeom>
          <a:ln w="19050" cap="rnd">
            <a:solidFill>
              <a:srgbClr val="FFFFFF"/>
            </a:solidFill>
            <a:prstDash val="solid"/>
            <a:headEnd type="none" w="sm" len="sm"/>
            <a:tailEnd type="none" w="sm" len="sm"/>
          </a:ln>
        </p:spPr>
      </p:sp>
      <p:grpSp>
        <p:nvGrpSpPr>
          <p:cNvPr id="4" name="Group 4"/>
          <p:cNvGrpSpPr/>
          <p:nvPr/>
        </p:nvGrpSpPr>
        <p:grpSpPr>
          <a:xfrm>
            <a:off x="11225381" y="-805078"/>
            <a:ext cx="8813667" cy="11274144"/>
            <a:chOff x="0" y="0"/>
            <a:chExt cx="11751556" cy="15032192"/>
          </a:xfrm>
        </p:grpSpPr>
        <p:grpSp>
          <p:nvGrpSpPr>
            <p:cNvPr id="5" name="Group 5"/>
            <p:cNvGrpSpPr>
              <a:grpSpLocks noChangeAspect="1"/>
            </p:cNvGrpSpPr>
            <p:nvPr/>
          </p:nvGrpSpPr>
          <p:grpSpPr>
            <a:xfrm rot="-10800000">
              <a:off x="953634" y="0"/>
              <a:ext cx="10797921" cy="9351000"/>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7" name="Group 7"/>
            <p:cNvGrpSpPr>
              <a:grpSpLocks noChangeAspect="1"/>
            </p:cNvGrpSpPr>
            <p:nvPr/>
          </p:nvGrpSpPr>
          <p:grpSpPr>
            <a:xfrm>
              <a:off x="2575090" y="169308"/>
              <a:ext cx="7555011" cy="6542639"/>
              <a:chOff x="0" y="0"/>
              <a:chExt cx="6350000" cy="5499100"/>
            </a:xfrm>
          </p:grpSpPr>
          <p:sp>
            <p:nvSpPr>
              <p:cNvPr id="8" name="Freeform 8"/>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4990" r="-14990"/>
                </a:stretch>
              </a:blipFill>
            </p:spPr>
          </p:sp>
        </p:grpSp>
        <p:grpSp>
          <p:nvGrpSpPr>
            <p:cNvPr id="9" name="Group 9"/>
            <p:cNvGrpSpPr>
              <a:grpSpLocks noChangeAspect="1"/>
            </p:cNvGrpSpPr>
            <p:nvPr/>
          </p:nvGrpSpPr>
          <p:grpSpPr>
            <a:xfrm>
              <a:off x="6352595" y="6711948"/>
              <a:ext cx="3047404" cy="263905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1" name="Group 11"/>
            <p:cNvGrpSpPr>
              <a:grpSpLocks noChangeAspect="1"/>
            </p:cNvGrpSpPr>
            <p:nvPr/>
          </p:nvGrpSpPr>
          <p:grpSpPr>
            <a:xfrm rot="-10800000">
              <a:off x="6352595" y="9351000"/>
              <a:ext cx="3047404" cy="263905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3" name="Group 13"/>
            <p:cNvGrpSpPr>
              <a:grpSpLocks noChangeAspect="1"/>
            </p:cNvGrpSpPr>
            <p:nvPr/>
          </p:nvGrpSpPr>
          <p:grpSpPr>
            <a:xfrm>
              <a:off x="1797347" y="4072895"/>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a:off x="0" y="6699220"/>
              <a:ext cx="9689503" cy="8332972"/>
              <a:chOff x="0" y="0"/>
              <a:chExt cx="6350000" cy="5461000"/>
            </a:xfrm>
          </p:grpSpPr>
          <p:sp>
            <p:nvSpPr>
              <p:cNvPr id="16" name="Freeform 1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a:stretch>
                  <a:fillRect l="-4127" r="-4127"/>
                </a:stretch>
              </a:blipFill>
            </p:spPr>
          </p:sp>
        </p:grpSp>
        <p:grpSp>
          <p:nvGrpSpPr>
            <p:cNvPr id="17" name="Group 17"/>
            <p:cNvGrpSpPr>
              <a:grpSpLocks noChangeAspect="1"/>
            </p:cNvGrpSpPr>
            <p:nvPr/>
          </p:nvGrpSpPr>
          <p:grpSpPr>
            <a:xfrm rot="-10800000">
              <a:off x="1810047" y="6711948"/>
              <a:ext cx="3047404" cy="263905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grpSp>
        <p:nvGrpSpPr>
          <p:cNvPr id="19" name="Group 19"/>
          <p:cNvGrpSpPr/>
          <p:nvPr/>
        </p:nvGrpSpPr>
        <p:grpSpPr>
          <a:xfrm>
            <a:off x="1323608" y="1672939"/>
            <a:ext cx="702485" cy="871443"/>
            <a:chOff x="0" y="0"/>
            <a:chExt cx="936646" cy="1161924"/>
          </a:xfrm>
        </p:grpSpPr>
        <p:grpSp>
          <p:nvGrpSpPr>
            <p:cNvPr id="20" name="Group 20"/>
            <p:cNvGrpSpPr/>
            <p:nvPr/>
          </p:nvGrpSpPr>
          <p:grpSpPr>
            <a:xfrm rot="-5400000">
              <a:off x="-120265" y="120265"/>
              <a:ext cx="1161924" cy="921395"/>
              <a:chOff x="0" y="0"/>
              <a:chExt cx="1636767" cy="1297940"/>
            </a:xfrm>
          </p:grpSpPr>
          <p:sp>
            <p:nvSpPr>
              <p:cNvPr id="21" name="Freeform 21"/>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4181" y="362813"/>
              <a:ext cx="722465" cy="442674"/>
            </a:xfrm>
            <a:prstGeom prst="rect">
              <a:avLst/>
            </a:prstGeom>
          </p:spPr>
        </p:pic>
      </p:grpSp>
      <p:grpSp>
        <p:nvGrpSpPr>
          <p:cNvPr id="23" name="Group 23"/>
          <p:cNvGrpSpPr/>
          <p:nvPr/>
        </p:nvGrpSpPr>
        <p:grpSpPr>
          <a:xfrm>
            <a:off x="7579274" y="1922179"/>
            <a:ext cx="5849661" cy="2657174"/>
            <a:chOff x="0" y="0"/>
            <a:chExt cx="7799549" cy="3542899"/>
          </a:xfrm>
        </p:grpSpPr>
        <p:pic>
          <p:nvPicPr>
            <p:cNvPr id="24" name="Picture 24"/>
            <p:cNvPicPr>
              <a:picLocks noChangeAspect="1"/>
            </p:cNvPicPr>
            <p:nvPr/>
          </p:nvPicPr>
          <p:blipFill>
            <a:blip r:embed="rId6"/>
            <a:srcRect/>
            <a:stretch>
              <a:fillRect/>
            </a:stretch>
          </p:blipFill>
          <p:spPr>
            <a:xfrm>
              <a:off x="3161989" y="488910"/>
              <a:ext cx="2075805" cy="2562722"/>
            </a:xfrm>
            <a:prstGeom prst="rect">
              <a:avLst/>
            </a:prstGeom>
          </p:spPr>
        </p:pic>
        <p:pic>
          <p:nvPicPr>
            <p:cNvPr id="25" name="Picture 25"/>
            <p:cNvPicPr>
              <a:picLocks noChangeAspect="1"/>
            </p:cNvPicPr>
            <p:nvPr/>
          </p:nvPicPr>
          <p:blipFill>
            <a:blip r:embed="rId7"/>
            <a:srcRect/>
            <a:stretch>
              <a:fillRect/>
            </a:stretch>
          </p:blipFill>
          <p:spPr>
            <a:xfrm>
              <a:off x="2238922" y="347890"/>
              <a:ext cx="806688" cy="1070233"/>
            </a:xfrm>
            <a:prstGeom prst="rect">
              <a:avLst/>
            </a:prstGeom>
          </p:spPr>
        </p:pic>
        <p:pic>
          <p:nvPicPr>
            <p:cNvPr id="26" name="Picture 26"/>
            <p:cNvPicPr>
              <a:picLocks noChangeAspect="1"/>
            </p:cNvPicPr>
            <p:nvPr/>
          </p:nvPicPr>
          <p:blipFill>
            <a:blip r:embed="rId8"/>
            <a:srcRect/>
            <a:stretch>
              <a:fillRect/>
            </a:stretch>
          </p:blipFill>
          <p:spPr>
            <a:xfrm>
              <a:off x="2286414" y="2118493"/>
              <a:ext cx="711705" cy="1070233"/>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06118" y="496596"/>
              <a:ext cx="1147116" cy="354172"/>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05587" y="0"/>
              <a:ext cx="1147116" cy="354172"/>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505587" y="3188727"/>
              <a:ext cx="1147116" cy="354172"/>
            </a:xfrm>
            <a:prstGeom prst="rect">
              <a:avLst/>
            </a:prstGeom>
          </p:spPr>
        </p:pic>
        <p:sp>
          <p:nvSpPr>
            <p:cNvPr id="30" name="TextBox 30"/>
            <p:cNvSpPr txBox="1"/>
            <p:nvPr/>
          </p:nvSpPr>
          <p:spPr>
            <a:xfrm>
              <a:off x="6160411" y="468021"/>
              <a:ext cx="1639138" cy="948209"/>
            </a:xfrm>
            <a:prstGeom prst="rect">
              <a:avLst/>
            </a:prstGeom>
          </p:spPr>
          <p:txBody>
            <a:bodyPr lIns="0" tIns="0" rIns="0" bIns="0" rtlCol="0" anchor="t">
              <a:spAutoFit/>
            </a:bodyPr>
            <a:lstStyle/>
            <a:p>
              <a:pPr algn="just">
                <a:lnSpc>
                  <a:spcPts val="2893"/>
                </a:lnSpc>
              </a:pPr>
              <a:r>
                <a:rPr lang="en-US" sz="2066">
                  <a:solidFill>
                    <a:srgbClr val="FFFFFF"/>
                  </a:solidFill>
                  <a:latin typeface="Times New Roman" panose="02020603050405020304" pitchFamily="18" charset="0"/>
                </a:rPr>
                <a:t>Kí hiệu </a:t>
              </a:r>
            </a:p>
            <a:p>
              <a:pPr algn="just">
                <a:lnSpc>
                  <a:spcPts val="2893"/>
                </a:lnSpc>
              </a:pPr>
              <a:r>
                <a:rPr lang="en-US" sz="2066">
                  <a:solidFill>
                    <a:srgbClr val="FFFFFF"/>
                  </a:solidFill>
                  <a:latin typeface="Times New Roman" panose="02020603050405020304" pitchFamily="18" charset="0"/>
                </a:rPr>
                <a:t>nguyên tố</a:t>
              </a:r>
            </a:p>
          </p:txBody>
        </p:sp>
        <p:sp>
          <p:nvSpPr>
            <p:cNvPr id="31" name="TextBox 31"/>
            <p:cNvSpPr txBox="1"/>
            <p:nvPr/>
          </p:nvSpPr>
          <p:spPr>
            <a:xfrm>
              <a:off x="483601" y="406633"/>
              <a:ext cx="1199621" cy="454740"/>
            </a:xfrm>
            <a:prstGeom prst="rect">
              <a:avLst/>
            </a:prstGeom>
          </p:spPr>
          <p:txBody>
            <a:bodyPr lIns="0" tIns="0" rIns="0" bIns="0" rtlCol="0" anchor="t">
              <a:spAutoFit/>
            </a:bodyPr>
            <a:lstStyle/>
            <a:p>
              <a:pPr algn="ctr">
                <a:lnSpc>
                  <a:spcPts val="2893"/>
                </a:lnSpc>
              </a:pPr>
              <a:r>
                <a:rPr lang="en-US" sz="2066">
                  <a:solidFill>
                    <a:srgbClr val="FFFFFF"/>
                  </a:solidFill>
                  <a:latin typeface="Times New Roman" panose="02020603050405020304" pitchFamily="18" charset="0"/>
                </a:rPr>
                <a:t>Số khối</a:t>
              </a:r>
            </a:p>
          </p:txBody>
        </p:sp>
        <p:sp>
          <p:nvSpPr>
            <p:cNvPr id="32" name="TextBox 32"/>
            <p:cNvSpPr txBox="1"/>
            <p:nvPr/>
          </p:nvSpPr>
          <p:spPr>
            <a:xfrm>
              <a:off x="0" y="2259043"/>
              <a:ext cx="1683222" cy="948209"/>
            </a:xfrm>
            <a:prstGeom prst="rect">
              <a:avLst/>
            </a:prstGeom>
          </p:spPr>
          <p:txBody>
            <a:bodyPr lIns="0" tIns="0" rIns="0" bIns="0" rtlCol="0" anchor="t">
              <a:spAutoFit/>
            </a:bodyPr>
            <a:lstStyle/>
            <a:p>
              <a:pPr algn="just">
                <a:lnSpc>
                  <a:spcPts val="2893"/>
                </a:lnSpc>
              </a:pPr>
              <a:r>
                <a:rPr lang="en-US" sz="2066">
                  <a:solidFill>
                    <a:srgbClr val="FFFFFF"/>
                  </a:solidFill>
                  <a:latin typeface="Times New Roman" panose="02020603050405020304" pitchFamily="18" charset="0"/>
                </a:rPr>
                <a:t>Số hiệu</a:t>
              </a:r>
            </a:p>
            <a:p>
              <a:pPr algn="just">
                <a:lnSpc>
                  <a:spcPts val="2893"/>
                </a:lnSpc>
              </a:pPr>
              <a:r>
                <a:rPr lang="en-US" sz="2066">
                  <a:solidFill>
                    <a:srgbClr val="FFFFFF"/>
                  </a:solidFill>
                  <a:latin typeface="Times New Roman" panose="02020603050405020304" pitchFamily="18" charset="0"/>
                </a:rPr>
                <a:t>nguyên tử</a:t>
              </a:r>
            </a:p>
          </p:txBody>
        </p:sp>
      </p:grpSp>
      <p:pic>
        <p:nvPicPr>
          <p:cNvPr id="33" name="Picture 3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41288" y="5143499"/>
            <a:ext cx="4577535" cy="4577535"/>
          </a:xfrm>
          <a:prstGeom prst="rect">
            <a:avLst/>
          </a:prstGeom>
        </p:spPr>
      </p:pic>
      <p:pic>
        <p:nvPicPr>
          <p:cNvPr id="34" name="Picture 3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02908" y="5143500"/>
            <a:ext cx="4577535" cy="4577535"/>
          </a:xfrm>
          <a:prstGeom prst="rect">
            <a:avLst/>
          </a:prstGeom>
        </p:spPr>
      </p:pic>
      <p:sp>
        <p:nvSpPr>
          <p:cNvPr id="36" name="TextBox 36"/>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37" name="TextBox 37"/>
          <p:cNvSpPr txBox="1"/>
          <p:nvPr/>
        </p:nvSpPr>
        <p:spPr>
          <a:xfrm>
            <a:off x="2241289" y="1776874"/>
            <a:ext cx="3822948" cy="579454"/>
          </a:xfrm>
          <a:prstGeom prst="rect">
            <a:avLst/>
          </a:prstGeom>
        </p:spPr>
        <p:txBody>
          <a:bodyPr lIns="0" tIns="0" rIns="0" bIns="0" rtlCol="0" anchor="t">
            <a:spAutoFit/>
          </a:bodyPr>
          <a:lstStyle/>
          <a:p>
            <a:pPr algn="just">
              <a:lnSpc>
                <a:spcPts val="4900"/>
              </a:lnSpc>
            </a:pPr>
            <a:r>
              <a:rPr lang="en-US" sz="3600" b="1">
                <a:solidFill>
                  <a:srgbClr val="00B0F0"/>
                </a:solidFill>
                <a:latin typeface="Times New Roman" panose="02020603050405020304" pitchFamily="18" charset="0"/>
              </a:rPr>
              <a:t>Câu hỏi vận dụng</a:t>
            </a:r>
          </a:p>
        </p:txBody>
      </p:sp>
      <p:sp>
        <p:nvSpPr>
          <p:cNvPr id="38" name="TextBox 38"/>
          <p:cNvSpPr txBox="1"/>
          <p:nvPr/>
        </p:nvSpPr>
        <p:spPr>
          <a:xfrm>
            <a:off x="2241289" y="2477708"/>
            <a:ext cx="5161619" cy="1938992"/>
          </a:xfrm>
          <a:prstGeom prst="rect">
            <a:avLst/>
          </a:prstGeom>
        </p:spPr>
        <p:txBody>
          <a:bodyPr wrap="square" lIns="0" tIns="0" rIns="0" bIns="0" rtlCol="0" anchor="t">
            <a:spAutoFit/>
          </a:bodyPr>
          <a:lstStyle/>
          <a:p>
            <a:pPr algn="just">
              <a:lnSpc>
                <a:spcPct val="120000"/>
              </a:lnSpc>
              <a:spcBef>
                <a:spcPct val="0"/>
              </a:spcBef>
            </a:pPr>
            <a:r>
              <a:rPr lang="en-US" sz="3500" b="1">
                <a:solidFill>
                  <a:srgbClr val="FF0000"/>
                </a:solidFill>
                <a:latin typeface="Times New Roman" panose="02020603050405020304" pitchFamily="18" charset="0"/>
              </a:rPr>
              <a:t>2. </a:t>
            </a:r>
            <a:r>
              <a:rPr lang="en-US" sz="3500">
                <a:solidFill>
                  <a:srgbClr val="FFFFFF"/>
                </a:solidFill>
                <a:latin typeface="Times New Roman" panose="02020603050405020304" pitchFamily="18" charset="0"/>
              </a:rPr>
              <a:t>Kí hiệu một nguyên tử cho biết những thông tin gì? Cho ví dụ</a:t>
            </a:r>
          </a:p>
        </p:txBody>
      </p:sp>
      <p:grpSp>
        <p:nvGrpSpPr>
          <p:cNvPr id="39" name="Group 4">
            <a:extLst>
              <a:ext uri="{FF2B5EF4-FFF2-40B4-BE49-F238E27FC236}">
                <a16:creationId xmlns:a16="http://schemas.microsoft.com/office/drawing/2014/main" id="{8FBC5DA2-F073-8E6D-4F81-C1485B3D95EF}"/>
              </a:ext>
            </a:extLst>
          </p:cNvPr>
          <p:cNvGrpSpPr/>
          <p:nvPr/>
        </p:nvGrpSpPr>
        <p:grpSpPr>
          <a:xfrm>
            <a:off x="0" y="0"/>
            <a:ext cx="12382053" cy="1525899"/>
            <a:chOff x="0" y="0"/>
            <a:chExt cx="16509404" cy="2639052"/>
          </a:xfrm>
        </p:grpSpPr>
        <p:grpSp>
          <p:nvGrpSpPr>
            <p:cNvPr id="40" name="Group 5">
              <a:extLst>
                <a:ext uri="{FF2B5EF4-FFF2-40B4-BE49-F238E27FC236}">
                  <a16:creationId xmlns:a16="http://schemas.microsoft.com/office/drawing/2014/main" id="{E259FC1E-48CE-D6F6-1F0E-C47C9955D240}"/>
                </a:ext>
              </a:extLst>
            </p:cNvPr>
            <p:cNvGrpSpPr/>
            <p:nvPr/>
          </p:nvGrpSpPr>
          <p:grpSpPr>
            <a:xfrm rot="-10800000">
              <a:off x="0" y="0"/>
              <a:ext cx="13462000" cy="2639052"/>
              <a:chOff x="0" y="0"/>
              <a:chExt cx="6830719" cy="1339075"/>
            </a:xfrm>
          </p:grpSpPr>
          <p:sp>
            <p:nvSpPr>
              <p:cNvPr id="43" name="Freeform 6">
                <a:extLst>
                  <a:ext uri="{FF2B5EF4-FFF2-40B4-BE49-F238E27FC236}">
                    <a16:creationId xmlns:a16="http://schemas.microsoft.com/office/drawing/2014/main" id="{3E8C5D9B-1CBF-C682-762A-6C300616EF54}"/>
                  </a:ext>
                </a:extLst>
              </p:cNvPr>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41" name="Group 7">
              <a:extLst>
                <a:ext uri="{FF2B5EF4-FFF2-40B4-BE49-F238E27FC236}">
                  <a16:creationId xmlns:a16="http://schemas.microsoft.com/office/drawing/2014/main" id="{520E600C-F415-BEF8-EC6B-4138A6522E5B}"/>
                </a:ext>
              </a:extLst>
            </p:cNvPr>
            <p:cNvGrpSpPr>
              <a:grpSpLocks noChangeAspect="1"/>
            </p:cNvGrpSpPr>
            <p:nvPr/>
          </p:nvGrpSpPr>
          <p:grpSpPr>
            <a:xfrm>
              <a:off x="13462000" y="0"/>
              <a:ext cx="3047404" cy="2639052"/>
              <a:chOff x="0" y="0"/>
              <a:chExt cx="6350000" cy="5499100"/>
            </a:xfrm>
          </p:grpSpPr>
          <p:sp>
            <p:nvSpPr>
              <p:cNvPr id="42" name="Freeform 8">
                <a:extLst>
                  <a:ext uri="{FF2B5EF4-FFF2-40B4-BE49-F238E27FC236}">
                    <a16:creationId xmlns:a16="http://schemas.microsoft.com/office/drawing/2014/main" id="{EFCA1728-4BA8-04B4-3286-00C5D374A191}"/>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44" name="TextBox 28">
            <a:extLst>
              <a:ext uri="{FF2B5EF4-FFF2-40B4-BE49-F238E27FC236}">
                <a16:creationId xmlns:a16="http://schemas.microsoft.com/office/drawing/2014/main" id="{3E6C9038-9340-B0CD-52BB-065879504555}"/>
              </a:ext>
            </a:extLst>
          </p:cNvPr>
          <p:cNvSpPr txBox="1"/>
          <p:nvPr/>
        </p:nvSpPr>
        <p:spPr>
          <a:xfrm>
            <a:off x="1323568" y="501960"/>
            <a:ext cx="5220226" cy="573427"/>
          </a:xfrm>
          <a:prstGeom prst="rect">
            <a:avLst/>
          </a:prstGeom>
        </p:spPr>
        <p:txBody>
          <a:bodyPr lIns="0" tIns="0" rIns="0" bIns="0" rtlCol="0" anchor="t">
            <a:spAutoFit/>
          </a:bodyPr>
          <a:lstStyle/>
          <a:p>
            <a:pPr>
              <a:lnSpc>
                <a:spcPts val="4900"/>
              </a:lnSpc>
            </a:pPr>
            <a:r>
              <a:rPr lang="en-US" sz="3500" b="1">
                <a:solidFill>
                  <a:srgbClr val="FFFFFF"/>
                </a:solidFill>
                <a:latin typeface="Times New Roman" panose="02020603050405020304" pitchFamily="18" charset="0"/>
              </a:rPr>
              <a:t>II. KÍ HIỆU 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sp>
        <p:nvSpPr>
          <p:cNvPr id="2" name="AutoShape 2"/>
          <p:cNvSpPr/>
          <p:nvPr/>
        </p:nvSpPr>
        <p:spPr>
          <a:xfrm rot="5396021">
            <a:off x="-3071815" y="4868863"/>
            <a:ext cx="8229606" cy="0"/>
          </a:xfrm>
          <a:prstGeom prst="line">
            <a:avLst/>
          </a:prstGeom>
          <a:ln w="19050" cap="flat">
            <a:solidFill>
              <a:srgbClr val="E01E37"/>
            </a:solidFill>
            <a:prstDash val="solid"/>
            <a:headEnd type="none" w="sm" len="sm"/>
            <a:tailEnd type="none" w="sm" len="sm"/>
          </a:ln>
        </p:spPr>
      </p:sp>
      <p:sp>
        <p:nvSpPr>
          <p:cNvPr id="3" name="AutoShape 3"/>
          <p:cNvSpPr/>
          <p:nvPr/>
        </p:nvSpPr>
        <p:spPr>
          <a:xfrm rot="3612245">
            <a:off x="9663354" y="1150762"/>
            <a:ext cx="2674086" cy="0"/>
          </a:xfrm>
          <a:prstGeom prst="line">
            <a:avLst/>
          </a:prstGeom>
          <a:ln w="19050" cap="rnd">
            <a:solidFill>
              <a:srgbClr val="FFFFFF"/>
            </a:solidFill>
            <a:prstDash val="solid"/>
            <a:headEnd type="none" w="sm" len="sm"/>
            <a:tailEnd type="none" w="sm" len="sm"/>
          </a:ln>
        </p:spPr>
      </p:sp>
      <p:grpSp>
        <p:nvGrpSpPr>
          <p:cNvPr id="4" name="Group 4"/>
          <p:cNvGrpSpPr/>
          <p:nvPr/>
        </p:nvGrpSpPr>
        <p:grpSpPr>
          <a:xfrm>
            <a:off x="11225381" y="-805078"/>
            <a:ext cx="8813667" cy="11274144"/>
            <a:chOff x="0" y="0"/>
            <a:chExt cx="11751556" cy="15032192"/>
          </a:xfrm>
        </p:grpSpPr>
        <p:grpSp>
          <p:nvGrpSpPr>
            <p:cNvPr id="5" name="Group 5"/>
            <p:cNvGrpSpPr>
              <a:grpSpLocks noChangeAspect="1"/>
            </p:cNvGrpSpPr>
            <p:nvPr/>
          </p:nvGrpSpPr>
          <p:grpSpPr>
            <a:xfrm rot="-10800000">
              <a:off x="953634" y="0"/>
              <a:ext cx="10797921" cy="9351000"/>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7" name="Group 7"/>
            <p:cNvGrpSpPr>
              <a:grpSpLocks noChangeAspect="1"/>
            </p:cNvGrpSpPr>
            <p:nvPr/>
          </p:nvGrpSpPr>
          <p:grpSpPr>
            <a:xfrm>
              <a:off x="2575090" y="169308"/>
              <a:ext cx="7555011" cy="6542639"/>
              <a:chOff x="0" y="0"/>
              <a:chExt cx="6350000" cy="5499100"/>
            </a:xfrm>
          </p:grpSpPr>
          <p:sp>
            <p:nvSpPr>
              <p:cNvPr id="8" name="Freeform 8"/>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4990" r="-14990"/>
                </a:stretch>
              </a:blipFill>
            </p:spPr>
          </p:sp>
        </p:grpSp>
        <p:grpSp>
          <p:nvGrpSpPr>
            <p:cNvPr id="9" name="Group 9"/>
            <p:cNvGrpSpPr>
              <a:grpSpLocks noChangeAspect="1"/>
            </p:cNvGrpSpPr>
            <p:nvPr/>
          </p:nvGrpSpPr>
          <p:grpSpPr>
            <a:xfrm>
              <a:off x="6352595" y="6711948"/>
              <a:ext cx="3047404" cy="263905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1" name="Group 11"/>
            <p:cNvGrpSpPr>
              <a:grpSpLocks noChangeAspect="1"/>
            </p:cNvGrpSpPr>
            <p:nvPr/>
          </p:nvGrpSpPr>
          <p:grpSpPr>
            <a:xfrm rot="-10800000">
              <a:off x="6352595" y="9351000"/>
              <a:ext cx="3047404" cy="263905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3" name="Group 13"/>
            <p:cNvGrpSpPr>
              <a:grpSpLocks noChangeAspect="1"/>
            </p:cNvGrpSpPr>
            <p:nvPr/>
          </p:nvGrpSpPr>
          <p:grpSpPr>
            <a:xfrm>
              <a:off x="1797347" y="4072895"/>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a:off x="0" y="6699220"/>
              <a:ext cx="9689503" cy="8332972"/>
              <a:chOff x="0" y="0"/>
              <a:chExt cx="6350000" cy="5461000"/>
            </a:xfrm>
          </p:grpSpPr>
          <p:sp>
            <p:nvSpPr>
              <p:cNvPr id="16" name="Freeform 1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a:stretch>
                  <a:fillRect l="-4127" r="-4127"/>
                </a:stretch>
              </a:blipFill>
            </p:spPr>
          </p:sp>
        </p:grpSp>
        <p:grpSp>
          <p:nvGrpSpPr>
            <p:cNvPr id="17" name="Group 17"/>
            <p:cNvGrpSpPr>
              <a:grpSpLocks noChangeAspect="1"/>
            </p:cNvGrpSpPr>
            <p:nvPr/>
          </p:nvGrpSpPr>
          <p:grpSpPr>
            <a:xfrm rot="-10800000">
              <a:off x="1810047" y="6711948"/>
              <a:ext cx="3047404" cy="263905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grpSp>
        <p:nvGrpSpPr>
          <p:cNvPr id="19" name="Group 19"/>
          <p:cNvGrpSpPr/>
          <p:nvPr/>
        </p:nvGrpSpPr>
        <p:grpSpPr>
          <a:xfrm>
            <a:off x="1323608" y="1672939"/>
            <a:ext cx="702485" cy="871443"/>
            <a:chOff x="0" y="0"/>
            <a:chExt cx="936646" cy="1161924"/>
          </a:xfrm>
        </p:grpSpPr>
        <p:grpSp>
          <p:nvGrpSpPr>
            <p:cNvPr id="20" name="Group 20"/>
            <p:cNvGrpSpPr/>
            <p:nvPr/>
          </p:nvGrpSpPr>
          <p:grpSpPr>
            <a:xfrm rot="-5400000">
              <a:off x="-120265" y="120265"/>
              <a:ext cx="1161924" cy="921395"/>
              <a:chOff x="0" y="0"/>
              <a:chExt cx="1636767" cy="1297940"/>
            </a:xfrm>
          </p:grpSpPr>
          <p:sp>
            <p:nvSpPr>
              <p:cNvPr id="21" name="Freeform 21"/>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4181" y="362813"/>
              <a:ext cx="722465" cy="442674"/>
            </a:xfrm>
            <a:prstGeom prst="rect">
              <a:avLst/>
            </a:prstGeom>
          </p:spPr>
        </p:pic>
      </p:grpSp>
      <p:sp>
        <p:nvSpPr>
          <p:cNvPr id="36" name="TextBox 36"/>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37" name="TextBox 37"/>
          <p:cNvSpPr txBox="1"/>
          <p:nvPr/>
        </p:nvSpPr>
        <p:spPr>
          <a:xfrm>
            <a:off x="2241289" y="1776874"/>
            <a:ext cx="3822948" cy="579454"/>
          </a:xfrm>
          <a:prstGeom prst="rect">
            <a:avLst/>
          </a:prstGeom>
        </p:spPr>
        <p:txBody>
          <a:bodyPr lIns="0" tIns="0" rIns="0" bIns="0" rtlCol="0" anchor="t">
            <a:spAutoFit/>
          </a:bodyPr>
          <a:lstStyle/>
          <a:p>
            <a:pPr algn="just">
              <a:lnSpc>
                <a:spcPts val="4900"/>
              </a:lnSpc>
            </a:pPr>
            <a:r>
              <a:rPr lang="en-US" sz="3600" b="1">
                <a:solidFill>
                  <a:srgbClr val="00B0F0"/>
                </a:solidFill>
                <a:latin typeface="Times New Roman" panose="02020603050405020304" pitchFamily="18" charset="0"/>
              </a:rPr>
              <a:t>Đáp án</a:t>
            </a:r>
          </a:p>
        </p:txBody>
      </p:sp>
      <p:sp>
        <p:nvSpPr>
          <p:cNvPr id="38" name="TextBox 38"/>
          <p:cNvSpPr txBox="1"/>
          <p:nvPr/>
        </p:nvSpPr>
        <p:spPr>
          <a:xfrm>
            <a:off x="2241289" y="2477708"/>
            <a:ext cx="10009636" cy="1969770"/>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r>
              <a:rPr lang="vi-VN" sz="3200">
                <a:solidFill>
                  <a:schemeClr val="tx1"/>
                </a:solidFill>
                <a:latin typeface="Times New Roman" panose="02020603050405020304" pitchFamily="18" charset="0"/>
                <a:cs typeface="Times New Roman" panose="02020603050405020304" pitchFamily="18" charset="0"/>
              </a:rPr>
              <a:t>- Kí hiệu một nguyên tử cho biết:</a:t>
            </a:r>
          </a:p>
          <a:p>
            <a:r>
              <a:rPr lang="vi-VN" sz="3200">
                <a:solidFill>
                  <a:schemeClr val="tx1"/>
                </a:solidFill>
                <a:latin typeface="Times New Roman" panose="02020603050405020304" pitchFamily="18" charset="0"/>
                <a:cs typeface="Times New Roman" panose="02020603050405020304" pitchFamily="18" charset="0"/>
              </a:rPr>
              <a:t>   + Kí hiệu của nguyên tố đó</a:t>
            </a:r>
          </a:p>
          <a:p>
            <a:r>
              <a:rPr lang="vi-VN" sz="3200">
                <a:solidFill>
                  <a:schemeClr val="tx1"/>
                </a:solidFill>
                <a:latin typeface="Times New Roman" panose="02020603050405020304" pitchFamily="18" charset="0"/>
                <a:cs typeface="Times New Roman" panose="02020603050405020304" pitchFamily="18" charset="0"/>
              </a:rPr>
              <a:t>   + Số hiệu nguyên tử </a:t>
            </a:r>
            <a:r>
              <a:rPr lang="en-US" sz="3200">
                <a:solidFill>
                  <a:schemeClr val="tx1"/>
                </a:solidFill>
                <a:latin typeface="Times New Roman" panose="02020603050405020304" pitchFamily="18" charset="0"/>
                <a:cs typeface="Times New Roman" panose="02020603050405020304" pitchFamily="18" charset="0"/>
              </a:rPr>
              <a:t>⇒</a:t>
            </a:r>
            <a:r>
              <a:rPr lang="vi-VN" sz="3200">
                <a:solidFill>
                  <a:schemeClr val="tx1"/>
                </a:solidFill>
                <a:latin typeface="Times New Roman" panose="02020603050405020304" pitchFamily="18" charset="0"/>
                <a:cs typeface="Times New Roman" panose="02020603050405020304" pitchFamily="18" charset="0"/>
              </a:rPr>
              <a:t> Số proton và số electron</a:t>
            </a:r>
          </a:p>
          <a:p>
            <a:r>
              <a:rPr lang="vi-VN" sz="3200">
                <a:solidFill>
                  <a:schemeClr val="tx1"/>
                </a:solidFill>
                <a:latin typeface="Times New Roman" panose="02020603050405020304" pitchFamily="18" charset="0"/>
                <a:cs typeface="Times New Roman" panose="02020603050405020304" pitchFamily="18" charset="0"/>
              </a:rPr>
              <a:t>   + Số khối </a:t>
            </a:r>
            <a:r>
              <a:rPr lang="en-US" sz="3200">
                <a:solidFill>
                  <a:schemeClr val="tx1"/>
                </a:solidFill>
                <a:latin typeface="Times New Roman" panose="02020603050405020304" pitchFamily="18" charset="0"/>
                <a:cs typeface="Times New Roman" panose="02020603050405020304" pitchFamily="18" charset="0"/>
              </a:rPr>
              <a:t>⇒ </a:t>
            </a:r>
            <a:r>
              <a:rPr lang="vi-VN" sz="3200">
                <a:solidFill>
                  <a:schemeClr val="tx1"/>
                </a:solidFill>
                <a:latin typeface="Times New Roman" panose="02020603050405020304" pitchFamily="18" charset="0"/>
                <a:cs typeface="Times New Roman" panose="02020603050405020304" pitchFamily="18" charset="0"/>
              </a:rPr>
              <a:t>Số neutron = Số khối – số proton</a:t>
            </a:r>
          </a:p>
        </p:txBody>
      </p:sp>
      <p:grpSp>
        <p:nvGrpSpPr>
          <p:cNvPr id="39" name="Group 4">
            <a:extLst>
              <a:ext uri="{FF2B5EF4-FFF2-40B4-BE49-F238E27FC236}">
                <a16:creationId xmlns:a16="http://schemas.microsoft.com/office/drawing/2014/main" id="{8FBC5DA2-F073-8E6D-4F81-C1485B3D95EF}"/>
              </a:ext>
            </a:extLst>
          </p:cNvPr>
          <p:cNvGrpSpPr/>
          <p:nvPr/>
        </p:nvGrpSpPr>
        <p:grpSpPr>
          <a:xfrm>
            <a:off x="0" y="0"/>
            <a:ext cx="12382053" cy="1525899"/>
            <a:chOff x="0" y="0"/>
            <a:chExt cx="16509404" cy="2639052"/>
          </a:xfrm>
        </p:grpSpPr>
        <p:grpSp>
          <p:nvGrpSpPr>
            <p:cNvPr id="40" name="Group 5">
              <a:extLst>
                <a:ext uri="{FF2B5EF4-FFF2-40B4-BE49-F238E27FC236}">
                  <a16:creationId xmlns:a16="http://schemas.microsoft.com/office/drawing/2014/main" id="{E259FC1E-48CE-D6F6-1F0E-C47C9955D240}"/>
                </a:ext>
              </a:extLst>
            </p:cNvPr>
            <p:cNvGrpSpPr/>
            <p:nvPr/>
          </p:nvGrpSpPr>
          <p:grpSpPr>
            <a:xfrm rot="-10800000">
              <a:off x="0" y="0"/>
              <a:ext cx="13462000" cy="2639052"/>
              <a:chOff x="0" y="0"/>
              <a:chExt cx="6830719" cy="1339075"/>
            </a:xfrm>
          </p:grpSpPr>
          <p:sp>
            <p:nvSpPr>
              <p:cNvPr id="43" name="Freeform 6">
                <a:extLst>
                  <a:ext uri="{FF2B5EF4-FFF2-40B4-BE49-F238E27FC236}">
                    <a16:creationId xmlns:a16="http://schemas.microsoft.com/office/drawing/2014/main" id="{3E8C5D9B-1CBF-C682-762A-6C300616EF54}"/>
                  </a:ext>
                </a:extLst>
              </p:cNvPr>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41" name="Group 7">
              <a:extLst>
                <a:ext uri="{FF2B5EF4-FFF2-40B4-BE49-F238E27FC236}">
                  <a16:creationId xmlns:a16="http://schemas.microsoft.com/office/drawing/2014/main" id="{520E600C-F415-BEF8-EC6B-4138A6522E5B}"/>
                </a:ext>
              </a:extLst>
            </p:cNvPr>
            <p:cNvGrpSpPr>
              <a:grpSpLocks noChangeAspect="1"/>
            </p:cNvGrpSpPr>
            <p:nvPr/>
          </p:nvGrpSpPr>
          <p:grpSpPr>
            <a:xfrm>
              <a:off x="13462000" y="0"/>
              <a:ext cx="3047404" cy="2639052"/>
              <a:chOff x="0" y="0"/>
              <a:chExt cx="6350000" cy="5499100"/>
            </a:xfrm>
          </p:grpSpPr>
          <p:sp>
            <p:nvSpPr>
              <p:cNvPr id="42" name="Freeform 8">
                <a:extLst>
                  <a:ext uri="{FF2B5EF4-FFF2-40B4-BE49-F238E27FC236}">
                    <a16:creationId xmlns:a16="http://schemas.microsoft.com/office/drawing/2014/main" id="{EFCA1728-4BA8-04B4-3286-00C5D374A191}"/>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44" name="TextBox 28">
            <a:extLst>
              <a:ext uri="{FF2B5EF4-FFF2-40B4-BE49-F238E27FC236}">
                <a16:creationId xmlns:a16="http://schemas.microsoft.com/office/drawing/2014/main" id="{3E6C9038-9340-B0CD-52BB-065879504555}"/>
              </a:ext>
            </a:extLst>
          </p:cNvPr>
          <p:cNvSpPr txBox="1"/>
          <p:nvPr/>
        </p:nvSpPr>
        <p:spPr>
          <a:xfrm>
            <a:off x="1323568" y="501960"/>
            <a:ext cx="5220226" cy="573427"/>
          </a:xfrm>
          <a:prstGeom prst="rect">
            <a:avLst/>
          </a:prstGeom>
        </p:spPr>
        <p:txBody>
          <a:bodyPr lIns="0" tIns="0" rIns="0" bIns="0" rtlCol="0" anchor="t">
            <a:spAutoFit/>
          </a:bodyPr>
          <a:lstStyle/>
          <a:p>
            <a:pPr>
              <a:lnSpc>
                <a:spcPts val="4900"/>
              </a:lnSpc>
            </a:pPr>
            <a:r>
              <a:rPr lang="en-US" sz="3500" b="1">
                <a:solidFill>
                  <a:srgbClr val="FFFFFF"/>
                </a:solidFill>
                <a:latin typeface="Times New Roman" panose="02020603050405020304" pitchFamily="18" charset="0"/>
              </a:rPr>
              <a:t>II. KÍ HIỆU NGUYÊN TỬ</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74BBBF2-EA7F-1D04-664D-1BD9861A0C6A}"/>
                  </a:ext>
                </a:extLst>
              </p:cNvPr>
              <p:cNvSpPr txBox="1"/>
              <p:nvPr/>
            </p:nvSpPr>
            <p:spPr>
              <a:xfrm>
                <a:off x="1550549" y="5059796"/>
                <a:ext cx="10823128" cy="21380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latinLnBrk="0"/>
                <a:r>
                  <a:rPr lang="vi-VN" sz="3200" b="0" i="0">
                    <a:solidFill>
                      <a:srgbClr val="333333"/>
                    </a:solidFill>
                    <a:effectLst/>
                    <a:latin typeface="Times New Roman" panose="02020603050405020304" pitchFamily="18" charset="0"/>
                    <a:cs typeface="Times New Roman" panose="02020603050405020304" pitchFamily="18" charset="0"/>
                  </a:rPr>
                  <a:t>- Ví dụ: </a:t>
                </a:r>
                <a14:m>
                  <m:oMath xmlns:m="http://schemas.openxmlformats.org/officeDocument/2006/math">
                    <m:sPre>
                      <m:sPrePr>
                        <m:ctrlPr>
                          <a:rPr lang="vi-VN" sz="3600" b="0" i="1" smtClean="0">
                            <a:solidFill>
                              <a:srgbClr val="333333"/>
                            </a:solidFill>
                            <a:effectLst/>
                            <a:latin typeface="Cambria Math" panose="02040503050406030204" pitchFamily="18" charset="0"/>
                            <a:cs typeface="Times New Roman" panose="02020603050405020304" pitchFamily="18" charset="0"/>
                          </a:rPr>
                        </m:ctrlPr>
                      </m:sPrePr>
                      <m:sub>
                        <m:r>
                          <a:rPr lang="vi-VN" sz="3600" b="0" i="0" smtClean="0">
                            <a:solidFill>
                              <a:srgbClr val="333333"/>
                            </a:solidFill>
                            <a:effectLst/>
                            <a:latin typeface="Cambria Math" panose="02040503050406030204" pitchFamily="18" charset="0"/>
                            <a:cs typeface="Times New Roman" panose="02020603050405020304" pitchFamily="18" charset="0"/>
                          </a:rPr>
                          <m:t>20</m:t>
                        </m:r>
                      </m:sub>
                      <m:sup>
                        <m:r>
                          <a:rPr lang="vi-VN" sz="3600" b="0" i="0" smtClean="0">
                            <a:latin typeface="Cambria Math" panose="02040503050406030204" pitchFamily="18" charset="0"/>
                          </a:rPr>
                          <m:t>40</m:t>
                        </m:r>
                      </m:sup>
                      <m:e>
                        <m:r>
                          <m:rPr>
                            <m:sty m:val="p"/>
                          </m:rPr>
                          <a:rPr lang="vi-VN" sz="3600" b="0" i="0" smtClean="0">
                            <a:latin typeface="Cambria Math" panose="02040503050406030204" pitchFamily="18" charset="0"/>
                          </a:rPr>
                          <m:t>Ca</m:t>
                        </m:r>
                      </m:e>
                    </m:sPre>
                  </m:oMath>
                </a14:m>
                <a:r>
                  <a:rPr lang="vi-VN" sz="3200" b="0" i="0">
                    <a:solidFill>
                      <a:srgbClr val="333333"/>
                    </a:solidFill>
                    <a:effectLst/>
                    <a:latin typeface="Times New Roman" panose="02020603050405020304" pitchFamily="18" charset="0"/>
                    <a:cs typeface="Times New Roman" panose="02020603050405020304" pitchFamily="18" charset="0"/>
                  </a:rPr>
                  <a:t> cho biết:</a:t>
                </a:r>
              </a:p>
              <a:p>
                <a:pPr algn="l" latinLnBrk="0"/>
                <a:r>
                  <a:rPr lang="vi-VN" sz="3200" b="0" i="0">
                    <a:solidFill>
                      <a:srgbClr val="333333"/>
                    </a:solidFill>
                    <a:effectLst/>
                    <a:latin typeface="Times New Roman" panose="02020603050405020304" pitchFamily="18" charset="0"/>
                    <a:cs typeface="Times New Roman" panose="02020603050405020304" pitchFamily="18" charset="0"/>
                  </a:rPr>
                  <a:t>   + Nguyên tố oxygen, kí hiệu: Ca</a:t>
                </a:r>
              </a:p>
              <a:p>
                <a:pPr algn="l" latinLnBrk="0"/>
                <a:r>
                  <a:rPr lang="vi-VN" sz="3200" b="0" i="0">
                    <a:solidFill>
                      <a:srgbClr val="333333"/>
                    </a:solidFill>
                    <a:effectLst/>
                    <a:latin typeface="Times New Roman" panose="02020603050405020304" pitchFamily="18" charset="0"/>
                    <a:cs typeface="Times New Roman" panose="02020603050405020304" pitchFamily="18" charset="0"/>
                  </a:rPr>
                  <a:t>   + Calcium có số hiệu nguyên tử = số prtoton = số electron = 20</a:t>
                </a:r>
              </a:p>
              <a:p>
                <a:r>
                  <a:rPr lang="vi-VN" sz="3200" b="0" i="0">
                    <a:solidFill>
                      <a:srgbClr val="333333"/>
                    </a:solidFill>
                    <a:effectLst/>
                    <a:latin typeface="Times New Roman" panose="02020603050405020304" pitchFamily="18" charset="0"/>
                    <a:cs typeface="Times New Roman" panose="02020603050405020304" pitchFamily="18" charset="0"/>
                  </a:rPr>
                  <a:t>   + Số khối của calcium = 40 </a:t>
                </a:r>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Times New Roman" panose="02020603050405020304" pitchFamily="18" charset="0"/>
                    <a:cs typeface="Times New Roman" panose="02020603050405020304" pitchFamily="18" charset="0"/>
                  </a:rPr>
                  <a:t> Số neutron = 40 – 20 = 20</a:t>
                </a:r>
              </a:p>
            </p:txBody>
          </p:sp>
        </mc:Choice>
        <mc:Fallback xmlns="">
          <p:sp>
            <p:nvSpPr>
              <p:cNvPr id="45" name="TextBox 44">
                <a:extLst>
                  <a:ext uri="{FF2B5EF4-FFF2-40B4-BE49-F238E27FC236}">
                    <a16:creationId xmlns:a16="http://schemas.microsoft.com/office/drawing/2014/main" id="{374BBBF2-EA7F-1D04-664D-1BD9861A0C6A}"/>
                  </a:ext>
                </a:extLst>
              </p:cNvPr>
              <p:cNvSpPr txBox="1">
                <a:spLocks noRot="1" noChangeAspect="1" noMove="1" noResize="1" noEditPoints="1" noAdjustHandles="1" noChangeArrowheads="1" noChangeShapeType="1" noTextEdit="1"/>
              </p:cNvSpPr>
              <p:nvPr/>
            </p:nvSpPr>
            <p:spPr>
              <a:xfrm>
                <a:off x="1550549" y="5059796"/>
                <a:ext cx="10823128" cy="2138021"/>
              </a:xfrm>
              <a:prstGeom prst="rect">
                <a:avLst/>
              </a:prstGeom>
              <a:blipFill>
                <a:blip r:embed="rId6"/>
                <a:stretch>
                  <a:fillRect l="-1292" t="-282" r="-1124" b="-7606"/>
                </a:stretch>
              </a:blipFill>
            </p:spPr>
            <p:txBody>
              <a:bodyPr/>
              <a:lstStyle/>
              <a:p>
                <a:r>
                  <a:rPr lang="vi-VN">
                    <a:noFill/>
                  </a:rPr>
                  <a:t> </a:t>
                </a:r>
              </a:p>
            </p:txBody>
          </p:sp>
        </mc:Fallback>
      </mc:AlternateContent>
    </p:spTree>
    <p:extLst>
      <p:ext uri="{BB962C8B-B14F-4D97-AF65-F5344CB8AC3E}">
        <p14:creationId xmlns:p14="http://schemas.microsoft.com/office/powerpoint/2010/main" val="227713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sp>
        <p:nvSpPr>
          <p:cNvPr id="2" name="AutoShape 2"/>
          <p:cNvSpPr/>
          <p:nvPr/>
        </p:nvSpPr>
        <p:spPr>
          <a:xfrm rot="5396021">
            <a:off x="-3071815" y="4868863"/>
            <a:ext cx="8229606" cy="0"/>
          </a:xfrm>
          <a:prstGeom prst="line">
            <a:avLst/>
          </a:prstGeom>
          <a:ln w="19050" cap="flat">
            <a:solidFill>
              <a:srgbClr val="E01E37"/>
            </a:solidFill>
            <a:prstDash val="solid"/>
            <a:headEnd type="none" w="sm" len="sm"/>
            <a:tailEnd type="none" w="sm" len="sm"/>
          </a:ln>
        </p:spPr>
      </p:sp>
      <p:sp>
        <p:nvSpPr>
          <p:cNvPr id="3" name="AutoShape 3"/>
          <p:cNvSpPr/>
          <p:nvPr/>
        </p:nvSpPr>
        <p:spPr>
          <a:xfrm rot="3612245">
            <a:off x="9663354" y="1150762"/>
            <a:ext cx="2674086" cy="0"/>
          </a:xfrm>
          <a:prstGeom prst="line">
            <a:avLst/>
          </a:prstGeom>
          <a:ln w="19050" cap="rnd">
            <a:solidFill>
              <a:srgbClr val="FFFFFF"/>
            </a:solidFill>
            <a:prstDash val="solid"/>
            <a:headEnd type="none" w="sm" len="sm"/>
            <a:tailEnd type="none" w="sm" len="sm"/>
          </a:ln>
        </p:spPr>
      </p:sp>
      <p:grpSp>
        <p:nvGrpSpPr>
          <p:cNvPr id="4" name="Group 4"/>
          <p:cNvGrpSpPr/>
          <p:nvPr/>
        </p:nvGrpSpPr>
        <p:grpSpPr>
          <a:xfrm>
            <a:off x="11225381" y="-805078"/>
            <a:ext cx="8813667" cy="11274144"/>
            <a:chOff x="0" y="0"/>
            <a:chExt cx="11751556" cy="15032192"/>
          </a:xfrm>
        </p:grpSpPr>
        <p:grpSp>
          <p:nvGrpSpPr>
            <p:cNvPr id="5" name="Group 5"/>
            <p:cNvGrpSpPr>
              <a:grpSpLocks noChangeAspect="1"/>
            </p:cNvGrpSpPr>
            <p:nvPr/>
          </p:nvGrpSpPr>
          <p:grpSpPr>
            <a:xfrm rot="-10800000">
              <a:off x="953634" y="0"/>
              <a:ext cx="10797921" cy="9351000"/>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7" name="Group 7"/>
            <p:cNvGrpSpPr>
              <a:grpSpLocks noChangeAspect="1"/>
            </p:cNvGrpSpPr>
            <p:nvPr/>
          </p:nvGrpSpPr>
          <p:grpSpPr>
            <a:xfrm>
              <a:off x="2575090" y="169308"/>
              <a:ext cx="7555011" cy="6542639"/>
              <a:chOff x="0" y="0"/>
              <a:chExt cx="6350000" cy="5499100"/>
            </a:xfrm>
          </p:grpSpPr>
          <p:sp>
            <p:nvSpPr>
              <p:cNvPr id="8" name="Freeform 8"/>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4990" r="-14990"/>
                </a:stretch>
              </a:blipFill>
            </p:spPr>
          </p:sp>
        </p:grpSp>
        <p:grpSp>
          <p:nvGrpSpPr>
            <p:cNvPr id="9" name="Group 9"/>
            <p:cNvGrpSpPr>
              <a:grpSpLocks noChangeAspect="1"/>
            </p:cNvGrpSpPr>
            <p:nvPr/>
          </p:nvGrpSpPr>
          <p:grpSpPr>
            <a:xfrm>
              <a:off x="6352595" y="6711948"/>
              <a:ext cx="3047404" cy="263905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1" name="Group 11"/>
            <p:cNvGrpSpPr>
              <a:grpSpLocks noChangeAspect="1"/>
            </p:cNvGrpSpPr>
            <p:nvPr/>
          </p:nvGrpSpPr>
          <p:grpSpPr>
            <a:xfrm rot="-10800000">
              <a:off x="6352595" y="9351000"/>
              <a:ext cx="3047404" cy="263905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3" name="Group 13"/>
            <p:cNvGrpSpPr>
              <a:grpSpLocks noChangeAspect="1"/>
            </p:cNvGrpSpPr>
            <p:nvPr/>
          </p:nvGrpSpPr>
          <p:grpSpPr>
            <a:xfrm>
              <a:off x="1797347" y="4072895"/>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a:off x="0" y="6699220"/>
              <a:ext cx="9689503" cy="8332972"/>
              <a:chOff x="0" y="0"/>
              <a:chExt cx="6350000" cy="5461000"/>
            </a:xfrm>
          </p:grpSpPr>
          <p:sp>
            <p:nvSpPr>
              <p:cNvPr id="16" name="Freeform 1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a:stretch>
                  <a:fillRect l="-4127" r="-4127"/>
                </a:stretch>
              </a:blipFill>
            </p:spPr>
          </p:sp>
        </p:grpSp>
        <p:grpSp>
          <p:nvGrpSpPr>
            <p:cNvPr id="17" name="Group 17"/>
            <p:cNvGrpSpPr>
              <a:grpSpLocks noChangeAspect="1"/>
            </p:cNvGrpSpPr>
            <p:nvPr/>
          </p:nvGrpSpPr>
          <p:grpSpPr>
            <a:xfrm rot="-10800000">
              <a:off x="1810047" y="6711948"/>
              <a:ext cx="3047404" cy="263905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grpSp>
        <p:nvGrpSpPr>
          <p:cNvPr id="19" name="Group 19"/>
          <p:cNvGrpSpPr/>
          <p:nvPr/>
        </p:nvGrpSpPr>
        <p:grpSpPr>
          <a:xfrm>
            <a:off x="1323608" y="1672939"/>
            <a:ext cx="702485" cy="871443"/>
            <a:chOff x="0" y="0"/>
            <a:chExt cx="936646" cy="1161924"/>
          </a:xfrm>
        </p:grpSpPr>
        <p:grpSp>
          <p:nvGrpSpPr>
            <p:cNvPr id="20" name="Group 20"/>
            <p:cNvGrpSpPr/>
            <p:nvPr/>
          </p:nvGrpSpPr>
          <p:grpSpPr>
            <a:xfrm rot="-5400000">
              <a:off x="-120265" y="120265"/>
              <a:ext cx="1161924" cy="921395"/>
              <a:chOff x="0" y="0"/>
              <a:chExt cx="1636767" cy="1297940"/>
            </a:xfrm>
          </p:grpSpPr>
          <p:sp>
            <p:nvSpPr>
              <p:cNvPr id="21" name="Freeform 21"/>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4181" y="362813"/>
              <a:ext cx="722465" cy="442674"/>
            </a:xfrm>
            <a:prstGeom prst="rect">
              <a:avLst/>
            </a:prstGeom>
          </p:spPr>
        </p:pic>
      </p:grpSp>
      <p:sp>
        <p:nvSpPr>
          <p:cNvPr id="23" name="TextBox 23"/>
          <p:cNvSpPr txBox="1"/>
          <p:nvPr/>
        </p:nvSpPr>
        <p:spPr>
          <a:xfrm>
            <a:off x="1323608" y="696902"/>
            <a:ext cx="5220226" cy="573427"/>
          </a:xfrm>
          <a:prstGeom prst="rect">
            <a:avLst/>
          </a:prstGeom>
        </p:spPr>
        <p:txBody>
          <a:bodyPr lIns="0" tIns="0" rIns="0" bIns="0" rtlCol="0" anchor="t">
            <a:spAutoFit/>
          </a:bodyPr>
          <a:lstStyle/>
          <a:p>
            <a:pPr algn="just">
              <a:lnSpc>
                <a:spcPts val="4900"/>
              </a:lnSpc>
            </a:pPr>
            <a:r>
              <a:rPr lang="en-US" sz="3500" b="1">
                <a:solidFill>
                  <a:srgbClr val="FFFFFF"/>
                </a:solidFill>
                <a:latin typeface="Times New Roman" panose="02020603050405020304" pitchFamily="18" charset="0"/>
              </a:rPr>
              <a:t>II. KÍ HIỆU NGUYÊN TỬ</a:t>
            </a:r>
          </a:p>
        </p:txBody>
      </p:sp>
      <p:sp>
        <p:nvSpPr>
          <p:cNvPr id="24" name="TextBox 24"/>
          <p:cNvSpPr txBox="1"/>
          <p:nvPr/>
        </p:nvSpPr>
        <p:spPr>
          <a:xfrm rot="-5400000">
            <a:off x="-2832488" y="5342823"/>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25" name="TextBox 25"/>
          <p:cNvSpPr txBox="1"/>
          <p:nvPr/>
        </p:nvSpPr>
        <p:spPr>
          <a:xfrm>
            <a:off x="2241289" y="1776874"/>
            <a:ext cx="3822948" cy="579454"/>
          </a:xfrm>
          <a:prstGeom prst="rect">
            <a:avLst/>
          </a:prstGeom>
        </p:spPr>
        <p:txBody>
          <a:bodyPr lIns="0" tIns="0" rIns="0" bIns="0" rtlCol="0" anchor="t">
            <a:spAutoFit/>
          </a:bodyPr>
          <a:lstStyle/>
          <a:p>
            <a:pPr algn="just">
              <a:lnSpc>
                <a:spcPts val="4900"/>
              </a:lnSpc>
            </a:pPr>
            <a:r>
              <a:rPr lang="en-US" sz="3600" b="1">
                <a:solidFill>
                  <a:srgbClr val="00B0F0"/>
                </a:solidFill>
                <a:latin typeface="Times New Roman" panose="02020603050405020304" pitchFamily="18" charset="0"/>
              </a:rPr>
              <a:t>Câu hỏi vận dụng</a:t>
            </a:r>
          </a:p>
        </p:txBody>
      </p:sp>
      <p:sp>
        <p:nvSpPr>
          <p:cNvPr id="26" name="TextBox 26"/>
          <p:cNvSpPr txBox="1"/>
          <p:nvPr/>
        </p:nvSpPr>
        <p:spPr>
          <a:xfrm>
            <a:off x="2241289" y="2477708"/>
            <a:ext cx="10516812" cy="573427"/>
          </a:xfrm>
          <a:prstGeom prst="rect">
            <a:avLst/>
          </a:prstGeom>
        </p:spPr>
        <p:txBody>
          <a:bodyPr lIns="0" tIns="0" rIns="0" bIns="0" rtlCol="0" anchor="t">
            <a:spAutoFit/>
          </a:bodyPr>
          <a:lstStyle/>
          <a:p>
            <a:pPr algn="just">
              <a:lnSpc>
                <a:spcPts val="4900"/>
              </a:lnSpc>
              <a:spcBef>
                <a:spcPct val="0"/>
              </a:spcBef>
            </a:pPr>
            <a:r>
              <a:rPr lang="en-US" sz="3500" b="1">
                <a:solidFill>
                  <a:srgbClr val="FF0000"/>
                </a:solidFill>
                <a:latin typeface="Times New Roman" panose="02020603050405020304" pitchFamily="18" charset="0"/>
              </a:rPr>
              <a:t>3. </a:t>
            </a:r>
            <a:r>
              <a:rPr lang="en-US" sz="3500">
                <a:solidFill>
                  <a:srgbClr val="FFFFFF"/>
                </a:solidFill>
                <a:latin typeface="Times New Roman" panose="02020603050405020304" pitchFamily="18" charset="0"/>
              </a:rPr>
              <a:t>Hãy biểu diễn kí hiệu của một số nguyên tử sau:</a:t>
            </a:r>
          </a:p>
        </p:txBody>
      </p:sp>
      <p:sp>
        <p:nvSpPr>
          <p:cNvPr id="27" name="TextBox 27"/>
          <p:cNvSpPr txBox="1"/>
          <p:nvPr/>
        </p:nvSpPr>
        <p:spPr>
          <a:xfrm>
            <a:off x="2241289" y="3270775"/>
            <a:ext cx="9158139" cy="573427"/>
          </a:xfrm>
          <a:prstGeom prst="rect">
            <a:avLst/>
          </a:prstGeom>
        </p:spPr>
        <p:txBody>
          <a:bodyPr lIns="0" tIns="0" rIns="0" bIns="0" rtlCol="0" anchor="t">
            <a:spAutoFit/>
          </a:bodyPr>
          <a:lstStyle/>
          <a:p>
            <a:pPr algn="just">
              <a:lnSpc>
                <a:spcPts val="4900"/>
              </a:lnSpc>
              <a:spcBef>
                <a:spcPct val="0"/>
              </a:spcBef>
            </a:pPr>
            <a:r>
              <a:rPr lang="en-US" sz="3500">
                <a:solidFill>
                  <a:srgbClr val="FFFFFF"/>
                </a:solidFill>
                <a:latin typeface="Times New Roman" panose="02020603050405020304" pitchFamily="18" charset="0"/>
              </a:rPr>
              <a:t>a) Nitrogen (số proton = 7 và số neutron = 7)</a:t>
            </a:r>
          </a:p>
        </p:txBody>
      </p:sp>
      <p:sp>
        <p:nvSpPr>
          <p:cNvPr id="28" name="TextBox 28"/>
          <p:cNvSpPr txBox="1"/>
          <p:nvPr/>
        </p:nvSpPr>
        <p:spPr>
          <a:xfrm>
            <a:off x="2241289" y="4035344"/>
            <a:ext cx="10372279" cy="573427"/>
          </a:xfrm>
          <a:prstGeom prst="rect">
            <a:avLst/>
          </a:prstGeom>
        </p:spPr>
        <p:txBody>
          <a:bodyPr lIns="0" tIns="0" rIns="0" bIns="0" rtlCol="0" anchor="t">
            <a:spAutoFit/>
          </a:bodyPr>
          <a:lstStyle/>
          <a:p>
            <a:pPr algn="just">
              <a:lnSpc>
                <a:spcPts val="4900"/>
              </a:lnSpc>
              <a:spcBef>
                <a:spcPct val="0"/>
              </a:spcBef>
            </a:pPr>
            <a:r>
              <a:rPr lang="en-US" sz="3500">
                <a:solidFill>
                  <a:srgbClr val="FFFFFF"/>
                </a:solidFill>
                <a:latin typeface="Times New Roman" panose="02020603050405020304" pitchFamily="18" charset="0"/>
              </a:rPr>
              <a:t>b) Phosphorus (số proton = 15 và số neutron = 16)</a:t>
            </a:r>
          </a:p>
        </p:txBody>
      </p:sp>
      <p:sp>
        <p:nvSpPr>
          <p:cNvPr id="29" name="TextBox 29"/>
          <p:cNvSpPr txBox="1"/>
          <p:nvPr/>
        </p:nvSpPr>
        <p:spPr>
          <a:xfrm>
            <a:off x="2241289" y="4838969"/>
            <a:ext cx="9335244" cy="573427"/>
          </a:xfrm>
          <a:prstGeom prst="rect">
            <a:avLst/>
          </a:prstGeom>
        </p:spPr>
        <p:txBody>
          <a:bodyPr lIns="0" tIns="0" rIns="0" bIns="0" rtlCol="0" anchor="t">
            <a:spAutoFit/>
          </a:bodyPr>
          <a:lstStyle/>
          <a:p>
            <a:pPr algn="just">
              <a:lnSpc>
                <a:spcPts val="4900"/>
              </a:lnSpc>
              <a:spcBef>
                <a:spcPct val="0"/>
              </a:spcBef>
            </a:pPr>
            <a:r>
              <a:rPr lang="en-US" sz="3500">
                <a:solidFill>
                  <a:srgbClr val="FFFFFF"/>
                </a:solidFill>
                <a:latin typeface="Times New Roman" panose="02020603050405020304" pitchFamily="18" charset="0"/>
              </a:rPr>
              <a:t>c) Copper (số proton = 29 và số neutron = 34)</a:t>
            </a:r>
          </a:p>
        </p:txBody>
      </p:sp>
      <p:sp>
        <p:nvSpPr>
          <p:cNvPr id="30" name="TextBox 30"/>
          <p:cNvSpPr txBox="1"/>
          <p:nvPr/>
        </p:nvSpPr>
        <p:spPr>
          <a:xfrm>
            <a:off x="2241289" y="5540644"/>
            <a:ext cx="1475929" cy="579454"/>
          </a:xfrm>
          <a:prstGeom prst="rect">
            <a:avLst/>
          </a:prstGeom>
        </p:spPr>
        <p:txBody>
          <a:bodyPr lIns="0" tIns="0" rIns="0" bIns="0" rtlCol="0" anchor="t">
            <a:spAutoFit/>
          </a:bodyPr>
          <a:lstStyle/>
          <a:p>
            <a:pPr algn="just">
              <a:lnSpc>
                <a:spcPts val="4900"/>
              </a:lnSpc>
            </a:pPr>
            <a:r>
              <a:rPr lang="en-US" sz="3600" b="1">
                <a:solidFill>
                  <a:srgbClr val="00B0F0"/>
                </a:solidFill>
                <a:latin typeface="Times New Roman" panose="02020603050405020304" pitchFamily="18" charset="0"/>
              </a:rPr>
              <a:t>Đáp án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sp>
        <p:nvSpPr>
          <p:cNvPr id="2" name="AutoShape 2"/>
          <p:cNvSpPr/>
          <p:nvPr/>
        </p:nvSpPr>
        <p:spPr>
          <a:xfrm rot="5396021">
            <a:off x="-3071815" y="4868863"/>
            <a:ext cx="8229606" cy="0"/>
          </a:xfrm>
          <a:prstGeom prst="line">
            <a:avLst/>
          </a:prstGeom>
          <a:ln w="19050" cap="flat">
            <a:solidFill>
              <a:srgbClr val="E01E37"/>
            </a:solidFill>
            <a:prstDash val="solid"/>
            <a:headEnd type="none" w="sm" len="sm"/>
            <a:tailEnd type="none" w="sm" len="sm"/>
          </a:ln>
        </p:spPr>
      </p:sp>
      <p:sp>
        <p:nvSpPr>
          <p:cNvPr id="3" name="AutoShape 3"/>
          <p:cNvSpPr/>
          <p:nvPr/>
        </p:nvSpPr>
        <p:spPr>
          <a:xfrm rot="3612245">
            <a:off x="9663354" y="1150762"/>
            <a:ext cx="2674086" cy="0"/>
          </a:xfrm>
          <a:prstGeom prst="line">
            <a:avLst/>
          </a:prstGeom>
          <a:ln w="19050" cap="rnd">
            <a:solidFill>
              <a:srgbClr val="FFFFFF"/>
            </a:solidFill>
            <a:prstDash val="solid"/>
            <a:headEnd type="none" w="sm" len="sm"/>
            <a:tailEnd type="none" w="sm" len="sm"/>
          </a:ln>
        </p:spPr>
      </p:sp>
      <p:grpSp>
        <p:nvGrpSpPr>
          <p:cNvPr id="4" name="Group 4"/>
          <p:cNvGrpSpPr/>
          <p:nvPr/>
        </p:nvGrpSpPr>
        <p:grpSpPr>
          <a:xfrm>
            <a:off x="11225381" y="-805078"/>
            <a:ext cx="8813667" cy="11274144"/>
            <a:chOff x="0" y="0"/>
            <a:chExt cx="11751556" cy="15032192"/>
          </a:xfrm>
        </p:grpSpPr>
        <p:grpSp>
          <p:nvGrpSpPr>
            <p:cNvPr id="5" name="Group 5"/>
            <p:cNvGrpSpPr>
              <a:grpSpLocks noChangeAspect="1"/>
            </p:cNvGrpSpPr>
            <p:nvPr/>
          </p:nvGrpSpPr>
          <p:grpSpPr>
            <a:xfrm rot="-10800000">
              <a:off x="953634" y="0"/>
              <a:ext cx="10797921" cy="9351000"/>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7" name="Group 7"/>
            <p:cNvGrpSpPr>
              <a:grpSpLocks noChangeAspect="1"/>
            </p:cNvGrpSpPr>
            <p:nvPr/>
          </p:nvGrpSpPr>
          <p:grpSpPr>
            <a:xfrm>
              <a:off x="2575090" y="169308"/>
              <a:ext cx="7555011" cy="6542639"/>
              <a:chOff x="0" y="0"/>
              <a:chExt cx="6350000" cy="5499100"/>
            </a:xfrm>
          </p:grpSpPr>
          <p:sp>
            <p:nvSpPr>
              <p:cNvPr id="8" name="Freeform 8"/>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4990" r="-14990"/>
                </a:stretch>
              </a:blipFill>
            </p:spPr>
          </p:sp>
        </p:grpSp>
        <p:grpSp>
          <p:nvGrpSpPr>
            <p:cNvPr id="9" name="Group 9"/>
            <p:cNvGrpSpPr>
              <a:grpSpLocks noChangeAspect="1"/>
            </p:cNvGrpSpPr>
            <p:nvPr/>
          </p:nvGrpSpPr>
          <p:grpSpPr>
            <a:xfrm>
              <a:off x="6352595" y="6711948"/>
              <a:ext cx="3047404" cy="263905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1" name="Group 11"/>
            <p:cNvGrpSpPr>
              <a:grpSpLocks noChangeAspect="1"/>
            </p:cNvGrpSpPr>
            <p:nvPr/>
          </p:nvGrpSpPr>
          <p:grpSpPr>
            <a:xfrm rot="-10800000">
              <a:off x="6352595" y="9351000"/>
              <a:ext cx="3047404" cy="263905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3" name="Group 13"/>
            <p:cNvGrpSpPr>
              <a:grpSpLocks noChangeAspect="1"/>
            </p:cNvGrpSpPr>
            <p:nvPr/>
          </p:nvGrpSpPr>
          <p:grpSpPr>
            <a:xfrm>
              <a:off x="1797347" y="4072895"/>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a:off x="0" y="6699220"/>
              <a:ext cx="9689503" cy="8332972"/>
              <a:chOff x="0" y="0"/>
              <a:chExt cx="6350000" cy="5461000"/>
            </a:xfrm>
          </p:grpSpPr>
          <p:sp>
            <p:nvSpPr>
              <p:cNvPr id="16" name="Freeform 1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a:stretch>
                  <a:fillRect l="-4127" r="-4127"/>
                </a:stretch>
              </a:blipFill>
            </p:spPr>
          </p:sp>
        </p:grpSp>
        <p:grpSp>
          <p:nvGrpSpPr>
            <p:cNvPr id="17" name="Group 17"/>
            <p:cNvGrpSpPr>
              <a:grpSpLocks noChangeAspect="1"/>
            </p:cNvGrpSpPr>
            <p:nvPr/>
          </p:nvGrpSpPr>
          <p:grpSpPr>
            <a:xfrm rot="-10800000">
              <a:off x="1810047" y="6711948"/>
              <a:ext cx="3047404" cy="263905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grpSp>
        <p:nvGrpSpPr>
          <p:cNvPr id="19" name="Group 19"/>
          <p:cNvGrpSpPr/>
          <p:nvPr/>
        </p:nvGrpSpPr>
        <p:grpSpPr>
          <a:xfrm>
            <a:off x="1323608" y="1672939"/>
            <a:ext cx="702485" cy="871443"/>
            <a:chOff x="0" y="0"/>
            <a:chExt cx="936646" cy="1161924"/>
          </a:xfrm>
        </p:grpSpPr>
        <p:grpSp>
          <p:nvGrpSpPr>
            <p:cNvPr id="20" name="Group 20"/>
            <p:cNvGrpSpPr/>
            <p:nvPr/>
          </p:nvGrpSpPr>
          <p:grpSpPr>
            <a:xfrm rot="-5400000">
              <a:off x="-120265" y="120265"/>
              <a:ext cx="1161924" cy="921395"/>
              <a:chOff x="0" y="0"/>
              <a:chExt cx="1636767" cy="1297940"/>
            </a:xfrm>
          </p:grpSpPr>
          <p:sp>
            <p:nvSpPr>
              <p:cNvPr id="21" name="Freeform 21"/>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4181" y="362813"/>
              <a:ext cx="722465" cy="442674"/>
            </a:xfrm>
            <a:prstGeom prst="rect">
              <a:avLst/>
            </a:prstGeom>
          </p:spPr>
        </p:pic>
      </p:grpSp>
      <p:sp>
        <p:nvSpPr>
          <p:cNvPr id="24" name="TextBox 24"/>
          <p:cNvSpPr txBox="1"/>
          <p:nvPr/>
        </p:nvSpPr>
        <p:spPr>
          <a:xfrm rot="-5400000">
            <a:off x="-2832488" y="5342823"/>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30" name="TextBox 30"/>
          <p:cNvSpPr txBox="1"/>
          <p:nvPr/>
        </p:nvSpPr>
        <p:spPr>
          <a:xfrm>
            <a:off x="2436021" y="1664696"/>
            <a:ext cx="1475929" cy="579454"/>
          </a:xfrm>
          <a:prstGeom prst="rect">
            <a:avLst/>
          </a:prstGeom>
        </p:spPr>
        <p:txBody>
          <a:bodyPr lIns="0" tIns="0" rIns="0" bIns="0" rtlCol="0" anchor="t">
            <a:spAutoFit/>
          </a:bodyPr>
          <a:lstStyle/>
          <a:p>
            <a:pPr algn="just">
              <a:lnSpc>
                <a:spcPts val="4900"/>
              </a:lnSpc>
            </a:pPr>
            <a:r>
              <a:rPr lang="en-US" sz="3600" b="1">
                <a:solidFill>
                  <a:srgbClr val="00B0F0"/>
                </a:solidFill>
                <a:latin typeface="Times New Roman" panose="02020603050405020304" pitchFamily="18" charset="0"/>
              </a:rPr>
              <a:t>Đáp án</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5EC778A-F5D1-8D35-765D-33DF677D2C43}"/>
                  </a:ext>
                </a:extLst>
              </p:cNvPr>
              <p:cNvSpPr txBox="1"/>
              <p:nvPr/>
            </p:nvSpPr>
            <p:spPr>
              <a:xfrm>
                <a:off x="4481363" y="1424274"/>
                <a:ext cx="8809896" cy="26304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latinLnBrk="0"/>
                <a:r>
                  <a:rPr lang="vi-VN" sz="3200" b="0" i="0">
                    <a:solidFill>
                      <a:srgbClr val="333333"/>
                    </a:solidFill>
                    <a:effectLst/>
                    <a:latin typeface="+mj-lt"/>
                  </a:rPr>
                  <a:t>a) Nitrogen ( số proton = 7 và số neutron = 7)</a:t>
                </a:r>
              </a:p>
              <a:p>
                <a:pPr algn="l" latinLnBrk="0"/>
                <a:r>
                  <a:rPr lang="vi-VN" sz="3200" b="0" i="0">
                    <a:solidFill>
                      <a:srgbClr val="333333"/>
                    </a:solidFill>
                    <a:effectLst/>
                    <a:latin typeface="+mj-lt"/>
                  </a:rPr>
                  <a:t>   + Nitrogen có kí hiệu nguyên tố: N</a:t>
                </a:r>
              </a:p>
              <a:p>
                <a:pPr algn="l" latinLnBrk="0"/>
                <a:r>
                  <a:rPr lang="vi-VN" sz="3200" b="0" i="0">
                    <a:solidFill>
                      <a:srgbClr val="333333"/>
                    </a:solidFill>
                    <a:effectLst/>
                    <a:latin typeface="+mj-lt"/>
                  </a:rPr>
                  <a:t>   + Số proton = Z = số hiệu nguyên tử = 7</a:t>
                </a:r>
              </a:p>
              <a:p>
                <a:pPr algn="l" latinLnBrk="0"/>
                <a:r>
                  <a:rPr lang="vi-VN" sz="3200" b="0" i="0">
                    <a:solidFill>
                      <a:srgbClr val="333333"/>
                    </a:solidFill>
                    <a:effectLst/>
                    <a:latin typeface="+mj-lt"/>
                  </a:rPr>
                  <a:t>   + Số khối: A = số proton + số neutron = 7 + 7 = 14</a:t>
                </a:r>
              </a:p>
              <a:p>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mj-lt"/>
                  </a:rPr>
                  <a:t> Kí hiệu nguyên tử: </a:t>
                </a:r>
                <a:r>
                  <a:rPr lang="vi-VN" sz="3200">
                    <a:solidFill>
                      <a:srgbClr val="333333"/>
                    </a:solidFill>
                    <a:cs typeface="Times New Roman" panose="02020603050405020304" pitchFamily="18" charset="0"/>
                  </a:rPr>
                  <a:t> </a:t>
                </a:r>
                <a14:m>
                  <m:oMath xmlns:m="http://schemas.openxmlformats.org/officeDocument/2006/math">
                    <m:sPre>
                      <m:sPrePr>
                        <m:ctrlPr>
                          <a:rPr lang="vi-VN" sz="3200" i="1">
                            <a:solidFill>
                              <a:srgbClr val="333333"/>
                            </a:solidFill>
                            <a:latin typeface="Cambria Math" panose="02040503050406030204" pitchFamily="18" charset="0"/>
                            <a:cs typeface="Times New Roman" panose="02020603050405020304" pitchFamily="18" charset="0"/>
                          </a:rPr>
                        </m:ctrlPr>
                      </m:sPrePr>
                      <m:sub>
                        <m:r>
                          <a:rPr lang="vi-VN" sz="3200" b="0" i="0" smtClean="0">
                            <a:solidFill>
                              <a:srgbClr val="333333"/>
                            </a:solidFill>
                            <a:latin typeface="Cambria Math" panose="02040503050406030204" pitchFamily="18" charset="0"/>
                            <a:cs typeface="Times New Roman" panose="02020603050405020304" pitchFamily="18" charset="0"/>
                          </a:rPr>
                          <m:t>7</m:t>
                        </m:r>
                      </m:sub>
                      <m:sup>
                        <m:r>
                          <a:rPr lang="vi-VN" sz="3200" b="0" i="0" smtClean="0">
                            <a:solidFill>
                              <a:srgbClr val="333333"/>
                            </a:solidFill>
                            <a:latin typeface="Cambria Math" panose="02040503050406030204" pitchFamily="18" charset="0"/>
                            <a:cs typeface="Times New Roman" panose="02020603050405020304" pitchFamily="18" charset="0"/>
                          </a:rPr>
                          <m:t>1</m:t>
                        </m:r>
                        <m:r>
                          <a:rPr lang="vi-VN" sz="3200">
                            <a:latin typeface="Cambria Math" panose="02040503050406030204" pitchFamily="18" charset="0"/>
                          </a:rPr>
                          <m:t>4</m:t>
                        </m:r>
                      </m:sup>
                      <m:e>
                        <m:r>
                          <m:rPr>
                            <m:sty m:val="p"/>
                          </m:rPr>
                          <a:rPr lang="vi-VN" sz="3200" b="0" i="0" smtClean="0">
                            <a:latin typeface="Cambria Math" panose="02040503050406030204" pitchFamily="18" charset="0"/>
                          </a:rPr>
                          <m:t>N</m:t>
                        </m:r>
                      </m:e>
                    </m:sPre>
                  </m:oMath>
                </a14:m>
                <a:r>
                  <a:rPr lang="vi-VN" sz="2800">
                    <a:solidFill>
                      <a:srgbClr val="333333"/>
                    </a:solidFill>
                    <a:latin typeface="Times New Roman" panose="02020603050405020304" pitchFamily="18" charset="0"/>
                    <a:cs typeface="Times New Roman" panose="02020603050405020304" pitchFamily="18" charset="0"/>
                  </a:rPr>
                  <a:t> </a:t>
                </a:r>
                <a:endParaRPr lang="vi-VN" sz="3200" b="0" i="0">
                  <a:solidFill>
                    <a:srgbClr val="333333"/>
                  </a:solidFill>
                  <a:effectLst/>
                  <a:latin typeface="+mj-lt"/>
                </a:endParaRPr>
              </a:p>
            </p:txBody>
          </p:sp>
        </mc:Choice>
        <mc:Fallback xmlns="">
          <p:sp>
            <p:nvSpPr>
              <p:cNvPr id="32" name="TextBox 31">
                <a:extLst>
                  <a:ext uri="{FF2B5EF4-FFF2-40B4-BE49-F238E27FC236}">
                    <a16:creationId xmlns:a16="http://schemas.microsoft.com/office/drawing/2014/main" id="{45EC778A-F5D1-8D35-765D-33DF677D2C43}"/>
                  </a:ext>
                </a:extLst>
              </p:cNvPr>
              <p:cNvSpPr txBox="1">
                <a:spLocks noRot="1" noChangeAspect="1" noMove="1" noResize="1" noEditPoints="1" noAdjustHandles="1" noChangeArrowheads="1" noChangeShapeType="1" noTextEdit="1"/>
              </p:cNvSpPr>
              <p:nvPr/>
            </p:nvSpPr>
            <p:spPr>
              <a:xfrm>
                <a:off x="4481363" y="1424274"/>
                <a:ext cx="8809896" cy="2630464"/>
              </a:xfrm>
              <a:prstGeom prst="rect">
                <a:avLst/>
              </a:prstGeom>
              <a:blipFill>
                <a:blip r:embed="rId6"/>
                <a:stretch>
                  <a:fillRect l="-1587" t="-2759" r="-1380" b="-34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C9B6CE5-E31F-B78C-D02D-AFC1E3852851}"/>
                  </a:ext>
                </a:extLst>
              </p:cNvPr>
              <p:cNvSpPr txBox="1"/>
              <p:nvPr/>
            </p:nvSpPr>
            <p:spPr>
              <a:xfrm>
                <a:off x="1362293" y="4347807"/>
                <a:ext cx="9355098" cy="25738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a:solidFill>
                      <a:srgbClr val="333333"/>
                    </a:solidFill>
                    <a:latin typeface="Times New Roman" panose="02020603050405020304" pitchFamily="18" charset="0"/>
                    <a:cs typeface="Times New Roman" panose="02020603050405020304" pitchFamily="18" charset="0"/>
                  </a:rPr>
                  <a:t>b) Phosphorus ( số proton = 15 và số neutron = 16)</a:t>
                </a:r>
              </a:p>
              <a:p>
                <a:r>
                  <a:rPr lang="vi-VN" sz="3200">
                    <a:solidFill>
                      <a:srgbClr val="333333"/>
                    </a:solidFill>
                    <a:latin typeface="Times New Roman" panose="02020603050405020304" pitchFamily="18" charset="0"/>
                    <a:cs typeface="Times New Roman" panose="02020603050405020304" pitchFamily="18" charset="0"/>
                  </a:rPr>
                  <a:t>   + Phosphorus có kí hiệu nguyên tố: P</a:t>
                </a:r>
              </a:p>
              <a:p>
                <a:r>
                  <a:rPr lang="vi-VN" sz="3200">
                    <a:solidFill>
                      <a:srgbClr val="333333"/>
                    </a:solidFill>
                    <a:latin typeface="Times New Roman" panose="02020603050405020304" pitchFamily="18" charset="0"/>
                    <a:cs typeface="Times New Roman" panose="02020603050405020304" pitchFamily="18" charset="0"/>
                  </a:rPr>
                  <a:t>   + Số proton = Z = số hiệu nguyên tử = 15</a:t>
                </a:r>
              </a:p>
              <a:p>
                <a:r>
                  <a:rPr lang="vi-VN" sz="3200">
                    <a:solidFill>
                      <a:srgbClr val="333333"/>
                    </a:solidFill>
                    <a:latin typeface="Times New Roman" panose="02020603050405020304" pitchFamily="18" charset="0"/>
                    <a:cs typeface="Times New Roman" panose="02020603050405020304" pitchFamily="18" charset="0"/>
                  </a:rPr>
                  <a:t>   + Số khối: A = số proton + số neutron = 15 + 16 = 31</a:t>
                </a:r>
              </a:p>
              <a:p>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mj-lt"/>
                  </a:rPr>
                  <a:t> Kí hiệu nguyên tử: </a:t>
                </a:r>
                <a:r>
                  <a:rPr lang="vi-VN" sz="3200">
                    <a:solidFill>
                      <a:srgbClr val="333333"/>
                    </a:solidFill>
                    <a:cs typeface="Times New Roman" panose="02020603050405020304" pitchFamily="18" charset="0"/>
                  </a:rPr>
                  <a:t> </a:t>
                </a:r>
                <a14:m>
                  <m:oMath xmlns:m="http://schemas.openxmlformats.org/officeDocument/2006/math">
                    <m:sPre>
                      <m:sPrePr>
                        <m:ctrlPr>
                          <a:rPr lang="vi-VN" sz="3200" i="1">
                            <a:solidFill>
                              <a:srgbClr val="333333"/>
                            </a:solidFill>
                            <a:latin typeface="Cambria Math" panose="02040503050406030204" pitchFamily="18" charset="0"/>
                            <a:cs typeface="Times New Roman" panose="02020603050405020304" pitchFamily="18" charset="0"/>
                          </a:rPr>
                        </m:ctrlPr>
                      </m:sPrePr>
                      <m:sub>
                        <m:r>
                          <a:rPr lang="vi-VN" sz="3200" b="0" i="0" smtClean="0">
                            <a:solidFill>
                              <a:srgbClr val="333333"/>
                            </a:solidFill>
                            <a:latin typeface="Cambria Math" panose="02040503050406030204" pitchFamily="18" charset="0"/>
                            <a:cs typeface="Times New Roman" panose="02020603050405020304" pitchFamily="18" charset="0"/>
                          </a:rPr>
                          <m:t>15</m:t>
                        </m:r>
                      </m:sub>
                      <m:sup>
                        <m:r>
                          <a:rPr lang="vi-VN" sz="3200" b="0" i="0" smtClean="0">
                            <a:solidFill>
                              <a:srgbClr val="333333"/>
                            </a:solidFill>
                            <a:latin typeface="Cambria Math" panose="02040503050406030204" pitchFamily="18" charset="0"/>
                            <a:cs typeface="Times New Roman" panose="02020603050405020304" pitchFamily="18" charset="0"/>
                          </a:rPr>
                          <m:t>31</m:t>
                        </m:r>
                      </m:sup>
                      <m:e>
                        <m:r>
                          <m:rPr>
                            <m:sty m:val="p"/>
                          </m:rPr>
                          <a:rPr lang="vi-VN" sz="3200" b="0" i="0" smtClean="0">
                            <a:latin typeface="Cambria Math" panose="02040503050406030204" pitchFamily="18" charset="0"/>
                          </a:rPr>
                          <m:t>P</m:t>
                        </m:r>
                      </m:e>
                    </m:sPre>
                  </m:oMath>
                </a14:m>
                <a:r>
                  <a:rPr lang="vi-VN" sz="2800">
                    <a:solidFill>
                      <a:srgbClr val="333333"/>
                    </a:solidFill>
                    <a:latin typeface="Times New Roman" panose="02020603050405020304" pitchFamily="18" charset="0"/>
                    <a:cs typeface="Times New Roman" panose="02020603050405020304" pitchFamily="18" charset="0"/>
                  </a:rPr>
                  <a:t> </a:t>
                </a:r>
                <a:endParaRPr lang="vi-VN" sz="3200" b="0" i="0">
                  <a:solidFill>
                    <a:srgbClr val="333333"/>
                  </a:solidFill>
                  <a:effectLst/>
                  <a:latin typeface="+mj-lt"/>
                </a:endParaRPr>
              </a:p>
            </p:txBody>
          </p:sp>
        </mc:Choice>
        <mc:Fallback xmlns="">
          <p:sp>
            <p:nvSpPr>
              <p:cNvPr id="33" name="TextBox 32">
                <a:extLst>
                  <a:ext uri="{FF2B5EF4-FFF2-40B4-BE49-F238E27FC236}">
                    <a16:creationId xmlns:a16="http://schemas.microsoft.com/office/drawing/2014/main" id="{5C9B6CE5-E31F-B78C-D02D-AFC1E3852851}"/>
                  </a:ext>
                </a:extLst>
              </p:cNvPr>
              <p:cNvSpPr txBox="1">
                <a:spLocks noRot="1" noChangeAspect="1" noMove="1" noResize="1" noEditPoints="1" noAdjustHandles="1" noChangeArrowheads="1" noChangeShapeType="1" noTextEdit="1"/>
              </p:cNvSpPr>
              <p:nvPr/>
            </p:nvSpPr>
            <p:spPr>
              <a:xfrm>
                <a:off x="1362293" y="4347807"/>
                <a:ext cx="9355098" cy="2573846"/>
              </a:xfrm>
              <a:prstGeom prst="rect">
                <a:avLst/>
              </a:prstGeom>
              <a:blipFill>
                <a:blip r:embed="rId7"/>
                <a:stretch>
                  <a:fillRect l="-1494" t="-2817" b="-610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EB25F4F-F0C9-0AE2-0EEA-4F551344043D}"/>
                  </a:ext>
                </a:extLst>
              </p:cNvPr>
              <p:cNvSpPr txBox="1"/>
              <p:nvPr/>
            </p:nvSpPr>
            <p:spPr>
              <a:xfrm>
                <a:off x="2300697" y="7362398"/>
                <a:ext cx="9336044" cy="26287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a:solidFill>
                      <a:srgbClr val="333333"/>
                    </a:solidFill>
                    <a:latin typeface="OpenSans"/>
                  </a:rPr>
                  <a:t>c</a:t>
                </a:r>
                <a:r>
                  <a:rPr lang="vi-VN" sz="3200">
                    <a:solidFill>
                      <a:srgbClr val="333333"/>
                    </a:solidFill>
                    <a:latin typeface="Times New Roman" panose="02020603050405020304" pitchFamily="18" charset="0"/>
                    <a:cs typeface="Times New Roman" panose="02020603050405020304" pitchFamily="18" charset="0"/>
                  </a:rPr>
                  <a:t>) Copper ( số proton = 29 và số neutron = 34)</a:t>
                </a:r>
              </a:p>
              <a:p>
                <a:r>
                  <a:rPr lang="vi-VN" sz="3200">
                    <a:solidFill>
                      <a:srgbClr val="333333"/>
                    </a:solidFill>
                    <a:latin typeface="Times New Roman" panose="02020603050405020304" pitchFamily="18" charset="0"/>
                    <a:cs typeface="Times New Roman" panose="02020603050405020304" pitchFamily="18" charset="0"/>
                  </a:rPr>
                  <a:t>   + Copper có kí hiệu nguyên tố: Cu</a:t>
                </a:r>
              </a:p>
              <a:p>
                <a:r>
                  <a:rPr lang="vi-VN" sz="3200">
                    <a:solidFill>
                      <a:srgbClr val="333333"/>
                    </a:solidFill>
                    <a:latin typeface="Times New Roman" panose="02020603050405020304" pitchFamily="18" charset="0"/>
                    <a:cs typeface="Times New Roman" panose="02020603050405020304" pitchFamily="18" charset="0"/>
                  </a:rPr>
                  <a:t>   + Số proton = Z = số hiệu nguyên tử = 29</a:t>
                </a:r>
              </a:p>
              <a:p>
                <a:r>
                  <a:rPr lang="vi-VN" sz="3200">
                    <a:solidFill>
                      <a:srgbClr val="333333"/>
                    </a:solidFill>
                    <a:latin typeface="Times New Roman" panose="02020603050405020304" pitchFamily="18" charset="0"/>
                    <a:cs typeface="Times New Roman" panose="02020603050405020304" pitchFamily="18" charset="0"/>
                  </a:rPr>
                  <a:t>   + Số khối: A = số proton + số neutron = 29 + 34 = 63</a:t>
                </a:r>
              </a:p>
              <a:p>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mj-lt"/>
                  </a:rPr>
                  <a:t> Kí hiệu nguyên tử: </a:t>
                </a:r>
                <a:r>
                  <a:rPr lang="vi-VN" sz="3200">
                    <a:solidFill>
                      <a:srgbClr val="333333"/>
                    </a:solidFill>
                    <a:cs typeface="Times New Roman" panose="02020603050405020304" pitchFamily="18" charset="0"/>
                  </a:rPr>
                  <a:t> </a:t>
                </a:r>
                <a14:m>
                  <m:oMath xmlns:m="http://schemas.openxmlformats.org/officeDocument/2006/math">
                    <m:sPre>
                      <m:sPrePr>
                        <m:ctrlPr>
                          <a:rPr lang="vi-VN" sz="3200" i="1">
                            <a:solidFill>
                              <a:srgbClr val="333333"/>
                            </a:solidFill>
                            <a:latin typeface="Cambria Math" panose="02040503050406030204" pitchFamily="18" charset="0"/>
                            <a:cs typeface="Times New Roman" panose="02020603050405020304" pitchFamily="18" charset="0"/>
                          </a:rPr>
                        </m:ctrlPr>
                      </m:sPrePr>
                      <m:sub>
                        <m:r>
                          <a:rPr lang="vi-VN" sz="3200" b="0" i="0" smtClean="0">
                            <a:solidFill>
                              <a:srgbClr val="333333"/>
                            </a:solidFill>
                            <a:latin typeface="Cambria Math" panose="02040503050406030204" pitchFamily="18" charset="0"/>
                            <a:cs typeface="Times New Roman" panose="02020603050405020304" pitchFamily="18" charset="0"/>
                          </a:rPr>
                          <m:t>29</m:t>
                        </m:r>
                      </m:sub>
                      <m:sup>
                        <m:r>
                          <a:rPr lang="vi-VN" sz="3200" b="0" i="0" smtClean="0">
                            <a:solidFill>
                              <a:srgbClr val="333333"/>
                            </a:solidFill>
                            <a:latin typeface="Cambria Math" panose="02040503050406030204" pitchFamily="18" charset="0"/>
                            <a:cs typeface="Times New Roman" panose="02020603050405020304" pitchFamily="18" charset="0"/>
                          </a:rPr>
                          <m:t>63</m:t>
                        </m:r>
                      </m:sup>
                      <m:e>
                        <m:r>
                          <m:rPr>
                            <m:sty m:val="p"/>
                          </m:rPr>
                          <a:rPr lang="vi-VN" sz="3200" b="0" i="0" smtClean="0">
                            <a:latin typeface="Cambria Math" panose="02040503050406030204" pitchFamily="18" charset="0"/>
                          </a:rPr>
                          <m:t>Cu</m:t>
                        </m:r>
                      </m:e>
                    </m:sPre>
                  </m:oMath>
                </a14:m>
                <a:r>
                  <a:rPr lang="vi-VN" sz="2800">
                    <a:solidFill>
                      <a:srgbClr val="333333"/>
                    </a:solidFill>
                    <a:latin typeface="Times New Roman" panose="02020603050405020304" pitchFamily="18" charset="0"/>
                    <a:cs typeface="Times New Roman" panose="02020603050405020304" pitchFamily="18" charset="0"/>
                  </a:rPr>
                  <a:t> </a:t>
                </a:r>
                <a:endParaRPr lang="vi-VN" sz="3200" b="0" i="0">
                  <a:solidFill>
                    <a:srgbClr val="333333"/>
                  </a:solidFill>
                  <a:effectLst/>
                  <a:latin typeface="+mj-lt"/>
                </a:endParaRPr>
              </a:p>
            </p:txBody>
          </p:sp>
        </mc:Choice>
        <mc:Fallback xmlns="">
          <p:sp>
            <p:nvSpPr>
              <p:cNvPr id="34" name="TextBox 33">
                <a:extLst>
                  <a:ext uri="{FF2B5EF4-FFF2-40B4-BE49-F238E27FC236}">
                    <a16:creationId xmlns:a16="http://schemas.microsoft.com/office/drawing/2014/main" id="{EEB25F4F-F0C9-0AE2-0EEA-4F551344043D}"/>
                  </a:ext>
                </a:extLst>
              </p:cNvPr>
              <p:cNvSpPr txBox="1">
                <a:spLocks noRot="1" noChangeAspect="1" noMove="1" noResize="1" noEditPoints="1" noAdjustHandles="1" noChangeArrowheads="1" noChangeShapeType="1" noTextEdit="1"/>
              </p:cNvSpPr>
              <p:nvPr/>
            </p:nvSpPr>
            <p:spPr>
              <a:xfrm>
                <a:off x="2300697" y="7362398"/>
                <a:ext cx="9336044" cy="2628797"/>
              </a:xfrm>
              <a:prstGeom prst="rect">
                <a:avLst/>
              </a:prstGeom>
              <a:blipFill>
                <a:blip r:embed="rId8"/>
                <a:stretch>
                  <a:fillRect l="-1497" t="-2989" b="-3678"/>
                </a:stretch>
              </a:blipFill>
            </p:spPr>
            <p:txBody>
              <a:bodyPr/>
              <a:lstStyle/>
              <a:p>
                <a:r>
                  <a:rPr lang="vi-VN">
                    <a:noFill/>
                  </a:rPr>
                  <a:t> </a:t>
                </a:r>
              </a:p>
            </p:txBody>
          </p:sp>
        </mc:Fallback>
      </mc:AlternateContent>
    </p:spTree>
    <p:extLst>
      <p:ext uri="{BB962C8B-B14F-4D97-AF65-F5344CB8AC3E}">
        <p14:creationId xmlns:p14="http://schemas.microsoft.com/office/powerpoint/2010/main" val="1754610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504984" y="0"/>
            <a:ext cx="9833872" cy="10754063"/>
            <a:chOff x="0" y="0"/>
            <a:chExt cx="13111830" cy="14338750"/>
          </a:xfrm>
        </p:grpSpPr>
        <p:grpSp>
          <p:nvGrpSpPr>
            <p:cNvPr id="3" name="Group 3"/>
            <p:cNvGrpSpPr>
              <a:grpSpLocks noChangeAspect="1"/>
            </p:cNvGrpSpPr>
            <p:nvPr/>
          </p:nvGrpSpPr>
          <p:grpSpPr>
            <a:xfrm rot="4705">
              <a:off x="726583" y="2647382"/>
              <a:ext cx="12178132" cy="1054626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a:grpSpLocks noChangeAspect="1"/>
            </p:cNvGrpSpPr>
            <p:nvPr/>
          </p:nvGrpSpPr>
          <p:grpSpPr>
            <a:xfrm rot="-10788811">
              <a:off x="3763959" y="2655721"/>
              <a:ext cx="3047404" cy="2639052"/>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7" name="Group 7"/>
            <p:cNvGrpSpPr>
              <a:grpSpLocks noChangeAspect="1"/>
            </p:cNvGrpSpPr>
            <p:nvPr/>
          </p:nvGrpSpPr>
          <p:grpSpPr>
            <a:xfrm>
              <a:off x="3759672"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9" name="Group 9"/>
            <p:cNvGrpSpPr>
              <a:grpSpLocks noChangeAspect="1"/>
            </p:cNvGrpSpPr>
            <p:nvPr/>
          </p:nvGrpSpPr>
          <p:grpSpPr>
            <a:xfrm>
              <a:off x="9864052" y="10409382"/>
              <a:ext cx="3247778" cy="2812576"/>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B1B2A"/>
              </a:solidFill>
            </p:spPr>
          </p:sp>
        </p:grpSp>
        <p:grpSp>
          <p:nvGrpSpPr>
            <p:cNvPr id="11" name="Group 11"/>
            <p:cNvGrpSpPr>
              <a:grpSpLocks noChangeAspect="1"/>
            </p:cNvGrpSpPr>
            <p:nvPr/>
          </p:nvGrpSpPr>
          <p:grpSpPr>
            <a:xfrm>
              <a:off x="0" y="5243974"/>
              <a:ext cx="10575321" cy="9094776"/>
              <a:chOff x="0" y="0"/>
              <a:chExt cx="6350000" cy="5461000"/>
            </a:xfrm>
          </p:grpSpPr>
          <p:sp>
            <p:nvSpPr>
              <p:cNvPr id="12" name="Freeform 12"/>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67033" r="-67033"/>
                </a:stretch>
              </a:blipFill>
            </p:spPr>
          </p:sp>
        </p:grpSp>
        <p:grpSp>
          <p:nvGrpSpPr>
            <p:cNvPr id="13" name="Group 13"/>
            <p:cNvGrpSpPr>
              <a:grpSpLocks noChangeAspect="1"/>
            </p:cNvGrpSpPr>
            <p:nvPr/>
          </p:nvGrpSpPr>
          <p:grpSpPr>
            <a:xfrm>
              <a:off x="8340349" y="7924696"/>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rot="-10800000">
              <a:off x="8401665" y="10563749"/>
              <a:ext cx="3047404" cy="2639052"/>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17" name="AutoShape 17"/>
          <p:cNvSpPr/>
          <p:nvPr/>
        </p:nvSpPr>
        <p:spPr>
          <a:xfrm rot="3600000">
            <a:off x="-2504895" y="2911539"/>
            <a:ext cx="5427968" cy="0"/>
          </a:xfrm>
          <a:prstGeom prst="line">
            <a:avLst/>
          </a:prstGeom>
          <a:ln w="19050" cap="rnd">
            <a:solidFill>
              <a:srgbClr val="FFFFFF"/>
            </a:solidFill>
            <a:prstDash val="solid"/>
            <a:headEnd type="none" w="sm" len="sm"/>
            <a:tailEnd type="none" w="sm" len="sm"/>
          </a:ln>
        </p:spPr>
      </p:sp>
      <p:sp>
        <p:nvSpPr>
          <p:cNvPr id="18" name="AutoShape 18"/>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9" name="Group 19"/>
          <p:cNvGrpSpPr/>
          <p:nvPr/>
        </p:nvGrpSpPr>
        <p:grpSpPr>
          <a:xfrm rot="-10800000">
            <a:off x="4685710" y="1028689"/>
            <a:ext cx="12270914" cy="3662834"/>
            <a:chOff x="0" y="0"/>
            <a:chExt cx="11061726" cy="3301895"/>
          </a:xfrm>
        </p:grpSpPr>
        <p:sp>
          <p:nvSpPr>
            <p:cNvPr id="20" name="Freeform 20"/>
            <p:cNvSpPr/>
            <p:nvPr/>
          </p:nvSpPr>
          <p:spPr>
            <a:xfrm>
              <a:off x="0" y="0"/>
              <a:ext cx="11061726" cy="3301895"/>
            </a:xfrm>
            <a:custGeom>
              <a:avLst/>
              <a:gdLst/>
              <a:ahLst/>
              <a:cxnLst/>
              <a:rect l="l" t="t" r="r" b="b"/>
              <a:pathLst>
                <a:path w="11061726" h="3301895">
                  <a:moveTo>
                    <a:pt x="496570" y="0"/>
                  </a:moveTo>
                  <a:lnTo>
                    <a:pt x="496570" y="3301895"/>
                  </a:lnTo>
                  <a:lnTo>
                    <a:pt x="9315476" y="3301895"/>
                  </a:lnTo>
                  <a:lnTo>
                    <a:pt x="9315476" y="0"/>
                  </a:lnTo>
                  <a:cubicBezTo>
                    <a:pt x="9315476" y="0"/>
                    <a:pt x="496570" y="0"/>
                    <a:pt x="496570" y="0"/>
                  </a:cubicBezTo>
                  <a:close/>
                  <a:moveTo>
                    <a:pt x="9812046" y="753005"/>
                  </a:moveTo>
                  <a:lnTo>
                    <a:pt x="9812046" y="461163"/>
                  </a:lnTo>
                  <a:cubicBezTo>
                    <a:pt x="9812046" y="222250"/>
                    <a:pt x="9589796" y="0"/>
                    <a:pt x="9315476" y="0"/>
                  </a:cubicBezTo>
                  <a:lnTo>
                    <a:pt x="9315476" y="3301895"/>
                  </a:lnTo>
                  <a:cubicBezTo>
                    <a:pt x="9589796" y="3301895"/>
                    <a:pt x="9812046" y="3079645"/>
                    <a:pt x="9812046" y="2805325"/>
                  </a:cubicBezTo>
                  <a:lnTo>
                    <a:pt x="9812046" y="1225445"/>
                  </a:lnTo>
                  <a:cubicBezTo>
                    <a:pt x="10320046" y="1240685"/>
                    <a:pt x="10824236" y="1216555"/>
                    <a:pt x="11061726" y="1259735"/>
                  </a:cubicBezTo>
                  <a:cubicBezTo>
                    <a:pt x="10657867" y="1073045"/>
                    <a:pt x="10223526" y="937155"/>
                    <a:pt x="9812046" y="753005"/>
                  </a:cubicBezTo>
                  <a:close/>
                  <a:moveTo>
                    <a:pt x="0" y="461163"/>
                  </a:moveTo>
                  <a:lnTo>
                    <a:pt x="0" y="2805325"/>
                  </a:lnTo>
                  <a:cubicBezTo>
                    <a:pt x="0" y="3079645"/>
                    <a:pt x="222250" y="3301895"/>
                    <a:pt x="496570" y="3301895"/>
                  </a:cubicBezTo>
                  <a:lnTo>
                    <a:pt x="496570" y="0"/>
                  </a:lnTo>
                  <a:cubicBezTo>
                    <a:pt x="222250" y="0"/>
                    <a:pt x="0" y="222250"/>
                    <a:pt x="0" y="461163"/>
                  </a:cubicBezTo>
                  <a:close/>
                </a:path>
              </a:pathLst>
            </a:custGeom>
            <a:solidFill>
              <a:srgbClr val="B21E35"/>
            </a:solidFill>
          </p:spPr>
        </p:sp>
      </p:grpSp>
      <p:sp>
        <p:nvSpPr>
          <p:cNvPr id="45" name="TextBox 45"/>
          <p:cNvSpPr txBox="1"/>
          <p:nvPr/>
        </p:nvSpPr>
        <p:spPr>
          <a:xfrm>
            <a:off x="2554580" y="783896"/>
            <a:ext cx="3244149" cy="525785"/>
          </a:xfrm>
          <a:prstGeom prst="rect">
            <a:avLst/>
          </a:prstGeom>
        </p:spPr>
        <p:txBody>
          <a:bodyPr lIns="0" tIns="0" rIns="0" bIns="0" rtlCol="0" anchor="t">
            <a:spAutoFit/>
          </a:bodyPr>
          <a:lstStyle/>
          <a:p>
            <a:pPr>
              <a:lnSpc>
                <a:spcPts val="4095"/>
              </a:lnSpc>
            </a:pPr>
            <a:r>
              <a:rPr lang="en-US" sz="3500" b="1">
                <a:solidFill>
                  <a:srgbClr val="FFFFFF"/>
                </a:solidFill>
                <a:latin typeface="Times New Roman" panose="02020603050405020304" pitchFamily="18" charset="0"/>
              </a:rPr>
              <a:t>III. ĐỒNG VỊ</a:t>
            </a:r>
          </a:p>
        </p:txBody>
      </p:sp>
      <p:sp>
        <p:nvSpPr>
          <p:cNvPr id="46" name="TextBox 46"/>
          <p:cNvSpPr txBox="1"/>
          <p:nvPr/>
        </p:nvSpPr>
        <p:spPr>
          <a:xfrm rot="-5400000">
            <a:off x="14345966" y="4915829"/>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47" name="TextBox 47"/>
          <p:cNvSpPr txBox="1"/>
          <p:nvPr/>
        </p:nvSpPr>
        <p:spPr>
          <a:xfrm>
            <a:off x="6525149" y="1290069"/>
            <a:ext cx="10141793" cy="3141886"/>
          </a:xfrm>
          <a:prstGeom prst="rect">
            <a:avLst/>
          </a:prstGeom>
        </p:spPr>
        <p:txBody>
          <a:bodyPr lIns="0" tIns="0" rIns="0" bIns="0" rtlCol="0" anchor="t">
            <a:spAutoFit/>
          </a:bodyPr>
          <a:lstStyle/>
          <a:p>
            <a:pPr algn="just">
              <a:lnSpc>
                <a:spcPts val="4900"/>
              </a:lnSpc>
              <a:spcBef>
                <a:spcPct val="0"/>
              </a:spcBef>
            </a:pPr>
            <a:r>
              <a:rPr lang="en-US" sz="3500">
                <a:solidFill>
                  <a:srgbClr val="FFFFFF"/>
                </a:solidFill>
                <a:latin typeface="Times New Roman" panose="02020603050405020304" pitchFamily="18" charset="0"/>
              </a:rPr>
              <a:t>Một số nguyên tử có cùng số đơn vị điện tích hạt nhân (có cùng số proton) nhưng có số neutron khác nhau. Những nguyên tử như thế gọi là các </a:t>
            </a:r>
            <a:r>
              <a:rPr lang="en-US" sz="3500" b="1" i="1">
                <a:solidFill>
                  <a:srgbClr val="FFFFFF"/>
                </a:solidFill>
                <a:latin typeface="Times New Roman" panose="02020603050405020304" pitchFamily="18" charset="0"/>
              </a:rPr>
              <a:t>đồng vị </a:t>
            </a:r>
            <a:r>
              <a:rPr lang="en-US" sz="3500">
                <a:solidFill>
                  <a:srgbClr val="FFFFFF"/>
                </a:solidFill>
                <a:latin typeface="Times New Roman" panose="02020603050405020304" pitchFamily="18" charset="0"/>
              </a:rPr>
              <a:t>(cùng vị trí trong bảng tuần hoàn các nguyên tố hóa học) của một nguyên tố</a:t>
            </a:r>
          </a:p>
        </p:txBody>
      </p:sp>
      <p:grpSp>
        <p:nvGrpSpPr>
          <p:cNvPr id="51" name="Group 50"/>
          <p:cNvGrpSpPr/>
          <p:nvPr/>
        </p:nvGrpSpPr>
        <p:grpSpPr>
          <a:xfrm>
            <a:off x="7029780" y="5276206"/>
            <a:ext cx="3031822" cy="3863571"/>
            <a:chOff x="7029780" y="5276206"/>
            <a:chExt cx="3031822" cy="3863571"/>
          </a:xfrm>
        </p:grpSpPr>
        <p:grpSp>
          <p:nvGrpSpPr>
            <p:cNvPr id="21" name="Group 21"/>
            <p:cNvGrpSpPr/>
            <p:nvPr/>
          </p:nvGrpSpPr>
          <p:grpSpPr>
            <a:xfrm>
              <a:off x="7129971" y="5276206"/>
              <a:ext cx="2931631" cy="2931631"/>
              <a:chOff x="0" y="0"/>
              <a:chExt cx="3908841" cy="3908841"/>
            </a:xfrm>
          </p:grpSpPr>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908841" cy="3908841"/>
              </a:xfrm>
              <a:prstGeom prst="rect">
                <a:avLst/>
              </a:prstGeom>
            </p:spPr>
          </p:pic>
          <p:grpSp>
            <p:nvGrpSpPr>
              <p:cNvPr id="23" name="Group 23"/>
              <p:cNvGrpSpPr/>
              <p:nvPr/>
            </p:nvGrpSpPr>
            <p:grpSpPr>
              <a:xfrm>
                <a:off x="1594114" y="1594114"/>
                <a:ext cx="720613" cy="72061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1E35"/>
                </a:solidFill>
              </p:spPr>
            </p:sp>
          </p:grpSp>
          <p:grpSp>
            <p:nvGrpSpPr>
              <p:cNvPr id="25" name="Group 25"/>
              <p:cNvGrpSpPr/>
              <p:nvPr/>
            </p:nvGrpSpPr>
            <p:grpSpPr>
              <a:xfrm>
                <a:off x="352496" y="445839"/>
                <a:ext cx="466613" cy="466613"/>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mc:AlternateContent xmlns:mc="http://schemas.openxmlformats.org/markup-compatibility/2006" xmlns:a14="http://schemas.microsoft.com/office/drawing/2010/main">
          <mc:Choice Requires="a14">
            <p:sp>
              <p:nvSpPr>
                <p:cNvPr id="48" name="TextBox 47"/>
                <p:cNvSpPr txBox="1"/>
                <p:nvPr/>
              </p:nvSpPr>
              <p:spPr>
                <a:xfrm>
                  <a:off x="7029780" y="8523198"/>
                  <a:ext cx="2994153" cy="616579"/>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a) Protium (</a:t>
                  </a:r>
                  <a14:m>
                    <m:oMath xmlns:m="http://schemas.openxmlformats.org/officeDocument/2006/math">
                      <m:sPre>
                        <m:sPrePr>
                          <m:ctrlPr>
                            <a:rPr lang="en-US" sz="3200" b="1" i="1">
                              <a:solidFill>
                                <a:schemeClr val="bg1"/>
                              </a:solidFill>
                              <a:latin typeface="Cambria Math" panose="02040503050406030204" pitchFamily="18" charset="0"/>
                            </a:rPr>
                          </m:ctrlPr>
                        </m:sPrePr>
                        <m:sub>
                          <m:r>
                            <a:rPr lang="en-US" sz="3200" b="1" i="0" smtClean="0">
                              <a:solidFill>
                                <a:schemeClr val="bg1"/>
                              </a:solidFill>
                              <a:latin typeface="Cambria Math"/>
                            </a:rPr>
                            <m:t>𝟏</m:t>
                          </m:r>
                        </m:sub>
                        <m:sup>
                          <m:r>
                            <a:rPr lang="en-US" sz="3200" b="1" i="0" smtClean="0">
                              <a:solidFill>
                                <a:schemeClr val="bg1"/>
                              </a:solidFill>
                              <a:latin typeface="Cambria Math"/>
                            </a:rPr>
                            <m:t>𝟏</m:t>
                          </m:r>
                        </m:sup>
                        <m:e>
                          <m:r>
                            <a:rPr lang="en-US" sz="3200" b="1" i="0">
                              <a:solidFill>
                                <a:schemeClr val="bg1"/>
                              </a:solidFill>
                              <a:latin typeface="Cambria Math" panose="02040503050406030204" pitchFamily="18" charset="0"/>
                            </a:rPr>
                            <m:t>𝐇</m:t>
                          </m:r>
                        </m:e>
                      </m:sPre>
                      <m:r>
                        <a:rPr lang="en-US" sz="3200" b="1" i="0" smtClean="0">
                          <a:solidFill>
                            <a:schemeClr val="bg1"/>
                          </a:solidFill>
                          <a:latin typeface="Cambria Math"/>
                        </a:rPr>
                        <m:t>)</m:t>
                      </m:r>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7029780" y="8523198"/>
                  <a:ext cx="2994153" cy="616579"/>
                </a:xfrm>
                <a:prstGeom prst="rect">
                  <a:avLst/>
                </a:prstGeom>
                <a:blipFill>
                  <a:blip r:embed="rId5"/>
                  <a:stretch>
                    <a:fillRect l="-5092" t="-8911" b="-30693"/>
                  </a:stretch>
                </a:blipFill>
              </p:spPr>
              <p:txBody>
                <a:bodyPr/>
                <a:lstStyle/>
                <a:p>
                  <a:r>
                    <a:rPr lang="vi-VN">
                      <a:noFill/>
                    </a:rPr>
                    <a:t> </a:t>
                  </a:r>
                </a:p>
              </p:txBody>
            </p:sp>
          </mc:Fallback>
        </mc:AlternateContent>
      </p:grpSp>
      <p:grpSp>
        <p:nvGrpSpPr>
          <p:cNvPr id="52" name="Group 51"/>
          <p:cNvGrpSpPr/>
          <p:nvPr/>
        </p:nvGrpSpPr>
        <p:grpSpPr>
          <a:xfrm>
            <a:off x="10339782" y="5276206"/>
            <a:ext cx="3451009" cy="3849682"/>
            <a:chOff x="10339782" y="5276206"/>
            <a:chExt cx="3451009" cy="3849682"/>
          </a:xfrm>
        </p:grpSpPr>
        <p:grpSp>
          <p:nvGrpSpPr>
            <p:cNvPr id="37" name="Group 37"/>
            <p:cNvGrpSpPr/>
            <p:nvPr/>
          </p:nvGrpSpPr>
          <p:grpSpPr>
            <a:xfrm>
              <a:off x="10587455" y="5276206"/>
              <a:ext cx="2931631" cy="2931631"/>
              <a:chOff x="0" y="0"/>
              <a:chExt cx="3908841" cy="3908841"/>
            </a:xfrm>
          </p:grpSpPr>
          <p:pic>
            <p:nvPicPr>
              <p:cNvPr id="38" name="Picture 3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908841" cy="3908841"/>
              </a:xfrm>
              <a:prstGeom prst="rect">
                <a:avLst/>
              </a:prstGeom>
            </p:spPr>
          </p:pic>
          <p:grpSp>
            <p:nvGrpSpPr>
              <p:cNvPr id="39" name="Group 39"/>
              <p:cNvGrpSpPr/>
              <p:nvPr/>
            </p:nvGrpSpPr>
            <p:grpSpPr>
              <a:xfrm>
                <a:off x="1594114" y="1594114"/>
                <a:ext cx="720613" cy="720613"/>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1E35"/>
                </a:solidFill>
              </p:spPr>
            </p:sp>
          </p:grpSp>
          <p:grpSp>
            <p:nvGrpSpPr>
              <p:cNvPr id="41" name="Group 41"/>
              <p:cNvGrpSpPr/>
              <p:nvPr/>
            </p:nvGrpSpPr>
            <p:grpSpPr>
              <a:xfrm>
                <a:off x="352496" y="445839"/>
                <a:ext cx="466613" cy="466613"/>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43" name="Group 43"/>
              <p:cNvGrpSpPr/>
              <p:nvPr/>
            </p:nvGrpSpPr>
            <p:grpSpPr>
              <a:xfrm>
                <a:off x="2314727" y="1594114"/>
                <a:ext cx="720613" cy="72061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EEEE"/>
                </a:solidFill>
              </p:spPr>
            </p:sp>
          </p:grpSp>
        </p:grpSp>
        <mc:AlternateContent xmlns:mc="http://schemas.openxmlformats.org/markup-compatibility/2006" xmlns:a14="http://schemas.microsoft.com/office/drawing/2010/main">
          <mc:Choice Requires="a14">
            <p:sp>
              <p:nvSpPr>
                <p:cNvPr id="49" name="TextBox 48"/>
                <p:cNvSpPr txBox="1"/>
                <p:nvPr/>
              </p:nvSpPr>
              <p:spPr>
                <a:xfrm>
                  <a:off x="10339782" y="8509309"/>
                  <a:ext cx="3451009" cy="616579"/>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b) Deuterium (</a:t>
                  </a:r>
                  <a14:m>
                    <m:oMath xmlns:m="http://schemas.openxmlformats.org/officeDocument/2006/math">
                      <m:sPre>
                        <m:sPrePr>
                          <m:ctrlPr>
                            <a:rPr lang="en-US" sz="3200" b="1" i="1">
                              <a:solidFill>
                                <a:schemeClr val="bg1"/>
                              </a:solidFill>
                              <a:latin typeface="Cambria Math" panose="02040503050406030204" pitchFamily="18" charset="0"/>
                            </a:rPr>
                          </m:ctrlPr>
                        </m:sPrePr>
                        <m:sub>
                          <m:r>
                            <a:rPr lang="en-US" sz="3200" b="1" i="0" smtClean="0">
                              <a:solidFill>
                                <a:schemeClr val="bg1"/>
                              </a:solidFill>
                              <a:latin typeface="Cambria Math"/>
                            </a:rPr>
                            <m:t>𝟏</m:t>
                          </m:r>
                        </m:sub>
                        <m:sup>
                          <m:r>
                            <a:rPr lang="en-US" sz="3200" b="1" i="0" smtClean="0">
                              <a:solidFill>
                                <a:schemeClr val="bg1"/>
                              </a:solidFill>
                              <a:latin typeface="Cambria Math"/>
                            </a:rPr>
                            <m:t>𝟐</m:t>
                          </m:r>
                        </m:sup>
                        <m:e>
                          <m:r>
                            <a:rPr lang="en-US" sz="3200" b="1" i="0">
                              <a:solidFill>
                                <a:schemeClr val="bg1"/>
                              </a:solidFill>
                              <a:latin typeface="Cambria Math" panose="02040503050406030204" pitchFamily="18" charset="0"/>
                            </a:rPr>
                            <m:t>𝐇</m:t>
                          </m:r>
                        </m:e>
                      </m:sPre>
                      <m:r>
                        <a:rPr lang="en-US" sz="3200" b="1" i="0" smtClean="0">
                          <a:solidFill>
                            <a:schemeClr val="bg1"/>
                          </a:solidFill>
                          <a:latin typeface="Cambria Math"/>
                        </a:rPr>
                        <m:t>)</m:t>
                      </m:r>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0339782" y="8509309"/>
                  <a:ext cx="3451009" cy="616579"/>
                </a:xfrm>
                <a:prstGeom prst="rect">
                  <a:avLst/>
                </a:prstGeom>
                <a:blipFill>
                  <a:blip r:embed="rId6"/>
                  <a:stretch>
                    <a:fillRect l="-4417" t="-8911" b="-30693"/>
                  </a:stretch>
                </a:blipFill>
              </p:spPr>
              <p:txBody>
                <a:bodyPr/>
                <a:lstStyle/>
                <a:p>
                  <a:r>
                    <a:rPr lang="vi-VN">
                      <a:noFill/>
                    </a:rPr>
                    <a:t> </a:t>
                  </a:r>
                </a:p>
              </p:txBody>
            </p:sp>
          </mc:Fallback>
        </mc:AlternateContent>
      </p:grpSp>
      <p:grpSp>
        <p:nvGrpSpPr>
          <p:cNvPr id="53" name="Group 52"/>
          <p:cNvGrpSpPr/>
          <p:nvPr/>
        </p:nvGrpSpPr>
        <p:grpSpPr>
          <a:xfrm>
            <a:off x="14024993" y="5276206"/>
            <a:ext cx="3000135" cy="3839288"/>
            <a:chOff x="14024993" y="5276206"/>
            <a:chExt cx="3000135" cy="3839288"/>
          </a:xfrm>
        </p:grpSpPr>
        <p:grpSp>
          <p:nvGrpSpPr>
            <p:cNvPr id="27" name="Group 27"/>
            <p:cNvGrpSpPr/>
            <p:nvPr/>
          </p:nvGrpSpPr>
          <p:grpSpPr>
            <a:xfrm>
              <a:off x="14024993" y="5276206"/>
              <a:ext cx="2931631" cy="2931631"/>
              <a:chOff x="0" y="0"/>
              <a:chExt cx="3908841" cy="3908841"/>
            </a:xfrm>
          </p:grpSpPr>
          <p:pic>
            <p:nvPicPr>
              <p:cNvPr id="28" name="Picture 2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908841" cy="3908841"/>
              </a:xfrm>
              <a:prstGeom prst="rect">
                <a:avLst/>
              </a:prstGeom>
            </p:spPr>
          </p:pic>
          <p:grpSp>
            <p:nvGrpSpPr>
              <p:cNvPr id="29" name="Group 29"/>
              <p:cNvGrpSpPr/>
              <p:nvPr/>
            </p:nvGrpSpPr>
            <p:grpSpPr>
              <a:xfrm>
                <a:off x="1594114" y="1594114"/>
                <a:ext cx="720613" cy="72061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1E35"/>
                </a:solidFill>
              </p:spPr>
            </p:sp>
          </p:grpSp>
          <p:grpSp>
            <p:nvGrpSpPr>
              <p:cNvPr id="31" name="Group 31"/>
              <p:cNvGrpSpPr/>
              <p:nvPr/>
            </p:nvGrpSpPr>
            <p:grpSpPr>
              <a:xfrm>
                <a:off x="352496" y="445839"/>
                <a:ext cx="466613" cy="466613"/>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3" name="Group 33"/>
              <p:cNvGrpSpPr/>
              <p:nvPr/>
            </p:nvGrpSpPr>
            <p:grpSpPr>
              <a:xfrm>
                <a:off x="1909764" y="912452"/>
                <a:ext cx="720613" cy="720613"/>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EEEE"/>
                </a:solidFill>
              </p:spPr>
            </p:sp>
          </p:grpSp>
          <p:grpSp>
            <p:nvGrpSpPr>
              <p:cNvPr id="35" name="Group 35"/>
              <p:cNvGrpSpPr/>
              <p:nvPr/>
            </p:nvGrpSpPr>
            <p:grpSpPr>
              <a:xfrm>
                <a:off x="2270071" y="1633066"/>
                <a:ext cx="720613" cy="720613"/>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EEEE"/>
                </a:solidFill>
              </p:spPr>
            </p:sp>
          </p:grpSp>
        </p:grpSp>
        <mc:AlternateContent xmlns:mc="http://schemas.openxmlformats.org/markup-compatibility/2006" xmlns:a14="http://schemas.microsoft.com/office/drawing/2010/main">
          <mc:Choice Requires="a14">
            <p:sp>
              <p:nvSpPr>
                <p:cNvPr id="50" name="TextBox 49"/>
                <p:cNvSpPr txBox="1"/>
                <p:nvPr/>
              </p:nvSpPr>
              <p:spPr>
                <a:xfrm>
                  <a:off x="14076051" y="8488527"/>
                  <a:ext cx="2949077" cy="626967"/>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c) Tritium (</a:t>
                  </a:r>
                  <a14:m>
                    <m:oMath xmlns:m="http://schemas.openxmlformats.org/officeDocument/2006/math">
                      <m:sPre>
                        <m:sPrePr>
                          <m:ctrlPr>
                            <a:rPr lang="en-US" sz="3200" b="1" i="1">
                              <a:solidFill>
                                <a:schemeClr val="bg1"/>
                              </a:solidFill>
                              <a:latin typeface="Cambria Math" panose="02040503050406030204" pitchFamily="18" charset="0"/>
                            </a:rPr>
                          </m:ctrlPr>
                        </m:sPrePr>
                        <m:sub>
                          <m:r>
                            <a:rPr lang="en-US" sz="3200" b="1" i="0" smtClean="0">
                              <a:solidFill>
                                <a:schemeClr val="bg1"/>
                              </a:solidFill>
                              <a:latin typeface="Cambria Math"/>
                            </a:rPr>
                            <m:t>𝟏</m:t>
                          </m:r>
                        </m:sub>
                        <m:sup>
                          <m:r>
                            <a:rPr lang="en-US" sz="3200" b="1" i="0" smtClean="0">
                              <a:solidFill>
                                <a:schemeClr val="bg1"/>
                              </a:solidFill>
                              <a:latin typeface="Cambria Math"/>
                            </a:rPr>
                            <m:t>𝟑</m:t>
                          </m:r>
                        </m:sup>
                        <m:e>
                          <m:r>
                            <a:rPr lang="en-US" sz="3200" b="1" i="0">
                              <a:solidFill>
                                <a:schemeClr val="bg1"/>
                              </a:solidFill>
                              <a:latin typeface="Cambria Math" panose="02040503050406030204" pitchFamily="18" charset="0"/>
                            </a:rPr>
                            <m:t>𝐇</m:t>
                          </m:r>
                        </m:e>
                      </m:sPre>
                      <m:r>
                        <a:rPr lang="en-US" sz="3200" b="1" i="0" smtClean="0">
                          <a:solidFill>
                            <a:schemeClr val="bg1"/>
                          </a:solidFill>
                          <a:latin typeface="Cambria Math"/>
                        </a:rPr>
                        <m:t>)</m:t>
                      </m:r>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4076051" y="8488527"/>
                  <a:ext cx="2949077" cy="626967"/>
                </a:xfrm>
                <a:prstGeom prst="rect">
                  <a:avLst/>
                </a:prstGeom>
                <a:blipFill>
                  <a:blip r:embed="rId7"/>
                  <a:stretch>
                    <a:fillRect l="-5165" t="-8738" b="-28155"/>
                  </a:stretch>
                </a:blipFill>
              </p:spPr>
              <p:txBody>
                <a:bodyPr/>
                <a:lstStyle/>
                <a:p>
                  <a:r>
                    <a:rPr lang="vi-VN">
                      <a:noFill/>
                    </a:rPr>
                    <a:t> </a:t>
                  </a:r>
                </a:p>
              </p:txBody>
            </p:sp>
          </mc:Fallback>
        </mc:AlternateContent>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504984" y="0"/>
            <a:ext cx="9833872" cy="10754063"/>
            <a:chOff x="0" y="0"/>
            <a:chExt cx="13111830" cy="14338750"/>
          </a:xfrm>
        </p:grpSpPr>
        <p:grpSp>
          <p:nvGrpSpPr>
            <p:cNvPr id="3" name="Group 3"/>
            <p:cNvGrpSpPr>
              <a:grpSpLocks noChangeAspect="1"/>
            </p:cNvGrpSpPr>
            <p:nvPr/>
          </p:nvGrpSpPr>
          <p:grpSpPr>
            <a:xfrm rot="4705">
              <a:off x="726583" y="2647382"/>
              <a:ext cx="12178132" cy="1054626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a:grpSpLocks noChangeAspect="1"/>
            </p:cNvGrpSpPr>
            <p:nvPr/>
          </p:nvGrpSpPr>
          <p:grpSpPr>
            <a:xfrm rot="-10788811">
              <a:off x="3763959" y="2655721"/>
              <a:ext cx="3047404" cy="2639052"/>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7" name="Group 7"/>
            <p:cNvGrpSpPr>
              <a:grpSpLocks noChangeAspect="1"/>
            </p:cNvGrpSpPr>
            <p:nvPr/>
          </p:nvGrpSpPr>
          <p:grpSpPr>
            <a:xfrm>
              <a:off x="3759672"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9" name="Group 9"/>
            <p:cNvGrpSpPr>
              <a:grpSpLocks noChangeAspect="1"/>
            </p:cNvGrpSpPr>
            <p:nvPr/>
          </p:nvGrpSpPr>
          <p:grpSpPr>
            <a:xfrm>
              <a:off x="9864052" y="10409382"/>
              <a:ext cx="3247778" cy="2812576"/>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B1B2A"/>
              </a:solidFill>
            </p:spPr>
          </p:sp>
        </p:grpSp>
        <p:grpSp>
          <p:nvGrpSpPr>
            <p:cNvPr id="11" name="Group 11"/>
            <p:cNvGrpSpPr>
              <a:grpSpLocks noChangeAspect="1"/>
            </p:cNvGrpSpPr>
            <p:nvPr/>
          </p:nvGrpSpPr>
          <p:grpSpPr>
            <a:xfrm>
              <a:off x="0" y="5243974"/>
              <a:ext cx="10575321" cy="9094776"/>
              <a:chOff x="0" y="0"/>
              <a:chExt cx="6350000" cy="5461000"/>
            </a:xfrm>
          </p:grpSpPr>
          <p:sp>
            <p:nvSpPr>
              <p:cNvPr id="12" name="Freeform 12"/>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67033" r="-67033"/>
                </a:stretch>
              </a:blipFill>
            </p:spPr>
          </p:sp>
        </p:grpSp>
        <p:grpSp>
          <p:nvGrpSpPr>
            <p:cNvPr id="13" name="Group 13"/>
            <p:cNvGrpSpPr>
              <a:grpSpLocks noChangeAspect="1"/>
            </p:cNvGrpSpPr>
            <p:nvPr/>
          </p:nvGrpSpPr>
          <p:grpSpPr>
            <a:xfrm>
              <a:off x="8340349" y="7924696"/>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rot="-10800000">
              <a:off x="8401665" y="10563749"/>
              <a:ext cx="3047404" cy="2639052"/>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17" name="AutoShape 17"/>
          <p:cNvSpPr/>
          <p:nvPr/>
        </p:nvSpPr>
        <p:spPr>
          <a:xfrm rot="3600000">
            <a:off x="-2504895" y="2911539"/>
            <a:ext cx="5427968" cy="0"/>
          </a:xfrm>
          <a:prstGeom prst="line">
            <a:avLst/>
          </a:prstGeom>
          <a:ln w="19050" cap="rnd">
            <a:solidFill>
              <a:srgbClr val="FFFFFF"/>
            </a:solidFill>
            <a:prstDash val="solid"/>
            <a:headEnd type="none" w="sm" len="sm"/>
            <a:tailEnd type="none" w="sm" len="sm"/>
          </a:ln>
        </p:spPr>
      </p:sp>
      <p:sp>
        <p:nvSpPr>
          <p:cNvPr id="18" name="AutoShape 18"/>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9" name="Group 19"/>
          <p:cNvGrpSpPr/>
          <p:nvPr/>
        </p:nvGrpSpPr>
        <p:grpSpPr>
          <a:xfrm rot="-10800000">
            <a:off x="4685710" y="1028689"/>
            <a:ext cx="10805098" cy="2963511"/>
            <a:chOff x="0" y="0"/>
            <a:chExt cx="11061726" cy="3033896"/>
          </a:xfrm>
        </p:grpSpPr>
        <p:sp>
          <p:nvSpPr>
            <p:cNvPr id="20" name="Freeform 20"/>
            <p:cNvSpPr/>
            <p:nvPr/>
          </p:nvSpPr>
          <p:spPr>
            <a:xfrm>
              <a:off x="0" y="0"/>
              <a:ext cx="11061726" cy="3033896"/>
            </a:xfrm>
            <a:custGeom>
              <a:avLst/>
              <a:gdLst/>
              <a:ahLst/>
              <a:cxnLst/>
              <a:rect l="l" t="t" r="r" b="b"/>
              <a:pathLst>
                <a:path w="11061726" h="3033896">
                  <a:moveTo>
                    <a:pt x="496570" y="0"/>
                  </a:moveTo>
                  <a:lnTo>
                    <a:pt x="496570" y="3033896"/>
                  </a:lnTo>
                  <a:lnTo>
                    <a:pt x="9315476" y="3033896"/>
                  </a:lnTo>
                  <a:lnTo>
                    <a:pt x="9315476" y="0"/>
                  </a:lnTo>
                  <a:cubicBezTo>
                    <a:pt x="9315476" y="0"/>
                    <a:pt x="496570" y="0"/>
                    <a:pt x="496570" y="0"/>
                  </a:cubicBezTo>
                  <a:close/>
                  <a:moveTo>
                    <a:pt x="9812046" y="485006"/>
                  </a:moveTo>
                  <a:lnTo>
                    <a:pt x="9812046" y="455887"/>
                  </a:lnTo>
                  <a:cubicBezTo>
                    <a:pt x="9812046" y="222250"/>
                    <a:pt x="9589796" y="0"/>
                    <a:pt x="9315476" y="0"/>
                  </a:cubicBezTo>
                  <a:lnTo>
                    <a:pt x="9315476" y="3033896"/>
                  </a:lnTo>
                  <a:cubicBezTo>
                    <a:pt x="9589796" y="3033896"/>
                    <a:pt x="9812046" y="2811646"/>
                    <a:pt x="9812046" y="2537326"/>
                  </a:cubicBezTo>
                  <a:lnTo>
                    <a:pt x="9812046" y="957446"/>
                  </a:lnTo>
                  <a:cubicBezTo>
                    <a:pt x="10320046" y="972686"/>
                    <a:pt x="10824236" y="948556"/>
                    <a:pt x="11061726" y="991736"/>
                  </a:cubicBezTo>
                  <a:cubicBezTo>
                    <a:pt x="10657867" y="805046"/>
                    <a:pt x="10223526" y="669156"/>
                    <a:pt x="9812046"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B21E35"/>
            </a:solidFill>
          </p:spPr>
        </p:sp>
      </p:grpSp>
      <p:grpSp>
        <p:nvGrpSpPr>
          <p:cNvPr id="21" name="Group 21"/>
          <p:cNvGrpSpPr/>
          <p:nvPr/>
        </p:nvGrpSpPr>
        <p:grpSpPr>
          <a:xfrm>
            <a:off x="7212842" y="4251252"/>
            <a:ext cx="10017883" cy="2340048"/>
            <a:chOff x="0" y="0"/>
            <a:chExt cx="11210749" cy="3033896"/>
          </a:xfrm>
        </p:grpSpPr>
        <p:sp>
          <p:nvSpPr>
            <p:cNvPr id="22" name="Freeform 22"/>
            <p:cNvSpPr/>
            <p:nvPr/>
          </p:nvSpPr>
          <p:spPr>
            <a:xfrm>
              <a:off x="0" y="0"/>
              <a:ext cx="11210749" cy="3033896"/>
            </a:xfrm>
            <a:custGeom>
              <a:avLst/>
              <a:gdLst/>
              <a:ahLst/>
              <a:cxnLst/>
              <a:rect l="l" t="t" r="r" b="b"/>
              <a:pathLst>
                <a:path w="11210749" h="3033896">
                  <a:moveTo>
                    <a:pt x="496570" y="0"/>
                  </a:moveTo>
                  <a:lnTo>
                    <a:pt x="496570" y="3033896"/>
                  </a:lnTo>
                  <a:lnTo>
                    <a:pt x="9464499" y="3033896"/>
                  </a:lnTo>
                  <a:lnTo>
                    <a:pt x="9464499" y="0"/>
                  </a:lnTo>
                  <a:cubicBezTo>
                    <a:pt x="9464499" y="0"/>
                    <a:pt x="496570" y="0"/>
                    <a:pt x="496570" y="0"/>
                  </a:cubicBezTo>
                  <a:close/>
                  <a:moveTo>
                    <a:pt x="9961069" y="485006"/>
                  </a:moveTo>
                  <a:lnTo>
                    <a:pt x="9961069" y="455887"/>
                  </a:lnTo>
                  <a:cubicBezTo>
                    <a:pt x="9961069" y="222250"/>
                    <a:pt x="9738819" y="0"/>
                    <a:pt x="9464499" y="0"/>
                  </a:cubicBezTo>
                  <a:lnTo>
                    <a:pt x="9464499" y="3033896"/>
                  </a:lnTo>
                  <a:cubicBezTo>
                    <a:pt x="9738819" y="3033896"/>
                    <a:pt x="9961069" y="2811646"/>
                    <a:pt x="9961069" y="2537326"/>
                  </a:cubicBezTo>
                  <a:lnTo>
                    <a:pt x="9961069" y="957446"/>
                  </a:lnTo>
                  <a:cubicBezTo>
                    <a:pt x="10469069" y="972686"/>
                    <a:pt x="10973259" y="948556"/>
                    <a:pt x="11210749" y="991736"/>
                  </a:cubicBezTo>
                  <a:cubicBezTo>
                    <a:pt x="10806889" y="805046"/>
                    <a:pt x="10372549" y="669156"/>
                    <a:pt x="9961069"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B21E35"/>
            </a:solidFill>
          </p:spPr>
        </p:sp>
      </p:grpSp>
      <p:pic>
        <p:nvPicPr>
          <p:cNvPr id="23" name="Picture 23"/>
          <p:cNvPicPr>
            <a:picLocks noChangeAspect="1"/>
          </p:cNvPicPr>
          <p:nvPr/>
        </p:nvPicPr>
        <p:blipFill>
          <a:blip r:embed="rId3"/>
          <a:srcRect t="18434" b="26488"/>
          <a:stretch>
            <a:fillRect/>
          </a:stretch>
        </p:blipFill>
        <p:spPr>
          <a:xfrm>
            <a:off x="7212842" y="6854682"/>
            <a:ext cx="9116948" cy="3345514"/>
          </a:xfrm>
          <a:prstGeom prst="rect">
            <a:avLst/>
          </a:prstGeom>
        </p:spPr>
      </p:pic>
      <p:sp>
        <p:nvSpPr>
          <p:cNvPr id="24" name="TextBox 24"/>
          <p:cNvSpPr txBox="1"/>
          <p:nvPr/>
        </p:nvSpPr>
        <p:spPr>
          <a:xfrm>
            <a:off x="2554580" y="783896"/>
            <a:ext cx="3244149" cy="525785"/>
          </a:xfrm>
          <a:prstGeom prst="rect">
            <a:avLst/>
          </a:prstGeom>
        </p:spPr>
        <p:txBody>
          <a:bodyPr lIns="0" tIns="0" rIns="0" bIns="0" rtlCol="0" anchor="t">
            <a:spAutoFit/>
          </a:bodyPr>
          <a:lstStyle/>
          <a:p>
            <a:pPr>
              <a:lnSpc>
                <a:spcPts val="4095"/>
              </a:lnSpc>
            </a:pPr>
            <a:r>
              <a:rPr lang="en-US" sz="3500" b="1">
                <a:solidFill>
                  <a:srgbClr val="FFFFFF"/>
                </a:solidFill>
                <a:latin typeface="Times New Roman" panose="02020603050405020304" pitchFamily="18" charset="0"/>
              </a:rPr>
              <a:t>III. ĐỒNG VỊ</a:t>
            </a:r>
          </a:p>
        </p:txBody>
      </p:sp>
      <p:sp>
        <p:nvSpPr>
          <p:cNvPr id="25" name="TextBox 25"/>
          <p:cNvSpPr txBox="1"/>
          <p:nvPr/>
        </p:nvSpPr>
        <p:spPr>
          <a:xfrm rot="-5400000">
            <a:off x="14345966" y="4915829"/>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26" name="TextBox 26"/>
          <p:cNvSpPr txBox="1"/>
          <p:nvPr/>
        </p:nvSpPr>
        <p:spPr>
          <a:xfrm>
            <a:off x="6465368" y="1258561"/>
            <a:ext cx="8510506" cy="1882631"/>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Các đồng vị khác nhau về số neutron nên khác nhau về khối lượng của hạt nhân nguyên tử, đồng thời khác nhau về một số tính chất vật lí</a:t>
            </a:r>
          </a:p>
        </p:txBody>
      </p:sp>
      <mc:AlternateContent xmlns:mc="http://schemas.openxmlformats.org/markup-compatibility/2006" xmlns:a14="http://schemas.microsoft.com/office/drawing/2010/main">
        <mc:Choice Requires="a14">
          <p:sp>
            <p:nvSpPr>
              <p:cNvPr id="27" name="TextBox 27"/>
              <p:cNvSpPr txBox="1"/>
              <p:nvPr/>
            </p:nvSpPr>
            <p:spPr>
              <a:xfrm>
                <a:off x="7569446" y="4463032"/>
                <a:ext cx="8403740" cy="1916487"/>
              </a:xfrm>
              <a:prstGeom prst="rect">
                <a:avLst/>
              </a:prstGeom>
            </p:spPr>
            <p:txBody>
              <a:bodyPr lIns="0" tIns="0" rIns="0" bIns="0" rtlCol="0" anchor="t">
                <a:spAutoFit/>
              </a:bodyPr>
              <a:lstStyle/>
              <a:p>
                <a:pPr>
                  <a:lnSpc>
                    <a:spcPct val="120000"/>
                  </a:lnSpc>
                </a:pPr>
                <a:r>
                  <a:rPr lang="en-US" sz="3500" dirty="0">
                    <a:solidFill>
                      <a:schemeClr val="bg1"/>
                    </a:solidFill>
                    <a:latin typeface="Times New Roman" panose="02020603050405020304" pitchFamily="18" charset="0"/>
                    <a:cs typeface="Times New Roman" panose="02020603050405020304" pitchFamily="18" charset="0"/>
                  </a:rPr>
                  <a:t>Ví dụ: Ở </a:t>
                </a:r>
                <a:r>
                  <a:rPr lang="en-US" sz="3500" dirty="0" err="1">
                    <a:solidFill>
                      <a:schemeClr val="bg1"/>
                    </a:solidFill>
                    <a:latin typeface="Times New Roman" panose="02020603050405020304" pitchFamily="18" charset="0"/>
                    <a:cs typeface="Times New Roman" panose="02020603050405020304" pitchFamily="18" charset="0"/>
                  </a:rPr>
                  <a:t>dạng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đơn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chất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đồng</a:t>
                </a:r>
                <a:r>
                  <a:rPr lang="en-US" sz="3500" dirty="0">
                    <a:solidFill>
                      <a:schemeClr val="bg1"/>
                    </a:solidFill>
                    <a:latin typeface="Times New Roman" panose="02020603050405020304" pitchFamily="18" charset="0"/>
                    <a:cs typeface="Times New Roman" panose="02020603050405020304" pitchFamily="18" charset="0"/>
                  </a:rPr>
                  <a:t> vị </a:t>
                </a:r>
                <a14:m>
                  <m:oMath xmlns:m="http://schemas.openxmlformats.org/officeDocument/2006/math">
                    <m:sPre>
                      <m:sPrePr>
                        <m:ctrlPr>
                          <a:rPr lang="en-US" sz="3500" i="1">
                            <a:solidFill>
                              <a:schemeClr val="bg1"/>
                            </a:solidFill>
                            <a:latin typeface="Cambria Math" panose="02040503050406030204" pitchFamily="18" charset="0"/>
                          </a:rPr>
                        </m:ctrlPr>
                      </m:sPrePr>
                      <m:sub>
                        <m:r>
                          <a:rPr lang="en-US" sz="3500" i="0">
                            <a:solidFill>
                              <a:schemeClr val="bg1"/>
                            </a:solidFill>
                            <a:latin typeface="Cambria Math" panose="02040503050406030204" pitchFamily="18" charset="0"/>
                          </a:rPr>
                          <m:t>17</m:t>
                        </m:r>
                      </m:sub>
                      <m:sup>
                        <m:r>
                          <a:rPr lang="en-US" sz="3500" i="0">
                            <a:solidFill>
                              <a:schemeClr val="bg1"/>
                            </a:solidFill>
                            <a:latin typeface="Cambria Math" panose="02040503050406030204" pitchFamily="18" charset="0"/>
                          </a:rPr>
                          <m:t>37</m:t>
                        </m:r>
                      </m:sup>
                      <m:e>
                        <m:r>
                          <m:rPr>
                            <m:sty m:val="p"/>
                          </m:rPr>
                          <a:rPr lang="en-US" sz="3500" i="0">
                            <a:solidFill>
                              <a:schemeClr val="bg1"/>
                            </a:solidFill>
                            <a:latin typeface="Cambria Math" panose="02040503050406030204" pitchFamily="18" charset="0"/>
                          </a:rPr>
                          <m:t>Cl</m:t>
                        </m:r>
                      </m:e>
                    </m:sPre>
                  </m:oMath>
                </a14:m>
                <a:r>
                  <a:rPr lang="en-US" sz="3500" dirty="0">
                    <a:solidFill>
                      <a:schemeClr val="bg1"/>
                    </a:solidFill>
                    <a:latin typeface="Times New Roman" panose="02020603050405020304" pitchFamily="18" charset="0"/>
                    <a:cs typeface="Times New Roman" panose="02020603050405020304" pitchFamily="18" charset="0"/>
                  </a:rPr>
                  <a:t> có </a:t>
                </a:r>
                <a:r>
                  <a:rPr lang="en-US" sz="3500" dirty="0" err="1">
                    <a:solidFill>
                      <a:schemeClr val="bg1"/>
                    </a:solidFill>
                    <a:latin typeface="Times New Roman" panose="02020603050405020304" pitchFamily="18" charset="0"/>
                    <a:cs typeface="Times New Roman" panose="02020603050405020304" pitchFamily="18" charset="0"/>
                  </a:rPr>
                  <a:t>ti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khối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lớn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hơn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nhiệt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đô</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nóng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chảy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nhiệt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đô</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sôi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cao</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hơn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đồng</a:t>
                </a:r>
                <a:r>
                  <a:rPr lang="en-US" sz="3500" dirty="0">
                    <a:solidFill>
                      <a:schemeClr val="bg1"/>
                    </a:solidFill>
                    <a:latin typeface="Times New Roman" panose="02020603050405020304" pitchFamily="18" charset="0"/>
                    <a:cs typeface="Times New Roman" panose="02020603050405020304" pitchFamily="18" charset="0"/>
                  </a:rPr>
                  <a:t> vị </a:t>
                </a:r>
                <a14:m>
                  <m:oMath xmlns:m="http://schemas.openxmlformats.org/officeDocument/2006/math">
                    <m:sPre>
                      <m:sPrePr>
                        <m:ctrlPr>
                          <a:rPr lang="en-US" sz="3500" i="1">
                            <a:solidFill>
                              <a:schemeClr val="bg1"/>
                            </a:solidFill>
                            <a:latin typeface="Cambria Math" panose="02040503050406030204" pitchFamily="18" charset="0"/>
                          </a:rPr>
                        </m:ctrlPr>
                      </m:sPrePr>
                      <m:sub>
                        <m:r>
                          <a:rPr lang="en-US" sz="3500" i="0">
                            <a:solidFill>
                              <a:schemeClr val="bg1"/>
                            </a:solidFill>
                            <a:latin typeface="Cambria Math" panose="02040503050406030204" pitchFamily="18" charset="0"/>
                          </a:rPr>
                          <m:t>15</m:t>
                        </m:r>
                      </m:sub>
                      <m:sup>
                        <m:r>
                          <a:rPr lang="en-US" sz="3500" i="0">
                            <a:solidFill>
                              <a:schemeClr val="bg1"/>
                            </a:solidFill>
                            <a:latin typeface="Cambria Math" panose="02040503050406030204" pitchFamily="18" charset="0"/>
                          </a:rPr>
                          <m:t>3</m:t>
                        </m:r>
                        <m:r>
                          <a:rPr lang="en-US" sz="3500" b="0" i="1" smtClean="0">
                            <a:solidFill>
                              <a:schemeClr val="bg1"/>
                            </a:solidFill>
                            <a:latin typeface="Cambria Math" panose="02040503050406030204" pitchFamily="18" charset="0"/>
                          </a:rPr>
                          <m:t>5</m:t>
                        </m:r>
                      </m:sup>
                      <m:e>
                        <m:r>
                          <m:rPr>
                            <m:sty m:val="p"/>
                          </m:rPr>
                          <a:rPr lang="en-US" sz="3500" i="0">
                            <a:solidFill>
                              <a:schemeClr val="bg1"/>
                            </a:solidFill>
                            <a:latin typeface="Cambria Math" panose="02040503050406030204" pitchFamily="18" charset="0"/>
                          </a:rPr>
                          <m:t>Cl</m:t>
                        </m:r>
                      </m:e>
                    </m:sPre>
                  </m:oMath>
                </a14:m>
                <a:endParaRPr lang="en-US" sz="35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7" name="TextBox 27"/>
              <p:cNvSpPr txBox="1">
                <a:spLocks noRot="1" noChangeAspect="1" noMove="1" noResize="1" noEditPoints="1" noAdjustHandles="1" noChangeArrowheads="1" noChangeShapeType="1" noTextEdit="1"/>
              </p:cNvSpPr>
              <p:nvPr/>
            </p:nvSpPr>
            <p:spPr>
              <a:xfrm>
                <a:off x="7569446" y="4463032"/>
                <a:ext cx="8403740" cy="1916487"/>
              </a:xfrm>
              <a:prstGeom prst="rect">
                <a:avLst/>
              </a:prstGeom>
              <a:blipFill>
                <a:blip r:embed="rId4"/>
                <a:stretch>
                  <a:fillRect l="-3266" t="-4127" b="-13333"/>
                </a:stretch>
              </a:blipFill>
            </p:spPr>
            <p:txBody>
              <a:bodyPr/>
              <a:lstStyle/>
              <a:p>
                <a:r>
                  <a:rPr lang="vi-VN">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504984" y="0"/>
            <a:ext cx="9833872" cy="10754063"/>
            <a:chOff x="0" y="0"/>
            <a:chExt cx="13111830" cy="14338750"/>
          </a:xfrm>
        </p:grpSpPr>
        <p:grpSp>
          <p:nvGrpSpPr>
            <p:cNvPr id="3" name="Group 3"/>
            <p:cNvGrpSpPr>
              <a:grpSpLocks noChangeAspect="1"/>
            </p:cNvGrpSpPr>
            <p:nvPr/>
          </p:nvGrpSpPr>
          <p:grpSpPr>
            <a:xfrm rot="4705">
              <a:off x="726583" y="2647382"/>
              <a:ext cx="12178132" cy="1054626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a:grpSpLocks noChangeAspect="1"/>
            </p:cNvGrpSpPr>
            <p:nvPr/>
          </p:nvGrpSpPr>
          <p:grpSpPr>
            <a:xfrm rot="-10788811">
              <a:off x="3763959" y="2655721"/>
              <a:ext cx="3047404" cy="2639052"/>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7" name="Group 7"/>
            <p:cNvGrpSpPr>
              <a:grpSpLocks noChangeAspect="1"/>
            </p:cNvGrpSpPr>
            <p:nvPr/>
          </p:nvGrpSpPr>
          <p:grpSpPr>
            <a:xfrm>
              <a:off x="3759672"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9" name="Group 9"/>
            <p:cNvGrpSpPr>
              <a:grpSpLocks noChangeAspect="1"/>
            </p:cNvGrpSpPr>
            <p:nvPr/>
          </p:nvGrpSpPr>
          <p:grpSpPr>
            <a:xfrm>
              <a:off x="9864052" y="10409382"/>
              <a:ext cx="3247778" cy="2812576"/>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B1B2A"/>
              </a:solidFill>
            </p:spPr>
          </p:sp>
        </p:grpSp>
        <p:grpSp>
          <p:nvGrpSpPr>
            <p:cNvPr id="11" name="Group 11"/>
            <p:cNvGrpSpPr>
              <a:grpSpLocks noChangeAspect="1"/>
            </p:cNvGrpSpPr>
            <p:nvPr/>
          </p:nvGrpSpPr>
          <p:grpSpPr>
            <a:xfrm>
              <a:off x="0" y="5243974"/>
              <a:ext cx="10575321" cy="9094776"/>
              <a:chOff x="0" y="0"/>
              <a:chExt cx="6350000" cy="5461000"/>
            </a:xfrm>
          </p:grpSpPr>
          <p:sp>
            <p:nvSpPr>
              <p:cNvPr id="12" name="Freeform 12"/>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67033" r="-67033"/>
                </a:stretch>
              </a:blipFill>
            </p:spPr>
          </p:sp>
        </p:grpSp>
        <p:grpSp>
          <p:nvGrpSpPr>
            <p:cNvPr id="13" name="Group 13"/>
            <p:cNvGrpSpPr>
              <a:grpSpLocks noChangeAspect="1"/>
            </p:cNvGrpSpPr>
            <p:nvPr/>
          </p:nvGrpSpPr>
          <p:grpSpPr>
            <a:xfrm>
              <a:off x="8340349" y="7924696"/>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rot="-10800000">
              <a:off x="8401665" y="10563749"/>
              <a:ext cx="3047404" cy="2639052"/>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17" name="AutoShape 17"/>
          <p:cNvSpPr/>
          <p:nvPr/>
        </p:nvSpPr>
        <p:spPr>
          <a:xfrm rot="3600000">
            <a:off x="-2504895" y="2911539"/>
            <a:ext cx="5427968" cy="0"/>
          </a:xfrm>
          <a:prstGeom prst="line">
            <a:avLst/>
          </a:prstGeom>
          <a:ln w="19050" cap="rnd">
            <a:solidFill>
              <a:srgbClr val="FFFFFF"/>
            </a:solidFill>
            <a:prstDash val="solid"/>
            <a:headEnd type="none" w="sm" len="sm"/>
            <a:tailEnd type="none" w="sm" len="sm"/>
          </a:ln>
        </p:spPr>
      </p:sp>
      <p:sp>
        <p:nvSpPr>
          <p:cNvPr id="18" name="AutoShape 18"/>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9" name="Group 19"/>
          <p:cNvGrpSpPr/>
          <p:nvPr/>
        </p:nvGrpSpPr>
        <p:grpSpPr>
          <a:xfrm rot="-10800000">
            <a:off x="4685710" y="1028689"/>
            <a:ext cx="11837137" cy="3682511"/>
            <a:chOff x="0" y="0"/>
            <a:chExt cx="12118276" cy="3769973"/>
          </a:xfrm>
        </p:grpSpPr>
        <p:sp>
          <p:nvSpPr>
            <p:cNvPr id="20" name="Freeform 20"/>
            <p:cNvSpPr/>
            <p:nvPr/>
          </p:nvSpPr>
          <p:spPr>
            <a:xfrm>
              <a:off x="0" y="0"/>
              <a:ext cx="12118277" cy="3769973"/>
            </a:xfrm>
            <a:custGeom>
              <a:avLst/>
              <a:gdLst/>
              <a:ahLst/>
              <a:cxnLst/>
              <a:rect l="l" t="t" r="r" b="b"/>
              <a:pathLst>
                <a:path w="12118277" h="3769973">
                  <a:moveTo>
                    <a:pt x="496570" y="0"/>
                  </a:moveTo>
                  <a:lnTo>
                    <a:pt x="496570" y="3769973"/>
                  </a:lnTo>
                  <a:lnTo>
                    <a:pt x="10372027" y="3769973"/>
                  </a:lnTo>
                  <a:lnTo>
                    <a:pt x="10372027" y="0"/>
                  </a:lnTo>
                  <a:cubicBezTo>
                    <a:pt x="10372027" y="0"/>
                    <a:pt x="496570" y="0"/>
                    <a:pt x="496570" y="0"/>
                  </a:cubicBezTo>
                  <a:close/>
                  <a:moveTo>
                    <a:pt x="10868596" y="1221083"/>
                  </a:moveTo>
                  <a:lnTo>
                    <a:pt x="10868596" y="470379"/>
                  </a:lnTo>
                  <a:cubicBezTo>
                    <a:pt x="10868596" y="222250"/>
                    <a:pt x="10646346" y="0"/>
                    <a:pt x="10372027" y="0"/>
                  </a:cubicBezTo>
                  <a:lnTo>
                    <a:pt x="10372027" y="3769973"/>
                  </a:lnTo>
                  <a:cubicBezTo>
                    <a:pt x="10646346" y="3769973"/>
                    <a:pt x="10868596" y="3547723"/>
                    <a:pt x="10868596" y="3273403"/>
                  </a:cubicBezTo>
                  <a:lnTo>
                    <a:pt x="10868596" y="1693523"/>
                  </a:lnTo>
                  <a:cubicBezTo>
                    <a:pt x="11376596" y="1708763"/>
                    <a:pt x="11880786" y="1684633"/>
                    <a:pt x="12118277" y="1727813"/>
                  </a:cubicBezTo>
                  <a:cubicBezTo>
                    <a:pt x="11714417" y="1541123"/>
                    <a:pt x="11280077" y="1405233"/>
                    <a:pt x="10868596" y="1221083"/>
                  </a:cubicBezTo>
                  <a:close/>
                  <a:moveTo>
                    <a:pt x="0" y="470379"/>
                  </a:moveTo>
                  <a:lnTo>
                    <a:pt x="0" y="3273403"/>
                  </a:lnTo>
                  <a:cubicBezTo>
                    <a:pt x="0" y="3547723"/>
                    <a:pt x="222250" y="3769973"/>
                    <a:pt x="496570" y="3769973"/>
                  </a:cubicBezTo>
                  <a:lnTo>
                    <a:pt x="496570" y="0"/>
                  </a:lnTo>
                  <a:cubicBezTo>
                    <a:pt x="222250" y="0"/>
                    <a:pt x="0" y="222250"/>
                    <a:pt x="0" y="470379"/>
                  </a:cubicBezTo>
                  <a:close/>
                </a:path>
              </a:pathLst>
            </a:custGeom>
            <a:solidFill>
              <a:srgbClr val="B21E35"/>
            </a:solidFill>
          </p:spPr>
        </p:sp>
      </p:grpSp>
      <p:pic>
        <p:nvPicPr>
          <p:cNvPr id="21" name="Picture 21"/>
          <p:cNvPicPr>
            <a:picLocks noChangeAspect="1"/>
          </p:cNvPicPr>
          <p:nvPr/>
        </p:nvPicPr>
        <p:blipFill>
          <a:blip r:embed="rId3"/>
          <a:srcRect t="11589" b="11589"/>
          <a:stretch>
            <a:fillRect/>
          </a:stretch>
        </p:blipFill>
        <p:spPr>
          <a:xfrm>
            <a:off x="6129112" y="5143500"/>
            <a:ext cx="10393736" cy="5489359"/>
          </a:xfrm>
          <a:prstGeom prst="rect">
            <a:avLst/>
          </a:prstGeom>
        </p:spPr>
      </p:pic>
      <p:sp>
        <p:nvSpPr>
          <p:cNvPr id="22" name="TextBox 22"/>
          <p:cNvSpPr txBox="1"/>
          <p:nvPr/>
        </p:nvSpPr>
        <p:spPr>
          <a:xfrm>
            <a:off x="2554580" y="783896"/>
            <a:ext cx="3244149" cy="525785"/>
          </a:xfrm>
          <a:prstGeom prst="rect">
            <a:avLst/>
          </a:prstGeom>
        </p:spPr>
        <p:txBody>
          <a:bodyPr lIns="0" tIns="0" rIns="0" bIns="0" rtlCol="0" anchor="t">
            <a:spAutoFit/>
          </a:bodyPr>
          <a:lstStyle/>
          <a:p>
            <a:pPr>
              <a:lnSpc>
                <a:spcPts val="4095"/>
              </a:lnSpc>
            </a:pPr>
            <a:r>
              <a:rPr lang="en-US" sz="3500" b="1">
                <a:solidFill>
                  <a:srgbClr val="FFFFFF"/>
                </a:solidFill>
                <a:latin typeface="Times New Roman" panose="02020603050405020304" pitchFamily="18" charset="0"/>
              </a:rPr>
              <a:t>III. ĐỒNG VỊ</a:t>
            </a:r>
          </a:p>
        </p:txBody>
      </p:sp>
      <p:sp>
        <p:nvSpPr>
          <p:cNvPr id="23" name="TextBox 23"/>
          <p:cNvSpPr txBox="1"/>
          <p:nvPr/>
        </p:nvSpPr>
        <p:spPr>
          <a:xfrm rot="-5400000">
            <a:off x="14345966" y="4915829"/>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24" name="TextBox 24"/>
          <p:cNvSpPr txBox="1"/>
          <p:nvPr/>
        </p:nvSpPr>
        <p:spPr>
          <a:xfrm>
            <a:off x="6465368" y="1258561"/>
            <a:ext cx="9575837" cy="3231654"/>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Ngoài các đồng vị bền, các nguyên tố hóa học còn có một số đồng vị không bền. Các đồng vị không bền được gọi là </a:t>
            </a:r>
            <a:r>
              <a:rPr lang="en-US" sz="3500" b="1" i="1">
                <a:solidFill>
                  <a:srgbClr val="FFFFFF"/>
                </a:solidFill>
                <a:latin typeface="Times New Roman" panose="02020603050405020304" pitchFamily="18" charset="0"/>
              </a:rPr>
              <a:t>đồng vị phóng xạ</a:t>
            </a:r>
            <a:r>
              <a:rPr lang="en-US" sz="3500">
                <a:solidFill>
                  <a:srgbClr val="FFFFFF"/>
                </a:solidFill>
                <a:latin typeface="Times New Roman" panose="02020603050405020304" pitchFamily="18" charset="0"/>
              </a:rPr>
              <a:t>. Nhiều đồng vị phóng xạ được sử dụng trong y học, nông nghiệp, nghiên cứu khoa học,…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504984" y="0"/>
            <a:ext cx="9833872" cy="10754063"/>
            <a:chOff x="0" y="0"/>
            <a:chExt cx="13111830" cy="14338750"/>
          </a:xfrm>
        </p:grpSpPr>
        <p:grpSp>
          <p:nvGrpSpPr>
            <p:cNvPr id="3" name="Group 3"/>
            <p:cNvGrpSpPr>
              <a:grpSpLocks noChangeAspect="1"/>
            </p:cNvGrpSpPr>
            <p:nvPr/>
          </p:nvGrpSpPr>
          <p:grpSpPr>
            <a:xfrm rot="4705">
              <a:off x="726583" y="2647382"/>
              <a:ext cx="12178132" cy="1054626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a:grpSpLocks noChangeAspect="1"/>
            </p:cNvGrpSpPr>
            <p:nvPr/>
          </p:nvGrpSpPr>
          <p:grpSpPr>
            <a:xfrm rot="-10788811">
              <a:off x="3763959" y="2655721"/>
              <a:ext cx="3047404" cy="2639052"/>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7" name="Group 7"/>
            <p:cNvGrpSpPr>
              <a:grpSpLocks noChangeAspect="1"/>
            </p:cNvGrpSpPr>
            <p:nvPr/>
          </p:nvGrpSpPr>
          <p:grpSpPr>
            <a:xfrm>
              <a:off x="3759672"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9" name="Group 9"/>
            <p:cNvGrpSpPr>
              <a:grpSpLocks noChangeAspect="1"/>
            </p:cNvGrpSpPr>
            <p:nvPr/>
          </p:nvGrpSpPr>
          <p:grpSpPr>
            <a:xfrm>
              <a:off x="9864052" y="10409382"/>
              <a:ext cx="3247778" cy="2812576"/>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B1B2A"/>
              </a:solidFill>
            </p:spPr>
          </p:sp>
        </p:grpSp>
        <p:grpSp>
          <p:nvGrpSpPr>
            <p:cNvPr id="11" name="Group 11"/>
            <p:cNvGrpSpPr>
              <a:grpSpLocks noChangeAspect="1"/>
            </p:cNvGrpSpPr>
            <p:nvPr/>
          </p:nvGrpSpPr>
          <p:grpSpPr>
            <a:xfrm>
              <a:off x="0" y="5243974"/>
              <a:ext cx="10575321" cy="9094776"/>
              <a:chOff x="0" y="0"/>
              <a:chExt cx="6350000" cy="5461000"/>
            </a:xfrm>
          </p:grpSpPr>
          <p:sp>
            <p:nvSpPr>
              <p:cNvPr id="12" name="Freeform 12"/>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67033" r="-67033"/>
                </a:stretch>
              </a:blipFill>
            </p:spPr>
          </p:sp>
        </p:grpSp>
        <p:grpSp>
          <p:nvGrpSpPr>
            <p:cNvPr id="13" name="Group 13"/>
            <p:cNvGrpSpPr>
              <a:grpSpLocks noChangeAspect="1"/>
            </p:cNvGrpSpPr>
            <p:nvPr/>
          </p:nvGrpSpPr>
          <p:grpSpPr>
            <a:xfrm>
              <a:off x="8340349" y="7924696"/>
              <a:ext cx="3047404" cy="263905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5" name="Group 15"/>
            <p:cNvGrpSpPr>
              <a:grpSpLocks noChangeAspect="1"/>
            </p:cNvGrpSpPr>
            <p:nvPr/>
          </p:nvGrpSpPr>
          <p:grpSpPr>
            <a:xfrm rot="-10800000">
              <a:off x="8401665" y="10563749"/>
              <a:ext cx="3047404" cy="2639052"/>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sp>
        <p:nvSpPr>
          <p:cNvPr id="17" name="AutoShape 17"/>
          <p:cNvSpPr/>
          <p:nvPr/>
        </p:nvSpPr>
        <p:spPr>
          <a:xfrm rot="3600000">
            <a:off x="-2504895" y="2911539"/>
            <a:ext cx="5427968" cy="0"/>
          </a:xfrm>
          <a:prstGeom prst="line">
            <a:avLst/>
          </a:prstGeom>
          <a:ln w="19050" cap="rnd">
            <a:solidFill>
              <a:srgbClr val="FFFFFF"/>
            </a:solidFill>
            <a:prstDash val="solid"/>
            <a:headEnd type="none" w="sm" len="sm"/>
            <a:tailEnd type="none" w="sm" len="sm"/>
          </a:ln>
        </p:spPr>
      </p:sp>
      <p:sp>
        <p:nvSpPr>
          <p:cNvPr id="18" name="AutoShape 18"/>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9" name="Group 19"/>
          <p:cNvGrpSpPr/>
          <p:nvPr/>
        </p:nvGrpSpPr>
        <p:grpSpPr>
          <a:xfrm rot="-10800000">
            <a:off x="4685708" y="1028688"/>
            <a:ext cx="11974073" cy="3955582"/>
            <a:chOff x="1" y="548982"/>
            <a:chExt cx="12356853" cy="4482035"/>
          </a:xfrm>
        </p:grpSpPr>
        <p:sp>
          <p:nvSpPr>
            <p:cNvPr id="20" name="Freeform 20"/>
            <p:cNvSpPr/>
            <p:nvPr/>
          </p:nvSpPr>
          <p:spPr>
            <a:xfrm>
              <a:off x="1" y="548982"/>
              <a:ext cx="12356853" cy="4482035"/>
            </a:xfrm>
            <a:custGeom>
              <a:avLst/>
              <a:gdLst/>
              <a:ahLst/>
              <a:cxnLst/>
              <a:rect l="l" t="t" r="r" b="b"/>
              <a:pathLst>
                <a:path w="12356853" h="5031017">
                  <a:moveTo>
                    <a:pt x="496570" y="0"/>
                  </a:moveTo>
                  <a:lnTo>
                    <a:pt x="496570" y="5031017"/>
                  </a:lnTo>
                  <a:lnTo>
                    <a:pt x="10610602" y="5031017"/>
                  </a:lnTo>
                  <a:lnTo>
                    <a:pt x="10610602" y="0"/>
                  </a:lnTo>
                  <a:cubicBezTo>
                    <a:pt x="10610603" y="0"/>
                    <a:pt x="496570" y="0"/>
                    <a:pt x="496570" y="0"/>
                  </a:cubicBezTo>
                  <a:close/>
                  <a:moveTo>
                    <a:pt x="11107172" y="2482127"/>
                  </a:moveTo>
                  <a:lnTo>
                    <a:pt x="11107172" y="495206"/>
                  </a:lnTo>
                  <a:cubicBezTo>
                    <a:pt x="11107172" y="222250"/>
                    <a:pt x="10884922" y="0"/>
                    <a:pt x="10610603" y="0"/>
                  </a:cubicBezTo>
                  <a:lnTo>
                    <a:pt x="10610603" y="5031017"/>
                  </a:lnTo>
                  <a:cubicBezTo>
                    <a:pt x="10884922" y="5031017"/>
                    <a:pt x="11107172" y="4808767"/>
                    <a:pt x="11107172" y="4534447"/>
                  </a:cubicBezTo>
                  <a:lnTo>
                    <a:pt x="11107172" y="2954567"/>
                  </a:lnTo>
                  <a:cubicBezTo>
                    <a:pt x="11615172" y="2969807"/>
                    <a:pt x="12119363" y="2945677"/>
                    <a:pt x="12356853" y="2988857"/>
                  </a:cubicBezTo>
                  <a:cubicBezTo>
                    <a:pt x="11952993" y="2802167"/>
                    <a:pt x="11518653" y="2666277"/>
                    <a:pt x="11107172" y="2482127"/>
                  </a:cubicBezTo>
                  <a:close/>
                  <a:moveTo>
                    <a:pt x="0" y="495206"/>
                  </a:moveTo>
                  <a:lnTo>
                    <a:pt x="0" y="4534446"/>
                  </a:lnTo>
                  <a:cubicBezTo>
                    <a:pt x="0" y="4808767"/>
                    <a:pt x="222250" y="5031017"/>
                    <a:pt x="496570" y="5031017"/>
                  </a:cubicBezTo>
                  <a:lnTo>
                    <a:pt x="496570" y="0"/>
                  </a:lnTo>
                  <a:cubicBezTo>
                    <a:pt x="222250" y="0"/>
                    <a:pt x="0" y="222250"/>
                    <a:pt x="0" y="495206"/>
                  </a:cubicBezTo>
                  <a:close/>
                </a:path>
              </a:pathLst>
            </a:custGeom>
            <a:solidFill>
              <a:srgbClr val="B21E35"/>
            </a:solidFill>
          </p:spPr>
        </p:sp>
      </p:grpSp>
      <p:sp>
        <p:nvSpPr>
          <p:cNvPr id="21" name="TextBox 21"/>
          <p:cNvSpPr txBox="1"/>
          <p:nvPr/>
        </p:nvSpPr>
        <p:spPr>
          <a:xfrm>
            <a:off x="2554580" y="783896"/>
            <a:ext cx="3244149" cy="525785"/>
          </a:xfrm>
          <a:prstGeom prst="rect">
            <a:avLst/>
          </a:prstGeom>
        </p:spPr>
        <p:txBody>
          <a:bodyPr lIns="0" tIns="0" rIns="0" bIns="0" rtlCol="0" anchor="t">
            <a:spAutoFit/>
          </a:bodyPr>
          <a:lstStyle/>
          <a:p>
            <a:pPr>
              <a:lnSpc>
                <a:spcPts val="4095"/>
              </a:lnSpc>
            </a:pPr>
            <a:r>
              <a:rPr lang="en-US" sz="3500" b="1">
                <a:solidFill>
                  <a:srgbClr val="FFFFFF"/>
                </a:solidFill>
                <a:latin typeface="Times New Roman" panose="02020603050405020304" pitchFamily="18" charset="0"/>
              </a:rPr>
              <a:t>III. ĐỒNG VỊ</a:t>
            </a:r>
          </a:p>
        </p:txBody>
      </p:sp>
      <p:sp>
        <p:nvSpPr>
          <p:cNvPr id="22" name="TextBox 22"/>
          <p:cNvSpPr txBox="1"/>
          <p:nvPr/>
        </p:nvSpPr>
        <p:spPr>
          <a:xfrm rot="-5400000">
            <a:off x="14345966" y="4915829"/>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grpSp>
        <p:nvGrpSpPr>
          <p:cNvPr id="23" name="Group 23"/>
          <p:cNvGrpSpPr/>
          <p:nvPr/>
        </p:nvGrpSpPr>
        <p:grpSpPr>
          <a:xfrm>
            <a:off x="6222478" y="1397489"/>
            <a:ext cx="702485" cy="871443"/>
            <a:chOff x="0" y="0"/>
            <a:chExt cx="936646" cy="1161924"/>
          </a:xfrm>
        </p:grpSpPr>
        <p:grpSp>
          <p:nvGrpSpPr>
            <p:cNvPr id="24" name="Group 24"/>
            <p:cNvGrpSpPr/>
            <p:nvPr/>
          </p:nvGrpSpPr>
          <p:grpSpPr>
            <a:xfrm rot="-5400000">
              <a:off x="-120265" y="120265"/>
              <a:ext cx="1161924" cy="921395"/>
              <a:chOff x="0" y="0"/>
              <a:chExt cx="1636767" cy="1297940"/>
            </a:xfrm>
          </p:grpSpPr>
          <p:sp>
            <p:nvSpPr>
              <p:cNvPr id="25" name="Freeform 25"/>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FFFFFF"/>
              </a:solidFill>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181" y="362813"/>
              <a:ext cx="722465" cy="442674"/>
            </a:xfrm>
            <a:prstGeom prst="rect">
              <a:avLst/>
            </a:prstGeom>
          </p:spPr>
        </p:pic>
      </p:grpSp>
      <p:sp>
        <p:nvSpPr>
          <p:cNvPr id="27" name="TextBox 27"/>
          <p:cNvSpPr txBox="1"/>
          <p:nvPr/>
        </p:nvSpPr>
        <p:spPr>
          <a:xfrm>
            <a:off x="7101028" y="1239205"/>
            <a:ext cx="3822948" cy="573427"/>
          </a:xfrm>
          <a:prstGeom prst="rect">
            <a:avLst/>
          </a:prstGeom>
        </p:spPr>
        <p:txBody>
          <a:bodyPr lIns="0" tIns="0" rIns="0" bIns="0" rtlCol="0" anchor="t">
            <a:spAutoFit/>
          </a:bodyPr>
          <a:lstStyle/>
          <a:p>
            <a:pPr algn="ctr">
              <a:lnSpc>
                <a:spcPts val="4900"/>
              </a:lnSpc>
            </a:pPr>
            <a:r>
              <a:rPr lang="en-US" sz="3500" b="1">
                <a:solidFill>
                  <a:srgbClr val="00B0F0"/>
                </a:solidFill>
                <a:latin typeface="Times New Roman" panose="02020603050405020304" pitchFamily="18" charset="0"/>
              </a:rPr>
              <a:t>Câu hỏi vận dụng</a:t>
            </a:r>
          </a:p>
        </p:txBody>
      </p:sp>
      <p:sp>
        <p:nvSpPr>
          <p:cNvPr id="28" name="TextBox 28"/>
          <p:cNvSpPr txBox="1"/>
          <p:nvPr/>
        </p:nvSpPr>
        <p:spPr>
          <a:xfrm>
            <a:off x="7101028" y="1940039"/>
            <a:ext cx="9382688" cy="1233223"/>
          </a:xfrm>
          <a:prstGeom prst="rect">
            <a:avLst/>
          </a:prstGeom>
        </p:spPr>
        <p:txBody>
          <a:bodyPr lIns="0" tIns="0" rIns="0" bIns="0" rtlCol="0" anchor="t">
            <a:spAutoFit/>
          </a:bodyPr>
          <a:lstStyle/>
          <a:p>
            <a:pPr algn="just">
              <a:lnSpc>
                <a:spcPct val="120000"/>
              </a:lnSpc>
              <a:spcBef>
                <a:spcPct val="0"/>
              </a:spcBef>
            </a:pPr>
            <a:r>
              <a:rPr lang="en-US" sz="3500" b="1">
                <a:solidFill>
                  <a:srgbClr val="FF0000"/>
                </a:solidFill>
                <a:latin typeface="Times New Roman" panose="02020603050405020304" pitchFamily="18" charset="0"/>
              </a:rPr>
              <a:t>4. </a:t>
            </a:r>
            <a:r>
              <a:rPr lang="en-US" sz="3500">
                <a:solidFill>
                  <a:srgbClr val="FFFFFF"/>
                </a:solidFill>
                <a:latin typeface="Times New Roman" panose="02020603050405020304" pitchFamily="18" charset="0"/>
              </a:rPr>
              <a:t>Xác định thành phần nguyên tử (số proton, neutron, electron) của mỗi đồng vị sau:</a:t>
            </a:r>
          </a:p>
        </p:txBody>
      </p:sp>
      <mc:AlternateContent xmlns:mc="http://schemas.openxmlformats.org/markup-compatibility/2006" xmlns:a14="http://schemas.microsoft.com/office/drawing/2010/main">
        <mc:Choice Requires="a14">
          <p:sp>
            <p:nvSpPr>
              <p:cNvPr id="29" name="TextBox 29"/>
              <p:cNvSpPr txBox="1"/>
              <p:nvPr/>
            </p:nvSpPr>
            <p:spPr>
              <a:xfrm>
                <a:off x="7140160" y="3286594"/>
                <a:ext cx="4061240" cy="626775"/>
              </a:xfrm>
              <a:prstGeom prst="rect">
                <a:avLst/>
              </a:prstGeom>
            </p:spPr>
            <p:txBody>
              <a:bodyPr wrap="square" lIns="0" tIns="0" rIns="0" bIns="0" rtlCol="0" anchor="t">
                <a:spAutoFit/>
              </a:bodyPr>
              <a:lstStyle/>
              <a:p>
                <a:r>
                  <a:rPr lang="en-US" sz="350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0">
                            <a:solidFill>
                              <a:schemeClr val="bg1"/>
                            </a:solidFill>
                            <a:latin typeface="Cambria Math" panose="02040503050406030204" pitchFamily="18" charset="0"/>
                          </a:rPr>
                          <m:t>14</m:t>
                        </m:r>
                      </m:sub>
                      <m:sup>
                        <m:r>
                          <a:rPr lang="en-US" sz="4000" i="0">
                            <a:solidFill>
                              <a:schemeClr val="bg1"/>
                            </a:solidFill>
                            <a:latin typeface="Cambria Math" panose="02040503050406030204" pitchFamily="18" charset="0"/>
                          </a:rPr>
                          <m:t>28</m:t>
                        </m:r>
                      </m:sup>
                      <m:e>
                        <m:r>
                          <m:rPr>
                            <m:sty m:val="p"/>
                          </m:rPr>
                          <a:rPr lang="en-US" sz="4000" i="0">
                            <a:solidFill>
                              <a:schemeClr val="bg1"/>
                            </a:solidFill>
                            <a:latin typeface="Cambria Math" panose="02040503050406030204" pitchFamily="18" charset="0"/>
                          </a:rPr>
                          <m:t>Si</m:t>
                        </m:r>
                      </m:e>
                    </m:sPre>
                  </m:oMath>
                </a14:m>
                <a:r>
                  <a:rPr lang="en-US" sz="40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0">
                            <a:solidFill>
                              <a:schemeClr val="bg1"/>
                            </a:solidFill>
                            <a:latin typeface="Cambria Math" panose="02040503050406030204" pitchFamily="18" charset="0"/>
                          </a:rPr>
                          <m:t>14</m:t>
                        </m:r>
                      </m:sub>
                      <m:sup>
                        <m:r>
                          <a:rPr lang="en-US" sz="4000" i="0">
                            <a:solidFill>
                              <a:schemeClr val="bg1"/>
                            </a:solidFill>
                            <a:latin typeface="Cambria Math" panose="02040503050406030204" pitchFamily="18" charset="0"/>
                          </a:rPr>
                          <m:t>29</m:t>
                        </m:r>
                      </m:sup>
                      <m:e>
                        <m:r>
                          <m:rPr>
                            <m:sty m:val="p"/>
                          </m:rPr>
                          <a:rPr lang="en-US" sz="4000" i="0">
                            <a:solidFill>
                              <a:schemeClr val="bg1"/>
                            </a:solidFill>
                            <a:latin typeface="Cambria Math" panose="02040503050406030204" pitchFamily="18" charset="0"/>
                          </a:rPr>
                          <m:t>Si</m:t>
                        </m:r>
                      </m:e>
                    </m:sPre>
                  </m:oMath>
                </a14:m>
                <a:r>
                  <a:rPr lang="en-US" sz="40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0">
                            <a:solidFill>
                              <a:schemeClr val="bg1"/>
                            </a:solidFill>
                            <a:latin typeface="Cambria Math" panose="02040503050406030204" pitchFamily="18" charset="0"/>
                          </a:rPr>
                          <m:t>14</m:t>
                        </m:r>
                      </m:sub>
                      <m:sup>
                        <m:r>
                          <a:rPr lang="en-US" sz="4000" i="0">
                            <a:solidFill>
                              <a:schemeClr val="bg1"/>
                            </a:solidFill>
                            <a:latin typeface="Cambria Math" panose="02040503050406030204" pitchFamily="18" charset="0"/>
                          </a:rPr>
                          <m:t>30</m:t>
                        </m:r>
                      </m:sup>
                      <m:e>
                        <m:r>
                          <m:rPr>
                            <m:sty m:val="p"/>
                          </m:rPr>
                          <a:rPr lang="en-US" sz="4000" i="0">
                            <a:solidFill>
                              <a:schemeClr val="bg1"/>
                            </a:solidFill>
                            <a:latin typeface="Cambria Math" panose="02040503050406030204" pitchFamily="18" charset="0"/>
                          </a:rPr>
                          <m:t>Si</m:t>
                        </m:r>
                      </m:e>
                    </m:sPre>
                  </m:oMath>
                </a14:m>
                <a:endParaRPr lang="en-US" sz="4000">
                  <a:solidFill>
                    <a:schemeClr val="bg1"/>
                  </a:solidFill>
                  <a:latin typeface="Times New Roman" panose="02020603050405020304" pitchFamily="18" charset="0"/>
                  <a:cs typeface="Times New Roman" panose="02020603050405020304" pitchFamily="18" charset="0"/>
                </a:endParaRPr>
              </a:p>
            </p:txBody>
          </p:sp>
        </mc:Choice>
        <mc:Fallback xmlns="">
          <p:sp>
            <p:nvSpPr>
              <p:cNvPr id="29" name="TextBox 29"/>
              <p:cNvSpPr txBox="1">
                <a:spLocks noRot="1" noChangeAspect="1" noMove="1" noResize="1" noEditPoints="1" noAdjustHandles="1" noChangeArrowheads="1" noChangeShapeType="1" noTextEdit="1"/>
              </p:cNvSpPr>
              <p:nvPr/>
            </p:nvSpPr>
            <p:spPr>
              <a:xfrm>
                <a:off x="7140160" y="3286594"/>
                <a:ext cx="4061240" cy="626775"/>
              </a:xfrm>
              <a:prstGeom prst="rect">
                <a:avLst/>
              </a:prstGeom>
              <a:blipFill>
                <a:blip r:embed="rId5"/>
                <a:stretch>
                  <a:fillRect l="-6597" t="-22330" b="-4854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0" name="TextBox 30"/>
              <p:cNvSpPr txBox="1"/>
              <p:nvPr/>
            </p:nvSpPr>
            <p:spPr>
              <a:xfrm>
                <a:off x="7119226" y="4062691"/>
                <a:ext cx="5737640" cy="628377"/>
              </a:xfrm>
              <a:prstGeom prst="rect">
                <a:avLst/>
              </a:prstGeom>
            </p:spPr>
            <p:txBody>
              <a:bodyPr wrap="square" lIns="0" tIns="0" rIns="0" bIns="0" rtlCol="0" anchor="t">
                <a:spAutoFit/>
              </a:bodyPr>
              <a:lstStyle/>
              <a:p>
                <a:pPr algn="just">
                  <a:lnSpc>
                    <a:spcPts val="4900"/>
                  </a:lnSpc>
                  <a:spcBef>
                    <a:spcPct val="0"/>
                  </a:spcBef>
                </a:pPr>
                <a:r>
                  <a:rPr lang="en-US" sz="3500">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1">
                            <a:solidFill>
                              <a:schemeClr val="bg1"/>
                            </a:solidFill>
                            <a:latin typeface="Cambria Math" panose="02040503050406030204" pitchFamily="18" charset="0"/>
                          </a:rPr>
                          <m:t>26</m:t>
                        </m:r>
                      </m:sub>
                      <m:sup>
                        <m:r>
                          <a:rPr lang="en-US" sz="4000" i="1">
                            <a:solidFill>
                              <a:schemeClr val="bg1"/>
                            </a:solidFill>
                            <a:latin typeface="Cambria Math" panose="02040503050406030204" pitchFamily="18" charset="0"/>
                          </a:rPr>
                          <m:t>54</m:t>
                        </m:r>
                      </m:sup>
                      <m:e>
                        <m:r>
                          <a:rPr lang="en-US" sz="4000" i="1">
                            <a:solidFill>
                              <a:schemeClr val="bg1"/>
                            </a:solidFill>
                            <a:latin typeface="Cambria Math" panose="02040503050406030204" pitchFamily="18" charset="0"/>
                          </a:rPr>
                          <m:t>𝐹𝑒</m:t>
                        </m:r>
                      </m:e>
                    </m:sPre>
                  </m:oMath>
                </a14:m>
                <a:r>
                  <a:rPr lang="en-US" sz="40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1">
                            <a:solidFill>
                              <a:schemeClr val="bg1"/>
                            </a:solidFill>
                            <a:latin typeface="Cambria Math" panose="02040503050406030204" pitchFamily="18" charset="0"/>
                          </a:rPr>
                          <m:t>26</m:t>
                        </m:r>
                      </m:sub>
                      <m:sup>
                        <m:r>
                          <a:rPr lang="en-US" sz="4000" i="1">
                            <a:solidFill>
                              <a:schemeClr val="bg1"/>
                            </a:solidFill>
                            <a:latin typeface="Cambria Math" panose="02040503050406030204" pitchFamily="18" charset="0"/>
                          </a:rPr>
                          <m:t>56</m:t>
                        </m:r>
                      </m:sup>
                      <m:e>
                        <m:r>
                          <a:rPr lang="en-US" sz="4000" i="1">
                            <a:solidFill>
                              <a:schemeClr val="bg1"/>
                            </a:solidFill>
                            <a:latin typeface="Cambria Math" panose="02040503050406030204" pitchFamily="18" charset="0"/>
                          </a:rPr>
                          <m:t>𝐹𝑒</m:t>
                        </m:r>
                      </m:e>
                    </m:sPre>
                  </m:oMath>
                </a14:m>
                <a:r>
                  <a:rPr lang="en-US" sz="40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1">
                            <a:solidFill>
                              <a:schemeClr val="bg1"/>
                            </a:solidFill>
                            <a:latin typeface="Cambria Math" panose="02040503050406030204" pitchFamily="18" charset="0"/>
                          </a:rPr>
                          <m:t>26</m:t>
                        </m:r>
                      </m:sub>
                      <m:sup>
                        <m:r>
                          <a:rPr lang="en-US" sz="4000" i="1">
                            <a:solidFill>
                              <a:schemeClr val="bg1"/>
                            </a:solidFill>
                            <a:latin typeface="Cambria Math" panose="02040503050406030204" pitchFamily="18" charset="0"/>
                          </a:rPr>
                          <m:t>57</m:t>
                        </m:r>
                      </m:sup>
                      <m:e>
                        <m:r>
                          <a:rPr lang="en-US" sz="4000" i="1">
                            <a:solidFill>
                              <a:schemeClr val="bg1"/>
                            </a:solidFill>
                            <a:latin typeface="Cambria Math" panose="02040503050406030204" pitchFamily="18" charset="0"/>
                          </a:rPr>
                          <m:t>𝐹𝑒</m:t>
                        </m:r>
                      </m:e>
                    </m:sPre>
                  </m:oMath>
                </a14:m>
                <a:r>
                  <a:rPr lang="en-US" sz="40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1">
                            <a:solidFill>
                              <a:schemeClr val="bg1"/>
                            </a:solidFill>
                            <a:latin typeface="Cambria Math" panose="02040503050406030204" pitchFamily="18" charset="0"/>
                          </a:rPr>
                          <m:t>26</m:t>
                        </m:r>
                      </m:sub>
                      <m:sup>
                        <m:r>
                          <a:rPr lang="en-US" sz="4000" i="1">
                            <a:solidFill>
                              <a:schemeClr val="bg1"/>
                            </a:solidFill>
                            <a:latin typeface="Cambria Math" panose="02040503050406030204" pitchFamily="18" charset="0"/>
                          </a:rPr>
                          <m:t>58</m:t>
                        </m:r>
                      </m:sup>
                      <m:e>
                        <m:r>
                          <a:rPr lang="en-US" sz="4000" i="1">
                            <a:solidFill>
                              <a:schemeClr val="bg1"/>
                            </a:solidFill>
                            <a:latin typeface="Cambria Math" panose="02040503050406030204" pitchFamily="18" charset="0"/>
                          </a:rPr>
                          <m:t>𝐹𝑒</m:t>
                        </m:r>
                      </m:e>
                    </m:sPre>
                  </m:oMath>
                </a14:m>
                <a:endParaRPr lang="en-US" sz="4000">
                  <a:solidFill>
                    <a:schemeClr val="bg1"/>
                  </a:solidFill>
                  <a:latin typeface="Times New Roman" panose="02020603050405020304" pitchFamily="18" charset="0"/>
                  <a:cs typeface="Times New Roman" panose="02020603050405020304" pitchFamily="18" charset="0"/>
                </a:endParaRPr>
              </a:p>
            </p:txBody>
          </p:sp>
        </mc:Choice>
        <mc:Fallback xmlns="">
          <p:sp>
            <p:nvSpPr>
              <p:cNvPr id="30" name="TextBox 30"/>
              <p:cNvSpPr txBox="1">
                <a:spLocks noRot="1" noChangeAspect="1" noMove="1" noResize="1" noEditPoints="1" noAdjustHandles="1" noChangeArrowheads="1" noChangeShapeType="1" noTextEdit="1"/>
              </p:cNvSpPr>
              <p:nvPr/>
            </p:nvSpPr>
            <p:spPr>
              <a:xfrm>
                <a:off x="7119226" y="4062691"/>
                <a:ext cx="5737640" cy="628377"/>
              </a:xfrm>
              <a:prstGeom prst="rect">
                <a:avLst/>
              </a:prstGeom>
              <a:blipFill>
                <a:blip r:embed="rId6"/>
                <a:stretch>
                  <a:fillRect l="-4782" t="-21154" b="-48077"/>
                </a:stretch>
              </a:blipFill>
            </p:spPr>
            <p:txBody>
              <a:bodyPr/>
              <a:lstStyle/>
              <a:p>
                <a:r>
                  <a:rPr lang="vi-VN">
                    <a:noFill/>
                  </a:rPr>
                  <a:t> </a:t>
                </a:r>
              </a:p>
            </p:txBody>
          </p:sp>
        </mc:Fallback>
      </mc:AlternateContent>
      <p:grpSp>
        <p:nvGrpSpPr>
          <p:cNvPr id="31" name="Group 31"/>
          <p:cNvGrpSpPr/>
          <p:nvPr/>
        </p:nvGrpSpPr>
        <p:grpSpPr>
          <a:xfrm>
            <a:off x="7140160" y="5580497"/>
            <a:ext cx="9985771" cy="4406878"/>
            <a:chOff x="0" y="0"/>
            <a:chExt cx="9766600" cy="3804055"/>
          </a:xfrm>
        </p:grpSpPr>
        <p:sp>
          <p:nvSpPr>
            <p:cNvPr id="32" name="Freeform 32"/>
            <p:cNvSpPr/>
            <p:nvPr/>
          </p:nvSpPr>
          <p:spPr>
            <a:xfrm>
              <a:off x="0" y="0"/>
              <a:ext cx="9766600" cy="3804055"/>
            </a:xfrm>
            <a:custGeom>
              <a:avLst/>
              <a:gdLst/>
              <a:ahLst/>
              <a:cxnLst/>
              <a:rect l="l" t="t" r="r" b="b"/>
              <a:pathLst>
                <a:path w="9766600" h="3804055">
                  <a:moveTo>
                    <a:pt x="496570" y="0"/>
                  </a:moveTo>
                  <a:lnTo>
                    <a:pt x="496570" y="3804055"/>
                  </a:lnTo>
                  <a:lnTo>
                    <a:pt x="8020349" y="3804055"/>
                  </a:lnTo>
                  <a:lnTo>
                    <a:pt x="8020349" y="0"/>
                  </a:lnTo>
                  <a:cubicBezTo>
                    <a:pt x="8020350" y="0"/>
                    <a:pt x="496570" y="0"/>
                    <a:pt x="496570" y="0"/>
                  </a:cubicBezTo>
                  <a:close/>
                  <a:moveTo>
                    <a:pt x="8516920" y="1255165"/>
                  </a:moveTo>
                  <a:lnTo>
                    <a:pt x="8516920" y="471050"/>
                  </a:lnTo>
                  <a:cubicBezTo>
                    <a:pt x="8516920" y="222250"/>
                    <a:pt x="8294670" y="0"/>
                    <a:pt x="8020350" y="0"/>
                  </a:cubicBezTo>
                  <a:lnTo>
                    <a:pt x="8020350" y="3804055"/>
                  </a:lnTo>
                  <a:cubicBezTo>
                    <a:pt x="8294670" y="3804055"/>
                    <a:pt x="8516920" y="3581805"/>
                    <a:pt x="8516920" y="3307485"/>
                  </a:cubicBezTo>
                  <a:lnTo>
                    <a:pt x="8516920" y="1727605"/>
                  </a:lnTo>
                  <a:cubicBezTo>
                    <a:pt x="9024920" y="1742845"/>
                    <a:pt x="9529110" y="1718715"/>
                    <a:pt x="9766600" y="1761895"/>
                  </a:cubicBezTo>
                  <a:cubicBezTo>
                    <a:pt x="9362740" y="1575205"/>
                    <a:pt x="8928400" y="1439315"/>
                    <a:pt x="8516920" y="1255165"/>
                  </a:cubicBezTo>
                  <a:close/>
                  <a:moveTo>
                    <a:pt x="0" y="471050"/>
                  </a:moveTo>
                  <a:lnTo>
                    <a:pt x="0" y="3307485"/>
                  </a:lnTo>
                  <a:cubicBezTo>
                    <a:pt x="0" y="3581805"/>
                    <a:pt x="222250" y="3804055"/>
                    <a:pt x="496570" y="3804055"/>
                  </a:cubicBezTo>
                  <a:lnTo>
                    <a:pt x="496570" y="0"/>
                  </a:lnTo>
                  <a:cubicBezTo>
                    <a:pt x="222250" y="0"/>
                    <a:pt x="0" y="222250"/>
                    <a:pt x="0" y="471050"/>
                  </a:cubicBezTo>
                  <a:close/>
                </a:path>
              </a:pathLst>
            </a:custGeom>
            <a:solidFill>
              <a:srgbClr val="B21E35"/>
            </a:solidFill>
          </p:spPr>
        </p:sp>
      </p:grpSp>
      <p:sp>
        <p:nvSpPr>
          <p:cNvPr id="33" name="TextBox 33"/>
          <p:cNvSpPr txBox="1"/>
          <p:nvPr/>
        </p:nvSpPr>
        <p:spPr>
          <a:xfrm>
            <a:off x="7707053" y="5709315"/>
            <a:ext cx="1475929" cy="573427"/>
          </a:xfrm>
          <a:prstGeom prst="rect">
            <a:avLst/>
          </a:prstGeom>
        </p:spPr>
        <p:txBody>
          <a:bodyPr lIns="0" tIns="0" rIns="0" bIns="0" rtlCol="0" anchor="t">
            <a:spAutoFit/>
          </a:bodyPr>
          <a:lstStyle/>
          <a:p>
            <a:pPr algn="just">
              <a:lnSpc>
                <a:spcPts val="4900"/>
              </a:lnSpc>
            </a:pPr>
            <a:r>
              <a:rPr lang="en-US" sz="3500" b="1">
                <a:solidFill>
                  <a:srgbClr val="00B0F0"/>
                </a:solidFill>
                <a:latin typeface="Times New Roman" panose="02020603050405020304" pitchFamily="18" charset="0"/>
              </a:rPr>
              <a:t>Đáp án</a:t>
            </a:r>
          </a:p>
        </p:txBody>
      </p:sp>
      <mc:AlternateContent xmlns:mc="http://schemas.openxmlformats.org/markup-compatibility/2006" xmlns:a14="http://schemas.microsoft.com/office/drawing/2010/main">
        <mc:Choice Requires="a14">
          <p:graphicFrame>
            <p:nvGraphicFramePr>
              <p:cNvPr id="34" name="Table 34">
                <a:extLst>
                  <a:ext uri="{FF2B5EF4-FFF2-40B4-BE49-F238E27FC236}">
                    <a16:creationId xmlns:a16="http://schemas.microsoft.com/office/drawing/2014/main" id="{F46FD7A0-7686-37F6-93AE-A5FFCFBE6E69}"/>
                  </a:ext>
                </a:extLst>
              </p:cNvPr>
              <p:cNvGraphicFramePr>
                <a:graphicFrameLocks noGrp="1"/>
              </p:cNvGraphicFramePr>
              <p:nvPr>
                <p:extLst>
                  <p:ext uri="{D42A27DB-BD31-4B8C-83A1-F6EECF244321}">
                    <p14:modId xmlns:p14="http://schemas.microsoft.com/office/powerpoint/2010/main" val="1536835169"/>
                  </p:ext>
                </p:extLst>
              </p:nvPr>
            </p:nvGraphicFramePr>
            <p:xfrm>
              <a:off x="7583170" y="6420713"/>
              <a:ext cx="8103756" cy="2560320"/>
            </p:xfrm>
            <a:graphic>
              <a:graphicData uri="http://schemas.openxmlformats.org/drawingml/2006/table">
                <a:tbl>
                  <a:tblPr firstRow="1" bandRow="1">
                    <a:tableStyleId>{5C22544A-7EE6-4342-B048-85BDC9FD1C3A}</a:tableStyleId>
                  </a:tblPr>
                  <a:tblGrid>
                    <a:gridCol w="2086183">
                      <a:extLst>
                        <a:ext uri="{9D8B030D-6E8A-4147-A177-3AD203B41FA5}">
                          <a16:colId xmlns:a16="http://schemas.microsoft.com/office/drawing/2014/main" val="655454532"/>
                        </a:ext>
                      </a:extLst>
                    </a:gridCol>
                    <a:gridCol w="6017573">
                      <a:extLst>
                        <a:ext uri="{9D8B030D-6E8A-4147-A177-3AD203B41FA5}">
                          <a16:colId xmlns:a16="http://schemas.microsoft.com/office/drawing/2014/main" val="154318523"/>
                        </a:ext>
                      </a:extLst>
                    </a:gridCol>
                  </a:tblGrid>
                  <a:tr h="415691">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0">
                                        <a:solidFill>
                                          <a:schemeClr val="tx1"/>
                                        </a:solidFill>
                                        <a:latin typeface="Cambria Math" panose="02040503050406030204" pitchFamily="18" charset="0"/>
                                      </a:rPr>
                                      <m:t>14</m:t>
                                    </m:r>
                                  </m:sub>
                                  <m:sup>
                                    <m:r>
                                      <a:rPr lang="en-US" sz="3200" i="0">
                                        <a:solidFill>
                                          <a:schemeClr val="tx1"/>
                                        </a:solidFill>
                                        <a:latin typeface="Cambria Math" panose="02040503050406030204" pitchFamily="18" charset="0"/>
                                      </a:rPr>
                                      <m:t>28</m:t>
                                    </m:r>
                                  </m:sup>
                                  <m:e>
                                    <m:r>
                                      <m:rPr>
                                        <m:sty m:val="p"/>
                                      </m:rPr>
                                      <a:rPr lang="en-US" sz="3200" i="0">
                                        <a:solidFill>
                                          <a:schemeClr val="tx1"/>
                                        </a:solidFill>
                                        <a:latin typeface="Cambria Math" panose="02040503050406030204" pitchFamily="18" charset="0"/>
                                      </a:rPr>
                                      <m:t>Si</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14</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28 – 14 = 14</a:t>
                          </a:r>
                        </a:p>
                      </a:txBody>
                      <a:tcPr marL="0" marR="0" marT="0" marB="0"/>
                    </a:tc>
                    <a:extLst>
                      <a:ext uri="{0D108BD9-81ED-4DB2-BD59-A6C34878D82A}">
                        <a16:rowId xmlns:a16="http://schemas.microsoft.com/office/drawing/2014/main" val="2458139973"/>
                      </a:ext>
                    </a:extLst>
                  </a:tr>
                  <a:tr h="415691">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0">
                                        <a:solidFill>
                                          <a:schemeClr val="tx1"/>
                                        </a:solidFill>
                                        <a:latin typeface="Cambria Math" panose="02040503050406030204" pitchFamily="18" charset="0"/>
                                      </a:rPr>
                                      <m:t>14</m:t>
                                    </m:r>
                                  </m:sub>
                                  <m:sup>
                                    <m:r>
                                      <a:rPr lang="en-US" sz="3200" i="0">
                                        <a:solidFill>
                                          <a:schemeClr val="tx1"/>
                                        </a:solidFill>
                                        <a:latin typeface="Cambria Math" panose="02040503050406030204" pitchFamily="18" charset="0"/>
                                      </a:rPr>
                                      <m:t>29</m:t>
                                    </m:r>
                                  </m:sup>
                                  <m:e>
                                    <m:r>
                                      <m:rPr>
                                        <m:sty m:val="p"/>
                                      </m:rPr>
                                      <a:rPr lang="en-US" sz="3200" i="0">
                                        <a:solidFill>
                                          <a:schemeClr val="tx1"/>
                                        </a:solidFill>
                                        <a:latin typeface="Cambria Math" panose="02040503050406030204" pitchFamily="18" charset="0"/>
                                      </a:rPr>
                                      <m:t>Si</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14</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29 – 14 = 15</a:t>
                          </a:r>
                        </a:p>
                      </a:txBody>
                      <a:tcPr marL="0" marR="0" marT="0" marB="0"/>
                    </a:tc>
                    <a:extLst>
                      <a:ext uri="{0D108BD9-81ED-4DB2-BD59-A6C34878D82A}">
                        <a16:rowId xmlns:a16="http://schemas.microsoft.com/office/drawing/2014/main" val="3933138402"/>
                      </a:ext>
                    </a:extLst>
                  </a:tr>
                  <a:tr h="241910">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0">
                                        <a:solidFill>
                                          <a:schemeClr val="tx1"/>
                                        </a:solidFill>
                                        <a:latin typeface="Cambria Math" panose="02040503050406030204" pitchFamily="18" charset="0"/>
                                      </a:rPr>
                                      <m:t>14</m:t>
                                    </m:r>
                                  </m:sub>
                                  <m:sup>
                                    <m:r>
                                      <a:rPr lang="en-US" sz="3200" i="0">
                                        <a:solidFill>
                                          <a:schemeClr val="tx1"/>
                                        </a:solidFill>
                                        <a:latin typeface="Cambria Math" panose="02040503050406030204" pitchFamily="18" charset="0"/>
                                      </a:rPr>
                                      <m:t>30</m:t>
                                    </m:r>
                                  </m:sup>
                                  <m:e>
                                    <m:r>
                                      <m:rPr>
                                        <m:sty m:val="p"/>
                                      </m:rPr>
                                      <a:rPr lang="en-US" sz="3200" i="0">
                                        <a:solidFill>
                                          <a:schemeClr val="tx1"/>
                                        </a:solidFill>
                                        <a:latin typeface="Cambria Math" panose="02040503050406030204" pitchFamily="18" charset="0"/>
                                      </a:rPr>
                                      <m:t>Si</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14</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30 – 14 = 16</a:t>
                          </a:r>
                        </a:p>
                      </a:txBody>
                      <a:tcPr marL="0" marR="0" marT="0" marB="0"/>
                    </a:tc>
                    <a:extLst>
                      <a:ext uri="{0D108BD9-81ED-4DB2-BD59-A6C34878D82A}">
                        <a16:rowId xmlns:a16="http://schemas.microsoft.com/office/drawing/2014/main" val="1946314910"/>
                      </a:ext>
                    </a:extLst>
                  </a:tr>
                </a:tbl>
              </a:graphicData>
            </a:graphic>
          </p:graphicFrame>
        </mc:Choice>
        <mc:Fallback xmlns="">
          <p:graphicFrame>
            <p:nvGraphicFramePr>
              <p:cNvPr id="34" name="Table 34">
                <a:extLst>
                  <a:ext uri="{FF2B5EF4-FFF2-40B4-BE49-F238E27FC236}">
                    <a16:creationId xmlns:a16="http://schemas.microsoft.com/office/drawing/2014/main" id="{F46FD7A0-7686-37F6-93AE-A5FFCFBE6E69}"/>
                  </a:ext>
                </a:extLst>
              </p:cNvPr>
              <p:cNvGraphicFramePr>
                <a:graphicFrameLocks noGrp="1"/>
              </p:cNvGraphicFramePr>
              <p:nvPr>
                <p:extLst>
                  <p:ext uri="{D42A27DB-BD31-4B8C-83A1-F6EECF244321}">
                    <p14:modId xmlns:p14="http://schemas.microsoft.com/office/powerpoint/2010/main" val="1536835169"/>
                  </p:ext>
                </p:extLst>
              </p:nvPr>
            </p:nvGraphicFramePr>
            <p:xfrm>
              <a:off x="7583170" y="6420713"/>
              <a:ext cx="8103756" cy="2560320"/>
            </p:xfrm>
            <a:graphic>
              <a:graphicData uri="http://schemas.openxmlformats.org/drawingml/2006/table">
                <a:tbl>
                  <a:tblPr firstRow="1" bandRow="1">
                    <a:tableStyleId>{5C22544A-7EE6-4342-B048-85BDC9FD1C3A}</a:tableStyleId>
                  </a:tblPr>
                  <a:tblGrid>
                    <a:gridCol w="2086183">
                      <a:extLst>
                        <a:ext uri="{9D8B030D-6E8A-4147-A177-3AD203B41FA5}">
                          <a16:colId xmlns:a16="http://schemas.microsoft.com/office/drawing/2014/main" val="655454532"/>
                        </a:ext>
                      </a:extLst>
                    </a:gridCol>
                    <a:gridCol w="6017573">
                      <a:extLst>
                        <a:ext uri="{9D8B030D-6E8A-4147-A177-3AD203B41FA5}">
                          <a16:colId xmlns:a16="http://schemas.microsoft.com/office/drawing/2014/main" val="154318523"/>
                        </a:ext>
                      </a:extLst>
                    </a:gridCol>
                  </a:tblGrid>
                  <a:tr h="853440">
                    <a:tc>
                      <a:txBody>
                        <a:bodyPr/>
                        <a:lstStyle/>
                        <a:p>
                          <a:endParaRPr lang="vi-VN"/>
                        </a:p>
                      </a:txBody>
                      <a:tcPr>
                        <a:blipFill>
                          <a:blip r:embed="rId7"/>
                          <a:stretch>
                            <a:fillRect l="-292" t="-12857" r="-289213" b="-225714"/>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14</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28 – 14 = 14</a:t>
                          </a:r>
                        </a:p>
                      </a:txBody>
                      <a:tcPr marL="0" marR="0" marT="0" marB="0"/>
                    </a:tc>
                    <a:extLst>
                      <a:ext uri="{0D108BD9-81ED-4DB2-BD59-A6C34878D82A}">
                        <a16:rowId xmlns:a16="http://schemas.microsoft.com/office/drawing/2014/main" val="2458139973"/>
                      </a:ext>
                    </a:extLst>
                  </a:tr>
                  <a:tr h="853440">
                    <a:tc>
                      <a:txBody>
                        <a:bodyPr/>
                        <a:lstStyle/>
                        <a:p>
                          <a:endParaRPr lang="vi-VN"/>
                        </a:p>
                      </a:txBody>
                      <a:tcPr>
                        <a:blipFill>
                          <a:blip r:embed="rId7"/>
                          <a:stretch>
                            <a:fillRect l="-292" t="-112057" r="-289213" b="-124113"/>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14</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29 – 14 = 15</a:t>
                          </a:r>
                        </a:p>
                      </a:txBody>
                      <a:tcPr marL="0" marR="0" marT="0" marB="0"/>
                    </a:tc>
                    <a:extLst>
                      <a:ext uri="{0D108BD9-81ED-4DB2-BD59-A6C34878D82A}">
                        <a16:rowId xmlns:a16="http://schemas.microsoft.com/office/drawing/2014/main" val="3933138402"/>
                      </a:ext>
                    </a:extLst>
                  </a:tr>
                  <a:tr h="853440">
                    <a:tc>
                      <a:txBody>
                        <a:bodyPr/>
                        <a:lstStyle/>
                        <a:p>
                          <a:endParaRPr lang="vi-VN"/>
                        </a:p>
                      </a:txBody>
                      <a:tcPr>
                        <a:blipFill>
                          <a:blip r:embed="rId7"/>
                          <a:stretch>
                            <a:fillRect l="-292" t="-213571" r="-289213" b="-25000"/>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14</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30 – 14 = 16</a:t>
                          </a:r>
                        </a:p>
                      </a:txBody>
                      <a:tcPr marL="0" marR="0" marT="0" marB="0"/>
                    </a:tc>
                    <a:extLst>
                      <a:ext uri="{0D108BD9-81ED-4DB2-BD59-A6C34878D82A}">
                        <a16:rowId xmlns:a16="http://schemas.microsoft.com/office/drawing/2014/main" val="194631491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5" name="Table 34">
                <a:extLst>
                  <a:ext uri="{FF2B5EF4-FFF2-40B4-BE49-F238E27FC236}">
                    <a16:creationId xmlns:a16="http://schemas.microsoft.com/office/drawing/2014/main" id="{17698E3A-E62E-AA7C-F8E1-0A513F044838}"/>
                  </a:ext>
                </a:extLst>
              </p:cNvPr>
              <p:cNvGraphicFramePr>
                <a:graphicFrameLocks noGrp="1"/>
              </p:cNvGraphicFramePr>
              <p:nvPr>
                <p:extLst>
                  <p:ext uri="{D42A27DB-BD31-4B8C-83A1-F6EECF244321}">
                    <p14:modId xmlns:p14="http://schemas.microsoft.com/office/powerpoint/2010/main" val="3365211958"/>
                  </p:ext>
                </p:extLst>
              </p:nvPr>
            </p:nvGraphicFramePr>
            <p:xfrm>
              <a:off x="7583170" y="6313087"/>
              <a:ext cx="8120104" cy="3413760"/>
            </p:xfrm>
            <a:graphic>
              <a:graphicData uri="http://schemas.openxmlformats.org/drawingml/2006/table">
                <a:tbl>
                  <a:tblPr firstRow="1" bandRow="1">
                    <a:tableStyleId>{5C22544A-7EE6-4342-B048-85BDC9FD1C3A}</a:tableStyleId>
                  </a:tblPr>
                  <a:tblGrid>
                    <a:gridCol w="2090392">
                      <a:extLst>
                        <a:ext uri="{9D8B030D-6E8A-4147-A177-3AD203B41FA5}">
                          <a16:colId xmlns:a16="http://schemas.microsoft.com/office/drawing/2014/main" val="655454532"/>
                        </a:ext>
                      </a:extLst>
                    </a:gridCol>
                    <a:gridCol w="6029712">
                      <a:extLst>
                        <a:ext uri="{9D8B030D-6E8A-4147-A177-3AD203B41FA5}">
                          <a16:colId xmlns:a16="http://schemas.microsoft.com/office/drawing/2014/main" val="154318523"/>
                        </a:ext>
                      </a:extLst>
                    </a:gridCol>
                  </a:tblGrid>
                  <a:tr h="415691">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1">
                                        <a:solidFill>
                                          <a:schemeClr val="tx1"/>
                                        </a:solidFill>
                                        <a:latin typeface="Cambria Math" panose="02040503050406030204" pitchFamily="18" charset="0"/>
                                      </a:rPr>
                                      <m:t>26</m:t>
                                    </m:r>
                                  </m:sub>
                                  <m:sup>
                                    <m:r>
                                      <a:rPr lang="en-US" sz="3200" i="1">
                                        <a:solidFill>
                                          <a:schemeClr val="tx1"/>
                                        </a:solidFill>
                                        <a:latin typeface="Cambria Math" panose="02040503050406030204" pitchFamily="18" charset="0"/>
                                      </a:rPr>
                                      <m:t>54</m:t>
                                    </m:r>
                                  </m:sup>
                                  <m:e>
                                    <m:r>
                                      <a:rPr lang="en-US" sz="3200" i="1">
                                        <a:solidFill>
                                          <a:schemeClr val="tx1"/>
                                        </a:solidFill>
                                        <a:latin typeface="Cambria Math" panose="02040503050406030204" pitchFamily="18" charset="0"/>
                                      </a:rPr>
                                      <m:t>𝐹𝑒</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a:t>
                          </a:r>
                          <a:r>
                            <a:rPr lang="en-US" sz="2800" b="0">
                              <a:solidFill>
                                <a:srgbClr val="333333"/>
                              </a:solidFill>
                              <a:effectLst/>
                              <a:latin typeface="Times New Roman" panose="02020603050405020304" pitchFamily="18" charset="0"/>
                              <a:cs typeface="Times New Roman" panose="02020603050405020304" pitchFamily="18" charset="0"/>
                            </a:rPr>
                            <a:t>26</a:t>
                          </a:r>
                          <a:endParaRPr lang="vi-VN" sz="2800" b="0">
                            <a:solidFill>
                              <a:srgbClr val="333333"/>
                            </a:solidFill>
                            <a:effectLst/>
                            <a:latin typeface="Times New Roman" panose="02020603050405020304" pitchFamily="18" charset="0"/>
                            <a:cs typeface="Times New Roman" panose="02020603050405020304" pitchFamily="18" charset="0"/>
                          </a:endParaRP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54 – 26 = 28</a:t>
                          </a:r>
                        </a:p>
                      </a:txBody>
                      <a:tcPr marL="0" marR="0" marT="0" marB="0"/>
                    </a:tc>
                    <a:extLst>
                      <a:ext uri="{0D108BD9-81ED-4DB2-BD59-A6C34878D82A}">
                        <a16:rowId xmlns:a16="http://schemas.microsoft.com/office/drawing/2014/main" val="2458139973"/>
                      </a:ext>
                    </a:extLst>
                  </a:tr>
                  <a:tr h="415691">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1">
                                        <a:solidFill>
                                          <a:schemeClr val="tx1"/>
                                        </a:solidFill>
                                        <a:latin typeface="Cambria Math" panose="02040503050406030204" pitchFamily="18" charset="0"/>
                                      </a:rPr>
                                      <m:t>26</m:t>
                                    </m:r>
                                  </m:sub>
                                  <m:sup>
                                    <m:r>
                                      <a:rPr lang="en-US" sz="3200" i="1">
                                        <a:solidFill>
                                          <a:schemeClr val="tx1"/>
                                        </a:solidFill>
                                        <a:latin typeface="Cambria Math" panose="02040503050406030204" pitchFamily="18" charset="0"/>
                                      </a:rPr>
                                      <m:t>56</m:t>
                                    </m:r>
                                  </m:sup>
                                  <m:e>
                                    <m:r>
                                      <a:rPr lang="en-US" sz="3200" i="1">
                                        <a:solidFill>
                                          <a:schemeClr val="tx1"/>
                                        </a:solidFill>
                                        <a:latin typeface="Cambria Math" panose="02040503050406030204" pitchFamily="18" charset="0"/>
                                      </a:rPr>
                                      <m:t>𝐹𝑒</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a:t>
                          </a:r>
                          <a:r>
                            <a:rPr lang="en-US" sz="2800" b="0">
                              <a:solidFill>
                                <a:srgbClr val="333333"/>
                              </a:solidFill>
                              <a:effectLst/>
                              <a:latin typeface="Times New Roman" panose="02020603050405020304" pitchFamily="18" charset="0"/>
                              <a:cs typeface="Times New Roman" panose="02020603050405020304" pitchFamily="18" charset="0"/>
                            </a:rPr>
                            <a:t>26</a:t>
                          </a:r>
                          <a:endParaRPr lang="vi-VN" sz="2800" b="0">
                            <a:solidFill>
                              <a:srgbClr val="333333"/>
                            </a:solidFill>
                            <a:effectLst/>
                            <a:latin typeface="Times New Roman" panose="02020603050405020304" pitchFamily="18" charset="0"/>
                            <a:cs typeface="Times New Roman" panose="02020603050405020304" pitchFamily="18" charset="0"/>
                          </a:endParaRP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56 – 26 = 30</a:t>
                          </a:r>
                        </a:p>
                      </a:txBody>
                      <a:tcPr marL="0" marR="0" marT="0" marB="0"/>
                    </a:tc>
                    <a:extLst>
                      <a:ext uri="{0D108BD9-81ED-4DB2-BD59-A6C34878D82A}">
                        <a16:rowId xmlns:a16="http://schemas.microsoft.com/office/drawing/2014/main" val="3933138402"/>
                      </a:ext>
                    </a:extLst>
                  </a:tr>
                  <a:tr h="241910">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1">
                                        <a:solidFill>
                                          <a:schemeClr val="tx1"/>
                                        </a:solidFill>
                                        <a:latin typeface="Cambria Math" panose="02040503050406030204" pitchFamily="18" charset="0"/>
                                      </a:rPr>
                                      <m:t>26</m:t>
                                    </m:r>
                                  </m:sub>
                                  <m:sup>
                                    <m:r>
                                      <a:rPr lang="en-US" sz="3200" i="1">
                                        <a:solidFill>
                                          <a:schemeClr val="tx1"/>
                                        </a:solidFill>
                                        <a:latin typeface="Cambria Math" panose="02040503050406030204" pitchFamily="18" charset="0"/>
                                      </a:rPr>
                                      <m:t>57</m:t>
                                    </m:r>
                                  </m:sup>
                                  <m:e>
                                    <m:r>
                                      <a:rPr lang="en-US" sz="3200" i="1">
                                        <a:solidFill>
                                          <a:schemeClr val="tx1"/>
                                        </a:solidFill>
                                        <a:latin typeface="Cambria Math" panose="02040503050406030204" pitchFamily="18" charset="0"/>
                                      </a:rPr>
                                      <m:t>𝐹𝑒</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26</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57 – 26 = 31</a:t>
                          </a:r>
                        </a:p>
                      </a:txBody>
                      <a:tcPr marL="0" marR="0" marT="0" marB="0"/>
                    </a:tc>
                    <a:extLst>
                      <a:ext uri="{0D108BD9-81ED-4DB2-BD59-A6C34878D82A}">
                        <a16:rowId xmlns:a16="http://schemas.microsoft.com/office/drawing/2014/main" val="1946314910"/>
                      </a:ext>
                    </a:extLst>
                  </a:tr>
                  <a:tr h="241910">
                    <a:tc>
                      <a:txBody>
                        <a:bodyPr/>
                        <a:lstStyle/>
                        <a:p>
                          <a:pPr/>
                          <a14:m>
                            <m:oMathPara xmlns:m="http://schemas.openxmlformats.org/officeDocument/2006/math">
                              <m:oMathParaPr>
                                <m:jc m:val="centerGroup"/>
                              </m:oMathParaPr>
                              <m:oMath xmlns:m="http://schemas.openxmlformats.org/officeDocument/2006/math">
                                <m:sPre>
                                  <m:sPrePr>
                                    <m:ctrlPr>
                                      <a:rPr lang="en-US" sz="3200" i="1" smtClean="0">
                                        <a:solidFill>
                                          <a:schemeClr val="tx1"/>
                                        </a:solidFill>
                                        <a:latin typeface="Cambria Math" panose="02040503050406030204" pitchFamily="18" charset="0"/>
                                      </a:rPr>
                                    </m:ctrlPr>
                                  </m:sPrePr>
                                  <m:sub>
                                    <m:r>
                                      <a:rPr lang="en-US" sz="3200" i="1">
                                        <a:solidFill>
                                          <a:schemeClr val="tx1"/>
                                        </a:solidFill>
                                        <a:latin typeface="Cambria Math" panose="02040503050406030204" pitchFamily="18" charset="0"/>
                                      </a:rPr>
                                      <m:t>26</m:t>
                                    </m:r>
                                  </m:sub>
                                  <m:sup>
                                    <m:r>
                                      <a:rPr lang="en-US" sz="3200" i="1">
                                        <a:solidFill>
                                          <a:schemeClr val="tx1"/>
                                        </a:solidFill>
                                        <a:latin typeface="Cambria Math" panose="02040503050406030204" pitchFamily="18" charset="0"/>
                                      </a:rPr>
                                      <m:t>58</m:t>
                                    </m:r>
                                  </m:sup>
                                  <m:e>
                                    <m:r>
                                      <a:rPr lang="en-US" sz="3200" i="1">
                                        <a:solidFill>
                                          <a:schemeClr val="tx1"/>
                                        </a:solidFill>
                                        <a:latin typeface="Cambria Math" panose="02040503050406030204" pitchFamily="18" charset="0"/>
                                      </a:rPr>
                                      <m:t>𝐹𝑒</m:t>
                                    </m:r>
                                  </m:e>
                                </m:sPre>
                              </m:oMath>
                            </m:oMathPara>
                          </a14:m>
                          <a:endParaRPr lang="vi-VN" sz="3200">
                            <a:solidFill>
                              <a:schemeClr val="tx1"/>
                            </a:solidFill>
                          </a:endParaRPr>
                        </a:p>
                      </a:txBody>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26</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58 – 26 = 32</a:t>
                          </a:r>
                        </a:p>
                      </a:txBody>
                      <a:tcPr marL="0" marR="0" marT="0" marB="0"/>
                    </a:tc>
                    <a:extLst>
                      <a:ext uri="{0D108BD9-81ED-4DB2-BD59-A6C34878D82A}">
                        <a16:rowId xmlns:a16="http://schemas.microsoft.com/office/drawing/2014/main" val="3880415558"/>
                      </a:ext>
                    </a:extLst>
                  </a:tr>
                </a:tbl>
              </a:graphicData>
            </a:graphic>
          </p:graphicFrame>
        </mc:Choice>
        <mc:Fallback xmlns="">
          <p:graphicFrame>
            <p:nvGraphicFramePr>
              <p:cNvPr id="35" name="Table 34">
                <a:extLst>
                  <a:ext uri="{FF2B5EF4-FFF2-40B4-BE49-F238E27FC236}">
                    <a16:creationId xmlns:a16="http://schemas.microsoft.com/office/drawing/2014/main" id="{17698E3A-E62E-AA7C-F8E1-0A513F044838}"/>
                  </a:ext>
                </a:extLst>
              </p:cNvPr>
              <p:cNvGraphicFramePr>
                <a:graphicFrameLocks noGrp="1"/>
              </p:cNvGraphicFramePr>
              <p:nvPr>
                <p:extLst>
                  <p:ext uri="{D42A27DB-BD31-4B8C-83A1-F6EECF244321}">
                    <p14:modId xmlns:p14="http://schemas.microsoft.com/office/powerpoint/2010/main" val="3365211958"/>
                  </p:ext>
                </p:extLst>
              </p:nvPr>
            </p:nvGraphicFramePr>
            <p:xfrm>
              <a:off x="7583170" y="6313087"/>
              <a:ext cx="8120104" cy="3413760"/>
            </p:xfrm>
            <a:graphic>
              <a:graphicData uri="http://schemas.openxmlformats.org/drawingml/2006/table">
                <a:tbl>
                  <a:tblPr firstRow="1" bandRow="1">
                    <a:tableStyleId>{5C22544A-7EE6-4342-B048-85BDC9FD1C3A}</a:tableStyleId>
                  </a:tblPr>
                  <a:tblGrid>
                    <a:gridCol w="2090392">
                      <a:extLst>
                        <a:ext uri="{9D8B030D-6E8A-4147-A177-3AD203B41FA5}">
                          <a16:colId xmlns:a16="http://schemas.microsoft.com/office/drawing/2014/main" val="655454532"/>
                        </a:ext>
                      </a:extLst>
                    </a:gridCol>
                    <a:gridCol w="6029712">
                      <a:extLst>
                        <a:ext uri="{9D8B030D-6E8A-4147-A177-3AD203B41FA5}">
                          <a16:colId xmlns:a16="http://schemas.microsoft.com/office/drawing/2014/main" val="154318523"/>
                        </a:ext>
                      </a:extLst>
                    </a:gridCol>
                  </a:tblGrid>
                  <a:tr h="853440">
                    <a:tc>
                      <a:txBody>
                        <a:bodyPr/>
                        <a:lstStyle/>
                        <a:p>
                          <a:endParaRPr lang="vi-VN"/>
                        </a:p>
                      </a:txBody>
                      <a:tcPr>
                        <a:blipFill>
                          <a:blip r:embed="rId8"/>
                          <a:stretch>
                            <a:fillRect l="-292" t="-12143" r="-290087" b="-325714"/>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a:t>
                          </a:r>
                          <a:r>
                            <a:rPr lang="en-US" sz="2800" b="0">
                              <a:solidFill>
                                <a:srgbClr val="333333"/>
                              </a:solidFill>
                              <a:effectLst/>
                              <a:latin typeface="Times New Roman" panose="02020603050405020304" pitchFamily="18" charset="0"/>
                              <a:cs typeface="Times New Roman" panose="02020603050405020304" pitchFamily="18" charset="0"/>
                            </a:rPr>
                            <a:t>26</a:t>
                          </a:r>
                          <a:endParaRPr lang="vi-VN" sz="2800" b="0">
                            <a:solidFill>
                              <a:srgbClr val="333333"/>
                            </a:solidFill>
                            <a:effectLst/>
                            <a:latin typeface="Times New Roman" panose="02020603050405020304" pitchFamily="18" charset="0"/>
                            <a:cs typeface="Times New Roman" panose="02020603050405020304" pitchFamily="18" charset="0"/>
                          </a:endParaRP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54 – 26 = 28</a:t>
                          </a:r>
                        </a:p>
                      </a:txBody>
                      <a:tcPr marL="0" marR="0" marT="0" marB="0"/>
                    </a:tc>
                    <a:extLst>
                      <a:ext uri="{0D108BD9-81ED-4DB2-BD59-A6C34878D82A}">
                        <a16:rowId xmlns:a16="http://schemas.microsoft.com/office/drawing/2014/main" val="2458139973"/>
                      </a:ext>
                    </a:extLst>
                  </a:tr>
                  <a:tr h="853440">
                    <a:tc>
                      <a:txBody>
                        <a:bodyPr/>
                        <a:lstStyle/>
                        <a:p>
                          <a:endParaRPr lang="vi-VN"/>
                        </a:p>
                      </a:txBody>
                      <a:tcPr>
                        <a:blipFill>
                          <a:blip r:embed="rId8"/>
                          <a:stretch>
                            <a:fillRect l="-292" t="-111348" r="-290087" b="-223404"/>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a:t>
                          </a:r>
                          <a:r>
                            <a:rPr lang="en-US" sz="2800" b="0">
                              <a:solidFill>
                                <a:srgbClr val="333333"/>
                              </a:solidFill>
                              <a:effectLst/>
                              <a:latin typeface="Times New Roman" panose="02020603050405020304" pitchFamily="18" charset="0"/>
                              <a:cs typeface="Times New Roman" panose="02020603050405020304" pitchFamily="18" charset="0"/>
                            </a:rPr>
                            <a:t>26</a:t>
                          </a:r>
                          <a:endParaRPr lang="vi-VN" sz="2800" b="0">
                            <a:solidFill>
                              <a:srgbClr val="333333"/>
                            </a:solidFill>
                            <a:effectLst/>
                            <a:latin typeface="Times New Roman" panose="02020603050405020304" pitchFamily="18" charset="0"/>
                            <a:cs typeface="Times New Roman" panose="02020603050405020304" pitchFamily="18" charset="0"/>
                          </a:endParaRP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56 – 26 = 30</a:t>
                          </a:r>
                        </a:p>
                      </a:txBody>
                      <a:tcPr marL="0" marR="0" marT="0" marB="0"/>
                    </a:tc>
                    <a:extLst>
                      <a:ext uri="{0D108BD9-81ED-4DB2-BD59-A6C34878D82A}">
                        <a16:rowId xmlns:a16="http://schemas.microsoft.com/office/drawing/2014/main" val="3933138402"/>
                      </a:ext>
                    </a:extLst>
                  </a:tr>
                  <a:tr h="853440">
                    <a:tc>
                      <a:txBody>
                        <a:bodyPr/>
                        <a:lstStyle/>
                        <a:p>
                          <a:endParaRPr lang="vi-VN"/>
                        </a:p>
                      </a:txBody>
                      <a:tcPr>
                        <a:blipFill>
                          <a:blip r:embed="rId8"/>
                          <a:stretch>
                            <a:fillRect l="-292" t="-212857" r="-290087" b="-125000"/>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26</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57 – 26 = 31</a:t>
                          </a:r>
                        </a:p>
                      </a:txBody>
                      <a:tcPr marL="0" marR="0" marT="0" marB="0"/>
                    </a:tc>
                    <a:extLst>
                      <a:ext uri="{0D108BD9-81ED-4DB2-BD59-A6C34878D82A}">
                        <a16:rowId xmlns:a16="http://schemas.microsoft.com/office/drawing/2014/main" val="1946314910"/>
                      </a:ext>
                    </a:extLst>
                  </a:tr>
                  <a:tr h="853440">
                    <a:tc>
                      <a:txBody>
                        <a:bodyPr/>
                        <a:lstStyle/>
                        <a:p>
                          <a:endParaRPr lang="vi-VN"/>
                        </a:p>
                      </a:txBody>
                      <a:tcPr>
                        <a:blipFill>
                          <a:blip r:embed="rId8"/>
                          <a:stretch>
                            <a:fillRect l="-292" t="-312857" r="-290087" b="-25000"/>
                          </a:stretch>
                        </a:blipFill>
                      </a:tcPr>
                    </a:tc>
                    <a:tc>
                      <a:txBody>
                        <a:bodyPr/>
                        <a:lstStyle/>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hiệu nguyên tử = số p = số e = 26</a:t>
                          </a:r>
                        </a:p>
                        <a:p>
                          <a:pPr fontAlgn="t" latinLnBrk="0"/>
                          <a:r>
                            <a:rPr lang="vi-VN" sz="2800" b="0">
                              <a:solidFill>
                                <a:srgbClr val="333333"/>
                              </a:solidFill>
                              <a:effectLst/>
                              <a:latin typeface="Times New Roman" panose="02020603050405020304" pitchFamily="18" charset="0"/>
                              <a:cs typeface="Times New Roman" panose="02020603050405020304" pitchFamily="18" charset="0"/>
                            </a:rPr>
                            <a:t>- Số neutron = 58 – 26 = 32</a:t>
                          </a:r>
                        </a:p>
                      </a:txBody>
                      <a:tcPr marL="0" marR="0" marT="0" marB="0"/>
                    </a:tc>
                    <a:extLst>
                      <a:ext uri="{0D108BD9-81ED-4DB2-BD59-A6C34878D82A}">
                        <a16:rowId xmlns:a16="http://schemas.microsoft.com/office/drawing/2014/main" val="3880415558"/>
                      </a:ext>
                    </a:extLst>
                  </a:tr>
                </a:tbl>
              </a:graphicData>
            </a:graphic>
          </p:graphicFrame>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34"/>
                                        </p:tgtEl>
                                        <p:attrNameLst>
                                          <p:attrName>ppt_x</p:attrName>
                                        </p:attrNameLst>
                                      </p:cBhvr>
                                      <p:tavLst>
                                        <p:tav tm="0">
                                          <p:val>
                                            <p:strVal val="ppt_x"/>
                                          </p:val>
                                        </p:tav>
                                        <p:tav tm="100000">
                                          <p:val>
                                            <p:strVal val="ppt_x"/>
                                          </p:val>
                                        </p:tav>
                                      </p:tavLst>
                                    </p:anim>
                                    <p:anim calcmode="lin" valueType="num">
                                      <p:cBhvr additive="base">
                                        <p:cTn id="62" dur="500"/>
                                        <p:tgtEl>
                                          <p:spTgt spid="34"/>
                                        </p:tgtEl>
                                        <p:attrNameLst>
                                          <p:attrName>ppt_y</p:attrName>
                                        </p:attrNameLst>
                                      </p:cBhvr>
                                      <p:tavLst>
                                        <p:tav tm="0">
                                          <p:val>
                                            <p:strVal val="ppt_y"/>
                                          </p:val>
                                        </p:tav>
                                        <p:tav tm="100000">
                                          <p:val>
                                            <p:strVal val="1+ppt_h/2"/>
                                          </p:val>
                                        </p:tav>
                                      </p:tavLst>
                                    </p:anim>
                                    <p:set>
                                      <p:cBhvr>
                                        <p:cTn id="63" dur="1" fill="hold">
                                          <p:stCondLst>
                                            <p:cond delay="499"/>
                                          </p:stCondLst>
                                        </p:cTn>
                                        <p:tgtEl>
                                          <p:spTgt spid="3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barn(inVertical)">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282875" y="2008281"/>
            <a:ext cx="871699" cy="1092660"/>
            <a:chOff x="0" y="0"/>
            <a:chExt cx="1162265" cy="1456880"/>
          </a:xfrm>
        </p:grpSpPr>
        <p:grpSp>
          <p:nvGrpSpPr>
            <p:cNvPr id="3" name="Group 3"/>
            <p:cNvGrpSpPr/>
            <p:nvPr/>
          </p:nvGrpSpPr>
          <p:grpSpPr>
            <a:xfrm rot="-5400000">
              <a:off x="-218395" y="218395"/>
              <a:ext cx="1456880" cy="1020089"/>
              <a:chOff x="0" y="0"/>
              <a:chExt cx="2725684" cy="1908491"/>
            </a:xfrm>
          </p:grpSpPr>
          <p:sp>
            <p:nvSpPr>
              <p:cNvPr id="4" name="Freeform 4"/>
              <p:cNvSpPr/>
              <p:nvPr/>
            </p:nvSpPr>
            <p:spPr>
              <a:xfrm>
                <a:off x="0" y="0"/>
                <a:ext cx="2725684" cy="1908491"/>
              </a:xfrm>
              <a:custGeom>
                <a:avLst/>
                <a:gdLst/>
                <a:ahLst/>
                <a:cxnLst/>
                <a:rect l="l" t="t" r="r" b="b"/>
                <a:pathLst>
                  <a:path w="2725684" h="1908491">
                    <a:moveTo>
                      <a:pt x="0" y="0"/>
                    </a:moveTo>
                    <a:lnTo>
                      <a:pt x="1362842" y="1908491"/>
                    </a:lnTo>
                    <a:lnTo>
                      <a:pt x="2725684" y="0"/>
                    </a:lnTo>
                    <a:close/>
                  </a:path>
                </a:pathLst>
              </a:custGeom>
              <a:solidFill>
                <a:srgbClr val="E01E37"/>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614" y="364080"/>
              <a:ext cx="867651" cy="736714"/>
            </a:xfrm>
            <a:prstGeom prst="rect">
              <a:avLst/>
            </a:prstGeom>
          </p:spPr>
        </p:pic>
      </p:grpSp>
      <p:grpSp>
        <p:nvGrpSpPr>
          <p:cNvPr id="6" name="Group 6"/>
          <p:cNvGrpSpPr>
            <a:grpSpLocks noChangeAspect="1"/>
          </p:cNvGrpSpPr>
          <p:nvPr/>
        </p:nvGrpSpPr>
        <p:grpSpPr>
          <a:xfrm rot="-564">
            <a:off x="11797321" y="-557"/>
            <a:ext cx="12390462" cy="10730140"/>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E2E2E">
                <a:alpha val="49804"/>
              </a:srgbClr>
            </a:solidFill>
          </p:spPr>
        </p:sp>
      </p:grpSp>
      <p:grpSp>
        <p:nvGrpSpPr>
          <p:cNvPr id="8" name="Group 8"/>
          <p:cNvGrpSpPr>
            <a:grpSpLocks noChangeAspect="1"/>
          </p:cNvGrpSpPr>
          <p:nvPr/>
        </p:nvGrpSpPr>
        <p:grpSpPr>
          <a:xfrm>
            <a:off x="8567116" y="6158070"/>
            <a:ext cx="7209838" cy="6200460"/>
            <a:chOff x="0" y="0"/>
            <a:chExt cx="6350000" cy="5461000"/>
          </a:xfrm>
        </p:grpSpPr>
        <p:sp>
          <p:nvSpPr>
            <p:cNvPr id="9" name="Freeform 9"/>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a:stretch>
                <a:fillRect l="-28234" t="-5016" b="-43052"/>
              </a:stretch>
            </a:blipFill>
          </p:spPr>
        </p:sp>
      </p:grpSp>
      <p:sp>
        <p:nvSpPr>
          <p:cNvPr id="10" name="AutoShape 10"/>
          <p:cNvSpPr/>
          <p:nvPr/>
        </p:nvSpPr>
        <p:spPr>
          <a:xfrm rot="3607916">
            <a:off x="15924337" y="8112400"/>
            <a:ext cx="4136431" cy="0"/>
          </a:xfrm>
          <a:prstGeom prst="line">
            <a:avLst/>
          </a:prstGeom>
          <a:ln w="19050" cap="rnd">
            <a:solidFill>
              <a:srgbClr val="FFFFFF"/>
            </a:solidFill>
            <a:prstDash val="solid"/>
            <a:headEnd type="none" w="sm" len="sm"/>
            <a:tailEnd type="none" w="sm" len="sm"/>
          </a:ln>
        </p:spPr>
      </p:sp>
      <p:sp>
        <p:nvSpPr>
          <p:cNvPr id="11" name="AutoShape 11"/>
          <p:cNvSpPr/>
          <p:nvPr/>
        </p:nvSpPr>
        <p:spPr>
          <a:xfrm rot="3600000">
            <a:off x="7809099" y="-323401"/>
            <a:ext cx="4512932" cy="0"/>
          </a:xfrm>
          <a:prstGeom prst="line">
            <a:avLst/>
          </a:prstGeom>
          <a:ln w="19050" cap="rnd">
            <a:solidFill>
              <a:srgbClr val="FFFFFF"/>
            </a:solidFill>
            <a:prstDash val="solid"/>
            <a:headEnd type="none" w="sm" len="sm"/>
            <a:tailEnd type="none" w="sm" len="sm"/>
          </a:ln>
        </p:spPr>
      </p:sp>
      <p:sp>
        <p:nvSpPr>
          <p:cNvPr id="12" name="AutoShape 12"/>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grpSp>
        <p:nvGrpSpPr>
          <p:cNvPr id="13" name="Group 13"/>
          <p:cNvGrpSpPr>
            <a:grpSpLocks noChangeAspect="1"/>
          </p:cNvGrpSpPr>
          <p:nvPr/>
        </p:nvGrpSpPr>
        <p:grpSpPr>
          <a:xfrm rot="-10800000">
            <a:off x="8698028" y="0"/>
            <a:ext cx="9586745" cy="8302121"/>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5" name="Group 15"/>
          <p:cNvGrpSpPr>
            <a:grpSpLocks noChangeAspect="1"/>
          </p:cNvGrpSpPr>
          <p:nvPr/>
        </p:nvGrpSpPr>
        <p:grpSpPr>
          <a:xfrm>
            <a:off x="10980354" y="0"/>
            <a:ext cx="7307646" cy="6328422"/>
            <a:chOff x="0" y="0"/>
            <a:chExt cx="6350000" cy="5499100"/>
          </a:xfrm>
        </p:grpSpPr>
        <p:sp>
          <p:nvSpPr>
            <p:cNvPr id="16" name="Freeform 16"/>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a:stretch>
                <a:fillRect l="-14990" r="-14990"/>
              </a:stretch>
            </a:blipFill>
          </p:spPr>
        </p:sp>
      </p:grpSp>
      <p:grpSp>
        <p:nvGrpSpPr>
          <p:cNvPr id="17" name="Group 17"/>
          <p:cNvGrpSpPr>
            <a:grpSpLocks noChangeAspect="1"/>
          </p:cNvGrpSpPr>
          <p:nvPr/>
        </p:nvGrpSpPr>
        <p:grpSpPr>
          <a:xfrm>
            <a:off x="13491400" y="6328422"/>
            <a:ext cx="2285553" cy="1979289"/>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9" name="Group 19"/>
          <p:cNvGrpSpPr>
            <a:grpSpLocks noChangeAspect="1"/>
          </p:cNvGrpSpPr>
          <p:nvPr/>
        </p:nvGrpSpPr>
        <p:grpSpPr>
          <a:xfrm>
            <a:off x="12348624" y="4349132"/>
            <a:ext cx="2285553" cy="1979289"/>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21" name="Group 21"/>
          <p:cNvGrpSpPr>
            <a:grpSpLocks noChangeAspect="1"/>
          </p:cNvGrpSpPr>
          <p:nvPr/>
        </p:nvGrpSpPr>
        <p:grpSpPr>
          <a:xfrm rot="-10800000">
            <a:off x="13491400" y="8307711"/>
            <a:ext cx="2285553" cy="1979289"/>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sp>
        <p:nvSpPr>
          <p:cNvPr id="23" name="AutoShape 23"/>
          <p:cNvSpPr/>
          <p:nvPr/>
        </p:nvSpPr>
        <p:spPr>
          <a:xfrm rot="3607916">
            <a:off x="3898284" y="-818127"/>
            <a:ext cx="4136431" cy="0"/>
          </a:xfrm>
          <a:prstGeom prst="line">
            <a:avLst/>
          </a:prstGeom>
          <a:ln w="19050" cap="rnd">
            <a:solidFill>
              <a:srgbClr val="FFFFFF"/>
            </a:solidFill>
            <a:prstDash val="solid"/>
            <a:headEnd type="none" w="sm" len="sm"/>
            <a:tailEnd type="none" w="sm" len="sm"/>
          </a:ln>
        </p:spPr>
      </p:sp>
      <p:grpSp>
        <p:nvGrpSpPr>
          <p:cNvPr id="24" name="Group 24"/>
          <p:cNvGrpSpPr>
            <a:grpSpLocks noChangeAspect="1"/>
          </p:cNvGrpSpPr>
          <p:nvPr/>
        </p:nvGrpSpPr>
        <p:grpSpPr>
          <a:xfrm>
            <a:off x="15039730" y="989645"/>
            <a:ext cx="5384536" cy="4663008"/>
            <a:chOff x="0" y="0"/>
            <a:chExt cx="6350000" cy="5499100"/>
          </a:xfrm>
        </p:grpSpPr>
        <p:sp>
          <p:nvSpPr>
            <p:cNvPr id="25" name="Freeform 2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26" name="Group 26"/>
          <p:cNvGrpSpPr/>
          <p:nvPr/>
        </p:nvGrpSpPr>
        <p:grpSpPr>
          <a:xfrm rot="-5400000">
            <a:off x="4025715" y="1267224"/>
            <a:ext cx="4433491" cy="9919172"/>
            <a:chOff x="0" y="0"/>
            <a:chExt cx="4975860" cy="11132628"/>
          </a:xfrm>
        </p:grpSpPr>
        <p:sp>
          <p:nvSpPr>
            <p:cNvPr id="27" name="Freeform 27"/>
            <p:cNvSpPr/>
            <p:nvPr/>
          </p:nvSpPr>
          <p:spPr>
            <a:xfrm>
              <a:off x="0" y="0"/>
              <a:ext cx="4975860" cy="11132628"/>
            </a:xfrm>
            <a:custGeom>
              <a:avLst/>
              <a:gdLst/>
              <a:ahLst/>
              <a:cxnLst/>
              <a:rect l="l" t="t" r="r" b="b"/>
              <a:pathLst>
                <a:path w="4975860" h="11132628">
                  <a:moveTo>
                    <a:pt x="4975860" y="0"/>
                  </a:moveTo>
                  <a:lnTo>
                    <a:pt x="4975860" y="10261409"/>
                  </a:lnTo>
                  <a:lnTo>
                    <a:pt x="2486660" y="11132628"/>
                  </a:lnTo>
                  <a:lnTo>
                    <a:pt x="0" y="10261409"/>
                  </a:lnTo>
                  <a:lnTo>
                    <a:pt x="1270" y="9545128"/>
                  </a:lnTo>
                  <a:lnTo>
                    <a:pt x="6350" y="2672074"/>
                  </a:lnTo>
                  <a:lnTo>
                    <a:pt x="0" y="0"/>
                  </a:lnTo>
                  <a:lnTo>
                    <a:pt x="4975860" y="0"/>
                  </a:lnTo>
                  <a:close/>
                </a:path>
              </a:pathLst>
            </a:custGeom>
            <a:solidFill>
              <a:srgbClr val="B21E35"/>
            </a:solidFill>
          </p:spPr>
        </p:sp>
      </p:grpSp>
      <p:sp>
        <p:nvSpPr>
          <p:cNvPr id="28" name="TextBox 28"/>
          <p:cNvSpPr txBox="1"/>
          <p:nvPr/>
        </p:nvSpPr>
        <p:spPr>
          <a:xfrm>
            <a:off x="2379243" y="2059310"/>
            <a:ext cx="5980109" cy="1104900"/>
          </a:xfrm>
          <a:prstGeom prst="rect">
            <a:avLst/>
          </a:prstGeom>
        </p:spPr>
        <p:txBody>
          <a:bodyPr lIns="0" tIns="0" rIns="0" bIns="0" rtlCol="0" anchor="t">
            <a:spAutoFit/>
          </a:bodyPr>
          <a:lstStyle/>
          <a:p>
            <a:pPr>
              <a:lnSpc>
                <a:spcPts val="8400"/>
              </a:lnSpc>
            </a:pPr>
            <a:r>
              <a:rPr lang="en-US" sz="8000" b="1">
                <a:solidFill>
                  <a:srgbClr val="FFFFFF"/>
                </a:solidFill>
                <a:latin typeface="Times New Roman" panose="02020603050405020304" pitchFamily="18" charset="0"/>
              </a:rPr>
              <a:t>Đặt vấn đề</a:t>
            </a:r>
          </a:p>
        </p:txBody>
      </p:sp>
      <p:sp>
        <p:nvSpPr>
          <p:cNvPr id="29" name="TextBox 29"/>
          <p:cNvSpPr txBox="1"/>
          <p:nvPr/>
        </p:nvSpPr>
        <p:spPr>
          <a:xfrm rot="-5400000">
            <a:off x="-2832488" y="4144328"/>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30" name="TextBox 30"/>
          <p:cNvSpPr txBox="1"/>
          <p:nvPr/>
        </p:nvSpPr>
        <p:spPr>
          <a:xfrm>
            <a:off x="1621551" y="4370545"/>
            <a:ext cx="8698028" cy="3628301"/>
          </a:xfrm>
          <a:prstGeom prst="rect">
            <a:avLst/>
          </a:prstGeom>
        </p:spPr>
        <p:txBody>
          <a:bodyPr lIns="0" tIns="0" rIns="0" bIns="0" rtlCol="0" anchor="t">
            <a:spAutoFit/>
          </a:bodyPr>
          <a:lstStyle/>
          <a:p>
            <a:pPr algn="just">
              <a:lnSpc>
                <a:spcPct val="120000"/>
              </a:lnSpc>
            </a:pPr>
            <a:r>
              <a:rPr lang="en-US" sz="3999" b="1" i="1">
                <a:solidFill>
                  <a:srgbClr val="FFFFFF"/>
                </a:solidFill>
                <a:latin typeface="Times New Roman" panose="02020603050405020304" pitchFamily="18" charset="0"/>
              </a:rPr>
              <a:t>Các nguyên tử có cùng số đơn vị điện tích hạt nhân thì có đặc điểm gì chung? Giữa số đơn vị điện tích hạt nhân, số proton và số electron có mối liên hệ như thế nào?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0" y="302580"/>
            <a:ext cx="6655600" cy="1979289"/>
            <a:chOff x="0" y="0"/>
            <a:chExt cx="8874133" cy="2639052"/>
          </a:xfrm>
        </p:grpSpPr>
        <p:grpSp>
          <p:nvGrpSpPr>
            <p:cNvPr id="3" name="Group 3"/>
            <p:cNvGrpSpPr>
              <a:grpSpLocks noChangeAspect="1"/>
            </p:cNvGrpSpPr>
            <p:nvPr/>
          </p:nvGrpSpPr>
          <p:grpSpPr>
            <a:xfrm rot="-10800000">
              <a:off x="5826729" y="0"/>
              <a:ext cx="3047404" cy="263905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p:nvPr/>
          </p:nvGrpSpPr>
          <p:grpSpPr>
            <a:xfrm>
              <a:off x="0" y="0"/>
              <a:ext cx="7350431" cy="2639052"/>
              <a:chOff x="0" y="0"/>
              <a:chExt cx="3729663" cy="1339075"/>
            </a:xfrm>
          </p:grpSpPr>
          <p:sp>
            <p:nvSpPr>
              <p:cNvPr id="6" name="Freeform 6"/>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7" name="Group 7"/>
            <p:cNvGrpSpPr>
              <a:grpSpLocks noChangeAspect="1"/>
            </p:cNvGrpSpPr>
            <p:nvPr/>
          </p:nvGrpSpPr>
          <p:grpSpPr>
            <a:xfrm>
              <a:off x="5826729"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9" name="AutoShape 9"/>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0" name="Group 10"/>
          <p:cNvGrpSpPr/>
          <p:nvPr/>
        </p:nvGrpSpPr>
        <p:grpSpPr>
          <a:xfrm>
            <a:off x="7529219" y="302580"/>
            <a:ext cx="6186781" cy="2044489"/>
            <a:chOff x="0" y="0"/>
            <a:chExt cx="10914456" cy="3606800"/>
          </a:xfrm>
        </p:grpSpPr>
        <p:sp>
          <p:nvSpPr>
            <p:cNvPr id="11" name="Freeform 11"/>
            <p:cNvSpPr/>
            <p:nvPr/>
          </p:nvSpPr>
          <p:spPr>
            <a:xfrm>
              <a:off x="0" y="0"/>
              <a:ext cx="10914456" cy="3606800"/>
            </a:xfrm>
            <a:custGeom>
              <a:avLst/>
              <a:gdLst/>
              <a:ahLst/>
              <a:cxnLst/>
              <a:rect l="l" t="t" r="r" b="b"/>
              <a:pathLst>
                <a:path w="10914456" h="3606800">
                  <a:moveTo>
                    <a:pt x="10914456" y="0"/>
                  </a:moveTo>
                  <a:lnTo>
                    <a:pt x="1041400" y="0"/>
                  </a:lnTo>
                  <a:lnTo>
                    <a:pt x="0" y="1803400"/>
                  </a:lnTo>
                  <a:lnTo>
                    <a:pt x="1041400" y="3606800"/>
                  </a:lnTo>
                  <a:lnTo>
                    <a:pt x="10914456" y="3606800"/>
                  </a:lnTo>
                  <a:lnTo>
                    <a:pt x="9873056" y="1803400"/>
                  </a:lnTo>
                  <a:close/>
                </a:path>
              </a:pathLst>
            </a:custGeom>
            <a:solidFill>
              <a:srgbClr val="E01E37"/>
            </a:solidFill>
          </p:spPr>
        </p:sp>
      </p:grpSp>
      <p:grpSp>
        <p:nvGrpSpPr>
          <p:cNvPr id="12" name="Group 12"/>
          <p:cNvGrpSpPr>
            <a:grpSpLocks noChangeAspect="1"/>
          </p:cNvGrpSpPr>
          <p:nvPr/>
        </p:nvGrpSpPr>
        <p:grpSpPr>
          <a:xfrm>
            <a:off x="13996053" y="-1504100"/>
            <a:ext cx="6526493" cy="5657850"/>
            <a:chOff x="0" y="0"/>
            <a:chExt cx="3196590" cy="2771140"/>
          </a:xfrm>
        </p:grpSpPr>
        <p:sp>
          <p:nvSpPr>
            <p:cNvPr id="13" name="Freeform 1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grpSp>
        <p:nvGrpSpPr>
          <p:cNvPr id="14" name="Group 14"/>
          <p:cNvGrpSpPr/>
          <p:nvPr/>
        </p:nvGrpSpPr>
        <p:grpSpPr>
          <a:xfrm>
            <a:off x="-1475154" y="2780657"/>
            <a:ext cx="15471208" cy="1373093"/>
            <a:chOff x="0" y="0"/>
            <a:chExt cx="5233470" cy="464478"/>
          </a:xfrm>
        </p:grpSpPr>
        <p:sp>
          <p:nvSpPr>
            <p:cNvPr id="15" name="Freeform 15"/>
            <p:cNvSpPr/>
            <p:nvPr/>
          </p:nvSpPr>
          <p:spPr>
            <a:xfrm>
              <a:off x="0" y="0"/>
              <a:ext cx="5233470" cy="464478"/>
            </a:xfrm>
            <a:custGeom>
              <a:avLst/>
              <a:gdLst/>
              <a:ahLst/>
              <a:cxnLst/>
              <a:rect l="l" t="t" r="r" b="b"/>
              <a:pathLst>
                <a:path w="5233470" h="464478">
                  <a:moveTo>
                    <a:pt x="0" y="0"/>
                  </a:moveTo>
                  <a:lnTo>
                    <a:pt x="5233470" y="0"/>
                  </a:lnTo>
                  <a:lnTo>
                    <a:pt x="5233470" y="464478"/>
                  </a:lnTo>
                  <a:lnTo>
                    <a:pt x="0" y="464478"/>
                  </a:lnTo>
                  <a:close/>
                </a:path>
              </a:pathLst>
            </a:custGeom>
            <a:solidFill>
              <a:srgbClr val="E7EBEF"/>
            </a:solidFill>
          </p:spPr>
        </p:sp>
      </p:grpSp>
      <p:sp>
        <p:nvSpPr>
          <p:cNvPr id="16" name="TextBox 16"/>
          <p:cNvSpPr txBox="1"/>
          <p:nvPr/>
        </p:nvSpPr>
        <p:spPr>
          <a:xfrm>
            <a:off x="885662" y="1047750"/>
            <a:ext cx="4884276" cy="508000"/>
          </a:xfrm>
          <a:prstGeom prst="rect">
            <a:avLst/>
          </a:prstGeom>
        </p:spPr>
        <p:txBody>
          <a:bodyPr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17" name="TextBox 17"/>
          <p:cNvSpPr txBox="1"/>
          <p:nvPr/>
        </p:nvSpPr>
        <p:spPr>
          <a:xfrm>
            <a:off x="8252795" y="914400"/>
            <a:ext cx="4512320" cy="640753"/>
          </a:xfrm>
          <a:prstGeom prst="rect">
            <a:avLst/>
          </a:prstGeom>
        </p:spPr>
        <p:txBody>
          <a:bodyPr lIns="0" tIns="0" rIns="0" bIns="0" rtlCol="0" anchor="t">
            <a:spAutoFit/>
          </a:bodyPr>
          <a:lstStyle/>
          <a:p>
            <a:pPr algn="just">
              <a:lnSpc>
                <a:spcPts val="5599"/>
              </a:lnSpc>
            </a:pPr>
            <a:r>
              <a:rPr lang="en-US" sz="3500" b="1">
                <a:solidFill>
                  <a:srgbClr val="FFFFFF"/>
                </a:solidFill>
                <a:latin typeface="Times New Roman" panose="02020603050405020304" pitchFamily="18" charset="0"/>
              </a:rPr>
              <a:t>1. Nguyên tử khối</a:t>
            </a:r>
          </a:p>
        </p:txBody>
      </p:sp>
      <p:sp>
        <p:nvSpPr>
          <p:cNvPr id="18" name="TextBox 18"/>
          <p:cNvSpPr txBox="1"/>
          <p:nvPr/>
        </p:nvSpPr>
        <p:spPr>
          <a:xfrm>
            <a:off x="885662" y="3135416"/>
            <a:ext cx="12113716" cy="573427"/>
          </a:xfrm>
          <a:prstGeom prst="rect">
            <a:avLst/>
          </a:prstGeom>
        </p:spPr>
        <p:txBody>
          <a:bodyPr lIns="0" tIns="0" rIns="0" bIns="0" rtlCol="0" anchor="t">
            <a:spAutoFit/>
          </a:bodyPr>
          <a:lstStyle/>
          <a:p>
            <a:pPr algn="ctr">
              <a:lnSpc>
                <a:spcPts val="4900"/>
              </a:lnSpc>
              <a:spcBef>
                <a:spcPct val="0"/>
              </a:spcBef>
            </a:pPr>
            <a:r>
              <a:rPr lang="en-US" sz="3500" b="1" i="1">
                <a:solidFill>
                  <a:srgbClr val="000000"/>
                </a:solidFill>
                <a:latin typeface="Times New Roman" panose="02020603050405020304" pitchFamily="18" charset="0"/>
              </a:rPr>
              <a:t>Nguyên tử khối là khối lượng tương đối của nguyên tử</a:t>
            </a:r>
          </a:p>
        </p:txBody>
      </p:sp>
      <p:grpSp>
        <p:nvGrpSpPr>
          <p:cNvPr id="19" name="Group 19"/>
          <p:cNvGrpSpPr/>
          <p:nvPr/>
        </p:nvGrpSpPr>
        <p:grpSpPr>
          <a:xfrm>
            <a:off x="885662" y="4669028"/>
            <a:ext cx="17913346" cy="2030458"/>
            <a:chOff x="0" y="0"/>
            <a:chExt cx="6059576" cy="686846"/>
          </a:xfrm>
        </p:grpSpPr>
        <p:sp>
          <p:nvSpPr>
            <p:cNvPr id="20" name="Freeform 20"/>
            <p:cNvSpPr/>
            <p:nvPr/>
          </p:nvSpPr>
          <p:spPr>
            <a:xfrm>
              <a:off x="0" y="0"/>
              <a:ext cx="6059576" cy="686846"/>
            </a:xfrm>
            <a:custGeom>
              <a:avLst/>
              <a:gdLst/>
              <a:ahLst/>
              <a:cxnLst/>
              <a:rect l="l" t="t" r="r" b="b"/>
              <a:pathLst>
                <a:path w="6059576" h="686846">
                  <a:moveTo>
                    <a:pt x="0" y="0"/>
                  </a:moveTo>
                  <a:lnTo>
                    <a:pt x="6059576" y="0"/>
                  </a:lnTo>
                  <a:lnTo>
                    <a:pt x="6059576" y="686846"/>
                  </a:lnTo>
                  <a:lnTo>
                    <a:pt x="0" y="686846"/>
                  </a:lnTo>
                  <a:close/>
                </a:path>
              </a:pathLst>
            </a:custGeom>
            <a:solidFill>
              <a:srgbClr val="E7EBEF"/>
            </a:solidFill>
          </p:spPr>
        </p:sp>
      </p:grpSp>
      <p:sp>
        <p:nvSpPr>
          <p:cNvPr id="21" name="TextBox 21"/>
          <p:cNvSpPr txBox="1"/>
          <p:nvPr/>
        </p:nvSpPr>
        <p:spPr>
          <a:xfrm>
            <a:off x="1295033" y="5042907"/>
            <a:ext cx="16230600" cy="1216025"/>
          </a:xfrm>
          <a:prstGeom prst="rect">
            <a:avLst/>
          </a:prstGeom>
        </p:spPr>
        <p:txBody>
          <a:bodyPr lIns="0" tIns="0" rIns="0" bIns="0" rtlCol="0" anchor="t">
            <a:spAutoFit/>
          </a:bodyPr>
          <a:lstStyle/>
          <a:p>
            <a:pPr algn="just">
              <a:lnSpc>
                <a:spcPts val="4900"/>
              </a:lnSpc>
              <a:spcBef>
                <a:spcPct val="0"/>
              </a:spcBef>
            </a:pPr>
            <a:r>
              <a:rPr lang="en-US" sz="3500" b="1" i="1">
                <a:solidFill>
                  <a:srgbClr val="000000"/>
                </a:solidFill>
                <a:latin typeface="Times New Roman" panose="02020603050405020304" pitchFamily="18" charset="0"/>
              </a:rPr>
              <a:t>Nguyên tử khối của một nguyên tử cho biết khối lượng của nguyên tử đó nặng gấp bao nhiêu lần được vị khối lượng nguyên tử</a:t>
            </a:r>
          </a:p>
        </p:txBody>
      </p:sp>
      <p:grpSp>
        <p:nvGrpSpPr>
          <p:cNvPr id="22" name="Group 22"/>
          <p:cNvGrpSpPr/>
          <p:nvPr/>
        </p:nvGrpSpPr>
        <p:grpSpPr>
          <a:xfrm>
            <a:off x="-1965666" y="7199187"/>
            <a:ext cx="18957961" cy="2525195"/>
            <a:chOff x="0" y="0"/>
            <a:chExt cx="6412940" cy="854202"/>
          </a:xfrm>
        </p:grpSpPr>
        <p:sp>
          <p:nvSpPr>
            <p:cNvPr id="23" name="Freeform 23"/>
            <p:cNvSpPr/>
            <p:nvPr/>
          </p:nvSpPr>
          <p:spPr>
            <a:xfrm>
              <a:off x="0" y="0"/>
              <a:ext cx="6412940" cy="854202"/>
            </a:xfrm>
            <a:custGeom>
              <a:avLst/>
              <a:gdLst/>
              <a:ahLst/>
              <a:cxnLst/>
              <a:rect l="l" t="t" r="r" b="b"/>
              <a:pathLst>
                <a:path w="6412940" h="854202">
                  <a:moveTo>
                    <a:pt x="0" y="0"/>
                  </a:moveTo>
                  <a:lnTo>
                    <a:pt x="6412940" y="0"/>
                  </a:lnTo>
                  <a:lnTo>
                    <a:pt x="6412940" y="854202"/>
                  </a:lnTo>
                  <a:lnTo>
                    <a:pt x="0" y="854202"/>
                  </a:lnTo>
                  <a:close/>
                </a:path>
              </a:pathLst>
            </a:custGeom>
            <a:solidFill>
              <a:srgbClr val="E7EBEF"/>
            </a:solidFill>
          </p:spPr>
        </p:sp>
      </p:grpSp>
      <p:sp>
        <p:nvSpPr>
          <p:cNvPr id="24" name="TextBox 24"/>
          <p:cNvSpPr txBox="1"/>
          <p:nvPr/>
        </p:nvSpPr>
        <p:spPr>
          <a:xfrm>
            <a:off x="885662" y="7510872"/>
            <a:ext cx="15553762" cy="1835150"/>
          </a:xfrm>
          <a:prstGeom prst="rect">
            <a:avLst/>
          </a:prstGeom>
        </p:spPr>
        <p:txBody>
          <a:bodyPr lIns="0" tIns="0" rIns="0" bIns="0" rtlCol="0" anchor="t">
            <a:spAutoFit/>
          </a:bodyPr>
          <a:lstStyle/>
          <a:p>
            <a:pPr algn="just">
              <a:lnSpc>
                <a:spcPts val="4900"/>
              </a:lnSpc>
              <a:spcBef>
                <a:spcPct val="0"/>
              </a:spcBef>
            </a:pPr>
            <a:r>
              <a:rPr lang="en-US" sz="3500" b="1" i="1">
                <a:solidFill>
                  <a:srgbClr val="000000"/>
                </a:solidFill>
                <a:latin typeface="Times New Roman" panose="02020603050405020304" pitchFamily="18" charset="0"/>
              </a:rPr>
              <a:t>Do khối lượng proton và neutron đều xấp xỉ 1,0 amu, còn khối lượng electron nhỏ hơn rất nhiều (0,00055 amu), nên có thể coi nguyên tử khối xấp xỉ số khối của hạt nhân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0" y="302580"/>
            <a:ext cx="6655600" cy="1979289"/>
            <a:chOff x="0" y="0"/>
            <a:chExt cx="8874133" cy="2639052"/>
          </a:xfrm>
        </p:grpSpPr>
        <p:grpSp>
          <p:nvGrpSpPr>
            <p:cNvPr id="3" name="Group 3"/>
            <p:cNvGrpSpPr>
              <a:grpSpLocks noChangeAspect="1"/>
            </p:cNvGrpSpPr>
            <p:nvPr/>
          </p:nvGrpSpPr>
          <p:grpSpPr>
            <a:xfrm rot="-10800000">
              <a:off x="5826729" y="0"/>
              <a:ext cx="3047404" cy="263905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p:nvPr/>
          </p:nvGrpSpPr>
          <p:grpSpPr>
            <a:xfrm>
              <a:off x="0" y="0"/>
              <a:ext cx="7350431" cy="2639052"/>
              <a:chOff x="0" y="0"/>
              <a:chExt cx="3729663" cy="1339075"/>
            </a:xfrm>
          </p:grpSpPr>
          <p:sp>
            <p:nvSpPr>
              <p:cNvPr id="6" name="Freeform 6"/>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7" name="Group 7"/>
            <p:cNvGrpSpPr>
              <a:grpSpLocks noChangeAspect="1"/>
            </p:cNvGrpSpPr>
            <p:nvPr/>
          </p:nvGrpSpPr>
          <p:grpSpPr>
            <a:xfrm>
              <a:off x="5826729"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9" name="AutoShape 9"/>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0" name="Group 10"/>
          <p:cNvGrpSpPr/>
          <p:nvPr/>
        </p:nvGrpSpPr>
        <p:grpSpPr>
          <a:xfrm>
            <a:off x="7529219" y="302580"/>
            <a:ext cx="6186781" cy="2044489"/>
            <a:chOff x="0" y="0"/>
            <a:chExt cx="10914456" cy="3606800"/>
          </a:xfrm>
        </p:grpSpPr>
        <p:sp>
          <p:nvSpPr>
            <p:cNvPr id="11" name="Freeform 11"/>
            <p:cNvSpPr/>
            <p:nvPr/>
          </p:nvSpPr>
          <p:spPr>
            <a:xfrm>
              <a:off x="0" y="0"/>
              <a:ext cx="10914456" cy="3606800"/>
            </a:xfrm>
            <a:custGeom>
              <a:avLst/>
              <a:gdLst/>
              <a:ahLst/>
              <a:cxnLst/>
              <a:rect l="l" t="t" r="r" b="b"/>
              <a:pathLst>
                <a:path w="10914456" h="3606800">
                  <a:moveTo>
                    <a:pt x="10914456" y="0"/>
                  </a:moveTo>
                  <a:lnTo>
                    <a:pt x="1041400" y="0"/>
                  </a:lnTo>
                  <a:lnTo>
                    <a:pt x="0" y="1803400"/>
                  </a:lnTo>
                  <a:lnTo>
                    <a:pt x="1041400" y="3606800"/>
                  </a:lnTo>
                  <a:lnTo>
                    <a:pt x="10914456" y="3606800"/>
                  </a:lnTo>
                  <a:lnTo>
                    <a:pt x="9873056" y="1803400"/>
                  </a:lnTo>
                  <a:close/>
                </a:path>
              </a:pathLst>
            </a:custGeom>
            <a:solidFill>
              <a:srgbClr val="E01E37"/>
            </a:solidFill>
          </p:spPr>
        </p:sp>
      </p:grpSp>
      <p:grpSp>
        <p:nvGrpSpPr>
          <p:cNvPr id="12" name="Group 12"/>
          <p:cNvGrpSpPr>
            <a:grpSpLocks noChangeAspect="1"/>
          </p:cNvGrpSpPr>
          <p:nvPr/>
        </p:nvGrpSpPr>
        <p:grpSpPr>
          <a:xfrm>
            <a:off x="13996053" y="-1504100"/>
            <a:ext cx="6526493" cy="5657850"/>
            <a:chOff x="0" y="0"/>
            <a:chExt cx="3196590" cy="2771140"/>
          </a:xfrm>
        </p:grpSpPr>
        <p:sp>
          <p:nvSpPr>
            <p:cNvPr id="13" name="Freeform 1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grpSp>
        <p:nvGrpSpPr>
          <p:cNvPr id="14" name="Group 14"/>
          <p:cNvGrpSpPr/>
          <p:nvPr/>
        </p:nvGrpSpPr>
        <p:grpSpPr>
          <a:xfrm>
            <a:off x="-1475154" y="2780657"/>
            <a:ext cx="15471208" cy="1905758"/>
            <a:chOff x="0" y="0"/>
            <a:chExt cx="5233470" cy="644664"/>
          </a:xfrm>
        </p:grpSpPr>
        <p:sp>
          <p:nvSpPr>
            <p:cNvPr id="15" name="Freeform 15"/>
            <p:cNvSpPr/>
            <p:nvPr/>
          </p:nvSpPr>
          <p:spPr>
            <a:xfrm>
              <a:off x="0" y="0"/>
              <a:ext cx="5233470" cy="644664"/>
            </a:xfrm>
            <a:custGeom>
              <a:avLst/>
              <a:gdLst/>
              <a:ahLst/>
              <a:cxnLst/>
              <a:rect l="l" t="t" r="r" b="b"/>
              <a:pathLst>
                <a:path w="5233470" h="644664">
                  <a:moveTo>
                    <a:pt x="0" y="0"/>
                  </a:moveTo>
                  <a:lnTo>
                    <a:pt x="5233470" y="0"/>
                  </a:lnTo>
                  <a:lnTo>
                    <a:pt x="5233470" y="644664"/>
                  </a:lnTo>
                  <a:lnTo>
                    <a:pt x="0" y="644664"/>
                  </a:lnTo>
                  <a:close/>
                </a:path>
              </a:pathLst>
            </a:custGeom>
            <a:solidFill>
              <a:srgbClr val="E7EBEF"/>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662" y="5143500"/>
            <a:ext cx="4597528" cy="4597528"/>
          </a:xfrm>
          <a:prstGeom prst="rect">
            <a:avLst/>
          </a:prstGeom>
        </p:spPr>
      </p:pic>
      <p:pic>
        <p:nvPicPr>
          <p:cNvPr id="17" name="Picture 17"/>
          <p:cNvPicPr>
            <a:picLocks noChangeAspect="1"/>
          </p:cNvPicPr>
          <p:nvPr/>
        </p:nvPicPr>
        <p:blipFill>
          <a:blip r:embed="rId4"/>
          <a:srcRect l="3225" t="8329" b="27274"/>
          <a:stretch>
            <a:fillRect/>
          </a:stretch>
        </p:blipFill>
        <p:spPr>
          <a:xfrm>
            <a:off x="6260450" y="5143500"/>
            <a:ext cx="10273764" cy="4597528"/>
          </a:xfrm>
          <a:prstGeom prst="rect">
            <a:avLst/>
          </a:prstGeom>
        </p:spPr>
      </p:pic>
      <p:sp>
        <p:nvSpPr>
          <p:cNvPr id="18" name="TextBox 18"/>
          <p:cNvSpPr txBox="1"/>
          <p:nvPr/>
        </p:nvSpPr>
        <p:spPr>
          <a:xfrm>
            <a:off x="885662" y="1047750"/>
            <a:ext cx="4907214" cy="512961"/>
          </a:xfrm>
          <a:prstGeom prst="rect">
            <a:avLst/>
          </a:prstGeom>
        </p:spPr>
        <p:txBody>
          <a:bodyPr wrap="square"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19" name="TextBox 19"/>
          <p:cNvSpPr txBox="1"/>
          <p:nvPr/>
        </p:nvSpPr>
        <p:spPr>
          <a:xfrm>
            <a:off x="8252795" y="914400"/>
            <a:ext cx="4244005" cy="643831"/>
          </a:xfrm>
          <a:prstGeom prst="rect">
            <a:avLst/>
          </a:prstGeom>
        </p:spPr>
        <p:txBody>
          <a:bodyPr wrap="square" lIns="0" tIns="0" rIns="0" bIns="0" rtlCol="0" anchor="t">
            <a:spAutoFit/>
          </a:bodyPr>
          <a:lstStyle/>
          <a:p>
            <a:pPr algn="just">
              <a:lnSpc>
                <a:spcPts val="5599"/>
              </a:lnSpc>
            </a:pPr>
            <a:r>
              <a:rPr lang="en-US" sz="3500" b="1">
                <a:solidFill>
                  <a:srgbClr val="FFFFFF"/>
                </a:solidFill>
                <a:latin typeface="Times New Roman" panose="02020603050405020304" pitchFamily="18" charset="0"/>
              </a:rPr>
              <a:t>1. Nguyên tử khối</a:t>
            </a:r>
          </a:p>
        </p:txBody>
      </p:sp>
      <p:sp>
        <p:nvSpPr>
          <p:cNvPr id="20" name="TextBox 20"/>
          <p:cNvSpPr txBox="1"/>
          <p:nvPr/>
        </p:nvSpPr>
        <p:spPr>
          <a:xfrm>
            <a:off x="885662" y="3092186"/>
            <a:ext cx="12830338" cy="1233223"/>
          </a:xfrm>
          <a:prstGeom prst="rect">
            <a:avLst/>
          </a:prstGeom>
        </p:spPr>
        <p:txBody>
          <a:bodyPr lIns="0" tIns="0" rIns="0" bIns="0" rtlCol="0" anchor="t">
            <a:spAutoFit/>
          </a:bodyPr>
          <a:lstStyle/>
          <a:p>
            <a:pPr algn="just">
              <a:lnSpc>
                <a:spcPct val="120000"/>
              </a:lnSpc>
              <a:spcBef>
                <a:spcPct val="0"/>
              </a:spcBef>
            </a:pPr>
            <a:r>
              <a:rPr lang="en-US" sz="3500">
                <a:solidFill>
                  <a:srgbClr val="000000"/>
                </a:solidFill>
                <a:latin typeface="Times New Roman" panose="02020603050405020304" pitchFamily="18" charset="0"/>
              </a:rPr>
              <a:t>Ví dụ: Nguyên tử của nguyên tố potassium (K) có Z = 19; số neutron = 20 nên nguyên tử khối của K là A = 19 + 20 = 39</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0" y="302580"/>
            <a:ext cx="6655600" cy="1979289"/>
            <a:chOff x="0" y="0"/>
            <a:chExt cx="8874133" cy="2639052"/>
          </a:xfrm>
        </p:grpSpPr>
        <p:grpSp>
          <p:nvGrpSpPr>
            <p:cNvPr id="3" name="Group 3"/>
            <p:cNvGrpSpPr>
              <a:grpSpLocks noChangeAspect="1"/>
            </p:cNvGrpSpPr>
            <p:nvPr/>
          </p:nvGrpSpPr>
          <p:grpSpPr>
            <a:xfrm rot="-10800000">
              <a:off x="5826729" y="0"/>
              <a:ext cx="3047404" cy="263905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p:nvPr/>
          </p:nvGrpSpPr>
          <p:grpSpPr>
            <a:xfrm>
              <a:off x="0" y="0"/>
              <a:ext cx="7350431" cy="2639052"/>
              <a:chOff x="0" y="0"/>
              <a:chExt cx="3729663" cy="1339075"/>
            </a:xfrm>
          </p:grpSpPr>
          <p:sp>
            <p:nvSpPr>
              <p:cNvPr id="6" name="Freeform 6"/>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7" name="Group 7"/>
            <p:cNvGrpSpPr>
              <a:grpSpLocks noChangeAspect="1"/>
            </p:cNvGrpSpPr>
            <p:nvPr/>
          </p:nvGrpSpPr>
          <p:grpSpPr>
            <a:xfrm>
              <a:off x="5826729"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9" name="AutoShape 9"/>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0" name="Group 10"/>
          <p:cNvGrpSpPr/>
          <p:nvPr/>
        </p:nvGrpSpPr>
        <p:grpSpPr>
          <a:xfrm>
            <a:off x="7529219" y="302580"/>
            <a:ext cx="8783524" cy="2044489"/>
            <a:chOff x="0" y="0"/>
            <a:chExt cx="15495520" cy="3606800"/>
          </a:xfrm>
        </p:grpSpPr>
        <p:sp>
          <p:nvSpPr>
            <p:cNvPr id="11" name="Freeform 11"/>
            <p:cNvSpPr/>
            <p:nvPr/>
          </p:nvSpPr>
          <p:spPr>
            <a:xfrm>
              <a:off x="0" y="0"/>
              <a:ext cx="15495521" cy="3606800"/>
            </a:xfrm>
            <a:custGeom>
              <a:avLst/>
              <a:gdLst/>
              <a:ahLst/>
              <a:cxnLst/>
              <a:rect l="l" t="t" r="r" b="b"/>
              <a:pathLst>
                <a:path w="15495521" h="3606800">
                  <a:moveTo>
                    <a:pt x="15495521" y="0"/>
                  </a:moveTo>
                  <a:lnTo>
                    <a:pt x="1041400" y="0"/>
                  </a:lnTo>
                  <a:lnTo>
                    <a:pt x="0" y="1803400"/>
                  </a:lnTo>
                  <a:lnTo>
                    <a:pt x="1041400" y="3606800"/>
                  </a:lnTo>
                  <a:lnTo>
                    <a:pt x="15495521" y="3606800"/>
                  </a:lnTo>
                  <a:lnTo>
                    <a:pt x="14454121" y="1803400"/>
                  </a:lnTo>
                  <a:close/>
                </a:path>
              </a:pathLst>
            </a:custGeom>
            <a:solidFill>
              <a:srgbClr val="E01E37"/>
            </a:solidFill>
          </p:spPr>
        </p:sp>
      </p:grpSp>
      <p:grpSp>
        <p:nvGrpSpPr>
          <p:cNvPr id="12" name="Group 12"/>
          <p:cNvGrpSpPr>
            <a:grpSpLocks noChangeAspect="1"/>
          </p:cNvGrpSpPr>
          <p:nvPr/>
        </p:nvGrpSpPr>
        <p:grpSpPr>
          <a:xfrm>
            <a:off x="16312743" y="-1504100"/>
            <a:ext cx="6526493" cy="5657850"/>
            <a:chOff x="0" y="0"/>
            <a:chExt cx="3196590" cy="2771140"/>
          </a:xfrm>
        </p:grpSpPr>
        <p:sp>
          <p:nvSpPr>
            <p:cNvPr id="13" name="Freeform 1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grpSp>
        <p:nvGrpSpPr>
          <p:cNvPr id="14" name="Group 14"/>
          <p:cNvGrpSpPr/>
          <p:nvPr/>
        </p:nvGrpSpPr>
        <p:grpSpPr>
          <a:xfrm>
            <a:off x="-1475154" y="2780657"/>
            <a:ext cx="17535285" cy="2005633"/>
            <a:chOff x="0" y="0"/>
            <a:chExt cx="5931689" cy="678449"/>
          </a:xfrm>
        </p:grpSpPr>
        <p:sp>
          <p:nvSpPr>
            <p:cNvPr id="15" name="Freeform 15"/>
            <p:cNvSpPr/>
            <p:nvPr/>
          </p:nvSpPr>
          <p:spPr>
            <a:xfrm>
              <a:off x="0" y="0"/>
              <a:ext cx="5931689" cy="678449"/>
            </a:xfrm>
            <a:custGeom>
              <a:avLst/>
              <a:gdLst/>
              <a:ahLst/>
              <a:cxnLst/>
              <a:rect l="l" t="t" r="r" b="b"/>
              <a:pathLst>
                <a:path w="5931689" h="678449">
                  <a:moveTo>
                    <a:pt x="0" y="0"/>
                  </a:moveTo>
                  <a:lnTo>
                    <a:pt x="5931689" y="0"/>
                  </a:lnTo>
                  <a:lnTo>
                    <a:pt x="5931689" y="678449"/>
                  </a:lnTo>
                  <a:lnTo>
                    <a:pt x="0" y="678449"/>
                  </a:lnTo>
                  <a:close/>
                </a:path>
              </a:pathLst>
            </a:custGeom>
            <a:solidFill>
              <a:srgbClr val="E7EBEF"/>
            </a:solidFill>
          </p:spPr>
        </p:sp>
      </p:grpSp>
      <p:grpSp>
        <p:nvGrpSpPr>
          <p:cNvPr id="16" name="Group 16"/>
          <p:cNvGrpSpPr/>
          <p:nvPr/>
        </p:nvGrpSpPr>
        <p:grpSpPr>
          <a:xfrm>
            <a:off x="885662" y="5376541"/>
            <a:ext cx="19133281" cy="2072216"/>
            <a:chOff x="0" y="0"/>
            <a:chExt cx="6472246" cy="700972"/>
          </a:xfrm>
        </p:grpSpPr>
        <p:sp>
          <p:nvSpPr>
            <p:cNvPr id="17" name="Freeform 17"/>
            <p:cNvSpPr/>
            <p:nvPr/>
          </p:nvSpPr>
          <p:spPr>
            <a:xfrm>
              <a:off x="0" y="0"/>
              <a:ext cx="6472246" cy="700972"/>
            </a:xfrm>
            <a:custGeom>
              <a:avLst/>
              <a:gdLst/>
              <a:ahLst/>
              <a:cxnLst/>
              <a:rect l="l" t="t" r="r" b="b"/>
              <a:pathLst>
                <a:path w="6472246" h="700972">
                  <a:moveTo>
                    <a:pt x="0" y="0"/>
                  </a:moveTo>
                  <a:lnTo>
                    <a:pt x="6472246" y="0"/>
                  </a:lnTo>
                  <a:lnTo>
                    <a:pt x="6472246" y="700972"/>
                  </a:lnTo>
                  <a:lnTo>
                    <a:pt x="0" y="700972"/>
                  </a:lnTo>
                  <a:close/>
                </a:path>
              </a:pathLst>
            </a:custGeom>
            <a:solidFill>
              <a:srgbClr val="E7EBEF"/>
            </a:solidFill>
          </p:spPr>
        </p:sp>
      </p:grpSp>
      <p:pic>
        <p:nvPicPr>
          <p:cNvPr id="18" name="Picture 18"/>
          <p:cNvPicPr>
            <a:picLocks noChangeAspect="1"/>
          </p:cNvPicPr>
          <p:nvPr/>
        </p:nvPicPr>
        <p:blipFill>
          <a:blip r:embed="rId2"/>
          <a:srcRect t="41351" r="3756" b="20800"/>
          <a:stretch>
            <a:fillRect/>
          </a:stretch>
        </p:blipFill>
        <p:spPr>
          <a:xfrm>
            <a:off x="885662" y="7919488"/>
            <a:ext cx="15427081" cy="4550090"/>
          </a:xfrm>
          <a:prstGeom prst="rect">
            <a:avLst/>
          </a:prstGeom>
        </p:spPr>
      </p:pic>
      <p:sp>
        <p:nvSpPr>
          <p:cNvPr id="19" name="TextBox 19"/>
          <p:cNvSpPr txBox="1"/>
          <p:nvPr/>
        </p:nvSpPr>
        <p:spPr>
          <a:xfrm>
            <a:off x="885662" y="1047750"/>
            <a:ext cx="4884276" cy="508000"/>
          </a:xfrm>
          <a:prstGeom prst="rect">
            <a:avLst/>
          </a:prstGeom>
        </p:spPr>
        <p:txBody>
          <a:bodyPr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20" name="TextBox 20"/>
          <p:cNvSpPr txBox="1"/>
          <p:nvPr/>
        </p:nvSpPr>
        <p:spPr>
          <a:xfrm>
            <a:off x="8252795" y="914400"/>
            <a:ext cx="7326213" cy="643253"/>
          </a:xfrm>
          <a:prstGeom prst="rect">
            <a:avLst/>
          </a:prstGeom>
        </p:spPr>
        <p:txBody>
          <a:bodyPr lIns="0" tIns="0" rIns="0" bIns="0" rtlCol="0" anchor="t">
            <a:spAutoFit/>
          </a:bodyPr>
          <a:lstStyle/>
          <a:p>
            <a:pPr algn="just">
              <a:lnSpc>
                <a:spcPts val="5599"/>
              </a:lnSpc>
            </a:pPr>
            <a:r>
              <a:rPr lang="en-US" sz="3500" b="1">
                <a:solidFill>
                  <a:srgbClr val="FFFFFF"/>
                </a:solidFill>
                <a:latin typeface="Times New Roman" panose="02020603050405020304" pitchFamily="18" charset="0"/>
              </a:rPr>
              <a:t>2. Nguyên tử khối trung bình</a:t>
            </a:r>
          </a:p>
        </p:txBody>
      </p:sp>
      <p:sp>
        <p:nvSpPr>
          <p:cNvPr id="21" name="TextBox 21"/>
          <p:cNvSpPr txBox="1"/>
          <p:nvPr/>
        </p:nvSpPr>
        <p:spPr>
          <a:xfrm>
            <a:off x="885662" y="3142123"/>
            <a:ext cx="14693346" cy="1233223"/>
          </a:xfrm>
          <a:prstGeom prst="rect">
            <a:avLst/>
          </a:prstGeom>
        </p:spPr>
        <p:txBody>
          <a:bodyPr lIns="0" tIns="0" rIns="0" bIns="0" rtlCol="0" anchor="t">
            <a:spAutoFit/>
          </a:bodyPr>
          <a:lstStyle/>
          <a:p>
            <a:pPr algn="just">
              <a:lnSpc>
                <a:spcPct val="120000"/>
              </a:lnSpc>
              <a:spcBef>
                <a:spcPct val="0"/>
              </a:spcBef>
            </a:pPr>
            <a:r>
              <a:rPr lang="en-US" sz="3500" b="1" i="1">
                <a:solidFill>
                  <a:srgbClr val="000000"/>
                </a:solidFill>
                <a:latin typeface="Times New Roman" panose="02020603050405020304" pitchFamily="18" charset="0"/>
              </a:rPr>
              <a:t>Hầu hết các nguyên tố trong tự nhiên là hỗn hợp của nhiều đồng vị, mỗi đồng vị có tỉ lệ phần trăm số nguyên tử xác định</a:t>
            </a:r>
          </a:p>
        </p:txBody>
      </p:sp>
      <mc:AlternateContent xmlns:mc="http://schemas.openxmlformats.org/markup-compatibility/2006" xmlns:a14="http://schemas.microsoft.com/office/drawing/2010/main">
        <mc:Choice Requires="a14">
          <p:sp>
            <p:nvSpPr>
              <p:cNvPr id="22" name="TextBox 22"/>
              <p:cNvSpPr txBox="1"/>
              <p:nvPr/>
            </p:nvSpPr>
            <p:spPr>
              <a:xfrm>
                <a:off x="1295033" y="5771299"/>
                <a:ext cx="16202025" cy="1232902"/>
              </a:xfrm>
              <a:prstGeom prst="rect">
                <a:avLst/>
              </a:prstGeom>
            </p:spPr>
            <p:txBody>
              <a:bodyPr lIns="0" tIns="0" rIns="0" bIns="0" rtlCol="0" anchor="t">
                <a:spAutoFit/>
              </a:bodyPr>
              <a:lstStyle/>
              <a:p>
                <a:pPr algn="just">
                  <a:lnSpc>
                    <a:spcPct val="120000"/>
                  </a:lnSpc>
                  <a:spcBef>
                    <a:spcPct val="0"/>
                  </a:spcBef>
                </a:pPr>
                <a:r>
                  <a:rPr lang="en-US" sz="3500" b="1" i="1">
                    <a:latin typeface="Times New Roman" panose="02020603050405020304" pitchFamily="18" charset="0"/>
                    <a:cs typeface="Times New Roman" panose="02020603050405020304" pitchFamily="18" charset="0"/>
                  </a:rPr>
                  <a:t>Nguyên tử khối của một nguyên tố là nguyên tử khối trung bình (kí hiệu là </a:t>
                </a:r>
                <a14:m>
                  <m:oMath xmlns:m="http://schemas.openxmlformats.org/officeDocument/2006/math">
                    <m:acc>
                      <m:accPr>
                        <m:chr m:val="̅"/>
                        <m:ctrlPr>
                          <a:rPr lang="en-US" sz="3500" b="1" i="1">
                            <a:latin typeface="Cambria Math" panose="02040503050406030204" pitchFamily="18" charset="0"/>
                          </a:rPr>
                        </m:ctrlPr>
                      </m:accPr>
                      <m:e>
                        <m:r>
                          <a:rPr lang="en-US" sz="3500" b="1" i="1">
                            <a:latin typeface="Cambria Math" panose="02040503050406030204" pitchFamily="18" charset="0"/>
                          </a:rPr>
                          <m:t>𝑨</m:t>
                        </m:r>
                      </m:e>
                    </m:acc>
                  </m:oMath>
                </a14:m>
                <a:r>
                  <a:rPr lang="en-US" sz="3500" b="1" i="1">
                    <a:latin typeface="Times New Roman" panose="02020603050405020304" pitchFamily="18" charset="0"/>
                    <a:cs typeface="Times New Roman" panose="02020603050405020304" pitchFamily="18" charset="0"/>
                  </a:rPr>
                  <a:t>) của hỗn hợp các đồng vị của nguyên tố đó</a:t>
                </a:r>
                <a:endParaRPr lang="en-US" sz="3500" b="1" i="1">
                  <a:solidFill>
                    <a:srgbClr val="000000"/>
                  </a:solidFill>
                  <a:latin typeface="Times New Roman" panose="02020603050405020304" pitchFamily="18" charset="0"/>
                  <a:cs typeface="Times New Roman" panose="02020603050405020304" pitchFamily="18" charset="0"/>
                </a:endParaRPr>
              </a:p>
            </p:txBody>
          </p:sp>
        </mc:Choice>
        <mc:Fallback xmlns="">
          <p:sp>
            <p:nvSpPr>
              <p:cNvPr id="22" name="TextBox 22"/>
              <p:cNvSpPr txBox="1">
                <a:spLocks noRot="1" noChangeAspect="1" noMove="1" noResize="1" noEditPoints="1" noAdjustHandles="1" noChangeArrowheads="1" noChangeShapeType="1" noTextEdit="1"/>
              </p:cNvSpPr>
              <p:nvPr/>
            </p:nvSpPr>
            <p:spPr>
              <a:xfrm>
                <a:off x="1295033" y="5771299"/>
                <a:ext cx="16202025" cy="1232902"/>
              </a:xfrm>
              <a:prstGeom prst="rect">
                <a:avLst/>
              </a:prstGeom>
              <a:blipFill>
                <a:blip r:embed="rId3"/>
                <a:stretch>
                  <a:fillRect l="-1655" t="-7426" r="-2333" b="-21287"/>
                </a:stretch>
              </a:blipFill>
            </p:spPr>
            <p:txBody>
              <a:bodyPr/>
              <a:lstStyle/>
              <a:p>
                <a:r>
                  <a:rPr lang="vi-VN">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19" name="Group 19"/>
          <p:cNvGrpSpPr/>
          <p:nvPr/>
        </p:nvGrpSpPr>
        <p:grpSpPr>
          <a:xfrm>
            <a:off x="0" y="302580"/>
            <a:ext cx="6655600" cy="1979289"/>
            <a:chOff x="0" y="0"/>
            <a:chExt cx="8874133" cy="2639052"/>
          </a:xfrm>
        </p:grpSpPr>
        <p:grpSp>
          <p:nvGrpSpPr>
            <p:cNvPr id="20" name="Group 20"/>
            <p:cNvGrpSpPr>
              <a:grpSpLocks noChangeAspect="1"/>
            </p:cNvGrpSpPr>
            <p:nvPr/>
          </p:nvGrpSpPr>
          <p:grpSpPr>
            <a:xfrm rot="-10800000">
              <a:off x="5826729" y="0"/>
              <a:ext cx="3047404" cy="263905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22" name="Group 22"/>
            <p:cNvGrpSpPr/>
            <p:nvPr/>
          </p:nvGrpSpPr>
          <p:grpSpPr>
            <a:xfrm>
              <a:off x="0" y="0"/>
              <a:ext cx="7350431" cy="2639052"/>
              <a:chOff x="0" y="0"/>
              <a:chExt cx="3729663" cy="1339075"/>
            </a:xfrm>
          </p:grpSpPr>
          <p:sp>
            <p:nvSpPr>
              <p:cNvPr id="23" name="Freeform 23"/>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24" name="Group 24"/>
            <p:cNvGrpSpPr>
              <a:grpSpLocks noChangeAspect="1"/>
            </p:cNvGrpSpPr>
            <p:nvPr/>
          </p:nvGrpSpPr>
          <p:grpSpPr>
            <a:xfrm>
              <a:off x="5826729" y="0"/>
              <a:ext cx="3047404" cy="2639052"/>
              <a:chOff x="0" y="0"/>
              <a:chExt cx="6350000" cy="5499100"/>
            </a:xfrm>
          </p:grpSpPr>
          <p:sp>
            <p:nvSpPr>
              <p:cNvPr id="25" name="Freeform 2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26" name="AutoShape 26"/>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27" name="Group 27"/>
          <p:cNvGrpSpPr/>
          <p:nvPr/>
        </p:nvGrpSpPr>
        <p:grpSpPr>
          <a:xfrm>
            <a:off x="7529219" y="302580"/>
            <a:ext cx="8783524" cy="2044489"/>
            <a:chOff x="0" y="0"/>
            <a:chExt cx="15495520" cy="3606800"/>
          </a:xfrm>
        </p:grpSpPr>
        <p:sp>
          <p:nvSpPr>
            <p:cNvPr id="28" name="Freeform 28"/>
            <p:cNvSpPr/>
            <p:nvPr/>
          </p:nvSpPr>
          <p:spPr>
            <a:xfrm>
              <a:off x="0" y="0"/>
              <a:ext cx="15495521" cy="3606800"/>
            </a:xfrm>
            <a:custGeom>
              <a:avLst/>
              <a:gdLst/>
              <a:ahLst/>
              <a:cxnLst/>
              <a:rect l="l" t="t" r="r" b="b"/>
              <a:pathLst>
                <a:path w="15495521" h="3606800">
                  <a:moveTo>
                    <a:pt x="15495521" y="0"/>
                  </a:moveTo>
                  <a:lnTo>
                    <a:pt x="1041400" y="0"/>
                  </a:lnTo>
                  <a:lnTo>
                    <a:pt x="0" y="1803400"/>
                  </a:lnTo>
                  <a:lnTo>
                    <a:pt x="1041400" y="3606800"/>
                  </a:lnTo>
                  <a:lnTo>
                    <a:pt x="15495521" y="3606800"/>
                  </a:lnTo>
                  <a:lnTo>
                    <a:pt x="14454121" y="1803400"/>
                  </a:lnTo>
                  <a:close/>
                </a:path>
              </a:pathLst>
            </a:custGeom>
            <a:solidFill>
              <a:srgbClr val="E01E37"/>
            </a:solidFill>
          </p:spPr>
        </p:sp>
      </p:grpSp>
      <p:grpSp>
        <p:nvGrpSpPr>
          <p:cNvPr id="29" name="Group 29"/>
          <p:cNvGrpSpPr>
            <a:grpSpLocks noChangeAspect="1"/>
          </p:cNvGrpSpPr>
          <p:nvPr/>
        </p:nvGrpSpPr>
        <p:grpSpPr>
          <a:xfrm>
            <a:off x="16312743" y="-1504100"/>
            <a:ext cx="6526493" cy="5657850"/>
            <a:chOff x="0" y="0"/>
            <a:chExt cx="3196590" cy="2771140"/>
          </a:xfrm>
        </p:grpSpPr>
        <p:sp>
          <p:nvSpPr>
            <p:cNvPr id="30" name="Freeform 30"/>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grpSp>
        <p:nvGrpSpPr>
          <p:cNvPr id="31" name="Group 31"/>
          <p:cNvGrpSpPr/>
          <p:nvPr/>
        </p:nvGrpSpPr>
        <p:grpSpPr>
          <a:xfrm>
            <a:off x="-1618029" y="2572412"/>
            <a:ext cx="9538709" cy="4157304"/>
            <a:chOff x="0" y="0"/>
            <a:chExt cx="3226674" cy="1406298"/>
          </a:xfrm>
        </p:grpSpPr>
        <p:sp>
          <p:nvSpPr>
            <p:cNvPr id="32" name="Freeform 32"/>
            <p:cNvSpPr/>
            <p:nvPr/>
          </p:nvSpPr>
          <p:spPr>
            <a:xfrm>
              <a:off x="0" y="0"/>
              <a:ext cx="3226674" cy="1406298"/>
            </a:xfrm>
            <a:custGeom>
              <a:avLst/>
              <a:gdLst/>
              <a:ahLst/>
              <a:cxnLst/>
              <a:rect l="l" t="t" r="r" b="b"/>
              <a:pathLst>
                <a:path w="3226674" h="1406298">
                  <a:moveTo>
                    <a:pt x="0" y="0"/>
                  </a:moveTo>
                  <a:lnTo>
                    <a:pt x="3226674" y="0"/>
                  </a:lnTo>
                  <a:lnTo>
                    <a:pt x="3226674" y="1406298"/>
                  </a:lnTo>
                  <a:lnTo>
                    <a:pt x="0" y="1406298"/>
                  </a:lnTo>
                  <a:close/>
                </a:path>
              </a:pathLst>
            </a:custGeom>
            <a:solidFill>
              <a:srgbClr val="E7EBEF"/>
            </a:solidFill>
          </p:spPr>
        </p:sp>
      </p:grpSp>
      <p:sp>
        <p:nvSpPr>
          <p:cNvPr id="33" name="TextBox 33"/>
          <p:cNvSpPr txBox="1"/>
          <p:nvPr/>
        </p:nvSpPr>
        <p:spPr>
          <a:xfrm>
            <a:off x="885662" y="1047750"/>
            <a:ext cx="4884276" cy="508000"/>
          </a:xfrm>
          <a:prstGeom prst="rect">
            <a:avLst/>
          </a:prstGeom>
        </p:spPr>
        <p:txBody>
          <a:bodyPr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34" name="TextBox 34"/>
          <p:cNvSpPr txBox="1"/>
          <p:nvPr/>
        </p:nvSpPr>
        <p:spPr>
          <a:xfrm>
            <a:off x="8252795" y="914400"/>
            <a:ext cx="7326213" cy="643253"/>
          </a:xfrm>
          <a:prstGeom prst="rect">
            <a:avLst/>
          </a:prstGeom>
        </p:spPr>
        <p:txBody>
          <a:bodyPr lIns="0" tIns="0" rIns="0" bIns="0" rtlCol="0" anchor="t">
            <a:spAutoFit/>
          </a:bodyPr>
          <a:lstStyle/>
          <a:p>
            <a:pPr algn="just">
              <a:lnSpc>
                <a:spcPts val="5599"/>
              </a:lnSpc>
            </a:pPr>
            <a:r>
              <a:rPr lang="en-US" sz="3500" b="1">
                <a:solidFill>
                  <a:srgbClr val="FFFFFF"/>
                </a:solidFill>
                <a:latin typeface="Times New Roman" panose="02020603050405020304" pitchFamily="18" charset="0"/>
              </a:rPr>
              <a:t>2. Nguyên tử khối trung bình</a:t>
            </a:r>
          </a:p>
        </p:txBody>
      </p:sp>
      <mc:AlternateContent xmlns:mc="http://schemas.openxmlformats.org/markup-compatibility/2006" xmlns:a14="http://schemas.microsoft.com/office/drawing/2010/main">
        <mc:Choice Requires="a14">
          <p:sp>
            <p:nvSpPr>
              <p:cNvPr id="35" name="TextBox 35"/>
              <p:cNvSpPr txBox="1"/>
              <p:nvPr/>
            </p:nvSpPr>
            <p:spPr>
              <a:xfrm>
                <a:off x="513146" y="2628900"/>
                <a:ext cx="7016073" cy="3382464"/>
              </a:xfrm>
              <a:prstGeom prst="rect">
                <a:avLst/>
              </a:prstGeom>
            </p:spPr>
            <p:txBody>
              <a:bodyPr lIns="0" tIns="0" rIns="0" bIns="0" rtlCol="0" anchor="t">
                <a:spAutoFit/>
              </a:bodyPr>
              <a:lstStyle/>
              <a:p>
                <a:pPr algn="just">
                  <a:lnSpc>
                    <a:spcPct val="120000"/>
                  </a:lnSpc>
                  <a:spcBef>
                    <a:spcPct val="0"/>
                  </a:spcBef>
                </a:pPr>
                <a:r>
                  <a:rPr lang="en-US" sz="3500">
                    <a:latin typeface="Times New Roman" panose="02020603050405020304" pitchFamily="18" charset="0"/>
                    <a:cs typeface="Times New Roman" panose="02020603050405020304" pitchFamily="18" charset="0"/>
                  </a:rPr>
                  <a:t>Ví dụ: Bằng phương pháp phổ khối lượng, người ta xác định được trong tự nhiên, nguyên tố chlorine có hai đồng vị bền là </a:t>
                </a:r>
                <a14:m>
                  <m:oMath xmlns:m="http://schemas.openxmlformats.org/officeDocument/2006/math">
                    <m:sPre>
                      <m:sPrePr>
                        <m:ctrlPr>
                          <a:rPr lang="en-US" sz="4000" i="1">
                            <a:latin typeface="Cambria Math" panose="02040503050406030204" pitchFamily="18" charset="0"/>
                          </a:rPr>
                        </m:ctrlPr>
                      </m:sPrePr>
                      <m:sub>
                        <m:r>
                          <a:rPr lang="en-US" sz="4000" b="0" i="0">
                            <a:latin typeface="Cambria Math" panose="02040503050406030204" pitchFamily="18" charset="0"/>
                          </a:rPr>
                          <m:t>17</m:t>
                        </m:r>
                      </m:sub>
                      <m:sup>
                        <m:r>
                          <a:rPr lang="en-US" sz="4000" b="0" i="0">
                            <a:latin typeface="Cambria Math" panose="02040503050406030204" pitchFamily="18" charset="0"/>
                          </a:rPr>
                          <m:t>35</m:t>
                        </m:r>
                      </m:sup>
                      <m:e>
                        <m:r>
                          <m:rPr>
                            <m:sty m:val="p"/>
                          </m:rPr>
                          <a:rPr lang="en-US" sz="4000" b="0" i="0">
                            <a:latin typeface="Cambria Math" panose="02040503050406030204" pitchFamily="18" charset="0"/>
                          </a:rPr>
                          <m:t>Cl</m:t>
                        </m:r>
                      </m:e>
                    </m:sPre>
                  </m:oMath>
                </a14:m>
                <a:r>
                  <a:rPr lang="en-US" sz="3500">
                    <a:latin typeface="Times New Roman" panose="02020603050405020304" pitchFamily="18" charset="0"/>
                    <a:cs typeface="Times New Roman" panose="02020603050405020304" pitchFamily="18" charset="0"/>
                  </a:rPr>
                  <a:t> (chiếm 75,77%) và </a:t>
                </a:r>
                <a14:m>
                  <m:oMath xmlns:m="http://schemas.openxmlformats.org/officeDocument/2006/math">
                    <m:sPre>
                      <m:sPrePr>
                        <m:ctrlPr>
                          <a:rPr lang="en-US" sz="4000" i="1">
                            <a:latin typeface="Cambria Math" panose="02040503050406030204" pitchFamily="18" charset="0"/>
                          </a:rPr>
                        </m:ctrlPr>
                      </m:sPrePr>
                      <m:sub>
                        <m:r>
                          <a:rPr lang="en-US" sz="4000" b="0" i="0">
                            <a:latin typeface="Cambria Math" panose="02040503050406030204" pitchFamily="18" charset="0"/>
                          </a:rPr>
                          <m:t>17</m:t>
                        </m:r>
                      </m:sub>
                      <m:sup>
                        <m:r>
                          <a:rPr lang="en-US" sz="4000" b="0" i="0">
                            <a:latin typeface="Cambria Math" panose="02040503050406030204" pitchFamily="18" charset="0"/>
                          </a:rPr>
                          <m:t>37</m:t>
                        </m:r>
                      </m:sup>
                      <m:e>
                        <m:r>
                          <m:rPr>
                            <m:sty m:val="p"/>
                          </m:rPr>
                          <a:rPr lang="en-US" sz="4000" b="0" i="0">
                            <a:latin typeface="Cambria Math" panose="02040503050406030204" pitchFamily="18" charset="0"/>
                          </a:rPr>
                          <m:t>Cl</m:t>
                        </m:r>
                      </m:e>
                    </m:sPre>
                  </m:oMath>
                </a14:m>
                <a:r>
                  <a:rPr lang="en-US" sz="3500">
                    <a:latin typeface="Times New Roman" panose="02020603050405020304" pitchFamily="18" charset="0"/>
                    <a:cs typeface="Times New Roman" panose="02020603050405020304" pitchFamily="18" charset="0"/>
                  </a:rPr>
                  <a:t> (chiếm 24,23% số nguyên tử)</a:t>
                </a:r>
                <a:endParaRPr lang="en-US" sz="3500">
                  <a:solidFill>
                    <a:srgbClr val="000000"/>
                  </a:solidFill>
                  <a:latin typeface="Times New Roman" panose="02020603050405020304" pitchFamily="18" charset="0"/>
                  <a:cs typeface="Times New Roman" panose="02020603050405020304" pitchFamily="18" charset="0"/>
                </a:endParaRPr>
              </a:p>
            </p:txBody>
          </p:sp>
        </mc:Choice>
        <mc:Fallback xmlns="">
          <p:sp>
            <p:nvSpPr>
              <p:cNvPr id="35" name="TextBox 35"/>
              <p:cNvSpPr txBox="1">
                <a:spLocks noRot="1" noChangeAspect="1" noMove="1" noResize="1" noEditPoints="1" noAdjustHandles="1" noChangeArrowheads="1" noChangeShapeType="1" noTextEdit="1"/>
              </p:cNvSpPr>
              <p:nvPr/>
            </p:nvSpPr>
            <p:spPr>
              <a:xfrm>
                <a:off x="513146" y="2628900"/>
                <a:ext cx="7016073" cy="3382464"/>
              </a:xfrm>
              <a:prstGeom prst="rect">
                <a:avLst/>
              </a:prstGeom>
              <a:blipFill>
                <a:blip r:embed="rId2"/>
                <a:stretch>
                  <a:fillRect l="-3823" t="-2523" r="-5560" b="-4505"/>
                </a:stretch>
              </a:blipFill>
            </p:spPr>
            <p:txBody>
              <a:bodyPr/>
              <a:lstStyle/>
              <a:p>
                <a:r>
                  <a:rPr lang="vi-VN">
                    <a:noFill/>
                  </a:rPr>
                  <a:t> </a:t>
                </a:r>
              </a:p>
            </p:txBody>
          </p:sp>
        </mc:Fallback>
      </mc:AlternateContent>
      <p:grpSp>
        <p:nvGrpSpPr>
          <p:cNvPr id="36" name="Group 36"/>
          <p:cNvGrpSpPr/>
          <p:nvPr/>
        </p:nvGrpSpPr>
        <p:grpSpPr>
          <a:xfrm>
            <a:off x="-1444215" y="7041397"/>
            <a:ext cx="9364894" cy="2700357"/>
            <a:chOff x="0" y="0"/>
            <a:chExt cx="5299384" cy="1528072"/>
          </a:xfrm>
        </p:grpSpPr>
        <p:sp>
          <p:nvSpPr>
            <p:cNvPr id="37" name="Freeform 37"/>
            <p:cNvSpPr/>
            <p:nvPr/>
          </p:nvSpPr>
          <p:spPr>
            <a:xfrm>
              <a:off x="0" y="0"/>
              <a:ext cx="5299384" cy="1528072"/>
            </a:xfrm>
            <a:custGeom>
              <a:avLst/>
              <a:gdLst/>
              <a:ahLst/>
              <a:cxnLst/>
              <a:rect l="l" t="t" r="r" b="b"/>
              <a:pathLst>
                <a:path w="5299384" h="1528072">
                  <a:moveTo>
                    <a:pt x="0" y="0"/>
                  </a:moveTo>
                  <a:lnTo>
                    <a:pt x="5299384" y="0"/>
                  </a:lnTo>
                  <a:lnTo>
                    <a:pt x="5299384" y="1528072"/>
                  </a:lnTo>
                  <a:lnTo>
                    <a:pt x="0" y="1528072"/>
                  </a:lnTo>
                  <a:close/>
                </a:path>
              </a:pathLst>
            </a:custGeom>
            <a:solidFill>
              <a:srgbClr val="E7EBEF"/>
            </a:solidFill>
          </p:spPr>
        </p:sp>
      </p:grpSp>
      <mc:AlternateContent xmlns:mc="http://schemas.openxmlformats.org/markup-compatibility/2006" xmlns:a14="http://schemas.microsoft.com/office/drawing/2010/main">
        <mc:Choice Requires="a14">
          <p:sp>
            <p:nvSpPr>
              <p:cNvPr id="38" name="TextBox 38"/>
              <p:cNvSpPr txBox="1"/>
              <p:nvPr/>
            </p:nvSpPr>
            <p:spPr>
              <a:xfrm>
                <a:off x="609600" y="7247376"/>
                <a:ext cx="7072996" cy="2239524"/>
              </a:xfrm>
              <a:prstGeom prst="rect">
                <a:avLst/>
              </a:prstGeom>
            </p:spPr>
            <p:txBody>
              <a:bodyPr wrap="square" lIns="0" tIns="0" rIns="0" bIns="0" rtlCol="0" anchor="t">
                <a:spAutoFit/>
              </a:bodyPr>
              <a:lstStyle/>
              <a:p>
                <a:pPr algn="just">
                  <a:lnSpc>
                    <a:spcPct val="120000"/>
                  </a:lnSpc>
                </a:pPr>
                <a:r>
                  <a:rPr lang="en-US" sz="3500">
                    <a:latin typeface="Times New Roman" panose="02020603050405020304" pitchFamily="18" charset="0"/>
                    <a:cs typeface="Times New Roman" panose="02020603050405020304" pitchFamily="18" charset="0"/>
                  </a:rPr>
                  <a:t>Nguyên tử khối trung bình của chlorine:</a:t>
                </a:r>
              </a:p>
              <a:p>
                <a:pPr algn="just">
                  <a:lnSpc>
                    <a:spcPct val="120000"/>
                  </a:lnSpc>
                </a:pPr>
                <a14:m>
                  <m:oMath xmlns:m="http://schemas.openxmlformats.org/officeDocument/2006/math">
                    <m:acc>
                      <m:accPr>
                        <m:chr m:val="̅"/>
                        <m:ctrlPr>
                          <a:rPr lang="en-US" sz="3500" i="1">
                            <a:latin typeface="Cambria Math" panose="02040503050406030204" pitchFamily="18" charset="0"/>
                          </a:rPr>
                        </m:ctrlPr>
                      </m:accPr>
                      <m:e>
                        <m:r>
                          <a:rPr lang="en-US" sz="3500" i="1">
                            <a:latin typeface="Cambria Math" panose="02040503050406030204" pitchFamily="18" charset="0"/>
                          </a:rPr>
                          <m:t>𝐴</m:t>
                        </m:r>
                      </m:e>
                    </m:acc>
                  </m:oMath>
                </a14:m>
                <a:r>
                  <a:rPr lang="en-US" sz="3500">
                    <a:latin typeface="Times New Roman" panose="02020603050405020304" pitchFamily="18" charset="0"/>
                    <a:cs typeface="Times New Roman" panose="02020603050405020304" pitchFamily="18" charset="0"/>
                  </a:rPr>
                  <a:t> = </a:t>
                </a:r>
                <a14:m>
                  <m:oMath xmlns:m="http://schemas.openxmlformats.org/officeDocument/2006/math">
                    <m:f>
                      <m:fPr>
                        <m:ctrlPr>
                          <a:rPr lang="en-US" sz="3500" i="1">
                            <a:latin typeface="Cambria Math" panose="02040503050406030204" pitchFamily="18" charset="0"/>
                          </a:rPr>
                        </m:ctrlPr>
                      </m:fPr>
                      <m:num>
                        <m:r>
                          <a:rPr lang="en-US" sz="3500" i="1">
                            <a:latin typeface="Cambria Math" panose="02040503050406030204" pitchFamily="18" charset="0"/>
                          </a:rPr>
                          <m:t>75</m:t>
                        </m:r>
                        <m:r>
                          <a:rPr lang="en-US" sz="3500" i="1">
                            <a:latin typeface="Cambria Math" panose="02040503050406030204" pitchFamily="18" charset="0"/>
                          </a:rPr>
                          <m:t>,</m:t>
                        </m:r>
                        <m:r>
                          <a:rPr lang="en-US" sz="3500" i="1">
                            <a:latin typeface="Cambria Math" panose="02040503050406030204" pitchFamily="18" charset="0"/>
                          </a:rPr>
                          <m:t>77</m:t>
                        </m:r>
                        <m:r>
                          <a:rPr lang="en-US" sz="3500" i="1">
                            <a:latin typeface="Cambria Math" panose="02040503050406030204" pitchFamily="18" charset="0"/>
                          </a:rPr>
                          <m:t>.</m:t>
                        </m:r>
                        <m:r>
                          <a:rPr lang="en-US" sz="3500" i="1">
                            <a:latin typeface="Cambria Math" panose="02040503050406030204" pitchFamily="18" charset="0"/>
                          </a:rPr>
                          <m:t>35</m:t>
                        </m:r>
                        <m:r>
                          <a:rPr lang="en-US" sz="3500" i="1">
                            <a:latin typeface="Cambria Math" panose="02040503050406030204" pitchFamily="18" charset="0"/>
                          </a:rPr>
                          <m:t>)+(</m:t>
                        </m:r>
                        <m:r>
                          <a:rPr lang="en-US" sz="3500" i="1">
                            <a:latin typeface="Cambria Math" panose="02040503050406030204" pitchFamily="18" charset="0"/>
                          </a:rPr>
                          <m:t>24</m:t>
                        </m:r>
                        <m:r>
                          <a:rPr lang="en-US" sz="3500" i="1">
                            <a:latin typeface="Cambria Math" panose="02040503050406030204" pitchFamily="18" charset="0"/>
                          </a:rPr>
                          <m:t>,</m:t>
                        </m:r>
                        <m:r>
                          <a:rPr lang="en-US" sz="3500" i="1">
                            <a:latin typeface="Cambria Math" panose="02040503050406030204" pitchFamily="18" charset="0"/>
                          </a:rPr>
                          <m:t>23</m:t>
                        </m:r>
                        <m:r>
                          <a:rPr lang="en-US" sz="3500" i="1">
                            <a:latin typeface="Cambria Math" panose="02040503050406030204" pitchFamily="18" charset="0"/>
                          </a:rPr>
                          <m:t>.</m:t>
                        </m:r>
                        <m:r>
                          <a:rPr lang="en-US" sz="3500" i="1">
                            <a:latin typeface="Cambria Math" panose="02040503050406030204" pitchFamily="18" charset="0"/>
                          </a:rPr>
                          <m:t>37</m:t>
                        </m:r>
                        <m:r>
                          <a:rPr lang="en-US" sz="3500" i="1">
                            <a:latin typeface="Cambria Math" panose="02040503050406030204" pitchFamily="18" charset="0"/>
                          </a:rPr>
                          <m:t>)</m:t>
                        </m:r>
                      </m:num>
                      <m:den>
                        <m:r>
                          <a:rPr lang="en-US" sz="3500" i="1">
                            <a:latin typeface="Cambria Math" panose="02040503050406030204" pitchFamily="18" charset="0"/>
                          </a:rPr>
                          <m:t>100</m:t>
                        </m:r>
                      </m:den>
                    </m:f>
                  </m:oMath>
                </a14:m>
                <a:r>
                  <a:rPr lang="en-US" sz="3500">
                    <a:latin typeface="Times New Roman" panose="02020603050405020304" pitchFamily="18" charset="0"/>
                    <a:cs typeface="Times New Roman" panose="02020603050405020304" pitchFamily="18" charset="0"/>
                  </a:rPr>
                  <a:t> = 35.48 </a:t>
                </a:r>
                <a14:m>
                  <m:oMath xmlns:m="http://schemas.openxmlformats.org/officeDocument/2006/math">
                    <m:r>
                      <a:rPr lang="en-US" sz="3500" i="1">
                        <a:latin typeface="Cambria Math" panose="02040503050406030204" pitchFamily="18" charset="0"/>
                      </a:rPr>
                      <m:t>≈</m:t>
                    </m:r>
                  </m:oMath>
                </a14:m>
                <a:r>
                  <a:rPr lang="en-US" sz="3500">
                    <a:latin typeface="Times New Roman" panose="02020603050405020304" pitchFamily="18" charset="0"/>
                    <a:cs typeface="Times New Roman" panose="02020603050405020304" pitchFamily="18" charset="0"/>
                  </a:rPr>
                  <a:t> 35,5</a:t>
                </a:r>
                <a:endParaRPr lang="en-US" sz="3500">
                  <a:solidFill>
                    <a:srgbClr val="000000"/>
                  </a:solidFill>
                  <a:latin typeface="Times New Roman" panose="02020603050405020304" pitchFamily="18" charset="0"/>
                  <a:cs typeface="Times New Roman" panose="02020603050405020304" pitchFamily="18" charset="0"/>
                </a:endParaRPr>
              </a:p>
            </p:txBody>
          </p:sp>
        </mc:Choice>
        <mc:Fallback xmlns="">
          <p:sp>
            <p:nvSpPr>
              <p:cNvPr id="38" name="TextBox 38"/>
              <p:cNvSpPr txBox="1">
                <a:spLocks noRot="1" noChangeAspect="1" noMove="1" noResize="1" noEditPoints="1" noAdjustHandles="1" noChangeArrowheads="1" noChangeShapeType="1" noTextEdit="1"/>
              </p:cNvSpPr>
              <p:nvPr/>
            </p:nvSpPr>
            <p:spPr>
              <a:xfrm>
                <a:off x="609600" y="7247376"/>
                <a:ext cx="7072996" cy="2239524"/>
              </a:xfrm>
              <a:prstGeom prst="rect">
                <a:avLst/>
              </a:prstGeom>
              <a:blipFill>
                <a:blip r:embed="rId3"/>
                <a:stretch>
                  <a:fillRect l="-3793" t="-4087" r="-5345" b="-3815"/>
                </a:stretch>
              </a:blipFill>
            </p:spPr>
            <p:txBody>
              <a:bodyPr/>
              <a:lstStyle/>
              <a:p>
                <a:r>
                  <a:rPr lang="vi-VN">
                    <a:noFill/>
                  </a:rPr>
                  <a:t> </a:t>
                </a:r>
              </a:p>
            </p:txBody>
          </p:sp>
        </mc:Fallback>
      </mc:AlternateContent>
      <p:grpSp>
        <p:nvGrpSpPr>
          <p:cNvPr id="41" name="Group 40"/>
          <p:cNvGrpSpPr/>
          <p:nvPr/>
        </p:nvGrpSpPr>
        <p:grpSpPr>
          <a:xfrm>
            <a:off x="8758999" y="2878138"/>
            <a:ext cx="8194842" cy="6863617"/>
            <a:chOff x="8758999" y="2878138"/>
            <a:chExt cx="8194842" cy="6863617"/>
          </a:xfrm>
        </p:grpSpPr>
        <p:grpSp>
          <p:nvGrpSpPr>
            <p:cNvPr id="2" name="Group 2"/>
            <p:cNvGrpSpPr/>
            <p:nvPr/>
          </p:nvGrpSpPr>
          <p:grpSpPr>
            <a:xfrm>
              <a:off x="8758999" y="2878138"/>
              <a:ext cx="8194842" cy="6863617"/>
              <a:chOff x="0" y="0"/>
              <a:chExt cx="10926456" cy="9151489"/>
            </a:xfrm>
          </p:grpSpPr>
          <p:sp>
            <p:nvSpPr>
              <p:cNvPr id="3" name="AutoShape 3"/>
              <p:cNvSpPr/>
              <p:nvPr/>
            </p:nvSpPr>
            <p:spPr>
              <a:xfrm rot="10710">
                <a:off x="1790128" y="7572000"/>
                <a:ext cx="9136208" cy="0"/>
              </a:xfrm>
              <a:prstGeom prst="line">
                <a:avLst/>
              </a:prstGeom>
              <a:ln w="91084" cap="flat">
                <a:solidFill>
                  <a:srgbClr val="FFFFFF"/>
                </a:solidFill>
                <a:prstDash val="solid"/>
                <a:headEnd type="none" w="sm" len="sm"/>
                <a:tailEnd type="none" w="sm" len="sm"/>
              </a:ln>
            </p:spPr>
          </p:sp>
          <p:sp>
            <p:nvSpPr>
              <p:cNvPr id="4" name="TextBox 4"/>
              <p:cNvSpPr txBox="1"/>
              <p:nvPr/>
            </p:nvSpPr>
            <p:spPr>
              <a:xfrm>
                <a:off x="1350210" y="7620165"/>
                <a:ext cx="422862"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O</a:t>
                </a:r>
              </a:p>
            </p:txBody>
          </p:sp>
          <p:sp>
            <p:nvSpPr>
              <p:cNvPr id="5" name="TextBox 5"/>
              <p:cNvSpPr txBox="1"/>
              <p:nvPr/>
            </p:nvSpPr>
            <p:spPr>
              <a:xfrm>
                <a:off x="2651593" y="7620165"/>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10</a:t>
                </a:r>
              </a:p>
            </p:txBody>
          </p:sp>
          <p:sp>
            <p:nvSpPr>
              <p:cNvPr id="6" name="TextBox 6"/>
              <p:cNvSpPr txBox="1"/>
              <p:nvPr/>
            </p:nvSpPr>
            <p:spPr>
              <a:xfrm>
                <a:off x="4333347" y="7620165"/>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20</a:t>
                </a:r>
              </a:p>
            </p:txBody>
          </p:sp>
          <p:sp>
            <p:nvSpPr>
              <p:cNvPr id="7" name="TextBox 7"/>
              <p:cNvSpPr txBox="1"/>
              <p:nvPr/>
            </p:nvSpPr>
            <p:spPr>
              <a:xfrm>
                <a:off x="5749722" y="7620165"/>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30</a:t>
                </a:r>
              </a:p>
            </p:txBody>
          </p:sp>
          <p:sp>
            <p:nvSpPr>
              <p:cNvPr id="8" name="TextBox 8"/>
              <p:cNvSpPr txBox="1"/>
              <p:nvPr/>
            </p:nvSpPr>
            <p:spPr>
              <a:xfrm>
                <a:off x="7108539" y="7620165"/>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40</a:t>
                </a:r>
              </a:p>
            </p:txBody>
          </p:sp>
          <p:sp>
            <p:nvSpPr>
              <p:cNvPr id="9" name="TextBox 9"/>
              <p:cNvSpPr txBox="1"/>
              <p:nvPr/>
            </p:nvSpPr>
            <p:spPr>
              <a:xfrm>
                <a:off x="8408625" y="7620165"/>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50</a:t>
                </a:r>
              </a:p>
            </p:txBody>
          </p:sp>
          <p:sp>
            <p:nvSpPr>
              <p:cNvPr id="10" name="AutoShape 10"/>
              <p:cNvSpPr/>
              <p:nvPr/>
            </p:nvSpPr>
            <p:spPr>
              <a:xfrm rot="-5400000">
                <a:off x="-2018620" y="3763229"/>
                <a:ext cx="7617541" cy="0"/>
              </a:xfrm>
              <a:prstGeom prst="line">
                <a:avLst/>
              </a:prstGeom>
              <a:ln w="91084" cap="rnd">
                <a:solidFill>
                  <a:srgbClr val="FFFFFF"/>
                </a:solidFill>
                <a:prstDash val="solid"/>
                <a:headEnd type="none" w="sm" len="sm"/>
                <a:tailEnd type="none" w="sm" len="sm"/>
              </a:ln>
            </p:spPr>
          </p:sp>
          <p:sp>
            <p:nvSpPr>
              <p:cNvPr id="11" name="TextBox 11"/>
              <p:cNvSpPr txBox="1"/>
              <p:nvPr/>
            </p:nvSpPr>
            <p:spPr>
              <a:xfrm>
                <a:off x="802819" y="325855"/>
                <a:ext cx="909768"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100</a:t>
                </a:r>
              </a:p>
            </p:txBody>
          </p:sp>
          <p:sp>
            <p:nvSpPr>
              <p:cNvPr id="12" name="TextBox 12"/>
              <p:cNvSpPr txBox="1"/>
              <p:nvPr/>
            </p:nvSpPr>
            <p:spPr>
              <a:xfrm>
                <a:off x="1060415" y="5875216"/>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25</a:t>
                </a:r>
              </a:p>
            </p:txBody>
          </p:sp>
          <p:sp>
            <p:nvSpPr>
              <p:cNvPr id="13" name="TextBox 13"/>
              <p:cNvSpPr txBox="1"/>
              <p:nvPr/>
            </p:nvSpPr>
            <p:spPr>
              <a:xfrm>
                <a:off x="1060415" y="3957811"/>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50</a:t>
                </a:r>
              </a:p>
            </p:txBody>
          </p:sp>
          <p:sp>
            <p:nvSpPr>
              <p:cNvPr id="14" name="TextBox 14"/>
              <p:cNvSpPr txBox="1"/>
              <p:nvPr/>
            </p:nvSpPr>
            <p:spPr>
              <a:xfrm>
                <a:off x="1060415" y="2107677"/>
                <a:ext cx="606631"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75</a:t>
                </a:r>
              </a:p>
            </p:txBody>
          </p:sp>
          <p:sp>
            <p:nvSpPr>
              <p:cNvPr id="15" name="TextBox 15"/>
              <p:cNvSpPr txBox="1"/>
              <p:nvPr/>
            </p:nvSpPr>
            <p:spPr>
              <a:xfrm rot="-5400000">
                <a:off x="-2279454" y="3924386"/>
                <a:ext cx="5135547"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Tỷ lệ % số nguyên tử</a:t>
                </a:r>
              </a:p>
            </p:txBody>
          </p:sp>
          <p:sp>
            <p:nvSpPr>
              <p:cNvPr id="16" name="TextBox 16"/>
              <p:cNvSpPr txBox="1"/>
              <p:nvPr/>
            </p:nvSpPr>
            <p:spPr>
              <a:xfrm>
                <a:off x="2206619" y="8460550"/>
                <a:ext cx="7316037" cy="690940"/>
              </a:xfrm>
              <a:prstGeom prst="rect">
                <a:avLst/>
              </a:prstGeom>
            </p:spPr>
            <p:txBody>
              <a:bodyPr lIns="0" tIns="0" rIns="0" bIns="0" rtlCol="0" anchor="t">
                <a:spAutoFit/>
              </a:bodyPr>
              <a:lstStyle/>
              <a:p>
                <a:pPr algn="ctr">
                  <a:lnSpc>
                    <a:spcPts val="4392"/>
                  </a:lnSpc>
                </a:pPr>
                <a:r>
                  <a:rPr lang="en-US" sz="3137">
                    <a:solidFill>
                      <a:srgbClr val="FFFFFF"/>
                    </a:solidFill>
                    <a:latin typeface="Times New Roman" panose="02020603050405020304" pitchFamily="18" charset="0"/>
                  </a:rPr>
                  <a:t>Phổ khối lượng của cholorine</a:t>
                </a:r>
              </a:p>
            </p:txBody>
          </p:sp>
          <p:sp>
            <p:nvSpPr>
              <p:cNvPr id="17" name="AutoShape 17"/>
              <p:cNvSpPr/>
              <p:nvPr/>
            </p:nvSpPr>
            <p:spPr>
              <a:xfrm rot="5400000">
                <a:off x="3723949" y="4722096"/>
                <a:ext cx="5762647" cy="0"/>
              </a:xfrm>
              <a:prstGeom prst="line">
                <a:avLst/>
              </a:prstGeom>
              <a:ln w="91084" cap="rnd">
                <a:solidFill>
                  <a:srgbClr val="FFFFFF"/>
                </a:solidFill>
                <a:prstDash val="solid"/>
                <a:headEnd type="none" w="sm" len="sm"/>
                <a:tailEnd type="none" w="sm" len="sm"/>
              </a:ln>
            </p:spPr>
          </p:sp>
          <p:sp>
            <p:nvSpPr>
              <p:cNvPr id="18" name="AutoShape 18"/>
              <p:cNvSpPr/>
              <p:nvPr/>
            </p:nvSpPr>
            <p:spPr>
              <a:xfrm rot="5378754">
                <a:off x="6486220" y="6981952"/>
                <a:ext cx="1242960" cy="0"/>
              </a:xfrm>
              <a:prstGeom prst="line">
                <a:avLst/>
              </a:prstGeom>
              <a:ln w="91084" cap="rnd">
                <a:solidFill>
                  <a:srgbClr val="FFFFFF"/>
                </a:solidFill>
                <a:prstDash val="solid"/>
                <a:headEnd type="none" w="sm" len="sm"/>
                <a:tailEnd type="none" w="sm" len="sm"/>
              </a:ln>
            </p:spPr>
          </p:sp>
        </p:grpSp>
        <mc:AlternateContent xmlns:mc="http://schemas.openxmlformats.org/markup-compatibility/2006" xmlns:a14="http://schemas.microsoft.com/office/drawing/2010/main">
          <mc:Choice Requires="a14">
            <p:sp>
              <p:nvSpPr>
                <p:cNvPr id="39" name="Rectangle 38"/>
                <p:cNvSpPr/>
                <p:nvPr/>
              </p:nvSpPr>
              <p:spPr>
                <a:xfrm>
                  <a:off x="12401825" y="3362517"/>
                  <a:ext cx="2516458" cy="648832"/>
                </a:xfrm>
                <a:prstGeom prst="rect">
                  <a:avLst/>
                </a:prstGeom>
              </p:spPr>
              <p:txBody>
                <a:bodyPr wrap="none">
                  <a:spAutoFit/>
                </a:bodyPr>
                <a:lstStyle/>
                <a:p>
                  <a14:m>
                    <m:oMath xmlns:m="http://schemas.openxmlformats.org/officeDocument/2006/math">
                      <m:sPre>
                        <m:sPrePr>
                          <m:ctrlPr>
                            <a:rPr lang="en-US" sz="3500" i="1" smtClean="0">
                              <a:solidFill>
                                <a:schemeClr val="bg1"/>
                              </a:solidFill>
                              <a:latin typeface="Cambria Math" panose="02040503050406030204" pitchFamily="18" charset="0"/>
                            </a:rPr>
                          </m:ctrlPr>
                        </m:sPrePr>
                        <m:sub>
                          <m:r>
                            <a:rPr lang="en-US" sz="3500">
                              <a:solidFill>
                                <a:schemeClr val="bg1"/>
                              </a:solidFill>
                              <a:latin typeface="Cambria Math"/>
                            </a:rPr>
                            <m:t>17</m:t>
                          </m:r>
                        </m:sub>
                        <m:sup>
                          <m:r>
                            <a:rPr lang="en-US" sz="3500">
                              <a:solidFill>
                                <a:schemeClr val="bg1"/>
                              </a:solidFill>
                              <a:latin typeface="Cambria Math"/>
                            </a:rPr>
                            <m:t>35</m:t>
                          </m:r>
                        </m:sup>
                        <m:e>
                          <m:r>
                            <m:rPr>
                              <m:sty m:val="p"/>
                            </m:rPr>
                            <a:rPr lang="en-US" sz="3500">
                              <a:solidFill>
                                <a:schemeClr val="bg1"/>
                              </a:solidFill>
                              <a:latin typeface="Cambria Math"/>
                            </a:rPr>
                            <m:t>Cl</m:t>
                          </m:r>
                        </m:e>
                      </m:sPre>
                    </m:oMath>
                  </a14:m>
                  <a:r>
                    <a:rPr lang="en-US" sz="3000">
                      <a:solidFill>
                        <a:schemeClr val="bg1"/>
                      </a:solidFill>
                      <a:latin typeface="Times New Roman" panose="02020603050405020304" pitchFamily="18" charset="0"/>
                      <a:cs typeface="Times New Roman" panose="02020603050405020304" pitchFamily="18" charset="0"/>
                    </a:rPr>
                    <a:t> (75,77%)</a:t>
                  </a:r>
                </a:p>
              </p:txBody>
            </p:sp>
          </mc:Choice>
          <mc:Fallback xmlns="">
            <p:sp>
              <p:nvSpPr>
                <p:cNvPr id="39" name="Rectangle 38"/>
                <p:cNvSpPr>
                  <a:spLocks noRot="1" noChangeAspect="1" noMove="1" noResize="1" noEditPoints="1" noAdjustHandles="1" noChangeArrowheads="1" noChangeShapeType="1" noTextEdit="1"/>
                </p:cNvSpPr>
                <p:nvPr/>
              </p:nvSpPr>
              <p:spPr>
                <a:xfrm>
                  <a:off x="12401825" y="3362517"/>
                  <a:ext cx="2516458" cy="648832"/>
                </a:xfrm>
                <a:prstGeom prst="rect">
                  <a:avLst/>
                </a:prstGeom>
                <a:blipFill>
                  <a:blip r:embed="rId4"/>
                  <a:stretch>
                    <a:fillRect r="-4600" b="-2735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13928125" y="6736897"/>
                  <a:ext cx="2591800" cy="640560"/>
                </a:xfrm>
                <a:prstGeom prst="rect">
                  <a:avLst/>
                </a:prstGeom>
              </p:spPr>
              <p:txBody>
                <a:bodyPr wrap="none">
                  <a:spAutoFit/>
                </a:bodyPr>
                <a:lstStyle/>
                <a:p>
                  <a14:m>
                    <m:oMath xmlns:m="http://schemas.openxmlformats.org/officeDocument/2006/math">
                      <m:sPre>
                        <m:sPrePr>
                          <m:ctrlPr>
                            <a:rPr lang="en-US" sz="3500" i="1" smtClean="0">
                              <a:solidFill>
                                <a:schemeClr val="bg1"/>
                              </a:solidFill>
                              <a:latin typeface="Cambria Math" panose="02040503050406030204" pitchFamily="18" charset="0"/>
                            </a:rPr>
                          </m:ctrlPr>
                        </m:sPrePr>
                        <m:sub>
                          <m:r>
                            <a:rPr lang="en-US" sz="3500">
                              <a:solidFill>
                                <a:schemeClr val="bg1"/>
                              </a:solidFill>
                              <a:latin typeface="Cambria Math"/>
                            </a:rPr>
                            <m:t>17</m:t>
                          </m:r>
                        </m:sub>
                        <m:sup>
                          <m:r>
                            <a:rPr lang="en-US" sz="3500">
                              <a:solidFill>
                                <a:schemeClr val="bg1"/>
                              </a:solidFill>
                              <a:latin typeface="Cambria Math"/>
                            </a:rPr>
                            <m:t>37</m:t>
                          </m:r>
                        </m:sup>
                        <m:e>
                          <m:r>
                            <m:rPr>
                              <m:sty m:val="p"/>
                            </m:rPr>
                            <a:rPr lang="en-US" sz="3500">
                              <a:solidFill>
                                <a:schemeClr val="bg1"/>
                              </a:solidFill>
                              <a:latin typeface="Cambria Math"/>
                            </a:rPr>
                            <m:t>Cl</m:t>
                          </m:r>
                        </m:e>
                      </m:sPre>
                    </m:oMath>
                  </a14:m>
                  <a:r>
                    <a:rPr lang="en-US" sz="3000">
                      <a:solidFill>
                        <a:schemeClr val="bg1"/>
                      </a:solidFill>
                      <a:latin typeface="Times New Roman" panose="02020603050405020304" pitchFamily="18" charset="0"/>
                      <a:cs typeface="Times New Roman" panose="02020603050405020304" pitchFamily="18" charset="0"/>
                    </a:rPr>
                    <a:t> (24,23%) </a:t>
                  </a:r>
                  <a:endParaRPr lang="en-US" sz="3000">
                    <a:solidFill>
                      <a:schemeClr val="bg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13928125" y="6736897"/>
                  <a:ext cx="2591800" cy="640560"/>
                </a:xfrm>
                <a:prstGeom prst="rect">
                  <a:avLst/>
                </a:prstGeom>
                <a:blipFill>
                  <a:blip r:embed="rId5"/>
                  <a:stretch>
                    <a:fillRect r="-4471" b="-27619"/>
                  </a:stretch>
                </a:blipFill>
              </p:spPr>
              <p:txBody>
                <a:bodyPr/>
                <a:lstStyle/>
                <a:p>
                  <a:r>
                    <a:rPr lang="vi-VN">
                      <a:noFill/>
                    </a:rPr>
                    <a:t> </a:t>
                  </a:r>
                </a:p>
              </p:txBody>
            </p:sp>
          </mc:Fallback>
        </mc:AlternateContent>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0" y="302580"/>
            <a:ext cx="6655600" cy="1979289"/>
            <a:chOff x="0" y="0"/>
            <a:chExt cx="8874133" cy="2639052"/>
          </a:xfrm>
        </p:grpSpPr>
        <p:grpSp>
          <p:nvGrpSpPr>
            <p:cNvPr id="3" name="Group 3"/>
            <p:cNvGrpSpPr>
              <a:grpSpLocks noChangeAspect="1"/>
            </p:cNvGrpSpPr>
            <p:nvPr/>
          </p:nvGrpSpPr>
          <p:grpSpPr>
            <a:xfrm rot="-10800000">
              <a:off x="5826729" y="0"/>
              <a:ext cx="3047404" cy="263905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p:nvPr/>
          </p:nvGrpSpPr>
          <p:grpSpPr>
            <a:xfrm>
              <a:off x="0" y="0"/>
              <a:ext cx="7350431" cy="2639052"/>
              <a:chOff x="0" y="0"/>
              <a:chExt cx="3729663" cy="1339075"/>
            </a:xfrm>
          </p:grpSpPr>
          <p:sp>
            <p:nvSpPr>
              <p:cNvPr id="6" name="Freeform 6"/>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7" name="Group 7"/>
            <p:cNvGrpSpPr>
              <a:grpSpLocks noChangeAspect="1"/>
            </p:cNvGrpSpPr>
            <p:nvPr/>
          </p:nvGrpSpPr>
          <p:grpSpPr>
            <a:xfrm>
              <a:off x="5826729"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9" name="AutoShape 9"/>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0" name="Group 10"/>
          <p:cNvGrpSpPr/>
          <p:nvPr/>
        </p:nvGrpSpPr>
        <p:grpSpPr>
          <a:xfrm>
            <a:off x="7529219" y="302580"/>
            <a:ext cx="8783524" cy="2044489"/>
            <a:chOff x="0" y="0"/>
            <a:chExt cx="15495520" cy="3606800"/>
          </a:xfrm>
        </p:grpSpPr>
        <p:sp>
          <p:nvSpPr>
            <p:cNvPr id="11" name="Freeform 11"/>
            <p:cNvSpPr/>
            <p:nvPr/>
          </p:nvSpPr>
          <p:spPr>
            <a:xfrm>
              <a:off x="0" y="0"/>
              <a:ext cx="15495521" cy="3606800"/>
            </a:xfrm>
            <a:custGeom>
              <a:avLst/>
              <a:gdLst/>
              <a:ahLst/>
              <a:cxnLst/>
              <a:rect l="l" t="t" r="r" b="b"/>
              <a:pathLst>
                <a:path w="15495521" h="3606800">
                  <a:moveTo>
                    <a:pt x="15495521" y="0"/>
                  </a:moveTo>
                  <a:lnTo>
                    <a:pt x="1041400" y="0"/>
                  </a:lnTo>
                  <a:lnTo>
                    <a:pt x="0" y="1803400"/>
                  </a:lnTo>
                  <a:lnTo>
                    <a:pt x="1041400" y="3606800"/>
                  </a:lnTo>
                  <a:lnTo>
                    <a:pt x="15495521" y="3606800"/>
                  </a:lnTo>
                  <a:lnTo>
                    <a:pt x="14454121" y="1803400"/>
                  </a:lnTo>
                  <a:close/>
                </a:path>
              </a:pathLst>
            </a:custGeom>
            <a:solidFill>
              <a:srgbClr val="E01E37"/>
            </a:solidFill>
          </p:spPr>
        </p:sp>
      </p:grpSp>
      <p:grpSp>
        <p:nvGrpSpPr>
          <p:cNvPr id="12" name="Group 12"/>
          <p:cNvGrpSpPr>
            <a:grpSpLocks noChangeAspect="1"/>
          </p:cNvGrpSpPr>
          <p:nvPr/>
        </p:nvGrpSpPr>
        <p:grpSpPr>
          <a:xfrm>
            <a:off x="16312743" y="-1504100"/>
            <a:ext cx="6526493" cy="5657850"/>
            <a:chOff x="0" y="0"/>
            <a:chExt cx="3196590" cy="2771140"/>
          </a:xfrm>
        </p:grpSpPr>
        <p:sp>
          <p:nvSpPr>
            <p:cNvPr id="13" name="Freeform 1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sp>
        <p:nvSpPr>
          <p:cNvPr id="14" name="TextBox 14"/>
          <p:cNvSpPr txBox="1"/>
          <p:nvPr/>
        </p:nvSpPr>
        <p:spPr>
          <a:xfrm>
            <a:off x="885662" y="1047750"/>
            <a:ext cx="4884276" cy="508000"/>
          </a:xfrm>
          <a:prstGeom prst="rect">
            <a:avLst/>
          </a:prstGeom>
        </p:spPr>
        <p:txBody>
          <a:bodyPr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15" name="TextBox 15"/>
          <p:cNvSpPr txBox="1"/>
          <p:nvPr/>
        </p:nvSpPr>
        <p:spPr>
          <a:xfrm>
            <a:off x="8252795" y="914400"/>
            <a:ext cx="7326213" cy="643253"/>
          </a:xfrm>
          <a:prstGeom prst="rect">
            <a:avLst/>
          </a:prstGeom>
        </p:spPr>
        <p:txBody>
          <a:bodyPr lIns="0" tIns="0" rIns="0" bIns="0" rtlCol="0" anchor="t">
            <a:spAutoFit/>
          </a:bodyPr>
          <a:lstStyle/>
          <a:p>
            <a:pPr algn="just">
              <a:lnSpc>
                <a:spcPts val="5599"/>
              </a:lnSpc>
            </a:pPr>
            <a:r>
              <a:rPr lang="en-US" sz="3500" b="1">
                <a:solidFill>
                  <a:srgbClr val="FFFFFF"/>
                </a:solidFill>
                <a:latin typeface="Times New Roman" panose="02020603050405020304" pitchFamily="18" charset="0"/>
              </a:rPr>
              <a:t>2. Nguyên tử khối trung bình</a:t>
            </a:r>
          </a:p>
        </p:txBody>
      </p:sp>
      <p:grpSp>
        <p:nvGrpSpPr>
          <p:cNvPr id="16" name="Group 16"/>
          <p:cNvGrpSpPr/>
          <p:nvPr/>
        </p:nvGrpSpPr>
        <p:grpSpPr>
          <a:xfrm>
            <a:off x="885662" y="2466945"/>
            <a:ext cx="702485" cy="871443"/>
            <a:chOff x="0" y="0"/>
            <a:chExt cx="936646" cy="1161924"/>
          </a:xfrm>
        </p:grpSpPr>
        <p:grpSp>
          <p:nvGrpSpPr>
            <p:cNvPr id="17" name="Group 17"/>
            <p:cNvGrpSpPr/>
            <p:nvPr/>
          </p:nvGrpSpPr>
          <p:grpSpPr>
            <a:xfrm rot="-5400000">
              <a:off x="-120265" y="120265"/>
              <a:ext cx="1161924" cy="921395"/>
              <a:chOff x="0" y="0"/>
              <a:chExt cx="1636767" cy="1297940"/>
            </a:xfrm>
          </p:grpSpPr>
          <p:sp>
            <p:nvSpPr>
              <p:cNvPr id="18" name="Freeform 18"/>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4181" y="362813"/>
              <a:ext cx="722465" cy="442674"/>
            </a:xfrm>
            <a:prstGeom prst="rect">
              <a:avLst/>
            </a:prstGeom>
          </p:spPr>
        </p:pic>
      </p:grpSp>
      <p:sp>
        <p:nvSpPr>
          <p:cNvPr id="20" name="TextBox 20"/>
          <p:cNvSpPr txBox="1"/>
          <p:nvPr/>
        </p:nvSpPr>
        <p:spPr>
          <a:xfrm>
            <a:off x="1803344" y="2570879"/>
            <a:ext cx="3822948" cy="573427"/>
          </a:xfrm>
          <a:prstGeom prst="rect">
            <a:avLst/>
          </a:prstGeom>
        </p:spPr>
        <p:txBody>
          <a:bodyPr lIns="0" tIns="0" rIns="0" bIns="0" rtlCol="0" anchor="t">
            <a:spAutoFit/>
          </a:bodyPr>
          <a:lstStyle/>
          <a:p>
            <a:pPr algn="just">
              <a:lnSpc>
                <a:spcPts val="4900"/>
              </a:lnSpc>
            </a:pPr>
            <a:r>
              <a:rPr lang="en-US" sz="3500" b="1">
                <a:solidFill>
                  <a:srgbClr val="00B0F0"/>
                </a:solidFill>
                <a:latin typeface="Times New Roman" panose="02020603050405020304" pitchFamily="18" charset="0"/>
              </a:rPr>
              <a:t>Câu hỏi vận dụng</a:t>
            </a:r>
          </a:p>
        </p:txBody>
      </p:sp>
      <p:sp>
        <p:nvSpPr>
          <p:cNvPr id="21" name="TextBox 21"/>
          <p:cNvSpPr txBox="1"/>
          <p:nvPr/>
        </p:nvSpPr>
        <p:spPr>
          <a:xfrm>
            <a:off x="1803344" y="3271713"/>
            <a:ext cx="6449451" cy="2528962"/>
          </a:xfrm>
          <a:prstGeom prst="rect">
            <a:avLst/>
          </a:prstGeom>
        </p:spPr>
        <p:txBody>
          <a:bodyPr lIns="0" tIns="0" rIns="0" bIns="0" rtlCol="0" anchor="t">
            <a:spAutoFit/>
          </a:bodyPr>
          <a:lstStyle/>
          <a:p>
            <a:pPr algn="just">
              <a:lnSpc>
                <a:spcPct val="120000"/>
              </a:lnSpc>
              <a:spcBef>
                <a:spcPct val="0"/>
              </a:spcBef>
            </a:pPr>
            <a:r>
              <a:rPr lang="en-US" sz="3500" b="1">
                <a:solidFill>
                  <a:srgbClr val="FF0000"/>
                </a:solidFill>
                <a:latin typeface="Times New Roman" panose="02020603050405020304" pitchFamily="18" charset="0"/>
              </a:rPr>
              <a:t>5. </a:t>
            </a:r>
            <a:r>
              <a:rPr lang="en-US" sz="3500">
                <a:solidFill>
                  <a:srgbClr val="FFFFFF"/>
                </a:solidFill>
                <a:latin typeface="Times New Roman" panose="02020603050405020304" pitchFamily="18" charset="0"/>
              </a:rPr>
              <a:t>Tỉ lệ phần trăm số nguyên tử các đồng vị của neon (Ne) được xác định theo phổ khối lượng. Tính nguyên tử khối trung bình của Ne</a:t>
            </a:r>
          </a:p>
        </p:txBody>
      </p:sp>
      <p:sp>
        <p:nvSpPr>
          <p:cNvPr id="40" name="TextBox 40"/>
          <p:cNvSpPr txBox="1"/>
          <p:nvPr/>
        </p:nvSpPr>
        <p:spPr>
          <a:xfrm>
            <a:off x="1796046" y="6231318"/>
            <a:ext cx="1349425" cy="537845"/>
          </a:xfrm>
          <a:prstGeom prst="rect">
            <a:avLst/>
          </a:prstGeom>
        </p:spPr>
        <p:txBody>
          <a:bodyPr lIns="0" tIns="0" rIns="0" bIns="0" rtlCol="0" anchor="t">
            <a:spAutoFit/>
          </a:bodyPr>
          <a:lstStyle/>
          <a:p>
            <a:pPr algn="ctr">
              <a:lnSpc>
                <a:spcPts val="4480"/>
              </a:lnSpc>
            </a:pPr>
            <a:r>
              <a:rPr lang="en-US" sz="3200" b="1">
                <a:solidFill>
                  <a:srgbClr val="00B0F0"/>
                </a:solidFill>
                <a:latin typeface="Times New Roman" panose="02020603050405020304" pitchFamily="18" charset="0"/>
              </a:rPr>
              <a:t>Đáp án</a:t>
            </a:r>
          </a:p>
        </p:txBody>
      </p:sp>
      <p:grpSp>
        <p:nvGrpSpPr>
          <p:cNvPr id="45" name="Group 44"/>
          <p:cNvGrpSpPr/>
          <p:nvPr/>
        </p:nvGrpSpPr>
        <p:grpSpPr>
          <a:xfrm>
            <a:off x="8777793" y="2913305"/>
            <a:ext cx="7982298" cy="6685600"/>
            <a:chOff x="8777793" y="2913305"/>
            <a:chExt cx="7982298" cy="6685600"/>
          </a:xfrm>
        </p:grpSpPr>
        <p:grpSp>
          <p:nvGrpSpPr>
            <p:cNvPr id="22" name="Group 22"/>
            <p:cNvGrpSpPr/>
            <p:nvPr/>
          </p:nvGrpSpPr>
          <p:grpSpPr>
            <a:xfrm>
              <a:off x="8777793" y="2913305"/>
              <a:ext cx="7982298" cy="6685600"/>
              <a:chOff x="0" y="0"/>
              <a:chExt cx="10643064" cy="8914134"/>
            </a:xfrm>
          </p:grpSpPr>
          <p:sp>
            <p:nvSpPr>
              <p:cNvPr id="23" name="AutoShape 23"/>
              <p:cNvSpPr/>
              <p:nvPr/>
            </p:nvSpPr>
            <p:spPr>
              <a:xfrm rot="10710">
                <a:off x="1743699" y="7375610"/>
                <a:ext cx="8899248" cy="0"/>
              </a:xfrm>
              <a:prstGeom prst="line">
                <a:avLst/>
              </a:prstGeom>
              <a:ln w="88721" cap="flat">
                <a:solidFill>
                  <a:srgbClr val="FFFFFF"/>
                </a:solidFill>
                <a:prstDash val="solid"/>
                <a:headEnd type="none" w="sm" len="sm"/>
                <a:tailEnd type="none" w="sm" len="sm"/>
              </a:ln>
            </p:spPr>
          </p:sp>
          <p:sp>
            <p:nvSpPr>
              <p:cNvPr id="24" name="TextBox 24"/>
              <p:cNvSpPr txBox="1"/>
              <p:nvPr/>
            </p:nvSpPr>
            <p:spPr>
              <a:xfrm>
                <a:off x="1315191" y="7421044"/>
                <a:ext cx="411895"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O</a:t>
                </a:r>
              </a:p>
            </p:txBody>
          </p:sp>
          <p:sp>
            <p:nvSpPr>
              <p:cNvPr id="25" name="TextBox 25"/>
              <p:cNvSpPr txBox="1"/>
              <p:nvPr/>
            </p:nvSpPr>
            <p:spPr>
              <a:xfrm>
                <a:off x="2582820" y="7421044"/>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10</a:t>
                </a:r>
              </a:p>
            </p:txBody>
          </p:sp>
          <p:sp>
            <p:nvSpPr>
              <p:cNvPr id="26" name="TextBox 26"/>
              <p:cNvSpPr txBox="1"/>
              <p:nvPr/>
            </p:nvSpPr>
            <p:spPr>
              <a:xfrm>
                <a:off x="4220956" y="7421044"/>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20</a:t>
                </a:r>
              </a:p>
            </p:txBody>
          </p:sp>
          <p:sp>
            <p:nvSpPr>
              <p:cNvPr id="27" name="TextBox 27"/>
              <p:cNvSpPr txBox="1"/>
              <p:nvPr/>
            </p:nvSpPr>
            <p:spPr>
              <a:xfrm>
                <a:off x="5600595" y="7421044"/>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30</a:t>
                </a:r>
              </a:p>
            </p:txBody>
          </p:sp>
          <p:sp>
            <p:nvSpPr>
              <p:cNvPr id="28" name="TextBox 28"/>
              <p:cNvSpPr txBox="1"/>
              <p:nvPr/>
            </p:nvSpPr>
            <p:spPr>
              <a:xfrm>
                <a:off x="6924170" y="7421044"/>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40</a:t>
                </a:r>
              </a:p>
            </p:txBody>
          </p:sp>
          <p:sp>
            <p:nvSpPr>
              <p:cNvPr id="29" name="TextBox 29"/>
              <p:cNvSpPr txBox="1"/>
              <p:nvPr/>
            </p:nvSpPr>
            <p:spPr>
              <a:xfrm>
                <a:off x="8190536" y="7421044"/>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50</a:t>
                </a:r>
              </a:p>
            </p:txBody>
          </p:sp>
          <p:sp>
            <p:nvSpPr>
              <p:cNvPr id="30" name="AutoShape 30"/>
              <p:cNvSpPr/>
              <p:nvPr/>
            </p:nvSpPr>
            <p:spPr>
              <a:xfrm rot="-5400000">
                <a:off x="-1966265" y="3665625"/>
                <a:ext cx="7419971" cy="0"/>
              </a:xfrm>
              <a:prstGeom prst="line">
                <a:avLst/>
              </a:prstGeom>
              <a:ln w="88721" cap="rnd">
                <a:solidFill>
                  <a:srgbClr val="FFFFFF"/>
                </a:solidFill>
                <a:prstDash val="solid"/>
                <a:headEnd type="none" w="sm" len="sm"/>
                <a:tailEnd type="none" w="sm" len="sm"/>
              </a:ln>
            </p:spPr>
          </p:sp>
          <p:sp>
            <p:nvSpPr>
              <p:cNvPr id="31" name="TextBox 31"/>
              <p:cNvSpPr txBox="1"/>
              <p:nvPr/>
            </p:nvSpPr>
            <p:spPr>
              <a:xfrm>
                <a:off x="781997" y="315921"/>
                <a:ext cx="886172"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100</a:t>
                </a:r>
              </a:p>
            </p:txBody>
          </p:sp>
          <p:sp>
            <p:nvSpPr>
              <p:cNvPr id="32" name="TextBox 32"/>
              <p:cNvSpPr txBox="1"/>
              <p:nvPr/>
            </p:nvSpPr>
            <p:spPr>
              <a:xfrm>
                <a:off x="1032912" y="5721352"/>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25</a:t>
                </a:r>
              </a:p>
            </p:txBody>
          </p:sp>
          <p:sp>
            <p:nvSpPr>
              <p:cNvPr id="33" name="TextBox 33"/>
              <p:cNvSpPr txBox="1"/>
              <p:nvPr/>
            </p:nvSpPr>
            <p:spPr>
              <a:xfrm>
                <a:off x="1032912" y="3853678"/>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50</a:t>
                </a:r>
              </a:p>
            </p:txBody>
          </p:sp>
          <p:sp>
            <p:nvSpPr>
              <p:cNvPr id="34" name="TextBox 34"/>
              <p:cNvSpPr txBox="1"/>
              <p:nvPr/>
            </p:nvSpPr>
            <p:spPr>
              <a:xfrm>
                <a:off x="1032912" y="2051529"/>
                <a:ext cx="590897"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75</a:t>
                </a:r>
              </a:p>
            </p:txBody>
          </p:sp>
          <p:sp>
            <p:nvSpPr>
              <p:cNvPr id="35" name="TextBox 35"/>
              <p:cNvSpPr txBox="1"/>
              <p:nvPr/>
            </p:nvSpPr>
            <p:spPr>
              <a:xfrm rot="-5400000">
                <a:off x="-2221074" y="3821861"/>
                <a:ext cx="5002350"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Tỷ lệ % số nguyên tử</a:t>
                </a:r>
              </a:p>
            </p:txBody>
          </p:sp>
          <p:sp>
            <p:nvSpPr>
              <p:cNvPr id="36" name="TextBox 36"/>
              <p:cNvSpPr txBox="1"/>
              <p:nvPr/>
            </p:nvSpPr>
            <p:spPr>
              <a:xfrm>
                <a:off x="2149387" y="8239632"/>
                <a:ext cx="7126286" cy="674501"/>
              </a:xfrm>
              <a:prstGeom prst="rect">
                <a:avLst/>
              </a:prstGeom>
            </p:spPr>
            <p:txBody>
              <a:bodyPr lIns="0" tIns="0" rIns="0" bIns="0" rtlCol="0" anchor="t">
                <a:spAutoFit/>
              </a:bodyPr>
              <a:lstStyle/>
              <a:p>
                <a:pPr algn="ctr">
                  <a:lnSpc>
                    <a:spcPts val="4278"/>
                  </a:lnSpc>
                </a:pPr>
                <a:r>
                  <a:rPr lang="en-US" sz="3056">
                    <a:solidFill>
                      <a:srgbClr val="FFFFFF"/>
                    </a:solidFill>
                    <a:latin typeface="Times New Roman" panose="02020603050405020304" pitchFamily="18" charset="0"/>
                  </a:rPr>
                  <a:t>Phổ khối lượng của Neon</a:t>
                </a:r>
              </a:p>
            </p:txBody>
          </p:sp>
          <p:sp>
            <p:nvSpPr>
              <p:cNvPr id="37" name="AutoShape 37"/>
              <p:cNvSpPr/>
              <p:nvPr/>
            </p:nvSpPr>
            <p:spPr>
              <a:xfrm rot="-5399999">
                <a:off x="5015315" y="7082048"/>
                <a:ext cx="587033" cy="0"/>
              </a:xfrm>
              <a:prstGeom prst="line">
                <a:avLst/>
              </a:prstGeom>
              <a:ln w="99811" cap="rnd">
                <a:solidFill>
                  <a:srgbClr val="FFFFFF"/>
                </a:solidFill>
                <a:prstDash val="solid"/>
                <a:headEnd type="none" w="sm" len="sm"/>
                <a:tailEnd type="none" w="sm" len="sm"/>
              </a:ln>
            </p:spPr>
          </p:sp>
          <p:sp>
            <p:nvSpPr>
              <p:cNvPr id="38" name="AutoShape 38"/>
              <p:cNvSpPr/>
              <p:nvPr/>
            </p:nvSpPr>
            <p:spPr>
              <a:xfrm rot="-5400000">
                <a:off x="1402774" y="4241167"/>
                <a:ext cx="6268796" cy="0"/>
              </a:xfrm>
              <a:prstGeom prst="line">
                <a:avLst/>
              </a:prstGeom>
              <a:ln w="99811" cap="rnd">
                <a:solidFill>
                  <a:srgbClr val="FFFFFF"/>
                </a:solidFill>
                <a:prstDash val="solid"/>
                <a:headEnd type="none" w="sm" len="sm"/>
                <a:tailEnd type="none" w="sm" len="sm"/>
              </a:ln>
            </p:spPr>
          </p:sp>
          <p:sp>
            <p:nvSpPr>
              <p:cNvPr id="39" name="AutoShape 39"/>
              <p:cNvSpPr/>
              <p:nvPr/>
            </p:nvSpPr>
            <p:spPr>
              <a:xfrm rot="-5400000">
                <a:off x="4811483" y="7252237"/>
                <a:ext cx="213378" cy="0"/>
              </a:xfrm>
              <a:prstGeom prst="line">
                <a:avLst/>
              </a:prstGeom>
              <a:ln w="99811" cap="rnd">
                <a:solidFill>
                  <a:srgbClr val="FFFFFF"/>
                </a:solidFill>
                <a:prstDash val="solid"/>
                <a:headEnd type="none" w="sm" len="sm"/>
                <a:tailEnd type="none" w="sm" len="sm"/>
              </a:ln>
            </p:spPr>
          </p:sp>
        </p:grpSp>
        <mc:AlternateContent xmlns:mc="http://schemas.openxmlformats.org/markup-compatibility/2006" xmlns:a14="http://schemas.microsoft.com/office/drawing/2010/main">
          <mc:Choice Requires="a14">
            <p:sp>
              <p:nvSpPr>
                <p:cNvPr id="42" name="Rectangle 41"/>
                <p:cNvSpPr/>
                <p:nvPr/>
              </p:nvSpPr>
              <p:spPr>
                <a:xfrm>
                  <a:off x="10900803" y="2949253"/>
                  <a:ext cx="2453942" cy="644920"/>
                </a:xfrm>
                <a:prstGeom prst="rect">
                  <a:avLst/>
                </a:prstGeom>
              </p:spPr>
              <p:txBody>
                <a:bodyPr wrap="none">
                  <a:spAutoFit/>
                </a:bodyPr>
                <a:lstStyle/>
                <a:p>
                  <a14:m>
                    <m:oMath xmlns:m="http://schemas.openxmlformats.org/officeDocument/2006/math">
                      <m:sPre>
                        <m:sPrePr>
                          <m:ctrlPr>
                            <a:rPr lang="en-US" sz="3500" i="1" smtClean="0">
                              <a:solidFill>
                                <a:schemeClr val="bg1"/>
                              </a:solidFill>
                              <a:latin typeface="Cambria Math" panose="02040503050406030204" pitchFamily="18" charset="0"/>
                            </a:rPr>
                          </m:ctrlPr>
                        </m:sPrePr>
                        <m:sub>
                          <m:r>
                            <a:rPr lang="en-US" sz="3500">
                              <a:solidFill>
                                <a:schemeClr val="bg1"/>
                              </a:solidFill>
                              <a:latin typeface="Cambria Math"/>
                            </a:rPr>
                            <m:t>1</m:t>
                          </m:r>
                          <m:r>
                            <a:rPr lang="en-US" sz="3500" b="0" i="1" smtClean="0">
                              <a:solidFill>
                                <a:schemeClr val="bg1"/>
                              </a:solidFill>
                              <a:latin typeface="Cambria Math"/>
                            </a:rPr>
                            <m:t>0</m:t>
                          </m:r>
                        </m:sub>
                        <m:sup>
                          <m:r>
                            <a:rPr lang="en-US" sz="3500" b="0" i="0" smtClean="0">
                              <a:solidFill>
                                <a:schemeClr val="bg1"/>
                              </a:solidFill>
                              <a:latin typeface="Cambria Math"/>
                            </a:rPr>
                            <m:t>20</m:t>
                          </m:r>
                        </m:sup>
                        <m:e>
                          <m:r>
                            <m:rPr>
                              <m:sty m:val="p"/>
                            </m:rPr>
                            <a:rPr lang="en-US" sz="3500" b="0" i="0" smtClean="0">
                              <a:solidFill>
                                <a:schemeClr val="bg1"/>
                              </a:solidFill>
                              <a:latin typeface="Cambria Math"/>
                            </a:rPr>
                            <m:t>Ne</m:t>
                          </m:r>
                        </m:e>
                      </m:sPre>
                    </m:oMath>
                  </a14:m>
                  <a:r>
                    <a:rPr lang="en-US" sz="3000">
                      <a:solidFill>
                        <a:schemeClr val="bg1"/>
                      </a:solidFill>
                      <a:latin typeface="Times New Roman" panose="02020603050405020304" pitchFamily="18" charset="0"/>
                      <a:cs typeface="Times New Roman" panose="02020603050405020304" pitchFamily="18" charset="0"/>
                    </a:rPr>
                    <a:t> (90,0%)</a:t>
                  </a:r>
                </a:p>
              </p:txBody>
            </p:sp>
          </mc:Choice>
          <mc:Fallback xmlns="">
            <p:sp>
              <p:nvSpPr>
                <p:cNvPr id="42" name="Rectangle 41"/>
                <p:cNvSpPr>
                  <a:spLocks noRot="1" noChangeAspect="1" noMove="1" noResize="1" noEditPoints="1" noAdjustHandles="1" noChangeArrowheads="1" noChangeShapeType="1" noTextEdit="1"/>
                </p:cNvSpPr>
                <p:nvPr/>
              </p:nvSpPr>
              <p:spPr>
                <a:xfrm>
                  <a:off x="10900803" y="2949253"/>
                  <a:ext cx="2453942" cy="644920"/>
                </a:xfrm>
                <a:prstGeom prst="rect">
                  <a:avLst/>
                </a:prstGeom>
                <a:blipFill>
                  <a:blip r:embed="rId4"/>
                  <a:stretch>
                    <a:fillRect r="-5707" b="-2641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0119882" y="7363181"/>
                  <a:ext cx="2346540" cy="641522"/>
                </a:xfrm>
                <a:prstGeom prst="rect">
                  <a:avLst/>
                </a:prstGeom>
              </p:spPr>
              <p:txBody>
                <a:bodyPr wrap="none">
                  <a:spAutoFit/>
                </a:bodyPr>
                <a:lstStyle/>
                <a:p>
                  <a14:m>
                    <m:oMath xmlns:m="http://schemas.openxmlformats.org/officeDocument/2006/math">
                      <m:sPre>
                        <m:sPrePr>
                          <m:ctrlPr>
                            <a:rPr lang="en-US" sz="3500" i="1" smtClean="0">
                              <a:solidFill>
                                <a:schemeClr val="bg1"/>
                              </a:solidFill>
                              <a:latin typeface="Cambria Math" panose="02040503050406030204" pitchFamily="18" charset="0"/>
                            </a:rPr>
                          </m:ctrlPr>
                        </m:sPrePr>
                        <m:sub>
                          <m:r>
                            <a:rPr lang="en-US" sz="3500">
                              <a:solidFill>
                                <a:schemeClr val="bg1"/>
                              </a:solidFill>
                              <a:latin typeface="Cambria Math"/>
                            </a:rPr>
                            <m:t>1</m:t>
                          </m:r>
                          <m:r>
                            <a:rPr lang="en-US" sz="3500" b="0" i="1" smtClean="0">
                              <a:solidFill>
                                <a:schemeClr val="bg1"/>
                              </a:solidFill>
                              <a:latin typeface="Cambria Math"/>
                            </a:rPr>
                            <m:t>0</m:t>
                          </m:r>
                        </m:sub>
                        <m:sup>
                          <m:r>
                            <a:rPr lang="en-US" sz="3500" b="0" i="0" smtClean="0">
                              <a:solidFill>
                                <a:schemeClr val="bg1"/>
                              </a:solidFill>
                              <a:latin typeface="Cambria Math"/>
                            </a:rPr>
                            <m:t>2</m:t>
                          </m:r>
                          <m:r>
                            <a:rPr lang="en-US" sz="3500" b="0" i="1" smtClean="0">
                              <a:solidFill>
                                <a:schemeClr val="bg1"/>
                              </a:solidFill>
                              <a:latin typeface="Cambria Math"/>
                            </a:rPr>
                            <m:t>1</m:t>
                          </m:r>
                        </m:sup>
                        <m:e>
                          <m:r>
                            <m:rPr>
                              <m:sty m:val="p"/>
                            </m:rPr>
                            <a:rPr lang="en-US" sz="3500" b="0" i="0" smtClean="0">
                              <a:solidFill>
                                <a:schemeClr val="bg1"/>
                              </a:solidFill>
                              <a:latin typeface="Cambria Math"/>
                            </a:rPr>
                            <m:t>Ne</m:t>
                          </m:r>
                        </m:e>
                      </m:sPre>
                    </m:oMath>
                  </a14:m>
                  <a:r>
                    <a:rPr lang="en-US" sz="3000">
                      <a:solidFill>
                        <a:schemeClr val="bg1"/>
                      </a:solidFill>
                      <a:latin typeface="Times New Roman" panose="02020603050405020304" pitchFamily="18" charset="0"/>
                      <a:cs typeface="Times New Roman" panose="02020603050405020304" pitchFamily="18" charset="0"/>
                    </a:rPr>
                    <a:t> (1,0%)</a:t>
                  </a:r>
                </a:p>
              </p:txBody>
            </p:sp>
          </mc:Choice>
          <mc:Fallback xmlns="">
            <p:sp>
              <p:nvSpPr>
                <p:cNvPr id="43" name="Rectangle 42"/>
                <p:cNvSpPr>
                  <a:spLocks noRot="1" noChangeAspect="1" noMove="1" noResize="1" noEditPoints="1" noAdjustHandles="1" noChangeArrowheads="1" noChangeShapeType="1" noTextEdit="1"/>
                </p:cNvSpPr>
                <p:nvPr/>
              </p:nvSpPr>
              <p:spPr>
                <a:xfrm>
                  <a:off x="10119882" y="7363181"/>
                  <a:ext cx="2346540" cy="641522"/>
                </a:xfrm>
                <a:prstGeom prst="rect">
                  <a:avLst/>
                </a:prstGeom>
                <a:blipFill>
                  <a:blip r:embed="rId5"/>
                  <a:stretch>
                    <a:fillRect t="-952" r="-2338" b="-266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2547828" y="7174471"/>
                  <a:ext cx="2346540" cy="641522"/>
                </a:xfrm>
                <a:prstGeom prst="rect">
                  <a:avLst/>
                </a:prstGeom>
              </p:spPr>
              <p:txBody>
                <a:bodyPr wrap="none">
                  <a:spAutoFit/>
                </a:bodyPr>
                <a:lstStyle/>
                <a:p>
                  <a14:m>
                    <m:oMath xmlns:m="http://schemas.openxmlformats.org/officeDocument/2006/math">
                      <m:sPre>
                        <m:sPrePr>
                          <m:ctrlPr>
                            <a:rPr lang="en-US" sz="3500" i="1" smtClean="0">
                              <a:solidFill>
                                <a:schemeClr val="bg1"/>
                              </a:solidFill>
                              <a:latin typeface="Cambria Math" panose="02040503050406030204" pitchFamily="18" charset="0"/>
                            </a:rPr>
                          </m:ctrlPr>
                        </m:sPrePr>
                        <m:sub>
                          <m:r>
                            <a:rPr lang="en-US" sz="3500">
                              <a:solidFill>
                                <a:schemeClr val="bg1"/>
                              </a:solidFill>
                              <a:latin typeface="Cambria Math"/>
                            </a:rPr>
                            <m:t>1</m:t>
                          </m:r>
                          <m:r>
                            <a:rPr lang="en-US" sz="3500" b="0" i="1" smtClean="0">
                              <a:solidFill>
                                <a:schemeClr val="bg1"/>
                              </a:solidFill>
                              <a:latin typeface="Cambria Math"/>
                            </a:rPr>
                            <m:t>0</m:t>
                          </m:r>
                        </m:sub>
                        <m:sup>
                          <m:r>
                            <a:rPr lang="en-US" sz="3500" b="0" i="0" smtClean="0">
                              <a:solidFill>
                                <a:schemeClr val="bg1"/>
                              </a:solidFill>
                              <a:latin typeface="Cambria Math"/>
                            </a:rPr>
                            <m:t>2</m:t>
                          </m:r>
                          <m:r>
                            <a:rPr lang="en-US" sz="3500" b="0" i="1" smtClean="0">
                              <a:solidFill>
                                <a:schemeClr val="bg1"/>
                              </a:solidFill>
                              <a:latin typeface="Cambria Math"/>
                            </a:rPr>
                            <m:t>2</m:t>
                          </m:r>
                        </m:sup>
                        <m:e>
                          <m:r>
                            <m:rPr>
                              <m:sty m:val="p"/>
                            </m:rPr>
                            <a:rPr lang="en-US" sz="3500" b="0" i="0" smtClean="0">
                              <a:solidFill>
                                <a:schemeClr val="bg1"/>
                              </a:solidFill>
                              <a:latin typeface="Cambria Math"/>
                            </a:rPr>
                            <m:t>Ne</m:t>
                          </m:r>
                        </m:e>
                      </m:sPre>
                    </m:oMath>
                  </a14:m>
                  <a:r>
                    <a:rPr lang="en-US" sz="3000">
                      <a:solidFill>
                        <a:schemeClr val="bg1"/>
                      </a:solidFill>
                      <a:latin typeface="Times New Roman" panose="02020603050405020304" pitchFamily="18" charset="0"/>
                      <a:cs typeface="Times New Roman" panose="02020603050405020304" pitchFamily="18" charset="0"/>
                    </a:rPr>
                    <a:t> (9,0%)</a:t>
                  </a:r>
                </a:p>
              </p:txBody>
            </p:sp>
          </mc:Choice>
          <mc:Fallback xmlns="">
            <p:sp>
              <p:nvSpPr>
                <p:cNvPr id="44" name="Rectangle 43"/>
                <p:cNvSpPr>
                  <a:spLocks noRot="1" noChangeAspect="1" noMove="1" noResize="1" noEditPoints="1" noAdjustHandles="1" noChangeArrowheads="1" noChangeShapeType="1" noTextEdit="1"/>
                </p:cNvSpPr>
                <p:nvPr/>
              </p:nvSpPr>
              <p:spPr>
                <a:xfrm>
                  <a:off x="12547828" y="7174471"/>
                  <a:ext cx="2346540" cy="641522"/>
                </a:xfrm>
                <a:prstGeom prst="rect">
                  <a:avLst/>
                </a:prstGeom>
                <a:blipFill>
                  <a:blip r:embed="rId6"/>
                  <a:stretch>
                    <a:fillRect t="-952" r="-2338" b="-26667"/>
                  </a:stretch>
                </a:blipFill>
              </p:spPr>
              <p:txBody>
                <a:bodyPr/>
                <a:lstStyle/>
                <a:p>
                  <a:r>
                    <a:rPr lang="vi-VN">
                      <a:noFill/>
                    </a:rPr>
                    <a:t> </a:t>
                  </a:r>
                </a:p>
              </p:txBody>
            </p:sp>
          </mc:Fallback>
        </mc:AlternateContent>
      </p:grpSp>
      <mc:AlternateContent xmlns:mc="http://schemas.openxmlformats.org/markup-compatibility/2006" xmlns:a14="http://schemas.microsoft.com/office/drawing/2010/main">
        <mc:Choice Requires="a14">
          <p:sp>
            <p:nvSpPr>
              <p:cNvPr id="46" name="TextBox 40">
                <a:extLst>
                  <a:ext uri="{FF2B5EF4-FFF2-40B4-BE49-F238E27FC236}">
                    <a16:creationId xmlns:a16="http://schemas.microsoft.com/office/drawing/2014/main" id="{5AD0ADDC-B50C-28FF-238F-78A6DDDB6208}"/>
                  </a:ext>
                </a:extLst>
              </p:cNvPr>
              <p:cNvSpPr txBox="1"/>
              <p:nvPr/>
            </p:nvSpPr>
            <p:spPr>
              <a:xfrm>
                <a:off x="948265" y="6944531"/>
                <a:ext cx="7239491" cy="528671"/>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a:lnSpc>
                    <a:spcPts val="4480"/>
                  </a:lnSpc>
                </a:pPr>
                <a:r>
                  <a:rPr lang="en-US" sz="3200">
                    <a:solidFill>
                      <a:schemeClr val="tx1"/>
                    </a:solidFill>
                    <a:latin typeface="Times New Roman" panose="02020603050405020304" pitchFamily="18" charset="0"/>
                  </a:rPr>
                  <a:t>Ta có: </a:t>
                </a:r>
                <a14:m>
                  <m:oMath xmlns:m="http://schemas.openxmlformats.org/officeDocument/2006/math">
                    <m:sPre>
                      <m:sPrePr>
                        <m:ctrlPr>
                          <a:rPr lang="en-US" sz="2800" i="1">
                            <a:solidFill>
                              <a:schemeClr val="tx1"/>
                            </a:solidFill>
                            <a:latin typeface="Cambria Math" panose="02040503050406030204" pitchFamily="18" charset="0"/>
                          </a:rPr>
                        </m:ctrlPr>
                      </m:sPrePr>
                      <m:sub>
                        <m:r>
                          <a:rPr lang="en-US" sz="2800">
                            <a:solidFill>
                              <a:schemeClr val="tx1"/>
                            </a:solidFill>
                            <a:latin typeface="Cambria Math"/>
                          </a:rPr>
                          <m:t>1</m:t>
                        </m:r>
                        <m:r>
                          <a:rPr lang="en-US" sz="2800" i="1">
                            <a:solidFill>
                              <a:schemeClr val="tx1"/>
                            </a:solidFill>
                            <a:latin typeface="Cambria Math"/>
                          </a:rPr>
                          <m:t>0</m:t>
                        </m:r>
                      </m:sub>
                      <m:sup>
                        <m:r>
                          <a:rPr lang="en-US" sz="2800">
                            <a:solidFill>
                              <a:schemeClr val="tx1"/>
                            </a:solidFill>
                            <a:latin typeface="Cambria Math"/>
                          </a:rPr>
                          <m:t>20</m:t>
                        </m:r>
                      </m:sup>
                      <m:e>
                        <m:r>
                          <m:rPr>
                            <m:sty m:val="p"/>
                          </m:rPr>
                          <a:rPr lang="en-US" sz="2800">
                            <a:solidFill>
                              <a:schemeClr val="tx1"/>
                            </a:solidFill>
                            <a:latin typeface="Cambria Math"/>
                          </a:rPr>
                          <m:t>Ne</m:t>
                        </m:r>
                      </m:e>
                    </m:sPre>
                  </m:oMath>
                </a14:m>
                <a:r>
                  <a:rPr lang="en-US" sz="2400">
                    <a:solidFill>
                      <a:schemeClr val="tx1"/>
                    </a:solidFill>
                    <a:latin typeface="Times New Roman" panose="02020603050405020304" pitchFamily="18" charset="0"/>
                    <a:cs typeface="Times New Roman" panose="02020603050405020304" pitchFamily="18" charset="0"/>
                  </a:rPr>
                  <a:t> (90,0%), </a:t>
                </a:r>
                <a14:m>
                  <m:oMath xmlns:m="http://schemas.openxmlformats.org/officeDocument/2006/math">
                    <m:sPre>
                      <m:sPrePr>
                        <m:ctrlPr>
                          <a:rPr lang="en-US" sz="3200" i="1">
                            <a:solidFill>
                              <a:schemeClr val="tx1"/>
                            </a:solidFill>
                            <a:latin typeface="Cambria Math" panose="02040503050406030204" pitchFamily="18" charset="0"/>
                          </a:rPr>
                        </m:ctrlPr>
                      </m:sPrePr>
                      <m:sub>
                        <m:r>
                          <a:rPr lang="en-US" sz="3200">
                            <a:solidFill>
                              <a:schemeClr val="tx1"/>
                            </a:solidFill>
                            <a:latin typeface="Cambria Math"/>
                          </a:rPr>
                          <m:t>1</m:t>
                        </m:r>
                        <m:r>
                          <a:rPr lang="en-US" sz="3200" i="1">
                            <a:solidFill>
                              <a:schemeClr val="tx1"/>
                            </a:solidFill>
                            <a:latin typeface="Cambria Math"/>
                          </a:rPr>
                          <m:t>0</m:t>
                        </m:r>
                      </m:sub>
                      <m:sup>
                        <m:r>
                          <a:rPr lang="en-US" sz="3200">
                            <a:solidFill>
                              <a:schemeClr val="tx1"/>
                            </a:solidFill>
                            <a:latin typeface="Cambria Math"/>
                          </a:rPr>
                          <m:t>2</m:t>
                        </m:r>
                        <m:r>
                          <a:rPr lang="en-US" sz="3200" i="1">
                            <a:solidFill>
                              <a:schemeClr val="tx1"/>
                            </a:solidFill>
                            <a:latin typeface="Cambria Math"/>
                          </a:rPr>
                          <m:t>1</m:t>
                        </m:r>
                      </m:sup>
                      <m:e>
                        <m:r>
                          <m:rPr>
                            <m:sty m:val="p"/>
                          </m:rPr>
                          <a:rPr lang="en-US" sz="3200">
                            <a:solidFill>
                              <a:schemeClr val="tx1"/>
                            </a:solidFill>
                            <a:latin typeface="Cambria Math"/>
                          </a:rPr>
                          <m:t>Ne</m:t>
                        </m:r>
                      </m:e>
                    </m:sPre>
                  </m:oMath>
                </a14:m>
                <a:r>
                  <a:rPr lang="en-US" sz="2800">
                    <a:solidFill>
                      <a:schemeClr val="tx1"/>
                    </a:solidFill>
                    <a:latin typeface="Times New Roman" panose="02020603050405020304" pitchFamily="18" charset="0"/>
                    <a:cs typeface="Times New Roman" panose="02020603050405020304" pitchFamily="18" charset="0"/>
                  </a:rPr>
                  <a:t> (1,0%),</a:t>
                </a:r>
                <a:r>
                  <a:rPr lang="en-US" sz="2800">
                    <a:solidFill>
                      <a:schemeClr val="tx1"/>
                    </a:solidFill>
                  </a:rPr>
                  <a:t> </a:t>
                </a:r>
                <a14:m>
                  <m:oMath xmlns:m="http://schemas.openxmlformats.org/officeDocument/2006/math">
                    <m:sPre>
                      <m:sPrePr>
                        <m:ctrlPr>
                          <a:rPr lang="en-US" sz="2800" i="1">
                            <a:solidFill>
                              <a:schemeClr val="tx1"/>
                            </a:solidFill>
                            <a:latin typeface="Cambria Math" panose="02040503050406030204" pitchFamily="18" charset="0"/>
                          </a:rPr>
                        </m:ctrlPr>
                      </m:sPrePr>
                      <m:sub>
                        <m:r>
                          <a:rPr lang="en-US" sz="2800">
                            <a:solidFill>
                              <a:schemeClr val="tx1"/>
                            </a:solidFill>
                            <a:latin typeface="Cambria Math"/>
                          </a:rPr>
                          <m:t>1</m:t>
                        </m:r>
                        <m:r>
                          <a:rPr lang="en-US" sz="2800" i="1">
                            <a:solidFill>
                              <a:schemeClr val="tx1"/>
                            </a:solidFill>
                            <a:latin typeface="Cambria Math"/>
                          </a:rPr>
                          <m:t>0</m:t>
                        </m:r>
                      </m:sub>
                      <m:sup>
                        <m:r>
                          <a:rPr lang="en-US" sz="2800">
                            <a:solidFill>
                              <a:schemeClr val="tx1"/>
                            </a:solidFill>
                            <a:latin typeface="Cambria Math"/>
                          </a:rPr>
                          <m:t>2</m:t>
                        </m:r>
                        <m:r>
                          <a:rPr lang="en-US" sz="2800" i="1">
                            <a:solidFill>
                              <a:schemeClr val="tx1"/>
                            </a:solidFill>
                            <a:latin typeface="Cambria Math"/>
                          </a:rPr>
                          <m:t>2</m:t>
                        </m:r>
                      </m:sup>
                      <m:e>
                        <m:r>
                          <m:rPr>
                            <m:sty m:val="p"/>
                          </m:rPr>
                          <a:rPr lang="en-US" sz="2800">
                            <a:solidFill>
                              <a:schemeClr val="tx1"/>
                            </a:solidFill>
                            <a:latin typeface="Cambria Math"/>
                          </a:rPr>
                          <m:t>Ne</m:t>
                        </m:r>
                      </m:e>
                    </m:sPre>
                  </m:oMath>
                </a14:m>
                <a:r>
                  <a:rPr lang="en-US" sz="2400">
                    <a:solidFill>
                      <a:schemeClr val="tx1"/>
                    </a:solidFill>
                    <a:latin typeface="Times New Roman" panose="02020603050405020304" pitchFamily="18" charset="0"/>
                    <a:cs typeface="Times New Roman" panose="02020603050405020304" pitchFamily="18" charset="0"/>
                  </a:rPr>
                  <a:t> (9,0%)</a:t>
                </a:r>
                <a:r>
                  <a:rPr lang="en-US" sz="280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endParaRPr>
              </a:p>
            </p:txBody>
          </p:sp>
        </mc:Choice>
        <mc:Fallback xmlns="">
          <p:sp>
            <p:nvSpPr>
              <p:cNvPr id="46" name="TextBox 40">
                <a:extLst>
                  <a:ext uri="{FF2B5EF4-FFF2-40B4-BE49-F238E27FC236}">
                    <a16:creationId xmlns:a16="http://schemas.microsoft.com/office/drawing/2014/main" id="{5AD0ADDC-B50C-28FF-238F-78A6DDDB6208}"/>
                  </a:ext>
                </a:extLst>
              </p:cNvPr>
              <p:cNvSpPr txBox="1">
                <a:spLocks noRot="1" noChangeAspect="1" noMove="1" noResize="1" noEditPoints="1" noAdjustHandles="1" noChangeArrowheads="1" noChangeShapeType="1" noTextEdit="1"/>
              </p:cNvSpPr>
              <p:nvPr/>
            </p:nvSpPr>
            <p:spPr>
              <a:xfrm>
                <a:off x="948265" y="6944531"/>
                <a:ext cx="7239491" cy="528671"/>
              </a:xfrm>
              <a:prstGeom prst="rect">
                <a:avLst/>
              </a:prstGeom>
              <a:blipFill>
                <a:blip r:embed="rId7"/>
                <a:stretch>
                  <a:fillRect l="-336" t="-14286" r="-924" b="-4065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7" name="TextBox 40">
                <a:extLst>
                  <a:ext uri="{FF2B5EF4-FFF2-40B4-BE49-F238E27FC236}">
                    <a16:creationId xmlns:a16="http://schemas.microsoft.com/office/drawing/2014/main" id="{94BDB4D6-0A57-A564-C864-352898296F71}"/>
                  </a:ext>
                </a:extLst>
              </p:cNvPr>
              <p:cNvSpPr txBox="1"/>
              <p:nvPr/>
            </p:nvSpPr>
            <p:spPr>
              <a:xfrm>
                <a:off x="901875" y="7846263"/>
                <a:ext cx="7239491" cy="69948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a:r>
                  <a:rPr lang="en-US" sz="32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i="1" smtClean="0">
                            <a:solidFill>
                              <a:schemeClr val="tx1"/>
                            </a:solidFill>
                            <a:latin typeface="Cambria Math" panose="02040503050406030204" pitchFamily="18" charset="0"/>
                            <a:cs typeface="Times New Roman" panose="02020603050405020304" pitchFamily="18" charset="0"/>
                          </a:rPr>
                        </m:ctrlPr>
                      </m:accPr>
                      <m:e>
                        <m:r>
                          <a:rPr lang="en-US" sz="3200" b="0" i="1" smtClean="0">
                            <a:solidFill>
                              <a:schemeClr val="tx1"/>
                            </a:solidFill>
                            <a:latin typeface="Cambria Math" panose="02040503050406030204" pitchFamily="18" charset="0"/>
                            <a:cs typeface="Times New Roman" panose="02020603050405020304" pitchFamily="18" charset="0"/>
                          </a:rPr>
                          <m:t>𝐴</m:t>
                        </m:r>
                        <m:r>
                          <a:rPr lang="en-US" sz="3200" b="0" i="1" smtClean="0">
                            <a:solidFill>
                              <a:schemeClr val="tx1"/>
                            </a:solidFill>
                            <a:latin typeface="Cambria Math" panose="02040503050406030204" pitchFamily="18" charset="0"/>
                            <a:cs typeface="Times New Roman" panose="02020603050405020304" pitchFamily="18" charset="0"/>
                          </a:rPr>
                          <m:t> </m:t>
                        </m:r>
                      </m:e>
                    </m:acc>
                  </m:oMath>
                </a14:m>
                <a:r>
                  <a:rPr lang="en-US" sz="320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solidFill>
                              <a:schemeClr val="tx1"/>
                            </a:solidFill>
                            <a:latin typeface="Cambria Math" panose="02040503050406030204" pitchFamily="18" charset="0"/>
                            <a:cs typeface="Times New Roman" panose="02020603050405020304" pitchFamily="18" charset="0"/>
                          </a:rPr>
                        </m:ctrlPr>
                      </m:fPr>
                      <m:num>
                        <m:r>
                          <a:rPr lang="en-US" sz="3200" b="0" i="1" smtClean="0">
                            <a:solidFill>
                              <a:schemeClr val="tx1"/>
                            </a:solidFill>
                            <a:latin typeface="Cambria Math" panose="02040503050406030204" pitchFamily="18" charset="0"/>
                            <a:cs typeface="Times New Roman" panose="02020603050405020304" pitchFamily="18" charset="0"/>
                          </a:rPr>
                          <m:t>90</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20</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1</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21</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9</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22</m:t>
                        </m:r>
                      </m:num>
                      <m:den>
                        <m:r>
                          <a:rPr lang="en-US" sz="3200" b="0" i="1" smtClean="0">
                            <a:solidFill>
                              <a:schemeClr val="tx1"/>
                            </a:solidFill>
                            <a:latin typeface="Cambria Math" panose="02040503050406030204" pitchFamily="18" charset="0"/>
                            <a:cs typeface="Times New Roman" panose="02020603050405020304" pitchFamily="18" charset="0"/>
                          </a:rPr>
                          <m:t>100</m:t>
                        </m:r>
                      </m:den>
                    </m:f>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20</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19</m:t>
                    </m:r>
                  </m:oMath>
                </a14:m>
                <a:endParaRPr lang="en-US" sz="3200">
                  <a:solidFill>
                    <a:schemeClr val="tx1"/>
                  </a:solidFill>
                  <a:latin typeface="Times New Roman" panose="02020603050405020304" pitchFamily="18" charset="0"/>
                </a:endParaRPr>
              </a:p>
            </p:txBody>
          </p:sp>
        </mc:Choice>
        <mc:Fallback xmlns="">
          <p:sp>
            <p:nvSpPr>
              <p:cNvPr id="47" name="TextBox 40">
                <a:extLst>
                  <a:ext uri="{FF2B5EF4-FFF2-40B4-BE49-F238E27FC236}">
                    <a16:creationId xmlns:a16="http://schemas.microsoft.com/office/drawing/2014/main" id="{94BDB4D6-0A57-A564-C864-352898296F71}"/>
                  </a:ext>
                </a:extLst>
              </p:cNvPr>
              <p:cNvSpPr txBox="1">
                <a:spLocks noRot="1" noChangeAspect="1" noMove="1" noResize="1" noEditPoints="1" noAdjustHandles="1" noChangeArrowheads="1" noChangeShapeType="1" noTextEdit="1"/>
              </p:cNvSpPr>
              <p:nvPr/>
            </p:nvSpPr>
            <p:spPr>
              <a:xfrm>
                <a:off x="901875" y="7846263"/>
                <a:ext cx="7239491" cy="699487"/>
              </a:xfrm>
              <a:prstGeom prst="rect">
                <a:avLst/>
              </a:prstGeom>
              <a:blipFill>
                <a:blip r:embed="rId8"/>
                <a:stretch>
                  <a:fillRect t="-2521" b="-15966"/>
                </a:stretch>
              </a:blipFill>
            </p:spPr>
            <p:txBody>
              <a:bodyPr/>
              <a:lstStyle/>
              <a:p>
                <a:r>
                  <a:rPr lang="vi-VN">
                    <a:noFill/>
                  </a:rPr>
                  <a:t> </a:t>
                </a:r>
              </a:p>
            </p:txBody>
          </p:sp>
        </mc:Fallback>
      </mc:AlternateContent>
      <p:sp>
        <p:nvSpPr>
          <p:cNvPr id="48" name="TextBox 40">
            <a:extLst>
              <a:ext uri="{FF2B5EF4-FFF2-40B4-BE49-F238E27FC236}">
                <a16:creationId xmlns:a16="http://schemas.microsoft.com/office/drawing/2014/main" id="{809D3166-EF72-09A2-942D-22B880526FF5}"/>
              </a:ext>
            </a:extLst>
          </p:cNvPr>
          <p:cNvSpPr txBox="1"/>
          <p:nvPr/>
        </p:nvSpPr>
        <p:spPr>
          <a:xfrm>
            <a:off x="625084" y="8669496"/>
            <a:ext cx="8087140" cy="528991"/>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a:lnSpc>
                <a:spcPts val="4480"/>
              </a:lnSpc>
            </a:pPr>
            <a:r>
              <a:rPr lang="vi-VN" sz="3200">
                <a:solidFill>
                  <a:schemeClr val="tx1"/>
                </a:solidFill>
                <a:latin typeface="Times New Roman" panose="02020603050405020304" pitchFamily="18" charset="0"/>
                <a:cs typeface="Times New Roman" panose="02020603050405020304" pitchFamily="18" charset="0"/>
              </a:rPr>
              <a:t>Vậy nguyên tử khối trung bình của Ar là 20,19</a:t>
            </a:r>
            <a:endParaRPr lang="en-US" sz="32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1000"/>
                                        <p:tgtEl>
                                          <p:spTgt spid="48"/>
                                        </p:tgtEl>
                                      </p:cBhvr>
                                    </p:animEffect>
                                    <p:anim calcmode="lin" valueType="num">
                                      <p:cBhvr>
                                        <p:cTn id="55" dur="1000" fill="hold"/>
                                        <p:tgtEl>
                                          <p:spTgt spid="48"/>
                                        </p:tgtEl>
                                        <p:attrNameLst>
                                          <p:attrName>ppt_x</p:attrName>
                                        </p:attrNameLst>
                                      </p:cBhvr>
                                      <p:tavLst>
                                        <p:tav tm="0">
                                          <p:val>
                                            <p:strVal val="#ppt_x"/>
                                          </p:val>
                                        </p:tav>
                                        <p:tav tm="100000">
                                          <p:val>
                                            <p:strVal val="#ppt_x"/>
                                          </p:val>
                                        </p:tav>
                                      </p:tavLst>
                                    </p:anim>
                                    <p:anim calcmode="lin" valueType="num">
                                      <p:cBhvr>
                                        <p:cTn id="5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0" grpId="0"/>
      <p:bldP spid="46" grpId="0" animBg="1"/>
      <p:bldP spid="47"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0" y="302580"/>
            <a:ext cx="6655600" cy="1979289"/>
            <a:chOff x="0" y="0"/>
            <a:chExt cx="8874133" cy="2639052"/>
          </a:xfrm>
        </p:grpSpPr>
        <p:grpSp>
          <p:nvGrpSpPr>
            <p:cNvPr id="3" name="Group 3"/>
            <p:cNvGrpSpPr>
              <a:grpSpLocks noChangeAspect="1"/>
            </p:cNvGrpSpPr>
            <p:nvPr/>
          </p:nvGrpSpPr>
          <p:grpSpPr>
            <a:xfrm rot="-10800000">
              <a:off x="5826729" y="0"/>
              <a:ext cx="3047404" cy="263905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p:nvPr/>
          </p:nvGrpSpPr>
          <p:grpSpPr>
            <a:xfrm>
              <a:off x="0" y="0"/>
              <a:ext cx="7350431" cy="2639052"/>
              <a:chOff x="0" y="0"/>
              <a:chExt cx="3729663" cy="1339075"/>
            </a:xfrm>
          </p:grpSpPr>
          <p:sp>
            <p:nvSpPr>
              <p:cNvPr id="6" name="Freeform 6"/>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7" name="Group 7"/>
            <p:cNvGrpSpPr>
              <a:grpSpLocks noChangeAspect="1"/>
            </p:cNvGrpSpPr>
            <p:nvPr/>
          </p:nvGrpSpPr>
          <p:grpSpPr>
            <a:xfrm>
              <a:off x="5826729"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9" name="AutoShape 9"/>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0" name="Group 10"/>
          <p:cNvGrpSpPr/>
          <p:nvPr/>
        </p:nvGrpSpPr>
        <p:grpSpPr>
          <a:xfrm>
            <a:off x="7529219" y="302580"/>
            <a:ext cx="8783524" cy="2044489"/>
            <a:chOff x="0" y="0"/>
            <a:chExt cx="15495520" cy="3606800"/>
          </a:xfrm>
        </p:grpSpPr>
        <p:sp>
          <p:nvSpPr>
            <p:cNvPr id="11" name="Freeform 11"/>
            <p:cNvSpPr/>
            <p:nvPr/>
          </p:nvSpPr>
          <p:spPr>
            <a:xfrm>
              <a:off x="0" y="0"/>
              <a:ext cx="15495521" cy="3606800"/>
            </a:xfrm>
            <a:custGeom>
              <a:avLst/>
              <a:gdLst/>
              <a:ahLst/>
              <a:cxnLst/>
              <a:rect l="l" t="t" r="r" b="b"/>
              <a:pathLst>
                <a:path w="15495521" h="3606800">
                  <a:moveTo>
                    <a:pt x="15495521" y="0"/>
                  </a:moveTo>
                  <a:lnTo>
                    <a:pt x="1041400" y="0"/>
                  </a:lnTo>
                  <a:lnTo>
                    <a:pt x="0" y="1803400"/>
                  </a:lnTo>
                  <a:lnTo>
                    <a:pt x="1041400" y="3606800"/>
                  </a:lnTo>
                  <a:lnTo>
                    <a:pt x="15495521" y="3606800"/>
                  </a:lnTo>
                  <a:lnTo>
                    <a:pt x="14454121" y="1803400"/>
                  </a:lnTo>
                  <a:close/>
                </a:path>
              </a:pathLst>
            </a:custGeom>
            <a:solidFill>
              <a:srgbClr val="E01E37"/>
            </a:solidFill>
          </p:spPr>
        </p:sp>
      </p:grpSp>
      <p:grpSp>
        <p:nvGrpSpPr>
          <p:cNvPr id="12" name="Group 12"/>
          <p:cNvGrpSpPr>
            <a:grpSpLocks noChangeAspect="1"/>
          </p:cNvGrpSpPr>
          <p:nvPr/>
        </p:nvGrpSpPr>
        <p:grpSpPr>
          <a:xfrm>
            <a:off x="16312743" y="-1504100"/>
            <a:ext cx="6526493" cy="5657850"/>
            <a:chOff x="0" y="0"/>
            <a:chExt cx="3196590" cy="2771140"/>
          </a:xfrm>
        </p:grpSpPr>
        <p:sp>
          <p:nvSpPr>
            <p:cNvPr id="13" name="Freeform 1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grpSp>
        <p:nvGrpSpPr>
          <p:cNvPr id="14" name="Group 14"/>
          <p:cNvGrpSpPr/>
          <p:nvPr/>
        </p:nvGrpSpPr>
        <p:grpSpPr>
          <a:xfrm>
            <a:off x="885662" y="2466945"/>
            <a:ext cx="702485" cy="871443"/>
            <a:chOff x="0" y="0"/>
            <a:chExt cx="936646" cy="1161924"/>
          </a:xfrm>
        </p:grpSpPr>
        <p:grpSp>
          <p:nvGrpSpPr>
            <p:cNvPr id="15" name="Group 15"/>
            <p:cNvGrpSpPr/>
            <p:nvPr/>
          </p:nvGrpSpPr>
          <p:grpSpPr>
            <a:xfrm rot="-5400000">
              <a:off x="-120265" y="120265"/>
              <a:ext cx="1161924" cy="921395"/>
              <a:chOff x="0" y="0"/>
              <a:chExt cx="1636767" cy="1297940"/>
            </a:xfrm>
          </p:grpSpPr>
          <p:sp>
            <p:nvSpPr>
              <p:cNvPr id="16" name="Freeform 16"/>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4181" y="362813"/>
              <a:ext cx="722465" cy="442674"/>
            </a:xfrm>
            <a:prstGeom prst="rect">
              <a:avLst/>
            </a:prstGeom>
          </p:spPr>
        </p:pic>
      </p:grpSp>
      <p:pic>
        <p:nvPicPr>
          <p:cNvPr id="18" name="Picture 18"/>
          <p:cNvPicPr>
            <a:picLocks noChangeAspect="1"/>
          </p:cNvPicPr>
          <p:nvPr/>
        </p:nvPicPr>
        <p:blipFill>
          <a:blip r:embed="rId4"/>
          <a:srcRect l="4409" t="9991" r="31678" b="9434"/>
          <a:stretch>
            <a:fillRect/>
          </a:stretch>
        </p:blipFill>
        <p:spPr>
          <a:xfrm>
            <a:off x="8252795" y="4910459"/>
            <a:ext cx="8059948" cy="6769940"/>
          </a:xfrm>
          <a:prstGeom prst="rect">
            <a:avLst/>
          </a:prstGeom>
        </p:spPr>
      </p:pic>
      <p:sp>
        <p:nvSpPr>
          <p:cNvPr id="19" name="TextBox 19"/>
          <p:cNvSpPr txBox="1"/>
          <p:nvPr/>
        </p:nvSpPr>
        <p:spPr>
          <a:xfrm>
            <a:off x="885662" y="1047750"/>
            <a:ext cx="4884276" cy="508000"/>
          </a:xfrm>
          <a:prstGeom prst="rect">
            <a:avLst/>
          </a:prstGeom>
        </p:spPr>
        <p:txBody>
          <a:bodyPr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20" name="TextBox 20"/>
          <p:cNvSpPr txBox="1"/>
          <p:nvPr/>
        </p:nvSpPr>
        <p:spPr>
          <a:xfrm>
            <a:off x="8252795" y="914400"/>
            <a:ext cx="7326213" cy="643253"/>
          </a:xfrm>
          <a:prstGeom prst="rect">
            <a:avLst/>
          </a:prstGeom>
        </p:spPr>
        <p:txBody>
          <a:bodyPr lIns="0" tIns="0" rIns="0" bIns="0" rtlCol="0" anchor="t">
            <a:spAutoFit/>
          </a:bodyPr>
          <a:lstStyle/>
          <a:p>
            <a:pPr algn="just">
              <a:lnSpc>
                <a:spcPts val="5599"/>
              </a:lnSpc>
            </a:pPr>
            <a:r>
              <a:rPr lang="en-US" sz="3500" b="1">
                <a:solidFill>
                  <a:srgbClr val="FFFFFF"/>
                </a:solidFill>
                <a:latin typeface="Times New Roman" panose="02020603050405020304" pitchFamily="18" charset="0"/>
              </a:rPr>
              <a:t>2. Nguyên tử khối trung bình</a:t>
            </a:r>
          </a:p>
        </p:txBody>
      </p:sp>
      <p:sp>
        <p:nvSpPr>
          <p:cNvPr id="21" name="TextBox 21"/>
          <p:cNvSpPr txBox="1"/>
          <p:nvPr/>
        </p:nvSpPr>
        <p:spPr>
          <a:xfrm>
            <a:off x="1803344" y="2570879"/>
            <a:ext cx="3822948" cy="573427"/>
          </a:xfrm>
          <a:prstGeom prst="rect">
            <a:avLst/>
          </a:prstGeom>
        </p:spPr>
        <p:txBody>
          <a:bodyPr lIns="0" tIns="0" rIns="0" bIns="0" rtlCol="0" anchor="t">
            <a:spAutoFit/>
          </a:bodyPr>
          <a:lstStyle/>
          <a:p>
            <a:pPr algn="just">
              <a:lnSpc>
                <a:spcPts val="4900"/>
              </a:lnSpc>
            </a:pPr>
            <a:r>
              <a:rPr lang="en-US" sz="3500" b="1">
                <a:solidFill>
                  <a:srgbClr val="00B0F0"/>
                </a:solidFill>
                <a:latin typeface="Times New Roman" panose="02020603050405020304" pitchFamily="18" charset="0"/>
              </a:rPr>
              <a:t>Câu hỏi vận dụng</a:t>
            </a:r>
          </a:p>
        </p:txBody>
      </p:sp>
      <p:sp>
        <p:nvSpPr>
          <p:cNvPr id="22" name="TextBox 22"/>
          <p:cNvSpPr txBox="1"/>
          <p:nvPr/>
        </p:nvSpPr>
        <p:spPr>
          <a:xfrm>
            <a:off x="1803344" y="3166938"/>
            <a:ext cx="14509399" cy="1233223"/>
          </a:xfrm>
          <a:prstGeom prst="rect">
            <a:avLst/>
          </a:prstGeom>
        </p:spPr>
        <p:txBody>
          <a:bodyPr lIns="0" tIns="0" rIns="0" bIns="0" rtlCol="0" anchor="t">
            <a:spAutoFit/>
          </a:bodyPr>
          <a:lstStyle/>
          <a:p>
            <a:pPr algn="just">
              <a:lnSpc>
                <a:spcPct val="120000"/>
              </a:lnSpc>
              <a:spcBef>
                <a:spcPct val="0"/>
              </a:spcBef>
            </a:pPr>
            <a:r>
              <a:rPr lang="en-US" sz="3500" b="1">
                <a:solidFill>
                  <a:srgbClr val="FF0000"/>
                </a:solidFill>
                <a:latin typeface="Times New Roman" panose="02020603050405020304" pitchFamily="18" charset="0"/>
              </a:rPr>
              <a:t>6. </a:t>
            </a:r>
            <a:r>
              <a:rPr lang="en-US" sz="3500">
                <a:solidFill>
                  <a:srgbClr val="FFFFFF"/>
                </a:solidFill>
                <a:latin typeface="Times New Roman" panose="02020603050405020304" pitchFamily="18" charset="0"/>
              </a:rPr>
              <a:t>Vì sao trong bảng tuần hoàn các nguyên tố hóa học, giá trị nguyên tử khối của chromium (Cr) không phải là số nguyên, mà là 51,996?</a:t>
            </a:r>
          </a:p>
        </p:txBody>
      </p:sp>
      <p:sp>
        <p:nvSpPr>
          <p:cNvPr id="23" name="TextBox 23"/>
          <p:cNvSpPr txBox="1"/>
          <p:nvPr/>
        </p:nvSpPr>
        <p:spPr>
          <a:xfrm>
            <a:off x="1803344" y="4578671"/>
            <a:ext cx="1475929" cy="573427"/>
          </a:xfrm>
          <a:prstGeom prst="rect">
            <a:avLst/>
          </a:prstGeom>
        </p:spPr>
        <p:txBody>
          <a:bodyPr lIns="0" tIns="0" rIns="0" bIns="0" rtlCol="0" anchor="t">
            <a:spAutoFit/>
          </a:bodyPr>
          <a:lstStyle/>
          <a:p>
            <a:pPr algn="ctr">
              <a:lnSpc>
                <a:spcPts val="4900"/>
              </a:lnSpc>
            </a:pPr>
            <a:r>
              <a:rPr lang="en-US" sz="3500" b="1">
                <a:solidFill>
                  <a:srgbClr val="00B0F0"/>
                </a:solidFill>
                <a:latin typeface="Times New Roman" panose="02020603050405020304" pitchFamily="18" charset="0"/>
              </a:rPr>
              <a:t>Đáp án</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4732AF1-CA52-4E50-607C-8869075B2CB6}"/>
                  </a:ext>
                </a:extLst>
              </p:cNvPr>
              <p:cNvSpPr txBox="1"/>
              <p:nvPr/>
            </p:nvSpPr>
            <p:spPr>
              <a:xfrm>
                <a:off x="376774" y="5285230"/>
                <a:ext cx="7700426" cy="276159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latinLnBrk="0"/>
                <a:r>
                  <a:rPr lang="vi-VN" sz="3200" b="0" i="0">
                    <a:solidFill>
                      <a:srgbClr val="333333"/>
                    </a:solidFill>
                    <a:effectLst/>
                    <a:latin typeface="Times New Roman" panose="02020603050405020304" pitchFamily="18" charset="0"/>
                    <a:cs typeface="Times New Roman" panose="02020603050405020304" pitchFamily="18" charset="0"/>
                  </a:rPr>
                  <a:t>Trong tự nhiên, Cr tồn tại ở nhiều loại đồng vị như </a:t>
                </a:r>
                <a:r>
                  <a:rPr lang="vi-VN" sz="3200" b="0" i="0" baseline="30000">
                    <a:solidFill>
                      <a:srgbClr val="333333"/>
                    </a:solidFill>
                    <a:effectLst/>
                    <a:latin typeface="Times New Roman" panose="02020603050405020304" pitchFamily="18" charset="0"/>
                    <a:cs typeface="Times New Roman" panose="02020603050405020304" pitchFamily="18" charset="0"/>
                  </a:rPr>
                  <a:t>40</a:t>
                </a:r>
                <a:r>
                  <a:rPr lang="vi-VN" sz="3200" b="0" i="0">
                    <a:solidFill>
                      <a:srgbClr val="333333"/>
                    </a:solidFill>
                    <a:effectLst/>
                    <a:latin typeface="Times New Roman" panose="02020603050405020304" pitchFamily="18" charset="0"/>
                    <a:cs typeface="Times New Roman" panose="02020603050405020304" pitchFamily="18" charset="0"/>
                  </a:rPr>
                  <a:t>Cr, </a:t>
                </a:r>
                <a:r>
                  <a:rPr lang="vi-VN" sz="3200" b="0" i="0" baseline="30000">
                    <a:solidFill>
                      <a:srgbClr val="333333"/>
                    </a:solidFill>
                    <a:effectLst/>
                    <a:latin typeface="Times New Roman" panose="02020603050405020304" pitchFamily="18" charset="0"/>
                    <a:cs typeface="Times New Roman" panose="02020603050405020304" pitchFamily="18" charset="0"/>
                  </a:rPr>
                  <a:t>51</a:t>
                </a:r>
                <a:r>
                  <a:rPr lang="vi-VN" sz="3200" b="0" i="0">
                    <a:solidFill>
                      <a:srgbClr val="333333"/>
                    </a:solidFill>
                    <a:effectLst/>
                    <a:latin typeface="Times New Roman" panose="02020603050405020304" pitchFamily="18" charset="0"/>
                    <a:cs typeface="Times New Roman" panose="02020603050405020304" pitchFamily="18" charset="0"/>
                  </a:rPr>
                  <a:t>Cr, </a:t>
                </a:r>
                <a:r>
                  <a:rPr lang="vi-VN" sz="3200" b="0" i="0" baseline="30000">
                    <a:solidFill>
                      <a:srgbClr val="333333"/>
                    </a:solidFill>
                    <a:effectLst/>
                    <a:latin typeface="Times New Roman" panose="02020603050405020304" pitchFamily="18" charset="0"/>
                    <a:cs typeface="Times New Roman" panose="02020603050405020304" pitchFamily="18" charset="0"/>
                  </a:rPr>
                  <a:t>52</a:t>
                </a:r>
                <a:r>
                  <a:rPr lang="vi-VN" sz="3200" b="0" i="0">
                    <a:solidFill>
                      <a:srgbClr val="333333"/>
                    </a:solidFill>
                    <a:effectLst/>
                    <a:latin typeface="Times New Roman" panose="02020603050405020304" pitchFamily="18" charset="0"/>
                    <a:cs typeface="Times New Roman" panose="02020603050405020304" pitchFamily="18" charset="0"/>
                  </a:rPr>
                  <a:t>Cr, </a:t>
                </a:r>
                <a:r>
                  <a:rPr lang="vi-VN" sz="3200" b="0" i="0" baseline="30000">
                    <a:solidFill>
                      <a:srgbClr val="333333"/>
                    </a:solidFill>
                    <a:effectLst/>
                    <a:latin typeface="Times New Roman" panose="02020603050405020304" pitchFamily="18" charset="0"/>
                    <a:cs typeface="Times New Roman" panose="02020603050405020304" pitchFamily="18" charset="0"/>
                  </a:rPr>
                  <a:t>53</a:t>
                </a:r>
                <a:r>
                  <a:rPr lang="vi-VN" sz="3200" b="0" i="0">
                    <a:solidFill>
                      <a:srgbClr val="333333"/>
                    </a:solidFill>
                    <a:effectLst/>
                    <a:latin typeface="Times New Roman" panose="02020603050405020304" pitchFamily="18" charset="0"/>
                    <a:cs typeface="Times New Roman" panose="02020603050405020304" pitchFamily="18" charset="0"/>
                  </a:rPr>
                  <a:t>Cr, </a:t>
                </a:r>
                <a:r>
                  <a:rPr lang="vi-VN" sz="3200" b="0" i="0" baseline="30000">
                    <a:solidFill>
                      <a:srgbClr val="333333"/>
                    </a:solidFill>
                    <a:effectLst/>
                    <a:latin typeface="Times New Roman" panose="02020603050405020304" pitchFamily="18" charset="0"/>
                    <a:cs typeface="Times New Roman" panose="02020603050405020304" pitchFamily="18" charset="0"/>
                  </a:rPr>
                  <a:t>54</a:t>
                </a:r>
                <a:r>
                  <a:rPr lang="vi-VN" sz="3200" b="0" i="0">
                    <a:solidFill>
                      <a:srgbClr val="333333"/>
                    </a:solidFill>
                    <a:effectLst/>
                    <a:latin typeface="Times New Roman" panose="02020603050405020304" pitchFamily="18" charset="0"/>
                    <a:cs typeface="Times New Roman" panose="02020603050405020304" pitchFamily="18" charset="0"/>
                  </a:rPr>
                  <a:t>Cr.</a:t>
                </a:r>
              </a:p>
              <a:p>
                <a:pPr algn="l" latinLnBrk="0"/>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Times New Roman" panose="02020603050405020304" pitchFamily="18" charset="0"/>
                    <a:cs typeface="Times New Roman" panose="02020603050405020304" pitchFamily="18" charset="0"/>
                  </a:rPr>
                  <a:t> Tính giá trị nguyên tử khối của chromium sẽ không phải là số nguyên mà là 51,996</a:t>
                </a:r>
              </a:p>
              <a:p>
                <a:pPr algn="l" latinLnBrk="0"/>
                <a14:m>
                  <m:oMath xmlns:m="http://schemas.openxmlformats.org/officeDocument/2006/math">
                    <m:acc>
                      <m:accPr>
                        <m:chr m:val="̅"/>
                        <m:ctrlPr>
                          <a:rPr lang="en-US" sz="3200" i="1" smtClean="0">
                            <a:solidFill>
                              <a:schemeClr val="tx1"/>
                            </a:solidFill>
                            <a:latin typeface="Cambria Math" panose="02040503050406030204" pitchFamily="18" charset="0"/>
                            <a:cs typeface="Times New Roman" panose="02020603050405020304" pitchFamily="18" charset="0"/>
                          </a:rPr>
                        </m:ctrlPr>
                      </m:accPr>
                      <m:e>
                        <m:r>
                          <a:rPr lang="en-US" sz="3200" b="0" i="1" smtClean="0">
                            <a:solidFill>
                              <a:schemeClr val="tx1"/>
                            </a:solidFill>
                            <a:latin typeface="Cambria Math" panose="02040503050406030204" pitchFamily="18" charset="0"/>
                            <a:cs typeface="Times New Roman" panose="02020603050405020304" pitchFamily="18" charset="0"/>
                          </a:rPr>
                          <m:t>𝐴</m:t>
                        </m:r>
                        <m:r>
                          <a:rPr lang="en-US" sz="3200" b="0" i="1" smtClean="0">
                            <a:solidFill>
                              <a:schemeClr val="tx1"/>
                            </a:solidFill>
                            <a:latin typeface="Cambria Math" panose="02040503050406030204" pitchFamily="18" charset="0"/>
                            <a:cs typeface="Times New Roman" panose="02020603050405020304" pitchFamily="18" charset="0"/>
                          </a:rPr>
                          <m:t> </m:t>
                        </m:r>
                      </m:e>
                    </m:acc>
                  </m:oMath>
                </a14:m>
                <a:r>
                  <a:rPr lang="en-US" sz="320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solidFill>
                              <a:schemeClr val="tx1"/>
                            </a:solidFill>
                            <a:latin typeface="Cambria Math" panose="02040503050406030204" pitchFamily="18" charset="0"/>
                            <a:cs typeface="Times New Roman" panose="02020603050405020304" pitchFamily="18" charset="0"/>
                          </a:rPr>
                        </m:ctrlPr>
                      </m:fPr>
                      <m:num>
                        <m:r>
                          <a:rPr lang="en-US" sz="3200" b="0" i="1" smtClean="0">
                            <a:solidFill>
                              <a:schemeClr val="tx1"/>
                            </a:solidFill>
                            <a:latin typeface="Cambria Math" panose="02040503050406030204" pitchFamily="18" charset="0"/>
                            <a:cs typeface="Times New Roman" panose="02020603050405020304" pitchFamily="18" charset="0"/>
                          </a:rPr>
                          <m:t>𝑎</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𝐴</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𝑏</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𝐵</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𝑐</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𝐶</m:t>
                        </m:r>
                        <m:r>
                          <a:rPr lang="en-US" sz="3200" b="0" i="1" smtClean="0">
                            <a:solidFill>
                              <a:schemeClr val="tx1"/>
                            </a:solidFill>
                            <a:latin typeface="Cambria Math" panose="02040503050406030204" pitchFamily="18" charset="0"/>
                            <a:cs typeface="Times New Roman" panose="02020603050405020304" pitchFamily="18" charset="0"/>
                          </a:rPr>
                          <m:t>…..</m:t>
                        </m:r>
                      </m:num>
                      <m:den>
                        <m:r>
                          <a:rPr lang="en-US" sz="3200" b="0" i="1" smtClean="0">
                            <a:solidFill>
                              <a:schemeClr val="tx1"/>
                            </a:solidFill>
                            <a:latin typeface="Cambria Math" panose="02040503050406030204" pitchFamily="18" charset="0"/>
                            <a:cs typeface="Times New Roman" panose="02020603050405020304" pitchFamily="18" charset="0"/>
                          </a:rPr>
                          <m:t>100</m:t>
                        </m:r>
                      </m:den>
                    </m:f>
                  </m:oMath>
                </a14:m>
                <a:endParaRPr lang="vi-VN" sz="3200" b="0" i="0">
                  <a:solidFill>
                    <a:srgbClr val="333333"/>
                  </a:solidFill>
                  <a:effectLst/>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4732AF1-CA52-4E50-607C-8869075B2CB6}"/>
                  </a:ext>
                </a:extLst>
              </p:cNvPr>
              <p:cNvSpPr txBox="1">
                <a:spLocks noRot="1" noChangeAspect="1" noMove="1" noResize="1" noEditPoints="1" noAdjustHandles="1" noChangeArrowheads="1" noChangeShapeType="1" noTextEdit="1"/>
              </p:cNvSpPr>
              <p:nvPr/>
            </p:nvSpPr>
            <p:spPr>
              <a:xfrm>
                <a:off x="376774" y="5285230"/>
                <a:ext cx="7700426" cy="2761590"/>
              </a:xfrm>
              <a:prstGeom prst="rect">
                <a:avLst/>
              </a:prstGeom>
              <a:blipFill>
                <a:blip r:embed="rId5"/>
                <a:stretch>
                  <a:fillRect l="-1894" t="-2626" b="-1969"/>
                </a:stretch>
              </a:blipFill>
            </p:spPr>
            <p:txBody>
              <a:bodyPr/>
              <a:lstStyle/>
              <a:p>
                <a:r>
                  <a:rPr lang="vi-VN">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0" y="302580"/>
            <a:ext cx="6655600" cy="1979289"/>
            <a:chOff x="0" y="0"/>
            <a:chExt cx="8874133" cy="2639052"/>
          </a:xfrm>
        </p:grpSpPr>
        <p:grpSp>
          <p:nvGrpSpPr>
            <p:cNvPr id="3" name="Group 3"/>
            <p:cNvGrpSpPr>
              <a:grpSpLocks noChangeAspect="1"/>
            </p:cNvGrpSpPr>
            <p:nvPr/>
          </p:nvGrpSpPr>
          <p:grpSpPr>
            <a:xfrm rot="-10800000">
              <a:off x="5826729" y="0"/>
              <a:ext cx="3047404" cy="2639052"/>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5" name="Group 5"/>
            <p:cNvGrpSpPr/>
            <p:nvPr/>
          </p:nvGrpSpPr>
          <p:grpSpPr>
            <a:xfrm>
              <a:off x="0" y="0"/>
              <a:ext cx="7350431" cy="2639052"/>
              <a:chOff x="0" y="0"/>
              <a:chExt cx="3729663" cy="1339075"/>
            </a:xfrm>
          </p:grpSpPr>
          <p:sp>
            <p:nvSpPr>
              <p:cNvPr id="6" name="Freeform 6"/>
              <p:cNvSpPr/>
              <p:nvPr/>
            </p:nvSpPr>
            <p:spPr>
              <a:xfrm>
                <a:off x="0" y="0"/>
                <a:ext cx="3729663" cy="1339075"/>
              </a:xfrm>
              <a:custGeom>
                <a:avLst/>
                <a:gdLst/>
                <a:ahLst/>
                <a:cxnLst/>
                <a:rect l="l" t="t" r="r" b="b"/>
                <a:pathLst>
                  <a:path w="3729663" h="1339075">
                    <a:moveTo>
                      <a:pt x="0" y="0"/>
                    </a:moveTo>
                    <a:lnTo>
                      <a:pt x="3729663" y="0"/>
                    </a:lnTo>
                    <a:lnTo>
                      <a:pt x="3729663" y="1339075"/>
                    </a:lnTo>
                    <a:lnTo>
                      <a:pt x="0" y="1339075"/>
                    </a:lnTo>
                    <a:close/>
                  </a:path>
                </a:pathLst>
              </a:custGeom>
              <a:solidFill>
                <a:srgbClr val="E01E37"/>
              </a:solidFill>
            </p:spPr>
          </p:sp>
        </p:grpSp>
        <p:grpSp>
          <p:nvGrpSpPr>
            <p:cNvPr id="7" name="Group 7"/>
            <p:cNvGrpSpPr>
              <a:grpSpLocks noChangeAspect="1"/>
            </p:cNvGrpSpPr>
            <p:nvPr/>
          </p:nvGrpSpPr>
          <p:grpSpPr>
            <a:xfrm>
              <a:off x="5826729"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sp>
        <p:nvSpPr>
          <p:cNvPr id="9" name="AutoShape 9"/>
          <p:cNvSpPr/>
          <p:nvPr/>
        </p:nvSpPr>
        <p:spPr>
          <a:xfrm rot="5396021">
            <a:off x="13130210" y="5133975"/>
            <a:ext cx="8229606" cy="0"/>
          </a:xfrm>
          <a:prstGeom prst="line">
            <a:avLst/>
          </a:prstGeom>
          <a:ln w="19050" cap="flat">
            <a:solidFill>
              <a:srgbClr val="E01E37"/>
            </a:solidFill>
            <a:prstDash val="solid"/>
            <a:headEnd type="none" w="sm" len="sm"/>
            <a:tailEnd type="none" w="sm" len="sm"/>
          </a:ln>
        </p:spPr>
      </p:sp>
      <p:grpSp>
        <p:nvGrpSpPr>
          <p:cNvPr id="10" name="Group 10"/>
          <p:cNvGrpSpPr/>
          <p:nvPr/>
        </p:nvGrpSpPr>
        <p:grpSpPr>
          <a:xfrm>
            <a:off x="7529219" y="302580"/>
            <a:ext cx="8783524" cy="2044489"/>
            <a:chOff x="0" y="0"/>
            <a:chExt cx="15495520" cy="3606800"/>
          </a:xfrm>
        </p:grpSpPr>
        <p:sp>
          <p:nvSpPr>
            <p:cNvPr id="11" name="Freeform 11"/>
            <p:cNvSpPr/>
            <p:nvPr/>
          </p:nvSpPr>
          <p:spPr>
            <a:xfrm>
              <a:off x="0" y="0"/>
              <a:ext cx="15495521" cy="3606800"/>
            </a:xfrm>
            <a:custGeom>
              <a:avLst/>
              <a:gdLst/>
              <a:ahLst/>
              <a:cxnLst/>
              <a:rect l="l" t="t" r="r" b="b"/>
              <a:pathLst>
                <a:path w="15495521" h="3606800">
                  <a:moveTo>
                    <a:pt x="15495521" y="0"/>
                  </a:moveTo>
                  <a:lnTo>
                    <a:pt x="1041400" y="0"/>
                  </a:lnTo>
                  <a:lnTo>
                    <a:pt x="0" y="1803400"/>
                  </a:lnTo>
                  <a:lnTo>
                    <a:pt x="1041400" y="3606800"/>
                  </a:lnTo>
                  <a:lnTo>
                    <a:pt x="15495521" y="3606800"/>
                  </a:lnTo>
                  <a:lnTo>
                    <a:pt x="14454121" y="1803400"/>
                  </a:lnTo>
                  <a:close/>
                </a:path>
              </a:pathLst>
            </a:custGeom>
            <a:solidFill>
              <a:srgbClr val="E01E37"/>
            </a:solidFill>
          </p:spPr>
        </p:sp>
      </p:grpSp>
      <p:grpSp>
        <p:nvGrpSpPr>
          <p:cNvPr id="12" name="Group 12"/>
          <p:cNvGrpSpPr>
            <a:grpSpLocks noChangeAspect="1"/>
          </p:cNvGrpSpPr>
          <p:nvPr/>
        </p:nvGrpSpPr>
        <p:grpSpPr>
          <a:xfrm>
            <a:off x="16312743" y="-1504100"/>
            <a:ext cx="6526493" cy="5657850"/>
            <a:chOff x="0" y="0"/>
            <a:chExt cx="3196590" cy="2771140"/>
          </a:xfrm>
        </p:grpSpPr>
        <p:sp>
          <p:nvSpPr>
            <p:cNvPr id="13" name="Freeform 1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C7D0D8"/>
            </a:solidFill>
          </p:spPr>
        </p:sp>
      </p:grpSp>
      <p:grpSp>
        <p:nvGrpSpPr>
          <p:cNvPr id="14" name="Group 14"/>
          <p:cNvGrpSpPr/>
          <p:nvPr/>
        </p:nvGrpSpPr>
        <p:grpSpPr>
          <a:xfrm>
            <a:off x="885662" y="2466945"/>
            <a:ext cx="702485" cy="871443"/>
            <a:chOff x="0" y="0"/>
            <a:chExt cx="936646" cy="1161924"/>
          </a:xfrm>
        </p:grpSpPr>
        <p:grpSp>
          <p:nvGrpSpPr>
            <p:cNvPr id="15" name="Group 15"/>
            <p:cNvGrpSpPr/>
            <p:nvPr/>
          </p:nvGrpSpPr>
          <p:grpSpPr>
            <a:xfrm rot="-5400000">
              <a:off x="-120265" y="120265"/>
              <a:ext cx="1161924" cy="921395"/>
              <a:chOff x="0" y="0"/>
              <a:chExt cx="1636767" cy="1297940"/>
            </a:xfrm>
          </p:grpSpPr>
          <p:sp>
            <p:nvSpPr>
              <p:cNvPr id="16" name="Freeform 16"/>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4181" y="362813"/>
              <a:ext cx="722465" cy="442674"/>
            </a:xfrm>
            <a:prstGeom prst="rect">
              <a:avLst/>
            </a:prstGeom>
          </p:spPr>
        </p:pic>
      </p:grpSp>
      <p:pic>
        <p:nvPicPr>
          <p:cNvPr id="18" name="Picture 18"/>
          <p:cNvPicPr>
            <a:picLocks noChangeAspect="1"/>
          </p:cNvPicPr>
          <p:nvPr/>
        </p:nvPicPr>
        <p:blipFill>
          <a:blip r:embed="rId4"/>
          <a:srcRect/>
          <a:stretch>
            <a:fillRect/>
          </a:stretch>
        </p:blipFill>
        <p:spPr>
          <a:xfrm>
            <a:off x="1803344" y="6049287"/>
            <a:ext cx="3966594" cy="3956678"/>
          </a:xfrm>
          <a:prstGeom prst="rect">
            <a:avLst/>
          </a:prstGeom>
        </p:spPr>
      </p:pic>
      <p:sp>
        <p:nvSpPr>
          <p:cNvPr id="19" name="TextBox 19"/>
          <p:cNvSpPr txBox="1"/>
          <p:nvPr/>
        </p:nvSpPr>
        <p:spPr>
          <a:xfrm>
            <a:off x="885662" y="1047750"/>
            <a:ext cx="4884276" cy="508000"/>
          </a:xfrm>
          <a:prstGeom prst="rect">
            <a:avLst/>
          </a:prstGeom>
        </p:spPr>
        <p:txBody>
          <a:bodyPr lIns="0" tIns="0" rIns="0" bIns="0" rtlCol="0" anchor="t">
            <a:spAutoFit/>
          </a:bodyPr>
          <a:lstStyle/>
          <a:p>
            <a:pPr>
              <a:lnSpc>
                <a:spcPts val="4025"/>
              </a:lnSpc>
            </a:pPr>
            <a:r>
              <a:rPr lang="en-US" sz="3500" b="1">
                <a:solidFill>
                  <a:srgbClr val="FFFFFF"/>
                </a:solidFill>
                <a:latin typeface="Times New Roman" panose="02020603050405020304" pitchFamily="18" charset="0"/>
              </a:rPr>
              <a:t>IV. NGUYÊN TỬ KHỐI</a:t>
            </a:r>
          </a:p>
        </p:txBody>
      </p:sp>
      <p:sp>
        <p:nvSpPr>
          <p:cNvPr id="20" name="TextBox 20"/>
          <p:cNvSpPr txBox="1"/>
          <p:nvPr/>
        </p:nvSpPr>
        <p:spPr>
          <a:xfrm>
            <a:off x="8252795" y="914400"/>
            <a:ext cx="7326213" cy="643253"/>
          </a:xfrm>
          <a:prstGeom prst="rect">
            <a:avLst/>
          </a:prstGeom>
        </p:spPr>
        <p:txBody>
          <a:bodyPr lIns="0" tIns="0" rIns="0" bIns="0" rtlCol="0" anchor="t">
            <a:spAutoFit/>
          </a:bodyPr>
          <a:lstStyle/>
          <a:p>
            <a:pPr algn="just">
              <a:lnSpc>
                <a:spcPts val="5599"/>
              </a:lnSpc>
            </a:pPr>
            <a:r>
              <a:rPr lang="en-US" sz="3500" b="1">
                <a:solidFill>
                  <a:srgbClr val="FFFFFF"/>
                </a:solidFill>
                <a:latin typeface="Times New Roman" panose="02020603050405020304" pitchFamily="18" charset="0"/>
              </a:rPr>
              <a:t>2. Nguyên tử khối trung bình</a:t>
            </a:r>
          </a:p>
        </p:txBody>
      </p:sp>
      <p:sp>
        <p:nvSpPr>
          <p:cNvPr id="21" name="TextBox 21"/>
          <p:cNvSpPr txBox="1"/>
          <p:nvPr/>
        </p:nvSpPr>
        <p:spPr>
          <a:xfrm>
            <a:off x="1803344" y="2570879"/>
            <a:ext cx="3822948" cy="573427"/>
          </a:xfrm>
          <a:prstGeom prst="rect">
            <a:avLst/>
          </a:prstGeom>
        </p:spPr>
        <p:txBody>
          <a:bodyPr lIns="0" tIns="0" rIns="0" bIns="0" rtlCol="0" anchor="t">
            <a:spAutoFit/>
          </a:bodyPr>
          <a:lstStyle/>
          <a:p>
            <a:pPr algn="just">
              <a:lnSpc>
                <a:spcPts val="4900"/>
              </a:lnSpc>
            </a:pPr>
            <a:r>
              <a:rPr lang="en-US" sz="3500" b="1">
                <a:solidFill>
                  <a:srgbClr val="00B0F0"/>
                </a:solidFill>
                <a:latin typeface="Times New Roman" panose="02020603050405020304" pitchFamily="18" charset="0"/>
              </a:rPr>
              <a:t>Câu hỏi vận dụng</a:t>
            </a:r>
          </a:p>
        </p:txBody>
      </p:sp>
      <mc:AlternateContent xmlns:mc="http://schemas.openxmlformats.org/markup-compatibility/2006" xmlns:a14="http://schemas.microsoft.com/office/drawing/2010/main">
        <mc:Choice Requires="a14">
          <p:sp>
            <p:nvSpPr>
              <p:cNvPr id="22" name="TextBox 22"/>
              <p:cNvSpPr txBox="1"/>
              <p:nvPr/>
            </p:nvSpPr>
            <p:spPr>
              <a:xfrm>
                <a:off x="1803344" y="3195513"/>
                <a:ext cx="14775732" cy="2474460"/>
              </a:xfrm>
              <a:prstGeom prst="rect">
                <a:avLst/>
              </a:prstGeom>
            </p:spPr>
            <p:txBody>
              <a:bodyPr lIns="0" tIns="0" rIns="0" bIns="0" rtlCol="0" anchor="t">
                <a:spAutoFit/>
              </a:bodyPr>
              <a:lstStyle/>
              <a:p>
                <a:pPr algn="just">
                  <a:lnSpc>
                    <a:spcPts val="4900"/>
                  </a:lnSpc>
                  <a:spcBef>
                    <a:spcPct val="0"/>
                  </a:spcBef>
                </a:pPr>
                <a:r>
                  <a:rPr lang="en-US" sz="3500" b="1">
                    <a:solidFill>
                      <a:srgbClr val="FF0000"/>
                    </a:solidFill>
                    <a:latin typeface="Times New Roman" panose="02020603050405020304" pitchFamily="18" charset="0"/>
                    <a:cs typeface="Times New Roman" panose="02020603050405020304" pitchFamily="18" charset="0"/>
                  </a:rPr>
                  <a:t>7. </a:t>
                </a:r>
                <a:r>
                  <a:rPr lang="en-US" sz="3500">
                    <a:solidFill>
                      <a:schemeClr val="bg1"/>
                    </a:solidFill>
                    <a:latin typeface="Times New Roman" panose="02020603050405020304" pitchFamily="18" charset="0"/>
                    <a:cs typeface="Times New Roman" panose="02020603050405020304" pitchFamily="18" charset="0"/>
                  </a:rPr>
                  <a:t>Copper (đồng) được sử dụng làm dây dẫn điện, huy chương, trống đồng,… Nguyên tử khối trung bình của Copper bằng 63,546. Copper tồn tại trong tự nhiên dưới hai dạng đồng vị </a:t>
                </a:r>
                <a14:m>
                  <m:oMath xmlns:m="http://schemas.openxmlformats.org/officeDocument/2006/math">
                    <m:sPre>
                      <m:sPrePr>
                        <m:ctrlPr>
                          <a:rPr lang="en-US" sz="3500" i="1">
                            <a:solidFill>
                              <a:schemeClr val="bg1"/>
                            </a:solidFill>
                            <a:latin typeface="Cambria Math" panose="02040503050406030204" pitchFamily="18" charset="0"/>
                          </a:rPr>
                        </m:ctrlPr>
                      </m:sPrePr>
                      <m:sub>
                        <m:r>
                          <a:rPr lang="en-US" sz="3500" i="0">
                            <a:solidFill>
                              <a:schemeClr val="bg1"/>
                            </a:solidFill>
                            <a:latin typeface="Cambria Math" panose="02040503050406030204" pitchFamily="18" charset="0"/>
                          </a:rPr>
                          <m:t>29</m:t>
                        </m:r>
                      </m:sub>
                      <m:sup>
                        <m:r>
                          <a:rPr lang="en-US" sz="3500" i="0">
                            <a:solidFill>
                              <a:schemeClr val="bg1"/>
                            </a:solidFill>
                            <a:latin typeface="Cambria Math" panose="02040503050406030204" pitchFamily="18" charset="0"/>
                          </a:rPr>
                          <m:t>63</m:t>
                        </m:r>
                      </m:sup>
                      <m:e>
                        <m:r>
                          <m:rPr>
                            <m:sty m:val="p"/>
                          </m:rPr>
                          <a:rPr lang="en-US" sz="3500" i="0">
                            <a:solidFill>
                              <a:schemeClr val="bg1"/>
                            </a:solidFill>
                            <a:latin typeface="Cambria Math" panose="02040503050406030204" pitchFamily="18" charset="0"/>
                          </a:rPr>
                          <m:t>Cu</m:t>
                        </m:r>
                      </m:e>
                    </m:sPre>
                  </m:oMath>
                </a14:m>
                <a:r>
                  <a:rPr lang="en-US" sz="3500">
                    <a:solidFill>
                      <a:schemeClr val="bg1"/>
                    </a:solidFill>
                    <a:latin typeface="Times New Roman" panose="02020603050405020304" pitchFamily="18" charset="0"/>
                    <a:cs typeface="Times New Roman" panose="02020603050405020304" pitchFamily="18" charset="0"/>
                  </a:rPr>
                  <a:t> và </a:t>
                </a:r>
                <a14:m>
                  <m:oMath xmlns:m="http://schemas.openxmlformats.org/officeDocument/2006/math">
                    <m:sPre>
                      <m:sPrePr>
                        <m:ctrlPr>
                          <a:rPr lang="en-US" sz="3500" i="1">
                            <a:solidFill>
                              <a:schemeClr val="bg1"/>
                            </a:solidFill>
                            <a:latin typeface="Cambria Math" panose="02040503050406030204" pitchFamily="18" charset="0"/>
                          </a:rPr>
                        </m:ctrlPr>
                      </m:sPrePr>
                      <m:sub>
                        <m:r>
                          <a:rPr lang="en-US" sz="3500" i="0">
                            <a:solidFill>
                              <a:schemeClr val="bg1"/>
                            </a:solidFill>
                            <a:latin typeface="Cambria Math" panose="02040503050406030204" pitchFamily="18" charset="0"/>
                          </a:rPr>
                          <m:t>29</m:t>
                        </m:r>
                      </m:sub>
                      <m:sup>
                        <m:r>
                          <a:rPr lang="en-US" sz="3500" i="0">
                            <a:solidFill>
                              <a:schemeClr val="bg1"/>
                            </a:solidFill>
                            <a:latin typeface="Cambria Math" panose="02040503050406030204" pitchFamily="18" charset="0"/>
                          </a:rPr>
                          <m:t>65</m:t>
                        </m:r>
                      </m:sup>
                      <m:e>
                        <m:r>
                          <m:rPr>
                            <m:sty m:val="p"/>
                          </m:rPr>
                          <a:rPr lang="en-US" sz="3500" i="0">
                            <a:solidFill>
                              <a:schemeClr val="bg1"/>
                            </a:solidFill>
                            <a:latin typeface="Cambria Math" panose="02040503050406030204" pitchFamily="18" charset="0"/>
                          </a:rPr>
                          <m:t>Cu</m:t>
                        </m:r>
                      </m:e>
                    </m:sPre>
                  </m:oMath>
                </a14:m>
                <a:r>
                  <a:rPr lang="en-US" sz="3500">
                    <a:solidFill>
                      <a:schemeClr val="bg1"/>
                    </a:solidFill>
                    <a:latin typeface="Times New Roman" panose="02020603050405020304" pitchFamily="18" charset="0"/>
                    <a:cs typeface="Times New Roman" panose="02020603050405020304" pitchFamily="18" charset="0"/>
                  </a:rPr>
                  <a:t>. Tính phần trăm số nguyên tử đồng vị </a:t>
                </a:r>
                <a14:m>
                  <m:oMath xmlns:m="http://schemas.openxmlformats.org/officeDocument/2006/math">
                    <m:sPre>
                      <m:sPrePr>
                        <m:ctrlPr>
                          <a:rPr lang="en-US" sz="3500" i="1">
                            <a:solidFill>
                              <a:schemeClr val="bg1"/>
                            </a:solidFill>
                            <a:latin typeface="Cambria Math" panose="02040503050406030204" pitchFamily="18" charset="0"/>
                          </a:rPr>
                        </m:ctrlPr>
                      </m:sPrePr>
                      <m:sub>
                        <m:r>
                          <a:rPr lang="en-US" sz="3500" i="0">
                            <a:solidFill>
                              <a:schemeClr val="bg1"/>
                            </a:solidFill>
                            <a:latin typeface="Cambria Math" panose="02040503050406030204" pitchFamily="18" charset="0"/>
                          </a:rPr>
                          <m:t>29</m:t>
                        </m:r>
                      </m:sub>
                      <m:sup>
                        <m:r>
                          <a:rPr lang="en-US" sz="3500" i="0">
                            <a:solidFill>
                              <a:schemeClr val="bg1"/>
                            </a:solidFill>
                            <a:latin typeface="Cambria Math" panose="02040503050406030204" pitchFamily="18" charset="0"/>
                          </a:rPr>
                          <m:t>63</m:t>
                        </m:r>
                      </m:sup>
                      <m:e>
                        <m:r>
                          <m:rPr>
                            <m:sty m:val="p"/>
                          </m:rPr>
                          <a:rPr lang="en-US" sz="3500" i="0">
                            <a:solidFill>
                              <a:schemeClr val="bg1"/>
                            </a:solidFill>
                            <a:latin typeface="Cambria Math" panose="02040503050406030204" pitchFamily="18" charset="0"/>
                          </a:rPr>
                          <m:t>Cu</m:t>
                        </m:r>
                      </m:e>
                    </m:sPre>
                  </m:oMath>
                </a14:m>
                <a:r>
                  <a:rPr lang="en-US" sz="3500">
                    <a:solidFill>
                      <a:schemeClr val="bg1"/>
                    </a:solidFill>
                    <a:latin typeface="Times New Roman" panose="02020603050405020304" pitchFamily="18" charset="0"/>
                    <a:cs typeface="Times New Roman" panose="02020603050405020304" pitchFamily="18" charset="0"/>
                  </a:rPr>
                  <a:t> tồn tại trong tự nhiên</a:t>
                </a:r>
              </a:p>
            </p:txBody>
          </p:sp>
        </mc:Choice>
        <mc:Fallback xmlns="">
          <p:sp>
            <p:nvSpPr>
              <p:cNvPr id="22" name="TextBox 22"/>
              <p:cNvSpPr txBox="1">
                <a:spLocks noRot="1" noChangeAspect="1" noMove="1" noResize="1" noEditPoints="1" noAdjustHandles="1" noChangeArrowheads="1" noChangeShapeType="1" noTextEdit="1"/>
              </p:cNvSpPr>
              <p:nvPr/>
            </p:nvSpPr>
            <p:spPr>
              <a:xfrm>
                <a:off x="1803344" y="3195513"/>
                <a:ext cx="14775732" cy="2474460"/>
              </a:xfrm>
              <a:prstGeom prst="rect">
                <a:avLst/>
              </a:prstGeom>
              <a:blipFill>
                <a:blip r:embed="rId5"/>
                <a:stretch>
                  <a:fillRect l="-1856" t="-3941" r="-2599" b="-9606"/>
                </a:stretch>
              </a:blipFill>
            </p:spPr>
            <p:txBody>
              <a:bodyPr/>
              <a:lstStyle/>
              <a:p>
                <a:r>
                  <a:rPr lang="vi-VN">
                    <a:noFill/>
                  </a:rPr>
                  <a:t> </a:t>
                </a:r>
              </a:p>
            </p:txBody>
          </p:sp>
        </mc:Fallback>
      </mc:AlternateContent>
      <p:sp>
        <p:nvSpPr>
          <p:cNvPr id="23" name="TextBox 23"/>
          <p:cNvSpPr txBox="1"/>
          <p:nvPr/>
        </p:nvSpPr>
        <p:spPr>
          <a:xfrm>
            <a:off x="6655600" y="5887362"/>
            <a:ext cx="1475929" cy="573427"/>
          </a:xfrm>
          <a:prstGeom prst="rect">
            <a:avLst/>
          </a:prstGeom>
        </p:spPr>
        <p:txBody>
          <a:bodyPr lIns="0" tIns="0" rIns="0" bIns="0" rtlCol="0" anchor="t">
            <a:spAutoFit/>
          </a:bodyPr>
          <a:lstStyle/>
          <a:p>
            <a:pPr algn="ctr">
              <a:lnSpc>
                <a:spcPts val="4900"/>
              </a:lnSpc>
            </a:pPr>
            <a:r>
              <a:rPr lang="en-US" sz="3500" b="1">
                <a:solidFill>
                  <a:srgbClr val="00B0F0"/>
                </a:solidFill>
                <a:latin typeface="Times New Roman" panose="02020603050405020304" pitchFamily="18" charset="0"/>
              </a:rPr>
              <a:t>Đáp án</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F1ECF20-AABB-E568-D70B-8E0137359E9C}"/>
                  </a:ext>
                </a:extLst>
              </p:cNvPr>
              <p:cNvSpPr txBox="1"/>
              <p:nvPr/>
            </p:nvSpPr>
            <p:spPr>
              <a:xfrm>
                <a:off x="7097871" y="6683621"/>
                <a:ext cx="8634211" cy="27835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latinLnBrk="0"/>
                <a:r>
                  <a:rPr lang="vi-VN" sz="3200" b="0" i="0">
                    <a:solidFill>
                      <a:srgbClr val="333333"/>
                    </a:solidFill>
                    <a:effectLst/>
                    <a:latin typeface="Times New Roman" panose="02020603050405020304" pitchFamily="18" charset="0"/>
                    <a:cs typeface="Times New Roman" panose="02020603050405020304" pitchFamily="18" charset="0"/>
                  </a:rPr>
                  <a:t>- Gọi tỉ lệ đồng vị </a:t>
                </a:r>
                <a:r>
                  <a:rPr lang="vi-VN" sz="3200" b="0" i="0" baseline="30000">
                    <a:solidFill>
                      <a:srgbClr val="333333"/>
                    </a:solidFill>
                    <a:effectLst/>
                    <a:latin typeface="Times New Roman" panose="02020603050405020304" pitchFamily="18" charset="0"/>
                    <a:cs typeface="Times New Roman" panose="02020603050405020304" pitchFamily="18" charset="0"/>
                  </a:rPr>
                  <a:t>63</a:t>
                </a:r>
                <a:r>
                  <a:rPr lang="vi-VN" sz="3200" b="0" i="0">
                    <a:solidFill>
                      <a:srgbClr val="333333"/>
                    </a:solidFill>
                    <a:effectLst/>
                    <a:latin typeface="Times New Roman" panose="02020603050405020304" pitchFamily="18" charset="0"/>
                    <a:cs typeface="Times New Roman" panose="02020603050405020304" pitchFamily="18" charset="0"/>
                  </a:rPr>
                  <a:t>Cu trong tự nhiên là x%</a:t>
                </a:r>
              </a:p>
              <a:p>
                <a:pPr algn="l" latinLnBrk="0"/>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Times New Roman" panose="02020603050405020304" pitchFamily="18" charset="0"/>
                    <a:cs typeface="Times New Roman" panose="02020603050405020304" pitchFamily="18" charset="0"/>
                  </a:rPr>
                  <a:t> Tỉ lệ đồng vị </a:t>
                </a:r>
                <a:r>
                  <a:rPr lang="vi-VN" sz="3200" b="0" i="0" baseline="30000">
                    <a:solidFill>
                      <a:srgbClr val="333333"/>
                    </a:solidFill>
                    <a:effectLst/>
                    <a:latin typeface="Times New Roman" panose="02020603050405020304" pitchFamily="18" charset="0"/>
                    <a:cs typeface="Times New Roman" panose="02020603050405020304" pitchFamily="18" charset="0"/>
                  </a:rPr>
                  <a:t>65</a:t>
                </a:r>
                <a:r>
                  <a:rPr lang="vi-VN" sz="3200" b="0" i="0">
                    <a:solidFill>
                      <a:srgbClr val="333333"/>
                    </a:solidFill>
                    <a:effectLst/>
                    <a:latin typeface="Times New Roman" panose="02020603050405020304" pitchFamily="18" charset="0"/>
                    <a:cs typeface="Times New Roman" panose="02020603050405020304" pitchFamily="18" charset="0"/>
                  </a:rPr>
                  <a:t>Cu trong tự nhiên là (100-x)%</a:t>
                </a:r>
              </a:p>
              <a:p>
                <a:pPr algn="l" latinLnBrk="0"/>
                <a:r>
                  <a:rPr lang="vi-VN" sz="3200" b="0" i="0">
                    <a:solidFill>
                      <a:srgbClr val="333333"/>
                    </a:solidFill>
                    <a:effectLst/>
                    <a:latin typeface="Times New Roman" panose="02020603050405020304" pitchFamily="18" charset="0"/>
                    <a:cs typeface="Times New Roman" panose="02020603050405020304" pitchFamily="18" charset="0"/>
                  </a:rPr>
                  <a:t>- Nguyên tử khối trung bình của Cu là 63,546</a:t>
                </a:r>
              </a:p>
              <a:p>
                <a:r>
                  <a:rPr lang="vi-VN" sz="3200">
                    <a:solidFill>
                      <a:srgbClr val="333333"/>
                    </a:solidFill>
                    <a:latin typeface="Times New Roman" panose="02020603050405020304" pitchFamily="18" charset="0"/>
                    <a:cs typeface="Times New Roman" panose="02020603050405020304" pitchFamily="18" charset="0"/>
                  </a:rPr>
                  <a:t>63,546 </a:t>
                </a:r>
                <a:r>
                  <a:rPr lang="en-US" sz="32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latin typeface="Cambria Math" panose="02040503050406030204" pitchFamily="18" charset="0"/>
                            <a:cs typeface="Times New Roman" panose="02020603050405020304" pitchFamily="18" charset="0"/>
                          </a:rPr>
                        </m:ctrlPr>
                      </m:fPr>
                      <m:num>
                        <m:r>
                          <a:rPr lang="en-US" sz="3200" b="0" i="1" smtClean="0">
                            <a:solidFill>
                              <a:schemeClr val="tx1"/>
                            </a:solidFill>
                            <a:latin typeface="Cambria Math" panose="02040503050406030204" pitchFamily="18" charset="0"/>
                            <a:cs typeface="Times New Roman" panose="02020603050405020304" pitchFamily="18" charset="0"/>
                          </a:rPr>
                          <m:t>63</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𝑥</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65</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100</m:t>
                        </m:r>
                        <m:r>
                          <a:rPr lang="en-US" sz="3200" b="0" i="1" smtClean="0">
                            <a:solidFill>
                              <a:schemeClr val="tx1"/>
                            </a:solidFill>
                            <a:latin typeface="Cambria Math" panose="02040503050406030204" pitchFamily="18" charset="0"/>
                            <a:cs typeface="Times New Roman" panose="02020603050405020304" pitchFamily="18" charset="0"/>
                          </a:rPr>
                          <m:t>−</m:t>
                        </m:r>
                        <m:r>
                          <a:rPr lang="en-US" sz="3200" b="0" i="1" smtClean="0">
                            <a:solidFill>
                              <a:schemeClr val="tx1"/>
                            </a:solidFill>
                            <a:latin typeface="Cambria Math" panose="02040503050406030204" pitchFamily="18" charset="0"/>
                            <a:cs typeface="Times New Roman" panose="02020603050405020304" pitchFamily="18" charset="0"/>
                          </a:rPr>
                          <m:t>𝑥</m:t>
                        </m:r>
                        <m:r>
                          <a:rPr lang="en-US" sz="3200" b="0" i="1" smtClean="0">
                            <a:solidFill>
                              <a:schemeClr val="tx1"/>
                            </a:solidFill>
                            <a:latin typeface="Cambria Math" panose="02040503050406030204" pitchFamily="18" charset="0"/>
                            <a:cs typeface="Times New Roman" panose="02020603050405020304" pitchFamily="18" charset="0"/>
                          </a:rPr>
                          <m:t>)</m:t>
                        </m:r>
                      </m:num>
                      <m:den>
                        <m:r>
                          <a:rPr lang="en-US" sz="3200" b="0" i="1" smtClean="0">
                            <a:solidFill>
                              <a:schemeClr val="tx1"/>
                            </a:solidFill>
                            <a:latin typeface="Cambria Math" panose="02040503050406030204" pitchFamily="18" charset="0"/>
                            <a:cs typeface="Times New Roman" panose="02020603050405020304" pitchFamily="18" charset="0"/>
                          </a:rPr>
                          <m:t>100</m:t>
                        </m:r>
                      </m:den>
                    </m:f>
                  </m:oMath>
                </a14:m>
                <a:r>
                  <a:rPr lang="en-US" sz="3200" b="0" i="0">
                    <a:solidFill>
                      <a:srgbClr val="333333"/>
                    </a:solidFill>
                    <a:effectLst/>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 x = 72,7%</a:t>
                </a:r>
              </a:p>
              <a:p>
                <a:pPr algn="l" latinLnBrk="0"/>
                <a:r>
                  <a:rPr lang="vi-VN" sz="3200" b="0" i="0">
                    <a:solidFill>
                      <a:srgbClr val="333333"/>
                    </a:solidFill>
                    <a:effectLst/>
                    <a:latin typeface="Times New Roman" panose="02020603050405020304" pitchFamily="18" charset="0"/>
                    <a:cs typeface="Times New Roman" panose="02020603050405020304" pitchFamily="18" charset="0"/>
                  </a:rPr>
                  <a:t>Vậy đồng vị </a:t>
                </a:r>
                <a:r>
                  <a:rPr lang="vi-VN" sz="3200" b="0" i="0" baseline="30000">
                    <a:solidFill>
                      <a:srgbClr val="333333"/>
                    </a:solidFill>
                    <a:effectLst/>
                    <a:latin typeface="Times New Roman" panose="02020603050405020304" pitchFamily="18" charset="0"/>
                    <a:cs typeface="Times New Roman" panose="02020603050405020304" pitchFamily="18" charset="0"/>
                  </a:rPr>
                  <a:t>63</a:t>
                </a:r>
                <a:r>
                  <a:rPr lang="vi-VN" sz="3200" b="0" i="0">
                    <a:solidFill>
                      <a:srgbClr val="333333"/>
                    </a:solidFill>
                    <a:effectLst/>
                    <a:latin typeface="Times New Roman" panose="02020603050405020304" pitchFamily="18" charset="0"/>
                    <a:cs typeface="Times New Roman" panose="02020603050405020304" pitchFamily="18" charset="0"/>
                  </a:rPr>
                  <a:t>Cu chiếm 72,7% trong tự nhiên</a:t>
                </a:r>
              </a:p>
            </p:txBody>
          </p:sp>
        </mc:Choice>
        <mc:Fallback xmlns="">
          <p:sp>
            <p:nvSpPr>
              <p:cNvPr id="25" name="TextBox 24">
                <a:extLst>
                  <a:ext uri="{FF2B5EF4-FFF2-40B4-BE49-F238E27FC236}">
                    <a16:creationId xmlns:a16="http://schemas.microsoft.com/office/drawing/2014/main" id="{BF1ECF20-AABB-E568-D70B-8E0137359E9C}"/>
                  </a:ext>
                </a:extLst>
              </p:cNvPr>
              <p:cNvSpPr txBox="1">
                <a:spLocks noRot="1" noChangeAspect="1" noMove="1" noResize="1" noEditPoints="1" noAdjustHandles="1" noChangeArrowheads="1" noChangeShapeType="1" noTextEdit="1"/>
              </p:cNvSpPr>
              <p:nvPr/>
            </p:nvSpPr>
            <p:spPr>
              <a:xfrm>
                <a:off x="7097871" y="6683621"/>
                <a:ext cx="8634211" cy="2783519"/>
              </a:xfrm>
              <a:prstGeom prst="rect">
                <a:avLst/>
              </a:prstGeom>
              <a:blipFill>
                <a:blip r:embed="rId6"/>
                <a:stretch>
                  <a:fillRect l="-1619" t="-2603" b="-5640"/>
                </a:stretch>
              </a:blipFill>
            </p:spPr>
            <p:txBody>
              <a:bodyPr/>
              <a:lstStyle/>
              <a:p>
                <a:r>
                  <a:rPr lang="vi-VN">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547160" y="2044686"/>
            <a:ext cx="1213242" cy="998738"/>
            <a:chOff x="0" y="0"/>
            <a:chExt cx="1617655" cy="1331650"/>
          </a:xfrm>
        </p:grpSpPr>
        <p:grpSp>
          <p:nvGrpSpPr>
            <p:cNvPr id="3" name="Group 3"/>
            <p:cNvGrpSpPr/>
            <p:nvPr/>
          </p:nvGrpSpPr>
          <p:grpSpPr>
            <a:xfrm rot="-5400000">
              <a:off x="-218145" y="218145"/>
              <a:ext cx="1331650" cy="895360"/>
              <a:chOff x="0" y="0"/>
              <a:chExt cx="1930400" cy="1297940"/>
            </a:xfrm>
          </p:grpSpPr>
          <p:sp>
            <p:nvSpPr>
              <p:cNvPr id="4" name="Freeform 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64" y="0"/>
              <a:ext cx="1444591" cy="1331650"/>
            </a:xfrm>
            <a:prstGeom prst="rect">
              <a:avLst/>
            </a:prstGeom>
          </p:spPr>
        </p:pic>
      </p:grpSp>
      <p:sp>
        <p:nvSpPr>
          <p:cNvPr id="6" name="TextBox 6"/>
          <p:cNvSpPr txBox="1"/>
          <p:nvPr/>
        </p:nvSpPr>
        <p:spPr>
          <a:xfrm>
            <a:off x="1547160" y="268288"/>
            <a:ext cx="6244039" cy="1310743"/>
          </a:xfrm>
          <a:prstGeom prst="rect">
            <a:avLst/>
          </a:prstGeom>
        </p:spPr>
        <p:txBody>
          <a:bodyPr lIns="0" tIns="0" rIns="0" bIns="0" rtlCol="0" anchor="t">
            <a:spAutoFit/>
          </a:bodyPr>
          <a:lstStyle/>
          <a:p>
            <a:pPr>
              <a:lnSpc>
                <a:spcPts val="11200"/>
              </a:lnSpc>
            </a:pPr>
            <a:r>
              <a:rPr lang="en-US" sz="8000" b="1">
                <a:solidFill>
                  <a:srgbClr val="FFFFFF"/>
                </a:solidFill>
                <a:latin typeface="Times New Roman" panose="02020603050405020304" pitchFamily="18" charset="0"/>
              </a:rPr>
              <a:t>EM ĐÃ HỌC</a:t>
            </a:r>
          </a:p>
        </p:txBody>
      </p:sp>
      <p:sp>
        <p:nvSpPr>
          <p:cNvPr id="7" name="AutoShape 7"/>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sp>
        <p:nvSpPr>
          <p:cNvPr id="8" name="TextBox 8"/>
          <p:cNvSpPr txBox="1"/>
          <p:nvPr/>
        </p:nvSpPr>
        <p:spPr>
          <a:xfrm>
            <a:off x="2998595" y="1978011"/>
            <a:ext cx="14260705" cy="1233223"/>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Nguyên tố hóa học là tập hợp các nguyên tử có cùng số đơn vị diện tích hạt nhân</a:t>
            </a:r>
          </a:p>
        </p:txBody>
      </p:sp>
      <p:grpSp>
        <p:nvGrpSpPr>
          <p:cNvPr id="9" name="Group 9"/>
          <p:cNvGrpSpPr/>
          <p:nvPr/>
        </p:nvGrpSpPr>
        <p:grpSpPr>
          <a:xfrm>
            <a:off x="1547160" y="3809092"/>
            <a:ext cx="1213242" cy="998738"/>
            <a:chOff x="0" y="0"/>
            <a:chExt cx="1617655" cy="1331650"/>
          </a:xfrm>
        </p:grpSpPr>
        <p:grpSp>
          <p:nvGrpSpPr>
            <p:cNvPr id="10" name="Group 10"/>
            <p:cNvGrpSpPr/>
            <p:nvPr/>
          </p:nvGrpSpPr>
          <p:grpSpPr>
            <a:xfrm rot="-5400000">
              <a:off x="-218145" y="218145"/>
              <a:ext cx="1331650" cy="895360"/>
              <a:chOff x="0" y="0"/>
              <a:chExt cx="1930400" cy="1297940"/>
            </a:xfrm>
          </p:grpSpPr>
          <p:sp>
            <p:nvSpPr>
              <p:cNvPr id="11" name="Freeform 1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64" y="0"/>
              <a:ext cx="1444591" cy="1331650"/>
            </a:xfrm>
            <a:prstGeom prst="rect">
              <a:avLst/>
            </a:prstGeom>
          </p:spPr>
        </p:pic>
      </p:grpSp>
      <p:sp>
        <p:nvSpPr>
          <p:cNvPr id="13" name="TextBox 13"/>
          <p:cNvSpPr txBox="1"/>
          <p:nvPr/>
        </p:nvSpPr>
        <p:spPr>
          <a:xfrm>
            <a:off x="2998595" y="3667111"/>
            <a:ext cx="14260705" cy="1233223"/>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Đồng vị là những nguyên tử có cùng số đơn vị điện tích hạt nhân (cùng số proton) nhưng có số neutrong khác nhau</a:t>
            </a:r>
          </a:p>
        </p:txBody>
      </p:sp>
      <p:grpSp>
        <p:nvGrpSpPr>
          <p:cNvPr id="14" name="Group 14"/>
          <p:cNvGrpSpPr/>
          <p:nvPr/>
        </p:nvGrpSpPr>
        <p:grpSpPr>
          <a:xfrm>
            <a:off x="1547160" y="5526288"/>
            <a:ext cx="1213242" cy="998738"/>
            <a:chOff x="0" y="0"/>
            <a:chExt cx="1617655" cy="1331650"/>
          </a:xfrm>
        </p:grpSpPr>
        <p:grpSp>
          <p:nvGrpSpPr>
            <p:cNvPr id="15" name="Group 15"/>
            <p:cNvGrpSpPr/>
            <p:nvPr/>
          </p:nvGrpSpPr>
          <p:grpSpPr>
            <a:xfrm rot="-5400000">
              <a:off x="-218145" y="218145"/>
              <a:ext cx="1331650" cy="89536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64" y="0"/>
              <a:ext cx="1444591" cy="1331650"/>
            </a:xfrm>
            <a:prstGeom prst="rect">
              <a:avLst/>
            </a:prstGeom>
          </p:spPr>
        </p:pic>
      </p:grpSp>
      <mc:AlternateContent xmlns:mc="http://schemas.openxmlformats.org/markup-compatibility/2006" xmlns:a14="http://schemas.microsoft.com/office/drawing/2010/main">
        <mc:Choice Requires="a14">
          <p:sp>
            <p:nvSpPr>
              <p:cNvPr id="18" name="TextBox 18"/>
              <p:cNvSpPr txBox="1"/>
              <p:nvPr/>
            </p:nvSpPr>
            <p:spPr>
              <a:xfrm>
                <a:off x="2998595" y="5693870"/>
                <a:ext cx="6201817" cy="627672"/>
              </a:xfrm>
              <a:prstGeom prst="rect">
                <a:avLst/>
              </a:prstGeom>
            </p:spPr>
            <p:txBody>
              <a:bodyPr lIns="0" tIns="0" rIns="0" bIns="0" rtlCol="0" anchor="t">
                <a:spAutoFit/>
              </a:bodyPr>
              <a:lstStyle/>
              <a:p>
                <a:pPr algn="just"/>
                <a:r>
                  <a:rPr lang="en-US" sz="3500">
                    <a:solidFill>
                      <a:schemeClr val="bg1"/>
                    </a:solidFill>
                    <a:latin typeface="Times New Roman" panose="02020603050405020304" pitchFamily="18" charset="0"/>
                    <a:cs typeface="Times New Roman" panose="02020603050405020304" pitchFamily="18" charset="0"/>
                  </a:rPr>
                  <a:t>Kí hiệu của nguyên tử: </a:t>
                </a:r>
                <a14:m>
                  <m:oMath xmlns:m="http://schemas.openxmlformats.org/officeDocument/2006/math">
                    <m:sPre>
                      <m:sPrePr>
                        <m:ctrlPr>
                          <a:rPr lang="en-US" sz="4000" i="1">
                            <a:solidFill>
                              <a:schemeClr val="bg1"/>
                            </a:solidFill>
                            <a:latin typeface="Cambria Math" panose="02040503050406030204" pitchFamily="18" charset="0"/>
                          </a:rPr>
                        </m:ctrlPr>
                      </m:sPrePr>
                      <m:sub>
                        <m:r>
                          <a:rPr lang="en-US" sz="4000" i="1">
                            <a:solidFill>
                              <a:schemeClr val="bg1"/>
                            </a:solidFill>
                            <a:latin typeface="Cambria Math" panose="02040503050406030204" pitchFamily="18" charset="0"/>
                          </a:rPr>
                          <m:t>𝑍</m:t>
                        </m:r>
                      </m:sub>
                      <m:sup>
                        <m:r>
                          <a:rPr lang="en-US" sz="4000" i="1">
                            <a:solidFill>
                              <a:schemeClr val="bg1"/>
                            </a:solidFill>
                            <a:latin typeface="Cambria Math" panose="02040503050406030204" pitchFamily="18" charset="0"/>
                          </a:rPr>
                          <m:t>𝐴</m:t>
                        </m:r>
                      </m:sup>
                      <m:e>
                        <m:r>
                          <a:rPr lang="en-US" sz="4000" i="1">
                            <a:solidFill>
                              <a:schemeClr val="bg1"/>
                            </a:solidFill>
                            <a:latin typeface="Cambria Math" panose="02040503050406030204" pitchFamily="18" charset="0"/>
                          </a:rPr>
                          <m:t>𝑋</m:t>
                        </m:r>
                      </m:e>
                    </m:sPre>
                  </m:oMath>
                </a14:m>
                <a:endParaRPr lang="en-US" sz="400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8"/>
              <p:cNvSpPr txBox="1">
                <a:spLocks noRot="1" noChangeAspect="1" noMove="1" noResize="1" noEditPoints="1" noAdjustHandles="1" noChangeArrowheads="1" noChangeShapeType="1" noTextEdit="1"/>
              </p:cNvSpPr>
              <p:nvPr/>
            </p:nvSpPr>
            <p:spPr>
              <a:xfrm>
                <a:off x="2998595" y="5693870"/>
                <a:ext cx="6201817" cy="627672"/>
              </a:xfrm>
              <a:prstGeom prst="rect">
                <a:avLst/>
              </a:prstGeom>
              <a:blipFill>
                <a:blip r:embed="rId4"/>
                <a:stretch>
                  <a:fillRect l="-4425" t="-9709" b="-40777"/>
                </a:stretch>
              </a:blipFill>
            </p:spPr>
            <p:txBody>
              <a:bodyPr/>
              <a:lstStyle/>
              <a:p>
                <a:r>
                  <a:rPr lang="vi-VN">
                    <a:noFill/>
                  </a:rPr>
                  <a:t> </a:t>
                </a:r>
              </a:p>
            </p:txBody>
          </p:sp>
        </mc:Fallback>
      </mc:AlternateContent>
      <p:grpSp>
        <p:nvGrpSpPr>
          <p:cNvPr id="19" name="Group 19"/>
          <p:cNvGrpSpPr/>
          <p:nvPr/>
        </p:nvGrpSpPr>
        <p:grpSpPr>
          <a:xfrm>
            <a:off x="1547160" y="7138801"/>
            <a:ext cx="1213242" cy="998738"/>
            <a:chOff x="0" y="0"/>
            <a:chExt cx="1617655" cy="1331650"/>
          </a:xfrm>
        </p:grpSpPr>
        <p:grpSp>
          <p:nvGrpSpPr>
            <p:cNvPr id="20" name="Group 20"/>
            <p:cNvGrpSpPr/>
            <p:nvPr/>
          </p:nvGrpSpPr>
          <p:grpSpPr>
            <a:xfrm rot="-5400000">
              <a:off x="-218145" y="218145"/>
              <a:ext cx="1331650" cy="895360"/>
              <a:chOff x="0" y="0"/>
              <a:chExt cx="1930400" cy="1297940"/>
            </a:xfrm>
          </p:grpSpPr>
          <p:sp>
            <p:nvSpPr>
              <p:cNvPr id="21" name="Freeform 2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64" y="0"/>
              <a:ext cx="1444591" cy="1331650"/>
            </a:xfrm>
            <a:prstGeom prst="rect">
              <a:avLst/>
            </a:prstGeom>
          </p:spPr>
        </p:pic>
      </p:grpSp>
      <p:sp>
        <p:nvSpPr>
          <p:cNvPr id="23" name="TextBox 23"/>
          <p:cNvSpPr txBox="1"/>
          <p:nvPr/>
        </p:nvSpPr>
        <p:spPr>
          <a:xfrm>
            <a:off x="2998595" y="6996820"/>
            <a:ext cx="14260705" cy="1233223"/>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Nguyên tử khối cho biết khối lượng nguyên tử đó nặng gấp bao nhiêu lần đơn vị khối lượng nguyên tử</a:t>
            </a:r>
          </a:p>
        </p:txBody>
      </p:sp>
      <p:grpSp>
        <p:nvGrpSpPr>
          <p:cNvPr id="24" name="Group 24"/>
          <p:cNvGrpSpPr/>
          <p:nvPr/>
        </p:nvGrpSpPr>
        <p:grpSpPr>
          <a:xfrm>
            <a:off x="1547160" y="8758942"/>
            <a:ext cx="1213242" cy="998738"/>
            <a:chOff x="0" y="0"/>
            <a:chExt cx="1617655" cy="1331650"/>
          </a:xfrm>
        </p:grpSpPr>
        <p:grpSp>
          <p:nvGrpSpPr>
            <p:cNvPr id="25" name="Group 25"/>
            <p:cNvGrpSpPr/>
            <p:nvPr/>
          </p:nvGrpSpPr>
          <p:grpSpPr>
            <a:xfrm rot="-5400000">
              <a:off x="-218145" y="218145"/>
              <a:ext cx="1331650" cy="895360"/>
              <a:chOff x="0" y="0"/>
              <a:chExt cx="1930400" cy="1297940"/>
            </a:xfrm>
          </p:grpSpPr>
          <p:sp>
            <p:nvSpPr>
              <p:cNvPr id="26" name="Freeform 2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01E37"/>
              </a:solidFill>
            </p:spPr>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64" y="0"/>
              <a:ext cx="1444591" cy="1331650"/>
            </a:xfrm>
            <a:prstGeom prst="rect">
              <a:avLst/>
            </a:prstGeom>
          </p:spPr>
        </p:pic>
      </p:grpSp>
      <p:sp>
        <p:nvSpPr>
          <p:cNvPr id="28" name="TextBox 28"/>
          <p:cNvSpPr txBox="1"/>
          <p:nvPr/>
        </p:nvSpPr>
        <p:spPr>
          <a:xfrm>
            <a:off x="2998595" y="8616950"/>
            <a:ext cx="14260705" cy="1233223"/>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Nguyên tử khối của một nguyên tố là nguyên tử khối trung bình của hỗn hợp các đồng vị của nguyên tố đó</a:t>
            </a:r>
          </a:p>
        </p:txBody>
      </p:sp>
      <p:sp>
        <p:nvSpPr>
          <p:cNvPr id="29" name="TextBox 29"/>
          <p:cNvSpPr txBox="1"/>
          <p:nvPr/>
        </p:nvSpPr>
        <p:spPr>
          <a:xfrm rot="-5400000">
            <a:off x="-2832488" y="5342823"/>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8" grpId="0"/>
      <p:bldP spid="23"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sp>
        <p:nvSpPr>
          <p:cNvPr id="2" name="AutoShape 2"/>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160" y="1945246"/>
            <a:ext cx="1715204" cy="159358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160" y="3859616"/>
            <a:ext cx="1715204" cy="1593581"/>
          </a:xfrm>
          <a:prstGeom prst="rect">
            <a:avLst/>
          </a:prstGeom>
        </p:spPr>
      </p:pic>
      <p:pic>
        <p:nvPicPr>
          <p:cNvPr id="5" name="Picture 5"/>
          <p:cNvPicPr>
            <a:picLocks noChangeAspect="1"/>
          </p:cNvPicPr>
          <p:nvPr/>
        </p:nvPicPr>
        <p:blipFill>
          <a:blip r:embed="rId4"/>
          <a:srcRect t="39370" b="7238"/>
          <a:stretch>
            <a:fillRect/>
          </a:stretch>
        </p:blipFill>
        <p:spPr>
          <a:xfrm>
            <a:off x="1547160" y="5978377"/>
            <a:ext cx="15712140" cy="5599565"/>
          </a:xfrm>
          <a:prstGeom prst="rect">
            <a:avLst/>
          </a:prstGeom>
        </p:spPr>
      </p:pic>
      <p:sp>
        <p:nvSpPr>
          <p:cNvPr id="6" name="TextBox 6"/>
          <p:cNvSpPr txBox="1"/>
          <p:nvPr/>
        </p:nvSpPr>
        <p:spPr>
          <a:xfrm>
            <a:off x="1547160" y="268288"/>
            <a:ext cx="6244039" cy="1310743"/>
          </a:xfrm>
          <a:prstGeom prst="rect">
            <a:avLst/>
          </a:prstGeom>
        </p:spPr>
        <p:txBody>
          <a:bodyPr lIns="0" tIns="0" rIns="0" bIns="0" rtlCol="0" anchor="t">
            <a:spAutoFit/>
          </a:bodyPr>
          <a:lstStyle/>
          <a:p>
            <a:pPr>
              <a:lnSpc>
                <a:spcPts val="11200"/>
              </a:lnSpc>
            </a:pPr>
            <a:r>
              <a:rPr lang="en-US" sz="8000" b="1">
                <a:solidFill>
                  <a:srgbClr val="FFFFFF"/>
                </a:solidFill>
                <a:latin typeface="Times New Roman" panose="02020603050405020304" pitchFamily="18" charset="0"/>
              </a:rPr>
              <a:t>EM CÓ THỂ</a:t>
            </a:r>
          </a:p>
        </p:txBody>
      </p:sp>
      <p:sp>
        <p:nvSpPr>
          <p:cNvPr id="7" name="TextBox 7"/>
          <p:cNvSpPr txBox="1"/>
          <p:nvPr/>
        </p:nvSpPr>
        <p:spPr>
          <a:xfrm rot="-5400000">
            <a:off x="-2832488" y="5342823"/>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8" name="TextBox 8"/>
          <p:cNvSpPr txBox="1"/>
          <p:nvPr/>
        </p:nvSpPr>
        <p:spPr>
          <a:xfrm>
            <a:off x="3462324" y="2100686"/>
            <a:ext cx="13796976" cy="1233223"/>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Xác định được: nguyên tử khối, nguyên tử khối trung bình và phần trăm số nguyên tử các đồng vị của một nguyên tố hóa học</a:t>
            </a:r>
          </a:p>
        </p:txBody>
      </p:sp>
      <p:sp>
        <p:nvSpPr>
          <p:cNvPr id="9" name="TextBox 9"/>
          <p:cNvSpPr txBox="1"/>
          <p:nvPr/>
        </p:nvSpPr>
        <p:spPr>
          <a:xfrm>
            <a:off x="3462324" y="3705494"/>
            <a:ext cx="13796976" cy="1879554"/>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Giải thích được vì sao nguyên tử khối của các nguyên tố hóa học không phải là các trị số nguyên và hiểu được sự đa dạng của nguyên tố hóa học trong tự nhiên thông qua khái niệm đồng vị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01FA4226-4325-4D8C-92EA-80FDEEAB2CC4}"/>
              </a:ext>
            </a:extLst>
          </p:cNvPr>
          <p:cNvSpPr/>
          <p:nvPr/>
        </p:nvSpPr>
        <p:spPr>
          <a:xfrm>
            <a:off x="5057776" y="4820154"/>
            <a:ext cx="2388224" cy="4752471"/>
          </a:xfrm>
          <a:custGeom>
            <a:avLst/>
            <a:gdLst>
              <a:gd name="connsiteX0" fmla="*/ 1255941 w 1694091"/>
              <a:gd name="connsiteY0" fmla="*/ 0 h 3371175"/>
              <a:gd name="connsiteX1" fmla="*/ 1694091 w 1694091"/>
              <a:gd name="connsiteY1" fmla="*/ 0 h 3371175"/>
              <a:gd name="connsiteX2" fmla="*/ 438150 w 1694091"/>
              <a:gd name="connsiteY2" fmla="*/ 3371175 h 3371175"/>
              <a:gd name="connsiteX3" fmla="*/ 0 w 1694091"/>
              <a:gd name="connsiteY3" fmla="*/ 3371175 h 3371175"/>
            </a:gdLst>
            <a:ahLst/>
            <a:cxnLst>
              <a:cxn ang="0">
                <a:pos x="connsiteX0" y="connsiteY0"/>
              </a:cxn>
              <a:cxn ang="0">
                <a:pos x="connsiteX1" y="connsiteY1"/>
              </a:cxn>
              <a:cxn ang="0">
                <a:pos x="connsiteX2" y="connsiteY2"/>
              </a:cxn>
              <a:cxn ang="0">
                <a:pos x="connsiteX3" y="connsiteY3"/>
              </a:cxn>
            </a:cxnLst>
            <a:rect l="l" t="t" r="r" b="b"/>
            <a:pathLst>
              <a:path w="1694091" h="3371175">
                <a:moveTo>
                  <a:pt x="1255941" y="0"/>
                </a:moveTo>
                <a:lnTo>
                  <a:pt x="1694091" y="0"/>
                </a:lnTo>
                <a:lnTo>
                  <a:pt x="438150" y="3371175"/>
                </a:lnTo>
                <a:lnTo>
                  <a:pt x="0" y="3371175"/>
                </a:lnTo>
                <a:close/>
              </a:path>
            </a:pathLst>
          </a:custGeom>
          <a:solidFill>
            <a:srgbClr val="E9C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5" name="任意多边形: 形状 4">
            <a:extLst>
              <a:ext uri="{FF2B5EF4-FFF2-40B4-BE49-F238E27FC236}">
                <a16:creationId xmlns:a16="http://schemas.microsoft.com/office/drawing/2014/main" id="{40702754-F947-456F-A568-6B6F57AFE786}"/>
              </a:ext>
            </a:extLst>
          </p:cNvPr>
          <p:cNvSpPr/>
          <p:nvPr/>
        </p:nvSpPr>
        <p:spPr>
          <a:xfrm>
            <a:off x="3679238" y="714375"/>
            <a:ext cx="2388224" cy="4752471"/>
          </a:xfrm>
          <a:custGeom>
            <a:avLst/>
            <a:gdLst>
              <a:gd name="connsiteX0" fmla="*/ 1255941 w 1694091"/>
              <a:gd name="connsiteY0" fmla="*/ 0 h 3371175"/>
              <a:gd name="connsiteX1" fmla="*/ 1694091 w 1694091"/>
              <a:gd name="connsiteY1" fmla="*/ 0 h 3371175"/>
              <a:gd name="connsiteX2" fmla="*/ 438150 w 1694091"/>
              <a:gd name="connsiteY2" fmla="*/ 3371175 h 3371175"/>
              <a:gd name="connsiteX3" fmla="*/ 0 w 1694091"/>
              <a:gd name="connsiteY3" fmla="*/ 3371175 h 3371175"/>
            </a:gdLst>
            <a:ahLst/>
            <a:cxnLst>
              <a:cxn ang="0">
                <a:pos x="connsiteX0" y="connsiteY0"/>
              </a:cxn>
              <a:cxn ang="0">
                <a:pos x="connsiteX1" y="connsiteY1"/>
              </a:cxn>
              <a:cxn ang="0">
                <a:pos x="connsiteX2" y="connsiteY2"/>
              </a:cxn>
              <a:cxn ang="0">
                <a:pos x="connsiteX3" y="connsiteY3"/>
              </a:cxn>
            </a:cxnLst>
            <a:rect l="l" t="t" r="r" b="b"/>
            <a:pathLst>
              <a:path w="1694091" h="3371175">
                <a:moveTo>
                  <a:pt x="1255941" y="0"/>
                </a:moveTo>
                <a:lnTo>
                  <a:pt x="1694091" y="0"/>
                </a:lnTo>
                <a:lnTo>
                  <a:pt x="438150" y="3371175"/>
                </a:lnTo>
                <a:lnTo>
                  <a:pt x="0" y="3371175"/>
                </a:lnTo>
                <a:close/>
              </a:path>
            </a:pathLst>
          </a:cu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2" name="任意多边形: 形状 1">
            <a:extLst>
              <a:ext uri="{FF2B5EF4-FFF2-40B4-BE49-F238E27FC236}">
                <a16:creationId xmlns:a16="http://schemas.microsoft.com/office/drawing/2014/main" id="{F21845D9-B2BC-4E40-9A2D-11F452B09A11}"/>
              </a:ext>
            </a:extLst>
          </p:cNvPr>
          <p:cNvSpPr/>
          <p:nvPr/>
        </p:nvSpPr>
        <p:spPr>
          <a:xfrm>
            <a:off x="3019501" y="1"/>
            <a:ext cx="5169449" cy="10286999"/>
          </a:xfrm>
          <a:custGeom>
            <a:avLst/>
            <a:gdLst>
              <a:gd name="connsiteX0" fmla="*/ 1255941 w 1694091"/>
              <a:gd name="connsiteY0" fmla="*/ 0 h 3371175"/>
              <a:gd name="connsiteX1" fmla="*/ 1694091 w 1694091"/>
              <a:gd name="connsiteY1" fmla="*/ 0 h 3371175"/>
              <a:gd name="connsiteX2" fmla="*/ 438150 w 1694091"/>
              <a:gd name="connsiteY2" fmla="*/ 3371175 h 3371175"/>
              <a:gd name="connsiteX3" fmla="*/ 0 w 1694091"/>
              <a:gd name="connsiteY3" fmla="*/ 3371175 h 3371175"/>
            </a:gdLst>
            <a:ahLst/>
            <a:cxnLst>
              <a:cxn ang="0">
                <a:pos x="connsiteX0" y="connsiteY0"/>
              </a:cxn>
              <a:cxn ang="0">
                <a:pos x="connsiteX1" y="connsiteY1"/>
              </a:cxn>
              <a:cxn ang="0">
                <a:pos x="connsiteX2" y="connsiteY2"/>
              </a:cxn>
              <a:cxn ang="0">
                <a:pos x="connsiteX3" y="connsiteY3"/>
              </a:cxn>
            </a:cxnLst>
            <a:rect l="l" t="t" r="r" b="b"/>
            <a:pathLst>
              <a:path w="1694091" h="3371175">
                <a:moveTo>
                  <a:pt x="1255941" y="0"/>
                </a:moveTo>
                <a:lnTo>
                  <a:pt x="1694091" y="0"/>
                </a:lnTo>
                <a:lnTo>
                  <a:pt x="438150" y="3371175"/>
                </a:lnTo>
                <a:lnTo>
                  <a:pt x="0" y="3371175"/>
                </a:lnTo>
                <a:close/>
              </a:path>
            </a:pathLst>
          </a:cu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3" name="椭圆 2">
            <a:extLst>
              <a:ext uri="{FF2B5EF4-FFF2-40B4-BE49-F238E27FC236}">
                <a16:creationId xmlns:a16="http://schemas.microsoft.com/office/drawing/2014/main" id="{AE5B5857-F7E7-4EDA-B542-5EF9A37EB1CA}"/>
              </a:ext>
            </a:extLst>
          </p:cNvPr>
          <p:cNvSpPr/>
          <p:nvPr/>
        </p:nvSpPr>
        <p:spPr>
          <a:xfrm>
            <a:off x="3203924" y="2743200"/>
            <a:ext cx="4800600" cy="48006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19C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17" name="文本框 5">
            <a:extLst>
              <a:ext uri="{FF2B5EF4-FFF2-40B4-BE49-F238E27FC236}">
                <a16:creationId xmlns:a16="http://schemas.microsoft.com/office/drawing/2014/main" id="{61254E2B-E76D-B970-BEFF-9E26F9D07670}"/>
              </a:ext>
            </a:extLst>
          </p:cNvPr>
          <p:cNvSpPr txBox="1"/>
          <p:nvPr/>
        </p:nvSpPr>
        <p:spPr>
          <a:xfrm>
            <a:off x="8082944" y="2542788"/>
            <a:ext cx="8541300" cy="5201424"/>
          </a:xfrm>
          <a:prstGeom prst="rect">
            <a:avLst/>
          </a:prstGeom>
          <a:noFill/>
        </p:spPr>
        <p:txBody>
          <a:bodyPr wrap="square" rtlCol="0">
            <a:spAutoFit/>
          </a:bodyPr>
          <a:lstStyle/>
          <a:p>
            <a:pPr algn="ctr"/>
            <a:r>
              <a:rPr lang="en-US" altLang="zh-CN" sz="16600" b="1">
                <a:solidFill>
                  <a:schemeClr val="bg1"/>
                </a:solidFill>
                <a:latin typeface="Times New Roman" panose="02020603050405020304" pitchFamily="18" charset="0"/>
                <a:cs typeface="Times New Roman" panose="02020603050405020304" pitchFamily="18" charset="0"/>
                <a:sym typeface="+mn-lt"/>
              </a:rPr>
              <a:t>CỦNG CỐ</a:t>
            </a:r>
            <a:endParaRPr lang="zh-CN" altLang="en-US" sz="16600" b="1"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15141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3"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1282875" y="2008281"/>
            <a:ext cx="871699" cy="1092660"/>
            <a:chOff x="0" y="0"/>
            <a:chExt cx="1162265" cy="1456880"/>
          </a:xfrm>
        </p:grpSpPr>
        <p:grpSp>
          <p:nvGrpSpPr>
            <p:cNvPr id="3" name="Group 3"/>
            <p:cNvGrpSpPr/>
            <p:nvPr/>
          </p:nvGrpSpPr>
          <p:grpSpPr>
            <a:xfrm rot="-5400000">
              <a:off x="-218395" y="218395"/>
              <a:ext cx="1456880" cy="1020089"/>
              <a:chOff x="0" y="0"/>
              <a:chExt cx="2725684" cy="1908491"/>
            </a:xfrm>
          </p:grpSpPr>
          <p:sp>
            <p:nvSpPr>
              <p:cNvPr id="4" name="Freeform 4"/>
              <p:cNvSpPr/>
              <p:nvPr/>
            </p:nvSpPr>
            <p:spPr>
              <a:xfrm>
                <a:off x="0" y="0"/>
                <a:ext cx="2725684" cy="1908491"/>
              </a:xfrm>
              <a:custGeom>
                <a:avLst/>
                <a:gdLst/>
                <a:ahLst/>
                <a:cxnLst/>
                <a:rect l="l" t="t" r="r" b="b"/>
                <a:pathLst>
                  <a:path w="2725684" h="1908491">
                    <a:moveTo>
                      <a:pt x="0" y="0"/>
                    </a:moveTo>
                    <a:lnTo>
                      <a:pt x="1362842" y="1908491"/>
                    </a:lnTo>
                    <a:lnTo>
                      <a:pt x="2725684" y="0"/>
                    </a:lnTo>
                    <a:close/>
                  </a:path>
                </a:pathLst>
              </a:custGeom>
              <a:solidFill>
                <a:srgbClr val="E01E37"/>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614" y="364080"/>
              <a:ext cx="867651" cy="736714"/>
            </a:xfrm>
            <a:prstGeom prst="rect">
              <a:avLst/>
            </a:prstGeom>
          </p:spPr>
        </p:pic>
      </p:grpSp>
      <p:grpSp>
        <p:nvGrpSpPr>
          <p:cNvPr id="6" name="Group 6"/>
          <p:cNvGrpSpPr>
            <a:grpSpLocks noChangeAspect="1"/>
          </p:cNvGrpSpPr>
          <p:nvPr/>
        </p:nvGrpSpPr>
        <p:grpSpPr>
          <a:xfrm rot="-564">
            <a:off x="11797321" y="-557"/>
            <a:ext cx="12390462" cy="10730140"/>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E2E2E">
                <a:alpha val="49804"/>
              </a:srgbClr>
            </a:solidFill>
          </p:spPr>
        </p:sp>
      </p:grpSp>
      <p:grpSp>
        <p:nvGrpSpPr>
          <p:cNvPr id="8" name="Group 8"/>
          <p:cNvGrpSpPr>
            <a:grpSpLocks noChangeAspect="1"/>
          </p:cNvGrpSpPr>
          <p:nvPr/>
        </p:nvGrpSpPr>
        <p:grpSpPr>
          <a:xfrm>
            <a:off x="8567116" y="6158070"/>
            <a:ext cx="7209838" cy="6200460"/>
            <a:chOff x="0" y="0"/>
            <a:chExt cx="6350000" cy="5461000"/>
          </a:xfrm>
        </p:grpSpPr>
        <p:sp>
          <p:nvSpPr>
            <p:cNvPr id="9" name="Freeform 9"/>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a:stretch>
                <a:fillRect l="-28234" t="-5016" b="-43052"/>
              </a:stretch>
            </a:blipFill>
          </p:spPr>
        </p:sp>
      </p:grpSp>
      <p:sp>
        <p:nvSpPr>
          <p:cNvPr id="10" name="AutoShape 10"/>
          <p:cNvSpPr/>
          <p:nvPr/>
        </p:nvSpPr>
        <p:spPr>
          <a:xfrm rot="3607916">
            <a:off x="15924337" y="8112400"/>
            <a:ext cx="4136431" cy="0"/>
          </a:xfrm>
          <a:prstGeom prst="line">
            <a:avLst/>
          </a:prstGeom>
          <a:ln w="19050" cap="rnd">
            <a:solidFill>
              <a:srgbClr val="FFFFFF"/>
            </a:solidFill>
            <a:prstDash val="solid"/>
            <a:headEnd type="none" w="sm" len="sm"/>
            <a:tailEnd type="none" w="sm" len="sm"/>
          </a:ln>
        </p:spPr>
      </p:sp>
      <p:sp>
        <p:nvSpPr>
          <p:cNvPr id="11" name="AutoShape 11"/>
          <p:cNvSpPr/>
          <p:nvPr/>
        </p:nvSpPr>
        <p:spPr>
          <a:xfrm rot="3600000">
            <a:off x="7809099" y="-323401"/>
            <a:ext cx="4512932" cy="0"/>
          </a:xfrm>
          <a:prstGeom prst="line">
            <a:avLst/>
          </a:prstGeom>
          <a:ln w="19050" cap="rnd">
            <a:solidFill>
              <a:srgbClr val="FFFFFF"/>
            </a:solidFill>
            <a:prstDash val="solid"/>
            <a:headEnd type="none" w="sm" len="sm"/>
            <a:tailEnd type="none" w="sm" len="sm"/>
          </a:ln>
        </p:spPr>
      </p:sp>
      <p:sp>
        <p:nvSpPr>
          <p:cNvPr id="12" name="AutoShape 12"/>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grpSp>
        <p:nvGrpSpPr>
          <p:cNvPr id="13" name="Group 13"/>
          <p:cNvGrpSpPr>
            <a:grpSpLocks noChangeAspect="1"/>
          </p:cNvGrpSpPr>
          <p:nvPr/>
        </p:nvGrpSpPr>
        <p:grpSpPr>
          <a:xfrm rot="-10800000">
            <a:off x="8698028" y="0"/>
            <a:ext cx="9586745" cy="8302121"/>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nvGrpSpPr>
          <p:cNvPr id="15" name="Group 15"/>
          <p:cNvGrpSpPr>
            <a:grpSpLocks noChangeAspect="1"/>
          </p:cNvGrpSpPr>
          <p:nvPr/>
        </p:nvGrpSpPr>
        <p:grpSpPr>
          <a:xfrm>
            <a:off x="10980354" y="0"/>
            <a:ext cx="7307646" cy="6328422"/>
            <a:chOff x="0" y="0"/>
            <a:chExt cx="6350000" cy="5499100"/>
          </a:xfrm>
        </p:grpSpPr>
        <p:sp>
          <p:nvSpPr>
            <p:cNvPr id="16" name="Freeform 16"/>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a:stretch>
                <a:fillRect l="-14990" r="-14990"/>
              </a:stretch>
            </a:blipFill>
          </p:spPr>
        </p:sp>
      </p:grpSp>
      <p:grpSp>
        <p:nvGrpSpPr>
          <p:cNvPr id="17" name="Group 17"/>
          <p:cNvGrpSpPr>
            <a:grpSpLocks noChangeAspect="1"/>
          </p:cNvGrpSpPr>
          <p:nvPr/>
        </p:nvGrpSpPr>
        <p:grpSpPr>
          <a:xfrm>
            <a:off x="13491400" y="6328422"/>
            <a:ext cx="2285553" cy="1979289"/>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19" name="Group 19"/>
          <p:cNvGrpSpPr>
            <a:grpSpLocks noChangeAspect="1"/>
          </p:cNvGrpSpPr>
          <p:nvPr/>
        </p:nvGrpSpPr>
        <p:grpSpPr>
          <a:xfrm>
            <a:off x="12348624" y="4349132"/>
            <a:ext cx="2285553" cy="1979289"/>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21" name="Group 21"/>
          <p:cNvGrpSpPr>
            <a:grpSpLocks noChangeAspect="1"/>
          </p:cNvGrpSpPr>
          <p:nvPr/>
        </p:nvGrpSpPr>
        <p:grpSpPr>
          <a:xfrm rot="-10800000">
            <a:off x="13491400" y="8307711"/>
            <a:ext cx="2285553" cy="1979289"/>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sp>
        <p:nvSpPr>
          <p:cNvPr id="23" name="AutoShape 23"/>
          <p:cNvSpPr/>
          <p:nvPr/>
        </p:nvSpPr>
        <p:spPr>
          <a:xfrm rot="3607916">
            <a:off x="3898284" y="-818127"/>
            <a:ext cx="4136431" cy="0"/>
          </a:xfrm>
          <a:prstGeom prst="line">
            <a:avLst/>
          </a:prstGeom>
          <a:ln w="19050" cap="rnd">
            <a:solidFill>
              <a:srgbClr val="FFFFFF"/>
            </a:solidFill>
            <a:prstDash val="solid"/>
            <a:headEnd type="none" w="sm" len="sm"/>
            <a:tailEnd type="none" w="sm" len="sm"/>
          </a:ln>
        </p:spPr>
      </p:sp>
      <p:grpSp>
        <p:nvGrpSpPr>
          <p:cNvPr id="24" name="Group 24"/>
          <p:cNvGrpSpPr>
            <a:grpSpLocks noChangeAspect="1"/>
          </p:cNvGrpSpPr>
          <p:nvPr/>
        </p:nvGrpSpPr>
        <p:grpSpPr>
          <a:xfrm>
            <a:off x="15039730" y="989645"/>
            <a:ext cx="5384536" cy="4663008"/>
            <a:chOff x="0" y="0"/>
            <a:chExt cx="6350000" cy="5499100"/>
          </a:xfrm>
        </p:grpSpPr>
        <p:sp>
          <p:nvSpPr>
            <p:cNvPr id="25" name="Freeform 2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26" name="Group 26"/>
          <p:cNvGrpSpPr/>
          <p:nvPr/>
        </p:nvGrpSpPr>
        <p:grpSpPr>
          <a:xfrm rot="-5400000">
            <a:off x="4025715" y="1267224"/>
            <a:ext cx="4433491" cy="9919172"/>
            <a:chOff x="0" y="0"/>
            <a:chExt cx="4975860" cy="11132628"/>
          </a:xfrm>
          <a:solidFill>
            <a:srgbClr val="0070C0"/>
          </a:solidFill>
        </p:grpSpPr>
        <p:sp>
          <p:nvSpPr>
            <p:cNvPr id="27" name="Freeform 27"/>
            <p:cNvSpPr/>
            <p:nvPr/>
          </p:nvSpPr>
          <p:spPr>
            <a:xfrm>
              <a:off x="0" y="0"/>
              <a:ext cx="4975860" cy="11132628"/>
            </a:xfrm>
            <a:custGeom>
              <a:avLst/>
              <a:gdLst/>
              <a:ahLst/>
              <a:cxnLst/>
              <a:rect l="l" t="t" r="r" b="b"/>
              <a:pathLst>
                <a:path w="4975860" h="11132628">
                  <a:moveTo>
                    <a:pt x="4975860" y="0"/>
                  </a:moveTo>
                  <a:lnTo>
                    <a:pt x="4975860" y="10261409"/>
                  </a:lnTo>
                  <a:lnTo>
                    <a:pt x="2486660" y="11132628"/>
                  </a:lnTo>
                  <a:lnTo>
                    <a:pt x="0" y="10261409"/>
                  </a:lnTo>
                  <a:lnTo>
                    <a:pt x="1270" y="9545128"/>
                  </a:lnTo>
                  <a:lnTo>
                    <a:pt x="6350" y="2672074"/>
                  </a:lnTo>
                  <a:lnTo>
                    <a:pt x="0" y="0"/>
                  </a:lnTo>
                  <a:lnTo>
                    <a:pt x="4975860" y="0"/>
                  </a:lnTo>
                  <a:close/>
                </a:path>
              </a:pathLst>
            </a:custGeom>
            <a:grpFill/>
          </p:spPr>
        </p:sp>
      </p:grpSp>
      <p:sp>
        <p:nvSpPr>
          <p:cNvPr id="28" name="TextBox 28"/>
          <p:cNvSpPr txBox="1"/>
          <p:nvPr/>
        </p:nvSpPr>
        <p:spPr>
          <a:xfrm>
            <a:off x="2379243" y="2059310"/>
            <a:ext cx="5980109" cy="1104900"/>
          </a:xfrm>
          <a:prstGeom prst="rect">
            <a:avLst/>
          </a:prstGeom>
        </p:spPr>
        <p:txBody>
          <a:bodyPr lIns="0" tIns="0" rIns="0" bIns="0" rtlCol="0" anchor="t">
            <a:spAutoFit/>
          </a:bodyPr>
          <a:lstStyle/>
          <a:p>
            <a:pPr>
              <a:lnSpc>
                <a:spcPts val="8400"/>
              </a:lnSpc>
            </a:pPr>
            <a:r>
              <a:rPr lang="en-US" sz="8000" b="1">
                <a:solidFill>
                  <a:srgbClr val="FFFFFF"/>
                </a:solidFill>
                <a:latin typeface="Times New Roman" panose="02020603050405020304" pitchFamily="18" charset="0"/>
              </a:rPr>
              <a:t>Lời giải</a:t>
            </a:r>
          </a:p>
        </p:txBody>
      </p:sp>
      <p:sp>
        <p:nvSpPr>
          <p:cNvPr id="29" name="TextBox 29"/>
          <p:cNvSpPr txBox="1"/>
          <p:nvPr/>
        </p:nvSpPr>
        <p:spPr>
          <a:xfrm rot="-5400000">
            <a:off x="-2832488" y="4144328"/>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30" name="TextBox 30"/>
          <p:cNvSpPr txBox="1"/>
          <p:nvPr/>
        </p:nvSpPr>
        <p:spPr>
          <a:xfrm>
            <a:off x="1621551" y="4370545"/>
            <a:ext cx="8698028" cy="3877985"/>
          </a:xfrm>
          <a:prstGeom prst="rect">
            <a:avLst/>
          </a:prstGeom>
        </p:spPr>
        <p:txBody>
          <a:bodyPr lIns="0" tIns="0" rIns="0" bIns="0" rtlCol="0" anchor="t">
            <a:spAutoFit/>
          </a:bodyPr>
          <a:lstStyle/>
          <a:p>
            <a:r>
              <a:rPr lang="vi-VN" sz="3600">
                <a:solidFill>
                  <a:schemeClr val="bg1"/>
                </a:solidFill>
                <a:latin typeface="+mj-lt"/>
              </a:rPr>
              <a:t>- Các nguyên tử có cùng số đơn vị điện tích hạt nhân sẽ thuộc cùng loại nguyên tố hóa học</a:t>
            </a:r>
          </a:p>
          <a:p>
            <a:r>
              <a:rPr lang="vi-VN" sz="3600">
                <a:solidFill>
                  <a:schemeClr val="bg1"/>
                </a:solidFill>
                <a:latin typeface="+mj-lt"/>
              </a:rPr>
              <a:t>- Một nguyên tử trung hòa về điện có số proton = số electron. Mà số proton trong hạt nhân = số đơn vị điện tích hạt nhân</a:t>
            </a:r>
          </a:p>
          <a:p>
            <a:r>
              <a:rPr lang="en-US" sz="3600">
                <a:solidFill>
                  <a:schemeClr val="bg1"/>
                </a:solidFill>
              </a:rPr>
              <a:t>⇒</a:t>
            </a:r>
            <a:r>
              <a:rPr lang="vi-VN" sz="3600">
                <a:solidFill>
                  <a:schemeClr val="bg1"/>
                </a:solidFill>
                <a:latin typeface="+mj-lt"/>
              </a:rPr>
              <a:t> Số đơn vị điện tích hạt nhân = số proton = số electron</a:t>
            </a:r>
          </a:p>
        </p:txBody>
      </p:sp>
    </p:spTree>
    <p:extLst>
      <p:ext uri="{BB962C8B-B14F-4D97-AF65-F5344CB8AC3E}">
        <p14:creationId xmlns:p14="http://schemas.microsoft.com/office/powerpoint/2010/main" val="3194835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27192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3F0F93FA-3C2F-4781-A38B-F5AC416B0ADF}"/>
              </a:ext>
            </a:extLst>
          </p:cNvPr>
          <p:cNvGrpSpPr>
            <a:grpSpLocks noChangeAspect="1"/>
          </p:cNvGrpSpPr>
          <p:nvPr/>
        </p:nvGrpSpPr>
        <p:grpSpPr>
          <a:xfrm>
            <a:off x="2076449" y="5312763"/>
            <a:ext cx="14135103" cy="2130467"/>
            <a:chOff x="673100" y="3460137"/>
            <a:chExt cx="10845800" cy="1634697"/>
          </a:xfrm>
        </p:grpSpPr>
        <p:grpSp>
          <p:nvGrpSpPr>
            <p:cNvPr id="4" name="ïṧlïdê">
              <a:extLst>
                <a:ext uri="{FF2B5EF4-FFF2-40B4-BE49-F238E27FC236}">
                  <a16:creationId xmlns:a16="http://schemas.microsoft.com/office/drawing/2014/main" id="{3CFA589D-5B5F-4032-9D9E-496A681B73CA}"/>
                </a:ext>
              </a:extLst>
            </p:cNvPr>
            <p:cNvGrpSpPr/>
            <p:nvPr/>
          </p:nvGrpSpPr>
          <p:grpSpPr>
            <a:xfrm>
              <a:off x="673100" y="4653029"/>
              <a:ext cx="10845800" cy="441805"/>
              <a:chOff x="673100" y="4653029"/>
              <a:chExt cx="10845800" cy="441805"/>
            </a:xfrm>
          </p:grpSpPr>
          <p:sp>
            <p:nvSpPr>
              <p:cNvPr id="22" name="ïŝ1ïde">
                <a:extLst>
                  <a:ext uri="{FF2B5EF4-FFF2-40B4-BE49-F238E27FC236}">
                    <a16:creationId xmlns:a16="http://schemas.microsoft.com/office/drawing/2014/main" id="{B0E0F0E5-37E1-4FC8-9BFB-CB7C20523890}"/>
                  </a:ext>
                </a:extLst>
              </p:cNvPr>
              <p:cNvSpPr txBox="1"/>
              <p:nvPr/>
            </p:nvSpPr>
            <p:spPr bwMode="auto">
              <a:xfrm>
                <a:off x="673100" y="4653029"/>
                <a:ext cx="2481454" cy="441805"/>
              </a:xfrm>
              <a:prstGeom prst="rect">
                <a:avLst/>
              </a:prstGeom>
              <a:solidFill>
                <a:srgbClr val="19C0B4"/>
              </a:solidFill>
              <a:ln>
                <a:noFill/>
              </a:ln>
            </p:spPr>
            <p:txBody>
              <a:bodyPr wrap="square" lIns="137160" tIns="68580" rIns="137160" bIns="6858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pPr>
                <a:endParaRPr lang="en-US" altLang="zh-CN" sz="2700" b="1" dirty="0">
                  <a:solidFill>
                    <a:schemeClr val="bg1"/>
                  </a:solidFill>
                  <a:cs typeface="+mn-ea"/>
                  <a:sym typeface="+mn-lt"/>
                </a:endParaRPr>
              </a:p>
            </p:txBody>
          </p:sp>
          <p:sp>
            <p:nvSpPr>
              <p:cNvPr id="23" name="ïsľîḋe">
                <a:extLst>
                  <a:ext uri="{FF2B5EF4-FFF2-40B4-BE49-F238E27FC236}">
                    <a16:creationId xmlns:a16="http://schemas.microsoft.com/office/drawing/2014/main" id="{53A82BB1-0D43-404D-9679-8240C524A4BF}"/>
                  </a:ext>
                </a:extLst>
              </p:cNvPr>
              <p:cNvSpPr txBox="1"/>
              <p:nvPr/>
            </p:nvSpPr>
            <p:spPr bwMode="auto">
              <a:xfrm>
                <a:off x="3461215" y="4653029"/>
                <a:ext cx="2481454" cy="441805"/>
              </a:xfrm>
              <a:prstGeom prst="rect">
                <a:avLst/>
              </a:prstGeom>
              <a:solidFill>
                <a:srgbClr val="FC395B"/>
              </a:solidFill>
              <a:ln>
                <a:noFill/>
              </a:ln>
            </p:spPr>
            <p:txBody>
              <a:bodyPr wrap="square" lIns="137160" tIns="68580" rIns="137160" bIns="6858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pPr>
                <a:endParaRPr lang="en-US" altLang="zh-CN" sz="2700" b="1" dirty="0">
                  <a:solidFill>
                    <a:schemeClr val="bg1"/>
                  </a:solidFill>
                  <a:cs typeface="+mn-ea"/>
                  <a:sym typeface="+mn-lt"/>
                </a:endParaRPr>
              </a:p>
            </p:txBody>
          </p:sp>
          <p:sp>
            <p:nvSpPr>
              <p:cNvPr id="24" name="îṥḷïḑe">
                <a:extLst>
                  <a:ext uri="{FF2B5EF4-FFF2-40B4-BE49-F238E27FC236}">
                    <a16:creationId xmlns:a16="http://schemas.microsoft.com/office/drawing/2014/main" id="{FA995D72-C0EB-4500-A1C0-C64600A58FC8}"/>
                  </a:ext>
                </a:extLst>
              </p:cNvPr>
              <p:cNvSpPr txBox="1"/>
              <p:nvPr/>
            </p:nvSpPr>
            <p:spPr bwMode="auto">
              <a:xfrm>
                <a:off x="6249330" y="4653029"/>
                <a:ext cx="2481454" cy="441805"/>
              </a:xfrm>
              <a:prstGeom prst="rect">
                <a:avLst/>
              </a:prstGeom>
              <a:solidFill>
                <a:srgbClr val="19C0B4"/>
              </a:solidFill>
              <a:ln>
                <a:noFill/>
              </a:ln>
            </p:spPr>
            <p:txBody>
              <a:bodyPr wrap="square" lIns="137160" tIns="68580" rIns="137160" bIns="6858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pPr>
                <a:endParaRPr lang="en-US" altLang="zh-CN" sz="2700" b="1" dirty="0">
                  <a:solidFill>
                    <a:schemeClr val="bg1"/>
                  </a:solidFill>
                  <a:cs typeface="+mn-ea"/>
                  <a:sym typeface="+mn-lt"/>
                </a:endParaRPr>
              </a:p>
            </p:txBody>
          </p:sp>
          <p:sp>
            <p:nvSpPr>
              <p:cNvPr id="25" name="îśļîḋe">
                <a:extLst>
                  <a:ext uri="{FF2B5EF4-FFF2-40B4-BE49-F238E27FC236}">
                    <a16:creationId xmlns:a16="http://schemas.microsoft.com/office/drawing/2014/main" id="{54F32F4D-4186-406A-A527-4A3F0EB35625}"/>
                  </a:ext>
                </a:extLst>
              </p:cNvPr>
              <p:cNvSpPr txBox="1"/>
              <p:nvPr/>
            </p:nvSpPr>
            <p:spPr bwMode="auto">
              <a:xfrm>
                <a:off x="9037446" y="4653029"/>
                <a:ext cx="2481454" cy="441805"/>
              </a:xfrm>
              <a:prstGeom prst="rect">
                <a:avLst/>
              </a:prstGeom>
              <a:solidFill>
                <a:srgbClr val="FC395B"/>
              </a:solidFill>
              <a:ln>
                <a:noFill/>
              </a:ln>
            </p:spPr>
            <p:txBody>
              <a:bodyPr wrap="square" lIns="137160" tIns="68580" rIns="137160" bIns="6858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pPr>
                <a:endParaRPr lang="en-US" altLang="zh-CN" sz="2700" b="1" dirty="0">
                  <a:solidFill>
                    <a:schemeClr val="bg1"/>
                  </a:solidFill>
                  <a:cs typeface="+mn-ea"/>
                  <a:sym typeface="+mn-lt"/>
                </a:endParaRPr>
              </a:p>
            </p:txBody>
          </p:sp>
        </p:grpSp>
        <p:cxnSp>
          <p:nvCxnSpPr>
            <p:cNvPr id="5" name="肘形连接符 20">
              <a:extLst>
                <a:ext uri="{FF2B5EF4-FFF2-40B4-BE49-F238E27FC236}">
                  <a16:creationId xmlns:a16="http://schemas.microsoft.com/office/drawing/2014/main" id="{6CFD8259-A813-453D-8A66-32C00D0E5A54}"/>
                </a:ext>
              </a:extLst>
            </p:cNvPr>
            <p:cNvCxnSpPr>
              <a:cxnSpLocks/>
              <a:endCxn id="22" idx="0"/>
            </p:cNvCxnSpPr>
            <p:nvPr/>
          </p:nvCxnSpPr>
          <p:spPr>
            <a:xfrm rot="5400000">
              <a:off x="3408469" y="1965497"/>
              <a:ext cx="1192891" cy="4182173"/>
            </a:xfrm>
            <a:prstGeom prst="bentConnector3">
              <a:avLst>
                <a:gd name="adj1" fmla="val 50000"/>
              </a:avLst>
            </a:prstGeom>
            <a:ln w="127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 name="肘形连接符 29">
              <a:extLst>
                <a:ext uri="{FF2B5EF4-FFF2-40B4-BE49-F238E27FC236}">
                  <a16:creationId xmlns:a16="http://schemas.microsoft.com/office/drawing/2014/main" id="{4698B3EE-676D-49BB-A0F9-E131CB80BA4F}"/>
                </a:ext>
              </a:extLst>
            </p:cNvPr>
            <p:cNvCxnSpPr>
              <a:cxnSpLocks/>
              <a:endCxn id="23" idx="0"/>
            </p:cNvCxnSpPr>
            <p:nvPr/>
          </p:nvCxnSpPr>
          <p:spPr>
            <a:xfrm rot="5400000">
              <a:off x="4802526" y="3359554"/>
              <a:ext cx="1192891" cy="1394058"/>
            </a:xfrm>
            <a:prstGeom prst="bentConnector3">
              <a:avLst/>
            </a:prstGeom>
            <a:ln w="127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8" name="肘形连接符 31">
              <a:extLst>
                <a:ext uri="{FF2B5EF4-FFF2-40B4-BE49-F238E27FC236}">
                  <a16:creationId xmlns:a16="http://schemas.microsoft.com/office/drawing/2014/main" id="{B62B3C7C-568C-42D6-B90A-B2EB145DAFB8}"/>
                </a:ext>
              </a:extLst>
            </p:cNvPr>
            <p:cNvCxnSpPr>
              <a:cxnSpLocks/>
              <a:endCxn id="24" idx="0"/>
            </p:cNvCxnSpPr>
            <p:nvPr/>
          </p:nvCxnSpPr>
          <p:spPr>
            <a:xfrm rot="16200000" flipH="1">
              <a:off x="6196583" y="3359554"/>
              <a:ext cx="1192891" cy="1394057"/>
            </a:xfrm>
            <a:prstGeom prst="bentConnector3">
              <a:avLst/>
            </a:prstGeom>
            <a:ln w="127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9" name="肘形连接符 33">
              <a:extLst>
                <a:ext uri="{FF2B5EF4-FFF2-40B4-BE49-F238E27FC236}">
                  <a16:creationId xmlns:a16="http://schemas.microsoft.com/office/drawing/2014/main" id="{2DA64042-E4A2-4E3C-AEAF-9257C861D065}"/>
                </a:ext>
              </a:extLst>
            </p:cNvPr>
            <p:cNvCxnSpPr>
              <a:cxnSpLocks/>
              <a:endCxn id="25" idx="0"/>
            </p:cNvCxnSpPr>
            <p:nvPr/>
          </p:nvCxnSpPr>
          <p:spPr>
            <a:xfrm rot="16200000" flipH="1">
              <a:off x="7590641" y="1965496"/>
              <a:ext cx="1192891" cy="4182173"/>
            </a:xfrm>
            <a:prstGeom prst="bentConnector3">
              <a:avLst/>
            </a:prstGeom>
            <a:ln w="127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0" name="îšḻiḋè">
              <a:extLst>
                <a:ext uri="{FF2B5EF4-FFF2-40B4-BE49-F238E27FC236}">
                  <a16:creationId xmlns:a16="http://schemas.microsoft.com/office/drawing/2014/main" id="{671A2F65-D719-489F-A5CE-3D127E5E5BA3}"/>
                </a:ext>
              </a:extLst>
            </p:cNvPr>
            <p:cNvGrpSpPr/>
            <p:nvPr/>
          </p:nvGrpSpPr>
          <p:grpSpPr>
            <a:xfrm>
              <a:off x="1678531" y="3821288"/>
              <a:ext cx="470589" cy="470588"/>
              <a:chOff x="1586811" y="2455780"/>
              <a:chExt cx="667332" cy="667330"/>
            </a:xfrm>
          </p:grpSpPr>
          <p:sp>
            <p:nvSpPr>
              <p:cNvPr id="20" name="ïṡḻîďé">
                <a:extLst>
                  <a:ext uri="{FF2B5EF4-FFF2-40B4-BE49-F238E27FC236}">
                    <a16:creationId xmlns:a16="http://schemas.microsoft.com/office/drawing/2014/main" id="{D2658CF5-20A8-461C-B45E-4AE2E7755FD1}"/>
                  </a:ext>
                </a:extLst>
              </p:cNvPr>
              <p:cNvSpPr/>
              <p:nvPr/>
            </p:nvSpPr>
            <p:spPr>
              <a:xfrm>
                <a:off x="1586811" y="2455780"/>
                <a:ext cx="667332" cy="667330"/>
              </a:xfrm>
              <a:prstGeom prst="ellipse">
                <a:avLst/>
              </a:prstGeom>
              <a:solidFill>
                <a:srgbClr val="202020"/>
              </a:solidFill>
              <a:ln w="19050">
                <a:solidFill>
                  <a:srgbClr val="19C0B4"/>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fontScale="5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200" b="1" dirty="0">
                  <a:solidFill>
                    <a:schemeClr val="bg1"/>
                  </a:solidFill>
                  <a:cs typeface="+mn-ea"/>
                  <a:sym typeface="+mn-lt"/>
                </a:endParaRPr>
              </a:p>
            </p:txBody>
          </p:sp>
          <p:sp>
            <p:nvSpPr>
              <p:cNvPr id="21" name="î$1iḍé">
                <a:extLst>
                  <a:ext uri="{FF2B5EF4-FFF2-40B4-BE49-F238E27FC236}">
                    <a16:creationId xmlns:a16="http://schemas.microsoft.com/office/drawing/2014/main" id="{1F0C24BE-C598-4738-B4FF-D60804567C22}"/>
                  </a:ext>
                </a:extLst>
              </p:cNvPr>
              <p:cNvSpPr/>
              <p:nvPr/>
            </p:nvSpPr>
            <p:spPr bwMode="auto">
              <a:xfrm>
                <a:off x="1760631" y="2629842"/>
                <a:ext cx="319691" cy="319205"/>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FFD78F"/>
              </a:solid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grpSp>
        <p:grpSp>
          <p:nvGrpSpPr>
            <p:cNvPr id="11" name="í$liḑe">
              <a:extLst>
                <a:ext uri="{FF2B5EF4-FFF2-40B4-BE49-F238E27FC236}">
                  <a16:creationId xmlns:a16="http://schemas.microsoft.com/office/drawing/2014/main" id="{01DBC903-9FE2-4144-8A17-E7F67BE09786}"/>
                </a:ext>
              </a:extLst>
            </p:cNvPr>
            <p:cNvGrpSpPr/>
            <p:nvPr/>
          </p:nvGrpSpPr>
          <p:grpSpPr>
            <a:xfrm>
              <a:off x="4466649" y="3821288"/>
              <a:ext cx="470589" cy="470588"/>
              <a:chOff x="1586811" y="2455780"/>
              <a:chExt cx="667332" cy="667330"/>
            </a:xfrm>
          </p:grpSpPr>
          <p:sp>
            <p:nvSpPr>
              <p:cNvPr id="18" name="íśľïḋê">
                <a:extLst>
                  <a:ext uri="{FF2B5EF4-FFF2-40B4-BE49-F238E27FC236}">
                    <a16:creationId xmlns:a16="http://schemas.microsoft.com/office/drawing/2014/main" id="{0C5FDFAB-1C30-4413-A846-2CA8B2865335}"/>
                  </a:ext>
                </a:extLst>
              </p:cNvPr>
              <p:cNvSpPr/>
              <p:nvPr/>
            </p:nvSpPr>
            <p:spPr>
              <a:xfrm>
                <a:off x="1586811" y="2455780"/>
                <a:ext cx="667332" cy="667330"/>
              </a:xfrm>
              <a:prstGeom prst="ellipse">
                <a:avLst/>
              </a:prstGeom>
              <a:solidFill>
                <a:srgbClr val="202020"/>
              </a:solidFill>
              <a:ln w="19050">
                <a:solidFill>
                  <a:srgbClr val="FC395B"/>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fontScale="5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200" b="1" dirty="0">
                  <a:solidFill>
                    <a:schemeClr val="bg1"/>
                  </a:solidFill>
                  <a:cs typeface="+mn-ea"/>
                  <a:sym typeface="+mn-lt"/>
                </a:endParaRPr>
              </a:p>
            </p:txBody>
          </p:sp>
          <p:sp>
            <p:nvSpPr>
              <p:cNvPr id="19" name="î$ḷidê">
                <a:extLst>
                  <a:ext uri="{FF2B5EF4-FFF2-40B4-BE49-F238E27FC236}">
                    <a16:creationId xmlns:a16="http://schemas.microsoft.com/office/drawing/2014/main" id="{C5339449-6D10-4712-99AB-7B0BAE39FE2F}"/>
                  </a:ext>
                </a:extLst>
              </p:cNvPr>
              <p:cNvSpPr/>
              <p:nvPr/>
            </p:nvSpPr>
            <p:spPr bwMode="auto">
              <a:xfrm>
                <a:off x="1760631" y="2663710"/>
                <a:ext cx="319691" cy="251468"/>
              </a:xfrm>
              <a:custGeom>
                <a:avLst/>
                <a:gdLst>
                  <a:gd name="T0" fmla="*/ 4969 w 6521"/>
                  <a:gd name="T1" fmla="*/ 0 h 5138"/>
                  <a:gd name="T2" fmla="*/ 3695 w 6521"/>
                  <a:gd name="T3" fmla="*/ 0 h 5138"/>
                  <a:gd name="T4" fmla="*/ 2180 w 6521"/>
                  <a:gd name="T5" fmla="*/ 1216 h 5138"/>
                  <a:gd name="T6" fmla="*/ 1575 w 6521"/>
                  <a:gd name="T7" fmla="*/ 1216 h 5138"/>
                  <a:gd name="T8" fmla="*/ 0 w 6521"/>
                  <a:gd name="T9" fmla="*/ 2790 h 5138"/>
                  <a:gd name="T10" fmla="*/ 1077 w 6521"/>
                  <a:gd name="T11" fmla="*/ 4284 h 5138"/>
                  <a:gd name="T12" fmla="*/ 1077 w 6521"/>
                  <a:gd name="T13" fmla="*/ 5034 h 5138"/>
                  <a:gd name="T14" fmla="*/ 1211 w 6521"/>
                  <a:gd name="T15" fmla="*/ 5089 h 5138"/>
                  <a:gd name="T16" fmla="*/ 1935 w 6521"/>
                  <a:gd name="T17" fmla="*/ 4365 h 5138"/>
                  <a:gd name="T18" fmla="*/ 3003 w 6521"/>
                  <a:gd name="T19" fmla="*/ 4365 h 5138"/>
                  <a:gd name="T20" fmla="*/ 4547 w 6521"/>
                  <a:gd name="T21" fmla="*/ 3102 h 5138"/>
                  <a:gd name="T22" fmla="*/ 4587 w 6521"/>
                  <a:gd name="T23" fmla="*/ 3102 h 5138"/>
                  <a:gd name="T24" fmla="*/ 5191 w 6521"/>
                  <a:gd name="T25" fmla="*/ 3706 h 5138"/>
                  <a:gd name="T26" fmla="*/ 5343 w 6521"/>
                  <a:gd name="T27" fmla="*/ 3769 h 5138"/>
                  <a:gd name="T28" fmla="*/ 5425 w 6521"/>
                  <a:gd name="T29" fmla="*/ 3753 h 5138"/>
                  <a:gd name="T30" fmla="*/ 5559 w 6521"/>
                  <a:gd name="T31" fmla="*/ 3553 h 5138"/>
                  <a:gd name="T32" fmla="*/ 5559 w 6521"/>
                  <a:gd name="T33" fmla="*/ 2985 h 5138"/>
                  <a:gd name="T34" fmla="*/ 6520 w 6521"/>
                  <a:gd name="T35" fmla="*/ 1550 h 5138"/>
                  <a:gd name="T36" fmla="*/ 4969 w 6521"/>
                  <a:gd name="T37" fmla="*/ 0 h 5138"/>
                  <a:gd name="T38" fmla="*/ 2371 w 6521"/>
                  <a:gd name="T39" fmla="*/ 3098 h 5138"/>
                  <a:gd name="T40" fmla="*/ 2105 w 6521"/>
                  <a:gd name="T41" fmla="*/ 3362 h 5138"/>
                  <a:gd name="T42" fmla="*/ 1841 w 6521"/>
                  <a:gd name="T43" fmla="*/ 3097 h 5138"/>
                  <a:gd name="T44" fmla="*/ 1587 w 6521"/>
                  <a:gd name="T45" fmla="*/ 2841 h 5138"/>
                  <a:gd name="T46" fmla="*/ 1852 w 6521"/>
                  <a:gd name="T47" fmla="*/ 2577 h 5138"/>
                  <a:gd name="T48" fmla="*/ 2107 w 6521"/>
                  <a:gd name="T49" fmla="*/ 2833 h 5138"/>
                  <a:gd name="T50" fmla="*/ 2715 w 6521"/>
                  <a:gd name="T51" fmla="*/ 2229 h 5138"/>
                  <a:gd name="T52" fmla="*/ 2979 w 6521"/>
                  <a:gd name="T53" fmla="*/ 2494 h 5138"/>
                  <a:gd name="T54" fmla="*/ 2371 w 6521"/>
                  <a:gd name="T55" fmla="*/ 3098 h 5138"/>
                  <a:gd name="T56" fmla="*/ 5367 w 6521"/>
                  <a:gd name="T57" fmla="*/ 2746 h 5138"/>
                  <a:gd name="T58" fmla="*/ 5267 w 6521"/>
                  <a:gd name="T59" fmla="*/ 2780 h 5138"/>
                  <a:gd name="T60" fmla="*/ 5267 w 6521"/>
                  <a:gd name="T61" fmla="*/ 3370 h 5138"/>
                  <a:gd name="T62" fmla="*/ 4708 w 6521"/>
                  <a:gd name="T63" fmla="*/ 2812 h 5138"/>
                  <a:gd name="T64" fmla="*/ 4576 w 6521"/>
                  <a:gd name="T65" fmla="*/ 2812 h 5138"/>
                  <a:gd name="T66" fmla="*/ 4577 w 6521"/>
                  <a:gd name="T67" fmla="*/ 2792 h 5138"/>
                  <a:gd name="T68" fmla="*/ 3003 w 6521"/>
                  <a:gd name="T69" fmla="*/ 1217 h 5138"/>
                  <a:gd name="T70" fmla="*/ 2481 w 6521"/>
                  <a:gd name="T71" fmla="*/ 1217 h 5138"/>
                  <a:gd name="T72" fmla="*/ 3693 w 6521"/>
                  <a:gd name="T73" fmla="*/ 294 h 5138"/>
                  <a:gd name="T74" fmla="*/ 4968 w 6521"/>
                  <a:gd name="T75" fmla="*/ 294 h 5138"/>
                  <a:gd name="T76" fmla="*/ 6227 w 6521"/>
                  <a:gd name="T77" fmla="*/ 1553 h 5138"/>
                  <a:gd name="T78" fmla="*/ 5367 w 6521"/>
                  <a:gd name="T79" fmla="*/ 2746 h 5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21" h="5138">
                    <a:moveTo>
                      <a:pt x="4969" y="0"/>
                    </a:moveTo>
                    <a:lnTo>
                      <a:pt x="3695" y="0"/>
                    </a:lnTo>
                    <a:cubicBezTo>
                      <a:pt x="2955" y="0"/>
                      <a:pt x="2335" y="521"/>
                      <a:pt x="2180" y="1216"/>
                    </a:cubicBezTo>
                    <a:lnTo>
                      <a:pt x="1575" y="1216"/>
                    </a:lnTo>
                    <a:cubicBezTo>
                      <a:pt x="704" y="1216"/>
                      <a:pt x="0" y="1921"/>
                      <a:pt x="0" y="2790"/>
                    </a:cubicBezTo>
                    <a:cubicBezTo>
                      <a:pt x="0" y="3486"/>
                      <a:pt x="452" y="4076"/>
                      <a:pt x="1077" y="4284"/>
                    </a:cubicBezTo>
                    <a:lnTo>
                      <a:pt x="1077" y="5034"/>
                    </a:lnTo>
                    <a:cubicBezTo>
                      <a:pt x="1077" y="5104"/>
                      <a:pt x="1161" y="5138"/>
                      <a:pt x="1211" y="5089"/>
                    </a:cubicBezTo>
                    <a:lnTo>
                      <a:pt x="1935" y="4365"/>
                    </a:lnTo>
                    <a:lnTo>
                      <a:pt x="3003" y="4365"/>
                    </a:lnTo>
                    <a:cubicBezTo>
                      <a:pt x="3765" y="4365"/>
                      <a:pt x="4401" y="3822"/>
                      <a:pt x="4547" y="3102"/>
                    </a:cubicBezTo>
                    <a:lnTo>
                      <a:pt x="4587" y="3102"/>
                    </a:lnTo>
                    <a:lnTo>
                      <a:pt x="5191" y="3706"/>
                    </a:lnTo>
                    <a:cubicBezTo>
                      <a:pt x="5232" y="3748"/>
                      <a:pt x="5287" y="3770"/>
                      <a:pt x="5343" y="3769"/>
                    </a:cubicBezTo>
                    <a:cubicBezTo>
                      <a:pt x="5371" y="3769"/>
                      <a:pt x="5399" y="3764"/>
                      <a:pt x="5425" y="3753"/>
                    </a:cubicBezTo>
                    <a:cubicBezTo>
                      <a:pt x="5507" y="3720"/>
                      <a:pt x="5559" y="3641"/>
                      <a:pt x="5559" y="3553"/>
                    </a:cubicBezTo>
                    <a:lnTo>
                      <a:pt x="5559" y="2985"/>
                    </a:lnTo>
                    <a:cubicBezTo>
                      <a:pt x="6139" y="2748"/>
                      <a:pt x="6520" y="2184"/>
                      <a:pt x="6520" y="1550"/>
                    </a:cubicBezTo>
                    <a:cubicBezTo>
                      <a:pt x="6521" y="696"/>
                      <a:pt x="5825" y="0"/>
                      <a:pt x="4969" y="0"/>
                    </a:cubicBezTo>
                    <a:close/>
                    <a:moveTo>
                      <a:pt x="2371" y="3098"/>
                    </a:moveTo>
                    <a:lnTo>
                      <a:pt x="2105" y="3362"/>
                    </a:lnTo>
                    <a:lnTo>
                      <a:pt x="1841" y="3097"/>
                    </a:lnTo>
                    <a:lnTo>
                      <a:pt x="1587" y="2841"/>
                    </a:lnTo>
                    <a:lnTo>
                      <a:pt x="1852" y="2577"/>
                    </a:lnTo>
                    <a:lnTo>
                      <a:pt x="2107" y="2833"/>
                    </a:lnTo>
                    <a:lnTo>
                      <a:pt x="2715" y="2229"/>
                    </a:lnTo>
                    <a:lnTo>
                      <a:pt x="2979" y="2494"/>
                    </a:lnTo>
                    <a:lnTo>
                      <a:pt x="2371" y="3098"/>
                    </a:lnTo>
                    <a:close/>
                    <a:moveTo>
                      <a:pt x="5367" y="2746"/>
                    </a:moveTo>
                    <a:lnTo>
                      <a:pt x="5267" y="2780"/>
                    </a:lnTo>
                    <a:lnTo>
                      <a:pt x="5267" y="3370"/>
                    </a:lnTo>
                    <a:lnTo>
                      <a:pt x="4708" y="2812"/>
                    </a:lnTo>
                    <a:lnTo>
                      <a:pt x="4576" y="2812"/>
                    </a:lnTo>
                    <a:cubicBezTo>
                      <a:pt x="4576" y="2805"/>
                      <a:pt x="4577" y="2798"/>
                      <a:pt x="4577" y="2792"/>
                    </a:cubicBezTo>
                    <a:cubicBezTo>
                      <a:pt x="4577" y="1921"/>
                      <a:pt x="3872" y="1217"/>
                      <a:pt x="3003" y="1217"/>
                    </a:cubicBezTo>
                    <a:lnTo>
                      <a:pt x="2481" y="1217"/>
                    </a:lnTo>
                    <a:cubicBezTo>
                      <a:pt x="2629" y="685"/>
                      <a:pt x="3116" y="294"/>
                      <a:pt x="3693" y="294"/>
                    </a:cubicBezTo>
                    <a:lnTo>
                      <a:pt x="4968" y="294"/>
                    </a:lnTo>
                    <a:cubicBezTo>
                      <a:pt x="5663" y="294"/>
                      <a:pt x="6227" y="860"/>
                      <a:pt x="6227" y="1553"/>
                    </a:cubicBezTo>
                    <a:cubicBezTo>
                      <a:pt x="6228" y="2094"/>
                      <a:pt x="5883" y="2574"/>
                      <a:pt x="5367" y="2746"/>
                    </a:cubicBezTo>
                    <a:close/>
                  </a:path>
                </a:pathLst>
              </a:custGeom>
              <a:solidFill>
                <a:srgbClr val="FC395B"/>
              </a:solid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grpSp>
        <p:grpSp>
          <p:nvGrpSpPr>
            <p:cNvPr id="12" name="íṣ1íḓê">
              <a:extLst>
                <a:ext uri="{FF2B5EF4-FFF2-40B4-BE49-F238E27FC236}">
                  <a16:creationId xmlns:a16="http://schemas.microsoft.com/office/drawing/2014/main" id="{68945A98-CCED-47B6-9AD8-C7909CE1FA70}"/>
                </a:ext>
              </a:extLst>
            </p:cNvPr>
            <p:cNvGrpSpPr/>
            <p:nvPr/>
          </p:nvGrpSpPr>
          <p:grpSpPr>
            <a:xfrm>
              <a:off x="7254572" y="3821288"/>
              <a:ext cx="470589" cy="470588"/>
              <a:chOff x="1586811" y="2455780"/>
              <a:chExt cx="667332" cy="667330"/>
            </a:xfrm>
          </p:grpSpPr>
          <p:sp>
            <p:nvSpPr>
              <p:cNvPr id="16" name="î$1îḍê">
                <a:extLst>
                  <a:ext uri="{FF2B5EF4-FFF2-40B4-BE49-F238E27FC236}">
                    <a16:creationId xmlns:a16="http://schemas.microsoft.com/office/drawing/2014/main" id="{51974708-F0B1-4237-B55B-D8F192C7B1DD}"/>
                  </a:ext>
                </a:extLst>
              </p:cNvPr>
              <p:cNvSpPr/>
              <p:nvPr/>
            </p:nvSpPr>
            <p:spPr>
              <a:xfrm>
                <a:off x="1586811" y="2455780"/>
                <a:ext cx="667332" cy="667330"/>
              </a:xfrm>
              <a:prstGeom prst="ellipse">
                <a:avLst/>
              </a:prstGeom>
              <a:solidFill>
                <a:srgbClr val="202020"/>
              </a:solidFill>
              <a:ln w="19050">
                <a:solidFill>
                  <a:srgbClr val="19C0B4"/>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fontScale="5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200" b="1" dirty="0">
                  <a:solidFill>
                    <a:schemeClr val="bg1"/>
                  </a:solidFill>
                  <a:cs typeface="+mn-ea"/>
                  <a:sym typeface="+mn-lt"/>
                </a:endParaRPr>
              </a:p>
            </p:txBody>
          </p:sp>
          <p:sp>
            <p:nvSpPr>
              <p:cNvPr id="17" name="iş1ide">
                <a:extLst>
                  <a:ext uri="{FF2B5EF4-FFF2-40B4-BE49-F238E27FC236}">
                    <a16:creationId xmlns:a16="http://schemas.microsoft.com/office/drawing/2014/main" id="{D139BC4C-D2DF-4FC3-B74D-92E4134C980C}"/>
                  </a:ext>
                </a:extLst>
              </p:cNvPr>
              <p:cNvSpPr/>
              <p:nvPr/>
            </p:nvSpPr>
            <p:spPr bwMode="auto">
              <a:xfrm>
                <a:off x="1760631" y="2629878"/>
                <a:ext cx="319692" cy="319132"/>
              </a:xfrm>
              <a:custGeom>
                <a:avLst/>
                <a:gdLst>
                  <a:gd name="connsiteX0" fmla="*/ 164777 w 604110"/>
                  <a:gd name="connsiteY0" fmla="*/ 264973 h 603052"/>
                  <a:gd name="connsiteX1" fmla="*/ 457609 w 604110"/>
                  <a:gd name="connsiteY1" fmla="*/ 264973 h 603052"/>
                  <a:gd name="connsiteX2" fmla="*/ 485066 w 604110"/>
                  <a:gd name="connsiteY2" fmla="*/ 292388 h 603052"/>
                  <a:gd name="connsiteX3" fmla="*/ 457609 w 604110"/>
                  <a:gd name="connsiteY3" fmla="*/ 319802 h 603052"/>
                  <a:gd name="connsiteX4" fmla="*/ 164777 w 604110"/>
                  <a:gd name="connsiteY4" fmla="*/ 319802 h 603052"/>
                  <a:gd name="connsiteX5" fmla="*/ 137320 w 604110"/>
                  <a:gd name="connsiteY5" fmla="*/ 292388 h 603052"/>
                  <a:gd name="connsiteX6" fmla="*/ 164777 w 604110"/>
                  <a:gd name="connsiteY6" fmla="*/ 264973 h 603052"/>
                  <a:gd name="connsiteX7" fmla="*/ 164777 w 604110"/>
                  <a:gd name="connsiteY7" fmla="*/ 137038 h 603052"/>
                  <a:gd name="connsiteX8" fmla="*/ 457609 w 604110"/>
                  <a:gd name="connsiteY8" fmla="*/ 137038 h 603052"/>
                  <a:gd name="connsiteX9" fmla="*/ 485066 w 604110"/>
                  <a:gd name="connsiteY9" fmla="*/ 164453 h 603052"/>
                  <a:gd name="connsiteX10" fmla="*/ 457609 w 604110"/>
                  <a:gd name="connsiteY10" fmla="*/ 191867 h 603052"/>
                  <a:gd name="connsiteX11" fmla="*/ 164777 w 604110"/>
                  <a:gd name="connsiteY11" fmla="*/ 191867 h 603052"/>
                  <a:gd name="connsiteX12" fmla="*/ 137320 w 604110"/>
                  <a:gd name="connsiteY12" fmla="*/ 164453 h 603052"/>
                  <a:gd name="connsiteX13" fmla="*/ 164777 w 604110"/>
                  <a:gd name="connsiteY13" fmla="*/ 137038 h 603052"/>
                  <a:gd name="connsiteX14" fmla="*/ 54919 w 604110"/>
                  <a:gd name="connsiteY14" fmla="*/ 54823 h 603052"/>
                  <a:gd name="connsiteX15" fmla="*/ 54919 w 604110"/>
                  <a:gd name="connsiteY15" fmla="*/ 420355 h 603052"/>
                  <a:gd name="connsiteX16" fmla="*/ 137298 w 604110"/>
                  <a:gd name="connsiteY16" fmla="*/ 420355 h 603052"/>
                  <a:gd name="connsiteX17" fmla="*/ 164757 w 604110"/>
                  <a:gd name="connsiteY17" fmla="*/ 447766 h 603052"/>
                  <a:gd name="connsiteX18" fmla="*/ 164757 w 604110"/>
                  <a:gd name="connsiteY18" fmla="*/ 523011 h 603052"/>
                  <a:gd name="connsiteX19" fmla="*/ 304664 w 604110"/>
                  <a:gd name="connsiteY19" fmla="*/ 425289 h 603052"/>
                  <a:gd name="connsiteX20" fmla="*/ 320316 w 604110"/>
                  <a:gd name="connsiteY20" fmla="*/ 420355 h 603052"/>
                  <a:gd name="connsiteX21" fmla="*/ 549191 w 604110"/>
                  <a:gd name="connsiteY21" fmla="*/ 420355 h 603052"/>
                  <a:gd name="connsiteX22" fmla="*/ 549191 w 604110"/>
                  <a:gd name="connsiteY22" fmla="*/ 54823 h 603052"/>
                  <a:gd name="connsiteX23" fmla="*/ 27460 w 604110"/>
                  <a:gd name="connsiteY23" fmla="*/ 0 h 603052"/>
                  <a:gd name="connsiteX24" fmla="*/ 576650 w 604110"/>
                  <a:gd name="connsiteY24" fmla="*/ 0 h 603052"/>
                  <a:gd name="connsiteX25" fmla="*/ 604110 w 604110"/>
                  <a:gd name="connsiteY25" fmla="*/ 27411 h 603052"/>
                  <a:gd name="connsiteX26" fmla="*/ 604110 w 604110"/>
                  <a:gd name="connsiteY26" fmla="*/ 447766 h 603052"/>
                  <a:gd name="connsiteX27" fmla="*/ 576650 w 604110"/>
                  <a:gd name="connsiteY27" fmla="*/ 475178 h 603052"/>
                  <a:gd name="connsiteX28" fmla="*/ 328965 w 604110"/>
                  <a:gd name="connsiteY28" fmla="*/ 475178 h 603052"/>
                  <a:gd name="connsiteX29" fmla="*/ 153087 w 604110"/>
                  <a:gd name="connsiteY29" fmla="*/ 598118 h 603052"/>
                  <a:gd name="connsiteX30" fmla="*/ 137298 w 604110"/>
                  <a:gd name="connsiteY30" fmla="*/ 603052 h 603052"/>
                  <a:gd name="connsiteX31" fmla="*/ 124666 w 604110"/>
                  <a:gd name="connsiteY31" fmla="*/ 599900 h 603052"/>
                  <a:gd name="connsiteX32" fmla="*/ 109838 w 604110"/>
                  <a:gd name="connsiteY32" fmla="*/ 575641 h 603052"/>
                  <a:gd name="connsiteX33" fmla="*/ 109838 w 604110"/>
                  <a:gd name="connsiteY33" fmla="*/ 475178 h 603052"/>
                  <a:gd name="connsiteX34" fmla="*/ 27460 w 604110"/>
                  <a:gd name="connsiteY34" fmla="*/ 475178 h 603052"/>
                  <a:gd name="connsiteX35" fmla="*/ 0 w 604110"/>
                  <a:gd name="connsiteY35" fmla="*/ 447766 h 603052"/>
                  <a:gd name="connsiteX36" fmla="*/ 0 w 604110"/>
                  <a:gd name="connsiteY36" fmla="*/ 27411 h 603052"/>
                  <a:gd name="connsiteX37" fmla="*/ 27460 w 604110"/>
                  <a:gd name="connsiteY37"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4110" h="603052">
                    <a:moveTo>
                      <a:pt x="164777" y="264973"/>
                    </a:moveTo>
                    <a:lnTo>
                      <a:pt x="457609" y="264973"/>
                    </a:lnTo>
                    <a:cubicBezTo>
                      <a:pt x="472848" y="264973"/>
                      <a:pt x="485066" y="277310"/>
                      <a:pt x="485066" y="292388"/>
                    </a:cubicBezTo>
                    <a:cubicBezTo>
                      <a:pt x="485066" y="307603"/>
                      <a:pt x="472848" y="319802"/>
                      <a:pt x="457609" y="319802"/>
                    </a:cubicBezTo>
                    <a:lnTo>
                      <a:pt x="164777" y="319802"/>
                    </a:lnTo>
                    <a:cubicBezTo>
                      <a:pt x="149676" y="319802"/>
                      <a:pt x="137320" y="307603"/>
                      <a:pt x="137320" y="292388"/>
                    </a:cubicBezTo>
                    <a:cubicBezTo>
                      <a:pt x="137320" y="277310"/>
                      <a:pt x="149676" y="264973"/>
                      <a:pt x="164777" y="264973"/>
                    </a:cubicBezTo>
                    <a:close/>
                    <a:moveTo>
                      <a:pt x="164777" y="137038"/>
                    </a:moveTo>
                    <a:lnTo>
                      <a:pt x="457609" y="137038"/>
                    </a:lnTo>
                    <a:cubicBezTo>
                      <a:pt x="472848" y="137038"/>
                      <a:pt x="485066" y="149375"/>
                      <a:pt x="485066" y="164453"/>
                    </a:cubicBezTo>
                    <a:cubicBezTo>
                      <a:pt x="485066" y="179531"/>
                      <a:pt x="472848" y="191867"/>
                      <a:pt x="457609" y="191867"/>
                    </a:cubicBezTo>
                    <a:lnTo>
                      <a:pt x="164777" y="191867"/>
                    </a:lnTo>
                    <a:cubicBezTo>
                      <a:pt x="149676" y="191867"/>
                      <a:pt x="137320" y="179531"/>
                      <a:pt x="137320" y="164453"/>
                    </a:cubicBezTo>
                    <a:cubicBezTo>
                      <a:pt x="137320" y="149375"/>
                      <a:pt x="149676" y="137038"/>
                      <a:pt x="164777" y="137038"/>
                    </a:cubicBezTo>
                    <a:close/>
                    <a:moveTo>
                      <a:pt x="54919" y="54823"/>
                    </a:moveTo>
                    <a:lnTo>
                      <a:pt x="54919" y="420355"/>
                    </a:lnTo>
                    <a:lnTo>
                      <a:pt x="137298" y="420355"/>
                    </a:lnTo>
                    <a:cubicBezTo>
                      <a:pt x="152401" y="420355"/>
                      <a:pt x="164757" y="432553"/>
                      <a:pt x="164757" y="447766"/>
                    </a:cubicBezTo>
                    <a:lnTo>
                      <a:pt x="164757" y="523011"/>
                    </a:lnTo>
                    <a:lnTo>
                      <a:pt x="304664" y="425289"/>
                    </a:lnTo>
                    <a:cubicBezTo>
                      <a:pt x="309194" y="422000"/>
                      <a:pt x="314686" y="420355"/>
                      <a:pt x="320316" y="420355"/>
                    </a:cubicBezTo>
                    <a:lnTo>
                      <a:pt x="549191" y="420355"/>
                    </a:lnTo>
                    <a:lnTo>
                      <a:pt x="549191" y="54823"/>
                    </a:lnTo>
                    <a:close/>
                    <a:moveTo>
                      <a:pt x="27460" y="0"/>
                    </a:moveTo>
                    <a:lnTo>
                      <a:pt x="576650" y="0"/>
                    </a:lnTo>
                    <a:cubicBezTo>
                      <a:pt x="591753" y="0"/>
                      <a:pt x="604110" y="12335"/>
                      <a:pt x="604110" y="27411"/>
                    </a:cubicBezTo>
                    <a:lnTo>
                      <a:pt x="604110" y="447766"/>
                    </a:lnTo>
                    <a:cubicBezTo>
                      <a:pt x="604110" y="462843"/>
                      <a:pt x="591753" y="475178"/>
                      <a:pt x="576650" y="475178"/>
                    </a:cubicBezTo>
                    <a:lnTo>
                      <a:pt x="328965" y="475178"/>
                    </a:lnTo>
                    <a:lnTo>
                      <a:pt x="153087" y="598118"/>
                    </a:lnTo>
                    <a:cubicBezTo>
                      <a:pt x="148282" y="601408"/>
                      <a:pt x="142790" y="603052"/>
                      <a:pt x="137298" y="603052"/>
                    </a:cubicBezTo>
                    <a:cubicBezTo>
                      <a:pt x="132904" y="603052"/>
                      <a:pt x="128648" y="602093"/>
                      <a:pt x="124666" y="599900"/>
                    </a:cubicBezTo>
                    <a:cubicBezTo>
                      <a:pt x="115467" y="595240"/>
                      <a:pt x="109838" y="585920"/>
                      <a:pt x="109838" y="575641"/>
                    </a:cubicBezTo>
                    <a:lnTo>
                      <a:pt x="109838" y="475178"/>
                    </a:lnTo>
                    <a:lnTo>
                      <a:pt x="27460" y="475178"/>
                    </a:lnTo>
                    <a:cubicBezTo>
                      <a:pt x="12357" y="475178"/>
                      <a:pt x="0" y="462843"/>
                      <a:pt x="0" y="447766"/>
                    </a:cubicBezTo>
                    <a:lnTo>
                      <a:pt x="0" y="27411"/>
                    </a:lnTo>
                    <a:cubicBezTo>
                      <a:pt x="0" y="12335"/>
                      <a:pt x="12357" y="0"/>
                      <a:pt x="27460" y="0"/>
                    </a:cubicBezTo>
                    <a:close/>
                  </a:path>
                </a:pathLst>
              </a:custGeom>
              <a:solidFill>
                <a:srgbClr val="FFD78F"/>
              </a:solid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grpSp>
        <p:grpSp>
          <p:nvGrpSpPr>
            <p:cNvPr id="13" name="iṣ1iďê">
              <a:extLst>
                <a:ext uri="{FF2B5EF4-FFF2-40B4-BE49-F238E27FC236}">
                  <a16:creationId xmlns:a16="http://schemas.microsoft.com/office/drawing/2014/main" id="{653C5A48-159C-489F-B3C7-9CBC0628DC55}"/>
                </a:ext>
              </a:extLst>
            </p:cNvPr>
            <p:cNvGrpSpPr/>
            <p:nvPr/>
          </p:nvGrpSpPr>
          <p:grpSpPr>
            <a:xfrm>
              <a:off x="10042495" y="3821288"/>
              <a:ext cx="470589" cy="470588"/>
              <a:chOff x="1586811" y="2455780"/>
              <a:chExt cx="667332" cy="667330"/>
            </a:xfrm>
          </p:grpSpPr>
          <p:sp>
            <p:nvSpPr>
              <p:cNvPr id="14" name="í$ľïde">
                <a:extLst>
                  <a:ext uri="{FF2B5EF4-FFF2-40B4-BE49-F238E27FC236}">
                    <a16:creationId xmlns:a16="http://schemas.microsoft.com/office/drawing/2014/main" id="{935E16F7-7B1B-4CC5-8CFD-04BF0E2A09F1}"/>
                  </a:ext>
                </a:extLst>
              </p:cNvPr>
              <p:cNvSpPr/>
              <p:nvPr/>
            </p:nvSpPr>
            <p:spPr>
              <a:xfrm>
                <a:off x="1586811" y="2455780"/>
                <a:ext cx="667332" cy="667330"/>
              </a:xfrm>
              <a:prstGeom prst="ellipse">
                <a:avLst/>
              </a:prstGeom>
              <a:solidFill>
                <a:srgbClr val="202020"/>
              </a:solidFill>
              <a:ln w="19050">
                <a:solidFill>
                  <a:srgbClr val="FC395B"/>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fontScale="5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200" b="1" dirty="0">
                  <a:solidFill>
                    <a:schemeClr val="bg1"/>
                  </a:solidFill>
                  <a:cs typeface="+mn-ea"/>
                  <a:sym typeface="+mn-lt"/>
                </a:endParaRPr>
              </a:p>
            </p:txBody>
          </p:sp>
          <p:sp>
            <p:nvSpPr>
              <p:cNvPr id="15" name="íṡḻïḋê">
                <a:extLst>
                  <a:ext uri="{FF2B5EF4-FFF2-40B4-BE49-F238E27FC236}">
                    <a16:creationId xmlns:a16="http://schemas.microsoft.com/office/drawing/2014/main" id="{D6E571E0-E40E-4CC7-B9FA-6D58AD6BEA09}"/>
                  </a:ext>
                </a:extLst>
              </p:cNvPr>
              <p:cNvSpPr/>
              <p:nvPr/>
            </p:nvSpPr>
            <p:spPr bwMode="auto">
              <a:xfrm>
                <a:off x="1760631" y="2675471"/>
                <a:ext cx="319692" cy="227947"/>
              </a:xfrm>
              <a:custGeom>
                <a:avLst/>
                <a:gdLst>
                  <a:gd name="connsiteX0" fmla="*/ 206677 w 567167"/>
                  <a:gd name="connsiteY0" fmla="*/ 136244 h 404402"/>
                  <a:gd name="connsiteX1" fmla="*/ 140655 w 567167"/>
                  <a:gd name="connsiteY1" fmla="*/ 202208 h 404402"/>
                  <a:gd name="connsiteX2" fmla="*/ 206677 w 567167"/>
                  <a:gd name="connsiteY2" fmla="*/ 266738 h 404402"/>
                  <a:gd name="connsiteX3" fmla="*/ 272699 w 567167"/>
                  <a:gd name="connsiteY3" fmla="*/ 202208 h 404402"/>
                  <a:gd name="connsiteX4" fmla="*/ 206677 w 567167"/>
                  <a:gd name="connsiteY4" fmla="*/ 136244 h 404402"/>
                  <a:gd name="connsiteX5" fmla="*/ 459789 w 567167"/>
                  <a:gd name="connsiteY5" fmla="*/ 65329 h 404402"/>
                  <a:gd name="connsiteX6" fmla="*/ 442203 w 567167"/>
                  <a:gd name="connsiteY6" fmla="*/ 81823 h 404402"/>
                  <a:gd name="connsiteX7" fmla="*/ 457995 w 567167"/>
                  <a:gd name="connsiteY7" fmla="*/ 123417 h 404402"/>
                  <a:gd name="connsiteX8" fmla="*/ 501062 w 567167"/>
                  <a:gd name="connsiteY8" fmla="*/ 107640 h 404402"/>
                  <a:gd name="connsiteX9" fmla="*/ 483835 w 567167"/>
                  <a:gd name="connsiteY9" fmla="*/ 66046 h 404402"/>
                  <a:gd name="connsiteX10" fmla="*/ 459789 w 567167"/>
                  <a:gd name="connsiteY10" fmla="*/ 65329 h 404402"/>
                  <a:gd name="connsiteX11" fmla="*/ 445075 w 567167"/>
                  <a:gd name="connsiteY11" fmla="*/ 69 h 404402"/>
                  <a:gd name="connsiteX12" fmla="*/ 466608 w 567167"/>
                  <a:gd name="connsiteY12" fmla="*/ 20149 h 404402"/>
                  <a:gd name="connsiteX13" fmla="*/ 479528 w 567167"/>
                  <a:gd name="connsiteY13" fmla="*/ 21583 h 404402"/>
                  <a:gd name="connsiteX14" fmla="*/ 501062 w 567167"/>
                  <a:gd name="connsiteY14" fmla="*/ 1504 h 404402"/>
                  <a:gd name="connsiteX15" fmla="*/ 521160 w 567167"/>
                  <a:gd name="connsiteY15" fmla="*/ 10109 h 404402"/>
                  <a:gd name="connsiteX16" fmla="*/ 521160 w 567167"/>
                  <a:gd name="connsiteY16" fmla="*/ 40229 h 404402"/>
                  <a:gd name="connsiteX17" fmla="*/ 529774 w 567167"/>
                  <a:gd name="connsiteY17" fmla="*/ 48835 h 404402"/>
                  <a:gd name="connsiteX18" fmla="*/ 559921 w 567167"/>
                  <a:gd name="connsiteY18" fmla="*/ 50269 h 404402"/>
                  <a:gd name="connsiteX19" fmla="*/ 567099 w 567167"/>
                  <a:gd name="connsiteY19" fmla="*/ 70349 h 404402"/>
                  <a:gd name="connsiteX20" fmla="*/ 547001 w 567167"/>
                  <a:gd name="connsiteY20" fmla="*/ 90429 h 404402"/>
                  <a:gd name="connsiteX21" fmla="*/ 547001 w 567167"/>
                  <a:gd name="connsiteY21" fmla="*/ 103337 h 404402"/>
                  <a:gd name="connsiteX22" fmla="*/ 567099 w 567167"/>
                  <a:gd name="connsiteY22" fmla="*/ 124851 h 404402"/>
                  <a:gd name="connsiteX23" fmla="*/ 558485 w 567167"/>
                  <a:gd name="connsiteY23" fmla="*/ 144931 h 404402"/>
                  <a:gd name="connsiteX24" fmla="*/ 528338 w 567167"/>
                  <a:gd name="connsiteY24" fmla="*/ 144931 h 404402"/>
                  <a:gd name="connsiteX25" fmla="*/ 518289 w 567167"/>
                  <a:gd name="connsiteY25" fmla="*/ 153537 h 404402"/>
                  <a:gd name="connsiteX26" fmla="*/ 518289 w 567167"/>
                  <a:gd name="connsiteY26" fmla="*/ 182222 h 404402"/>
                  <a:gd name="connsiteX27" fmla="*/ 498191 w 567167"/>
                  <a:gd name="connsiteY27" fmla="*/ 189394 h 404402"/>
                  <a:gd name="connsiteX28" fmla="*/ 476657 w 567167"/>
                  <a:gd name="connsiteY28" fmla="*/ 169314 h 404402"/>
                  <a:gd name="connsiteX29" fmla="*/ 463737 w 567167"/>
                  <a:gd name="connsiteY29" fmla="*/ 167880 h 404402"/>
                  <a:gd name="connsiteX30" fmla="*/ 442203 w 567167"/>
                  <a:gd name="connsiteY30" fmla="*/ 187959 h 404402"/>
                  <a:gd name="connsiteX31" fmla="*/ 422105 w 567167"/>
                  <a:gd name="connsiteY31" fmla="*/ 179354 h 404402"/>
                  <a:gd name="connsiteX32" fmla="*/ 422105 w 567167"/>
                  <a:gd name="connsiteY32" fmla="*/ 149234 h 404402"/>
                  <a:gd name="connsiteX33" fmla="*/ 413492 w 567167"/>
                  <a:gd name="connsiteY33" fmla="*/ 140628 h 404402"/>
                  <a:gd name="connsiteX34" fmla="*/ 383345 w 567167"/>
                  <a:gd name="connsiteY34" fmla="*/ 139194 h 404402"/>
                  <a:gd name="connsiteX35" fmla="*/ 374731 w 567167"/>
                  <a:gd name="connsiteY35" fmla="*/ 119114 h 404402"/>
                  <a:gd name="connsiteX36" fmla="*/ 396265 w 567167"/>
                  <a:gd name="connsiteY36" fmla="*/ 99034 h 404402"/>
                  <a:gd name="connsiteX37" fmla="*/ 396265 w 567167"/>
                  <a:gd name="connsiteY37" fmla="*/ 86126 h 404402"/>
                  <a:gd name="connsiteX38" fmla="*/ 376167 w 567167"/>
                  <a:gd name="connsiteY38" fmla="*/ 64612 h 404402"/>
                  <a:gd name="connsiteX39" fmla="*/ 384780 w 567167"/>
                  <a:gd name="connsiteY39" fmla="*/ 44532 h 404402"/>
                  <a:gd name="connsiteX40" fmla="*/ 414927 w 567167"/>
                  <a:gd name="connsiteY40" fmla="*/ 44532 h 404402"/>
                  <a:gd name="connsiteX41" fmla="*/ 423541 w 567167"/>
                  <a:gd name="connsiteY41" fmla="*/ 35926 h 404402"/>
                  <a:gd name="connsiteX42" fmla="*/ 424976 w 567167"/>
                  <a:gd name="connsiteY42" fmla="*/ 7241 h 404402"/>
                  <a:gd name="connsiteX43" fmla="*/ 182277 w 567167"/>
                  <a:gd name="connsiteY43" fmla="*/ 14 h 404402"/>
                  <a:gd name="connsiteX44" fmla="*/ 228206 w 567167"/>
                  <a:gd name="connsiteY44" fmla="*/ 14 h 404402"/>
                  <a:gd name="connsiteX45" fmla="*/ 254040 w 567167"/>
                  <a:gd name="connsiteY45" fmla="*/ 54506 h 404402"/>
                  <a:gd name="connsiteX46" fmla="*/ 278440 w 567167"/>
                  <a:gd name="connsiteY46" fmla="*/ 64544 h 404402"/>
                  <a:gd name="connsiteX47" fmla="*/ 335850 w 567167"/>
                  <a:gd name="connsiteY47" fmla="*/ 43034 h 404402"/>
                  <a:gd name="connsiteX48" fmla="*/ 367426 w 567167"/>
                  <a:gd name="connsiteY48" fmla="*/ 73148 h 404402"/>
                  <a:gd name="connsiteX49" fmla="*/ 345897 w 567167"/>
                  <a:gd name="connsiteY49" fmla="*/ 130508 h 404402"/>
                  <a:gd name="connsiteX50" fmla="*/ 355943 w 567167"/>
                  <a:gd name="connsiteY50" fmla="*/ 154886 h 404402"/>
                  <a:gd name="connsiteX51" fmla="*/ 413354 w 567167"/>
                  <a:gd name="connsiteY51" fmla="*/ 177830 h 404402"/>
                  <a:gd name="connsiteX52" fmla="*/ 413354 w 567167"/>
                  <a:gd name="connsiteY52" fmla="*/ 222284 h 404402"/>
                  <a:gd name="connsiteX53" fmla="*/ 355943 w 567167"/>
                  <a:gd name="connsiteY53" fmla="*/ 248096 h 404402"/>
                  <a:gd name="connsiteX54" fmla="*/ 345897 w 567167"/>
                  <a:gd name="connsiteY54" fmla="*/ 272474 h 404402"/>
                  <a:gd name="connsiteX55" fmla="*/ 368861 w 567167"/>
                  <a:gd name="connsiteY55" fmla="*/ 328400 h 404402"/>
                  <a:gd name="connsiteX56" fmla="*/ 337285 w 567167"/>
                  <a:gd name="connsiteY56" fmla="*/ 359948 h 404402"/>
                  <a:gd name="connsiteX57" fmla="*/ 279875 w 567167"/>
                  <a:gd name="connsiteY57" fmla="*/ 338438 h 404402"/>
                  <a:gd name="connsiteX58" fmla="*/ 254040 w 567167"/>
                  <a:gd name="connsiteY58" fmla="*/ 348476 h 404402"/>
                  <a:gd name="connsiteX59" fmla="*/ 229641 w 567167"/>
                  <a:gd name="connsiteY59" fmla="*/ 404402 h 404402"/>
                  <a:gd name="connsiteX60" fmla="*/ 185148 w 567167"/>
                  <a:gd name="connsiteY60" fmla="*/ 404402 h 404402"/>
                  <a:gd name="connsiteX61" fmla="*/ 159313 w 567167"/>
                  <a:gd name="connsiteY61" fmla="*/ 348476 h 404402"/>
                  <a:gd name="connsiteX62" fmla="*/ 133479 w 567167"/>
                  <a:gd name="connsiteY62" fmla="*/ 338438 h 404402"/>
                  <a:gd name="connsiteX63" fmla="*/ 77504 w 567167"/>
                  <a:gd name="connsiteY63" fmla="*/ 361382 h 404402"/>
                  <a:gd name="connsiteX64" fmla="*/ 44493 w 567167"/>
                  <a:gd name="connsiteY64" fmla="*/ 329834 h 404402"/>
                  <a:gd name="connsiteX65" fmla="*/ 67457 w 567167"/>
                  <a:gd name="connsiteY65" fmla="*/ 272474 h 404402"/>
                  <a:gd name="connsiteX66" fmla="*/ 57410 w 567167"/>
                  <a:gd name="connsiteY66" fmla="*/ 248096 h 404402"/>
                  <a:gd name="connsiteX67" fmla="*/ 0 w 567167"/>
                  <a:gd name="connsiteY67" fmla="*/ 225152 h 404402"/>
                  <a:gd name="connsiteX68" fmla="*/ 0 w 567167"/>
                  <a:gd name="connsiteY68" fmla="*/ 180698 h 404402"/>
                  <a:gd name="connsiteX69" fmla="*/ 55975 w 567167"/>
                  <a:gd name="connsiteY69" fmla="*/ 156320 h 404402"/>
                  <a:gd name="connsiteX70" fmla="*/ 67457 w 567167"/>
                  <a:gd name="connsiteY70" fmla="*/ 130508 h 404402"/>
                  <a:gd name="connsiteX71" fmla="*/ 43057 w 567167"/>
                  <a:gd name="connsiteY71" fmla="*/ 74582 h 404402"/>
                  <a:gd name="connsiteX72" fmla="*/ 76068 w 567167"/>
                  <a:gd name="connsiteY72" fmla="*/ 43034 h 404402"/>
                  <a:gd name="connsiteX73" fmla="*/ 133479 w 567167"/>
                  <a:gd name="connsiteY73" fmla="*/ 65978 h 404402"/>
                  <a:gd name="connsiteX74" fmla="*/ 159313 w 567167"/>
                  <a:gd name="connsiteY74" fmla="*/ 54506 h 404402"/>
                  <a:gd name="connsiteX75" fmla="*/ 182277 w 567167"/>
                  <a:gd name="connsiteY75" fmla="*/ 14 h 40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7167" h="404402">
                    <a:moveTo>
                      <a:pt x="206677" y="136244"/>
                    </a:moveTo>
                    <a:cubicBezTo>
                      <a:pt x="170795" y="136244"/>
                      <a:pt x="140655" y="166358"/>
                      <a:pt x="140655" y="202208"/>
                    </a:cubicBezTo>
                    <a:cubicBezTo>
                      <a:pt x="140655" y="236624"/>
                      <a:pt x="170795" y="266738"/>
                      <a:pt x="206677" y="266738"/>
                    </a:cubicBezTo>
                    <a:cubicBezTo>
                      <a:pt x="242558" y="266738"/>
                      <a:pt x="272699" y="238058"/>
                      <a:pt x="272699" y="202208"/>
                    </a:cubicBezTo>
                    <a:cubicBezTo>
                      <a:pt x="272699" y="166358"/>
                      <a:pt x="242558" y="136244"/>
                      <a:pt x="206677" y="136244"/>
                    </a:cubicBezTo>
                    <a:close/>
                    <a:moveTo>
                      <a:pt x="459789" y="65329"/>
                    </a:moveTo>
                    <a:cubicBezTo>
                      <a:pt x="452252" y="68197"/>
                      <a:pt x="445792" y="73935"/>
                      <a:pt x="442203" y="81823"/>
                    </a:cubicBezTo>
                    <a:cubicBezTo>
                      <a:pt x="435026" y="97600"/>
                      <a:pt x="442203" y="116246"/>
                      <a:pt x="457995" y="123417"/>
                    </a:cubicBezTo>
                    <a:cubicBezTo>
                      <a:pt x="475222" y="130588"/>
                      <a:pt x="493884" y="123417"/>
                      <a:pt x="501062" y="107640"/>
                    </a:cubicBezTo>
                    <a:cubicBezTo>
                      <a:pt x="506804" y="91863"/>
                      <a:pt x="499627" y="73217"/>
                      <a:pt x="483835" y="66046"/>
                    </a:cubicBezTo>
                    <a:cubicBezTo>
                      <a:pt x="475940" y="62460"/>
                      <a:pt x="467326" y="62460"/>
                      <a:pt x="459789" y="65329"/>
                    </a:cubicBezTo>
                    <a:close/>
                    <a:moveTo>
                      <a:pt x="445075" y="69"/>
                    </a:moveTo>
                    <a:cubicBezTo>
                      <a:pt x="446510" y="-1365"/>
                      <a:pt x="466608" y="20149"/>
                      <a:pt x="466608" y="20149"/>
                    </a:cubicBezTo>
                    <a:lnTo>
                      <a:pt x="479528" y="21583"/>
                    </a:lnTo>
                    <a:cubicBezTo>
                      <a:pt x="479528" y="21583"/>
                      <a:pt x="499627" y="69"/>
                      <a:pt x="501062" y="1504"/>
                    </a:cubicBezTo>
                    <a:lnTo>
                      <a:pt x="521160" y="10109"/>
                    </a:lnTo>
                    <a:cubicBezTo>
                      <a:pt x="522596" y="10109"/>
                      <a:pt x="521160" y="40229"/>
                      <a:pt x="521160" y="40229"/>
                    </a:cubicBezTo>
                    <a:lnTo>
                      <a:pt x="529774" y="48835"/>
                    </a:lnTo>
                    <a:cubicBezTo>
                      <a:pt x="529774" y="48835"/>
                      <a:pt x="558485" y="48835"/>
                      <a:pt x="559921" y="50269"/>
                    </a:cubicBezTo>
                    <a:lnTo>
                      <a:pt x="567099" y="70349"/>
                    </a:lnTo>
                    <a:cubicBezTo>
                      <a:pt x="568534" y="71783"/>
                      <a:pt x="547001" y="90429"/>
                      <a:pt x="547001" y="90429"/>
                    </a:cubicBezTo>
                    <a:lnTo>
                      <a:pt x="547001" y="103337"/>
                    </a:lnTo>
                    <a:cubicBezTo>
                      <a:pt x="547001" y="103337"/>
                      <a:pt x="567099" y="123417"/>
                      <a:pt x="567099" y="124851"/>
                    </a:cubicBezTo>
                    <a:lnTo>
                      <a:pt x="558485" y="144931"/>
                    </a:lnTo>
                    <a:cubicBezTo>
                      <a:pt x="557050" y="146365"/>
                      <a:pt x="528338" y="144931"/>
                      <a:pt x="528338" y="144931"/>
                    </a:cubicBezTo>
                    <a:lnTo>
                      <a:pt x="518289" y="153537"/>
                    </a:lnTo>
                    <a:cubicBezTo>
                      <a:pt x="518289" y="153537"/>
                      <a:pt x="519725" y="182222"/>
                      <a:pt x="518289" y="182222"/>
                    </a:cubicBezTo>
                    <a:lnTo>
                      <a:pt x="498191" y="189394"/>
                    </a:lnTo>
                    <a:cubicBezTo>
                      <a:pt x="496755" y="190828"/>
                      <a:pt x="476657" y="169314"/>
                      <a:pt x="476657" y="169314"/>
                    </a:cubicBezTo>
                    <a:lnTo>
                      <a:pt x="463737" y="167880"/>
                    </a:lnTo>
                    <a:cubicBezTo>
                      <a:pt x="463737" y="167880"/>
                      <a:pt x="443639" y="187959"/>
                      <a:pt x="442203" y="187959"/>
                    </a:cubicBezTo>
                    <a:lnTo>
                      <a:pt x="422105" y="179354"/>
                    </a:lnTo>
                    <a:cubicBezTo>
                      <a:pt x="420670" y="177920"/>
                      <a:pt x="422105" y="149234"/>
                      <a:pt x="422105" y="149234"/>
                    </a:cubicBezTo>
                    <a:lnTo>
                      <a:pt x="413492" y="140628"/>
                    </a:lnTo>
                    <a:cubicBezTo>
                      <a:pt x="413492" y="140628"/>
                      <a:pt x="383345" y="140628"/>
                      <a:pt x="383345" y="139194"/>
                    </a:cubicBezTo>
                    <a:lnTo>
                      <a:pt x="374731" y="119114"/>
                    </a:lnTo>
                    <a:cubicBezTo>
                      <a:pt x="374731" y="117680"/>
                      <a:pt x="396265" y="99034"/>
                      <a:pt x="396265" y="99034"/>
                    </a:cubicBezTo>
                    <a:lnTo>
                      <a:pt x="396265" y="86126"/>
                    </a:lnTo>
                    <a:cubicBezTo>
                      <a:pt x="396265" y="86126"/>
                      <a:pt x="374731" y="66046"/>
                      <a:pt x="376167" y="64612"/>
                    </a:cubicBezTo>
                    <a:lnTo>
                      <a:pt x="384780" y="44532"/>
                    </a:lnTo>
                    <a:cubicBezTo>
                      <a:pt x="384780" y="43098"/>
                      <a:pt x="414927" y="44532"/>
                      <a:pt x="414927" y="44532"/>
                    </a:cubicBezTo>
                    <a:lnTo>
                      <a:pt x="423541" y="35926"/>
                    </a:lnTo>
                    <a:cubicBezTo>
                      <a:pt x="423541" y="35926"/>
                      <a:pt x="423541" y="7241"/>
                      <a:pt x="424976" y="7241"/>
                    </a:cubicBezTo>
                    <a:close/>
                    <a:moveTo>
                      <a:pt x="182277" y="14"/>
                    </a:moveTo>
                    <a:lnTo>
                      <a:pt x="228206" y="14"/>
                    </a:lnTo>
                    <a:cubicBezTo>
                      <a:pt x="231076" y="14"/>
                      <a:pt x="254040" y="54506"/>
                      <a:pt x="254040" y="54506"/>
                    </a:cubicBezTo>
                    <a:lnTo>
                      <a:pt x="278440" y="64544"/>
                    </a:lnTo>
                    <a:cubicBezTo>
                      <a:pt x="278440" y="64544"/>
                      <a:pt x="332979" y="40166"/>
                      <a:pt x="335850" y="43034"/>
                    </a:cubicBezTo>
                    <a:lnTo>
                      <a:pt x="367426" y="73148"/>
                    </a:lnTo>
                    <a:cubicBezTo>
                      <a:pt x="370296" y="76016"/>
                      <a:pt x="345897" y="130508"/>
                      <a:pt x="345897" y="130508"/>
                    </a:cubicBezTo>
                    <a:lnTo>
                      <a:pt x="355943" y="154886"/>
                    </a:lnTo>
                    <a:cubicBezTo>
                      <a:pt x="355943" y="154886"/>
                      <a:pt x="413354" y="174962"/>
                      <a:pt x="413354" y="177830"/>
                    </a:cubicBezTo>
                    <a:lnTo>
                      <a:pt x="413354" y="222284"/>
                    </a:lnTo>
                    <a:cubicBezTo>
                      <a:pt x="413354" y="226586"/>
                      <a:pt x="355943" y="248096"/>
                      <a:pt x="355943" y="248096"/>
                    </a:cubicBezTo>
                    <a:lnTo>
                      <a:pt x="345897" y="272474"/>
                    </a:lnTo>
                    <a:cubicBezTo>
                      <a:pt x="345897" y="272474"/>
                      <a:pt x="371731" y="325532"/>
                      <a:pt x="368861" y="328400"/>
                    </a:cubicBezTo>
                    <a:lnTo>
                      <a:pt x="337285" y="359948"/>
                    </a:lnTo>
                    <a:cubicBezTo>
                      <a:pt x="334415" y="361382"/>
                      <a:pt x="279875" y="338438"/>
                      <a:pt x="279875" y="338438"/>
                    </a:cubicBezTo>
                    <a:lnTo>
                      <a:pt x="254040" y="348476"/>
                    </a:lnTo>
                    <a:cubicBezTo>
                      <a:pt x="254040" y="348476"/>
                      <a:pt x="233947" y="404402"/>
                      <a:pt x="229641" y="404402"/>
                    </a:cubicBezTo>
                    <a:lnTo>
                      <a:pt x="185148" y="404402"/>
                    </a:lnTo>
                    <a:cubicBezTo>
                      <a:pt x="182277" y="404402"/>
                      <a:pt x="159313" y="348476"/>
                      <a:pt x="159313" y="348476"/>
                    </a:cubicBezTo>
                    <a:lnTo>
                      <a:pt x="133479" y="338438"/>
                    </a:lnTo>
                    <a:cubicBezTo>
                      <a:pt x="133479" y="338438"/>
                      <a:pt x="78939" y="362816"/>
                      <a:pt x="77504" y="361382"/>
                    </a:cubicBezTo>
                    <a:lnTo>
                      <a:pt x="44493" y="329834"/>
                    </a:lnTo>
                    <a:cubicBezTo>
                      <a:pt x="43057" y="326966"/>
                      <a:pt x="67457" y="272474"/>
                      <a:pt x="67457" y="272474"/>
                    </a:cubicBezTo>
                    <a:lnTo>
                      <a:pt x="57410" y="248096"/>
                    </a:lnTo>
                    <a:cubicBezTo>
                      <a:pt x="57410" y="248096"/>
                      <a:pt x="0" y="228020"/>
                      <a:pt x="0" y="225152"/>
                    </a:cubicBezTo>
                    <a:lnTo>
                      <a:pt x="0" y="180698"/>
                    </a:lnTo>
                    <a:cubicBezTo>
                      <a:pt x="0" y="177830"/>
                      <a:pt x="55975" y="156320"/>
                      <a:pt x="55975" y="156320"/>
                    </a:cubicBezTo>
                    <a:lnTo>
                      <a:pt x="67457" y="130508"/>
                    </a:lnTo>
                    <a:cubicBezTo>
                      <a:pt x="67457" y="130508"/>
                      <a:pt x="41622" y="77450"/>
                      <a:pt x="43057" y="74582"/>
                    </a:cubicBezTo>
                    <a:lnTo>
                      <a:pt x="76068" y="43034"/>
                    </a:lnTo>
                    <a:cubicBezTo>
                      <a:pt x="77504" y="41600"/>
                      <a:pt x="133479" y="65978"/>
                      <a:pt x="133479" y="65978"/>
                    </a:cubicBezTo>
                    <a:lnTo>
                      <a:pt x="159313" y="54506"/>
                    </a:lnTo>
                    <a:cubicBezTo>
                      <a:pt x="159313" y="54506"/>
                      <a:pt x="179407" y="14"/>
                      <a:pt x="182277" y="14"/>
                    </a:cubicBezTo>
                    <a:close/>
                  </a:path>
                </a:pathLst>
              </a:custGeom>
              <a:solidFill>
                <a:srgbClr val="FC395B"/>
              </a:solid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grpSp>
      </p:grpSp>
      <p:sp>
        <p:nvSpPr>
          <p:cNvPr id="28" name="文本框 27">
            <a:extLst>
              <a:ext uri="{FF2B5EF4-FFF2-40B4-BE49-F238E27FC236}">
                <a16:creationId xmlns:a16="http://schemas.microsoft.com/office/drawing/2014/main" id="{ED690A7F-7037-4279-89F8-47F746E02EC7}"/>
              </a:ext>
            </a:extLst>
          </p:cNvPr>
          <p:cNvSpPr txBox="1"/>
          <p:nvPr/>
        </p:nvSpPr>
        <p:spPr>
          <a:xfrm>
            <a:off x="2529557" y="6796835"/>
            <a:ext cx="2422458" cy="707886"/>
          </a:xfrm>
          <a:prstGeom prst="rect">
            <a:avLst/>
          </a:prstGeom>
          <a:noFill/>
        </p:spPr>
        <p:txBody>
          <a:bodyPr wrap="none" rtlCol="0">
            <a:spAutoFit/>
            <a:scene3d>
              <a:camera prst="orthographicFront"/>
              <a:lightRig rig="threePt" dir="t"/>
            </a:scene3d>
            <a:sp3d contourW="12700"/>
          </a:bodyPr>
          <a:lstStyle/>
          <a:p>
            <a:pPr algn="ctr"/>
            <a:r>
              <a:rPr lang="vi-VN" sz="4000">
                <a:solidFill>
                  <a:schemeClr val="bg1"/>
                </a:solidFill>
                <a:latin typeface="Times New Roman" panose="02020603050405020304" pitchFamily="18" charset="0"/>
                <a:cs typeface="Times New Roman" panose="02020603050405020304" pitchFamily="18" charset="0"/>
              </a:rPr>
              <a:t>Số neutron</a:t>
            </a:r>
            <a:endParaRPr lang="zh-CN" altLang="en-US" sz="4000" dirty="0">
              <a:solidFill>
                <a:schemeClr val="bg1"/>
              </a:solidFill>
              <a:latin typeface="Times New Roman" panose="02020603050405020304" pitchFamily="18" charset="0"/>
              <a:cs typeface="Times New Roman" panose="02020603050405020304" pitchFamily="18" charset="0"/>
              <a:sym typeface="+mn-lt"/>
            </a:endParaRPr>
          </a:p>
        </p:txBody>
      </p:sp>
      <p:sp>
        <p:nvSpPr>
          <p:cNvPr id="29" name="文本框 28">
            <a:extLst>
              <a:ext uri="{FF2B5EF4-FFF2-40B4-BE49-F238E27FC236}">
                <a16:creationId xmlns:a16="http://schemas.microsoft.com/office/drawing/2014/main" id="{A1D74DB3-9364-489B-A1AA-CE1528FB11CF}"/>
              </a:ext>
            </a:extLst>
          </p:cNvPr>
          <p:cNvSpPr txBox="1"/>
          <p:nvPr/>
        </p:nvSpPr>
        <p:spPr>
          <a:xfrm>
            <a:off x="6165619" y="6796835"/>
            <a:ext cx="2323072" cy="707886"/>
          </a:xfrm>
          <a:prstGeom prst="rect">
            <a:avLst/>
          </a:prstGeom>
          <a:noFill/>
        </p:spPr>
        <p:txBody>
          <a:bodyPr wrap="none" rtlCol="0">
            <a:spAutoFit/>
            <a:scene3d>
              <a:camera prst="orthographicFront"/>
              <a:lightRig rig="threePt" dir="t"/>
            </a:scene3d>
            <a:sp3d contourW="12700"/>
          </a:bodyPr>
          <a:lstStyle/>
          <a:p>
            <a:pPr algn="ctr"/>
            <a:r>
              <a:rPr lang="vi-VN" sz="4000">
                <a:solidFill>
                  <a:schemeClr val="bg1"/>
                </a:solidFill>
                <a:latin typeface="Times New Roman" panose="02020603050405020304" pitchFamily="18" charset="0"/>
                <a:cs typeface="Times New Roman" panose="02020603050405020304" pitchFamily="18" charset="0"/>
              </a:rPr>
              <a:t> Số proton</a:t>
            </a:r>
            <a:endParaRPr lang="zh-CN" altLang="en-US" sz="4000" dirty="0">
              <a:solidFill>
                <a:schemeClr val="bg1"/>
              </a:solidFill>
              <a:latin typeface="Times New Roman" panose="02020603050405020304" pitchFamily="18" charset="0"/>
              <a:cs typeface="Times New Roman" panose="02020603050405020304" pitchFamily="18" charset="0"/>
              <a:sym typeface="+mn-lt"/>
            </a:endParaRPr>
          </a:p>
        </p:txBody>
      </p:sp>
      <p:sp>
        <p:nvSpPr>
          <p:cNvPr id="30" name="文本框 29">
            <a:extLst>
              <a:ext uri="{FF2B5EF4-FFF2-40B4-BE49-F238E27FC236}">
                <a16:creationId xmlns:a16="http://schemas.microsoft.com/office/drawing/2014/main" id="{1AD34FBB-E5D4-4B66-BD7E-DB4DC72AFE1E}"/>
              </a:ext>
            </a:extLst>
          </p:cNvPr>
          <p:cNvSpPr txBox="1"/>
          <p:nvPr/>
        </p:nvSpPr>
        <p:spPr>
          <a:xfrm>
            <a:off x="9802298" y="6796835"/>
            <a:ext cx="2536272" cy="707886"/>
          </a:xfrm>
          <a:prstGeom prst="rect">
            <a:avLst/>
          </a:prstGeom>
          <a:noFill/>
        </p:spPr>
        <p:txBody>
          <a:bodyPr wrap="none" rtlCol="0">
            <a:spAutoFit/>
            <a:scene3d>
              <a:camera prst="orthographicFront"/>
              <a:lightRig rig="threePt" dir="t"/>
            </a:scene3d>
            <a:sp3d contourW="12700"/>
          </a:bodyPr>
          <a:lstStyle/>
          <a:p>
            <a:pPr algn="ctr"/>
            <a:r>
              <a:rPr lang="vi-VN" sz="4000">
                <a:solidFill>
                  <a:schemeClr val="bg1"/>
                </a:solidFill>
                <a:latin typeface="Times New Roman" panose="02020603050405020304" pitchFamily="18" charset="0"/>
                <a:cs typeface="Times New Roman" panose="02020603050405020304" pitchFamily="18" charset="0"/>
              </a:rPr>
              <a:t>Số e hóa trị</a:t>
            </a:r>
            <a:endParaRPr lang="zh-CN" altLang="en-US" sz="4000" dirty="0">
              <a:solidFill>
                <a:schemeClr val="bg1"/>
              </a:solidFill>
              <a:latin typeface="Times New Roman" panose="02020603050405020304" pitchFamily="18" charset="0"/>
              <a:cs typeface="Times New Roman" panose="02020603050405020304" pitchFamily="18" charset="0"/>
              <a:sym typeface="+mn-lt"/>
            </a:endParaRPr>
          </a:p>
        </p:txBody>
      </p:sp>
      <p:sp>
        <p:nvSpPr>
          <p:cNvPr id="31" name="文本框 30">
            <a:extLst>
              <a:ext uri="{FF2B5EF4-FFF2-40B4-BE49-F238E27FC236}">
                <a16:creationId xmlns:a16="http://schemas.microsoft.com/office/drawing/2014/main" id="{92843D9B-CF78-4828-98D6-5FDC24F27422}"/>
              </a:ext>
            </a:extLst>
          </p:cNvPr>
          <p:cNvSpPr txBox="1"/>
          <p:nvPr/>
        </p:nvSpPr>
        <p:spPr>
          <a:xfrm>
            <a:off x="13422670" y="6796835"/>
            <a:ext cx="1880643" cy="707886"/>
          </a:xfrm>
          <a:prstGeom prst="rect">
            <a:avLst/>
          </a:prstGeom>
          <a:noFill/>
        </p:spPr>
        <p:txBody>
          <a:bodyPr wrap="none" rtlCol="0">
            <a:spAutoFit/>
            <a:scene3d>
              <a:camera prst="orthographicFront"/>
              <a:lightRig rig="threePt" dir="t"/>
            </a:scene3d>
            <a:sp3d contourW="12700"/>
          </a:bodyPr>
          <a:lstStyle/>
          <a:p>
            <a:pPr algn="ctr"/>
            <a:r>
              <a:rPr lang="vi-VN" sz="4000">
                <a:solidFill>
                  <a:schemeClr val="bg1"/>
                </a:solidFill>
                <a:latin typeface="Times New Roman" panose="02020603050405020304" pitchFamily="18" charset="0"/>
                <a:cs typeface="Times New Roman" panose="02020603050405020304" pitchFamily="18" charset="0"/>
              </a:rPr>
              <a:t>Số lớp e</a:t>
            </a:r>
            <a:endParaRPr lang="zh-CN" altLang="en-US" sz="4000" dirty="0">
              <a:solidFill>
                <a:schemeClr val="bg1"/>
              </a:solidFill>
              <a:latin typeface="Times New Roman" panose="02020603050405020304" pitchFamily="18" charset="0"/>
              <a:cs typeface="Times New Roman" panose="02020603050405020304" pitchFamily="18" charset="0"/>
              <a:sym typeface="+mn-lt"/>
            </a:endParaRPr>
          </a:p>
        </p:txBody>
      </p:sp>
      <p:sp>
        <p:nvSpPr>
          <p:cNvPr id="39" name="文本框 6">
            <a:extLst>
              <a:ext uri="{FF2B5EF4-FFF2-40B4-BE49-F238E27FC236}">
                <a16:creationId xmlns:a16="http://schemas.microsoft.com/office/drawing/2014/main" id="{E7F6F344-B1E9-953B-AE54-1E26E689BE3D}"/>
              </a:ext>
            </a:extLst>
          </p:cNvPr>
          <p:cNvSpPr txBox="1"/>
          <p:nvPr/>
        </p:nvSpPr>
        <p:spPr>
          <a:xfrm>
            <a:off x="3013155" y="5536535"/>
            <a:ext cx="1066800"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A</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40" name="文本框 6">
            <a:extLst>
              <a:ext uri="{FF2B5EF4-FFF2-40B4-BE49-F238E27FC236}">
                <a16:creationId xmlns:a16="http://schemas.microsoft.com/office/drawing/2014/main" id="{EAA89EC7-6055-A2E1-AC92-4E13014825DC}"/>
              </a:ext>
            </a:extLst>
          </p:cNvPr>
          <p:cNvSpPr txBox="1"/>
          <p:nvPr/>
        </p:nvSpPr>
        <p:spPr>
          <a:xfrm>
            <a:off x="6862927" y="5543896"/>
            <a:ext cx="1006867"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B</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41" name="文本框 6">
            <a:extLst>
              <a:ext uri="{FF2B5EF4-FFF2-40B4-BE49-F238E27FC236}">
                <a16:creationId xmlns:a16="http://schemas.microsoft.com/office/drawing/2014/main" id="{4D78D0D6-723A-B69C-B275-67EC6C210016}"/>
              </a:ext>
            </a:extLst>
          </p:cNvPr>
          <p:cNvSpPr txBox="1"/>
          <p:nvPr/>
        </p:nvSpPr>
        <p:spPr>
          <a:xfrm>
            <a:off x="10520168" y="5593134"/>
            <a:ext cx="1066800"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C</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42" name="文本框 6">
            <a:extLst>
              <a:ext uri="{FF2B5EF4-FFF2-40B4-BE49-F238E27FC236}">
                <a16:creationId xmlns:a16="http://schemas.microsoft.com/office/drawing/2014/main" id="{73F93F7D-D660-CF0C-5949-326F03EF852E}"/>
              </a:ext>
            </a:extLst>
          </p:cNvPr>
          <p:cNvSpPr txBox="1"/>
          <p:nvPr/>
        </p:nvSpPr>
        <p:spPr>
          <a:xfrm>
            <a:off x="14220996" y="5543896"/>
            <a:ext cx="1066800"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D</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6" name="Rectangle: Rounded Corners 5">
            <a:extLst>
              <a:ext uri="{FF2B5EF4-FFF2-40B4-BE49-F238E27FC236}">
                <a16:creationId xmlns:a16="http://schemas.microsoft.com/office/drawing/2014/main" id="{209F0769-B96F-1E11-FA54-929F4CCA9088}"/>
              </a:ext>
            </a:extLst>
          </p:cNvPr>
          <p:cNvSpPr/>
          <p:nvPr/>
        </p:nvSpPr>
        <p:spPr>
          <a:xfrm>
            <a:off x="2195594" y="2238719"/>
            <a:ext cx="14256260" cy="15546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4000" b="1" i="0">
                <a:solidFill>
                  <a:schemeClr val="bg1"/>
                </a:solidFill>
                <a:effectLst/>
                <a:latin typeface="Times New Roman" panose="02020603050405020304" pitchFamily="18" charset="0"/>
                <a:cs typeface="Times New Roman" panose="02020603050405020304" pitchFamily="18" charset="0"/>
              </a:rPr>
              <a:t>Câu 1:</a:t>
            </a:r>
            <a:r>
              <a:rPr lang="vi-VN" sz="4000" b="0" i="0">
                <a:solidFill>
                  <a:schemeClr val="bg1"/>
                </a:solidFill>
                <a:effectLst/>
                <a:latin typeface="Times New Roman" panose="02020603050405020304" pitchFamily="18" charset="0"/>
                <a:cs typeface="Times New Roman" panose="02020603050405020304" pitchFamily="18" charset="0"/>
              </a:rPr>
              <a:t> Các đồng vị của một nguyên tố hóa học được phân biệt với nhau bởi đại lượng nào sau đây?</a:t>
            </a:r>
            <a:endParaRPr lang="vi-VN" sz="4000">
              <a:solidFill>
                <a:schemeClr val="bg1"/>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5211684B-31B0-1262-7D24-329D3279C0AD}"/>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3013155" y="7791451"/>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19050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250" fill="hold"/>
                                        <p:tgtEl>
                                          <p:spTgt spid="44"/>
                                        </p:tgtEl>
                                        <p:attrNameLst>
                                          <p:attrName>ppt_w</p:attrName>
                                        </p:attrNameLst>
                                      </p:cBhvr>
                                      <p:tavLst>
                                        <p:tav tm="0">
                                          <p:val>
                                            <p:strVal val="4*#ppt_w"/>
                                          </p:val>
                                        </p:tav>
                                        <p:tav tm="100000">
                                          <p:val>
                                            <p:strVal val="#ppt_w"/>
                                          </p:val>
                                        </p:tav>
                                      </p:tavLst>
                                    </p:anim>
                                    <p:anim calcmode="lin" valueType="num">
                                      <p:cBhvr>
                                        <p:cTn id="55" dur="25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9" grpId="0" animBg="1"/>
      <p:bldP spid="40" grpId="0" animBg="1"/>
      <p:bldP spid="41"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24932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2F372756-AB2B-47BE-AAD8-FAD7AB7FA844}"/>
              </a:ext>
            </a:extLst>
          </p:cNvPr>
          <p:cNvGrpSpPr>
            <a:grpSpLocks noChangeAspect="1"/>
          </p:cNvGrpSpPr>
          <p:nvPr/>
        </p:nvGrpSpPr>
        <p:grpSpPr>
          <a:xfrm>
            <a:off x="6652839" y="3440907"/>
            <a:ext cx="4986327" cy="4986327"/>
            <a:chOff x="4080894" y="1660206"/>
            <a:chExt cx="3956682" cy="3956682"/>
          </a:xfrm>
        </p:grpSpPr>
        <p:sp>
          <p:nvSpPr>
            <p:cNvPr id="3" name="îṣḷídé">
              <a:extLst>
                <a:ext uri="{FF2B5EF4-FFF2-40B4-BE49-F238E27FC236}">
                  <a16:creationId xmlns:a16="http://schemas.microsoft.com/office/drawing/2014/main" id="{4C7A4E9E-BFF0-40CE-86E3-76B68B965870}"/>
                </a:ext>
              </a:extLst>
            </p:cNvPr>
            <p:cNvSpPr/>
            <p:nvPr/>
          </p:nvSpPr>
          <p:spPr>
            <a:xfrm>
              <a:off x="4080894" y="1660206"/>
              <a:ext cx="3956682" cy="3956682"/>
            </a:xfrm>
            <a:custGeom>
              <a:avLst/>
              <a:gdLst>
                <a:gd name="connsiteX0" fmla="*/ 793669 w 1587337"/>
                <a:gd name="connsiteY0" fmla="*/ 0 h 1587337"/>
                <a:gd name="connsiteX1" fmla="*/ 940260 w 1587337"/>
                <a:gd name="connsiteY1" fmla="*/ 60713 h 1587337"/>
                <a:gd name="connsiteX2" fmla="*/ 1526624 w 1587337"/>
                <a:gd name="connsiteY2" fmla="*/ 647077 h 1587337"/>
                <a:gd name="connsiteX3" fmla="*/ 1526624 w 1587337"/>
                <a:gd name="connsiteY3" fmla="*/ 940260 h 1587337"/>
                <a:gd name="connsiteX4" fmla="*/ 940260 w 1587337"/>
                <a:gd name="connsiteY4" fmla="*/ 1526624 h 1587337"/>
                <a:gd name="connsiteX5" fmla="*/ 647077 w 1587337"/>
                <a:gd name="connsiteY5" fmla="*/ 1526624 h 1587337"/>
                <a:gd name="connsiteX6" fmla="*/ 60713 w 1587337"/>
                <a:gd name="connsiteY6" fmla="*/ 940260 h 1587337"/>
                <a:gd name="connsiteX7" fmla="*/ 60713 w 1587337"/>
                <a:gd name="connsiteY7" fmla="*/ 647077 h 1587337"/>
                <a:gd name="connsiteX8" fmla="*/ 647077 w 1587337"/>
                <a:gd name="connsiteY8" fmla="*/ 60713 h 1587337"/>
                <a:gd name="connsiteX9" fmla="*/ 793669 w 1587337"/>
                <a:gd name="connsiteY9" fmla="*/ 0 h 158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37" h="1587337">
                  <a:moveTo>
                    <a:pt x="793669" y="0"/>
                  </a:moveTo>
                  <a:cubicBezTo>
                    <a:pt x="846727" y="0"/>
                    <a:pt x="899785" y="20237"/>
                    <a:pt x="940260" y="60713"/>
                  </a:cubicBezTo>
                  <a:lnTo>
                    <a:pt x="1526624" y="647077"/>
                  </a:lnTo>
                  <a:cubicBezTo>
                    <a:pt x="1607575" y="728028"/>
                    <a:pt x="1607575" y="859309"/>
                    <a:pt x="1526624" y="940260"/>
                  </a:cubicBezTo>
                  <a:lnTo>
                    <a:pt x="940260" y="1526624"/>
                  </a:lnTo>
                  <a:cubicBezTo>
                    <a:pt x="859309" y="1607575"/>
                    <a:pt x="728028" y="1607575"/>
                    <a:pt x="647077" y="1526624"/>
                  </a:cubicBezTo>
                  <a:lnTo>
                    <a:pt x="60713" y="940260"/>
                  </a:lnTo>
                  <a:cubicBezTo>
                    <a:pt x="-20238" y="859309"/>
                    <a:pt x="-20238" y="728028"/>
                    <a:pt x="60713" y="647077"/>
                  </a:cubicBezTo>
                  <a:lnTo>
                    <a:pt x="647077" y="60713"/>
                  </a:lnTo>
                  <a:cubicBezTo>
                    <a:pt x="687553" y="20237"/>
                    <a:pt x="740611" y="0"/>
                    <a:pt x="793669" y="0"/>
                  </a:cubicBezTo>
                  <a:close/>
                </a:path>
              </a:pathLst>
            </a:custGeom>
            <a:solidFill>
              <a:schemeClr val="bg1"/>
            </a:solidFill>
            <a:ln w="571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sz="6600" b="1" dirty="0">
                <a:solidFill>
                  <a:schemeClr val="bg1"/>
                </a:solidFill>
                <a:latin typeface="Times New Roman" panose="02020603050405020304" pitchFamily="18" charset="0"/>
                <a:cs typeface="Times New Roman" panose="02020603050405020304" pitchFamily="18" charset="0"/>
                <a:sym typeface="+mn-lt"/>
              </a:endParaRPr>
            </a:p>
          </p:txBody>
        </p:sp>
        <p:sp>
          <p:nvSpPr>
            <p:cNvPr id="4" name="ïṣlíḍé">
              <a:extLst>
                <a:ext uri="{FF2B5EF4-FFF2-40B4-BE49-F238E27FC236}">
                  <a16:creationId xmlns:a16="http://schemas.microsoft.com/office/drawing/2014/main" id="{F626049E-C9B8-47EE-8B18-0F6B169602D6}"/>
                </a:ext>
              </a:extLst>
            </p:cNvPr>
            <p:cNvSpPr/>
            <p:nvPr/>
          </p:nvSpPr>
          <p:spPr>
            <a:xfrm>
              <a:off x="4307336" y="1886649"/>
              <a:ext cx="3503800" cy="3503798"/>
            </a:xfrm>
            <a:custGeom>
              <a:avLst/>
              <a:gdLst>
                <a:gd name="connsiteX0" fmla="*/ 793669 w 1587337"/>
                <a:gd name="connsiteY0" fmla="*/ 0 h 1587337"/>
                <a:gd name="connsiteX1" fmla="*/ 940260 w 1587337"/>
                <a:gd name="connsiteY1" fmla="*/ 60713 h 1587337"/>
                <a:gd name="connsiteX2" fmla="*/ 1526624 w 1587337"/>
                <a:gd name="connsiteY2" fmla="*/ 647077 h 1587337"/>
                <a:gd name="connsiteX3" fmla="*/ 1526624 w 1587337"/>
                <a:gd name="connsiteY3" fmla="*/ 940260 h 1587337"/>
                <a:gd name="connsiteX4" fmla="*/ 940260 w 1587337"/>
                <a:gd name="connsiteY4" fmla="*/ 1526624 h 1587337"/>
                <a:gd name="connsiteX5" fmla="*/ 647077 w 1587337"/>
                <a:gd name="connsiteY5" fmla="*/ 1526624 h 1587337"/>
                <a:gd name="connsiteX6" fmla="*/ 60713 w 1587337"/>
                <a:gd name="connsiteY6" fmla="*/ 940260 h 1587337"/>
                <a:gd name="connsiteX7" fmla="*/ 60713 w 1587337"/>
                <a:gd name="connsiteY7" fmla="*/ 647077 h 1587337"/>
                <a:gd name="connsiteX8" fmla="*/ 647077 w 1587337"/>
                <a:gd name="connsiteY8" fmla="*/ 60713 h 1587337"/>
                <a:gd name="connsiteX9" fmla="*/ 793669 w 1587337"/>
                <a:gd name="connsiteY9" fmla="*/ 0 h 158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37" h="1587337">
                  <a:moveTo>
                    <a:pt x="793669" y="0"/>
                  </a:moveTo>
                  <a:cubicBezTo>
                    <a:pt x="846727" y="0"/>
                    <a:pt x="899785" y="20237"/>
                    <a:pt x="940260" y="60713"/>
                  </a:cubicBezTo>
                  <a:lnTo>
                    <a:pt x="1526624" y="647077"/>
                  </a:lnTo>
                  <a:cubicBezTo>
                    <a:pt x="1607575" y="728028"/>
                    <a:pt x="1607575" y="859309"/>
                    <a:pt x="1526624" y="940260"/>
                  </a:cubicBezTo>
                  <a:lnTo>
                    <a:pt x="940260" y="1526624"/>
                  </a:lnTo>
                  <a:cubicBezTo>
                    <a:pt x="859309" y="1607575"/>
                    <a:pt x="728028" y="1607575"/>
                    <a:pt x="647077" y="1526624"/>
                  </a:cubicBezTo>
                  <a:lnTo>
                    <a:pt x="60713" y="940260"/>
                  </a:lnTo>
                  <a:cubicBezTo>
                    <a:pt x="-20238" y="859309"/>
                    <a:pt x="-20238" y="728028"/>
                    <a:pt x="60713" y="647077"/>
                  </a:cubicBezTo>
                  <a:lnTo>
                    <a:pt x="647077" y="60713"/>
                  </a:lnTo>
                  <a:cubicBezTo>
                    <a:pt x="687553" y="20237"/>
                    <a:pt x="740611" y="0"/>
                    <a:pt x="793669" y="0"/>
                  </a:cubicBezTo>
                  <a:close/>
                </a:path>
              </a:pathLst>
            </a:custGeom>
            <a:solidFill>
              <a:srgbClr val="202020"/>
            </a:solidFill>
            <a:ln w="571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sz="6600" b="1" dirty="0">
                <a:solidFill>
                  <a:schemeClr val="bg1"/>
                </a:solidFill>
                <a:latin typeface="Times New Roman" panose="02020603050405020304" pitchFamily="18" charset="0"/>
                <a:cs typeface="Times New Roman" panose="02020603050405020304" pitchFamily="18" charset="0"/>
                <a:sym typeface="+mn-lt"/>
              </a:endParaRPr>
            </a:p>
          </p:txBody>
        </p:sp>
        <p:sp>
          <p:nvSpPr>
            <p:cNvPr id="5" name="ïṩlídè">
              <a:extLst>
                <a:ext uri="{FF2B5EF4-FFF2-40B4-BE49-F238E27FC236}">
                  <a16:creationId xmlns:a16="http://schemas.microsoft.com/office/drawing/2014/main" id="{06CAADF9-FD84-4B64-960B-745E0D912A7A}"/>
                </a:ext>
              </a:extLst>
            </p:cNvPr>
            <p:cNvSpPr/>
            <p:nvPr/>
          </p:nvSpPr>
          <p:spPr>
            <a:xfrm>
              <a:off x="4766694" y="2346006"/>
              <a:ext cx="2585082" cy="2585082"/>
            </a:xfrm>
            <a:custGeom>
              <a:avLst/>
              <a:gdLst>
                <a:gd name="connsiteX0" fmla="*/ 793669 w 1587337"/>
                <a:gd name="connsiteY0" fmla="*/ 0 h 1587337"/>
                <a:gd name="connsiteX1" fmla="*/ 940260 w 1587337"/>
                <a:gd name="connsiteY1" fmla="*/ 60713 h 1587337"/>
                <a:gd name="connsiteX2" fmla="*/ 1526624 w 1587337"/>
                <a:gd name="connsiteY2" fmla="*/ 647077 h 1587337"/>
                <a:gd name="connsiteX3" fmla="*/ 1526624 w 1587337"/>
                <a:gd name="connsiteY3" fmla="*/ 940260 h 1587337"/>
                <a:gd name="connsiteX4" fmla="*/ 940260 w 1587337"/>
                <a:gd name="connsiteY4" fmla="*/ 1526624 h 1587337"/>
                <a:gd name="connsiteX5" fmla="*/ 647077 w 1587337"/>
                <a:gd name="connsiteY5" fmla="*/ 1526624 h 1587337"/>
                <a:gd name="connsiteX6" fmla="*/ 60713 w 1587337"/>
                <a:gd name="connsiteY6" fmla="*/ 940260 h 1587337"/>
                <a:gd name="connsiteX7" fmla="*/ 60713 w 1587337"/>
                <a:gd name="connsiteY7" fmla="*/ 647077 h 1587337"/>
                <a:gd name="connsiteX8" fmla="*/ 647077 w 1587337"/>
                <a:gd name="connsiteY8" fmla="*/ 60713 h 1587337"/>
                <a:gd name="connsiteX9" fmla="*/ 793669 w 1587337"/>
                <a:gd name="connsiteY9" fmla="*/ 0 h 158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37" h="1587337">
                  <a:moveTo>
                    <a:pt x="793669" y="0"/>
                  </a:moveTo>
                  <a:cubicBezTo>
                    <a:pt x="846727" y="0"/>
                    <a:pt x="899785" y="20237"/>
                    <a:pt x="940260" y="60713"/>
                  </a:cubicBezTo>
                  <a:lnTo>
                    <a:pt x="1526624" y="647077"/>
                  </a:lnTo>
                  <a:cubicBezTo>
                    <a:pt x="1607575" y="728028"/>
                    <a:pt x="1607575" y="859309"/>
                    <a:pt x="1526624" y="940260"/>
                  </a:cubicBezTo>
                  <a:lnTo>
                    <a:pt x="940260" y="1526624"/>
                  </a:lnTo>
                  <a:cubicBezTo>
                    <a:pt x="859309" y="1607575"/>
                    <a:pt x="728028" y="1607575"/>
                    <a:pt x="647077" y="1526624"/>
                  </a:cubicBezTo>
                  <a:lnTo>
                    <a:pt x="60713" y="940260"/>
                  </a:lnTo>
                  <a:cubicBezTo>
                    <a:pt x="-20238" y="859309"/>
                    <a:pt x="-20238" y="728028"/>
                    <a:pt x="60713" y="647077"/>
                  </a:cubicBezTo>
                  <a:lnTo>
                    <a:pt x="647077" y="60713"/>
                  </a:lnTo>
                  <a:cubicBezTo>
                    <a:pt x="687553" y="20237"/>
                    <a:pt x="740611" y="0"/>
                    <a:pt x="7936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57150" cap="flat" cmpd="sng" algn="ctr">
              <a:solidFill>
                <a:srgbClr val="FC395B"/>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sz="6600" b="1" dirty="0">
                <a:solidFill>
                  <a:schemeClr val="bg1"/>
                </a:solidFill>
                <a:latin typeface="Times New Roman" panose="02020603050405020304" pitchFamily="18" charset="0"/>
                <a:cs typeface="Times New Roman" panose="02020603050405020304" pitchFamily="18" charset="0"/>
                <a:sym typeface="+mn-lt"/>
              </a:endParaRPr>
            </a:p>
          </p:txBody>
        </p:sp>
        <p:sp>
          <p:nvSpPr>
            <p:cNvPr id="16" name="iṩļiḓè">
              <a:extLst>
                <a:ext uri="{FF2B5EF4-FFF2-40B4-BE49-F238E27FC236}">
                  <a16:creationId xmlns:a16="http://schemas.microsoft.com/office/drawing/2014/main" id="{07CC625F-57BE-44F7-9927-4BE011A438BE}"/>
                </a:ext>
              </a:extLst>
            </p:cNvPr>
            <p:cNvSpPr/>
            <p:nvPr/>
          </p:nvSpPr>
          <p:spPr>
            <a:xfrm>
              <a:off x="4639169" y="2223227"/>
              <a:ext cx="730204" cy="730204"/>
            </a:xfrm>
            <a:prstGeom prst="ellipse">
              <a:avLst/>
            </a:prstGeom>
            <a:solidFill>
              <a:srgbClr val="E9C944"/>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chorCtr="0">
              <a:normAutofit fontScale="925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338138" algn="ctr" fontAlgn="base">
                <a:lnSpc>
                  <a:spcPct val="110000"/>
                </a:lnSpc>
                <a:spcBef>
                  <a:spcPct val="0"/>
                </a:spcBef>
                <a:spcAft>
                  <a:spcPct val="0"/>
                </a:spcAft>
              </a:pPr>
              <a:r>
                <a:rPr lang="en-US" sz="3600" b="1" kern="0">
                  <a:solidFill>
                    <a:schemeClr val="bg1"/>
                  </a:solidFill>
                  <a:latin typeface="Times New Roman" panose="02020603050405020304" pitchFamily="18" charset="0"/>
                  <a:cs typeface="Times New Roman" panose="02020603050405020304" pitchFamily="18" charset="0"/>
                  <a:sym typeface="+mn-lt"/>
                </a:rPr>
                <a:t>A</a:t>
              </a:r>
              <a:endParaRPr lang="en-US" sz="3600" b="1" kern="0" dirty="0">
                <a:solidFill>
                  <a:schemeClr val="bg1"/>
                </a:solidFill>
                <a:latin typeface="Times New Roman" panose="02020603050405020304" pitchFamily="18" charset="0"/>
                <a:cs typeface="Times New Roman" panose="02020603050405020304" pitchFamily="18" charset="0"/>
                <a:sym typeface="+mn-lt"/>
              </a:endParaRPr>
            </a:p>
          </p:txBody>
        </p:sp>
        <p:sp>
          <p:nvSpPr>
            <p:cNvPr id="14" name="iṡḻïḑé">
              <a:extLst>
                <a:ext uri="{FF2B5EF4-FFF2-40B4-BE49-F238E27FC236}">
                  <a16:creationId xmlns:a16="http://schemas.microsoft.com/office/drawing/2014/main" id="{ACA71E8D-737F-4A9F-BAB9-A20A35DFA99B}"/>
                </a:ext>
              </a:extLst>
            </p:cNvPr>
            <p:cNvSpPr/>
            <p:nvPr/>
          </p:nvSpPr>
          <p:spPr>
            <a:xfrm>
              <a:off x="4639169" y="4370048"/>
              <a:ext cx="730204" cy="730204"/>
            </a:xfrm>
            <a:prstGeom prst="ellipse">
              <a:avLst/>
            </a:prstGeom>
            <a:solidFill>
              <a:srgbClr val="19C0B4"/>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chorCtr="0">
              <a:normAutofit fontScale="925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338138" algn="ctr" fontAlgn="base">
                <a:lnSpc>
                  <a:spcPct val="110000"/>
                </a:lnSpc>
                <a:spcBef>
                  <a:spcPct val="0"/>
                </a:spcBef>
                <a:spcAft>
                  <a:spcPct val="0"/>
                </a:spcAft>
              </a:pPr>
              <a:r>
                <a:rPr lang="en-US" sz="3600" b="1" kern="0">
                  <a:solidFill>
                    <a:schemeClr val="bg1"/>
                  </a:solidFill>
                  <a:latin typeface="Times New Roman" panose="02020603050405020304" pitchFamily="18" charset="0"/>
                  <a:cs typeface="Times New Roman" panose="02020603050405020304" pitchFamily="18" charset="0"/>
                  <a:sym typeface="+mn-lt"/>
                </a:rPr>
                <a:t>C</a:t>
              </a:r>
              <a:endParaRPr lang="en-US" sz="3600" b="1" kern="0" dirty="0">
                <a:solidFill>
                  <a:schemeClr val="bg1"/>
                </a:solidFill>
                <a:latin typeface="Times New Roman" panose="02020603050405020304" pitchFamily="18" charset="0"/>
                <a:cs typeface="Times New Roman" panose="02020603050405020304" pitchFamily="18" charset="0"/>
                <a:sym typeface="+mn-lt"/>
              </a:endParaRPr>
            </a:p>
          </p:txBody>
        </p:sp>
        <p:sp>
          <p:nvSpPr>
            <p:cNvPr id="12" name="iṣlíḑê">
              <a:extLst>
                <a:ext uri="{FF2B5EF4-FFF2-40B4-BE49-F238E27FC236}">
                  <a16:creationId xmlns:a16="http://schemas.microsoft.com/office/drawing/2014/main" id="{A0ADB920-8099-4B9B-9060-37D64CF69B37}"/>
                </a:ext>
              </a:extLst>
            </p:cNvPr>
            <p:cNvSpPr/>
            <p:nvPr/>
          </p:nvSpPr>
          <p:spPr>
            <a:xfrm>
              <a:off x="6742116" y="4370048"/>
              <a:ext cx="730204" cy="730204"/>
            </a:xfrm>
            <a:prstGeom prst="ellipse">
              <a:avLst/>
            </a:prstGeom>
            <a:solidFill>
              <a:srgbClr val="E9C944"/>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chorCtr="0">
              <a:normAutofit fontScale="925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338138" algn="ctr" fontAlgn="base">
                <a:lnSpc>
                  <a:spcPct val="110000"/>
                </a:lnSpc>
                <a:spcBef>
                  <a:spcPct val="0"/>
                </a:spcBef>
                <a:spcAft>
                  <a:spcPct val="0"/>
                </a:spcAft>
              </a:pPr>
              <a:r>
                <a:rPr lang="en-US" sz="3600" b="1" kern="0">
                  <a:solidFill>
                    <a:schemeClr val="bg1"/>
                  </a:solidFill>
                  <a:latin typeface="Times New Roman" panose="02020603050405020304" pitchFamily="18" charset="0"/>
                  <a:cs typeface="Times New Roman" panose="02020603050405020304" pitchFamily="18" charset="0"/>
                  <a:sym typeface="+mn-lt"/>
                </a:rPr>
                <a:t>D</a:t>
              </a:r>
              <a:endParaRPr lang="en-US" sz="3600" b="1" kern="0" dirty="0">
                <a:solidFill>
                  <a:schemeClr val="bg1"/>
                </a:solidFill>
                <a:latin typeface="Times New Roman" panose="02020603050405020304" pitchFamily="18" charset="0"/>
                <a:cs typeface="Times New Roman" panose="02020603050405020304" pitchFamily="18" charset="0"/>
                <a:sym typeface="+mn-lt"/>
              </a:endParaRPr>
            </a:p>
          </p:txBody>
        </p:sp>
        <p:sp>
          <p:nvSpPr>
            <p:cNvPr id="10" name="í$ľîdê">
              <a:extLst>
                <a:ext uri="{FF2B5EF4-FFF2-40B4-BE49-F238E27FC236}">
                  <a16:creationId xmlns:a16="http://schemas.microsoft.com/office/drawing/2014/main" id="{CE65BB66-648F-40F9-B196-DDF45005FA7C}"/>
                </a:ext>
              </a:extLst>
            </p:cNvPr>
            <p:cNvSpPr/>
            <p:nvPr/>
          </p:nvSpPr>
          <p:spPr>
            <a:xfrm>
              <a:off x="6742116" y="2223227"/>
              <a:ext cx="730204" cy="730204"/>
            </a:xfrm>
            <a:prstGeom prst="ellipse">
              <a:avLst/>
            </a:prstGeom>
            <a:solidFill>
              <a:srgbClr val="19C0B4"/>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chorCtr="0">
              <a:normAutofit fontScale="925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338138" algn="ctr" fontAlgn="base">
                <a:lnSpc>
                  <a:spcPct val="110000"/>
                </a:lnSpc>
                <a:spcBef>
                  <a:spcPct val="0"/>
                </a:spcBef>
                <a:spcAft>
                  <a:spcPct val="0"/>
                </a:spcAft>
              </a:pPr>
              <a:r>
                <a:rPr lang="en-US" sz="3600" b="1" kern="0">
                  <a:solidFill>
                    <a:schemeClr val="bg1"/>
                  </a:solidFill>
                  <a:latin typeface="Times New Roman" panose="02020603050405020304" pitchFamily="18" charset="0"/>
                  <a:cs typeface="Times New Roman" panose="02020603050405020304" pitchFamily="18" charset="0"/>
                  <a:sym typeface="+mn-lt"/>
                </a:rPr>
                <a:t>B</a:t>
              </a:r>
              <a:endParaRPr lang="en-US" sz="3600" b="1" kern="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9" name="文本框 18">
            <a:extLst>
              <a:ext uri="{FF2B5EF4-FFF2-40B4-BE49-F238E27FC236}">
                <a16:creationId xmlns:a16="http://schemas.microsoft.com/office/drawing/2014/main" id="{84364497-3175-4E21-BCAB-50821A965A67}"/>
              </a:ext>
            </a:extLst>
          </p:cNvPr>
          <p:cNvSpPr txBox="1"/>
          <p:nvPr/>
        </p:nvSpPr>
        <p:spPr>
          <a:xfrm>
            <a:off x="3541090" y="4391102"/>
            <a:ext cx="2864887" cy="646331"/>
          </a:xfrm>
          <a:prstGeom prst="rect">
            <a:avLst/>
          </a:prstGeom>
          <a:noFill/>
        </p:spPr>
        <p:txBody>
          <a:bodyPr wrap="none" rtlCol="0">
            <a:spAutoFit/>
            <a:scene3d>
              <a:camera prst="orthographicFront"/>
              <a:lightRig rig="threePt" dir="t"/>
            </a:scene3d>
            <a:sp3d contourW="12700"/>
          </a:bodyPr>
          <a:lstStyle/>
          <a:p>
            <a:r>
              <a:rPr lang="vi-VN" sz="3600" i="0">
                <a:solidFill>
                  <a:schemeClr val="bg1"/>
                </a:solidFill>
                <a:effectLst/>
                <a:latin typeface="Times New Roman" panose="02020603050405020304" pitchFamily="18" charset="0"/>
                <a:cs typeface="Times New Roman" panose="02020603050405020304" pitchFamily="18" charset="0"/>
              </a:rPr>
              <a:t>Số khối là 206</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2" name="文本框 21">
            <a:extLst>
              <a:ext uri="{FF2B5EF4-FFF2-40B4-BE49-F238E27FC236}">
                <a16:creationId xmlns:a16="http://schemas.microsoft.com/office/drawing/2014/main" id="{63B667FC-1C0E-4CA5-8D34-5EE7F8A007D7}"/>
              </a:ext>
            </a:extLst>
          </p:cNvPr>
          <p:cNvSpPr txBox="1"/>
          <p:nvPr/>
        </p:nvSpPr>
        <p:spPr>
          <a:xfrm flipH="1">
            <a:off x="11575402" y="4160062"/>
            <a:ext cx="6058069" cy="646331"/>
          </a:xfrm>
          <a:prstGeom prst="rect">
            <a:avLst/>
          </a:prstGeom>
          <a:noFill/>
        </p:spPr>
        <p:txBody>
          <a:bodyPr wrap="none" rtlCol="0">
            <a:spAutoFit/>
            <a:scene3d>
              <a:camera prst="orthographicFront"/>
              <a:lightRig rig="threePt" dir="t"/>
            </a:scene3d>
            <a:sp3d contourW="12700"/>
          </a:bodyPr>
          <a:lstStyle/>
          <a:p>
            <a:pPr algn="r"/>
            <a:r>
              <a:rPr lang="fr-FR" sz="3600" i="0">
                <a:solidFill>
                  <a:schemeClr val="bg1"/>
                </a:solidFill>
                <a:effectLst/>
                <a:latin typeface="Times New Roman" panose="02020603050405020304" pitchFamily="18" charset="0"/>
                <a:cs typeface="Times New Roman" panose="02020603050405020304" pitchFamily="18" charset="0"/>
              </a:rPr>
              <a:t>Hiệu số proton và notron là 124</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5" name="文本框 24">
            <a:extLst>
              <a:ext uri="{FF2B5EF4-FFF2-40B4-BE49-F238E27FC236}">
                <a16:creationId xmlns:a16="http://schemas.microsoft.com/office/drawing/2014/main" id="{66BF8844-6CB8-4613-A6DD-7826795EFB7A}"/>
              </a:ext>
            </a:extLst>
          </p:cNvPr>
          <p:cNvSpPr txBox="1"/>
          <p:nvPr/>
        </p:nvSpPr>
        <p:spPr>
          <a:xfrm>
            <a:off x="3130764" y="7280290"/>
            <a:ext cx="3249608" cy="646331"/>
          </a:xfrm>
          <a:prstGeom prst="rect">
            <a:avLst/>
          </a:prstGeom>
          <a:noFill/>
        </p:spPr>
        <p:txBody>
          <a:bodyPr wrap="none" rtlCol="0">
            <a:spAutoFit/>
            <a:scene3d>
              <a:camera prst="orthographicFront"/>
              <a:lightRig rig="threePt" dir="t"/>
            </a:scene3d>
            <a:sp3d contourW="12700"/>
          </a:bodyPr>
          <a:lstStyle/>
          <a:p>
            <a:r>
              <a:rPr lang="vi-VN" sz="3600" i="0">
                <a:solidFill>
                  <a:schemeClr val="bg1"/>
                </a:solidFill>
                <a:effectLst/>
                <a:latin typeface="Times New Roman" panose="02020603050405020304" pitchFamily="18" charset="0"/>
                <a:cs typeface="Times New Roman" panose="02020603050405020304" pitchFamily="18" charset="0"/>
              </a:rPr>
              <a:t>Số notron là 124</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8" name="文本框 27">
            <a:extLst>
              <a:ext uri="{FF2B5EF4-FFF2-40B4-BE49-F238E27FC236}">
                <a16:creationId xmlns:a16="http://schemas.microsoft.com/office/drawing/2014/main" id="{40A88E3E-C214-40F8-AC65-1610B9BB4D67}"/>
              </a:ext>
            </a:extLst>
          </p:cNvPr>
          <p:cNvSpPr txBox="1"/>
          <p:nvPr/>
        </p:nvSpPr>
        <p:spPr>
          <a:xfrm flipH="1">
            <a:off x="11729533" y="7185475"/>
            <a:ext cx="5109091" cy="646331"/>
          </a:xfrm>
          <a:prstGeom prst="rect">
            <a:avLst/>
          </a:prstGeom>
          <a:noFill/>
        </p:spPr>
        <p:txBody>
          <a:bodyPr wrap="none" rtlCol="0">
            <a:spAutoFit/>
            <a:scene3d>
              <a:camera prst="orthographicFront"/>
              <a:lightRig rig="threePt" dir="t"/>
            </a:scene3d>
            <a:sp3d contourW="12700"/>
          </a:bodyPr>
          <a:lstStyle/>
          <a:p>
            <a:pPr algn="r"/>
            <a:r>
              <a:rPr lang="vi-VN" sz="3600" i="0">
                <a:solidFill>
                  <a:schemeClr val="bg1"/>
                </a:solidFill>
                <a:effectLst/>
                <a:latin typeface="Times New Roman" panose="02020603050405020304" pitchFamily="18" charset="0"/>
                <a:cs typeface="Times New Roman" panose="02020603050405020304" pitchFamily="18" charset="0"/>
              </a:rPr>
              <a:t>Số điện tích hạt nhân là 82</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mc:AlternateContent xmlns:mc="http://schemas.openxmlformats.org/markup-compatibility/2006" xmlns:a14="http://schemas.microsoft.com/office/drawing/2010/main">
        <mc:Choice Requires="a14">
          <p:sp>
            <p:nvSpPr>
              <p:cNvPr id="36" name="Rectangle: Rounded Corners 35">
                <a:extLst>
                  <a:ext uri="{FF2B5EF4-FFF2-40B4-BE49-F238E27FC236}">
                    <a16:creationId xmlns:a16="http://schemas.microsoft.com/office/drawing/2014/main" id="{44D69C02-CA8D-5BA1-88CF-6FB8F40E149F}"/>
                  </a:ext>
                </a:extLst>
              </p:cNvPr>
              <p:cNvSpPr/>
              <p:nvPr/>
            </p:nvSpPr>
            <p:spPr>
              <a:xfrm>
                <a:off x="2667000" y="819453"/>
                <a:ext cx="14256260" cy="15546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4000" b="1" i="0">
                    <a:solidFill>
                      <a:schemeClr val="bg1"/>
                    </a:solidFill>
                    <a:effectLst/>
                    <a:latin typeface="Times New Roman" panose="02020603050405020304" pitchFamily="18" charset="0"/>
                    <a:cs typeface="Times New Roman" panose="02020603050405020304" pitchFamily="18" charset="0"/>
                  </a:rPr>
                  <a:t>Câu 2:</a:t>
                </a:r>
                <a:r>
                  <a:rPr lang="vi-VN" sz="4000" b="0" i="0">
                    <a:solidFill>
                      <a:schemeClr val="bg1"/>
                    </a:solidFill>
                    <a:effectLst/>
                    <a:latin typeface="Times New Roman" panose="02020603050405020304" pitchFamily="18" charset="0"/>
                    <a:cs typeface="Times New Roman" panose="02020603050405020304" pitchFamily="18" charset="0"/>
                  </a:rPr>
                  <a:t> Phát biểu nào dưới đây không đúng cho </a:t>
                </a:r>
                <a14:m>
                  <m:oMath xmlns:m="http://schemas.openxmlformats.org/officeDocument/2006/math">
                    <m:sPre>
                      <m:sPrePr>
                        <m:ctrlPr>
                          <a:rPr lang="vi-VN" sz="4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82</m:t>
                        </m:r>
                      </m:sub>
                      <m:sup>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206</m:t>
                        </m:r>
                      </m:sup>
                      <m:e>
                        <m:r>
                          <m:rPr>
                            <m:sty m:val="p"/>
                          </m:rP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Pb</m:t>
                        </m:r>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e>
                    </m:sPre>
                  </m:oMath>
                </a14:m>
                <a:r>
                  <a:rPr lang="vi-VN" sz="4000" b="0" i="0">
                    <a:solidFill>
                      <a:schemeClr val="bg1"/>
                    </a:solidFill>
                    <a:effectLst/>
                    <a:latin typeface="Times New Roman" panose="02020603050405020304" pitchFamily="18" charset="0"/>
                    <a:cs typeface="Times New Roman" panose="02020603050405020304" pitchFamily="18" charset="0"/>
                  </a:rPr>
                  <a:t> </a:t>
                </a:r>
                <a:endParaRPr lang="vi-VN" sz="4000">
                  <a:solidFill>
                    <a:schemeClr val="bg1"/>
                  </a:solidFill>
                  <a:latin typeface="Times New Roman" panose="02020603050405020304" pitchFamily="18" charset="0"/>
                  <a:cs typeface="Times New Roman" panose="02020603050405020304" pitchFamily="18" charset="0"/>
                </a:endParaRPr>
              </a:p>
            </p:txBody>
          </p:sp>
        </mc:Choice>
        <mc:Fallback xmlns="">
          <p:sp>
            <p:nvSpPr>
              <p:cNvPr id="36" name="Rectangle: Rounded Corners 35">
                <a:extLst>
                  <a:ext uri="{FF2B5EF4-FFF2-40B4-BE49-F238E27FC236}">
                    <a16:creationId xmlns:a16="http://schemas.microsoft.com/office/drawing/2014/main" id="{44D69C02-CA8D-5BA1-88CF-6FB8F40E149F}"/>
                  </a:ext>
                </a:extLst>
              </p:cNvPr>
              <p:cNvSpPr>
                <a:spLocks noRot="1" noChangeAspect="1" noMove="1" noResize="1" noEditPoints="1" noAdjustHandles="1" noChangeArrowheads="1" noChangeShapeType="1" noTextEdit="1"/>
              </p:cNvSpPr>
              <p:nvPr/>
            </p:nvSpPr>
            <p:spPr>
              <a:xfrm>
                <a:off x="2667000" y="819453"/>
                <a:ext cx="14256260" cy="1554671"/>
              </a:xfrm>
              <a:prstGeom prst="roundRect">
                <a:avLst/>
              </a:prstGeom>
              <a:blipFill>
                <a:blip r:embed="rId5"/>
                <a:stretch>
                  <a:fillRect/>
                </a:stretch>
              </a:blipFill>
            </p:spPr>
            <p:txBody>
              <a:bodyPr/>
              <a:lstStyle/>
              <a:p>
                <a:r>
                  <a:rPr lang="vi-VN">
                    <a:noFill/>
                  </a:rPr>
                  <a:t> </a:t>
                </a:r>
              </a:p>
            </p:txBody>
          </p:sp>
        </mc:Fallback>
      </mc:AlternateContent>
      <p:pic>
        <p:nvPicPr>
          <p:cNvPr id="37" name="Picture 36">
            <a:extLst>
              <a:ext uri="{FF2B5EF4-FFF2-40B4-BE49-F238E27FC236}">
                <a16:creationId xmlns:a16="http://schemas.microsoft.com/office/drawing/2014/main" id="{48B9917D-B108-CC3D-F36F-C311FE11124A}"/>
              </a:ext>
            </a:extLst>
          </p:cNvPr>
          <p:cNvPicPr>
            <a:picLocks noChangeAspect="1"/>
          </p:cNvPicPr>
          <p:nvPr/>
        </p:nvPicPr>
        <p:blipFill rotWithShape="1">
          <a:blip r:embed="rId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7068701" y="3178688"/>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1388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7881BDC-26EB-48A3-B91A-426463EF9A28}"/>
                  </a:ext>
                </a:extLst>
              </p:cNvPr>
              <p:cNvSpPr txBox="1"/>
              <p:nvPr/>
            </p:nvSpPr>
            <p:spPr>
              <a:xfrm>
                <a:off x="2882473" y="3914035"/>
                <a:ext cx="3510606" cy="1598515"/>
              </a:xfrm>
              <a:prstGeom prst="rect">
                <a:avLst/>
              </a:prstGeom>
              <a:noFill/>
            </p:spPr>
            <p:txBody>
              <a:bodyPr wrap="square" rtlCol="0">
                <a:spAutoFit/>
                <a:scene3d>
                  <a:camera prst="orthographicFront"/>
                  <a:lightRig rig="threePt" dir="t"/>
                </a:scene3d>
                <a:sp3d contourW="12700"/>
              </a:bodyPr>
              <a:lstStyle/>
              <a:p>
                <a:pPr algn="r"/>
                <a14:m>
                  <m:oMathPara xmlns:m="http://schemas.openxmlformats.org/officeDocument/2006/math">
                    <m:oMathParaPr>
                      <m:jc m:val="centerGroup"/>
                    </m:oMathParaPr>
                    <m:oMath xmlns:m="http://schemas.openxmlformats.org/officeDocument/2006/math">
                      <m:sPre>
                        <m:sPrePr>
                          <m:ctrlPr>
                            <a:rPr lang="vi-VN" sz="48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56</m:t>
                          </m:r>
                        </m:sub>
                        <m:sup>
                          <m: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137</m:t>
                          </m:r>
                        </m:sup>
                        <m:e>
                          <m:r>
                            <m:rPr>
                              <m:sty m:val="p"/>
                            </m:rP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Pre>
                    </m:oMath>
                  </m:oMathPara>
                </a14:m>
                <a:endParaRPr lang="vi-VN" sz="4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US" altLang="zh-CN" sz="4800" dirty="0">
                  <a:solidFill>
                    <a:schemeClr val="bg1"/>
                  </a:solidFill>
                  <a:cs typeface="+mn-ea"/>
                  <a:sym typeface="+mn-lt"/>
                </a:endParaRPr>
              </a:p>
            </p:txBody>
          </p:sp>
        </mc:Choice>
        <mc:Fallback xmlns="">
          <p:sp>
            <p:nvSpPr>
              <p:cNvPr id="3" name="文本框 2">
                <a:extLst>
                  <a:ext uri="{FF2B5EF4-FFF2-40B4-BE49-F238E27FC236}">
                    <a16:creationId xmlns:a16="http://schemas.microsoft.com/office/drawing/2014/main" id="{D7881BDC-26EB-48A3-B91A-426463EF9A28}"/>
                  </a:ext>
                </a:extLst>
              </p:cNvPr>
              <p:cNvSpPr txBox="1">
                <a:spLocks noRot="1" noChangeAspect="1" noMove="1" noResize="1" noEditPoints="1" noAdjustHandles="1" noChangeArrowheads="1" noChangeShapeType="1" noTextEdit="1"/>
              </p:cNvSpPr>
              <p:nvPr/>
            </p:nvSpPr>
            <p:spPr>
              <a:xfrm>
                <a:off x="2882473" y="3914035"/>
                <a:ext cx="3510606" cy="1598515"/>
              </a:xfrm>
              <a:prstGeom prst="rect">
                <a:avLst/>
              </a:prstGeom>
              <a:blipFill>
                <a:blip r:embed="rId4"/>
                <a:stretch>
                  <a:fillRect/>
                </a:stretch>
              </a:blipFill>
            </p:spPr>
            <p:txBody>
              <a:bodyPr/>
              <a:lstStyle/>
              <a:p>
                <a:r>
                  <a:rPr lang="vi-VN">
                    <a:noFill/>
                  </a:rPr>
                  <a:t> </a:t>
                </a:r>
              </a:p>
            </p:txBody>
          </p:sp>
        </mc:Fallback>
      </mc:AlternateContent>
      <p:sp>
        <p:nvSpPr>
          <p:cNvPr id="34" name="Oval 14">
            <a:extLst>
              <a:ext uri="{FF2B5EF4-FFF2-40B4-BE49-F238E27FC236}">
                <a16:creationId xmlns:a16="http://schemas.microsoft.com/office/drawing/2014/main" id="{2BB9C406-CF0D-4085-9072-4BAC017E7267}"/>
              </a:ext>
            </a:extLst>
          </p:cNvPr>
          <p:cNvSpPr/>
          <p:nvPr/>
        </p:nvSpPr>
        <p:spPr>
          <a:xfrm>
            <a:off x="7894268" y="5143500"/>
            <a:ext cx="2310935" cy="242523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gradFill flip="none" rotWithShape="1">
            <a:gsLst>
              <a:gs pos="12000">
                <a:srgbClr val="19C0B4"/>
              </a:gs>
              <a:gs pos="84000">
                <a:srgbClr val="FC395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cs typeface="+mn-ea"/>
              <a:sym typeface="+mn-lt"/>
            </a:endParaRPr>
          </a:p>
        </p:txBody>
      </p:sp>
      <p:grpSp>
        <p:nvGrpSpPr>
          <p:cNvPr id="18" name="组合 17">
            <a:extLst>
              <a:ext uri="{FF2B5EF4-FFF2-40B4-BE49-F238E27FC236}">
                <a16:creationId xmlns:a16="http://schemas.microsoft.com/office/drawing/2014/main" id="{9A92FF91-DF21-41B3-B0D3-C1547EC18AEB}"/>
              </a:ext>
            </a:extLst>
          </p:cNvPr>
          <p:cNvGrpSpPr/>
          <p:nvPr/>
        </p:nvGrpSpPr>
        <p:grpSpPr>
          <a:xfrm>
            <a:off x="3018977" y="5368913"/>
            <a:ext cx="3233739" cy="220601"/>
            <a:chOff x="787399" y="3677221"/>
            <a:chExt cx="4677963" cy="171450"/>
          </a:xfrm>
        </p:grpSpPr>
        <p:cxnSp>
          <p:nvCxnSpPr>
            <p:cNvPr id="16" name="直接连接符 15">
              <a:extLst>
                <a:ext uri="{FF2B5EF4-FFF2-40B4-BE49-F238E27FC236}">
                  <a16:creationId xmlns:a16="http://schemas.microsoft.com/office/drawing/2014/main" id="{B936A4C7-89D3-446E-9BB2-D41054E29465}"/>
                </a:ext>
              </a:extLst>
            </p:cNvPr>
            <p:cNvCxnSpPr>
              <a:cxnSpLocks/>
            </p:cNvCxnSpPr>
            <p:nvPr/>
          </p:nvCxnSpPr>
          <p:spPr>
            <a:xfrm>
              <a:off x="1092199" y="3677221"/>
              <a:ext cx="4373163" cy="0"/>
            </a:xfrm>
            <a:prstGeom prst="line">
              <a:avLst/>
            </a:prstGeom>
            <a:ln w="19050">
              <a:solidFill>
                <a:srgbClr val="E9C944"/>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9C63A84F-EE55-4BC5-A5AD-8F602EBF9540}"/>
                </a:ext>
              </a:extLst>
            </p:cNvPr>
            <p:cNvCxnSpPr>
              <a:cxnSpLocks/>
            </p:cNvCxnSpPr>
            <p:nvPr/>
          </p:nvCxnSpPr>
          <p:spPr>
            <a:xfrm>
              <a:off x="787399" y="3848671"/>
              <a:ext cx="38481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CC4A32E8-72B5-463E-95C9-87000D7D456C}"/>
              </a:ext>
            </a:extLst>
          </p:cNvPr>
          <p:cNvGrpSpPr/>
          <p:nvPr/>
        </p:nvGrpSpPr>
        <p:grpSpPr>
          <a:xfrm>
            <a:off x="3018977" y="8855063"/>
            <a:ext cx="3233739" cy="220601"/>
            <a:chOff x="787399" y="3677221"/>
            <a:chExt cx="4677963" cy="171450"/>
          </a:xfrm>
        </p:grpSpPr>
        <p:cxnSp>
          <p:nvCxnSpPr>
            <p:cNvPr id="20" name="直接连接符 19">
              <a:extLst>
                <a:ext uri="{FF2B5EF4-FFF2-40B4-BE49-F238E27FC236}">
                  <a16:creationId xmlns:a16="http://schemas.microsoft.com/office/drawing/2014/main" id="{7629CB3C-DAC8-46F7-A080-99BD661E72C2}"/>
                </a:ext>
              </a:extLst>
            </p:cNvPr>
            <p:cNvCxnSpPr>
              <a:cxnSpLocks/>
            </p:cNvCxnSpPr>
            <p:nvPr/>
          </p:nvCxnSpPr>
          <p:spPr>
            <a:xfrm>
              <a:off x="1092199" y="3677221"/>
              <a:ext cx="4373163" cy="0"/>
            </a:xfrm>
            <a:prstGeom prst="line">
              <a:avLst/>
            </a:prstGeom>
            <a:ln w="19050">
              <a:solidFill>
                <a:srgbClr val="19C0B4"/>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B69AC15-70BA-419E-ADBE-8AA5CE98A05F}"/>
                </a:ext>
              </a:extLst>
            </p:cNvPr>
            <p:cNvCxnSpPr>
              <a:cxnSpLocks/>
            </p:cNvCxnSpPr>
            <p:nvPr/>
          </p:nvCxnSpPr>
          <p:spPr>
            <a:xfrm>
              <a:off x="787399" y="3848671"/>
              <a:ext cx="38481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C5985E8C-146F-4AD2-BF22-2BCD9C7C8959}"/>
              </a:ext>
            </a:extLst>
          </p:cNvPr>
          <p:cNvGrpSpPr/>
          <p:nvPr/>
        </p:nvGrpSpPr>
        <p:grpSpPr>
          <a:xfrm>
            <a:off x="11822696" y="5368913"/>
            <a:ext cx="3233739" cy="220601"/>
            <a:chOff x="787399" y="3677221"/>
            <a:chExt cx="4677963" cy="171450"/>
          </a:xfrm>
        </p:grpSpPr>
        <p:cxnSp>
          <p:nvCxnSpPr>
            <p:cNvPr id="23" name="直接连接符 22">
              <a:extLst>
                <a:ext uri="{FF2B5EF4-FFF2-40B4-BE49-F238E27FC236}">
                  <a16:creationId xmlns:a16="http://schemas.microsoft.com/office/drawing/2014/main" id="{E0780A1F-338C-4566-A085-0C4087839B32}"/>
                </a:ext>
              </a:extLst>
            </p:cNvPr>
            <p:cNvCxnSpPr>
              <a:cxnSpLocks/>
            </p:cNvCxnSpPr>
            <p:nvPr/>
          </p:nvCxnSpPr>
          <p:spPr>
            <a:xfrm>
              <a:off x="1092199" y="3677221"/>
              <a:ext cx="4373163" cy="0"/>
            </a:xfrm>
            <a:prstGeom prst="line">
              <a:avLst/>
            </a:prstGeom>
            <a:ln w="19050">
              <a:solidFill>
                <a:srgbClr val="19C0B4"/>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AFD46A1B-53E4-4EFA-ADF1-40D600C1FDFF}"/>
                </a:ext>
              </a:extLst>
            </p:cNvPr>
            <p:cNvCxnSpPr>
              <a:cxnSpLocks/>
            </p:cNvCxnSpPr>
            <p:nvPr/>
          </p:nvCxnSpPr>
          <p:spPr>
            <a:xfrm>
              <a:off x="787399" y="3848671"/>
              <a:ext cx="38481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C27466EB-19AD-4726-A899-A2FCFA7F532F}"/>
              </a:ext>
            </a:extLst>
          </p:cNvPr>
          <p:cNvGrpSpPr/>
          <p:nvPr/>
        </p:nvGrpSpPr>
        <p:grpSpPr>
          <a:xfrm>
            <a:off x="11822696" y="8855063"/>
            <a:ext cx="3233739" cy="220601"/>
            <a:chOff x="787399" y="3677221"/>
            <a:chExt cx="4677963" cy="171450"/>
          </a:xfrm>
        </p:grpSpPr>
        <p:cxnSp>
          <p:nvCxnSpPr>
            <p:cNvPr id="26" name="直接连接符 25">
              <a:extLst>
                <a:ext uri="{FF2B5EF4-FFF2-40B4-BE49-F238E27FC236}">
                  <a16:creationId xmlns:a16="http://schemas.microsoft.com/office/drawing/2014/main" id="{EAC57F1B-18F4-44F5-9F68-BB9D55E6EDB4}"/>
                </a:ext>
              </a:extLst>
            </p:cNvPr>
            <p:cNvCxnSpPr>
              <a:cxnSpLocks/>
            </p:cNvCxnSpPr>
            <p:nvPr/>
          </p:nvCxnSpPr>
          <p:spPr>
            <a:xfrm>
              <a:off x="1092199" y="3677221"/>
              <a:ext cx="4373163" cy="0"/>
            </a:xfrm>
            <a:prstGeom prst="line">
              <a:avLst/>
            </a:prstGeom>
            <a:ln w="19050">
              <a:solidFill>
                <a:srgbClr val="E9C944"/>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6E72E5F-811F-4CCA-9E96-927BE2626A0E}"/>
                </a:ext>
              </a:extLst>
            </p:cNvPr>
            <p:cNvCxnSpPr>
              <a:cxnSpLocks/>
            </p:cNvCxnSpPr>
            <p:nvPr/>
          </p:nvCxnSpPr>
          <p:spPr>
            <a:xfrm>
              <a:off x="787399" y="3848671"/>
              <a:ext cx="38481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椭圆 3">
            <a:extLst>
              <a:ext uri="{FF2B5EF4-FFF2-40B4-BE49-F238E27FC236}">
                <a16:creationId xmlns:a16="http://schemas.microsoft.com/office/drawing/2014/main" id="{BB6B5CE1-C437-4543-A252-54D26498F871}"/>
              </a:ext>
            </a:extLst>
          </p:cNvPr>
          <p:cNvSpPr/>
          <p:nvPr/>
        </p:nvSpPr>
        <p:spPr>
          <a:xfrm>
            <a:off x="6792646" y="4052783"/>
            <a:ext cx="1332588" cy="1229906"/>
          </a:xfrm>
          <a:prstGeom prst="ellipse">
            <a:avLst/>
          </a:prstGeom>
          <a:gradFill>
            <a:gsLst>
              <a:gs pos="0">
                <a:srgbClr val="276457"/>
              </a:gs>
              <a:gs pos="55000">
                <a:srgbClr val="3C764D"/>
              </a:gs>
              <a:gs pos="83000">
                <a:srgbClr val="589045"/>
              </a:gs>
              <a:gs pos="100000">
                <a:srgbClr val="659D3E"/>
              </a:gs>
            </a:gsLst>
            <a:lin ang="10800000" scaled="0"/>
          </a:gradFill>
          <a:ln w="6350">
            <a:solidFill>
              <a:schemeClr val="bg1"/>
            </a:solid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000" b="1">
                <a:latin typeface="Times New Roman" panose="02020603050405020304" pitchFamily="18" charset="0"/>
                <a:cs typeface="Times New Roman" panose="02020603050405020304" pitchFamily="18" charset="0"/>
                <a:sym typeface="+mn-lt"/>
              </a:rPr>
              <a:t>A</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36" name="椭圆 3">
            <a:extLst>
              <a:ext uri="{FF2B5EF4-FFF2-40B4-BE49-F238E27FC236}">
                <a16:creationId xmlns:a16="http://schemas.microsoft.com/office/drawing/2014/main" id="{6BFB1210-374C-405E-C490-0F63950B832A}"/>
              </a:ext>
            </a:extLst>
          </p:cNvPr>
          <p:cNvSpPr/>
          <p:nvPr/>
        </p:nvSpPr>
        <p:spPr>
          <a:xfrm>
            <a:off x="10240079" y="4139007"/>
            <a:ext cx="1332588" cy="1229906"/>
          </a:xfrm>
          <a:prstGeom prst="ellipse">
            <a:avLst/>
          </a:prstGeom>
          <a:gradFill>
            <a:gsLst>
              <a:gs pos="0">
                <a:srgbClr val="276457"/>
              </a:gs>
              <a:gs pos="55000">
                <a:srgbClr val="3C764D"/>
              </a:gs>
              <a:gs pos="83000">
                <a:srgbClr val="589045"/>
              </a:gs>
              <a:gs pos="100000">
                <a:srgbClr val="659D3E"/>
              </a:gs>
            </a:gsLst>
            <a:lin ang="10800000" scaled="0"/>
          </a:gradFill>
          <a:ln w="6350">
            <a:solidFill>
              <a:schemeClr val="bg1"/>
            </a:solid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000" b="1">
                <a:latin typeface="Times New Roman" panose="02020603050405020304" pitchFamily="18" charset="0"/>
                <a:cs typeface="Times New Roman" panose="02020603050405020304" pitchFamily="18" charset="0"/>
                <a:sym typeface="+mn-lt"/>
              </a:rPr>
              <a:t>B</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37" name="椭圆 3">
            <a:extLst>
              <a:ext uri="{FF2B5EF4-FFF2-40B4-BE49-F238E27FC236}">
                <a16:creationId xmlns:a16="http://schemas.microsoft.com/office/drawing/2014/main" id="{D2707487-ED6C-7BCF-DB2B-5F1AE8408B89}"/>
              </a:ext>
            </a:extLst>
          </p:cNvPr>
          <p:cNvSpPr/>
          <p:nvPr/>
        </p:nvSpPr>
        <p:spPr>
          <a:xfrm>
            <a:off x="6533615" y="7625157"/>
            <a:ext cx="1332588" cy="1229906"/>
          </a:xfrm>
          <a:prstGeom prst="ellipse">
            <a:avLst/>
          </a:prstGeom>
          <a:gradFill>
            <a:gsLst>
              <a:gs pos="0">
                <a:srgbClr val="276457"/>
              </a:gs>
              <a:gs pos="55000">
                <a:srgbClr val="3C764D"/>
              </a:gs>
              <a:gs pos="83000">
                <a:srgbClr val="589045"/>
              </a:gs>
              <a:gs pos="100000">
                <a:srgbClr val="659D3E"/>
              </a:gs>
            </a:gsLst>
            <a:lin ang="10800000" scaled="0"/>
          </a:gradFill>
          <a:ln w="6350">
            <a:solidFill>
              <a:schemeClr val="bg1"/>
            </a:solid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000" b="1">
                <a:latin typeface="Times New Roman" panose="02020603050405020304" pitchFamily="18" charset="0"/>
                <a:cs typeface="Times New Roman" panose="02020603050405020304" pitchFamily="18" charset="0"/>
                <a:sym typeface="+mn-lt"/>
              </a:rPr>
              <a:t>C</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38" name="椭圆 3">
            <a:extLst>
              <a:ext uri="{FF2B5EF4-FFF2-40B4-BE49-F238E27FC236}">
                <a16:creationId xmlns:a16="http://schemas.microsoft.com/office/drawing/2014/main" id="{4F99E02A-88D5-4E7F-27F4-2B51B45F7800}"/>
              </a:ext>
            </a:extLst>
          </p:cNvPr>
          <p:cNvSpPr/>
          <p:nvPr/>
        </p:nvSpPr>
        <p:spPr>
          <a:xfrm>
            <a:off x="10277438" y="7653397"/>
            <a:ext cx="1332588" cy="1229906"/>
          </a:xfrm>
          <a:prstGeom prst="ellipse">
            <a:avLst/>
          </a:prstGeom>
          <a:gradFill>
            <a:gsLst>
              <a:gs pos="0">
                <a:srgbClr val="276457"/>
              </a:gs>
              <a:gs pos="55000">
                <a:srgbClr val="3C764D"/>
              </a:gs>
              <a:gs pos="83000">
                <a:srgbClr val="589045"/>
              </a:gs>
              <a:gs pos="100000">
                <a:srgbClr val="659D3E"/>
              </a:gs>
            </a:gsLst>
            <a:lin ang="10800000" scaled="0"/>
          </a:gradFill>
          <a:ln w="6350">
            <a:solidFill>
              <a:schemeClr val="bg1"/>
            </a:solid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000" b="1">
                <a:latin typeface="Times New Roman" panose="02020603050405020304" pitchFamily="18" charset="0"/>
                <a:cs typeface="Times New Roman" panose="02020603050405020304" pitchFamily="18" charset="0"/>
                <a:sym typeface="+mn-lt"/>
              </a:rPr>
              <a:t>D</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39" name="Rectangle: Rounded Corners 38">
            <a:extLst>
              <a:ext uri="{FF2B5EF4-FFF2-40B4-BE49-F238E27FC236}">
                <a16:creationId xmlns:a16="http://schemas.microsoft.com/office/drawing/2014/main" id="{7FEDD41B-E7FD-5E37-1ED5-D2D4D155CF2B}"/>
              </a:ext>
            </a:extLst>
          </p:cNvPr>
          <p:cNvSpPr/>
          <p:nvPr/>
        </p:nvSpPr>
        <p:spPr>
          <a:xfrm>
            <a:off x="3270153" y="1211335"/>
            <a:ext cx="11690369" cy="183083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3600" b="1" i="0">
                <a:solidFill>
                  <a:schemeClr val="bg1"/>
                </a:solidFill>
                <a:effectLst/>
                <a:latin typeface="Times New Roman" panose="02020603050405020304" pitchFamily="18" charset="0"/>
                <a:cs typeface="Times New Roman" panose="02020603050405020304" pitchFamily="18" charset="0"/>
              </a:rPr>
              <a:t>Câu 4:</a:t>
            </a:r>
            <a:r>
              <a:rPr lang="vi-VN" sz="3600" b="0" i="0">
                <a:solidFill>
                  <a:schemeClr val="bg1"/>
                </a:solidFill>
                <a:effectLst/>
                <a:latin typeface="Times New Roman" panose="02020603050405020304" pitchFamily="18" charset="0"/>
                <a:cs typeface="Times New Roman" panose="02020603050405020304" pitchFamily="18" charset="0"/>
              </a:rPr>
              <a:t> Nguyên tử của nguyên tố A có 56 electron, trong hạt nhân có 81 nơtron. Kí hiệu của nguyên tử nguyên tố A là</a:t>
            </a:r>
          </a:p>
        </p:txBody>
      </p:sp>
      <mc:AlternateContent xmlns:mc="http://schemas.openxmlformats.org/markup-compatibility/2006" xmlns:a14="http://schemas.microsoft.com/office/drawing/2010/main">
        <mc:Choice Requires="a14">
          <p:sp>
            <p:nvSpPr>
              <p:cNvPr id="40" name="文本框 2">
                <a:extLst>
                  <a:ext uri="{FF2B5EF4-FFF2-40B4-BE49-F238E27FC236}">
                    <a16:creationId xmlns:a16="http://schemas.microsoft.com/office/drawing/2014/main" id="{ED7E54F3-21FD-B3FC-A4A3-4E7E18114F18}"/>
                  </a:ext>
                </a:extLst>
              </p:cNvPr>
              <p:cNvSpPr txBox="1"/>
              <p:nvPr/>
            </p:nvSpPr>
            <p:spPr>
              <a:xfrm>
                <a:off x="11449916" y="4172683"/>
                <a:ext cx="3510606" cy="1598515"/>
              </a:xfrm>
              <a:prstGeom prst="rect">
                <a:avLst/>
              </a:prstGeom>
              <a:noFill/>
            </p:spPr>
            <p:txBody>
              <a:bodyPr wrap="square" rtlCol="0">
                <a:spAutoFit/>
                <a:scene3d>
                  <a:camera prst="orthographicFront"/>
                  <a:lightRig rig="threePt" dir="t"/>
                </a:scene3d>
                <a:sp3d contourW="12700"/>
              </a:bodyPr>
              <a:lstStyle/>
              <a:p>
                <a:pPr algn="r"/>
                <a14:m>
                  <m:oMathPara xmlns:m="http://schemas.openxmlformats.org/officeDocument/2006/math">
                    <m:oMathParaPr>
                      <m:jc m:val="centerGroup"/>
                    </m:oMathParaPr>
                    <m:oMath xmlns:m="http://schemas.openxmlformats.org/officeDocument/2006/math">
                      <m:sPre>
                        <m:sPrePr>
                          <m:ctrlPr>
                            <a:rPr lang="vi-VN" sz="48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en-US" sz="48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137</m:t>
                          </m:r>
                        </m:sub>
                        <m:sup>
                          <m:r>
                            <a:rPr lang="en-US" sz="48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56</m:t>
                          </m:r>
                        </m:sup>
                        <m:e>
                          <m:r>
                            <m:rPr>
                              <m:sty m:val="p"/>
                            </m:rP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Pre>
                    </m:oMath>
                  </m:oMathPara>
                </a14:m>
                <a:endParaRPr lang="vi-VN" sz="4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US" altLang="zh-CN" sz="4800" dirty="0">
                  <a:solidFill>
                    <a:schemeClr val="bg1"/>
                  </a:solidFill>
                  <a:cs typeface="+mn-ea"/>
                  <a:sym typeface="+mn-lt"/>
                </a:endParaRPr>
              </a:p>
            </p:txBody>
          </p:sp>
        </mc:Choice>
        <mc:Fallback xmlns="">
          <p:sp>
            <p:nvSpPr>
              <p:cNvPr id="40" name="文本框 2">
                <a:extLst>
                  <a:ext uri="{FF2B5EF4-FFF2-40B4-BE49-F238E27FC236}">
                    <a16:creationId xmlns:a16="http://schemas.microsoft.com/office/drawing/2014/main" id="{ED7E54F3-21FD-B3FC-A4A3-4E7E18114F18}"/>
                  </a:ext>
                </a:extLst>
              </p:cNvPr>
              <p:cNvSpPr txBox="1">
                <a:spLocks noRot="1" noChangeAspect="1" noMove="1" noResize="1" noEditPoints="1" noAdjustHandles="1" noChangeArrowheads="1" noChangeShapeType="1" noTextEdit="1"/>
              </p:cNvSpPr>
              <p:nvPr/>
            </p:nvSpPr>
            <p:spPr>
              <a:xfrm>
                <a:off x="11449916" y="4172683"/>
                <a:ext cx="3510606" cy="1598515"/>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 name="文本框 2">
                <a:extLst>
                  <a:ext uri="{FF2B5EF4-FFF2-40B4-BE49-F238E27FC236}">
                    <a16:creationId xmlns:a16="http://schemas.microsoft.com/office/drawing/2014/main" id="{58BD4C16-3D9C-9FCE-7E0F-4F90D0F0A7E8}"/>
                  </a:ext>
                </a:extLst>
              </p:cNvPr>
              <p:cNvSpPr txBox="1"/>
              <p:nvPr/>
            </p:nvSpPr>
            <p:spPr>
              <a:xfrm>
                <a:off x="2765951" y="7713948"/>
                <a:ext cx="3510606" cy="1598515"/>
              </a:xfrm>
              <a:prstGeom prst="rect">
                <a:avLst/>
              </a:prstGeom>
              <a:noFill/>
            </p:spPr>
            <p:txBody>
              <a:bodyPr wrap="square" rtlCol="0">
                <a:spAutoFit/>
                <a:scene3d>
                  <a:camera prst="orthographicFront"/>
                  <a:lightRig rig="threePt" dir="t"/>
                </a:scene3d>
                <a:sp3d contourW="12700"/>
              </a:bodyPr>
              <a:lstStyle/>
              <a:p>
                <a:pPr algn="r"/>
                <a14:m>
                  <m:oMathPara xmlns:m="http://schemas.openxmlformats.org/officeDocument/2006/math">
                    <m:oMathParaPr>
                      <m:jc m:val="centerGroup"/>
                    </m:oMathParaPr>
                    <m:oMath xmlns:m="http://schemas.openxmlformats.org/officeDocument/2006/math">
                      <m:sPre>
                        <m:sPrePr>
                          <m:ctrlPr>
                            <a:rPr lang="vi-VN" sz="48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56</m:t>
                          </m:r>
                        </m:sub>
                        <m:sup>
                          <m:r>
                            <a:rPr lang="en-US" sz="48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81</m:t>
                          </m:r>
                        </m:sup>
                        <m:e>
                          <m:r>
                            <m:rPr>
                              <m:sty m:val="p"/>
                            </m:rP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Pre>
                    </m:oMath>
                  </m:oMathPara>
                </a14:m>
                <a:endParaRPr lang="vi-VN" sz="4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US" altLang="zh-CN" sz="4800" dirty="0">
                  <a:solidFill>
                    <a:schemeClr val="bg1"/>
                  </a:solidFill>
                  <a:cs typeface="+mn-ea"/>
                  <a:sym typeface="+mn-lt"/>
                </a:endParaRPr>
              </a:p>
            </p:txBody>
          </p:sp>
        </mc:Choice>
        <mc:Fallback xmlns="">
          <p:sp>
            <p:nvSpPr>
              <p:cNvPr id="41" name="文本框 2">
                <a:extLst>
                  <a:ext uri="{FF2B5EF4-FFF2-40B4-BE49-F238E27FC236}">
                    <a16:creationId xmlns:a16="http://schemas.microsoft.com/office/drawing/2014/main" id="{58BD4C16-3D9C-9FCE-7E0F-4F90D0F0A7E8}"/>
                  </a:ext>
                </a:extLst>
              </p:cNvPr>
              <p:cNvSpPr txBox="1">
                <a:spLocks noRot="1" noChangeAspect="1" noMove="1" noResize="1" noEditPoints="1" noAdjustHandles="1" noChangeArrowheads="1" noChangeShapeType="1" noTextEdit="1"/>
              </p:cNvSpPr>
              <p:nvPr/>
            </p:nvSpPr>
            <p:spPr>
              <a:xfrm>
                <a:off x="2765951" y="7713948"/>
                <a:ext cx="3510606" cy="1598515"/>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2" name="文本框 2">
                <a:extLst>
                  <a:ext uri="{FF2B5EF4-FFF2-40B4-BE49-F238E27FC236}">
                    <a16:creationId xmlns:a16="http://schemas.microsoft.com/office/drawing/2014/main" id="{8E62755D-812B-2344-A60A-ED75802A01F9}"/>
                  </a:ext>
                </a:extLst>
              </p:cNvPr>
              <p:cNvSpPr txBox="1"/>
              <p:nvPr/>
            </p:nvSpPr>
            <p:spPr>
              <a:xfrm>
                <a:off x="11610026" y="7700374"/>
                <a:ext cx="3510606" cy="1598515"/>
              </a:xfrm>
              <a:prstGeom prst="rect">
                <a:avLst/>
              </a:prstGeom>
              <a:noFill/>
            </p:spPr>
            <p:txBody>
              <a:bodyPr wrap="square" rtlCol="0">
                <a:spAutoFit/>
                <a:scene3d>
                  <a:camera prst="orthographicFront"/>
                  <a:lightRig rig="threePt" dir="t"/>
                </a:scene3d>
                <a:sp3d contourW="12700"/>
              </a:bodyPr>
              <a:lstStyle/>
              <a:p>
                <a:pPr algn="r"/>
                <a14:m>
                  <m:oMathPara xmlns:m="http://schemas.openxmlformats.org/officeDocument/2006/math">
                    <m:oMathParaPr>
                      <m:jc m:val="centerGroup"/>
                    </m:oMathParaPr>
                    <m:oMath xmlns:m="http://schemas.openxmlformats.org/officeDocument/2006/math">
                      <m:sPre>
                        <m:sPrePr>
                          <m:ctrlPr>
                            <a:rPr lang="vi-VN" sz="48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en-US" sz="48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81</m:t>
                          </m:r>
                        </m:sub>
                        <m:sup>
                          <m:r>
                            <a:rPr lang="en-US" sz="48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56</m:t>
                          </m:r>
                        </m:sup>
                        <m:e>
                          <m:r>
                            <m:rPr>
                              <m:sty m:val="p"/>
                            </m:rPr>
                            <a:rPr lang="en-US" sz="48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Pre>
                    </m:oMath>
                  </m:oMathPara>
                </a14:m>
                <a:endParaRPr lang="vi-VN" sz="4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US" altLang="zh-CN" sz="4800" dirty="0">
                  <a:solidFill>
                    <a:schemeClr val="bg1"/>
                  </a:solidFill>
                  <a:cs typeface="+mn-ea"/>
                  <a:sym typeface="+mn-lt"/>
                </a:endParaRPr>
              </a:p>
            </p:txBody>
          </p:sp>
        </mc:Choice>
        <mc:Fallback xmlns="">
          <p:sp>
            <p:nvSpPr>
              <p:cNvPr id="42" name="文本框 2">
                <a:extLst>
                  <a:ext uri="{FF2B5EF4-FFF2-40B4-BE49-F238E27FC236}">
                    <a16:creationId xmlns:a16="http://schemas.microsoft.com/office/drawing/2014/main" id="{8E62755D-812B-2344-A60A-ED75802A01F9}"/>
                  </a:ext>
                </a:extLst>
              </p:cNvPr>
              <p:cNvSpPr txBox="1">
                <a:spLocks noRot="1" noChangeAspect="1" noMove="1" noResize="1" noEditPoints="1" noAdjustHandles="1" noChangeArrowheads="1" noChangeShapeType="1" noTextEdit="1"/>
              </p:cNvSpPr>
              <p:nvPr/>
            </p:nvSpPr>
            <p:spPr>
              <a:xfrm>
                <a:off x="11610026" y="7700374"/>
                <a:ext cx="3510606" cy="1598515"/>
              </a:xfrm>
              <a:prstGeom prst="rect">
                <a:avLst/>
              </a:prstGeom>
              <a:blipFill>
                <a:blip r:embed="rId7"/>
                <a:stretch>
                  <a:fillRect/>
                </a:stretch>
              </a:blipFill>
            </p:spPr>
            <p:txBody>
              <a:bodyPr/>
              <a:lstStyle/>
              <a:p>
                <a:r>
                  <a:rPr lang="vi-VN">
                    <a:noFill/>
                  </a:rPr>
                  <a:t> </a:t>
                </a:r>
              </a:p>
            </p:txBody>
          </p:sp>
        </mc:Fallback>
      </mc:AlternateContent>
      <p:pic>
        <p:nvPicPr>
          <p:cNvPr id="43" name="Picture 42">
            <a:extLst>
              <a:ext uri="{FF2B5EF4-FFF2-40B4-BE49-F238E27FC236}">
                <a16:creationId xmlns:a16="http://schemas.microsoft.com/office/drawing/2014/main" id="{EAE54A09-8C23-E404-4451-3B5F94823984}"/>
              </a:ext>
            </a:extLst>
          </p:cNvPr>
          <p:cNvPicPr>
            <a:picLocks noChangeAspect="1"/>
          </p:cNvPicPr>
          <p:nvPr/>
        </p:nvPicPr>
        <p:blipFill rotWithShape="1">
          <a:blip r:embed="rId8"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2201181" y="4148393"/>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05381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250" fill="hold"/>
                                        <p:tgtEl>
                                          <p:spTgt spid="43"/>
                                        </p:tgtEl>
                                        <p:attrNameLst>
                                          <p:attrName>ppt_w</p:attrName>
                                        </p:attrNameLst>
                                      </p:cBhvr>
                                      <p:tavLst>
                                        <p:tav tm="0">
                                          <p:val>
                                            <p:strVal val="4*#ppt_w"/>
                                          </p:val>
                                        </p:tav>
                                        <p:tav tm="100000">
                                          <p:val>
                                            <p:strVal val="#ppt_w"/>
                                          </p:val>
                                        </p:tav>
                                      </p:tavLst>
                                    </p:anim>
                                    <p:anim calcmode="lin" valueType="num">
                                      <p:cBhvr>
                                        <p:cTn id="49"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36" grpId="0" animBg="1"/>
      <p:bldP spid="37" grpId="0" animBg="1"/>
      <p:bldP spid="38" grpId="0" animBg="1"/>
      <p:bldP spid="40" grpId="0"/>
      <p:bldP spid="41"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2834853-5897-43A9-855B-4C1C1DF21749}"/>
              </a:ext>
            </a:extLst>
          </p:cNvPr>
          <p:cNvSpPr txBox="1"/>
          <p:nvPr/>
        </p:nvSpPr>
        <p:spPr>
          <a:xfrm>
            <a:off x="3048224" y="7178421"/>
            <a:ext cx="2005677" cy="646331"/>
          </a:xfrm>
          <a:prstGeom prst="rect">
            <a:avLst/>
          </a:prstGeom>
          <a:noFill/>
        </p:spPr>
        <p:txBody>
          <a:bodyPr wrap="none" rtlCol="0">
            <a:spAutoFit/>
            <a:scene3d>
              <a:camera prst="orthographicFront"/>
              <a:lightRig rig="threePt" dir="t"/>
            </a:scene3d>
            <a:sp3d contourW="12700"/>
          </a:bodyPr>
          <a:lstStyle/>
          <a:p>
            <a:pPr algn="ctr"/>
            <a:r>
              <a:rPr lang="vi-VN" sz="3600" i="0">
                <a:solidFill>
                  <a:schemeClr val="bg1"/>
                </a:solidFill>
                <a:effectLst/>
                <a:latin typeface="Times New Roman" panose="02020603050405020304" pitchFamily="18" charset="0"/>
                <a:cs typeface="Times New Roman" panose="02020603050405020304" pitchFamily="18" charset="0"/>
              </a:rPr>
              <a:t>Mg và Ca</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4" name="文本框 23">
            <a:extLst>
              <a:ext uri="{FF2B5EF4-FFF2-40B4-BE49-F238E27FC236}">
                <a16:creationId xmlns:a16="http://schemas.microsoft.com/office/drawing/2014/main" id="{7F6D8900-0339-456F-AE4C-8A6AE4F16C36}"/>
              </a:ext>
            </a:extLst>
          </p:cNvPr>
          <p:cNvSpPr txBox="1"/>
          <p:nvPr/>
        </p:nvSpPr>
        <p:spPr>
          <a:xfrm>
            <a:off x="6706642" y="7178421"/>
            <a:ext cx="1984838" cy="646331"/>
          </a:xfrm>
          <a:prstGeom prst="rect">
            <a:avLst/>
          </a:prstGeom>
          <a:noFill/>
        </p:spPr>
        <p:txBody>
          <a:bodyPr wrap="none" rtlCol="0">
            <a:spAutoFit/>
            <a:scene3d>
              <a:camera prst="orthographicFront"/>
              <a:lightRig rig="threePt" dir="t"/>
            </a:scene3d>
            <a:sp3d contourW="12700"/>
          </a:bodyPr>
          <a:lstStyle/>
          <a:p>
            <a:pPr algn="ctr"/>
            <a:r>
              <a:rPr lang="vi-VN" sz="3600" i="0">
                <a:solidFill>
                  <a:schemeClr val="bg1"/>
                </a:solidFill>
                <a:effectLst/>
                <a:latin typeface="Times New Roman" panose="02020603050405020304" pitchFamily="18" charset="0"/>
                <a:cs typeface="Times New Roman" panose="02020603050405020304" pitchFamily="18" charset="0"/>
              </a:rPr>
              <a:t>Al và Mg</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9" name="文本框 28">
            <a:extLst>
              <a:ext uri="{FF2B5EF4-FFF2-40B4-BE49-F238E27FC236}">
                <a16:creationId xmlns:a16="http://schemas.microsoft.com/office/drawing/2014/main" id="{8437E7C3-0BD0-4DCA-8198-7F051B989C7B}"/>
              </a:ext>
            </a:extLst>
          </p:cNvPr>
          <p:cNvSpPr txBox="1"/>
          <p:nvPr/>
        </p:nvSpPr>
        <p:spPr>
          <a:xfrm>
            <a:off x="10052564" y="7178420"/>
            <a:ext cx="1954381" cy="646331"/>
          </a:xfrm>
          <a:prstGeom prst="rect">
            <a:avLst/>
          </a:prstGeom>
          <a:noFill/>
        </p:spPr>
        <p:txBody>
          <a:bodyPr wrap="none" rtlCol="0">
            <a:spAutoFit/>
            <a:scene3d>
              <a:camera prst="orthographicFront"/>
              <a:lightRig rig="threePt" dir="t"/>
            </a:scene3d>
            <a:sp3d contourW="12700"/>
          </a:bodyPr>
          <a:lstStyle/>
          <a:p>
            <a:pPr algn="ctr"/>
            <a:r>
              <a:rPr lang="vi-VN" sz="3600" b="0" i="0">
                <a:solidFill>
                  <a:schemeClr val="bg1"/>
                </a:solidFill>
                <a:effectLst/>
                <a:latin typeface="Times New Roman" panose="02020603050405020304" pitchFamily="18" charset="0"/>
                <a:cs typeface="Times New Roman" panose="02020603050405020304" pitchFamily="18" charset="0"/>
              </a:rPr>
              <a:t>Fe và Mg</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36" name="文本框 28">
            <a:extLst>
              <a:ext uri="{FF2B5EF4-FFF2-40B4-BE49-F238E27FC236}">
                <a16:creationId xmlns:a16="http://schemas.microsoft.com/office/drawing/2014/main" id="{7D40E882-DCB8-2686-0BDD-09EE25E7C763}"/>
              </a:ext>
            </a:extLst>
          </p:cNvPr>
          <p:cNvSpPr txBox="1"/>
          <p:nvPr/>
        </p:nvSpPr>
        <p:spPr>
          <a:xfrm>
            <a:off x="13368029" y="7170445"/>
            <a:ext cx="2621230" cy="646331"/>
          </a:xfrm>
          <a:prstGeom prst="rect">
            <a:avLst/>
          </a:prstGeom>
          <a:noFill/>
        </p:spPr>
        <p:txBody>
          <a:bodyPr wrap="none" rtlCol="0">
            <a:spAutoFit/>
            <a:scene3d>
              <a:camera prst="orthographicFront"/>
              <a:lightRig rig="threePt" dir="t"/>
            </a:scene3d>
            <a:sp3d contourW="12700"/>
          </a:bodyPr>
          <a:lstStyle/>
          <a:p>
            <a:pPr algn="ctr"/>
            <a:r>
              <a:rPr lang="vi-VN" sz="3600" b="0" i="0">
                <a:solidFill>
                  <a:schemeClr val="bg1"/>
                </a:solidFill>
                <a:effectLst/>
                <a:latin typeface="Times New Roman" panose="02020603050405020304" pitchFamily="18" charset="0"/>
                <a:cs typeface="Times New Roman" panose="02020603050405020304" pitchFamily="18" charset="0"/>
              </a:rPr>
              <a:t>Kết quả khác</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37" name="文本框 6">
            <a:extLst>
              <a:ext uri="{FF2B5EF4-FFF2-40B4-BE49-F238E27FC236}">
                <a16:creationId xmlns:a16="http://schemas.microsoft.com/office/drawing/2014/main" id="{BADB26C1-FFDB-1ACE-0580-F9E753DD460E}"/>
              </a:ext>
            </a:extLst>
          </p:cNvPr>
          <p:cNvSpPr txBox="1"/>
          <p:nvPr/>
        </p:nvSpPr>
        <p:spPr>
          <a:xfrm>
            <a:off x="3595642" y="6065875"/>
            <a:ext cx="1066800"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A</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41" name="文本框 6">
            <a:extLst>
              <a:ext uri="{FF2B5EF4-FFF2-40B4-BE49-F238E27FC236}">
                <a16:creationId xmlns:a16="http://schemas.microsoft.com/office/drawing/2014/main" id="{090523DA-D841-FE99-381B-CB38E51A7372}"/>
              </a:ext>
            </a:extLst>
          </p:cNvPr>
          <p:cNvSpPr txBox="1"/>
          <p:nvPr/>
        </p:nvSpPr>
        <p:spPr>
          <a:xfrm>
            <a:off x="7110262" y="6094174"/>
            <a:ext cx="1006867"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B</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42" name="文本框 6">
            <a:extLst>
              <a:ext uri="{FF2B5EF4-FFF2-40B4-BE49-F238E27FC236}">
                <a16:creationId xmlns:a16="http://schemas.microsoft.com/office/drawing/2014/main" id="{1799026D-F4A0-02F6-CB0E-341359262136}"/>
              </a:ext>
            </a:extLst>
          </p:cNvPr>
          <p:cNvSpPr txBox="1"/>
          <p:nvPr/>
        </p:nvSpPr>
        <p:spPr>
          <a:xfrm>
            <a:off x="10388588" y="6094173"/>
            <a:ext cx="1066800"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C</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58" name="文本框 6">
            <a:extLst>
              <a:ext uri="{FF2B5EF4-FFF2-40B4-BE49-F238E27FC236}">
                <a16:creationId xmlns:a16="http://schemas.microsoft.com/office/drawing/2014/main" id="{4F871D65-7BED-0121-2668-68ED28D7F1E7}"/>
              </a:ext>
            </a:extLst>
          </p:cNvPr>
          <p:cNvSpPr txBox="1"/>
          <p:nvPr/>
        </p:nvSpPr>
        <p:spPr>
          <a:xfrm>
            <a:off x="14249400" y="6057900"/>
            <a:ext cx="1066800"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5400" b="1">
                <a:solidFill>
                  <a:schemeClr val="bg1"/>
                </a:solidFill>
                <a:latin typeface="Times New Roman" panose="02020603050405020304" pitchFamily="18" charset="0"/>
                <a:cs typeface="Times New Roman" panose="02020603050405020304" pitchFamily="18" charset="0"/>
                <a:sym typeface="+mn-lt"/>
              </a:rPr>
              <a:t>D</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sp>
        <p:nvSpPr>
          <p:cNvPr id="59" name="Rectangle: Rounded Corners 58">
            <a:extLst>
              <a:ext uri="{FF2B5EF4-FFF2-40B4-BE49-F238E27FC236}">
                <a16:creationId xmlns:a16="http://schemas.microsoft.com/office/drawing/2014/main" id="{FA2D32DF-455F-8F2B-6AE6-BFC801945907}"/>
              </a:ext>
            </a:extLst>
          </p:cNvPr>
          <p:cNvSpPr/>
          <p:nvPr/>
        </p:nvSpPr>
        <p:spPr>
          <a:xfrm>
            <a:off x="2614686" y="1640696"/>
            <a:ext cx="13973027" cy="275929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3600" b="1" i="0">
                <a:solidFill>
                  <a:schemeClr val="bg1"/>
                </a:solidFill>
                <a:effectLst/>
                <a:latin typeface="Times New Roman" panose="02020603050405020304" pitchFamily="18" charset="0"/>
                <a:cs typeface="Times New Roman" panose="02020603050405020304" pitchFamily="18" charset="0"/>
              </a:rPr>
              <a:t>Câu 5:</a:t>
            </a:r>
            <a:r>
              <a:rPr lang="vi-VN" sz="3600" b="0" i="0">
                <a:solidFill>
                  <a:schemeClr val="bg1"/>
                </a:solidFill>
                <a:effectLst/>
                <a:latin typeface="Times New Roman" panose="02020603050405020304" pitchFamily="18" charset="0"/>
                <a:cs typeface="Times New Roman" panose="02020603050405020304" pitchFamily="18" charset="0"/>
              </a:rPr>
              <a:t> </a:t>
            </a:r>
            <a:r>
              <a:rPr lang="vi-VN" sz="3600" b="0" i="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Tổng số hạt (p,n, e) trong hai nguyên tử của nguyên tố X và Y là 96, trong đó, tổng số hạt mang điện tích nhiều hơn tổng số hạt không mang điện là 32. Số hạt mang điện của nguyên tử Y nhiều hơn của X là 16. X và Y lần lượt là: </a:t>
            </a:r>
          </a:p>
        </p:txBody>
      </p:sp>
      <p:pic>
        <p:nvPicPr>
          <p:cNvPr id="60" name="Picture 59">
            <a:extLst>
              <a:ext uri="{FF2B5EF4-FFF2-40B4-BE49-F238E27FC236}">
                <a16:creationId xmlns:a16="http://schemas.microsoft.com/office/drawing/2014/main" id="{0F1B6450-F1CA-C86F-EB78-320235D1A7C0}"/>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5101984" y="6869642"/>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66621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p:cTn id="49" dur="250" fill="hold"/>
                                        <p:tgtEl>
                                          <p:spTgt spid="60"/>
                                        </p:tgtEl>
                                        <p:attrNameLst>
                                          <p:attrName>ppt_w</p:attrName>
                                        </p:attrNameLst>
                                      </p:cBhvr>
                                      <p:tavLst>
                                        <p:tav tm="0">
                                          <p:val>
                                            <p:strVal val="4*#ppt_w"/>
                                          </p:val>
                                        </p:tav>
                                        <p:tav tm="100000">
                                          <p:val>
                                            <p:strVal val="#ppt_w"/>
                                          </p:val>
                                        </p:tav>
                                      </p:tavLst>
                                    </p:anim>
                                    <p:anim calcmode="lin" valueType="num">
                                      <p:cBhvr>
                                        <p:cTn id="50" dur="250" fill="hold"/>
                                        <p:tgtEl>
                                          <p:spTgt spid="6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9" grpId="0"/>
      <p:bldP spid="36" grpId="0"/>
      <p:bldP spid="37" grpId="0" animBg="1"/>
      <p:bldP spid="41" grpId="0" animBg="1"/>
      <p:bldP spid="42"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747F1A5F-D679-4383-AF73-3DF57DAA2C13}"/>
              </a:ext>
            </a:extLst>
          </p:cNvPr>
          <p:cNvGrpSpPr/>
          <p:nvPr/>
        </p:nvGrpSpPr>
        <p:grpSpPr>
          <a:xfrm>
            <a:off x="4648200" y="3346048"/>
            <a:ext cx="1621041" cy="1880406"/>
            <a:chOff x="1748257" y="2200313"/>
            <a:chExt cx="1461528" cy="1695373"/>
          </a:xfrm>
        </p:grpSpPr>
        <p:sp>
          <p:nvSpPr>
            <p:cNvPr id="2" name="六边形 1">
              <a:extLst>
                <a:ext uri="{FF2B5EF4-FFF2-40B4-BE49-F238E27FC236}">
                  <a16:creationId xmlns:a16="http://schemas.microsoft.com/office/drawing/2014/main" id="{32C299FB-60A0-46B5-A31C-619B9D81DA79}"/>
                </a:ext>
              </a:extLst>
            </p:cNvPr>
            <p:cNvSpPr/>
            <p:nvPr/>
          </p:nvSpPr>
          <p:spPr>
            <a:xfrm rot="5400000">
              <a:off x="1782363" y="2447433"/>
              <a:ext cx="1393314" cy="1201133"/>
            </a:xfrm>
            <a:prstGeom prst="hexago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3" name="六边形 2">
              <a:extLst>
                <a:ext uri="{FF2B5EF4-FFF2-40B4-BE49-F238E27FC236}">
                  <a16:creationId xmlns:a16="http://schemas.microsoft.com/office/drawing/2014/main" id="{BA2FFFE7-FE31-40CF-9268-7274608882F1}"/>
                </a:ext>
              </a:extLst>
            </p:cNvPr>
            <p:cNvSpPr/>
            <p:nvPr/>
          </p:nvSpPr>
          <p:spPr>
            <a:xfrm rot="5400000">
              <a:off x="1631334" y="2317236"/>
              <a:ext cx="1695373" cy="1461528"/>
            </a:xfrm>
            <a:prstGeom prst="hexagon">
              <a:avLst/>
            </a:prstGeom>
            <a:noFill/>
            <a:ln w="57150">
              <a:solidFill>
                <a:srgbClr val="FC395B">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4" name="椭圆 3">
              <a:extLst>
                <a:ext uri="{FF2B5EF4-FFF2-40B4-BE49-F238E27FC236}">
                  <a16:creationId xmlns:a16="http://schemas.microsoft.com/office/drawing/2014/main" id="{2D86A6E7-1F85-4576-B375-B8BF3A0F46E3}"/>
                </a:ext>
              </a:extLst>
            </p:cNvPr>
            <p:cNvSpPr/>
            <p:nvPr/>
          </p:nvSpPr>
          <p:spPr>
            <a:xfrm>
              <a:off x="2039433" y="2608413"/>
              <a:ext cx="879174" cy="879174"/>
            </a:xfrm>
            <a:prstGeom prst="ellipse">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latin typeface="Times New Roman" panose="02020603050405020304" pitchFamily="18" charset="0"/>
                  <a:cs typeface="Times New Roman" panose="02020603050405020304" pitchFamily="18" charset="0"/>
                  <a:sym typeface="+mn-lt"/>
                </a:rPr>
                <a:t>A</a:t>
              </a:r>
              <a:endParaRPr lang="zh-CN" altLang="en-US" sz="6000" b="1">
                <a:latin typeface="Times New Roman" panose="02020603050405020304" pitchFamily="18" charset="0"/>
                <a:cs typeface="Times New Roman" panose="02020603050405020304" pitchFamily="18" charset="0"/>
                <a:sym typeface="+mn-lt"/>
              </a:endParaRPr>
            </a:p>
          </p:txBody>
        </p:sp>
      </p:grpSp>
      <p:grpSp>
        <p:nvGrpSpPr>
          <p:cNvPr id="31" name="组合 30">
            <a:extLst>
              <a:ext uri="{FF2B5EF4-FFF2-40B4-BE49-F238E27FC236}">
                <a16:creationId xmlns:a16="http://schemas.microsoft.com/office/drawing/2014/main" id="{C16E2E52-A600-4121-957A-5B21BA97D173}"/>
              </a:ext>
            </a:extLst>
          </p:cNvPr>
          <p:cNvGrpSpPr/>
          <p:nvPr/>
        </p:nvGrpSpPr>
        <p:grpSpPr>
          <a:xfrm>
            <a:off x="10041967" y="3346048"/>
            <a:ext cx="1621041" cy="1880406"/>
            <a:chOff x="6497328" y="2200313"/>
            <a:chExt cx="1461528" cy="1695373"/>
          </a:xfrm>
        </p:grpSpPr>
        <p:sp>
          <p:nvSpPr>
            <p:cNvPr id="6" name="六边形 5">
              <a:extLst>
                <a:ext uri="{FF2B5EF4-FFF2-40B4-BE49-F238E27FC236}">
                  <a16:creationId xmlns:a16="http://schemas.microsoft.com/office/drawing/2014/main" id="{1C90B9E5-774C-49F1-81BB-5846122B13FB}"/>
                </a:ext>
              </a:extLst>
            </p:cNvPr>
            <p:cNvSpPr/>
            <p:nvPr/>
          </p:nvSpPr>
          <p:spPr>
            <a:xfrm rot="5400000">
              <a:off x="6531434" y="2447433"/>
              <a:ext cx="1393314" cy="1201133"/>
            </a:xfrm>
            <a:prstGeom prst="hexagon">
              <a:avLst/>
            </a:pr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7" name="六边形 6">
              <a:extLst>
                <a:ext uri="{FF2B5EF4-FFF2-40B4-BE49-F238E27FC236}">
                  <a16:creationId xmlns:a16="http://schemas.microsoft.com/office/drawing/2014/main" id="{277752CA-F80F-428E-9558-273C7BC17864}"/>
                </a:ext>
              </a:extLst>
            </p:cNvPr>
            <p:cNvSpPr/>
            <p:nvPr/>
          </p:nvSpPr>
          <p:spPr>
            <a:xfrm rot="5400000">
              <a:off x="6380405" y="2317236"/>
              <a:ext cx="1695373" cy="1461528"/>
            </a:xfrm>
            <a:prstGeom prst="hexagon">
              <a:avLst/>
            </a:prstGeom>
            <a:noFill/>
            <a:ln w="57150">
              <a:solidFill>
                <a:srgbClr val="19C0B4">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8" name="椭圆 7">
              <a:extLst>
                <a:ext uri="{FF2B5EF4-FFF2-40B4-BE49-F238E27FC236}">
                  <a16:creationId xmlns:a16="http://schemas.microsoft.com/office/drawing/2014/main" id="{D93D6342-15AB-455B-BB1D-A8680668A5DC}"/>
                </a:ext>
              </a:extLst>
            </p:cNvPr>
            <p:cNvSpPr/>
            <p:nvPr/>
          </p:nvSpPr>
          <p:spPr>
            <a:xfrm>
              <a:off x="6788504" y="2608413"/>
              <a:ext cx="879174" cy="879174"/>
            </a:xfrm>
            <a:prstGeom prst="ellipse">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latin typeface="Times New Roman" panose="02020603050405020304" pitchFamily="18" charset="0"/>
                  <a:cs typeface="Times New Roman" panose="02020603050405020304" pitchFamily="18" charset="0"/>
                  <a:sym typeface="+mn-lt"/>
                </a:rPr>
                <a:t>B</a:t>
              </a:r>
              <a:endParaRPr lang="zh-CN" altLang="en-US" sz="6000" b="1">
                <a:latin typeface="Times New Roman" panose="02020603050405020304" pitchFamily="18" charset="0"/>
                <a:cs typeface="Times New Roman" panose="02020603050405020304" pitchFamily="18" charset="0"/>
                <a:sym typeface="+mn-lt"/>
              </a:endParaRPr>
            </a:p>
          </p:txBody>
        </p:sp>
      </p:grpSp>
      <p:grpSp>
        <p:nvGrpSpPr>
          <p:cNvPr id="33" name="组合 32">
            <a:extLst>
              <a:ext uri="{FF2B5EF4-FFF2-40B4-BE49-F238E27FC236}">
                <a16:creationId xmlns:a16="http://schemas.microsoft.com/office/drawing/2014/main" id="{255D9070-660A-4249-867A-4A9772898032}"/>
              </a:ext>
            </a:extLst>
          </p:cNvPr>
          <p:cNvGrpSpPr/>
          <p:nvPr/>
        </p:nvGrpSpPr>
        <p:grpSpPr>
          <a:xfrm>
            <a:off x="4662573" y="6455961"/>
            <a:ext cx="1621041" cy="1880406"/>
            <a:chOff x="1757839" y="4273588"/>
            <a:chExt cx="1461528" cy="1695373"/>
          </a:xfrm>
        </p:grpSpPr>
        <p:sp>
          <p:nvSpPr>
            <p:cNvPr id="10" name="六边形 9">
              <a:extLst>
                <a:ext uri="{FF2B5EF4-FFF2-40B4-BE49-F238E27FC236}">
                  <a16:creationId xmlns:a16="http://schemas.microsoft.com/office/drawing/2014/main" id="{342634F1-3E75-40C5-A5D7-EA1654B0D652}"/>
                </a:ext>
              </a:extLst>
            </p:cNvPr>
            <p:cNvSpPr/>
            <p:nvPr/>
          </p:nvSpPr>
          <p:spPr>
            <a:xfrm rot="5400000">
              <a:off x="1791945" y="4520708"/>
              <a:ext cx="1393314" cy="1201133"/>
            </a:xfrm>
            <a:prstGeom prst="hexagon">
              <a:avLst/>
            </a:pr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11" name="六边形 10">
              <a:extLst>
                <a:ext uri="{FF2B5EF4-FFF2-40B4-BE49-F238E27FC236}">
                  <a16:creationId xmlns:a16="http://schemas.microsoft.com/office/drawing/2014/main" id="{488AC17C-E1FD-42AE-BF73-AEB64B390F95}"/>
                </a:ext>
              </a:extLst>
            </p:cNvPr>
            <p:cNvSpPr/>
            <p:nvPr/>
          </p:nvSpPr>
          <p:spPr>
            <a:xfrm rot="5400000">
              <a:off x="1640916" y="4390511"/>
              <a:ext cx="1695373" cy="1461528"/>
            </a:xfrm>
            <a:prstGeom prst="hexagon">
              <a:avLst/>
            </a:prstGeom>
            <a:noFill/>
            <a:ln w="57150">
              <a:solidFill>
                <a:srgbClr val="19C0B4">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12" name="椭圆 11">
              <a:extLst>
                <a:ext uri="{FF2B5EF4-FFF2-40B4-BE49-F238E27FC236}">
                  <a16:creationId xmlns:a16="http://schemas.microsoft.com/office/drawing/2014/main" id="{4BA6EE9B-4C68-4727-81C8-6C390F221319}"/>
                </a:ext>
              </a:extLst>
            </p:cNvPr>
            <p:cNvSpPr/>
            <p:nvPr/>
          </p:nvSpPr>
          <p:spPr>
            <a:xfrm>
              <a:off x="2049015" y="4681688"/>
              <a:ext cx="879174" cy="879174"/>
            </a:xfrm>
            <a:prstGeom prst="ellipse">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latin typeface="Times New Roman" panose="02020603050405020304" pitchFamily="18" charset="0"/>
                  <a:cs typeface="Times New Roman" panose="02020603050405020304" pitchFamily="18" charset="0"/>
                  <a:sym typeface="+mn-lt"/>
                </a:rPr>
                <a:t>C</a:t>
              </a:r>
              <a:endParaRPr lang="zh-CN" altLang="en-US" sz="6000" b="1">
                <a:latin typeface="Times New Roman" panose="02020603050405020304" pitchFamily="18" charset="0"/>
                <a:cs typeface="Times New Roman" panose="02020603050405020304" pitchFamily="18" charset="0"/>
                <a:sym typeface="+mn-lt"/>
              </a:endParaRPr>
            </a:p>
          </p:txBody>
        </p:sp>
      </p:grpSp>
      <p:grpSp>
        <p:nvGrpSpPr>
          <p:cNvPr id="30" name="组合 29">
            <a:extLst>
              <a:ext uri="{FF2B5EF4-FFF2-40B4-BE49-F238E27FC236}">
                <a16:creationId xmlns:a16="http://schemas.microsoft.com/office/drawing/2014/main" id="{CE720DA0-1997-4F03-A2D2-44788D9A77BC}"/>
              </a:ext>
            </a:extLst>
          </p:cNvPr>
          <p:cNvGrpSpPr/>
          <p:nvPr/>
        </p:nvGrpSpPr>
        <p:grpSpPr>
          <a:xfrm>
            <a:off x="10056341" y="6455961"/>
            <a:ext cx="1621041" cy="1880406"/>
            <a:chOff x="6506911" y="4273588"/>
            <a:chExt cx="1461528" cy="1695373"/>
          </a:xfrm>
        </p:grpSpPr>
        <p:sp>
          <p:nvSpPr>
            <p:cNvPr id="14" name="六边形 13">
              <a:extLst>
                <a:ext uri="{FF2B5EF4-FFF2-40B4-BE49-F238E27FC236}">
                  <a16:creationId xmlns:a16="http://schemas.microsoft.com/office/drawing/2014/main" id="{1D142A91-5EBC-4D99-AC92-42A52B8222E4}"/>
                </a:ext>
              </a:extLst>
            </p:cNvPr>
            <p:cNvSpPr/>
            <p:nvPr/>
          </p:nvSpPr>
          <p:spPr>
            <a:xfrm rot="5400000">
              <a:off x="6541017" y="4520708"/>
              <a:ext cx="1393314" cy="1201133"/>
            </a:xfrm>
            <a:prstGeom prst="hexago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15" name="六边形 14">
              <a:extLst>
                <a:ext uri="{FF2B5EF4-FFF2-40B4-BE49-F238E27FC236}">
                  <a16:creationId xmlns:a16="http://schemas.microsoft.com/office/drawing/2014/main" id="{BD460C86-DD7F-4E34-B470-04601A3CDB00}"/>
                </a:ext>
              </a:extLst>
            </p:cNvPr>
            <p:cNvSpPr/>
            <p:nvPr/>
          </p:nvSpPr>
          <p:spPr>
            <a:xfrm rot="5400000">
              <a:off x="6389988" y="4390511"/>
              <a:ext cx="1695373" cy="1461528"/>
            </a:xfrm>
            <a:prstGeom prst="hexagon">
              <a:avLst/>
            </a:prstGeom>
            <a:noFill/>
            <a:ln w="57150">
              <a:solidFill>
                <a:srgbClr val="FC395B">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latin typeface="Times New Roman" panose="02020603050405020304" pitchFamily="18" charset="0"/>
                <a:cs typeface="Times New Roman" panose="02020603050405020304" pitchFamily="18" charset="0"/>
                <a:sym typeface="+mn-lt"/>
              </a:endParaRPr>
            </a:p>
          </p:txBody>
        </p:sp>
        <p:sp>
          <p:nvSpPr>
            <p:cNvPr id="16" name="椭圆 15">
              <a:extLst>
                <a:ext uri="{FF2B5EF4-FFF2-40B4-BE49-F238E27FC236}">
                  <a16:creationId xmlns:a16="http://schemas.microsoft.com/office/drawing/2014/main" id="{2BE7E87C-B14E-4BF0-AD9C-3BC412721E48}"/>
                </a:ext>
              </a:extLst>
            </p:cNvPr>
            <p:cNvSpPr/>
            <p:nvPr/>
          </p:nvSpPr>
          <p:spPr>
            <a:xfrm>
              <a:off x="6798087" y="4681688"/>
              <a:ext cx="879174" cy="879174"/>
            </a:xfrm>
            <a:prstGeom prst="ellipse">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latin typeface="Times New Roman" panose="02020603050405020304" pitchFamily="18" charset="0"/>
                  <a:cs typeface="Times New Roman" panose="02020603050405020304" pitchFamily="18" charset="0"/>
                  <a:sym typeface="+mn-lt"/>
                </a:rPr>
                <a:t>D</a:t>
              </a:r>
              <a:endParaRPr lang="zh-CN" altLang="en-US" sz="6000" b="1">
                <a:latin typeface="Times New Roman" panose="02020603050405020304" pitchFamily="18" charset="0"/>
                <a:cs typeface="Times New Roman" panose="02020603050405020304" pitchFamily="18" charset="0"/>
                <a:sym typeface="+mn-lt"/>
              </a:endParaRPr>
            </a:p>
          </p:txBody>
        </p:sp>
      </p:grpSp>
      <p:sp>
        <p:nvSpPr>
          <p:cNvPr id="19" name="文本框 18">
            <a:extLst>
              <a:ext uri="{FF2B5EF4-FFF2-40B4-BE49-F238E27FC236}">
                <a16:creationId xmlns:a16="http://schemas.microsoft.com/office/drawing/2014/main" id="{C615F484-700B-44F4-96A0-51CBAA28CFED}"/>
              </a:ext>
            </a:extLst>
          </p:cNvPr>
          <p:cNvSpPr txBox="1"/>
          <p:nvPr/>
        </p:nvSpPr>
        <p:spPr>
          <a:xfrm>
            <a:off x="6712239" y="4076825"/>
            <a:ext cx="723275" cy="646331"/>
          </a:xfrm>
          <a:prstGeom prst="rect">
            <a:avLst/>
          </a:prstGeom>
          <a:noFill/>
        </p:spPr>
        <p:txBody>
          <a:bodyPr wrap="none" rtlCol="0">
            <a:spAutoFit/>
            <a:scene3d>
              <a:camera prst="orthographicFront"/>
              <a:lightRig rig="threePt" dir="t"/>
            </a:scene3d>
            <a:sp3d contourW="12700"/>
          </a:bodyPr>
          <a:lstStyle/>
          <a:p>
            <a:r>
              <a:rPr lang="en-US" altLang="zh-CN" sz="3600">
                <a:solidFill>
                  <a:schemeClr val="bg1"/>
                </a:solidFill>
                <a:latin typeface="Times New Roman" panose="02020603050405020304" pitchFamily="18" charset="0"/>
                <a:cs typeface="Times New Roman" panose="02020603050405020304" pitchFamily="18" charset="0"/>
                <a:sym typeface="+mn-lt"/>
              </a:rPr>
              <a:t>Ne</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2" name="文本框 21">
            <a:extLst>
              <a:ext uri="{FF2B5EF4-FFF2-40B4-BE49-F238E27FC236}">
                <a16:creationId xmlns:a16="http://schemas.microsoft.com/office/drawing/2014/main" id="{05B6D173-BA5D-4E9D-B2D2-EF9918E4B81D}"/>
              </a:ext>
            </a:extLst>
          </p:cNvPr>
          <p:cNvSpPr txBox="1"/>
          <p:nvPr/>
        </p:nvSpPr>
        <p:spPr>
          <a:xfrm>
            <a:off x="12098819" y="4076825"/>
            <a:ext cx="556563" cy="646331"/>
          </a:xfrm>
          <a:prstGeom prst="rect">
            <a:avLst/>
          </a:prstGeom>
          <a:noFill/>
        </p:spPr>
        <p:txBody>
          <a:bodyPr wrap="none" rtlCol="0">
            <a:spAutoFit/>
            <a:scene3d>
              <a:camera prst="orthographicFront"/>
              <a:lightRig rig="threePt" dir="t"/>
            </a:scene3d>
            <a:sp3d contourW="12700"/>
          </a:bodyPr>
          <a:lstStyle/>
          <a:p>
            <a:r>
              <a:rPr lang="en-US" altLang="zh-CN" sz="3600">
                <a:solidFill>
                  <a:schemeClr val="bg1"/>
                </a:solidFill>
                <a:latin typeface="Times New Roman" panose="02020603050405020304" pitchFamily="18" charset="0"/>
                <a:cs typeface="Times New Roman" panose="02020603050405020304" pitchFamily="18" charset="0"/>
                <a:sym typeface="+mn-lt"/>
              </a:rPr>
              <a:t>F </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5" name="文本框 24">
            <a:extLst>
              <a:ext uri="{FF2B5EF4-FFF2-40B4-BE49-F238E27FC236}">
                <a16:creationId xmlns:a16="http://schemas.microsoft.com/office/drawing/2014/main" id="{8BA3ED4D-3D35-4C7E-9AF4-0FFA4BC4F4E4}"/>
              </a:ext>
            </a:extLst>
          </p:cNvPr>
          <p:cNvSpPr txBox="1"/>
          <p:nvPr/>
        </p:nvSpPr>
        <p:spPr>
          <a:xfrm>
            <a:off x="6712239" y="7186738"/>
            <a:ext cx="941283" cy="646331"/>
          </a:xfrm>
          <a:prstGeom prst="rect">
            <a:avLst/>
          </a:prstGeom>
          <a:noFill/>
        </p:spPr>
        <p:txBody>
          <a:bodyPr wrap="none" rtlCol="0">
            <a:spAutoFit/>
            <a:scene3d>
              <a:camera prst="orthographicFront"/>
              <a:lightRig rig="threePt" dir="t"/>
            </a:scene3d>
            <a:sp3d contourW="12700"/>
          </a:bodyPr>
          <a:lstStyle/>
          <a:p>
            <a:r>
              <a:rPr lang="en-US" altLang="zh-CN" sz="3600">
                <a:solidFill>
                  <a:schemeClr val="bg1"/>
                </a:solidFill>
                <a:latin typeface="Times New Roman" panose="02020603050405020304" pitchFamily="18" charset="0"/>
                <a:cs typeface="Times New Roman" panose="02020603050405020304" pitchFamily="18" charset="0"/>
                <a:sym typeface="+mn-lt"/>
              </a:rPr>
              <a:t>Mg </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28" name="文本框 27">
            <a:extLst>
              <a:ext uri="{FF2B5EF4-FFF2-40B4-BE49-F238E27FC236}">
                <a16:creationId xmlns:a16="http://schemas.microsoft.com/office/drawing/2014/main" id="{8F4C590E-AFB2-48AB-85B5-1CF06B14B85B}"/>
              </a:ext>
            </a:extLst>
          </p:cNvPr>
          <p:cNvSpPr txBox="1"/>
          <p:nvPr/>
        </p:nvSpPr>
        <p:spPr>
          <a:xfrm>
            <a:off x="12098820" y="7186738"/>
            <a:ext cx="838691" cy="646331"/>
          </a:xfrm>
          <a:prstGeom prst="rect">
            <a:avLst/>
          </a:prstGeom>
          <a:noFill/>
        </p:spPr>
        <p:txBody>
          <a:bodyPr wrap="none" rtlCol="0">
            <a:spAutoFit/>
            <a:scene3d>
              <a:camera prst="orthographicFront"/>
              <a:lightRig rig="threePt" dir="t"/>
            </a:scene3d>
            <a:sp3d contourW="12700"/>
          </a:bodyPr>
          <a:lstStyle/>
          <a:p>
            <a:r>
              <a:rPr lang="en-US" altLang="zh-CN" sz="3600">
                <a:solidFill>
                  <a:schemeClr val="bg1"/>
                </a:solidFill>
                <a:latin typeface="Times New Roman" panose="02020603050405020304" pitchFamily="18" charset="0"/>
                <a:cs typeface="Times New Roman" panose="02020603050405020304" pitchFamily="18" charset="0"/>
                <a:sym typeface="+mn-lt"/>
              </a:rPr>
              <a:t>Na </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41" name="Rectangle: Rounded Corners 40">
            <a:extLst>
              <a:ext uri="{FF2B5EF4-FFF2-40B4-BE49-F238E27FC236}">
                <a16:creationId xmlns:a16="http://schemas.microsoft.com/office/drawing/2014/main" id="{FAFC8637-F5FB-4FFE-4A38-FEC7F7FC1C12}"/>
              </a:ext>
            </a:extLst>
          </p:cNvPr>
          <p:cNvSpPr/>
          <p:nvPr/>
        </p:nvSpPr>
        <p:spPr>
          <a:xfrm>
            <a:off x="2660360" y="700768"/>
            <a:ext cx="13487400" cy="249973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3600" b="1" i="0">
                <a:solidFill>
                  <a:schemeClr val="bg1"/>
                </a:solidFill>
                <a:effectLst/>
                <a:latin typeface="Times New Roman" panose="02020603050405020304" pitchFamily="18" charset="0"/>
                <a:cs typeface="Times New Roman" panose="02020603050405020304" pitchFamily="18" charset="0"/>
              </a:rPr>
              <a:t>Câu 6:</a:t>
            </a:r>
            <a:r>
              <a:rPr lang="vi-VN" sz="3600" b="0" i="0">
                <a:solidFill>
                  <a:schemeClr val="bg1"/>
                </a:solidFill>
                <a:effectLst/>
                <a:latin typeface="Times New Roman" panose="02020603050405020304" pitchFamily="18" charset="0"/>
                <a:cs typeface="Times New Roman" panose="02020603050405020304" pitchFamily="18" charset="0"/>
              </a:rPr>
              <a:t> Nguyên tử nguyên tố R có tổng số hạt mang điện và hạt không mang điện là 34, trong đó số hạt mang điện gấp 1,833 lần số hạt không mang điện. R là nguyên tử nào dưới đây?</a:t>
            </a:r>
          </a:p>
        </p:txBody>
      </p:sp>
      <p:pic>
        <p:nvPicPr>
          <p:cNvPr id="42" name="Picture 41">
            <a:extLst>
              <a:ext uri="{FF2B5EF4-FFF2-40B4-BE49-F238E27FC236}">
                <a16:creationId xmlns:a16="http://schemas.microsoft.com/office/drawing/2014/main" id="{52138C9F-1426-FD5E-2F22-BEF36E36B4A1}"/>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3358949" y="6908601"/>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9768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250" fill="hold"/>
                                        <p:tgtEl>
                                          <p:spTgt spid="42"/>
                                        </p:tgtEl>
                                        <p:attrNameLst>
                                          <p:attrName>ppt_w</p:attrName>
                                        </p:attrNameLst>
                                      </p:cBhvr>
                                      <p:tavLst>
                                        <p:tav tm="0">
                                          <p:val>
                                            <p:strVal val="4*#ppt_w"/>
                                          </p:val>
                                        </p:tav>
                                        <p:tav tm="100000">
                                          <p:val>
                                            <p:strVal val="#ppt_w"/>
                                          </p:val>
                                        </p:tav>
                                      </p:tavLst>
                                    </p:anim>
                                    <p:anim calcmode="lin" valueType="num">
                                      <p:cBhvr>
                                        <p:cTn id="50"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 name="椭圆 60">
            <a:extLst>
              <a:ext uri="{FF2B5EF4-FFF2-40B4-BE49-F238E27FC236}">
                <a16:creationId xmlns:a16="http://schemas.microsoft.com/office/drawing/2014/main" id="{8508DA91-7327-402D-965D-4A96D3E4D3A6}"/>
              </a:ext>
            </a:extLst>
          </p:cNvPr>
          <p:cNvSpPr/>
          <p:nvPr/>
        </p:nvSpPr>
        <p:spPr>
          <a:xfrm>
            <a:off x="1982762" y="3551009"/>
            <a:ext cx="966786" cy="966786"/>
          </a:xfrm>
          <a:prstGeom prst="ellipse">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b="1">
                <a:latin typeface="Times New Roman" panose="02020603050405020304" pitchFamily="18" charset="0"/>
                <a:cs typeface="Times New Roman" panose="02020603050405020304" pitchFamily="18" charset="0"/>
                <a:sym typeface="+mn-lt"/>
              </a:rPr>
              <a:t>B</a:t>
            </a:r>
            <a:endParaRPr lang="zh-CN" altLang="en-US" sz="5400" b="1">
              <a:latin typeface="Times New Roman" panose="02020603050405020304" pitchFamily="18" charset="0"/>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367E8ED6-118C-42B9-AC1B-12B83A31A585}"/>
              </a:ext>
            </a:extLst>
          </p:cNvPr>
          <p:cNvSpPr txBox="1"/>
          <p:nvPr/>
        </p:nvSpPr>
        <p:spPr>
          <a:xfrm flipH="1">
            <a:off x="3345432" y="3736331"/>
            <a:ext cx="2630847" cy="646331"/>
          </a:xfrm>
          <a:prstGeom prst="rect">
            <a:avLst/>
          </a:prstGeom>
          <a:noFill/>
        </p:spPr>
        <p:txBody>
          <a:bodyPr wrap="none" rtlCol="0">
            <a:spAutoFit/>
            <a:scene3d>
              <a:camera prst="orthographicFront"/>
              <a:lightRig rig="threePt" dir="t"/>
            </a:scene3d>
            <a:sp3d contourW="12700"/>
          </a:bodyPr>
          <a:lstStyle/>
          <a:p>
            <a:r>
              <a:rPr lang="vi-VN" sz="3600" b="0" i="0">
                <a:solidFill>
                  <a:schemeClr val="bg1"/>
                </a:solidFill>
                <a:effectLst/>
                <a:latin typeface="Times New Roman" panose="02020603050405020304" pitchFamily="18" charset="0"/>
                <a:cs typeface="Times New Roman" panose="02020603050405020304" pitchFamily="18" charset="0"/>
              </a:rPr>
              <a:t>45% và 55%</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64" name="椭圆 63">
            <a:extLst>
              <a:ext uri="{FF2B5EF4-FFF2-40B4-BE49-F238E27FC236}">
                <a16:creationId xmlns:a16="http://schemas.microsoft.com/office/drawing/2014/main" id="{D0C4C785-5F15-4ACF-A9D8-24C620F41462}"/>
              </a:ext>
            </a:extLst>
          </p:cNvPr>
          <p:cNvSpPr/>
          <p:nvPr/>
        </p:nvSpPr>
        <p:spPr>
          <a:xfrm>
            <a:off x="1982762" y="5321060"/>
            <a:ext cx="966786" cy="966786"/>
          </a:xfrm>
          <a:prstGeom prst="ellipse">
            <a:avLst/>
          </a:prstGeom>
          <a:solidFill>
            <a:srgbClr val="E9C9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b="1">
                <a:latin typeface="Times New Roman" panose="02020603050405020304" pitchFamily="18" charset="0"/>
                <a:cs typeface="Times New Roman" panose="02020603050405020304" pitchFamily="18" charset="0"/>
                <a:sym typeface="+mn-lt"/>
              </a:rPr>
              <a:t>C</a:t>
            </a:r>
            <a:endParaRPr lang="zh-CN" altLang="en-US" sz="5400" b="1">
              <a:latin typeface="Times New Roman" panose="02020603050405020304" pitchFamily="18" charset="0"/>
              <a:cs typeface="Times New Roman" panose="02020603050405020304" pitchFamily="18" charset="0"/>
              <a:sym typeface="+mn-lt"/>
            </a:endParaRPr>
          </a:p>
        </p:txBody>
      </p:sp>
      <p:sp>
        <p:nvSpPr>
          <p:cNvPr id="13" name="文本框 12">
            <a:extLst>
              <a:ext uri="{FF2B5EF4-FFF2-40B4-BE49-F238E27FC236}">
                <a16:creationId xmlns:a16="http://schemas.microsoft.com/office/drawing/2014/main" id="{0B64BD47-ECCD-4141-A8F0-702D89EA6852}"/>
              </a:ext>
            </a:extLst>
          </p:cNvPr>
          <p:cNvSpPr txBox="1"/>
          <p:nvPr/>
        </p:nvSpPr>
        <p:spPr>
          <a:xfrm flipH="1">
            <a:off x="3243049" y="5573770"/>
            <a:ext cx="2630847" cy="646331"/>
          </a:xfrm>
          <a:prstGeom prst="rect">
            <a:avLst/>
          </a:prstGeom>
          <a:noFill/>
        </p:spPr>
        <p:txBody>
          <a:bodyPr wrap="none" rtlCol="0">
            <a:spAutoFit/>
            <a:scene3d>
              <a:camera prst="orthographicFront"/>
              <a:lightRig rig="threePt" dir="t"/>
            </a:scene3d>
            <a:sp3d contourW="12700"/>
          </a:bodyPr>
          <a:lstStyle/>
          <a:p>
            <a:r>
              <a:rPr lang="vi-VN" sz="3600" i="0">
                <a:solidFill>
                  <a:schemeClr val="bg1"/>
                </a:solidFill>
                <a:effectLst/>
                <a:latin typeface="Times New Roman" panose="02020603050405020304" pitchFamily="18" charset="0"/>
                <a:cs typeface="Times New Roman" panose="02020603050405020304" pitchFamily="18" charset="0"/>
              </a:rPr>
              <a:t>19% và 81%</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67" name="椭圆 66">
            <a:extLst>
              <a:ext uri="{FF2B5EF4-FFF2-40B4-BE49-F238E27FC236}">
                <a16:creationId xmlns:a16="http://schemas.microsoft.com/office/drawing/2014/main" id="{244E87EC-2432-4FB4-A3F2-76EA96D189BF}"/>
              </a:ext>
            </a:extLst>
          </p:cNvPr>
          <p:cNvSpPr/>
          <p:nvPr/>
        </p:nvSpPr>
        <p:spPr>
          <a:xfrm>
            <a:off x="1982762" y="7091111"/>
            <a:ext cx="966786" cy="966786"/>
          </a:xfrm>
          <a:prstGeom prst="ellipse">
            <a:avLst/>
          </a:pr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b="1">
                <a:latin typeface="Times New Roman" panose="02020603050405020304" pitchFamily="18" charset="0"/>
                <a:cs typeface="Times New Roman" panose="02020603050405020304" pitchFamily="18" charset="0"/>
                <a:sym typeface="+mn-lt"/>
              </a:rPr>
              <a:t>D</a:t>
            </a:r>
            <a:endParaRPr lang="zh-CN" altLang="en-US" sz="5400" b="1">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CE079701-D5A7-422C-A836-B413B76DBF74}"/>
              </a:ext>
            </a:extLst>
          </p:cNvPr>
          <p:cNvSpPr txBox="1"/>
          <p:nvPr/>
        </p:nvSpPr>
        <p:spPr>
          <a:xfrm flipH="1">
            <a:off x="3244821" y="7394621"/>
            <a:ext cx="2630847" cy="646331"/>
          </a:xfrm>
          <a:prstGeom prst="rect">
            <a:avLst/>
          </a:prstGeom>
          <a:noFill/>
        </p:spPr>
        <p:txBody>
          <a:bodyPr wrap="none" rtlCol="0">
            <a:spAutoFit/>
            <a:scene3d>
              <a:camera prst="orthographicFront"/>
              <a:lightRig rig="threePt" dir="t"/>
            </a:scene3d>
            <a:sp3d contourW="12700"/>
          </a:bodyPr>
          <a:lstStyle/>
          <a:p>
            <a:r>
              <a:rPr lang="vi-VN" sz="3600" b="0" i="0">
                <a:solidFill>
                  <a:schemeClr val="bg1"/>
                </a:solidFill>
                <a:effectLst/>
                <a:latin typeface="Times New Roman" panose="02020603050405020304" pitchFamily="18" charset="0"/>
                <a:cs typeface="Times New Roman" panose="02020603050405020304" pitchFamily="18" charset="0"/>
              </a:rPr>
              <a:t>30% và 70%</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56" name="任意多边形: 形状 55">
            <a:extLst>
              <a:ext uri="{FF2B5EF4-FFF2-40B4-BE49-F238E27FC236}">
                <a16:creationId xmlns:a16="http://schemas.microsoft.com/office/drawing/2014/main" id="{64EEC87A-AE21-4B73-A749-8D4547A12967}"/>
              </a:ext>
            </a:extLst>
          </p:cNvPr>
          <p:cNvSpPr/>
          <p:nvPr/>
        </p:nvSpPr>
        <p:spPr>
          <a:xfrm>
            <a:off x="8935618" y="7091111"/>
            <a:ext cx="3112217" cy="538118"/>
          </a:xfrm>
          <a:custGeom>
            <a:avLst/>
            <a:gdLst>
              <a:gd name="connsiteX0" fmla="*/ 133652 w 2074811"/>
              <a:gd name="connsiteY0" fmla="*/ 0 h 358745"/>
              <a:gd name="connsiteX1" fmla="*/ 2074811 w 2074811"/>
              <a:gd name="connsiteY1" fmla="*/ 0 h 358745"/>
              <a:gd name="connsiteX2" fmla="*/ 1941159 w 2074811"/>
              <a:gd name="connsiteY2" fmla="*/ 358745 h 358745"/>
              <a:gd name="connsiteX3" fmla="*/ 1807252 w 2074811"/>
              <a:gd name="connsiteY3" fmla="*/ 358745 h 358745"/>
              <a:gd name="connsiteX4" fmla="*/ 1479891 w 2074811"/>
              <a:gd name="connsiteY4" fmla="*/ 358745 h 358745"/>
              <a:gd name="connsiteX5" fmla="*/ 1359012 w 2074811"/>
              <a:gd name="connsiteY5" fmla="*/ 358745 h 358745"/>
              <a:gd name="connsiteX6" fmla="*/ 1225105 w 2074811"/>
              <a:gd name="connsiteY6" fmla="*/ 358745 h 358745"/>
              <a:gd name="connsiteX7" fmla="*/ 1217955 w 2074811"/>
              <a:gd name="connsiteY7" fmla="*/ 358745 h 358745"/>
              <a:gd name="connsiteX8" fmla="*/ 926552 w 2074811"/>
              <a:gd name="connsiteY8" fmla="*/ 358745 h 358745"/>
              <a:gd name="connsiteX9" fmla="*/ 897744 w 2074811"/>
              <a:gd name="connsiteY9" fmla="*/ 358745 h 358745"/>
              <a:gd name="connsiteX10" fmla="*/ 635808 w 2074811"/>
              <a:gd name="connsiteY10" fmla="*/ 358745 h 358745"/>
              <a:gd name="connsiteX11" fmla="*/ 582147 w 2074811"/>
              <a:gd name="connsiteY11" fmla="*/ 358745 h 358745"/>
              <a:gd name="connsiteX12" fmla="*/ 344405 w 2074811"/>
              <a:gd name="connsiteY12" fmla="*/ 358745 h 358745"/>
              <a:gd name="connsiteX13" fmla="*/ 0 w 2074811"/>
              <a:gd name="connsiteY13" fmla="*/ 358745 h 3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4811" h="358745">
                <a:moveTo>
                  <a:pt x="133652" y="0"/>
                </a:moveTo>
                <a:lnTo>
                  <a:pt x="2074811" y="0"/>
                </a:lnTo>
                <a:lnTo>
                  <a:pt x="1941159" y="358745"/>
                </a:lnTo>
                <a:lnTo>
                  <a:pt x="1807252" y="358745"/>
                </a:lnTo>
                <a:lnTo>
                  <a:pt x="1479891" y="358745"/>
                </a:lnTo>
                <a:lnTo>
                  <a:pt x="1359012" y="358745"/>
                </a:lnTo>
                <a:lnTo>
                  <a:pt x="1225105" y="358745"/>
                </a:lnTo>
                <a:lnTo>
                  <a:pt x="1217955" y="358745"/>
                </a:lnTo>
                <a:lnTo>
                  <a:pt x="926552" y="358745"/>
                </a:lnTo>
                <a:lnTo>
                  <a:pt x="897744" y="358745"/>
                </a:lnTo>
                <a:lnTo>
                  <a:pt x="635808" y="358745"/>
                </a:lnTo>
                <a:lnTo>
                  <a:pt x="582147" y="358745"/>
                </a:lnTo>
                <a:lnTo>
                  <a:pt x="344405" y="358745"/>
                </a:lnTo>
                <a:lnTo>
                  <a:pt x="0" y="358745"/>
                </a:lnTo>
                <a:close/>
              </a:path>
            </a:pathLst>
          </a:cu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57" name="任意多边形: 形状 56">
            <a:extLst>
              <a:ext uri="{FF2B5EF4-FFF2-40B4-BE49-F238E27FC236}">
                <a16:creationId xmlns:a16="http://schemas.microsoft.com/office/drawing/2014/main" id="{F0D83127-7645-4E59-AC7E-5CF161308CBB}"/>
              </a:ext>
            </a:extLst>
          </p:cNvPr>
          <p:cNvSpPr/>
          <p:nvPr/>
        </p:nvSpPr>
        <p:spPr>
          <a:xfrm>
            <a:off x="14396383" y="3041821"/>
            <a:ext cx="3112217" cy="538118"/>
          </a:xfrm>
          <a:custGeom>
            <a:avLst/>
            <a:gdLst>
              <a:gd name="connsiteX0" fmla="*/ 133652 w 2074811"/>
              <a:gd name="connsiteY0" fmla="*/ 0 h 358745"/>
              <a:gd name="connsiteX1" fmla="*/ 2074811 w 2074811"/>
              <a:gd name="connsiteY1" fmla="*/ 0 h 358745"/>
              <a:gd name="connsiteX2" fmla="*/ 1941159 w 2074811"/>
              <a:gd name="connsiteY2" fmla="*/ 358745 h 358745"/>
              <a:gd name="connsiteX3" fmla="*/ 1807252 w 2074811"/>
              <a:gd name="connsiteY3" fmla="*/ 358745 h 358745"/>
              <a:gd name="connsiteX4" fmla="*/ 1479891 w 2074811"/>
              <a:gd name="connsiteY4" fmla="*/ 358745 h 358745"/>
              <a:gd name="connsiteX5" fmla="*/ 1359012 w 2074811"/>
              <a:gd name="connsiteY5" fmla="*/ 358745 h 358745"/>
              <a:gd name="connsiteX6" fmla="*/ 1225105 w 2074811"/>
              <a:gd name="connsiteY6" fmla="*/ 358745 h 358745"/>
              <a:gd name="connsiteX7" fmla="*/ 1217955 w 2074811"/>
              <a:gd name="connsiteY7" fmla="*/ 358745 h 358745"/>
              <a:gd name="connsiteX8" fmla="*/ 926552 w 2074811"/>
              <a:gd name="connsiteY8" fmla="*/ 358745 h 358745"/>
              <a:gd name="connsiteX9" fmla="*/ 897744 w 2074811"/>
              <a:gd name="connsiteY9" fmla="*/ 358745 h 358745"/>
              <a:gd name="connsiteX10" fmla="*/ 635808 w 2074811"/>
              <a:gd name="connsiteY10" fmla="*/ 358745 h 358745"/>
              <a:gd name="connsiteX11" fmla="*/ 582147 w 2074811"/>
              <a:gd name="connsiteY11" fmla="*/ 358745 h 358745"/>
              <a:gd name="connsiteX12" fmla="*/ 344405 w 2074811"/>
              <a:gd name="connsiteY12" fmla="*/ 358745 h 358745"/>
              <a:gd name="connsiteX13" fmla="*/ 0 w 2074811"/>
              <a:gd name="connsiteY13" fmla="*/ 358745 h 3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4811" h="358745">
                <a:moveTo>
                  <a:pt x="133652" y="0"/>
                </a:moveTo>
                <a:lnTo>
                  <a:pt x="2074811" y="0"/>
                </a:lnTo>
                <a:lnTo>
                  <a:pt x="1941159" y="358745"/>
                </a:lnTo>
                <a:lnTo>
                  <a:pt x="1807252" y="358745"/>
                </a:lnTo>
                <a:lnTo>
                  <a:pt x="1479891" y="358745"/>
                </a:lnTo>
                <a:lnTo>
                  <a:pt x="1359012" y="358745"/>
                </a:lnTo>
                <a:lnTo>
                  <a:pt x="1225105" y="358745"/>
                </a:lnTo>
                <a:lnTo>
                  <a:pt x="1217955" y="358745"/>
                </a:lnTo>
                <a:lnTo>
                  <a:pt x="926552" y="358745"/>
                </a:lnTo>
                <a:lnTo>
                  <a:pt x="897744" y="358745"/>
                </a:lnTo>
                <a:lnTo>
                  <a:pt x="635808" y="358745"/>
                </a:lnTo>
                <a:lnTo>
                  <a:pt x="582147" y="358745"/>
                </a:lnTo>
                <a:lnTo>
                  <a:pt x="344405" y="358745"/>
                </a:lnTo>
                <a:lnTo>
                  <a:pt x="0" y="358745"/>
                </a:lnTo>
                <a:close/>
              </a:path>
            </a:pathLst>
          </a:cu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29" name="椭圆 60">
            <a:extLst>
              <a:ext uri="{FF2B5EF4-FFF2-40B4-BE49-F238E27FC236}">
                <a16:creationId xmlns:a16="http://schemas.microsoft.com/office/drawing/2014/main" id="{08375E37-4B0D-1299-07F1-1442F8CEB838}"/>
              </a:ext>
            </a:extLst>
          </p:cNvPr>
          <p:cNvSpPr/>
          <p:nvPr/>
        </p:nvSpPr>
        <p:spPr>
          <a:xfrm>
            <a:off x="1982762" y="1503800"/>
            <a:ext cx="966786" cy="9667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b="1">
                <a:latin typeface="Times New Roman" panose="02020603050405020304" pitchFamily="18" charset="0"/>
                <a:cs typeface="Times New Roman" panose="02020603050405020304" pitchFamily="18" charset="0"/>
                <a:sym typeface="+mn-lt"/>
              </a:rPr>
              <a:t>A</a:t>
            </a:r>
            <a:endParaRPr lang="zh-CN" altLang="en-US" sz="5400" b="1">
              <a:latin typeface="Times New Roman" panose="02020603050405020304" pitchFamily="18" charset="0"/>
              <a:cs typeface="Times New Roman" panose="02020603050405020304" pitchFamily="18" charset="0"/>
              <a:sym typeface="+mn-lt"/>
            </a:endParaRPr>
          </a:p>
        </p:txBody>
      </p:sp>
      <p:sp>
        <p:nvSpPr>
          <p:cNvPr id="32" name="文本框 5">
            <a:extLst>
              <a:ext uri="{FF2B5EF4-FFF2-40B4-BE49-F238E27FC236}">
                <a16:creationId xmlns:a16="http://schemas.microsoft.com/office/drawing/2014/main" id="{FADC26D9-5BA4-DEBE-4564-FDD6C478FA7B}"/>
              </a:ext>
            </a:extLst>
          </p:cNvPr>
          <p:cNvSpPr txBox="1"/>
          <p:nvPr/>
        </p:nvSpPr>
        <p:spPr>
          <a:xfrm flipH="1">
            <a:off x="3331255" y="1636045"/>
            <a:ext cx="2630847" cy="646331"/>
          </a:xfrm>
          <a:prstGeom prst="rect">
            <a:avLst/>
          </a:prstGeom>
          <a:noFill/>
        </p:spPr>
        <p:txBody>
          <a:bodyPr wrap="none" rtlCol="0">
            <a:spAutoFit/>
            <a:scene3d>
              <a:camera prst="orthographicFront"/>
              <a:lightRig rig="threePt" dir="t"/>
            </a:scene3d>
            <a:sp3d contourW="12700"/>
          </a:bodyPr>
          <a:lstStyle/>
          <a:p>
            <a:r>
              <a:rPr lang="vi-VN" sz="3600" b="0" i="0">
                <a:solidFill>
                  <a:schemeClr val="bg1"/>
                </a:solidFill>
                <a:effectLst/>
                <a:latin typeface="Times New Roman" panose="02020603050405020304" pitchFamily="18" charset="0"/>
                <a:cs typeface="Times New Roman" panose="02020603050405020304" pitchFamily="18" charset="0"/>
              </a:rPr>
              <a:t>70% và 30%</a:t>
            </a:r>
            <a:endParaRPr lang="zh-CN" altLang="en-US"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33" name="Rectangle: Rounded Corners 32">
            <a:extLst>
              <a:ext uri="{FF2B5EF4-FFF2-40B4-BE49-F238E27FC236}">
                <a16:creationId xmlns:a16="http://schemas.microsoft.com/office/drawing/2014/main" id="{8E32F93C-EB5F-EB99-0627-2C1195E8ACFC}"/>
              </a:ext>
            </a:extLst>
          </p:cNvPr>
          <p:cNvSpPr/>
          <p:nvPr/>
        </p:nvSpPr>
        <p:spPr>
          <a:xfrm>
            <a:off x="9389596" y="3531287"/>
            <a:ext cx="7679203" cy="374989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vi-VN" sz="3600" b="1" i="0">
                <a:solidFill>
                  <a:schemeClr val="bg1"/>
                </a:solidFill>
                <a:effectLst/>
                <a:latin typeface="Times New Roman" panose="02020603050405020304" pitchFamily="18" charset="0"/>
                <a:cs typeface="Times New Roman" panose="02020603050405020304" pitchFamily="18" charset="0"/>
              </a:rPr>
              <a:t>Câu 7:</a:t>
            </a:r>
            <a:r>
              <a:rPr lang="vi-VN" sz="3600" b="0" i="0">
                <a:solidFill>
                  <a:schemeClr val="bg1"/>
                </a:solidFill>
                <a:effectLst/>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Nguyên tố Bo (nguyên tử khối trung bình là 10,81) có hai đồng vị </a:t>
            </a:r>
            <a:r>
              <a:rPr lang="vi-VN" sz="3600" baseline="30000">
                <a:latin typeface="Times New Roman" panose="02020603050405020304" pitchFamily="18" charset="0"/>
                <a:cs typeface="Times New Roman" panose="02020603050405020304" pitchFamily="18" charset="0"/>
              </a:rPr>
              <a:t>10</a:t>
            </a:r>
            <a:r>
              <a:rPr lang="vi-VN" sz="3600">
                <a:latin typeface="Times New Roman" panose="02020603050405020304" pitchFamily="18" charset="0"/>
                <a:cs typeface="Times New Roman" panose="02020603050405020304" pitchFamily="18" charset="0"/>
              </a:rPr>
              <a:t> B và </a:t>
            </a:r>
            <a:r>
              <a:rPr lang="vi-VN" sz="3600" baseline="30000">
                <a:latin typeface="Times New Roman" panose="02020603050405020304" pitchFamily="18" charset="0"/>
                <a:cs typeface="Times New Roman" panose="02020603050405020304" pitchFamily="18" charset="0"/>
              </a:rPr>
              <a:t>11</a:t>
            </a:r>
            <a:r>
              <a:rPr lang="vi-VN" sz="3600">
                <a:latin typeface="Times New Roman" panose="02020603050405020304" pitchFamily="18" charset="0"/>
                <a:cs typeface="Times New Roman" panose="02020603050405020304" pitchFamily="18" charset="0"/>
              </a:rPr>
              <a:t>B. Phần trăm số nguyên tử mỗi đồng vị lần lượt là (coi nguyên tử khối bằng số khối)</a:t>
            </a:r>
            <a:endParaRPr lang="vi-VN" sz="3600" b="0" i="0">
              <a:solidFill>
                <a:schemeClr val="bg1"/>
              </a:solidFill>
              <a:effectLst/>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E56C2081-6F0B-4992-356E-EC17C24E2B28}"/>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5988628" y="5273694"/>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31622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250" fill="hold"/>
                                        <p:tgtEl>
                                          <p:spTgt spid="34"/>
                                        </p:tgtEl>
                                        <p:attrNameLst>
                                          <p:attrName>ppt_w</p:attrName>
                                        </p:attrNameLst>
                                      </p:cBhvr>
                                      <p:tavLst>
                                        <p:tav tm="0">
                                          <p:val>
                                            <p:strVal val="4*#ppt_w"/>
                                          </p:val>
                                        </p:tav>
                                        <p:tav tm="100000">
                                          <p:val>
                                            <p:strVal val="#ppt_w"/>
                                          </p:val>
                                        </p:tav>
                                      </p:tavLst>
                                    </p:anim>
                                    <p:anim calcmode="lin" valueType="num">
                                      <p:cBhvr>
                                        <p:cTn id="34"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 grpId="0"/>
      <p:bldP spid="64" grpId="0" animBg="1"/>
      <p:bldP spid="13" grpId="0"/>
      <p:bldP spid="67" grpId="0" animBg="1"/>
      <p:bldP spid="20" grpId="0"/>
      <p:bldP spid="29" grpId="0" animBg="1"/>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3" name="20411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DF44063F-BF06-48B2-9A19-7692E9A103DC}"/>
              </a:ext>
            </a:extLst>
          </p:cNvPr>
          <p:cNvGrpSpPr>
            <a:grpSpLocks noChangeAspect="1"/>
          </p:cNvGrpSpPr>
          <p:nvPr/>
        </p:nvGrpSpPr>
        <p:grpSpPr>
          <a:xfrm>
            <a:off x="7468791" y="2857499"/>
            <a:ext cx="3314697" cy="5438777"/>
            <a:chOff x="4594411" y="1165209"/>
            <a:chExt cx="3003177" cy="4927632"/>
          </a:xfrm>
        </p:grpSpPr>
        <p:sp>
          <p:nvSpPr>
            <p:cNvPr id="44" name="íŝḻïde">
              <a:extLst>
                <a:ext uri="{FF2B5EF4-FFF2-40B4-BE49-F238E27FC236}">
                  <a16:creationId xmlns:a16="http://schemas.microsoft.com/office/drawing/2014/main" id="{00FD95A7-BB8F-4641-973B-EFFF5433EB48}"/>
                </a:ext>
              </a:extLst>
            </p:cNvPr>
            <p:cNvSpPr/>
            <p:nvPr/>
          </p:nvSpPr>
          <p:spPr>
            <a:xfrm>
              <a:off x="5247334" y="1165209"/>
              <a:ext cx="2350254" cy="2350493"/>
            </a:xfrm>
            <a:prstGeom prst="circularArrow">
              <a:avLst>
                <a:gd name="adj1" fmla="val 10980"/>
                <a:gd name="adj2" fmla="val 1142322"/>
                <a:gd name="adj3" fmla="val 4500000"/>
                <a:gd name="adj4" fmla="val 10800000"/>
                <a:gd name="adj5" fmla="val 12500"/>
              </a:avLst>
            </a:prstGeom>
            <a:solidFill>
              <a:srgbClr val="FC395B"/>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2700">
                <a:cs typeface="+mn-ea"/>
                <a:sym typeface="+mn-lt"/>
              </a:endParaRPr>
            </a:p>
          </p:txBody>
        </p:sp>
        <p:sp>
          <p:nvSpPr>
            <p:cNvPr id="45" name="iśļiḑê">
              <a:extLst>
                <a:ext uri="{FF2B5EF4-FFF2-40B4-BE49-F238E27FC236}">
                  <a16:creationId xmlns:a16="http://schemas.microsoft.com/office/drawing/2014/main" id="{E4EFC2F5-6F7E-49F9-B173-343FFE16C3B8}"/>
                </a:ext>
              </a:extLst>
            </p:cNvPr>
            <p:cNvSpPr/>
            <p:nvPr/>
          </p:nvSpPr>
          <p:spPr>
            <a:xfrm>
              <a:off x="4594411" y="2569521"/>
              <a:ext cx="2350254" cy="2350493"/>
            </a:xfrm>
            <a:prstGeom prst="leftCircularArrow">
              <a:avLst>
                <a:gd name="adj1" fmla="val 10980"/>
                <a:gd name="adj2" fmla="val 1142322"/>
                <a:gd name="adj3" fmla="val 6300000"/>
                <a:gd name="adj4" fmla="val 18900000"/>
                <a:gd name="adj5" fmla="val 12500"/>
              </a:avLst>
            </a:prstGeom>
            <a:solidFill>
              <a:srgbClr val="19C0B4"/>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2700">
                <a:cs typeface="+mn-ea"/>
                <a:sym typeface="+mn-lt"/>
              </a:endParaRPr>
            </a:p>
          </p:txBody>
        </p:sp>
        <p:sp>
          <p:nvSpPr>
            <p:cNvPr id="46" name="ïsľiḋe">
              <a:extLst>
                <a:ext uri="{FF2B5EF4-FFF2-40B4-BE49-F238E27FC236}">
                  <a16:creationId xmlns:a16="http://schemas.microsoft.com/office/drawing/2014/main" id="{8404E946-36EC-4EE9-8809-0F99EECEAC9A}"/>
                </a:ext>
              </a:extLst>
            </p:cNvPr>
            <p:cNvSpPr/>
            <p:nvPr/>
          </p:nvSpPr>
          <p:spPr>
            <a:xfrm flipH="1">
              <a:off x="5343194" y="4072701"/>
              <a:ext cx="2019164" cy="2020140"/>
            </a:xfrm>
            <a:prstGeom prst="blockArc">
              <a:avLst>
                <a:gd name="adj1" fmla="val 0"/>
                <a:gd name="adj2" fmla="val 18900000"/>
                <a:gd name="adj3" fmla="val 12740"/>
              </a:avLst>
            </a:prstGeom>
            <a:solidFill>
              <a:srgbClr val="E9C944"/>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2700">
                <a:cs typeface="+mn-ea"/>
                <a:sym typeface="+mn-lt"/>
              </a:endParaRPr>
            </a:p>
          </p:txBody>
        </p:sp>
        <p:sp>
          <p:nvSpPr>
            <p:cNvPr id="47" name="îṣľiḋe">
              <a:extLst>
                <a:ext uri="{FF2B5EF4-FFF2-40B4-BE49-F238E27FC236}">
                  <a16:creationId xmlns:a16="http://schemas.microsoft.com/office/drawing/2014/main" id="{FD160623-7613-4D20-BAB3-EB1CDDCAC7A5}"/>
                </a:ext>
              </a:extLst>
            </p:cNvPr>
            <p:cNvSpPr/>
            <p:nvPr/>
          </p:nvSpPr>
          <p:spPr bwMode="auto">
            <a:xfrm>
              <a:off x="6158375" y="2077252"/>
              <a:ext cx="528172" cy="526405"/>
            </a:xfrm>
            <a:custGeom>
              <a:avLst/>
              <a:gdLst>
                <a:gd name="connsiteX0" fmla="*/ 81603 w 608615"/>
                <a:gd name="connsiteY0" fmla="*/ 176901 h 606580"/>
                <a:gd name="connsiteX1" fmla="*/ 42180 w 608615"/>
                <a:gd name="connsiteY1" fmla="*/ 215826 h 606580"/>
                <a:gd name="connsiteX2" fmla="*/ 25449 w 608615"/>
                <a:gd name="connsiteY2" fmla="*/ 362636 h 606580"/>
                <a:gd name="connsiteX3" fmla="*/ 29543 w 608615"/>
                <a:gd name="connsiteY3" fmla="*/ 376411 h 606580"/>
                <a:gd name="connsiteX4" fmla="*/ 38798 w 608615"/>
                <a:gd name="connsiteY4" fmla="*/ 380765 h 606580"/>
                <a:gd name="connsiteX5" fmla="*/ 48409 w 608615"/>
                <a:gd name="connsiteY5" fmla="*/ 380765 h 606580"/>
                <a:gd name="connsiteX6" fmla="*/ 61046 w 608615"/>
                <a:gd name="connsiteY6" fmla="*/ 392496 h 606580"/>
                <a:gd name="connsiteX7" fmla="*/ 75018 w 608615"/>
                <a:gd name="connsiteY7" fmla="*/ 581341 h 606580"/>
                <a:gd name="connsiteX8" fmla="*/ 152796 w 608615"/>
                <a:gd name="connsiteY8" fmla="*/ 581341 h 606580"/>
                <a:gd name="connsiteX9" fmla="*/ 166768 w 608615"/>
                <a:gd name="connsiteY9" fmla="*/ 392496 h 606580"/>
                <a:gd name="connsiteX10" fmla="*/ 179405 w 608615"/>
                <a:gd name="connsiteY10" fmla="*/ 380765 h 606580"/>
                <a:gd name="connsiteX11" fmla="*/ 189016 w 608615"/>
                <a:gd name="connsiteY11" fmla="*/ 380765 h 606580"/>
                <a:gd name="connsiteX12" fmla="*/ 198271 w 608615"/>
                <a:gd name="connsiteY12" fmla="*/ 376411 h 606580"/>
                <a:gd name="connsiteX13" fmla="*/ 202365 w 608615"/>
                <a:gd name="connsiteY13" fmla="*/ 362636 h 606580"/>
                <a:gd name="connsiteX14" fmla="*/ 185634 w 608615"/>
                <a:gd name="connsiteY14" fmla="*/ 215826 h 606580"/>
                <a:gd name="connsiteX15" fmla="*/ 146211 w 608615"/>
                <a:gd name="connsiteY15" fmla="*/ 176901 h 606580"/>
                <a:gd name="connsiteX16" fmla="*/ 329132 w 608615"/>
                <a:gd name="connsiteY16" fmla="*/ 176837 h 606580"/>
                <a:gd name="connsiteX17" fmla="*/ 455700 w 608615"/>
                <a:gd name="connsiteY17" fmla="*/ 303299 h 606580"/>
                <a:gd name="connsiteX18" fmla="*/ 329132 w 608615"/>
                <a:gd name="connsiteY18" fmla="*/ 429673 h 606580"/>
                <a:gd name="connsiteX19" fmla="*/ 252585 w 608615"/>
                <a:gd name="connsiteY19" fmla="*/ 403456 h 606580"/>
                <a:gd name="connsiteX20" fmla="*/ 250182 w 608615"/>
                <a:gd name="connsiteY20" fmla="*/ 385682 h 606580"/>
                <a:gd name="connsiteX21" fmla="*/ 267984 w 608615"/>
                <a:gd name="connsiteY21" fmla="*/ 383372 h 606580"/>
                <a:gd name="connsiteX22" fmla="*/ 329132 w 608615"/>
                <a:gd name="connsiteY22" fmla="*/ 404434 h 606580"/>
                <a:gd name="connsiteX23" fmla="*/ 430422 w 608615"/>
                <a:gd name="connsiteY23" fmla="*/ 303299 h 606580"/>
                <a:gd name="connsiteX24" fmla="*/ 329132 w 608615"/>
                <a:gd name="connsiteY24" fmla="*/ 202165 h 606580"/>
                <a:gd name="connsiteX25" fmla="*/ 258816 w 608615"/>
                <a:gd name="connsiteY25" fmla="*/ 230781 h 606580"/>
                <a:gd name="connsiteX26" fmla="*/ 240925 w 608615"/>
                <a:gd name="connsiteY26" fmla="*/ 230426 h 606580"/>
                <a:gd name="connsiteX27" fmla="*/ 241192 w 608615"/>
                <a:gd name="connsiteY27" fmla="*/ 212563 h 606580"/>
                <a:gd name="connsiteX28" fmla="*/ 329132 w 608615"/>
                <a:gd name="connsiteY28" fmla="*/ 176837 h 606580"/>
                <a:gd name="connsiteX29" fmla="*/ 81603 w 608615"/>
                <a:gd name="connsiteY29" fmla="*/ 151574 h 606580"/>
                <a:gd name="connsiteX30" fmla="*/ 146211 w 608615"/>
                <a:gd name="connsiteY30" fmla="*/ 151574 h 606580"/>
                <a:gd name="connsiteX31" fmla="*/ 210819 w 608615"/>
                <a:gd name="connsiteY31" fmla="*/ 212982 h 606580"/>
                <a:gd name="connsiteX32" fmla="*/ 227549 w 608615"/>
                <a:gd name="connsiteY32" fmla="*/ 359793 h 606580"/>
                <a:gd name="connsiteX33" fmla="*/ 217137 w 608615"/>
                <a:gd name="connsiteY33" fmla="*/ 393296 h 606580"/>
                <a:gd name="connsiteX34" fmla="*/ 191152 w 608615"/>
                <a:gd name="connsiteY34" fmla="*/ 406004 h 606580"/>
                <a:gd name="connsiteX35" fmla="*/ 177180 w 608615"/>
                <a:gd name="connsiteY35" fmla="*/ 594938 h 606580"/>
                <a:gd name="connsiteX36" fmla="*/ 164543 w 608615"/>
                <a:gd name="connsiteY36" fmla="*/ 606580 h 606580"/>
                <a:gd name="connsiteX37" fmla="*/ 63271 w 608615"/>
                <a:gd name="connsiteY37" fmla="*/ 606580 h 606580"/>
                <a:gd name="connsiteX38" fmla="*/ 50634 w 608615"/>
                <a:gd name="connsiteY38" fmla="*/ 594938 h 606580"/>
                <a:gd name="connsiteX39" fmla="*/ 36662 w 608615"/>
                <a:gd name="connsiteY39" fmla="*/ 406004 h 606580"/>
                <a:gd name="connsiteX40" fmla="*/ 10677 w 608615"/>
                <a:gd name="connsiteY40" fmla="*/ 393296 h 606580"/>
                <a:gd name="connsiteX41" fmla="*/ 265 w 608615"/>
                <a:gd name="connsiteY41" fmla="*/ 359793 h 606580"/>
                <a:gd name="connsiteX42" fmla="*/ 17084 w 608615"/>
                <a:gd name="connsiteY42" fmla="*/ 212982 h 606580"/>
                <a:gd name="connsiteX43" fmla="*/ 81603 w 608615"/>
                <a:gd name="connsiteY43" fmla="*/ 151574 h 606580"/>
                <a:gd name="connsiteX44" fmla="*/ 113916 w 608615"/>
                <a:gd name="connsiteY44" fmla="*/ 25241 h 606580"/>
                <a:gd name="connsiteX45" fmla="*/ 75923 w 608615"/>
                <a:gd name="connsiteY45" fmla="*/ 63191 h 606580"/>
                <a:gd name="connsiteX46" fmla="*/ 113916 w 608615"/>
                <a:gd name="connsiteY46" fmla="*/ 101053 h 606580"/>
                <a:gd name="connsiteX47" fmla="*/ 151909 w 608615"/>
                <a:gd name="connsiteY47" fmla="*/ 63191 h 606580"/>
                <a:gd name="connsiteX48" fmla="*/ 113916 w 608615"/>
                <a:gd name="connsiteY48" fmla="*/ 25241 h 606580"/>
                <a:gd name="connsiteX49" fmla="*/ 409385 w 608615"/>
                <a:gd name="connsiteY49" fmla="*/ 24335 h 606580"/>
                <a:gd name="connsiteX50" fmla="*/ 430612 w 608615"/>
                <a:gd name="connsiteY50" fmla="*/ 28235 h 606580"/>
                <a:gd name="connsiteX51" fmla="*/ 493358 w 608615"/>
                <a:gd name="connsiteY51" fmla="*/ 65385 h 606580"/>
                <a:gd name="connsiteX52" fmla="*/ 512404 w 608615"/>
                <a:gd name="connsiteY52" fmla="*/ 103335 h 606580"/>
                <a:gd name="connsiteX53" fmla="*/ 495227 w 608615"/>
                <a:gd name="connsiteY53" fmla="*/ 141463 h 606580"/>
                <a:gd name="connsiteX54" fmla="*/ 492023 w 608615"/>
                <a:gd name="connsiteY54" fmla="*/ 173902 h 606580"/>
                <a:gd name="connsiteX55" fmla="*/ 513650 w 608615"/>
                <a:gd name="connsiteY55" fmla="*/ 212297 h 606580"/>
                <a:gd name="connsiteX56" fmla="*/ 541864 w 608615"/>
                <a:gd name="connsiteY56" fmla="*/ 225539 h 606580"/>
                <a:gd name="connsiteX57" fmla="*/ 582894 w 608615"/>
                <a:gd name="connsiteY57" fmla="*/ 228917 h 606580"/>
                <a:gd name="connsiteX58" fmla="*/ 606212 w 608615"/>
                <a:gd name="connsiteY58" fmla="*/ 265089 h 606580"/>
                <a:gd name="connsiteX59" fmla="*/ 608615 w 608615"/>
                <a:gd name="connsiteY59" fmla="*/ 302417 h 606580"/>
                <a:gd name="connsiteX60" fmla="*/ 606212 w 608615"/>
                <a:gd name="connsiteY60" fmla="*/ 339656 h 606580"/>
                <a:gd name="connsiteX61" fmla="*/ 582894 w 608615"/>
                <a:gd name="connsiteY61" fmla="*/ 375828 h 606580"/>
                <a:gd name="connsiteX62" fmla="*/ 542131 w 608615"/>
                <a:gd name="connsiteY62" fmla="*/ 379383 h 606580"/>
                <a:gd name="connsiteX63" fmla="*/ 513650 w 608615"/>
                <a:gd name="connsiteY63" fmla="*/ 392448 h 606580"/>
                <a:gd name="connsiteX64" fmla="*/ 492023 w 608615"/>
                <a:gd name="connsiteY64" fmla="*/ 430843 h 606580"/>
                <a:gd name="connsiteX65" fmla="*/ 495227 w 608615"/>
                <a:gd name="connsiteY65" fmla="*/ 463282 h 606580"/>
                <a:gd name="connsiteX66" fmla="*/ 512404 w 608615"/>
                <a:gd name="connsiteY66" fmla="*/ 501410 h 606580"/>
                <a:gd name="connsiteX67" fmla="*/ 493358 w 608615"/>
                <a:gd name="connsiteY67" fmla="*/ 539449 h 606580"/>
                <a:gd name="connsiteX68" fmla="*/ 430612 w 608615"/>
                <a:gd name="connsiteY68" fmla="*/ 576510 h 606580"/>
                <a:gd name="connsiteX69" fmla="*/ 388692 w 608615"/>
                <a:gd name="connsiteY69" fmla="*/ 574644 h 606580"/>
                <a:gd name="connsiteX70" fmla="*/ 364483 w 608615"/>
                <a:gd name="connsiteY70" fmla="*/ 540071 h 606580"/>
                <a:gd name="connsiteX71" fmla="*/ 339029 w 608615"/>
                <a:gd name="connsiteY71" fmla="*/ 521229 h 606580"/>
                <a:gd name="connsiteX72" fmla="*/ 295952 w 608615"/>
                <a:gd name="connsiteY72" fmla="*/ 521229 h 606580"/>
                <a:gd name="connsiteX73" fmla="*/ 270497 w 608615"/>
                <a:gd name="connsiteY73" fmla="*/ 540071 h 606580"/>
                <a:gd name="connsiteX74" fmla="*/ 250917 w 608615"/>
                <a:gd name="connsiteY74" fmla="*/ 571711 h 606580"/>
                <a:gd name="connsiteX75" fmla="*/ 223504 w 608615"/>
                <a:gd name="connsiteY75" fmla="*/ 580421 h 606580"/>
                <a:gd name="connsiteX76" fmla="*/ 215138 w 608615"/>
                <a:gd name="connsiteY76" fmla="*/ 579710 h 606580"/>
                <a:gd name="connsiteX77" fmla="*/ 204903 w 608615"/>
                <a:gd name="connsiteY77" fmla="*/ 565045 h 606580"/>
                <a:gd name="connsiteX78" fmla="*/ 219499 w 608615"/>
                <a:gd name="connsiteY78" fmla="*/ 554825 h 606580"/>
                <a:gd name="connsiteX79" fmla="*/ 236232 w 608615"/>
                <a:gd name="connsiteY79" fmla="*/ 551003 h 606580"/>
                <a:gd name="connsiteX80" fmla="*/ 245488 w 608615"/>
                <a:gd name="connsiteY80" fmla="*/ 535983 h 606580"/>
                <a:gd name="connsiteX81" fmla="*/ 298533 w 608615"/>
                <a:gd name="connsiteY81" fmla="*/ 496077 h 606580"/>
                <a:gd name="connsiteX82" fmla="*/ 336359 w 608615"/>
                <a:gd name="connsiteY82" fmla="*/ 496077 h 606580"/>
                <a:gd name="connsiteX83" fmla="*/ 389404 w 608615"/>
                <a:gd name="connsiteY83" fmla="*/ 535983 h 606580"/>
                <a:gd name="connsiteX84" fmla="*/ 400885 w 608615"/>
                <a:gd name="connsiteY84" fmla="*/ 552425 h 606580"/>
                <a:gd name="connsiteX85" fmla="*/ 420465 w 608615"/>
                <a:gd name="connsiteY85" fmla="*/ 553225 h 606580"/>
                <a:gd name="connsiteX86" fmla="*/ 477782 w 608615"/>
                <a:gd name="connsiteY86" fmla="*/ 519363 h 606580"/>
                <a:gd name="connsiteX87" fmla="*/ 487039 w 608615"/>
                <a:gd name="connsiteY87" fmla="*/ 500877 h 606580"/>
                <a:gd name="connsiteX88" fmla="*/ 478850 w 608615"/>
                <a:gd name="connsiteY88" fmla="*/ 482568 h 606580"/>
                <a:gd name="connsiteX89" fmla="*/ 471285 w 608615"/>
                <a:gd name="connsiteY89" fmla="*/ 416356 h 606580"/>
                <a:gd name="connsiteX90" fmla="*/ 490421 w 608615"/>
                <a:gd name="connsiteY90" fmla="*/ 382227 h 606580"/>
                <a:gd name="connsiteX91" fmla="*/ 550942 w 608615"/>
                <a:gd name="connsiteY91" fmla="*/ 355654 h 606580"/>
                <a:gd name="connsiteX92" fmla="*/ 569899 w 608615"/>
                <a:gd name="connsiteY92" fmla="*/ 354143 h 606580"/>
                <a:gd name="connsiteX93" fmla="*/ 581113 w 608615"/>
                <a:gd name="connsiteY93" fmla="*/ 336545 h 606580"/>
                <a:gd name="connsiteX94" fmla="*/ 583250 w 608615"/>
                <a:gd name="connsiteY94" fmla="*/ 302328 h 606580"/>
                <a:gd name="connsiteX95" fmla="*/ 581113 w 608615"/>
                <a:gd name="connsiteY95" fmla="*/ 268200 h 606580"/>
                <a:gd name="connsiteX96" fmla="*/ 569899 w 608615"/>
                <a:gd name="connsiteY96" fmla="*/ 250602 h 606580"/>
                <a:gd name="connsiteX97" fmla="*/ 551209 w 608615"/>
                <a:gd name="connsiteY97" fmla="*/ 249003 h 606580"/>
                <a:gd name="connsiteX98" fmla="*/ 490421 w 608615"/>
                <a:gd name="connsiteY98" fmla="*/ 222429 h 606580"/>
                <a:gd name="connsiteX99" fmla="*/ 471374 w 608615"/>
                <a:gd name="connsiteY99" fmla="*/ 188389 h 606580"/>
                <a:gd name="connsiteX100" fmla="*/ 478939 w 608615"/>
                <a:gd name="connsiteY100" fmla="*/ 122177 h 606580"/>
                <a:gd name="connsiteX101" fmla="*/ 487039 w 608615"/>
                <a:gd name="connsiteY101" fmla="*/ 103868 h 606580"/>
                <a:gd name="connsiteX102" fmla="*/ 477782 w 608615"/>
                <a:gd name="connsiteY102" fmla="*/ 85293 h 606580"/>
                <a:gd name="connsiteX103" fmla="*/ 420554 w 608615"/>
                <a:gd name="connsiteY103" fmla="*/ 51431 h 606580"/>
                <a:gd name="connsiteX104" fmla="*/ 400885 w 608615"/>
                <a:gd name="connsiteY104" fmla="*/ 52320 h 606580"/>
                <a:gd name="connsiteX105" fmla="*/ 389404 w 608615"/>
                <a:gd name="connsiteY105" fmla="*/ 68762 h 606580"/>
                <a:gd name="connsiteX106" fmla="*/ 336359 w 608615"/>
                <a:gd name="connsiteY106" fmla="*/ 108667 h 606580"/>
                <a:gd name="connsiteX107" fmla="*/ 298622 w 608615"/>
                <a:gd name="connsiteY107" fmla="*/ 108667 h 606580"/>
                <a:gd name="connsiteX108" fmla="*/ 245488 w 608615"/>
                <a:gd name="connsiteY108" fmla="*/ 68762 h 606580"/>
                <a:gd name="connsiteX109" fmla="*/ 234986 w 608615"/>
                <a:gd name="connsiteY109" fmla="*/ 52942 h 606580"/>
                <a:gd name="connsiteX110" fmla="*/ 216117 w 608615"/>
                <a:gd name="connsiteY110" fmla="*/ 50987 h 606580"/>
                <a:gd name="connsiteX111" fmla="*/ 200008 w 608615"/>
                <a:gd name="connsiteY111" fmla="*/ 43166 h 606580"/>
                <a:gd name="connsiteX112" fmla="*/ 207929 w 608615"/>
                <a:gd name="connsiteY112" fmla="*/ 27079 h 606580"/>
                <a:gd name="connsiteX113" fmla="*/ 247980 w 608615"/>
                <a:gd name="connsiteY113" fmla="*/ 31257 h 606580"/>
                <a:gd name="connsiteX114" fmla="*/ 270497 w 608615"/>
                <a:gd name="connsiteY114" fmla="*/ 64674 h 606580"/>
                <a:gd name="connsiteX115" fmla="*/ 295863 w 608615"/>
                <a:gd name="connsiteY115" fmla="*/ 83516 h 606580"/>
                <a:gd name="connsiteX116" fmla="*/ 339029 w 608615"/>
                <a:gd name="connsiteY116" fmla="*/ 83516 h 606580"/>
                <a:gd name="connsiteX117" fmla="*/ 364483 w 608615"/>
                <a:gd name="connsiteY117" fmla="*/ 64674 h 606580"/>
                <a:gd name="connsiteX118" fmla="*/ 388692 w 608615"/>
                <a:gd name="connsiteY118" fmla="*/ 30101 h 606580"/>
                <a:gd name="connsiteX119" fmla="*/ 409385 w 608615"/>
                <a:gd name="connsiteY119" fmla="*/ 24335 h 606580"/>
                <a:gd name="connsiteX120" fmla="*/ 113916 w 608615"/>
                <a:gd name="connsiteY120" fmla="*/ 0 h 606580"/>
                <a:gd name="connsiteX121" fmla="*/ 177178 w 608615"/>
                <a:gd name="connsiteY121" fmla="*/ 63191 h 606580"/>
                <a:gd name="connsiteX122" fmla="*/ 113916 w 608615"/>
                <a:gd name="connsiteY122" fmla="*/ 126383 h 606580"/>
                <a:gd name="connsiteX123" fmla="*/ 50654 w 608615"/>
                <a:gd name="connsiteY123" fmla="*/ 63191 h 606580"/>
                <a:gd name="connsiteX124" fmla="*/ 113916 w 608615"/>
                <a:gd name="connsiteY12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8615" h="606580">
                  <a:moveTo>
                    <a:pt x="81603" y="176901"/>
                  </a:moveTo>
                  <a:cubicBezTo>
                    <a:pt x="61669" y="176901"/>
                    <a:pt x="44761" y="193609"/>
                    <a:pt x="42180" y="215826"/>
                  </a:cubicBezTo>
                  <a:lnTo>
                    <a:pt x="25449" y="362636"/>
                  </a:lnTo>
                  <a:cubicBezTo>
                    <a:pt x="24827" y="367791"/>
                    <a:pt x="26339" y="372767"/>
                    <a:pt x="29543" y="376411"/>
                  </a:cubicBezTo>
                  <a:cubicBezTo>
                    <a:pt x="30967" y="378011"/>
                    <a:pt x="34171" y="380765"/>
                    <a:pt x="38798" y="380765"/>
                  </a:cubicBezTo>
                  <a:lnTo>
                    <a:pt x="48409" y="380765"/>
                  </a:lnTo>
                  <a:cubicBezTo>
                    <a:pt x="55084" y="380765"/>
                    <a:pt x="60512" y="385920"/>
                    <a:pt x="61046" y="392496"/>
                  </a:cubicBezTo>
                  <a:lnTo>
                    <a:pt x="75018" y="581341"/>
                  </a:lnTo>
                  <a:lnTo>
                    <a:pt x="152796" y="581341"/>
                  </a:lnTo>
                  <a:lnTo>
                    <a:pt x="166768" y="392496"/>
                  </a:lnTo>
                  <a:cubicBezTo>
                    <a:pt x="167213" y="385920"/>
                    <a:pt x="172730" y="380765"/>
                    <a:pt x="179405" y="380765"/>
                  </a:cubicBezTo>
                  <a:lnTo>
                    <a:pt x="189016" y="380765"/>
                  </a:lnTo>
                  <a:cubicBezTo>
                    <a:pt x="193643" y="380765"/>
                    <a:pt x="196847" y="378011"/>
                    <a:pt x="198271" y="376411"/>
                  </a:cubicBezTo>
                  <a:cubicBezTo>
                    <a:pt x="201475" y="372767"/>
                    <a:pt x="202987" y="367791"/>
                    <a:pt x="202365" y="362636"/>
                  </a:cubicBezTo>
                  <a:lnTo>
                    <a:pt x="185634" y="215826"/>
                  </a:lnTo>
                  <a:cubicBezTo>
                    <a:pt x="183053" y="193609"/>
                    <a:pt x="166145" y="176901"/>
                    <a:pt x="146211" y="176901"/>
                  </a:cubicBezTo>
                  <a:close/>
                  <a:moveTo>
                    <a:pt x="329132" y="176837"/>
                  </a:moveTo>
                  <a:cubicBezTo>
                    <a:pt x="398913" y="176837"/>
                    <a:pt x="455700" y="233536"/>
                    <a:pt x="455700" y="303299"/>
                  </a:cubicBezTo>
                  <a:cubicBezTo>
                    <a:pt x="455700" y="372974"/>
                    <a:pt x="398913" y="429673"/>
                    <a:pt x="329132" y="429673"/>
                  </a:cubicBezTo>
                  <a:cubicBezTo>
                    <a:pt x="301539" y="429673"/>
                    <a:pt x="275104" y="420608"/>
                    <a:pt x="252585" y="403456"/>
                  </a:cubicBezTo>
                  <a:cubicBezTo>
                    <a:pt x="247067" y="399190"/>
                    <a:pt x="245999" y="391281"/>
                    <a:pt x="250182" y="385682"/>
                  </a:cubicBezTo>
                  <a:cubicBezTo>
                    <a:pt x="254455" y="380172"/>
                    <a:pt x="262465" y="379106"/>
                    <a:pt x="267984" y="383372"/>
                  </a:cubicBezTo>
                  <a:cubicBezTo>
                    <a:pt x="286052" y="397146"/>
                    <a:pt x="307147" y="404434"/>
                    <a:pt x="329132" y="404434"/>
                  </a:cubicBezTo>
                  <a:cubicBezTo>
                    <a:pt x="384939" y="404434"/>
                    <a:pt x="430422" y="359021"/>
                    <a:pt x="430422" y="303299"/>
                  </a:cubicBezTo>
                  <a:cubicBezTo>
                    <a:pt x="430422" y="247489"/>
                    <a:pt x="384939" y="202165"/>
                    <a:pt x="329132" y="202165"/>
                  </a:cubicBezTo>
                  <a:cubicBezTo>
                    <a:pt x="302874" y="202165"/>
                    <a:pt x="277863" y="212296"/>
                    <a:pt x="258816" y="230781"/>
                  </a:cubicBezTo>
                  <a:cubicBezTo>
                    <a:pt x="253831" y="235580"/>
                    <a:pt x="245821" y="235491"/>
                    <a:pt x="240925" y="230426"/>
                  </a:cubicBezTo>
                  <a:cubicBezTo>
                    <a:pt x="236030" y="225449"/>
                    <a:pt x="236208" y="217451"/>
                    <a:pt x="241192" y="212563"/>
                  </a:cubicBezTo>
                  <a:cubicBezTo>
                    <a:pt x="265046" y="189545"/>
                    <a:pt x="296288" y="176837"/>
                    <a:pt x="329132" y="176837"/>
                  </a:cubicBezTo>
                  <a:close/>
                  <a:moveTo>
                    <a:pt x="81603" y="151574"/>
                  </a:moveTo>
                  <a:lnTo>
                    <a:pt x="146211" y="151574"/>
                  </a:lnTo>
                  <a:cubicBezTo>
                    <a:pt x="179049" y="151574"/>
                    <a:pt x="206814" y="177968"/>
                    <a:pt x="210819" y="212982"/>
                  </a:cubicBezTo>
                  <a:lnTo>
                    <a:pt x="227549" y="359793"/>
                  </a:lnTo>
                  <a:cubicBezTo>
                    <a:pt x="228973" y="372056"/>
                    <a:pt x="225146" y="384320"/>
                    <a:pt x="217137" y="393296"/>
                  </a:cubicBezTo>
                  <a:cubicBezTo>
                    <a:pt x="210285" y="401027"/>
                    <a:pt x="201119" y="405471"/>
                    <a:pt x="191152" y="406004"/>
                  </a:cubicBezTo>
                  <a:lnTo>
                    <a:pt x="177180" y="594938"/>
                  </a:lnTo>
                  <a:cubicBezTo>
                    <a:pt x="176646" y="601515"/>
                    <a:pt x="171129" y="606580"/>
                    <a:pt x="164543" y="606580"/>
                  </a:cubicBezTo>
                  <a:lnTo>
                    <a:pt x="63271" y="606580"/>
                  </a:lnTo>
                  <a:cubicBezTo>
                    <a:pt x="56685" y="606580"/>
                    <a:pt x="51168" y="601515"/>
                    <a:pt x="50634" y="594938"/>
                  </a:cubicBezTo>
                  <a:lnTo>
                    <a:pt x="36662" y="406004"/>
                  </a:lnTo>
                  <a:cubicBezTo>
                    <a:pt x="26695" y="405471"/>
                    <a:pt x="17529" y="400939"/>
                    <a:pt x="10677" y="393296"/>
                  </a:cubicBezTo>
                  <a:cubicBezTo>
                    <a:pt x="2668" y="384320"/>
                    <a:pt x="-1070" y="372056"/>
                    <a:pt x="265" y="359793"/>
                  </a:cubicBezTo>
                  <a:lnTo>
                    <a:pt x="17084" y="212982"/>
                  </a:lnTo>
                  <a:cubicBezTo>
                    <a:pt x="21000" y="177968"/>
                    <a:pt x="48765" y="151574"/>
                    <a:pt x="81603" y="151574"/>
                  </a:cubicBezTo>
                  <a:close/>
                  <a:moveTo>
                    <a:pt x="113916" y="25241"/>
                  </a:moveTo>
                  <a:cubicBezTo>
                    <a:pt x="93007" y="25241"/>
                    <a:pt x="75923" y="42217"/>
                    <a:pt x="75923" y="63191"/>
                  </a:cubicBezTo>
                  <a:cubicBezTo>
                    <a:pt x="75923" y="84078"/>
                    <a:pt x="93007" y="101053"/>
                    <a:pt x="113916" y="101053"/>
                  </a:cubicBezTo>
                  <a:cubicBezTo>
                    <a:pt x="134825" y="101053"/>
                    <a:pt x="151909" y="84078"/>
                    <a:pt x="151909" y="63191"/>
                  </a:cubicBezTo>
                  <a:cubicBezTo>
                    <a:pt x="151909" y="42217"/>
                    <a:pt x="134825" y="25241"/>
                    <a:pt x="113916" y="25241"/>
                  </a:cubicBezTo>
                  <a:close/>
                  <a:moveTo>
                    <a:pt x="409385" y="24335"/>
                  </a:moveTo>
                  <a:cubicBezTo>
                    <a:pt x="416527" y="24013"/>
                    <a:pt x="423758" y="25302"/>
                    <a:pt x="430612" y="28235"/>
                  </a:cubicBezTo>
                  <a:cubicBezTo>
                    <a:pt x="452862" y="37833"/>
                    <a:pt x="473955" y="50365"/>
                    <a:pt x="493358" y="65385"/>
                  </a:cubicBezTo>
                  <a:cubicBezTo>
                    <a:pt x="505106" y="74539"/>
                    <a:pt x="512048" y="88404"/>
                    <a:pt x="512404" y="103335"/>
                  </a:cubicBezTo>
                  <a:cubicBezTo>
                    <a:pt x="512671" y="118177"/>
                    <a:pt x="506441" y="132042"/>
                    <a:pt x="495227" y="141463"/>
                  </a:cubicBezTo>
                  <a:cubicBezTo>
                    <a:pt x="485971" y="149284"/>
                    <a:pt x="484547" y="163237"/>
                    <a:pt x="492023" y="173902"/>
                  </a:cubicBezTo>
                  <a:cubicBezTo>
                    <a:pt x="500478" y="185901"/>
                    <a:pt x="507687" y="198788"/>
                    <a:pt x="513650" y="212297"/>
                  </a:cubicBezTo>
                  <a:cubicBezTo>
                    <a:pt x="518634" y="223851"/>
                    <a:pt x="531094" y="229716"/>
                    <a:pt x="541864" y="225539"/>
                  </a:cubicBezTo>
                  <a:cubicBezTo>
                    <a:pt x="555570" y="220207"/>
                    <a:pt x="570433" y="221540"/>
                    <a:pt x="582894" y="228917"/>
                  </a:cubicBezTo>
                  <a:cubicBezTo>
                    <a:pt x="595799" y="236649"/>
                    <a:pt x="604343" y="249891"/>
                    <a:pt x="606212" y="265089"/>
                  </a:cubicBezTo>
                  <a:cubicBezTo>
                    <a:pt x="607814" y="277354"/>
                    <a:pt x="608615" y="289885"/>
                    <a:pt x="608615" y="302417"/>
                  </a:cubicBezTo>
                  <a:cubicBezTo>
                    <a:pt x="608615" y="314860"/>
                    <a:pt x="607814" y="327391"/>
                    <a:pt x="606212" y="339656"/>
                  </a:cubicBezTo>
                  <a:cubicBezTo>
                    <a:pt x="604343" y="354943"/>
                    <a:pt x="595799" y="368096"/>
                    <a:pt x="582894" y="375828"/>
                  </a:cubicBezTo>
                  <a:cubicBezTo>
                    <a:pt x="570433" y="383205"/>
                    <a:pt x="555659" y="384538"/>
                    <a:pt x="542131" y="379383"/>
                  </a:cubicBezTo>
                  <a:cubicBezTo>
                    <a:pt x="531094" y="375117"/>
                    <a:pt x="518634" y="380894"/>
                    <a:pt x="513650" y="392448"/>
                  </a:cubicBezTo>
                  <a:cubicBezTo>
                    <a:pt x="507776" y="405957"/>
                    <a:pt x="500478" y="418844"/>
                    <a:pt x="492023" y="430843"/>
                  </a:cubicBezTo>
                  <a:cubicBezTo>
                    <a:pt x="484547" y="441508"/>
                    <a:pt x="485971" y="455461"/>
                    <a:pt x="495227" y="463282"/>
                  </a:cubicBezTo>
                  <a:cubicBezTo>
                    <a:pt x="506441" y="472703"/>
                    <a:pt x="512671" y="486657"/>
                    <a:pt x="512404" y="501410"/>
                  </a:cubicBezTo>
                  <a:cubicBezTo>
                    <a:pt x="512048" y="516430"/>
                    <a:pt x="505106" y="530295"/>
                    <a:pt x="493358" y="539449"/>
                  </a:cubicBezTo>
                  <a:cubicBezTo>
                    <a:pt x="473955" y="554469"/>
                    <a:pt x="452862" y="566912"/>
                    <a:pt x="430612" y="576510"/>
                  </a:cubicBezTo>
                  <a:cubicBezTo>
                    <a:pt x="416905" y="582376"/>
                    <a:pt x="401686" y="581754"/>
                    <a:pt x="388692" y="574644"/>
                  </a:cubicBezTo>
                  <a:cubicBezTo>
                    <a:pt x="375697" y="567534"/>
                    <a:pt x="366886" y="554913"/>
                    <a:pt x="364483" y="540071"/>
                  </a:cubicBezTo>
                  <a:cubicBezTo>
                    <a:pt x="362436" y="527984"/>
                    <a:pt x="351667" y="519807"/>
                    <a:pt x="339029" y="521229"/>
                  </a:cubicBezTo>
                  <a:cubicBezTo>
                    <a:pt x="324788" y="522740"/>
                    <a:pt x="310103" y="522740"/>
                    <a:pt x="295952" y="521229"/>
                  </a:cubicBezTo>
                  <a:cubicBezTo>
                    <a:pt x="283225" y="519807"/>
                    <a:pt x="272455" y="527984"/>
                    <a:pt x="270497" y="540071"/>
                  </a:cubicBezTo>
                  <a:cubicBezTo>
                    <a:pt x="268361" y="553047"/>
                    <a:pt x="261508" y="564245"/>
                    <a:pt x="250917" y="571711"/>
                  </a:cubicBezTo>
                  <a:cubicBezTo>
                    <a:pt x="242729" y="577399"/>
                    <a:pt x="233206" y="580421"/>
                    <a:pt x="223504" y="580421"/>
                  </a:cubicBezTo>
                  <a:cubicBezTo>
                    <a:pt x="220745" y="580421"/>
                    <a:pt x="217897" y="580154"/>
                    <a:pt x="215138" y="579710"/>
                  </a:cubicBezTo>
                  <a:cubicBezTo>
                    <a:pt x="208285" y="578465"/>
                    <a:pt x="203657" y="571889"/>
                    <a:pt x="204903" y="565045"/>
                  </a:cubicBezTo>
                  <a:cubicBezTo>
                    <a:pt x="206060" y="558113"/>
                    <a:pt x="212824" y="553491"/>
                    <a:pt x="219499" y="554825"/>
                  </a:cubicBezTo>
                  <a:cubicBezTo>
                    <a:pt x="225374" y="555802"/>
                    <a:pt x="231337" y="554469"/>
                    <a:pt x="236232" y="551003"/>
                  </a:cubicBezTo>
                  <a:cubicBezTo>
                    <a:pt x="241216" y="547537"/>
                    <a:pt x="244509" y="542204"/>
                    <a:pt x="245488" y="535983"/>
                  </a:cubicBezTo>
                  <a:cubicBezTo>
                    <a:pt x="249671" y="510387"/>
                    <a:pt x="272277" y="493233"/>
                    <a:pt x="298533" y="496077"/>
                  </a:cubicBezTo>
                  <a:cubicBezTo>
                    <a:pt x="310993" y="497411"/>
                    <a:pt x="323987" y="497411"/>
                    <a:pt x="336359" y="496077"/>
                  </a:cubicBezTo>
                  <a:cubicBezTo>
                    <a:pt x="361902" y="493145"/>
                    <a:pt x="385310" y="510831"/>
                    <a:pt x="389404" y="535983"/>
                  </a:cubicBezTo>
                  <a:cubicBezTo>
                    <a:pt x="390561" y="543093"/>
                    <a:pt x="394744" y="549048"/>
                    <a:pt x="400885" y="552425"/>
                  </a:cubicBezTo>
                  <a:cubicBezTo>
                    <a:pt x="406848" y="555713"/>
                    <a:pt x="414057" y="555980"/>
                    <a:pt x="420465" y="553225"/>
                  </a:cubicBezTo>
                  <a:cubicBezTo>
                    <a:pt x="440847" y="544515"/>
                    <a:pt x="460071" y="533139"/>
                    <a:pt x="477782" y="519363"/>
                  </a:cubicBezTo>
                  <a:cubicBezTo>
                    <a:pt x="483568" y="514919"/>
                    <a:pt x="486861" y="508165"/>
                    <a:pt x="487039" y="500877"/>
                  </a:cubicBezTo>
                  <a:cubicBezTo>
                    <a:pt x="487217" y="493767"/>
                    <a:pt x="484191" y="487101"/>
                    <a:pt x="478850" y="482568"/>
                  </a:cubicBezTo>
                  <a:cubicBezTo>
                    <a:pt x="459448" y="466215"/>
                    <a:pt x="456244" y="437775"/>
                    <a:pt x="471285" y="416356"/>
                  </a:cubicBezTo>
                  <a:cubicBezTo>
                    <a:pt x="478761" y="405691"/>
                    <a:pt x="485170" y="394226"/>
                    <a:pt x="490421" y="382227"/>
                  </a:cubicBezTo>
                  <a:cubicBezTo>
                    <a:pt x="500923" y="358320"/>
                    <a:pt x="527445" y="346588"/>
                    <a:pt x="550942" y="355654"/>
                  </a:cubicBezTo>
                  <a:cubicBezTo>
                    <a:pt x="557439" y="358142"/>
                    <a:pt x="564114" y="357520"/>
                    <a:pt x="569899" y="354143"/>
                  </a:cubicBezTo>
                  <a:cubicBezTo>
                    <a:pt x="576040" y="350410"/>
                    <a:pt x="580134" y="344011"/>
                    <a:pt x="581113" y="336545"/>
                  </a:cubicBezTo>
                  <a:cubicBezTo>
                    <a:pt x="582538" y="325258"/>
                    <a:pt x="583250" y="313793"/>
                    <a:pt x="583250" y="302328"/>
                  </a:cubicBezTo>
                  <a:cubicBezTo>
                    <a:pt x="583250" y="290952"/>
                    <a:pt x="582538" y="279487"/>
                    <a:pt x="581113" y="268200"/>
                  </a:cubicBezTo>
                  <a:cubicBezTo>
                    <a:pt x="580134" y="260734"/>
                    <a:pt x="576040" y="254335"/>
                    <a:pt x="569899" y="250602"/>
                  </a:cubicBezTo>
                  <a:cubicBezTo>
                    <a:pt x="564114" y="247136"/>
                    <a:pt x="557528" y="246603"/>
                    <a:pt x="551209" y="249003"/>
                  </a:cubicBezTo>
                  <a:cubicBezTo>
                    <a:pt x="527445" y="258068"/>
                    <a:pt x="500923" y="246425"/>
                    <a:pt x="490421" y="222429"/>
                  </a:cubicBezTo>
                  <a:cubicBezTo>
                    <a:pt x="485170" y="210430"/>
                    <a:pt x="478761" y="199054"/>
                    <a:pt x="471374" y="188389"/>
                  </a:cubicBezTo>
                  <a:cubicBezTo>
                    <a:pt x="456244" y="166970"/>
                    <a:pt x="459537" y="138530"/>
                    <a:pt x="478939" y="122177"/>
                  </a:cubicBezTo>
                  <a:cubicBezTo>
                    <a:pt x="484280" y="117644"/>
                    <a:pt x="487217" y="110978"/>
                    <a:pt x="487039" y="103868"/>
                  </a:cubicBezTo>
                  <a:cubicBezTo>
                    <a:pt x="486861" y="96491"/>
                    <a:pt x="483568" y="89737"/>
                    <a:pt x="477782" y="85293"/>
                  </a:cubicBezTo>
                  <a:cubicBezTo>
                    <a:pt x="460160" y="71606"/>
                    <a:pt x="440847" y="60230"/>
                    <a:pt x="420554" y="51431"/>
                  </a:cubicBezTo>
                  <a:cubicBezTo>
                    <a:pt x="414057" y="48676"/>
                    <a:pt x="406937" y="49032"/>
                    <a:pt x="400885" y="52320"/>
                  </a:cubicBezTo>
                  <a:cubicBezTo>
                    <a:pt x="394744" y="55697"/>
                    <a:pt x="390561" y="61652"/>
                    <a:pt x="389404" y="68762"/>
                  </a:cubicBezTo>
                  <a:cubicBezTo>
                    <a:pt x="385399" y="93914"/>
                    <a:pt x="362436" y="111600"/>
                    <a:pt x="336359" y="108667"/>
                  </a:cubicBezTo>
                  <a:cubicBezTo>
                    <a:pt x="323987" y="107334"/>
                    <a:pt x="310993" y="107334"/>
                    <a:pt x="298622" y="108667"/>
                  </a:cubicBezTo>
                  <a:cubicBezTo>
                    <a:pt x="272366" y="111512"/>
                    <a:pt x="249671" y="94270"/>
                    <a:pt x="245488" y="68762"/>
                  </a:cubicBezTo>
                  <a:cubicBezTo>
                    <a:pt x="244420" y="61919"/>
                    <a:pt x="240682" y="56320"/>
                    <a:pt x="234986" y="52942"/>
                  </a:cubicBezTo>
                  <a:cubicBezTo>
                    <a:pt x="229290" y="49565"/>
                    <a:pt x="222436" y="48854"/>
                    <a:pt x="216117" y="50987"/>
                  </a:cubicBezTo>
                  <a:cubicBezTo>
                    <a:pt x="209442" y="53209"/>
                    <a:pt x="202233" y="49743"/>
                    <a:pt x="200008" y="43166"/>
                  </a:cubicBezTo>
                  <a:cubicBezTo>
                    <a:pt x="197783" y="36589"/>
                    <a:pt x="201254" y="29390"/>
                    <a:pt x="207929" y="27079"/>
                  </a:cubicBezTo>
                  <a:cubicBezTo>
                    <a:pt x="221279" y="22547"/>
                    <a:pt x="235876" y="24058"/>
                    <a:pt x="247980" y="31257"/>
                  </a:cubicBezTo>
                  <a:cubicBezTo>
                    <a:pt x="259995" y="38456"/>
                    <a:pt x="268183" y="50632"/>
                    <a:pt x="270497" y="64674"/>
                  </a:cubicBezTo>
                  <a:cubicBezTo>
                    <a:pt x="272455" y="76761"/>
                    <a:pt x="283314" y="84849"/>
                    <a:pt x="295863" y="83516"/>
                  </a:cubicBezTo>
                  <a:cubicBezTo>
                    <a:pt x="310103" y="82005"/>
                    <a:pt x="324877" y="82005"/>
                    <a:pt x="339029" y="83516"/>
                  </a:cubicBezTo>
                  <a:cubicBezTo>
                    <a:pt x="351578" y="84938"/>
                    <a:pt x="362436" y="76761"/>
                    <a:pt x="364483" y="64674"/>
                  </a:cubicBezTo>
                  <a:cubicBezTo>
                    <a:pt x="366886" y="49832"/>
                    <a:pt x="375697" y="37300"/>
                    <a:pt x="388692" y="30101"/>
                  </a:cubicBezTo>
                  <a:cubicBezTo>
                    <a:pt x="395189" y="26591"/>
                    <a:pt x="402242" y="24658"/>
                    <a:pt x="409385" y="24335"/>
                  </a:cubicBezTo>
                  <a:close/>
                  <a:moveTo>
                    <a:pt x="113916" y="0"/>
                  </a:moveTo>
                  <a:cubicBezTo>
                    <a:pt x="148795" y="0"/>
                    <a:pt x="177178" y="28352"/>
                    <a:pt x="177178" y="63191"/>
                  </a:cubicBezTo>
                  <a:cubicBezTo>
                    <a:pt x="177178" y="98031"/>
                    <a:pt x="148795" y="126383"/>
                    <a:pt x="113916" y="126383"/>
                  </a:cubicBezTo>
                  <a:cubicBezTo>
                    <a:pt x="79037" y="126383"/>
                    <a:pt x="50654" y="98031"/>
                    <a:pt x="50654" y="63191"/>
                  </a:cubicBezTo>
                  <a:cubicBezTo>
                    <a:pt x="50654" y="28352"/>
                    <a:pt x="79037" y="0"/>
                    <a:pt x="113916" y="0"/>
                  </a:cubicBezTo>
                  <a:close/>
                </a:path>
              </a:pathLst>
            </a:custGeom>
            <a:solidFill>
              <a:srgbClr val="FC395B"/>
            </a:solidFill>
            <a:ln>
              <a:noFill/>
            </a:ln>
          </p:spPr>
          <p:txBody>
            <a:bodyPr vert="horz" wrap="square" lIns="137160" tIns="68580" rIns="137160" bIns="68580" numCol="1" anchor="t" anchorCtr="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sp>
          <p:nvSpPr>
            <p:cNvPr id="48" name="îŝlíḋê">
              <a:extLst>
                <a:ext uri="{FF2B5EF4-FFF2-40B4-BE49-F238E27FC236}">
                  <a16:creationId xmlns:a16="http://schemas.microsoft.com/office/drawing/2014/main" id="{6BC3B0F8-7F1A-4994-97EA-6AF9FA3823D7}"/>
                </a:ext>
              </a:extLst>
            </p:cNvPr>
            <p:cNvSpPr/>
            <p:nvPr/>
          </p:nvSpPr>
          <p:spPr bwMode="auto">
            <a:xfrm>
              <a:off x="5451864" y="3432936"/>
              <a:ext cx="635346" cy="623659"/>
            </a:xfrm>
            <a:custGeom>
              <a:avLst/>
              <a:gdLst>
                <a:gd name="connsiteX0" fmla="*/ 244277 w 606086"/>
                <a:gd name="connsiteY0" fmla="*/ 198378 h 594937"/>
                <a:gd name="connsiteX1" fmla="*/ 198685 w 606086"/>
                <a:gd name="connsiteY1" fmla="*/ 243894 h 594937"/>
                <a:gd name="connsiteX2" fmla="*/ 198685 w 606086"/>
                <a:gd name="connsiteY2" fmla="*/ 340675 h 594937"/>
                <a:gd name="connsiteX3" fmla="*/ 228863 w 606086"/>
                <a:gd name="connsiteY3" fmla="*/ 383317 h 594937"/>
                <a:gd name="connsiteX4" fmla="*/ 238798 w 606086"/>
                <a:gd name="connsiteY4" fmla="*/ 397501 h 594937"/>
                <a:gd name="connsiteX5" fmla="*/ 238798 w 606086"/>
                <a:gd name="connsiteY5" fmla="*/ 534235 h 594937"/>
                <a:gd name="connsiteX6" fmla="*/ 268884 w 606086"/>
                <a:gd name="connsiteY6" fmla="*/ 564271 h 594937"/>
                <a:gd name="connsiteX7" fmla="*/ 337690 w 606086"/>
                <a:gd name="connsiteY7" fmla="*/ 564271 h 594937"/>
                <a:gd name="connsiteX8" fmla="*/ 367775 w 606086"/>
                <a:gd name="connsiteY8" fmla="*/ 534235 h 594937"/>
                <a:gd name="connsiteX9" fmla="*/ 367775 w 606086"/>
                <a:gd name="connsiteY9" fmla="*/ 397501 h 594937"/>
                <a:gd name="connsiteX10" fmla="*/ 377710 w 606086"/>
                <a:gd name="connsiteY10" fmla="*/ 383317 h 594937"/>
                <a:gd name="connsiteX11" fmla="*/ 407517 w 606086"/>
                <a:gd name="connsiteY11" fmla="*/ 340675 h 594937"/>
                <a:gd name="connsiteX12" fmla="*/ 407517 w 606086"/>
                <a:gd name="connsiteY12" fmla="*/ 243894 h 594937"/>
                <a:gd name="connsiteX13" fmla="*/ 362018 w 606086"/>
                <a:gd name="connsiteY13" fmla="*/ 198378 h 594937"/>
                <a:gd name="connsiteX14" fmla="*/ 465039 w 606086"/>
                <a:gd name="connsiteY14" fmla="*/ 168299 h 594937"/>
                <a:gd name="connsiteX15" fmla="*/ 530224 w 606086"/>
                <a:gd name="connsiteY15" fmla="*/ 168299 h 594937"/>
                <a:gd name="connsiteX16" fmla="*/ 606086 w 606086"/>
                <a:gd name="connsiteY16" fmla="*/ 243932 h 594937"/>
                <a:gd name="connsiteX17" fmla="*/ 606086 w 606086"/>
                <a:gd name="connsiteY17" fmla="*/ 340697 h 594937"/>
                <a:gd name="connsiteX18" fmla="*/ 566251 w 606086"/>
                <a:gd name="connsiteY18" fmla="*/ 407339 h 594937"/>
                <a:gd name="connsiteX19" fmla="*/ 566251 w 606086"/>
                <a:gd name="connsiteY19" fmla="*/ 534598 h 594937"/>
                <a:gd name="connsiteX20" fmla="*/ 505803 w 606086"/>
                <a:gd name="connsiteY20" fmla="*/ 594937 h 594937"/>
                <a:gd name="connsiteX21" fmla="*/ 436997 w 606086"/>
                <a:gd name="connsiteY21" fmla="*/ 594937 h 594937"/>
                <a:gd name="connsiteX22" fmla="*/ 421769 w 606086"/>
                <a:gd name="connsiteY22" fmla="*/ 579736 h 594937"/>
                <a:gd name="connsiteX23" fmla="*/ 436997 w 606086"/>
                <a:gd name="connsiteY23" fmla="*/ 564536 h 594937"/>
                <a:gd name="connsiteX24" fmla="*/ 505803 w 606086"/>
                <a:gd name="connsiteY24" fmla="*/ 564536 h 594937"/>
                <a:gd name="connsiteX25" fmla="*/ 535888 w 606086"/>
                <a:gd name="connsiteY25" fmla="*/ 534505 h 594937"/>
                <a:gd name="connsiteX26" fmla="*/ 535888 w 606086"/>
                <a:gd name="connsiteY26" fmla="*/ 397792 h 594937"/>
                <a:gd name="connsiteX27" fmla="*/ 545823 w 606086"/>
                <a:gd name="connsiteY27" fmla="*/ 383611 h 594937"/>
                <a:gd name="connsiteX28" fmla="*/ 575722 w 606086"/>
                <a:gd name="connsiteY28" fmla="*/ 340975 h 594937"/>
                <a:gd name="connsiteX29" fmla="*/ 575722 w 606086"/>
                <a:gd name="connsiteY29" fmla="*/ 244210 h 594937"/>
                <a:gd name="connsiteX30" fmla="*/ 530224 w 606086"/>
                <a:gd name="connsiteY30" fmla="*/ 198700 h 594937"/>
                <a:gd name="connsiteX31" fmla="*/ 465039 w 606086"/>
                <a:gd name="connsiteY31" fmla="*/ 198700 h 594937"/>
                <a:gd name="connsiteX32" fmla="*/ 449811 w 606086"/>
                <a:gd name="connsiteY32" fmla="*/ 183500 h 594937"/>
                <a:gd name="connsiteX33" fmla="*/ 465039 w 606086"/>
                <a:gd name="connsiteY33" fmla="*/ 168299 h 594937"/>
                <a:gd name="connsiteX34" fmla="*/ 244091 w 606086"/>
                <a:gd name="connsiteY34" fmla="*/ 168157 h 594937"/>
                <a:gd name="connsiteX35" fmla="*/ 361832 w 606086"/>
                <a:gd name="connsiteY35" fmla="*/ 168157 h 594937"/>
                <a:gd name="connsiteX36" fmla="*/ 437788 w 606086"/>
                <a:gd name="connsiteY36" fmla="*/ 243894 h 594937"/>
                <a:gd name="connsiteX37" fmla="*/ 437788 w 606086"/>
                <a:gd name="connsiteY37" fmla="*/ 340675 h 594937"/>
                <a:gd name="connsiteX38" fmla="*/ 397860 w 606086"/>
                <a:gd name="connsiteY38" fmla="*/ 407327 h 594937"/>
                <a:gd name="connsiteX39" fmla="*/ 397860 w 606086"/>
                <a:gd name="connsiteY39" fmla="*/ 534235 h 594937"/>
                <a:gd name="connsiteX40" fmla="*/ 337504 w 606086"/>
                <a:gd name="connsiteY40" fmla="*/ 594584 h 594937"/>
                <a:gd name="connsiteX41" fmla="*/ 268605 w 606086"/>
                <a:gd name="connsiteY41" fmla="*/ 594584 h 594937"/>
                <a:gd name="connsiteX42" fmla="*/ 208063 w 606086"/>
                <a:gd name="connsiteY42" fmla="*/ 534235 h 594937"/>
                <a:gd name="connsiteX43" fmla="*/ 208063 w 606086"/>
                <a:gd name="connsiteY43" fmla="*/ 407327 h 594937"/>
                <a:gd name="connsiteX44" fmla="*/ 168228 w 606086"/>
                <a:gd name="connsiteY44" fmla="*/ 340675 h 594937"/>
                <a:gd name="connsiteX45" fmla="*/ 168228 w 606086"/>
                <a:gd name="connsiteY45" fmla="*/ 243894 h 594937"/>
                <a:gd name="connsiteX46" fmla="*/ 244091 w 606086"/>
                <a:gd name="connsiteY46" fmla="*/ 168157 h 594937"/>
                <a:gd name="connsiteX47" fmla="*/ 75862 w 606086"/>
                <a:gd name="connsiteY47" fmla="*/ 168016 h 594937"/>
                <a:gd name="connsiteX48" fmla="*/ 140861 w 606086"/>
                <a:gd name="connsiteY48" fmla="*/ 168016 h 594937"/>
                <a:gd name="connsiteX49" fmla="*/ 156089 w 606086"/>
                <a:gd name="connsiteY49" fmla="*/ 183217 h 594937"/>
                <a:gd name="connsiteX50" fmla="*/ 140861 w 606086"/>
                <a:gd name="connsiteY50" fmla="*/ 198419 h 594937"/>
                <a:gd name="connsiteX51" fmla="*/ 76048 w 606086"/>
                <a:gd name="connsiteY51" fmla="*/ 198419 h 594937"/>
                <a:gd name="connsiteX52" fmla="*/ 30456 w 606086"/>
                <a:gd name="connsiteY52" fmla="*/ 243931 h 594937"/>
                <a:gd name="connsiteX53" fmla="*/ 30456 w 606086"/>
                <a:gd name="connsiteY53" fmla="*/ 340701 h 594937"/>
                <a:gd name="connsiteX54" fmla="*/ 60263 w 606086"/>
                <a:gd name="connsiteY54" fmla="*/ 383339 h 594937"/>
                <a:gd name="connsiteX55" fmla="*/ 70198 w 606086"/>
                <a:gd name="connsiteY55" fmla="*/ 397521 h 594937"/>
                <a:gd name="connsiteX56" fmla="*/ 70198 w 606086"/>
                <a:gd name="connsiteY56" fmla="*/ 534149 h 594937"/>
                <a:gd name="connsiteX57" fmla="*/ 100283 w 606086"/>
                <a:gd name="connsiteY57" fmla="*/ 564181 h 594937"/>
                <a:gd name="connsiteX58" fmla="*/ 169089 w 606086"/>
                <a:gd name="connsiteY58" fmla="*/ 564181 h 594937"/>
                <a:gd name="connsiteX59" fmla="*/ 184317 w 606086"/>
                <a:gd name="connsiteY59" fmla="*/ 579383 h 594937"/>
                <a:gd name="connsiteX60" fmla="*/ 169089 w 606086"/>
                <a:gd name="connsiteY60" fmla="*/ 594584 h 594937"/>
                <a:gd name="connsiteX61" fmla="*/ 100283 w 606086"/>
                <a:gd name="connsiteY61" fmla="*/ 594584 h 594937"/>
                <a:gd name="connsiteX62" fmla="*/ 39835 w 606086"/>
                <a:gd name="connsiteY62" fmla="*/ 534149 h 594937"/>
                <a:gd name="connsiteX63" fmla="*/ 39835 w 606086"/>
                <a:gd name="connsiteY63" fmla="*/ 407161 h 594937"/>
                <a:gd name="connsiteX64" fmla="*/ 0 w 606086"/>
                <a:gd name="connsiteY64" fmla="*/ 340608 h 594937"/>
                <a:gd name="connsiteX65" fmla="*/ 0 w 606086"/>
                <a:gd name="connsiteY65" fmla="*/ 243838 h 594937"/>
                <a:gd name="connsiteX66" fmla="*/ 75862 w 606086"/>
                <a:gd name="connsiteY66" fmla="*/ 168016 h 594937"/>
                <a:gd name="connsiteX67" fmla="*/ 478786 w 606086"/>
                <a:gd name="connsiteY67" fmla="*/ 30314 h 594937"/>
                <a:gd name="connsiteX68" fmla="*/ 432649 w 606086"/>
                <a:gd name="connsiteY68" fmla="*/ 76387 h 594937"/>
                <a:gd name="connsiteX69" fmla="*/ 478786 w 606086"/>
                <a:gd name="connsiteY69" fmla="*/ 122553 h 594937"/>
                <a:gd name="connsiteX70" fmla="*/ 525016 w 606086"/>
                <a:gd name="connsiteY70" fmla="*/ 76387 h 594937"/>
                <a:gd name="connsiteX71" fmla="*/ 478786 w 606086"/>
                <a:gd name="connsiteY71" fmla="*/ 30314 h 594937"/>
                <a:gd name="connsiteX72" fmla="*/ 303043 w 606086"/>
                <a:gd name="connsiteY72" fmla="*/ 30314 h 594937"/>
                <a:gd name="connsiteX73" fmla="*/ 256885 w 606086"/>
                <a:gd name="connsiteY73" fmla="*/ 76387 h 594937"/>
                <a:gd name="connsiteX74" fmla="*/ 303043 w 606086"/>
                <a:gd name="connsiteY74" fmla="*/ 122553 h 594937"/>
                <a:gd name="connsiteX75" fmla="*/ 349201 w 606086"/>
                <a:gd name="connsiteY75" fmla="*/ 76387 h 594937"/>
                <a:gd name="connsiteX76" fmla="*/ 303043 w 606086"/>
                <a:gd name="connsiteY76" fmla="*/ 30314 h 594937"/>
                <a:gd name="connsiteX77" fmla="*/ 127300 w 606086"/>
                <a:gd name="connsiteY77" fmla="*/ 30314 h 594937"/>
                <a:gd name="connsiteX78" fmla="*/ 81070 w 606086"/>
                <a:gd name="connsiteY78" fmla="*/ 76387 h 594937"/>
                <a:gd name="connsiteX79" fmla="*/ 127300 w 606086"/>
                <a:gd name="connsiteY79" fmla="*/ 122553 h 594937"/>
                <a:gd name="connsiteX80" fmla="*/ 173437 w 606086"/>
                <a:gd name="connsiteY80" fmla="*/ 76387 h 594937"/>
                <a:gd name="connsiteX81" fmla="*/ 127300 w 606086"/>
                <a:gd name="connsiteY81" fmla="*/ 30314 h 594937"/>
                <a:gd name="connsiteX82" fmla="*/ 478786 w 606086"/>
                <a:gd name="connsiteY82" fmla="*/ 0 h 594937"/>
                <a:gd name="connsiteX83" fmla="*/ 555279 w 606086"/>
                <a:gd name="connsiteY83" fmla="*/ 76387 h 594937"/>
                <a:gd name="connsiteX84" fmla="*/ 478786 w 606086"/>
                <a:gd name="connsiteY84" fmla="*/ 152774 h 594937"/>
                <a:gd name="connsiteX85" fmla="*/ 402293 w 606086"/>
                <a:gd name="connsiteY85" fmla="*/ 76387 h 594937"/>
                <a:gd name="connsiteX86" fmla="*/ 478786 w 606086"/>
                <a:gd name="connsiteY86" fmla="*/ 0 h 594937"/>
                <a:gd name="connsiteX87" fmla="*/ 303043 w 606086"/>
                <a:gd name="connsiteY87" fmla="*/ 0 h 594937"/>
                <a:gd name="connsiteX88" fmla="*/ 379571 w 606086"/>
                <a:gd name="connsiteY88" fmla="*/ 76387 h 594937"/>
                <a:gd name="connsiteX89" fmla="*/ 303043 w 606086"/>
                <a:gd name="connsiteY89" fmla="*/ 152774 h 594937"/>
                <a:gd name="connsiteX90" fmla="*/ 226515 w 606086"/>
                <a:gd name="connsiteY90" fmla="*/ 76387 h 594937"/>
                <a:gd name="connsiteX91" fmla="*/ 303043 w 606086"/>
                <a:gd name="connsiteY91" fmla="*/ 0 h 594937"/>
                <a:gd name="connsiteX92" fmla="*/ 127300 w 606086"/>
                <a:gd name="connsiteY92" fmla="*/ 0 h 594937"/>
                <a:gd name="connsiteX93" fmla="*/ 203793 w 606086"/>
                <a:gd name="connsiteY93" fmla="*/ 76387 h 594937"/>
                <a:gd name="connsiteX94" fmla="*/ 127300 w 606086"/>
                <a:gd name="connsiteY94" fmla="*/ 152774 h 594937"/>
                <a:gd name="connsiteX95" fmla="*/ 50807 w 606086"/>
                <a:gd name="connsiteY95" fmla="*/ 76387 h 594937"/>
                <a:gd name="connsiteX96" fmla="*/ 127300 w 606086"/>
                <a:gd name="connsiteY96" fmla="*/ 0 h 59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06086" h="594937">
                  <a:moveTo>
                    <a:pt x="244277" y="198378"/>
                  </a:moveTo>
                  <a:cubicBezTo>
                    <a:pt x="219113" y="198378"/>
                    <a:pt x="198685" y="218772"/>
                    <a:pt x="198685" y="243894"/>
                  </a:cubicBezTo>
                  <a:lnTo>
                    <a:pt x="198685" y="340675"/>
                  </a:lnTo>
                  <a:cubicBezTo>
                    <a:pt x="198685" y="359586"/>
                    <a:pt x="210663" y="376735"/>
                    <a:pt x="228863" y="383317"/>
                  </a:cubicBezTo>
                  <a:cubicBezTo>
                    <a:pt x="234806" y="385542"/>
                    <a:pt x="238798" y="391197"/>
                    <a:pt x="238798" y="397501"/>
                  </a:cubicBezTo>
                  <a:lnTo>
                    <a:pt x="238798" y="534235"/>
                  </a:lnTo>
                  <a:cubicBezTo>
                    <a:pt x="238798" y="550829"/>
                    <a:pt x="252262" y="564271"/>
                    <a:pt x="268884" y="564271"/>
                  </a:cubicBezTo>
                  <a:lnTo>
                    <a:pt x="337690" y="564271"/>
                  </a:lnTo>
                  <a:cubicBezTo>
                    <a:pt x="354311" y="564271"/>
                    <a:pt x="367775" y="550829"/>
                    <a:pt x="367775" y="534235"/>
                  </a:cubicBezTo>
                  <a:lnTo>
                    <a:pt x="367775" y="397501"/>
                  </a:lnTo>
                  <a:cubicBezTo>
                    <a:pt x="367775" y="391197"/>
                    <a:pt x="371768" y="385542"/>
                    <a:pt x="377710" y="383317"/>
                  </a:cubicBezTo>
                  <a:cubicBezTo>
                    <a:pt x="395539" y="376735"/>
                    <a:pt x="407517" y="359586"/>
                    <a:pt x="407517" y="340675"/>
                  </a:cubicBezTo>
                  <a:lnTo>
                    <a:pt x="407517" y="243894"/>
                  </a:lnTo>
                  <a:cubicBezTo>
                    <a:pt x="407517" y="218772"/>
                    <a:pt x="387089" y="198378"/>
                    <a:pt x="362018" y="198378"/>
                  </a:cubicBezTo>
                  <a:close/>
                  <a:moveTo>
                    <a:pt x="465039" y="168299"/>
                  </a:moveTo>
                  <a:lnTo>
                    <a:pt x="530224" y="168299"/>
                  </a:lnTo>
                  <a:cubicBezTo>
                    <a:pt x="572008" y="168299"/>
                    <a:pt x="606086" y="202130"/>
                    <a:pt x="606086" y="243932"/>
                  </a:cubicBezTo>
                  <a:lnTo>
                    <a:pt x="606086" y="340697"/>
                  </a:lnTo>
                  <a:cubicBezTo>
                    <a:pt x="606086" y="368595"/>
                    <a:pt x="590486" y="394177"/>
                    <a:pt x="566251" y="407339"/>
                  </a:cubicBezTo>
                  <a:lnTo>
                    <a:pt x="566251" y="534598"/>
                  </a:lnTo>
                  <a:cubicBezTo>
                    <a:pt x="566251" y="567872"/>
                    <a:pt x="539138" y="594937"/>
                    <a:pt x="505803" y="594937"/>
                  </a:cubicBezTo>
                  <a:lnTo>
                    <a:pt x="436997" y="594937"/>
                  </a:lnTo>
                  <a:cubicBezTo>
                    <a:pt x="428547" y="594937"/>
                    <a:pt x="421769" y="588078"/>
                    <a:pt x="421769" y="579736"/>
                  </a:cubicBezTo>
                  <a:cubicBezTo>
                    <a:pt x="421769" y="571302"/>
                    <a:pt x="428547" y="564536"/>
                    <a:pt x="436997" y="564536"/>
                  </a:cubicBezTo>
                  <a:lnTo>
                    <a:pt x="505803" y="564536"/>
                  </a:lnTo>
                  <a:cubicBezTo>
                    <a:pt x="522424" y="564536"/>
                    <a:pt x="535888" y="551003"/>
                    <a:pt x="535888" y="534505"/>
                  </a:cubicBezTo>
                  <a:lnTo>
                    <a:pt x="535888" y="397792"/>
                  </a:lnTo>
                  <a:cubicBezTo>
                    <a:pt x="535888" y="391489"/>
                    <a:pt x="539880" y="385835"/>
                    <a:pt x="545823" y="383611"/>
                  </a:cubicBezTo>
                  <a:cubicBezTo>
                    <a:pt x="563744" y="377030"/>
                    <a:pt x="575722" y="359883"/>
                    <a:pt x="575722" y="340975"/>
                  </a:cubicBezTo>
                  <a:lnTo>
                    <a:pt x="575722" y="244210"/>
                  </a:lnTo>
                  <a:cubicBezTo>
                    <a:pt x="575722" y="219091"/>
                    <a:pt x="555294" y="198700"/>
                    <a:pt x="530224" y="198700"/>
                  </a:cubicBezTo>
                  <a:lnTo>
                    <a:pt x="465039" y="198700"/>
                  </a:lnTo>
                  <a:cubicBezTo>
                    <a:pt x="456682" y="198700"/>
                    <a:pt x="449811" y="191934"/>
                    <a:pt x="449811" y="183500"/>
                  </a:cubicBezTo>
                  <a:cubicBezTo>
                    <a:pt x="449811" y="175065"/>
                    <a:pt x="456682" y="168299"/>
                    <a:pt x="465039" y="168299"/>
                  </a:cubicBezTo>
                  <a:close/>
                  <a:moveTo>
                    <a:pt x="244091" y="168157"/>
                  </a:moveTo>
                  <a:lnTo>
                    <a:pt x="361832" y="168157"/>
                  </a:lnTo>
                  <a:cubicBezTo>
                    <a:pt x="403710" y="168157"/>
                    <a:pt x="437788" y="202086"/>
                    <a:pt x="437788" y="243894"/>
                  </a:cubicBezTo>
                  <a:lnTo>
                    <a:pt x="437788" y="340675"/>
                  </a:lnTo>
                  <a:cubicBezTo>
                    <a:pt x="437788" y="368578"/>
                    <a:pt x="422188" y="394163"/>
                    <a:pt x="397860" y="407327"/>
                  </a:cubicBezTo>
                  <a:lnTo>
                    <a:pt x="397860" y="534235"/>
                  </a:lnTo>
                  <a:cubicBezTo>
                    <a:pt x="397860" y="567515"/>
                    <a:pt x="370746" y="594584"/>
                    <a:pt x="337504" y="594584"/>
                  </a:cubicBezTo>
                  <a:lnTo>
                    <a:pt x="268605" y="594584"/>
                  </a:lnTo>
                  <a:cubicBezTo>
                    <a:pt x="235363" y="594584"/>
                    <a:pt x="208249" y="567515"/>
                    <a:pt x="208063" y="534235"/>
                  </a:cubicBezTo>
                  <a:lnTo>
                    <a:pt x="208063" y="407327"/>
                  </a:lnTo>
                  <a:cubicBezTo>
                    <a:pt x="183828" y="394163"/>
                    <a:pt x="168228" y="368578"/>
                    <a:pt x="168228" y="340675"/>
                  </a:cubicBezTo>
                  <a:lnTo>
                    <a:pt x="168228" y="243894"/>
                  </a:lnTo>
                  <a:cubicBezTo>
                    <a:pt x="168228" y="202086"/>
                    <a:pt x="202306" y="168157"/>
                    <a:pt x="244091" y="168157"/>
                  </a:cubicBezTo>
                  <a:close/>
                  <a:moveTo>
                    <a:pt x="75862" y="168016"/>
                  </a:moveTo>
                  <a:lnTo>
                    <a:pt x="140861" y="168016"/>
                  </a:lnTo>
                  <a:cubicBezTo>
                    <a:pt x="149311" y="168016"/>
                    <a:pt x="156089" y="174875"/>
                    <a:pt x="156089" y="183217"/>
                  </a:cubicBezTo>
                  <a:cubicBezTo>
                    <a:pt x="156089" y="191652"/>
                    <a:pt x="149311" y="198419"/>
                    <a:pt x="140861" y="198419"/>
                  </a:cubicBezTo>
                  <a:lnTo>
                    <a:pt x="76048" y="198419"/>
                  </a:lnTo>
                  <a:cubicBezTo>
                    <a:pt x="50884" y="198419"/>
                    <a:pt x="30456" y="218811"/>
                    <a:pt x="30456" y="243931"/>
                  </a:cubicBezTo>
                  <a:lnTo>
                    <a:pt x="30456" y="340701"/>
                  </a:lnTo>
                  <a:cubicBezTo>
                    <a:pt x="30456" y="359703"/>
                    <a:pt x="42435" y="376758"/>
                    <a:pt x="60263" y="383339"/>
                  </a:cubicBezTo>
                  <a:cubicBezTo>
                    <a:pt x="66206" y="385564"/>
                    <a:pt x="70198" y="391218"/>
                    <a:pt x="70198" y="397521"/>
                  </a:cubicBezTo>
                  <a:lnTo>
                    <a:pt x="70198" y="534149"/>
                  </a:lnTo>
                  <a:cubicBezTo>
                    <a:pt x="70198" y="550648"/>
                    <a:pt x="83662" y="564181"/>
                    <a:pt x="100283" y="564181"/>
                  </a:cubicBezTo>
                  <a:lnTo>
                    <a:pt x="169089" y="564181"/>
                  </a:lnTo>
                  <a:cubicBezTo>
                    <a:pt x="177539" y="564181"/>
                    <a:pt x="184317" y="570948"/>
                    <a:pt x="184317" y="579383"/>
                  </a:cubicBezTo>
                  <a:cubicBezTo>
                    <a:pt x="184317" y="587725"/>
                    <a:pt x="177539" y="594584"/>
                    <a:pt x="169089" y="594584"/>
                  </a:cubicBezTo>
                  <a:lnTo>
                    <a:pt x="100283" y="594584"/>
                  </a:lnTo>
                  <a:cubicBezTo>
                    <a:pt x="66948" y="594584"/>
                    <a:pt x="39835" y="567518"/>
                    <a:pt x="39835" y="534149"/>
                  </a:cubicBezTo>
                  <a:lnTo>
                    <a:pt x="39835" y="407161"/>
                  </a:lnTo>
                  <a:cubicBezTo>
                    <a:pt x="15600" y="394091"/>
                    <a:pt x="0" y="368509"/>
                    <a:pt x="0" y="340608"/>
                  </a:cubicBezTo>
                  <a:lnTo>
                    <a:pt x="0" y="243838"/>
                  </a:lnTo>
                  <a:cubicBezTo>
                    <a:pt x="0" y="202034"/>
                    <a:pt x="34078" y="168016"/>
                    <a:pt x="75862" y="168016"/>
                  </a:cubicBezTo>
                  <a:close/>
                  <a:moveTo>
                    <a:pt x="478786" y="30314"/>
                  </a:moveTo>
                  <a:cubicBezTo>
                    <a:pt x="453350" y="30314"/>
                    <a:pt x="432649" y="50986"/>
                    <a:pt x="432649" y="76387"/>
                  </a:cubicBezTo>
                  <a:cubicBezTo>
                    <a:pt x="432649" y="101880"/>
                    <a:pt x="453350" y="122553"/>
                    <a:pt x="478786" y="122553"/>
                  </a:cubicBezTo>
                  <a:cubicBezTo>
                    <a:pt x="504315" y="122553"/>
                    <a:pt x="525016" y="101880"/>
                    <a:pt x="525016" y="76387"/>
                  </a:cubicBezTo>
                  <a:cubicBezTo>
                    <a:pt x="525016" y="50986"/>
                    <a:pt x="504315" y="30314"/>
                    <a:pt x="478786" y="30314"/>
                  </a:cubicBezTo>
                  <a:close/>
                  <a:moveTo>
                    <a:pt x="303043" y="30314"/>
                  </a:moveTo>
                  <a:cubicBezTo>
                    <a:pt x="277503" y="30314"/>
                    <a:pt x="256885" y="51079"/>
                    <a:pt x="256885" y="76387"/>
                  </a:cubicBezTo>
                  <a:cubicBezTo>
                    <a:pt x="256885" y="101880"/>
                    <a:pt x="277503" y="122553"/>
                    <a:pt x="303043" y="122553"/>
                  </a:cubicBezTo>
                  <a:cubicBezTo>
                    <a:pt x="328583" y="122553"/>
                    <a:pt x="349201" y="101880"/>
                    <a:pt x="349201" y="76387"/>
                  </a:cubicBezTo>
                  <a:cubicBezTo>
                    <a:pt x="349201" y="50986"/>
                    <a:pt x="328583" y="30314"/>
                    <a:pt x="303043" y="30314"/>
                  </a:cubicBezTo>
                  <a:close/>
                  <a:moveTo>
                    <a:pt x="127300" y="30314"/>
                  </a:moveTo>
                  <a:cubicBezTo>
                    <a:pt x="101771" y="30314"/>
                    <a:pt x="81070" y="51079"/>
                    <a:pt x="81070" y="76387"/>
                  </a:cubicBezTo>
                  <a:cubicBezTo>
                    <a:pt x="81070" y="101880"/>
                    <a:pt x="101771" y="122553"/>
                    <a:pt x="127300" y="122553"/>
                  </a:cubicBezTo>
                  <a:cubicBezTo>
                    <a:pt x="152736" y="122553"/>
                    <a:pt x="173437" y="101880"/>
                    <a:pt x="173437" y="76387"/>
                  </a:cubicBezTo>
                  <a:cubicBezTo>
                    <a:pt x="173437" y="50986"/>
                    <a:pt x="152736" y="30314"/>
                    <a:pt x="127300" y="30314"/>
                  </a:cubicBezTo>
                  <a:close/>
                  <a:moveTo>
                    <a:pt x="478786" y="0"/>
                  </a:moveTo>
                  <a:cubicBezTo>
                    <a:pt x="521024" y="0"/>
                    <a:pt x="555279" y="34300"/>
                    <a:pt x="555279" y="76387"/>
                  </a:cubicBezTo>
                  <a:cubicBezTo>
                    <a:pt x="555279" y="118567"/>
                    <a:pt x="521024" y="152774"/>
                    <a:pt x="478786" y="152774"/>
                  </a:cubicBezTo>
                  <a:cubicBezTo>
                    <a:pt x="436641" y="152774"/>
                    <a:pt x="402293" y="118567"/>
                    <a:pt x="402293" y="76387"/>
                  </a:cubicBezTo>
                  <a:cubicBezTo>
                    <a:pt x="402293" y="34300"/>
                    <a:pt x="436641" y="0"/>
                    <a:pt x="478786" y="0"/>
                  </a:cubicBezTo>
                  <a:close/>
                  <a:moveTo>
                    <a:pt x="303043" y="0"/>
                  </a:moveTo>
                  <a:cubicBezTo>
                    <a:pt x="345301" y="0"/>
                    <a:pt x="379571" y="34300"/>
                    <a:pt x="379571" y="76387"/>
                  </a:cubicBezTo>
                  <a:cubicBezTo>
                    <a:pt x="379571" y="118567"/>
                    <a:pt x="345301" y="152774"/>
                    <a:pt x="303043" y="152774"/>
                  </a:cubicBezTo>
                  <a:cubicBezTo>
                    <a:pt x="260785" y="152774"/>
                    <a:pt x="226515" y="118567"/>
                    <a:pt x="226515" y="76387"/>
                  </a:cubicBezTo>
                  <a:cubicBezTo>
                    <a:pt x="226515" y="34300"/>
                    <a:pt x="260785" y="0"/>
                    <a:pt x="303043" y="0"/>
                  </a:cubicBezTo>
                  <a:close/>
                  <a:moveTo>
                    <a:pt x="127300" y="0"/>
                  </a:moveTo>
                  <a:cubicBezTo>
                    <a:pt x="169445" y="0"/>
                    <a:pt x="203793" y="34300"/>
                    <a:pt x="203793" y="76387"/>
                  </a:cubicBezTo>
                  <a:cubicBezTo>
                    <a:pt x="203793" y="118567"/>
                    <a:pt x="169353" y="152774"/>
                    <a:pt x="127300" y="152774"/>
                  </a:cubicBezTo>
                  <a:cubicBezTo>
                    <a:pt x="85062" y="152774"/>
                    <a:pt x="50807" y="118567"/>
                    <a:pt x="50807" y="76387"/>
                  </a:cubicBezTo>
                  <a:cubicBezTo>
                    <a:pt x="50807" y="34300"/>
                    <a:pt x="85062" y="0"/>
                    <a:pt x="127300" y="0"/>
                  </a:cubicBezTo>
                  <a:close/>
                </a:path>
              </a:pathLst>
            </a:custGeom>
            <a:solidFill>
              <a:srgbClr val="19C0B4"/>
            </a:solidFill>
            <a:ln>
              <a:noFill/>
            </a:ln>
          </p:spPr>
          <p:txBody>
            <a:bodyPr wrap="square" lIns="137160" tIns="68580" rIns="137160" bIns="6858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sp>
          <p:nvSpPr>
            <p:cNvPr id="49" name="ïṣliḍé">
              <a:extLst>
                <a:ext uri="{FF2B5EF4-FFF2-40B4-BE49-F238E27FC236}">
                  <a16:creationId xmlns:a16="http://schemas.microsoft.com/office/drawing/2014/main" id="{C9FA3E4C-1DAB-44CD-BE03-D6EF9CB1B87C}"/>
                </a:ext>
              </a:extLst>
            </p:cNvPr>
            <p:cNvSpPr/>
            <p:nvPr/>
          </p:nvSpPr>
          <p:spPr bwMode="auto">
            <a:xfrm>
              <a:off x="6069991" y="4800530"/>
              <a:ext cx="565570" cy="564480"/>
            </a:xfrm>
            <a:custGeom>
              <a:avLst/>
              <a:gdLst>
                <a:gd name="connsiteX0" fmla="*/ 579996 w 605912"/>
                <a:gd name="connsiteY0" fmla="*/ 331577 h 604745"/>
                <a:gd name="connsiteX1" fmla="*/ 599400 w 605912"/>
                <a:gd name="connsiteY1" fmla="*/ 361244 h 604745"/>
                <a:gd name="connsiteX2" fmla="*/ 590394 w 605912"/>
                <a:gd name="connsiteY2" fmla="*/ 401201 h 604745"/>
                <a:gd name="connsiteX3" fmla="*/ 335366 w 605912"/>
                <a:gd name="connsiteY3" fmla="*/ 603027 h 604745"/>
                <a:gd name="connsiteX4" fmla="*/ 58427 w 605912"/>
                <a:gd name="connsiteY4" fmla="*/ 480652 h 604745"/>
                <a:gd name="connsiteX5" fmla="*/ 50814 w 605912"/>
                <a:gd name="connsiteY5" fmla="*/ 515510 h 604745"/>
                <a:gd name="connsiteX6" fmla="*/ 19806 w 605912"/>
                <a:gd name="connsiteY6" fmla="*/ 536091 h 604745"/>
                <a:gd name="connsiteX7" fmla="*/ 495 w 605912"/>
                <a:gd name="connsiteY7" fmla="*/ 506517 h 604745"/>
                <a:gd name="connsiteX8" fmla="*/ 22405 w 605912"/>
                <a:gd name="connsiteY8" fmla="*/ 404909 h 604745"/>
                <a:gd name="connsiteX9" fmla="*/ 53413 w 605912"/>
                <a:gd name="connsiteY9" fmla="*/ 385626 h 604745"/>
                <a:gd name="connsiteX10" fmla="*/ 153772 w 605912"/>
                <a:gd name="connsiteY10" fmla="*/ 407505 h 604745"/>
                <a:gd name="connsiteX11" fmla="*/ 173083 w 605912"/>
                <a:gd name="connsiteY11" fmla="*/ 437079 h 604745"/>
                <a:gd name="connsiteX12" fmla="*/ 143467 w 605912"/>
                <a:gd name="connsiteY12" fmla="*/ 456362 h 604745"/>
                <a:gd name="connsiteX13" fmla="*/ 95841 w 605912"/>
                <a:gd name="connsiteY13" fmla="*/ 445794 h 604745"/>
                <a:gd name="connsiteX14" fmla="*/ 330167 w 605912"/>
                <a:gd name="connsiteY14" fmla="*/ 552779 h 604745"/>
                <a:gd name="connsiteX15" fmla="*/ 539704 w 605912"/>
                <a:gd name="connsiteY15" fmla="*/ 392208 h 604745"/>
                <a:gd name="connsiteX16" fmla="*/ 550381 w 605912"/>
                <a:gd name="connsiteY16" fmla="*/ 350861 h 604745"/>
                <a:gd name="connsiteX17" fmla="*/ 579996 w 605912"/>
                <a:gd name="connsiteY17" fmla="*/ 331577 h 604745"/>
                <a:gd name="connsiteX18" fmla="*/ 551796 w 605912"/>
                <a:gd name="connsiteY18" fmla="*/ 173561 h 604745"/>
                <a:gd name="connsiteX19" fmla="*/ 585238 w 605912"/>
                <a:gd name="connsiteY19" fmla="*/ 187651 h 604745"/>
                <a:gd name="connsiteX20" fmla="*/ 605767 w 605912"/>
                <a:gd name="connsiteY20" fmla="*/ 269970 h 604745"/>
                <a:gd name="connsiteX21" fmla="*/ 582637 w 605912"/>
                <a:gd name="connsiteY21" fmla="*/ 299542 h 604745"/>
                <a:gd name="connsiteX22" fmla="*/ 554211 w 605912"/>
                <a:gd name="connsiteY22" fmla="*/ 275069 h 604745"/>
                <a:gd name="connsiteX23" fmla="*/ 537490 w 605912"/>
                <a:gd name="connsiteY23" fmla="*/ 206933 h 604745"/>
                <a:gd name="connsiteX24" fmla="*/ 551796 w 605912"/>
                <a:gd name="connsiteY24" fmla="*/ 173561 h 604745"/>
                <a:gd name="connsiteX25" fmla="*/ 322443 w 605912"/>
                <a:gd name="connsiteY25" fmla="*/ 100626 h 604745"/>
                <a:gd name="connsiteX26" fmla="*/ 348253 w 605912"/>
                <a:gd name="connsiteY26" fmla="*/ 126390 h 604745"/>
                <a:gd name="connsiteX27" fmla="*/ 348253 w 605912"/>
                <a:gd name="connsiteY27" fmla="*/ 302105 h 604745"/>
                <a:gd name="connsiteX28" fmla="*/ 322443 w 605912"/>
                <a:gd name="connsiteY28" fmla="*/ 327776 h 604745"/>
                <a:gd name="connsiteX29" fmla="*/ 203790 w 605912"/>
                <a:gd name="connsiteY29" fmla="*/ 327776 h 604745"/>
                <a:gd name="connsiteX30" fmla="*/ 177979 w 605912"/>
                <a:gd name="connsiteY30" fmla="*/ 302105 h 604745"/>
                <a:gd name="connsiteX31" fmla="*/ 203790 w 605912"/>
                <a:gd name="connsiteY31" fmla="*/ 276341 h 604745"/>
                <a:gd name="connsiteX32" fmla="*/ 296725 w 605912"/>
                <a:gd name="connsiteY32" fmla="*/ 276341 h 604745"/>
                <a:gd name="connsiteX33" fmla="*/ 296725 w 605912"/>
                <a:gd name="connsiteY33" fmla="*/ 126390 h 604745"/>
                <a:gd name="connsiteX34" fmla="*/ 322443 w 605912"/>
                <a:gd name="connsiteY34" fmla="*/ 100626 h 604745"/>
                <a:gd name="connsiteX35" fmla="*/ 92559 w 605912"/>
                <a:gd name="connsiteY35" fmla="*/ 94430 h 604745"/>
                <a:gd name="connsiteX36" fmla="*/ 111053 w 605912"/>
                <a:gd name="connsiteY36" fmla="*/ 100399 h 604745"/>
                <a:gd name="connsiteX37" fmla="*/ 113652 w 605912"/>
                <a:gd name="connsiteY37" fmla="*/ 136379 h 604745"/>
                <a:gd name="connsiteX38" fmla="*/ 93139 w 605912"/>
                <a:gd name="connsiteY38" fmla="*/ 163271 h 604745"/>
                <a:gd name="connsiteX39" fmla="*/ 57125 w 605912"/>
                <a:gd name="connsiteY39" fmla="*/ 170967 h 604745"/>
                <a:gd name="connsiteX40" fmla="*/ 49328 w 605912"/>
                <a:gd name="connsiteY40" fmla="*/ 136379 h 604745"/>
                <a:gd name="connsiteX41" fmla="*/ 75039 w 605912"/>
                <a:gd name="connsiteY41" fmla="*/ 102996 h 604745"/>
                <a:gd name="connsiteX42" fmla="*/ 92559 w 605912"/>
                <a:gd name="connsiteY42" fmla="*/ 94430 h 604745"/>
                <a:gd name="connsiteX43" fmla="*/ 454317 w 605912"/>
                <a:gd name="connsiteY43" fmla="*/ 48612 h 604745"/>
                <a:gd name="connsiteX44" fmla="*/ 473157 w 605912"/>
                <a:gd name="connsiteY44" fmla="*/ 52646 h 604745"/>
                <a:gd name="connsiteX45" fmla="*/ 537512 w 605912"/>
                <a:gd name="connsiteY45" fmla="*/ 111896 h 604745"/>
                <a:gd name="connsiteX46" fmla="*/ 533704 w 605912"/>
                <a:gd name="connsiteY46" fmla="*/ 147872 h 604745"/>
                <a:gd name="connsiteX47" fmla="*/ 498880 w 605912"/>
                <a:gd name="connsiteY47" fmla="*/ 143977 h 604745"/>
                <a:gd name="connsiteX48" fmla="*/ 444833 w 605912"/>
                <a:gd name="connsiteY48" fmla="*/ 93814 h 604745"/>
                <a:gd name="connsiteX49" fmla="*/ 438333 w 605912"/>
                <a:gd name="connsiteY49" fmla="*/ 59043 h 604745"/>
                <a:gd name="connsiteX50" fmla="*/ 454317 w 605912"/>
                <a:gd name="connsiteY50" fmla="*/ 48612 h 604745"/>
                <a:gd name="connsiteX51" fmla="*/ 220720 w 605912"/>
                <a:gd name="connsiteY51" fmla="*/ 11442 h 604745"/>
                <a:gd name="connsiteX52" fmla="*/ 251724 w 605912"/>
                <a:gd name="connsiteY52" fmla="*/ 29418 h 604745"/>
                <a:gd name="connsiteX53" fmla="*/ 233623 w 605912"/>
                <a:gd name="connsiteY53" fmla="*/ 60368 h 604745"/>
                <a:gd name="connsiteX54" fmla="*/ 166693 w 605912"/>
                <a:gd name="connsiteY54" fmla="*/ 89834 h 604745"/>
                <a:gd name="connsiteX55" fmla="*/ 133275 w 605912"/>
                <a:gd name="connsiteY55" fmla="*/ 80846 h 604745"/>
                <a:gd name="connsiteX56" fmla="*/ 140887 w 605912"/>
                <a:gd name="connsiteY56" fmla="*/ 46097 h 604745"/>
                <a:gd name="connsiteX57" fmla="*/ 220720 w 605912"/>
                <a:gd name="connsiteY57" fmla="*/ 11442 h 604745"/>
                <a:gd name="connsiteX58" fmla="*/ 309640 w 605912"/>
                <a:gd name="connsiteY58" fmla="*/ 0 h 604745"/>
                <a:gd name="connsiteX59" fmla="*/ 395899 w 605912"/>
                <a:gd name="connsiteY59" fmla="*/ 14101 h 604745"/>
                <a:gd name="connsiteX60" fmla="*/ 412612 w 605912"/>
                <a:gd name="connsiteY60" fmla="*/ 46292 h 604745"/>
                <a:gd name="connsiteX61" fmla="*/ 380393 w 605912"/>
                <a:gd name="connsiteY61" fmla="*/ 61692 h 604745"/>
                <a:gd name="connsiteX62" fmla="*/ 308247 w 605912"/>
                <a:gd name="connsiteY62" fmla="*/ 50096 h 604745"/>
                <a:gd name="connsiteX63" fmla="*/ 283827 w 605912"/>
                <a:gd name="connsiteY63" fmla="*/ 24491 h 604745"/>
                <a:gd name="connsiteX64" fmla="*/ 309640 w 605912"/>
                <a:gd name="connsiteY64" fmla="*/ 0 h 60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5912" h="604745">
                  <a:moveTo>
                    <a:pt x="579996" y="331577"/>
                  </a:moveTo>
                  <a:cubicBezTo>
                    <a:pt x="594201" y="334173"/>
                    <a:pt x="603206" y="347060"/>
                    <a:pt x="599400" y="361244"/>
                  </a:cubicBezTo>
                  <a:cubicBezTo>
                    <a:pt x="597450" y="371071"/>
                    <a:pt x="591601" y="397956"/>
                    <a:pt x="590394" y="401201"/>
                  </a:cubicBezTo>
                  <a:cubicBezTo>
                    <a:pt x="551773" y="511709"/>
                    <a:pt x="452436" y="590418"/>
                    <a:pt x="335366" y="603027"/>
                  </a:cubicBezTo>
                  <a:cubicBezTo>
                    <a:pt x="219224" y="615542"/>
                    <a:pt x="115801" y="558156"/>
                    <a:pt x="58427" y="480652"/>
                  </a:cubicBezTo>
                  <a:lnTo>
                    <a:pt x="50814" y="515510"/>
                  </a:lnTo>
                  <a:cubicBezTo>
                    <a:pt x="46822" y="528397"/>
                    <a:pt x="35588" y="537667"/>
                    <a:pt x="19806" y="536091"/>
                  </a:cubicBezTo>
                  <a:cubicBezTo>
                    <a:pt x="5694" y="533496"/>
                    <a:pt x="-2104" y="519404"/>
                    <a:pt x="495" y="506517"/>
                  </a:cubicBezTo>
                  <a:lnTo>
                    <a:pt x="22405" y="404909"/>
                  </a:lnTo>
                  <a:cubicBezTo>
                    <a:pt x="26862" y="385626"/>
                    <a:pt x="46915" y="384421"/>
                    <a:pt x="53413" y="385626"/>
                  </a:cubicBezTo>
                  <a:lnTo>
                    <a:pt x="153772" y="407505"/>
                  </a:lnTo>
                  <a:cubicBezTo>
                    <a:pt x="167884" y="410101"/>
                    <a:pt x="175682" y="424193"/>
                    <a:pt x="173083" y="437079"/>
                  </a:cubicBezTo>
                  <a:cubicBezTo>
                    <a:pt x="170483" y="451171"/>
                    <a:pt x="156372" y="458958"/>
                    <a:pt x="143467" y="456362"/>
                  </a:cubicBezTo>
                  <a:lnTo>
                    <a:pt x="95841" y="445794"/>
                  </a:lnTo>
                  <a:cubicBezTo>
                    <a:pt x="147924" y="520702"/>
                    <a:pt x="237792" y="562420"/>
                    <a:pt x="330167" y="552779"/>
                  </a:cubicBezTo>
                  <a:cubicBezTo>
                    <a:pt x="424027" y="542766"/>
                    <a:pt x="505725" y="480559"/>
                    <a:pt x="539704" y="392208"/>
                  </a:cubicBezTo>
                  <a:cubicBezTo>
                    <a:pt x="539890" y="389613"/>
                    <a:pt x="547781" y="362542"/>
                    <a:pt x="550381" y="350861"/>
                  </a:cubicBezTo>
                  <a:cubicBezTo>
                    <a:pt x="552980" y="336769"/>
                    <a:pt x="565885" y="327776"/>
                    <a:pt x="579996" y="331577"/>
                  </a:cubicBezTo>
                  <a:close/>
                  <a:moveTo>
                    <a:pt x="551796" y="173561"/>
                  </a:moveTo>
                  <a:cubicBezTo>
                    <a:pt x="564615" y="168369"/>
                    <a:pt x="578735" y="174766"/>
                    <a:pt x="585238" y="187651"/>
                  </a:cubicBezTo>
                  <a:cubicBezTo>
                    <a:pt x="595456" y="213329"/>
                    <a:pt x="603166" y="241696"/>
                    <a:pt x="605767" y="269970"/>
                  </a:cubicBezTo>
                  <a:cubicBezTo>
                    <a:pt x="605767" y="269970"/>
                    <a:pt x="609204" y="296019"/>
                    <a:pt x="582637" y="299542"/>
                  </a:cubicBezTo>
                  <a:cubicBezTo>
                    <a:pt x="555697" y="303713"/>
                    <a:pt x="554211" y="275069"/>
                    <a:pt x="554211" y="275069"/>
                  </a:cubicBezTo>
                  <a:cubicBezTo>
                    <a:pt x="551610" y="251893"/>
                    <a:pt x="546594" y="228811"/>
                    <a:pt x="537490" y="206933"/>
                  </a:cubicBezTo>
                  <a:cubicBezTo>
                    <a:pt x="532288" y="194048"/>
                    <a:pt x="538791" y="179957"/>
                    <a:pt x="551796" y="173561"/>
                  </a:cubicBezTo>
                  <a:close/>
                  <a:moveTo>
                    <a:pt x="322443" y="100626"/>
                  </a:moveTo>
                  <a:cubicBezTo>
                    <a:pt x="336555" y="100626"/>
                    <a:pt x="348253" y="112303"/>
                    <a:pt x="348253" y="126390"/>
                  </a:cubicBezTo>
                  <a:lnTo>
                    <a:pt x="348253" y="302105"/>
                  </a:lnTo>
                  <a:cubicBezTo>
                    <a:pt x="346953" y="316192"/>
                    <a:pt x="336555" y="327776"/>
                    <a:pt x="322443" y="327776"/>
                  </a:cubicBezTo>
                  <a:lnTo>
                    <a:pt x="203790" y="327776"/>
                  </a:lnTo>
                  <a:cubicBezTo>
                    <a:pt x="189492" y="327776"/>
                    <a:pt x="177979" y="316192"/>
                    <a:pt x="177979" y="302105"/>
                  </a:cubicBezTo>
                  <a:cubicBezTo>
                    <a:pt x="177979" y="288018"/>
                    <a:pt x="189677" y="276341"/>
                    <a:pt x="203790" y="276341"/>
                  </a:cubicBezTo>
                  <a:lnTo>
                    <a:pt x="296725" y="276341"/>
                  </a:lnTo>
                  <a:lnTo>
                    <a:pt x="296725" y="126390"/>
                  </a:lnTo>
                  <a:cubicBezTo>
                    <a:pt x="296725" y="112303"/>
                    <a:pt x="308331" y="100626"/>
                    <a:pt x="322443" y="100626"/>
                  </a:cubicBezTo>
                  <a:close/>
                  <a:moveTo>
                    <a:pt x="92559" y="94430"/>
                  </a:moveTo>
                  <a:cubicBezTo>
                    <a:pt x="99149" y="93931"/>
                    <a:pt x="105902" y="95856"/>
                    <a:pt x="111053" y="100399"/>
                  </a:cubicBezTo>
                  <a:cubicBezTo>
                    <a:pt x="121356" y="109395"/>
                    <a:pt x="122656" y="126086"/>
                    <a:pt x="113652" y="136379"/>
                  </a:cubicBezTo>
                  <a:cubicBezTo>
                    <a:pt x="105948" y="145281"/>
                    <a:pt x="99544" y="154276"/>
                    <a:pt x="93139" y="163271"/>
                  </a:cubicBezTo>
                  <a:cubicBezTo>
                    <a:pt x="76988" y="181353"/>
                    <a:pt x="62323" y="173564"/>
                    <a:pt x="57125" y="170967"/>
                  </a:cubicBezTo>
                  <a:cubicBezTo>
                    <a:pt x="45615" y="163178"/>
                    <a:pt x="41717" y="147878"/>
                    <a:pt x="49328" y="136379"/>
                  </a:cubicBezTo>
                  <a:cubicBezTo>
                    <a:pt x="56939" y="124881"/>
                    <a:pt x="66036" y="113197"/>
                    <a:pt x="75039" y="102996"/>
                  </a:cubicBezTo>
                  <a:cubicBezTo>
                    <a:pt x="79541" y="97849"/>
                    <a:pt x="85969" y="94928"/>
                    <a:pt x="92559" y="94430"/>
                  </a:cubicBezTo>
                  <a:close/>
                  <a:moveTo>
                    <a:pt x="454317" y="48612"/>
                  </a:moveTo>
                  <a:cubicBezTo>
                    <a:pt x="460597" y="47500"/>
                    <a:pt x="467353" y="48798"/>
                    <a:pt x="473157" y="52646"/>
                  </a:cubicBezTo>
                  <a:cubicBezTo>
                    <a:pt x="497580" y="69428"/>
                    <a:pt x="519496" y="90013"/>
                    <a:pt x="537512" y="111896"/>
                  </a:cubicBezTo>
                  <a:cubicBezTo>
                    <a:pt x="546612" y="122095"/>
                    <a:pt x="544012" y="138785"/>
                    <a:pt x="533704" y="147872"/>
                  </a:cubicBezTo>
                  <a:cubicBezTo>
                    <a:pt x="529897" y="152415"/>
                    <a:pt x="510395" y="158349"/>
                    <a:pt x="498880" y="143977"/>
                  </a:cubicBezTo>
                  <a:cubicBezTo>
                    <a:pt x="483465" y="124691"/>
                    <a:pt x="465356" y="107908"/>
                    <a:pt x="444833" y="93814"/>
                  </a:cubicBezTo>
                  <a:cubicBezTo>
                    <a:pt x="433132" y="86026"/>
                    <a:pt x="430532" y="70726"/>
                    <a:pt x="438333" y="59043"/>
                  </a:cubicBezTo>
                  <a:cubicBezTo>
                    <a:pt x="442233" y="53248"/>
                    <a:pt x="448037" y="49725"/>
                    <a:pt x="454317" y="48612"/>
                  </a:cubicBezTo>
                  <a:close/>
                  <a:moveTo>
                    <a:pt x="220720" y="11442"/>
                  </a:moveTo>
                  <a:cubicBezTo>
                    <a:pt x="233623" y="7550"/>
                    <a:pt x="247826" y="15333"/>
                    <a:pt x="251724" y="29418"/>
                  </a:cubicBezTo>
                  <a:cubicBezTo>
                    <a:pt x="255530" y="42298"/>
                    <a:pt x="247733" y="56476"/>
                    <a:pt x="233623" y="60368"/>
                  </a:cubicBezTo>
                  <a:cubicBezTo>
                    <a:pt x="210509" y="66761"/>
                    <a:pt x="187209" y="77047"/>
                    <a:pt x="166693" y="89834"/>
                  </a:cubicBezTo>
                  <a:cubicBezTo>
                    <a:pt x="149242" y="96321"/>
                    <a:pt x="138288" y="88630"/>
                    <a:pt x="133275" y="80846"/>
                  </a:cubicBezTo>
                  <a:cubicBezTo>
                    <a:pt x="125478" y="69263"/>
                    <a:pt x="129284" y="53789"/>
                    <a:pt x="140887" y="46097"/>
                  </a:cubicBezTo>
                  <a:cubicBezTo>
                    <a:pt x="165394" y="30715"/>
                    <a:pt x="192407" y="19040"/>
                    <a:pt x="220720" y="11442"/>
                  </a:cubicBezTo>
                  <a:close/>
                  <a:moveTo>
                    <a:pt x="309640" y="0"/>
                  </a:moveTo>
                  <a:cubicBezTo>
                    <a:pt x="339167" y="0"/>
                    <a:pt x="367579" y="5102"/>
                    <a:pt x="395899" y="14101"/>
                  </a:cubicBezTo>
                  <a:cubicBezTo>
                    <a:pt x="408805" y="17904"/>
                    <a:pt x="416419" y="32191"/>
                    <a:pt x="412612" y="46292"/>
                  </a:cubicBezTo>
                  <a:cubicBezTo>
                    <a:pt x="407413" y="56497"/>
                    <a:pt x="395992" y="66331"/>
                    <a:pt x="380393" y="61692"/>
                  </a:cubicBezTo>
                  <a:cubicBezTo>
                    <a:pt x="357180" y="53899"/>
                    <a:pt x="332760" y="50096"/>
                    <a:pt x="308247" y="50096"/>
                  </a:cubicBezTo>
                  <a:cubicBezTo>
                    <a:pt x="294134" y="50096"/>
                    <a:pt x="283827" y="38685"/>
                    <a:pt x="283827" y="24491"/>
                  </a:cubicBezTo>
                  <a:cubicBezTo>
                    <a:pt x="283827" y="10297"/>
                    <a:pt x="295527" y="0"/>
                    <a:pt x="309640" y="0"/>
                  </a:cubicBezTo>
                  <a:close/>
                </a:path>
              </a:pathLst>
            </a:custGeom>
            <a:solidFill>
              <a:srgbClr val="E9C944"/>
            </a:solidFill>
            <a:ln>
              <a:noFill/>
            </a:ln>
          </p:spPr>
          <p:txBody>
            <a:bodyPr wrap="square" lIns="137160" tIns="68580" rIns="137160" bIns="6858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700">
                <a:cs typeface="+mn-ea"/>
                <a:sym typeface="+mn-lt"/>
              </a:endParaRPr>
            </a:p>
          </p:txBody>
        </p:sp>
      </p:grpSp>
      <p:grpSp>
        <p:nvGrpSpPr>
          <p:cNvPr id="17" name="组合 16">
            <a:extLst>
              <a:ext uri="{FF2B5EF4-FFF2-40B4-BE49-F238E27FC236}">
                <a16:creationId xmlns:a16="http://schemas.microsoft.com/office/drawing/2014/main" id="{E3E83768-E24F-4947-8F31-3FB075E04932}"/>
              </a:ext>
            </a:extLst>
          </p:cNvPr>
          <p:cNvGrpSpPr/>
          <p:nvPr/>
        </p:nvGrpSpPr>
        <p:grpSpPr>
          <a:xfrm>
            <a:off x="11550665" y="2117823"/>
            <a:ext cx="2409354" cy="1510094"/>
            <a:chOff x="2579757" y="2109296"/>
            <a:chExt cx="1606236" cy="1006729"/>
          </a:xfrm>
          <a:solidFill>
            <a:schemeClr val="accent4"/>
          </a:solidFill>
        </p:grpSpPr>
        <p:sp>
          <p:nvSpPr>
            <p:cNvPr id="18" name="文本框 17">
              <a:extLst>
                <a:ext uri="{FF2B5EF4-FFF2-40B4-BE49-F238E27FC236}">
                  <a16:creationId xmlns:a16="http://schemas.microsoft.com/office/drawing/2014/main" id="{6AACDECF-3873-4F11-8F8A-3C900D1D0744}"/>
                </a:ext>
              </a:extLst>
            </p:cNvPr>
            <p:cNvSpPr txBox="1"/>
            <p:nvPr/>
          </p:nvSpPr>
          <p:spPr>
            <a:xfrm>
              <a:off x="3015452" y="2622257"/>
              <a:ext cx="1170541" cy="493768"/>
            </a:xfrm>
            <a:prstGeom prst="rect">
              <a:avLst/>
            </a:prstGeom>
            <a:grpFill/>
          </p:spPr>
          <p:txBody>
            <a:bodyPr wrap="square" rtlCol="0">
              <a:spAutoFit/>
              <a:scene3d>
                <a:camera prst="orthographicFront"/>
                <a:lightRig rig="threePt" dir="t"/>
              </a:scene3d>
              <a:sp3d contourW="12700"/>
            </a:bodyPr>
            <a:lstStyle/>
            <a:p>
              <a:pPr algn="ctr">
                <a:lnSpc>
                  <a:spcPct val="130000"/>
                </a:lnSpc>
              </a:pPr>
              <a:r>
                <a:rPr lang="en-US" altLang="zh-CN" sz="3600">
                  <a:solidFill>
                    <a:schemeClr val="bg1"/>
                  </a:solidFill>
                  <a:latin typeface="Times New Roman" panose="02020603050405020304" pitchFamily="18" charset="0"/>
                  <a:cs typeface="Times New Roman" panose="02020603050405020304" pitchFamily="18" charset="0"/>
                  <a:sym typeface="+mn-lt"/>
                </a:rPr>
                <a:t>N a, K</a:t>
              </a:r>
              <a:endParaRPr lang="en-US" altLang="zh-CN" sz="3600" dirty="0">
                <a:solidFill>
                  <a:schemeClr val="bg1"/>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17C8A279-130F-40F0-B31F-D872BE041CCB}"/>
                </a:ext>
              </a:extLst>
            </p:cNvPr>
            <p:cNvSpPr txBox="1"/>
            <p:nvPr/>
          </p:nvSpPr>
          <p:spPr>
            <a:xfrm>
              <a:off x="2579757" y="2109296"/>
              <a:ext cx="394553" cy="512961"/>
            </a:xfrm>
            <a:prstGeom prst="rect">
              <a:avLst/>
            </a:prstGeom>
            <a:grpFill/>
          </p:spPr>
          <p:txBody>
            <a:bodyPr wrap="none" rtlCol="0">
              <a:spAutoFit/>
              <a:scene3d>
                <a:camera prst="orthographicFront"/>
                <a:lightRig rig="threePt" dir="t"/>
              </a:scene3d>
              <a:sp3d contourW="12700"/>
            </a:bodyPr>
            <a:lstStyle/>
            <a:p>
              <a:pPr algn="ctr"/>
              <a:r>
                <a:rPr lang="en-US" altLang="zh-CN" sz="4400" b="1">
                  <a:solidFill>
                    <a:schemeClr val="bg1"/>
                  </a:solidFill>
                  <a:latin typeface="Times New Roman" panose="02020603050405020304" pitchFamily="18" charset="0"/>
                  <a:cs typeface="Times New Roman" panose="02020603050405020304" pitchFamily="18" charset="0"/>
                  <a:sym typeface="+mn-lt"/>
                </a:rPr>
                <a:t>A</a:t>
              </a:r>
              <a:endParaRPr lang="zh-CN" altLang="en-US" sz="44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20" name="组合 19">
            <a:extLst>
              <a:ext uri="{FF2B5EF4-FFF2-40B4-BE49-F238E27FC236}">
                <a16:creationId xmlns:a16="http://schemas.microsoft.com/office/drawing/2014/main" id="{5C800580-9FF8-42B3-9795-208908A575C9}"/>
              </a:ext>
            </a:extLst>
          </p:cNvPr>
          <p:cNvGrpSpPr/>
          <p:nvPr/>
        </p:nvGrpSpPr>
        <p:grpSpPr>
          <a:xfrm>
            <a:off x="11612377" y="4084564"/>
            <a:ext cx="2347311" cy="1342148"/>
            <a:chOff x="8740900" y="2327897"/>
            <a:chExt cx="1564874" cy="894765"/>
          </a:xfrm>
        </p:grpSpPr>
        <p:sp>
          <p:nvSpPr>
            <p:cNvPr id="21" name="文本框 20">
              <a:extLst>
                <a:ext uri="{FF2B5EF4-FFF2-40B4-BE49-F238E27FC236}">
                  <a16:creationId xmlns:a16="http://schemas.microsoft.com/office/drawing/2014/main" id="{D66E7931-AD10-4E2B-9462-0DA66643A888}"/>
                </a:ext>
              </a:extLst>
            </p:cNvPr>
            <p:cNvSpPr txBox="1"/>
            <p:nvPr/>
          </p:nvSpPr>
          <p:spPr>
            <a:xfrm>
              <a:off x="8740900" y="2327897"/>
              <a:ext cx="374248" cy="512961"/>
            </a:xfrm>
            <a:prstGeom prst="rect">
              <a:avLst/>
            </a:prstGeom>
            <a:solidFill>
              <a:schemeClr val="accent4"/>
            </a:solidFill>
          </p:spPr>
          <p:txBody>
            <a:bodyPr wrap="none" rtlCol="0">
              <a:spAutoFit/>
              <a:scene3d>
                <a:camera prst="orthographicFront"/>
                <a:lightRig rig="threePt" dir="t"/>
              </a:scene3d>
              <a:sp3d contourW="12700"/>
            </a:bodyPr>
            <a:lstStyle/>
            <a:p>
              <a:pPr algn="ctr"/>
              <a:r>
                <a:rPr lang="en-US" altLang="zh-CN" sz="4400" b="1">
                  <a:solidFill>
                    <a:schemeClr val="bg1"/>
                  </a:solidFill>
                  <a:latin typeface="Times New Roman" panose="02020603050405020304" pitchFamily="18" charset="0"/>
                  <a:cs typeface="Times New Roman" panose="02020603050405020304" pitchFamily="18" charset="0"/>
                  <a:sym typeface="+mn-lt"/>
                </a:rPr>
                <a:t>B</a:t>
              </a:r>
              <a:endParaRPr lang="zh-CN" altLang="en-US" sz="4400" b="1" dirty="0">
                <a:solidFill>
                  <a:schemeClr val="bg1"/>
                </a:solidFill>
                <a:latin typeface="Times New Roman" panose="02020603050405020304" pitchFamily="18" charset="0"/>
                <a:cs typeface="Times New Roman" panose="02020603050405020304" pitchFamily="18" charset="0"/>
                <a:sym typeface="+mn-lt"/>
              </a:endParaRPr>
            </a:p>
          </p:txBody>
        </p:sp>
        <p:sp>
          <p:nvSpPr>
            <p:cNvPr id="22" name="文本框 21">
              <a:extLst>
                <a:ext uri="{FF2B5EF4-FFF2-40B4-BE49-F238E27FC236}">
                  <a16:creationId xmlns:a16="http://schemas.microsoft.com/office/drawing/2014/main" id="{03F23B38-0B85-4730-B7BB-BDCD324B5C1D}"/>
                </a:ext>
              </a:extLst>
            </p:cNvPr>
            <p:cNvSpPr txBox="1"/>
            <p:nvPr/>
          </p:nvSpPr>
          <p:spPr>
            <a:xfrm>
              <a:off x="9135232" y="2728894"/>
              <a:ext cx="1170542" cy="493768"/>
            </a:xfrm>
            <a:prstGeom prst="rect">
              <a:avLst/>
            </a:prstGeom>
            <a:solidFill>
              <a:schemeClr val="accent4"/>
            </a:solidFill>
          </p:spPr>
          <p:txBody>
            <a:bodyPr wrap="square" rtlCol="0">
              <a:spAutoFit/>
              <a:scene3d>
                <a:camera prst="orthographicFront"/>
                <a:lightRig rig="threePt" dir="t"/>
              </a:scene3d>
              <a:sp3d contourW="12700"/>
            </a:bodyPr>
            <a:lstStyle/>
            <a:p>
              <a:pPr algn="ctr">
                <a:lnSpc>
                  <a:spcPct val="130000"/>
                </a:lnSpc>
              </a:pPr>
              <a:r>
                <a:rPr lang="en-US" altLang="zh-CN" sz="3600">
                  <a:solidFill>
                    <a:schemeClr val="bg1"/>
                  </a:solidFill>
                  <a:latin typeface="Times New Roman" panose="02020603050405020304" pitchFamily="18" charset="0"/>
                  <a:cs typeface="Times New Roman" panose="02020603050405020304" pitchFamily="18" charset="0"/>
                  <a:sym typeface="+mn-lt"/>
                </a:rPr>
                <a:t>K, Ca</a:t>
              </a:r>
              <a:endParaRPr lang="en-US" altLang="zh-CN" sz="3600"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23" name="组合 22">
            <a:extLst>
              <a:ext uri="{FF2B5EF4-FFF2-40B4-BE49-F238E27FC236}">
                <a16:creationId xmlns:a16="http://schemas.microsoft.com/office/drawing/2014/main" id="{574788F1-49CA-4E14-836C-3A6B47F41B44}"/>
              </a:ext>
            </a:extLst>
          </p:cNvPr>
          <p:cNvGrpSpPr/>
          <p:nvPr/>
        </p:nvGrpSpPr>
        <p:grpSpPr>
          <a:xfrm>
            <a:off x="11612377" y="5966103"/>
            <a:ext cx="2347311" cy="1365059"/>
            <a:chOff x="8740900" y="2327897"/>
            <a:chExt cx="1564874" cy="910039"/>
          </a:xfrm>
        </p:grpSpPr>
        <p:sp>
          <p:nvSpPr>
            <p:cNvPr id="24" name="文本框 23">
              <a:extLst>
                <a:ext uri="{FF2B5EF4-FFF2-40B4-BE49-F238E27FC236}">
                  <a16:creationId xmlns:a16="http://schemas.microsoft.com/office/drawing/2014/main" id="{2DDB8B0B-3253-42AF-9549-1288BE234BBC}"/>
                </a:ext>
              </a:extLst>
            </p:cNvPr>
            <p:cNvSpPr txBox="1"/>
            <p:nvPr/>
          </p:nvSpPr>
          <p:spPr>
            <a:xfrm>
              <a:off x="8740900" y="2327897"/>
              <a:ext cx="394553" cy="512961"/>
            </a:xfrm>
            <a:prstGeom prst="rect">
              <a:avLst/>
            </a:prstGeom>
            <a:solidFill>
              <a:schemeClr val="accent4"/>
            </a:solidFill>
          </p:spPr>
          <p:txBody>
            <a:bodyPr wrap="none" rtlCol="0">
              <a:spAutoFit/>
              <a:scene3d>
                <a:camera prst="orthographicFront"/>
                <a:lightRig rig="threePt" dir="t"/>
              </a:scene3d>
              <a:sp3d contourW="12700"/>
            </a:bodyPr>
            <a:lstStyle/>
            <a:p>
              <a:pPr algn="ctr"/>
              <a:r>
                <a:rPr lang="en-US" altLang="zh-CN" sz="4400" b="1">
                  <a:solidFill>
                    <a:schemeClr val="bg1"/>
                  </a:solidFill>
                  <a:latin typeface="Times New Roman" panose="02020603050405020304" pitchFamily="18" charset="0"/>
                  <a:cs typeface="Times New Roman" panose="02020603050405020304" pitchFamily="18" charset="0"/>
                  <a:sym typeface="+mn-lt"/>
                </a:rPr>
                <a:t>C</a:t>
              </a:r>
              <a:endParaRPr lang="zh-CN" altLang="en-US" sz="4400" b="1" dirty="0">
                <a:solidFill>
                  <a:schemeClr val="bg1"/>
                </a:solidFill>
                <a:latin typeface="Times New Roman" panose="02020603050405020304" pitchFamily="18" charset="0"/>
                <a:cs typeface="Times New Roman" panose="02020603050405020304" pitchFamily="18" charset="0"/>
                <a:sym typeface="+mn-lt"/>
              </a:endParaRPr>
            </a:p>
          </p:txBody>
        </p:sp>
        <p:sp>
          <p:nvSpPr>
            <p:cNvPr id="25" name="文本框 24">
              <a:extLst>
                <a:ext uri="{FF2B5EF4-FFF2-40B4-BE49-F238E27FC236}">
                  <a16:creationId xmlns:a16="http://schemas.microsoft.com/office/drawing/2014/main" id="{9A75ECD6-B991-4838-A268-375939D440C7}"/>
                </a:ext>
              </a:extLst>
            </p:cNvPr>
            <p:cNvSpPr txBox="1"/>
            <p:nvPr/>
          </p:nvSpPr>
          <p:spPr>
            <a:xfrm>
              <a:off x="9115149" y="2744168"/>
              <a:ext cx="1190625" cy="493768"/>
            </a:xfrm>
            <a:prstGeom prst="rect">
              <a:avLst/>
            </a:prstGeom>
            <a:solidFill>
              <a:schemeClr val="accent4"/>
            </a:solidFill>
          </p:spPr>
          <p:txBody>
            <a:bodyPr wrap="square" rtlCol="0">
              <a:spAutoFit/>
              <a:scene3d>
                <a:camera prst="orthographicFront"/>
                <a:lightRig rig="threePt" dir="t"/>
              </a:scene3d>
              <a:sp3d contourW="12700"/>
            </a:bodyPr>
            <a:lstStyle/>
            <a:p>
              <a:pPr algn="ctr">
                <a:lnSpc>
                  <a:spcPct val="130000"/>
                </a:lnSpc>
              </a:pPr>
              <a:r>
                <a:rPr lang="en-US" altLang="zh-CN" sz="3600">
                  <a:solidFill>
                    <a:schemeClr val="bg1"/>
                  </a:solidFill>
                  <a:latin typeface="Times New Roman" panose="02020603050405020304" pitchFamily="18" charset="0"/>
                  <a:cs typeface="Times New Roman" panose="02020603050405020304" pitchFamily="18" charset="0"/>
                  <a:sym typeface="+mn-lt"/>
                </a:rPr>
                <a:t>Mg, Fe</a:t>
              </a:r>
              <a:endParaRPr lang="en-US" altLang="zh-CN" sz="3600"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26" name="组合 25">
            <a:extLst>
              <a:ext uri="{FF2B5EF4-FFF2-40B4-BE49-F238E27FC236}">
                <a16:creationId xmlns:a16="http://schemas.microsoft.com/office/drawing/2014/main" id="{C76ECCC6-11EF-4FEB-BFCB-2F2156F77F90}"/>
              </a:ext>
            </a:extLst>
          </p:cNvPr>
          <p:cNvGrpSpPr/>
          <p:nvPr/>
        </p:nvGrpSpPr>
        <p:grpSpPr>
          <a:xfrm>
            <a:off x="11612379" y="7847643"/>
            <a:ext cx="2347310" cy="1282314"/>
            <a:chOff x="8740900" y="2327897"/>
            <a:chExt cx="1564873" cy="854876"/>
          </a:xfrm>
        </p:grpSpPr>
        <p:sp>
          <p:nvSpPr>
            <p:cNvPr id="27" name="文本框 26">
              <a:extLst>
                <a:ext uri="{FF2B5EF4-FFF2-40B4-BE49-F238E27FC236}">
                  <a16:creationId xmlns:a16="http://schemas.microsoft.com/office/drawing/2014/main" id="{E33EE0DB-D7AD-408D-A75D-C1859ED24D8B}"/>
                </a:ext>
              </a:extLst>
            </p:cNvPr>
            <p:cNvSpPr txBox="1"/>
            <p:nvPr/>
          </p:nvSpPr>
          <p:spPr>
            <a:xfrm>
              <a:off x="8740900" y="2327897"/>
              <a:ext cx="394553" cy="512961"/>
            </a:xfrm>
            <a:prstGeom prst="rect">
              <a:avLst/>
            </a:prstGeom>
            <a:solidFill>
              <a:schemeClr val="accent4"/>
            </a:solidFill>
          </p:spPr>
          <p:txBody>
            <a:bodyPr wrap="none" rtlCol="0">
              <a:spAutoFit/>
              <a:scene3d>
                <a:camera prst="orthographicFront"/>
                <a:lightRig rig="threePt" dir="t"/>
              </a:scene3d>
              <a:sp3d contourW="12700"/>
            </a:bodyPr>
            <a:lstStyle/>
            <a:p>
              <a:pPr algn="ctr"/>
              <a:r>
                <a:rPr lang="en-US" altLang="zh-CN" sz="4400" b="1">
                  <a:solidFill>
                    <a:schemeClr val="bg1"/>
                  </a:solidFill>
                  <a:latin typeface="Times New Roman" panose="02020603050405020304" pitchFamily="18" charset="0"/>
                  <a:cs typeface="Times New Roman" panose="02020603050405020304" pitchFamily="18" charset="0"/>
                  <a:sym typeface="+mn-lt"/>
                </a:rPr>
                <a:t>D</a:t>
              </a:r>
              <a:endParaRPr lang="zh-CN" altLang="en-US" sz="4400" b="1" dirty="0">
                <a:solidFill>
                  <a:schemeClr val="bg1"/>
                </a:solidFill>
                <a:latin typeface="Times New Roman" panose="02020603050405020304" pitchFamily="18" charset="0"/>
                <a:cs typeface="Times New Roman" panose="02020603050405020304" pitchFamily="18" charset="0"/>
                <a:sym typeface="+mn-lt"/>
              </a:endParaRPr>
            </a:p>
          </p:txBody>
        </p:sp>
        <p:sp>
          <p:nvSpPr>
            <p:cNvPr id="28" name="文本框 27">
              <a:extLst>
                <a:ext uri="{FF2B5EF4-FFF2-40B4-BE49-F238E27FC236}">
                  <a16:creationId xmlns:a16="http://schemas.microsoft.com/office/drawing/2014/main" id="{BB7E1A62-0065-41B0-B1F7-A1A157CA9A24}"/>
                </a:ext>
              </a:extLst>
            </p:cNvPr>
            <p:cNvSpPr txBox="1"/>
            <p:nvPr/>
          </p:nvSpPr>
          <p:spPr>
            <a:xfrm>
              <a:off x="9135232" y="2689005"/>
              <a:ext cx="1170541" cy="493768"/>
            </a:xfrm>
            <a:prstGeom prst="rect">
              <a:avLst/>
            </a:prstGeom>
            <a:solidFill>
              <a:schemeClr val="accent4"/>
            </a:solidFill>
          </p:spPr>
          <p:txBody>
            <a:bodyPr wrap="square" rtlCol="0">
              <a:spAutoFit/>
              <a:scene3d>
                <a:camera prst="orthographicFront"/>
                <a:lightRig rig="threePt" dir="t"/>
              </a:scene3d>
              <a:sp3d contourW="12700"/>
            </a:bodyPr>
            <a:lstStyle/>
            <a:p>
              <a:pPr algn="ctr">
                <a:lnSpc>
                  <a:spcPct val="130000"/>
                </a:lnSpc>
              </a:pPr>
              <a:r>
                <a:rPr lang="en-US" altLang="zh-CN" sz="3600">
                  <a:solidFill>
                    <a:schemeClr val="bg1"/>
                  </a:solidFill>
                  <a:latin typeface="Times New Roman" panose="02020603050405020304" pitchFamily="18" charset="0"/>
                  <a:cs typeface="Times New Roman" panose="02020603050405020304" pitchFamily="18" charset="0"/>
                  <a:sym typeface="+mn-lt"/>
                </a:rPr>
                <a:t>Ca, Fe</a:t>
              </a:r>
              <a:endParaRPr lang="en-US" altLang="zh-CN" sz="36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36" name="Rectangle: Rounded Corners 35">
            <a:extLst>
              <a:ext uri="{FF2B5EF4-FFF2-40B4-BE49-F238E27FC236}">
                <a16:creationId xmlns:a16="http://schemas.microsoft.com/office/drawing/2014/main" id="{EFE1BE1B-FF5E-787D-B39B-020EAD5D1F5D}"/>
              </a:ext>
            </a:extLst>
          </p:cNvPr>
          <p:cNvSpPr/>
          <p:nvPr/>
        </p:nvSpPr>
        <p:spPr>
          <a:xfrm>
            <a:off x="770061" y="2125797"/>
            <a:ext cx="6235135" cy="603540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3600" b="1" i="0">
                <a:solidFill>
                  <a:schemeClr val="bg1"/>
                </a:solidFill>
                <a:effectLst/>
                <a:latin typeface="Times New Roman" panose="02020603050405020304" pitchFamily="18" charset="0"/>
                <a:cs typeface="Times New Roman" panose="02020603050405020304" pitchFamily="18" charset="0"/>
              </a:rPr>
              <a:t>Câu 8:</a:t>
            </a:r>
            <a:r>
              <a:rPr lang="vi-VN" sz="3600" b="0" i="0">
                <a:solidFill>
                  <a:schemeClr val="bg1"/>
                </a:solidFill>
                <a:effectLst/>
                <a:latin typeface="Times New Roman" panose="02020603050405020304" pitchFamily="18" charset="0"/>
                <a:cs typeface="Times New Roman" panose="02020603050405020304" pitchFamily="18" charset="0"/>
              </a:rPr>
              <a:t> Tổng số hạt proton, nơtron, electron trong hai nguyên tử kim loại X và Y là 142, trong đó tổng số hạt mang điện nhiều hơn tổng số hạt không mang điện là 42. Số hạt mang điện của nguyên tử Y nhiều hơn của X là 12. Hai kim loại X, Y lần lượt là</a:t>
            </a:r>
          </a:p>
        </p:txBody>
      </p:sp>
      <p:pic>
        <p:nvPicPr>
          <p:cNvPr id="37" name="Picture 36">
            <a:extLst>
              <a:ext uri="{FF2B5EF4-FFF2-40B4-BE49-F238E27FC236}">
                <a16:creationId xmlns:a16="http://schemas.microsoft.com/office/drawing/2014/main" id="{FFD131B0-83D2-A482-3240-999F3E94DFCD}"/>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4138025" y="7684210"/>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79158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1000" fill="hold"/>
                                        <p:tgtEl>
                                          <p:spTgt spid="43"/>
                                        </p:tgtEl>
                                        <p:attrNameLst>
                                          <p:attrName>ppt_w</p:attrName>
                                        </p:attrNameLst>
                                      </p:cBhvr>
                                      <p:tavLst>
                                        <p:tav tm="0">
                                          <p:val>
                                            <p:fltVal val="0"/>
                                          </p:val>
                                        </p:tav>
                                        <p:tav tm="100000">
                                          <p:val>
                                            <p:strVal val="#ppt_w"/>
                                          </p:val>
                                        </p:tav>
                                      </p:tavLst>
                                    </p:anim>
                                    <p:anim calcmode="lin" valueType="num">
                                      <p:cBhvr>
                                        <p:cTn id="13" dur="1000" fill="hold"/>
                                        <p:tgtEl>
                                          <p:spTgt spid="43"/>
                                        </p:tgtEl>
                                        <p:attrNameLst>
                                          <p:attrName>ppt_h</p:attrName>
                                        </p:attrNameLst>
                                      </p:cBhvr>
                                      <p:tavLst>
                                        <p:tav tm="0">
                                          <p:val>
                                            <p:fltVal val="0"/>
                                          </p:val>
                                        </p:tav>
                                        <p:tav tm="100000">
                                          <p:val>
                                            <p:strVal val="#ppt_h"/>
                                          </p:val>
                                        </p:tav>
                                      </p:tavLst>
                                    </p:anim>
                                    <p:anim calcmode="lin" valueType="num">
                                      <p:cBhvr>
                                        <p:cTn id="14" dur="1000" fill="hold"/>
                                        <p:tgtEl>
                                          <p:spTgt spid="43"/>
                                        </p:tgtEl>
                                        <p:attrNameLst>
                                          <p:attrName>style.rotation</p:attrName>
                                        </p:attrNameLst>
                                      </p:cBhvr>
                                      <p:tavLst>
                                        <p:tav tm="0">
                                          <p:val>
                                            <p:fltVal val="90"/>
                                          </p:val>
                                        </p:tav>
                                        <p:tav tm="100000">
                                          <p:val>
                                            <p:fltVal val="0"/>
                                          </p:val>
                                        </p:tav>
                                      </p:tavLst>
                                    </p:anim>
                                    <p:animEffect transition="in" filter="fade">
                                      <p:cBhvr>
                                        <p:cTn id="15" dur="1000"/>
                                        <p:tgtEl>
                                          <p:spTgt spid="43"/>
                                        </p:tgtEl>
                                      </p:cBhvr>
                                    </p:animEffect>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1+#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250" fill="hold"/>
                                        <p:tgtEl>
                                          <p:spTgt spid="37"/>
                                        </p:tgtEl>
                                        <p:attrNameLst>
                                          <p:attrName>ppt_w</p:attrName>
                                        </p:attrNameLst>
                                      </p:cBhvr>
                                      <p:tavLst>
                                        <p:tav tm="0">
                                          <p:val>
                                            <p:strVal val="4*#ppt_w"/>
                                          </p:val>
                                        </p:tav>
                                        <p:tav tm="100000">
                                          <p:val>
                                            <p:strVal val="#ppt_w"/>
                                          </p:val>
                                        </p:tav>
                                      </p:tavLst>
                                    </p:anim>
                                    <p:anim calcmode="lin" valueType="num">
                                      <p:cBhvr>
                                        <p:cTn id="3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椭圆 41">
            <a:extLst>
              <a:ext uri="{FF2B5EF4-FFF2-40B4-BE49-F238E27FC236}">
                <a16:creationId xmlns:a16="http://schemas.microsoft.com/office/drawing/2014/main" id="{CE373ACC-45BF-4420-B600-BEB74FA9C713}"/>
              </a:ext>
            </a:extLst>
          </p:cNvPr>
          <p:cNvSpPr/>
          <p:nvPr/>
        </p:nvSpPr>
        <p:spPr>
          <a:xfrm>
            <a:off x="13182600" y="3889717"/>
            <a:ext cx="772716" cy="772716"/>
          </a:xfrm>
          <a:prstGeom prst="ellipse">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b="1">
                <a:latin typeface="Times New Roman" panose="02020603050405020304" pitchFamily="18" charset="0"/>
                <a:cs typeface="Times New Roman" panose="02020603050405020304" pitchFamily="18" charset="0"/>
                <a:sym typeface="+mn-lt"/>
              </a:rPr>
              <a:t>B</a:t>
            </a:r>
            <a:endParaRPr lang="zh-CN" altLang="en-US" sz="4800" b="1">
              <a:latin typeface="Times New Roman" panose="02020603050405020304" pitchFamily="18" charset="0"/>
              <a:cs typeface="Times New Roman" panose="02020603050405020304" pitchFamily="18" charset="0"/>
              <a:sym typeface="+mn-lt"/>
            </a:endParaRPr>
          </a:p>
        </p:txBody>
      </p:sp>
      <p:sp>
        <p:nvSpPr>
          <p:cNvPr id="16" name="文本框 15">
            <a:extLst>
              <a:ext uri="{FF2B5EF4-FFF2-40B4-BE49-F238E27FC236}">
                <a16:creationId xmlns:a16="http://schemas.microsoft.com/office/drawing/2014/main" id="{F98C8F20-AEF6-474C-B91A-84880FD3EDD3}"/>
              </a:ext>
            </a:extLst>
          </p:cNvPr>
          <p:cNvSpPr txBox="1"/>
          <p:nvPr/>
        </p:nvSpPr>
        <p:spPr>
          <a:xfrm>
            <a:off x="14401800" y="3749222"/>
            <a:ext cx="492443" cy="830997"/>
          </a:xfrm>
          <a:prstGeom prst="rect">
            <a:avLst/>
          </a:prstGeom>
          <a:noFill/>
        </p:spPr>
        <p:txBody>
          <a:bodyPr wrap="none" rtlCol="0">
            <a:spAutoFit/>
            <a:scene3d>
              <a:camera prst="orthographicFront"/>
              <a:lightRig rig="threePt" dir="t"/>
            </a:scene3d>
            <a:sp3d contourW="12700"/>
          </a:bodyPr>
          <a:lstStyle/>
          <a:p>
            <a:pPr algn="r"/>
            <a:r>
              <a:rPr lang="en-US" altLang="zh-CN" sz="4800" b="1">
                <a:solidFill>
                  <a:schemeClr val="bg1"/>
                </a:solidFill>
                <a:latin typeface="Times New Roman" panose="02020603050405020304" pitchFamily="18" charset="0"/>
                <a:cs typeface="Times New Roman" panose="02020603050405020304" pitchFamily="18" charset="0"/>
                <a:sym typeface="+mn-lt"/>
              </a:rPr>
              <a:t>2</a:t>
            </a:r>
            <a:endParaRPr lang="zh-CN" altLang="en-US" sz="4800" b="1" dirty="0">
              <a:solidFill>
                <a:schemeClr val="bg1"/>
              </a:solidFill>
              <a:latin typeface="Times New Roman" panose="02020603050405020304" pitchFamily="18" charset="0"/>
              <a:cs typeface="Times New Roman" panose="02020603050405020304" pitchFamily="18" charset="0"/>
              <a:sym typeface="+mn-lt"/>
            </a:endParaRPr>
          </a:p>
        </p:txBody>
      </p:sp>
      <p:sp>
        <p:nvSpPr>
          <p:cNvPr id="45" name="椭圆 44">
            <a:extLst>
              <a:ext uri="{FF2B5EF4-FFF2-40B4-BE49-F238E27FC236}">
                <a16:creationId xmlns:a16="http://schemas.microsoft.com/office/drawing/2014/main" id="{B54C69A9-962E-4D43-B2EB-B0B58F4A4843}"/>
              </a:ext>
            </a:extLst>
          </p:cNvPr>
          <p:cNvSpPr/>
          <p:nvPr/>
        </p:nvSpPr>
        <p:spPr>
          <a:xfrm>
            <a:off x="13182600" y="5866595"/>
            <a:ext cx="772716" cy="772716"/>
          </a:xfrm>
          <a:prstGeom prst="ellipse">
            <a:avLst/>
          </a:prstGeom>
          <a:solidFill>
            <a:srgbClr val="E9C9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b="1">
                <a:latin typeface="Times New Roman" panose="02020603050405020304" pitchFamily="18" charset="0"/>
                <a:cs typeface="Times New Roman" panose="02020603050405020304" pitchFamily="18" charset="0"/>
                <a:sym typeface="+mn-lt"/>
              </a:rPr>
              <a:t>C</a:t>
            </a:r>
            <a:endParaRPr lang="zh-CN" altLang="en-US" sz="4800" b="1">
              <a:latin typeface="Times New Roman" panose="02020603050405020304" pitchFamily="18" charset="0"/>
              <a:cs typeface="Times New Roman" panose="02020603050405020304" pitchFamily="18" charset="0"/>
              <a:sym typeface="+mn-lt"/>
            </a:endParaRPr>
          </a:p>
        </p:txBody>
      </p:sp>
      <p:sp>
        <p:nvSpPr>
          <p:cNvPr id="22" name="文本框 21">
            <a:extLst>
              <a:ext uri="{FF2B5EF4-FFF2-40B4-BE49-F238E27FC236}">
                <a16:creationId xmlns:a16="http://schemas.microsoft.com/office/drawing/2014/main" id="{3A510591-5105-4C60-A564-5BABE56BAFDC}"/>
              </a:ext>
            </a:extLst>
          </p:cNvPr>
          <p:cNvSpPr txBox="1"/>
          <p:nvPr/>
        </p:nvSpPr>
        <p:spPr>
          <a:xfrm>
            <a:off x="14401800" y="5726100"/>
            <a:ext cx="492443" cy="830997"/>
          </a:xfrm>
          <a:prstGeom prst="rect">
            <a:avLst/>
          </a:prstGeom>
          <a:noFill/>
        </p:spPr>
        <p:txBody>
          <a:bodyPr wrap="none" rtlCol="0">
            <a:spAutoFit/>
            <a:scene3d>
              <a:camera prst="orthographicFront"/>
              <a:lightRig rig="threePt" dir="t"/>
            </a:scene3d>
            <a:sp3d contourW="12700"/>
          </a:bodyPr>
          <a:lstStyle/>
          <a:p>
            <a:pPr algn="r"/>
            <a:r>
              <a:rPr lang="en-US" altLang="zh-CN" sz="4800" b="1">
                <a:solidFill>
                  <a:schemeClr val="bg1"/>
                </a:solidFill>
                <a:latin typeface="Times New Roman" panose="02020603050405020304" pitchFamily="18" charset="0"/>
                <a:cs typeface="Times New Roman" panose="02020603050405020304" pitchFamily="18" charset="0"/>
                <a:sym typeface="+mn-lt"/>
              </a:rPr>
              <a:t>3</a:t>
            </a:r>
            <a:endParaRPr lang="zh-CN" altLang="en-US" sz="4800" b="1" dirty="0">
              <a:solidFill>
                <a:schemeClr val="bg1"/>
              </a:solidFill>
              <a:latin typeface="Times New Roman" panose="02020603050405020304" pitchFamily="18" charset="0"/>
              <a:cs typeface="Times New Roman" panose="02020603050405020304" pitchFamily="18" charset="0"/>
              <a:sym typeface="+mn-lt"/>
            </a:endParaRPr>
          </a:p>
        </p:txBody>
      </p:sp>
      <p:sp>
        <p:nvSpPr>
          <p:cNvPr id="48" name="椭圆 47">
            <a:extLst>
              <a:ext uri="{FF2B5EF4-FFF2-40B4-BE49-F238E27FC236}">
                <a16:creationId xmlns:a16="http://schemas.microsoft.com/office/drawing/2014/main" id="{8B6ACFEB-F08A-4AC8-988F-C731EA9EF0F2}"/>
              </a:ext>
            </a:extLst>
          </p:cNvPr>
          <p:cNvSpPr/>
          <p:nvPr/>
        </p:nvSpPr>
        <p:spPr>
          <a:xfrm>
            <a:off x="13182600" y="7843475"/>
            <a:ext cx="772716" cy="772716"/>
          </a:xfrm>
          <a:prstGeom prst="ellipse">
            <a:avLst/>
          </a:pr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b="1">
                <a:latin typeface="Times New Roman" panose="02020603050405020304" pitchFamily="18" charset="0"/>
                <a:cs typeface="Times New Roman" panose="02020603050405020304" pitchFamily="18" charset="0"/>
                <a:sym typeface="+mn-lt"/>
              </a:rPr>
              <a:t>D</a:t>
            </a:r>
            <a:endParaRPr lang="zh-CN" altLang="en-US" sz="4800" b="1">
              <a:latin typeface="Times New Roman" panose="02020603050405020304" pitchFamily="18" charset="0"/>
              <a:cs typeface="Times New Roman" panose="02020603050405020304" pitchFamily="18" charset="0"/>
              <a:sym typeface="+mn-lt"/>
            </a:endParaRPr>
          </a:p>
        </p:txBody>
      </p:sp>
      <p:sp>
        <p:nvSpPr>
          <p:cNvPr id="29" name="文本框 28">
            <a:extLst>
              <a:ext uri="{FF2B5EF4-FFF2-40B4-BE49-F238E27FC236}">
                <a16:creationId xmlns:a16="http://schemas.microsoft.com/office/drawing/2014/main" id="{2150275C-0909-4E79-B69D-2503B103C7D2}"/>
              </a:ext>
            </a:extLst>
          </p:cNvPr>
          <p:cNvSpPr txBox="1"/>
          <p:nvPr/>
        </p:nvSpPr>
        <p:spPr>
          <a:xfrm>
            <a:off x="14401800" y="7702980"/>
            <a:ext cx="492443" cy="830997"/>
          </a:xfrm>
          <a:prstGeom prst="rect">
            <a:avLst/>
          </a:prstGeom>
          <a:noFill/>
        </p:spPr>
        <p:txBody>
          <a:bodyPr wrap="none" rtlCol="0">
            <a:spAutoFit/>
            <a:scene3d>
              <a:camera prst="orthographicFront"/>
              <a:lightRig rig="threePt" dir="t"/>
            </a:scene3d>
            <a:sp3d contourW="12700"/>
          </a:bodyPr>
          <a:lstStyle/>
          <a:p>
            <a:pPr algn="r"/>
            <a:r>
              <a:rPr lang="en-US" altLang="zh-CN" sz="4800" b="1">
                <a:solidFill>
                  <a:schemeClr val="bg1"/>
                </a:solidFill>
                <a:latin typeface="Times New Roman" panose="02020603050405020304" pitchFamily="18" charset="0"/>
                <a:cs typeface="Times New Roman" panose="02020603050405020304" pitchFamily="18" charset="0"/>
                <a:sym typeface="+mn-lt"/>
              </a:rPr>
              <a:t>4</a:t>
            </a:r>
            <a:endParaRPr lang="zh-CN" altLang="en-US" sz="4800" b="1" dirty="0">
              <a:solidFill>
                <a:schemeClr val="bg1"/>
              </a:solidFill>
              <a:latin typeface="Times New Roman" panose="02020603050405020304" pitchFamily="18" charset="0"/>
              <a:cs typeface="Times New Roman" panose="02020603050405020304" pitchFamily="18" charset="0"/>
              <a:sym typeface="+mn-lt"/>
            </a:endParaRPr>
          </a:p>
        </p:txBody>
      </p:sp>
      <p:sp>
        <p:nvSpPr>
          <p:cNvPr id="32" name="任意多边形: 形状 31">
            <a:extLst>
              <a:ext uri="{FF2B5EF4-FFF2-40B4-BE49-F238E27FC236}">
                <a16:creationId xmlns:a16="http://schemas.microsoft.com/office/drawing/2014/main" id="{4EEF9C0F-5ACE-4938-A182-5081D1A3ABAF}"/>
              </a:ext>
            </a:extLst>
          </p:cNvPr>
          <p:cNvSpPr/>
          <p:nvPr/>
        </p:nvSpPr>
        <p:spPr>
          <a:xfrm>
            <a:off x="-1295400" y="0"/>
            <a:ext cx="3376277" cy="6718658"/>
          </a:xfrm>
          <a:custGeom>
            <a:avLst/>
            <a:gdLst>
              <a:gd name="connsiteX0" fmla="*/ 1255941 w 1694091"/>
              <a:gd name="connsiteY0" fmla="*/ 0 h 3371175"/>
              <a:gd name="connsiteX1" fmla="*/ 1694091 w 1694091"/>
              <a:gd name="connsiteY1" fmla="*/ 0 h 3371175"/>
              <a:gd name="connsiteX2" fmla="*/ 438150 w 1694091"/>
              <a:gd name="connsiteY2" fmla="*/ 3371175 h 3371175"/>
              <a:gd name="connsiteX3" fmla="*/ 0 w 1694091"/>
              <a:gd name="connsiteY3" fmla="*/ 3371175 h 3371175"/>
            </a:gdLst>
            <a:ahLst/>
            <a:cxnLst>
              <a:cxn ang="0">
                <a:pos x="connsiteX0" y="connsiteY0"/>
              </a:cxn>
              <a:cxn ang="0">
                <a:pos x="connsiteX1" y="connsiteY1"/>
              </a:cxn>
              <a:cxn ang="0">
                <a:pos x="connsiteX2" y="connsiteY2"/>
              </a:cxn>
              <a:cxn ang="0">
                <a:pos x="connsiteX3" y="connsiteY3"/>
              </a:cxn>
            </a:cxnLst>
            <a:rect l="l" t="t" r="r" b="b"/>
            <a:pathLst>
              <a:path w="1694091" h="3371175">
                <a:moveTo>
                  <a:pt x="1255941" y="0"/>
                </a:moveTo>
                <a:lnTo>
                  <a:pt x="1694091" y="0"/>
                </a:lnTo>
                <a:lnTo>
                  <a:pt x="438150" y="3371175"/>
                </a:lnTo>
                <a:lnTo>
                  <a:pt x="0" y="3371175"/>
                </a:lnTo>
                <a:close/>
              </a:path>
            </a:pathLst>
          </a:cu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33" name="任意多边形: 形状 32">
            <a:extLst>
              <a:ext uri="{FF2B5EF4-FFF2-40B4-BE49-F238E27FC236}">
                <a16:creationId xmlns:a16="http://schemas.microsoft.com/office/drawing/2014/main" id="{56504327-D2A7-4BC8-B065-7D0A57D55F92}"/>
              </a:ext>
            </a:extLst>
          </p:cNvPr>
          <p:cNvSpPr/>
          <p:nvPr/>
        </p:nvSpPr>
        <p:spPr>
          <a:xfrm>
            <a:off x="8610600" y="5075843"/>
            <a:ext cx="2561528" cy="5097338"/>
          </a:xfrm>
          <a:custGeom>
            <a:avLst/>
            <a:gdLst>
              <a:gd name="connsiteX0" fmla="*/ 1255941 w 1694091"/>
              <a:gd name="connsiteY0" fmla="*/ 0 h 3371175"/>
              <a:gd name="connsiteX1" fmla="*/ 1694091 w 1694091"/>
              <a:gd name="connsiteY1" fmla="*/ 0 h 3371175"/>
              <a:gd name="connsiteX2" fmla="*/ 438150 w 1694091"/>
              <a:gd name="connsiteY2" fmla="*/ 3371175 h 3371175"/>
              <a:gd name="connsiteX3" fmla="*/ 0 w 1694091"/>
              <a:gd name="connsiteY3" fmla="*/ 3371175 h 3371175"/>
            </a:gdLst>
            <a:ahLst/>
            <a:cxnLst>
              <a:cxn ang="0">
                <a:pos x="connsiteX0" y="connsiteY0"/>
              </a:cxn>
              <a:cxn ang="0">
                <a:pos x="connsiteX1" y="connsiteY1"/>
              </a:cxn>
              <a:cxn ang="0">
                <a:pos x="connsiteX2" y="connsiteY2"/>
              </a:cxn>
              <a:cxn ang="0">
                <a:pos x="connsiteX3" y="connsiteY3"/>
              </a:cxn>
            </a:cxnLst>
            <a:rect l="l" t="t" r="r" b="b"/>
            <a:pathLst>
              <a:path w="1694091" h="3371175">
                <a:moveTo>
                  <a:pt x="1255941" y="0"/>
                </a:moveTo>
                <a:lnTo>
                  <a:pt x="1694091" y="0"/>
                </a:lnTo>
                <a:lnTo>
                  <a:pt x="438150" y="3371175"/>
                </a:lnTo>
                <a:lnTo>
                  <a:pt x="0" y="3371175"/>
                </a:lnTo>
                <a:close/>
              </a:path>
            </a:pathLst>
          </a:cu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30" name="椭圆 41">
            <a:extLst>
              <a:ext uri="{FF2B5EF4-FFF2-40B4-BE49-F238E27FC236}">
                <a16:creationId xmlns:a16="http://schemas.microsoft.com/office/drawing/2014/main" id="{50771122-E1ED-1694-44F6-2E36C65251CF}"/>
              </a:ext>
            </a:extLst>
          </p:cNvPr>
          <p:cNvSpPr/>
          <p:nvPr/>
        </p:nvSpPr>
        <p:spPr>
          <a:xfrm>
            <a:off x="13182600" y="1878786"/>
            <a:ext cx="772716" cy="7727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b="1">
                <a:latin typeface="Times New Roman" panose="02020603050405020304" pitchFamily="18" charset="0"/>
                <a:cs typeface="Times New Roman" panose="02020603050405020304" pitchFamily="18" charset="0"/>
                <a:sym typeface="+mn-lt"/>
              </a:rPr>
              <a:t>A</a:t>
            </a:r>
            <a:endParaRPr lang="zh-CN" altLang="en-US" sz="4800" b="1">
              <a:latin typeface="Times New Roman" panose="02020603050405020304" pitchFamily="18" charset="0"/>
              <a:cs typeface="Times New Roman" panose="02020603050405020304" pitchFamily="18" charset="0"/>
              <a:sym typeface="+mn-lt"/>
            </a:endParaRPr>
          </a:p>
        </p:txBody>
      </p:sp>
      <p:sp>
        <p:nvSpPr>
          <p:cNvPr id="51" name="文本框 15">
            <a:extLst>
              <a:ext uri="{FF2B5EF4-FFF2-40B4-BE49-F238E27FC236}">
                <a16:creationId xmlns:a16="http://schemas.microsoft.com/office/drawing/2014/main" id="{9169A937-4592-3FB8-7D4D-A1DDDD43EE7B}"/>
              </a:ext>
            </a:extLst>
          </p:cNvPr>
          <p:cNvSpPr txBox="1"/>
          <p:nvPr/>
        </p:nvSpPr>
        <p:spPr>
          <a:xfrm>
            <a:off x="14401800" y="1738291"/>
            <a:ext cx="492443" cy="830997"/>
          </a:xfrm>
          <a:prstGeom prst="rect">
            <a:avLst/>
          </a:prstGeom>
          <a:noFill/>
        </p:spPr>
        <p:txBody>
          <a:bodyPr wrap="none" rtlCol="0">
            <a:spAutoFit/>
            <a:scene3d>
              <a:camera prst="orthographicFront"/>
              <a:lightRig rig="threePt" dir="t"/>
            </a:scene3d>
            <a:sp3d contourW="12700"/>
          </a:bodyPr>
          <a:lstStyle/>
          <a:p>
            <a:pPr algn="r"/>
            <a:r>
              <a:rPr lang="en-US" altLang="zh-CN" sz="4800" b="1">
                <a:solidFill>
                  <a:schemeClr val="bg1"/>
                </a:solidFill>
                <a:latin typeface="Times New Roman" panose="02020603050405020304" pitchFamily="18" charset="0"/>
                <a:cs typeface="Times New Roman" panose="02020603050405020304" pitchFamily="18" charset="0"/>
                <a:sym typeface="+mn-lt"/>
              </a:rPr>
              <a:t>1</a:t>
            </a:r>
            <a:endParaRPr lang="zh-CN" altLang="en-US" sz="4800" b="1" dirty="0">
              <a:solidFill>
                <a:schemeClr val="bg1"/>
              </a:solidFill>
              <a:latin typeface="Times New Roman" panose="02020603050405020304" pitchFamily="18" charset="0"/>
              <a:cs typeface="Times New Roman" panose="02020603050405020304" pitchFamily="18" charset="0"/>
              <a:sym typeface="+mn-lt"/>
            </a:endParaRPr>
          </a:p>
        </p:txBody>
      </p:sp>
      <p:sp>
        <p:nvSpPr>
          <p:cNvPr id="52" name="Rectangle: Rounded Corners 51">
            <a:extLst>
              <a:ext uri="{FF2B5EF4-FFF2-40B4-BE49-F238E27FC236}">
                <a16:creationId xmlns:a16="http://schemas.microsoft.com/office/drawing/2014/main" id="{12B8FB91-6AB8-765C-54D8-DAABE9D32E42}"/>
              </a:ext>
            </a:extLst>
          </p:cNvPr>
          <p:cNvSpPr/>
          <p:nvPr/>
        </p:nvSpPr>
        <p:spPr>
          <a:xfrm>
            <a:off x="392738" y="1795806"/>
            <a:ext cx="10779390" cy="57391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3600" b="1" i="0">
                <a:solidFill>
                  <a:schemeClr val="bg1"/>
                </a:solidFill>
                <a:effectLst/>
                <a:latin typeface="Times New Roman" panose="02020603050405020304" pitchFamily="18" charset="0"/>
                <a:cs typeface="Times New Roman" panose="02020603050405020304" pitchFamily="18" charset="0"/>
              </a:rPr>
              <a:t>Câu 9:</a:t>
            </a:r>
            <a:r>
              <a:rPr lang="vi-VN" sz="3600" b="0" i="0">
                <a:solidFill>
                  <a:schemeClr val="bg1"/>
                </a:solidFill>
                <a:effectLst/>
                <a:latin typeface="Times New Roman" panose="02020603050405020304" pitchFamily="18" charset="0"/>
                <a:cs typeface="Times New Roman" panose="02020603050405020304" pitchFamily="18" charset="0"/>
              </a:rPr>
              <a:t> Cho các phát biểu sau:</a:t>
            </a:r>
          </a:p>
          <a:p>
            <a:pPr algn="l"/>
            <a:r>
              <a:rPr lang="vi-VN" sz="3600" b="0" i="0">
                <a:solidFill>
                  <a:schemeClr val="bg1"/>
                </a:solidFill>
                <a:effectLst/>
                <a:latin typeface="Times New Roman" panose="02020603050405020304" pitchFamily="18" charset="0"/>
                <a:cs typeface="Times New Roman" panose="02020603050405020304" pitchFamily="18" charset="0"/>
              </a:rPr>
              <a:t>(1). Tất cả các hạt nhân nguyên tử đều được cấu tạo từ các hạt proton và notron.</a:t>
            </a:r>
          </a:p>
          <a:p>
            <a:pPr algn="l"/>
            <a:r>
              <a:rPr lang="vi-VN" sz="3600" b="0" i="0">
                <a:solidFill>
                  <a:schemeClr val="bg1"/>
                </a:solidFill>
                <a:effectLst/>
                <a:latin typeface="Times New Roman" panose="02020603050405020304" pitchFamily="18" charset="0"/>
                <a:cs typeface="Times New Roman" panose="02020603050405020304" pitchFamily="18" charset="0"/>
              </a:rPr>
              <a:t>(2). Khối lượng nguyên tử tập trung phần lớn ở lớp vỏ.</a:t>
            </a:r>
          </a:p>
          <a:p>
            <a:pPr algn="l"/>
            <a:r>
              <a:rPr lang="vi-VN" sz="3600" b="0" i="0">
                <a:solidFill>
                  <a:schemeClr val="bg1"/>
                </a:solidFill>
                <a:effectLst/>
                <a:latin typeface="Times New Roman" panose="02020603050405020304" pitchFamily="18" charset="0"/>
                <a:cs typeface="Times New Roman" panose="02020603050405020304" pitchFamily="18" charset="0"/>
              </a:rPr>
              <a:t>(3). Trong nguyên tử số electron bằng số proton.</a:t>
            </a:r>
          </a:p>
          <a:p>
            <a:pPr algn="l"/>
            <a:r>
              <a:rPr lang="vi-VN" sz="3600" b="0" i="0">
                <a:solidFill>
                  <a:schemeClr val="bg1"/>
                </a:solidFill>
                <a:effectLst/>
                <a:latin typeface="Times New Roman" panose="02020603050405020304" pitchFamily="18" charset="0"/>
                <a:cs typeface="Times New Roman" panose="02020603050405020304" pitchFamily="18" charset="0"/>
              </a:rPr>
              <a:t>(4). Trong hạt nhân nguyên tử hạt mang điện là proton và electron.</a:t>
            </a:r>
          </a:p>
          <a:p>
            <a:pPr algn="l"/>
            <a:r>
              <a:rPr lang="vi-VN" sz="3600" b="0" i="0">
                <a:solidFill>
                  <a:schemeClr val="bg1"/>
                </a:solidFill>
                <a:effectLst/>
                <a:latin typeface="Times New Roman" panose="02020603050405020304" pitchFamily="18" charset="0"/>
                <a:cs typeface="Times New Roman" panose="02020603050405020304" pitchFamily="18" charset="0"/>
              </a:rPr>
              <a:t>(5). Trong nguyên tử, hạt electron có khối lượng không đáng kể so với các hạt còn lại.</a:t>
            </a:r>
          </a:p>
          <a:p>
            <a:pPr algn="l"/>
            <a:r>
              <a:rPr lang="vi-VN" sz="3600" b="0" i="0">
                <a:solidFill>
                  <a:schemeClr val="bg1"/>
                </a:solidFill>
                <a:effectLst/>
                <a:latin typeface="Times New Roman" panose="02020603050405020304" pitchFamily="18" charset="0"/>
                <a:cs typeface="Times New Roman" panose="02020603050405020304" pitchFamily="18" charset="0"/>
              </a:rPr>
              <a:t>Số phát biểu đúng là</a:t>
            </a:r>
          </a:p>
        </p:txBody>
      </p:sp>
      <p:pic>
        <p:nvPicPr>
          <p:cNvPr id="53" name="Picture 52">
            <a:extLst>
              <a:ext uri="{FF2B5EF4-FFF2-40B4-BE49-F238E27FC236}">
                <a16:creationId xmlns:a16="http://schemas.microsoft.com/office/drawing/2014/main" id="{85F9C9CF-94F1-B836-9C73-CDB495F92600}"/>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5318956" y="5571347"/>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92064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Vertical)">
                                      <p:cBhvr>
                                        <p:cTn id="19" dur="500"/>
                                        <p:tgtEl>
                                          <p:spTgt spid="5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250" fill="hold"/>
                                        <p:tgtEl>
                                          <p:spTgt spid="53"/>
                                        </p:tgtEl>
                                        <p:attrNameLst>
                                          <p:attrName>ppt_w</p:attrName>
                                        </p:attrNameLst>
                                      </p:cBhvr>
                                      <p:tavLst>
                                        <p:tav tm="0">
                                          <p:val>
                                            <p:strVal val="4*#ppt_w"/>
                                          </p:val>
                                        </p:tav>
                                        <p:tav tm="100000">
                                          <p:val>
                                            <p:strVal val="#ppt_w"/>
                                          </p:val>
                                        </p:tav>
                                      </p:tavLst>
                                    </p:anim>
                                    <p:anim calcmode="lin" valueType="num">
                                      <p:cBhvr>
                                        <p:cTn id="3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6" grpId="0"/>
      <p:bldP spid="45" grpId="0" animBg="1"/>
      <p:bldP spid="22" grpId="0"/>
      <p:bldP spid="48" grpId="0" animBg="1"/>
      <p:bldP spid="29" grpId="0"/>
      <p:bldP spid="30" grpId="0" animBg="1"/>
      <p:bldP spid="5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0b9b3bfd-f8cf-4217-8d0e-cca33ea2d18e" descr="pgQAAB+LCAAAAAAABACVklFPwjAQx79L1bdJxiKoewMJhgfFhEUfzB7qerDi2pGuMxiy7267tWOwKfi2Xf939/vf3Q5dyu8NIB8tGBZyQvFKYDaTwJCDZgT5PE8SB40pJ5SvHkWabzLkv+/qtObLG5XxK05y0LmcSoqT6tdv6a3siXLKcmZkbs9VIbxthPpuFaSEJNCUzbgE8VV36OtY+b2QQjWYpoJhqRru3OIKmSfkDwc9t9DJBLaqkIOCCsvyGDw9gE6f+kHbHJF1nkkGXO6TXrAaHSiqDr/tvL26xvGO53F93zER79YtPZjKixhv4FmV0rxmAjqEwtrcAazqqz4ObBfOr7wBbP/pUGc0vXWt4096XaDfoDcIXdxhB3l9iQ9pkorTl2hlrff5ckkjCGJgYDUB5XLEiYIm9gzHgq5iySHLTGD+sYZINtL8oVblWaxqXkynE+/mbuAha88tus7RNjz3HI/05+ypTGkuSvnNQI6iSI3ZkFeGynjLp8U/fYhmtmMcfep1RCk/PlCLf7DjKqh2HBY/d5/0VaYEAAA=">
            <a:extLst>
              <a:ext uri="{FF2B5EF4-FFF2-40B4-BE49-F238E27FC236}">
                <a16:creationId xmlns:a16="http://schemas.microsoft.com/office/drawing/2014/main" id="{EB951881-6852-47C7-9402-3DBCFD2954D5}"/>
              </a:ext>
            </a:extLst>
          </p:cNvPr>
          <p:cNvGrpSpPr>
            <a:grpSpLocks noChangeAspect="1"/>
          </p:cNvGrpSpPr>
          <p:nvPr/>
        </p:nvGrpSpPr>
        <p:grpSpPr>
          <a:xfrm>
            <a:off x="3309257" y="5905500"/>
            <a:ext cx="1633958" cy="1632786"/>
            <a:chOff x="4049677" y="2333943"/>
            <a:chExt cx="2339916" cy="2338239"/>
          </a:xfrm>
        </p:grpSpPr>
        <p:sp>
          <p:nvSpPr>
            <p:cNvPr id="5" name="ExtraShape">
              <a:extLst>
                <a:ext uri="{FF2B5EF4-FFF2-40B4-BE49-F238E27FC236}">
                  <a16:creationId xmlns:a16="http://schemas.microsoft.com/office/drawing/2014/main" id="{FE5A5CEE-D20F-4A90-91B5-89355AEF93A3}"/>
                </a:ext>
              </a:extLst>
            </p:cNvPr>
            <p:cNvSpPr/>
            <p:nvPr/>
          </p:nvSpPr>
          <p:spPr bwMode="auto">
            <a:xfrm>
              <a:off x="4114581" y="2397728"/>
              <a:ext cx="2206750" cy="2206750"/>
            </a:xfrm>
            <a:prstGeom prst="blockArc">
              <a:avLst>
                <a:gd name="adj1" fmla="val 10800000"/>
                <a:gd name="adj2" fmla="val 10800000"/>
                <a:gd name="adj3" fmla="val 589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hangingPunct="0">
                <a:spcBef>
                  <a:spcPct val="0"/>
                </a:spcBef>
                <a:spcAft>
                  <a:spcPct val="0"/>
                </a:spcAft>
                <a:defRPr/>
              </a:pP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6" name="ValueShape">
              <a:extLst>
                <a:ext uri="{FF2B5EF4-FFF2-40B4-BE49-F238E27FC236}">
                  <a16:creationId xmlns:a16="http://schemas.microsoft.com/office/drawing/2014/main" id="{CA2FA788-3524-4E29-AD26-B608D2D033FE}"/>
                </a:ext>
              </a:extLst>
            </p:cNvPr>
            <p:cNvSpPr/>
            <p:nvPr/>
          </p:nvSpPr>
          <p:spPr bwMode="auto">
            <a:xfrm>
              <a:off x="4049677" y="2333943"/>
              <a:ext cx="2339916" cy="2338239"/>
            </a:xfrm>
            <a:prstGeom prst="blockArc">
              <a:avLst>
                <a:gd name="adj1" fmla="val 16200000"/>
                <a:gd name="adj2" fmla="val 8640000"/>
                <a:gd name="adj3" fmla="val 11634"/>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600" b="1" noProof="1">
                  <a:solidFill>
                    <a:schemeClr val="bg1"/>
                  </a:solidFill>
                  <a:latin typeface="Times New Roman" panose="02020603050405020304" pitchFamily="18" charset="0"/>
                  <a:cs typeface="Times New Roman" panose="02020603050405020304" pitchFamily="18" charset="0"/>
                  <a:sym typeface="+mn-lt"/>
                </a:rPr>
                <a:t>A</a:t>
              </a: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grpSp>
      <p:grpSp>
        <p:nvGrpSpPr>
          <p:cNvPr id="9" name="0b9b3bfd-f8cf-4217-8d0e-cca33ea2d18e" descr="NgUAAB+LCAAAAAAABACtVE1PwkAQ/S8r3tCUQlF7AyvGg0oC8WI4rO1AB9st2d0mEMN/d7pdYJEPY+KtfTNv+mbmTb9YAxMWshZrsoZeLYCeRzmXOkI+kzx/LhLIKDaUxQKkRlAsfP+yJN8hvfGsBJu1IvwZBeZlbmAWetceQXzpQC3PgBHEmPMswhlqqk3IkxqCjEFom6hlCU1mX7pBRXqURbmgj3ps3dyIabsdaIli5qixbOZdsuPsjsPuF0UGXBzSayXH6IFDvy+yQh6SN6ldJ/V1OsUYxinkYFgUGqPQPZGMUp5s5taXOEu1AKUs8Poxh1g7tLBLRFPSpJcqpeIXg0Hkd24Dn3S6oieUgiKhAbm7vHFk9ZJ5qXROK7CJOwOsTCMSpmb9VHjIySWgQSoTOajgxGm1IoElC/0mbYg8ZidzdWe6ehCJBfwbA9AMFvBC7EpnPUYDscn60JBbSZPdVm5df6LCD8xQr8721Dndk/m22uvniMIxLHXrjMLOnsI7R2HF3Gn7YeGdwjZb/3Ub/6N8f7Yt76flz841OK2uvhdXXG1lNsCs+vX04upnQKeiQFuDb+5hC1Z2cS9nL3DSR/Y2+zz+rMwZF+I3fwXVDCbrb/Va3hM2BQAA">
            <a:extLst>
              <a:ext uri="{FF2B5EF4-FFF2-40B4-BE49-F238E27FC236}">
                <a16:creationId xmlns:a16="http://schemas.microsoft.com/office/drawing/2014/main" id="{7C094C0A-12A4-4EA9-9608-D20A2866EE3C}"/>
              </a:ext>
            </a:extLst>
          </p:cNvPr>
          <p:cNvGrpSpPr>
            <a:grpSpLocks noChangeAspect="1"/>
          </p:cNvGrpSpPr>
          <p:nvPr/>
        </p:nvGrpSpPr>
        <p:grpSpPr>
          <a:xfrm>
            <a:off x="6388172" y="5905500"/>
            <a:ext cx="1633958" cy="1632786"/>
            <a:chOff x="4049677" y="2333943"/>
            <a:chExt cx="2339916" cy="2338239"/>
          </a:xfrm>
        </p:grpSpPr>
        <p:sp>
          <p:nvSpPr>
            <p:cNvPr id="10" name="ExtraShape">
              <a:extLst>
                <a:ext uri="{FF2B5EF4-FFF2-40B4-BE49-F238E27FC236}">
                  <a16:creationId xmlns:a16="http://schemas.microsoft.com/office/drawing/2014/main" id="{B3DAC62F-1D16-444D-AFDC-7620ACC4FDDF}"/>
                </a:ext>
              </a:extLst>
            </p:cNvPr>
            <p:cNvSpPr/>
            <p:nvPr/>
          </p:nvSpPr>
          <p:spPr bwMode="auto">
            <a:xfrm>
              <a:off x="4114581" y="2397728"/>
              <a:ext cx="2206750" cy="2206750"/>
            </a:xfrm>
            <a:prstGeom prst="blockArc">
              <a:avLst>
                <a:gd name="adj1" fmla="val 10800000"/>
                <a:gd name="adj2" fmla="val 10800000"/>
                <a:gd name="adj3" fmla="val 589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hangingPunct="0">
                <a:spcBef>
                  <a:spcPct val="0"/>
                </a:spcBef>
                <a:spcAft>
                  <a:spcPct val="0"/>
                </a:spcAft>
                <a:defRPr/>
              </a:pP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11" name="ValueShape">
              <a:extLst>
                <a:ext uri="{FF2B5EF4-FFF2-40B4-BE49-F238E27FC236}">
                  <a16:creationId xmlns:a16="http://schemas.microsoft.com/office/drawing/2014/main" id="{41ACEAC5-B175-4D2E-A133-66DF1510DF57}"/>
                </a:ext>
              </a:extLst>
            </p:cNvPr>
            <p:cNvSpPr/>
            <p:nvPr/>
          </p:nvSpPr>
          <p:spPr bwMode="auto">
            <a:xfrm>
              <a:off x="4049677" y="2333943"/>
              <a:ext cx="2339916" cy="2338239"/>
            </a:xfrm>
            <a:prstGeom prst="blockArc">
              <a:avLst>
                <a:gd name="adj1" fmla="val 17926954"/>
                <a:gd name="adj2" fmla="val 8640000"/>
                <a:gd name="adj3" fmla="val 11634"/>
              </a:avLst>
            </a:pr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600" b="1" noProof="1">
                  <a:solidFill>
                    <a:schemeClr val="bg1"/>
                  </a:solidFill>
                  <a:latin typeface="Times New Roman" panose="02020603050405020304" pitchFamily="18" charset="0"/>
                  <a:cs typeface="Times New Roman" panose="02020603050405020304" pitchFamily="18" charset="0"/>
                  <a:sym typeface="+mn-lt"/>
                </a:rPr>
                <a:t>B</a:t>
              </a: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grpSp>
      <p:grpSp>
        <p:nvGrpSpPr>
          <p:cNvPr id="12" name="0b9b3bfd-f8cf-4217-8d0e-cca33ea2d18e" descr="pgQAAB+LCAAAAAAABACVklFPwjAQx79L1bdJxiKoewMJhgfFhEUfzB7qerDi2pGuMxiy7267tWOwKfi2Xf939/vf3Q5dyu8NIB8tGBZyQvFKYDaTwJCDZgT5PE8SB40pJ5SvHkWabzLkv+/qtObLG5XxK05y0LmcSoqT6tdv6a3siXLKcmZkbs9VIbxthPpuFaSEJNCUzbgE8VV36OtY+b2QQjWYpoJhqRru3OIKmSfkDwc9t9DJBLaqkIOCCsvyGDw9gE6f+kHbHJF1nkkGXO6TXrAaHSiqDr/tvL26xvGO53F93zER79YtPZjKixhv4FmV0rxmAjqEwtrcAazqqz4ObBfOr7wBbP/pUGc0vXWt4096XaDfoDcIXdxhB3l9iQ9pkorTl2hlrff5ckkjCGJgYDUB5XLEiYIm9gzHgq5iySHLTGD+sYZINtL8oVblWaxqXkynE+/mbuAha88tus7RNjz3HI/05+ypTGkuSvnNQI6iSI3ZkFeGynjLp8U/fYhmtmMcfep1RCk/PlCLf7DjKqh2HBY/d5/0VaYEAAA=">
            <a:extLst>
              <a:ext uri="{FF2B5EF4-FFF2-40B4-BE49-F238E27FC236}">
                <a16:creationId xmlns:a16="http://schemas.microsoft.com/office/drawing/2014/main" id="{F1C0D227-54AE-4A6C-8E3F-C465CD3CA793}"/>
              </a:ext>
            </a:extLst>
          </p:cNvPr>
          <p:cNvGrpSpPr>
            <a:grpSpLocks noChangeAspect="1"/>
          </p:cNvGrpSpPr>
          <p:nvPr/>
        </p:nvGrpSpPr>
        <p:grpSpPr>
          <a:xfrm>
            <a:off x="9480586" y="5876796"/>
            <a:ext cx="1633958" cy="1632786"/>
            <a:chOff x="4049677" y="2333943"/>
            <a:chExt cx="2339916" cy="2338239"/>
          </a:xfrm>
        </p:grpSpPr>
        <p:sp>
          <p:nvSpPr>
            <p:cNvPr id="13" name="ExtraShape">
              <a:extLst>
                <a:ext uri="{FF2B5EF4-FFF2-40B4-BE49-F238E27FC236}">
                  <a16:creationId xmlns:a16="http://schemas.microsoft.com/office/drawing/2014/main" id="{DA775DDC-2A9F-40C5-BE83-2343D5B0B1F1}"/>
                </a:ext>
              </a:extLst>
            </p:cNvPr>
            <p:cNvSpPr/>
            <p:nvPr/>
          </p:nvSpPr>
          <p:spPr bwMode="auto">
            <a:xfrm>
              <a:off x="4114581" y="2397728"/>
              <a:ext cx="2206750" cy="2206750"/>
            </a:xfrm>
            <a:prstGeom prst="blockArc">
              <a:avLst>
                <a:gd name="adj1" fmla="val 10800000"/>
                <a:gd name="adj2" fmla="val 10800000"/>
                <a:gd name="adj3" fmla="val 589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hangingPunct="0">
                <a:spcBef>
                  <a:spcPct val="0"/>
                </a:spcBef>
                <a:spcAft>
                  <a:spcPct val="0"/>
                </a:spcAft>
                <a:defRPr/>
              </a:pP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14" name="ValueShape">
              <a:extLst>
                <a:ext uri="{FF2B5EF4-FFF2-40B4-BE49-F238E27FC236}">
                  <a16:creationId xmlns:a16="http://schemas.microsoft.com/office/drawing/2014/main" id="{CF66A8B7-87D2-4821-B275-0E61ADE56FB4}"/>
                </a:ext>
              </a:extLst>
            </p:cNvPr>
            <p:cNvSpPr/>
            <p:nvPr/>
          </p:nvSpPr>
          <p:spPr bwMode="auto">
            <a:xfrm>
              <a:off x="4049677" y="2333943"/>
              <a:ext cx="2339916" cy="2338239"/>
            </a:xfrm>
            <a:prstGeom prst="blockArc">
              <a:avLst>
                <a:gd name="adj1" fmla="val 13760887"/>
                <a:gd name="adj2" fmla="val 8640000"/>
                <a:gd name="adj3" fmla="val 11634"/>
              </a:avLst>
            </a:prstGeom>
            <a:solidFill>
              <a:srgbClr val="E9C9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600" b="1" noProof="1">
                  <a:solidFill>
                    <a:schemeClr val="bg1"/>
                  </a:solidFill>
                  <a:latin typeface="Times New Roman" panose="02020603050405020304" pitchFamily="18" charset="0"/>
                  <a:cs typeface="Times New Roman" panose="02020603050405020304" pitchFamily="18" charset="0"/>
                  <a:sym typeface="+mn-lt"/>
                </a:rPr>
                <a:t>C</a:t>
              </a: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22F49851-684F-49FA-8133-A98D7136FA54}"/>
              </a:ext>
            </a:extLst>
          </p:cNvPr>
          <p:cNvSpPr txBox="1"/>
          <p:nvPr/>
        </p:nvSpPr>
        <p:spPr>
          <a:xfrm>
            <a:off x="3840372" y="7818124"/>
            <a:ext cx="569387" cy="1015663"/>
          </a:xfrm>
          <a:prstGeom prst="rect">
            <a:avLst/>
          </a:prstGeom>
          <a:noFill/>
        </p:spPr>
        <p:txBody>
          <a:bodyPr wrap="none" rtlCol="0">
            <a:spAutoFit/>
            <a:scene3d>
              <a:camera prst="orthographicFront"/>
              <a:lightRig rig="threePt" dir="t"/>
            </a:scene3d>
            <a:sp3d contourW="12700"/>
          </a:bodyPr>
          <a:lstStyle/>
          <a:p>
            <a:pPr algn="ctr"/>
            <a:r>
              <a:rPr lang="en-US" altLang="zh-CN" sz="6000">
                <a:solidFill>
                  <a:schemeClr val="bg1"/>
                </a:solidFill>
                <a:latin typeface="Times New Roman" panose="02020603050405020304" pitchFamily="18" charset="0"/>
                <a:cs typeface="Times New Roman" panose="02020603050405020304" pitchFamily="18" charset="0"/>
                <a:sym typeface="+mn-lt"/>
              </a:rPr>
              <a:t>1</a:t>
            </a:r>
            <a:endParaRPr lang="zh-CN" altLang="en-US" sz="6000" dirty="0">
              <a:solidFill>
                <a:schemeClr val="bg1"/>
              </a:solidFill>
              <a:latin typeface="Times New Roman" panose="02020603050405020304" pitchFamily="18" charset="0"/>
              <a:cs typeface="Times New Roman" panose="02020603050405020304" pitchFamily="18" charset="0"/>
              <a:sym typeface="+mn-lt"/>
            </a:endParaRPr>
          </a:p>
        </p:txBody>
      </p:sp>
      <p:sp>
        <p:nvSpPr>
          <p:cNvPr id="16" name="文本框 15">
            <a:extLst>
              <a:ext uri="{FF2B5EF4-FFF2-40B4-BE49-F238E27FC236}">
                <a16:creationId xmlns:a16="http://schemas.microsoft.com/office/drawing/2014/main" id="{81F5FCA0-6CEC-4D79-92FE-141D0B4B8053}"/>
              </a:ext>
            </a:extLst>
          </p:cNvPr>
          <p:cNvSpPr txBox="1"/>
          <p:nvPr/>
        </p:nvSpPr>
        <p:spPr>
          <a:xfrm>
            <a:off x="6919287" y="7818124"/>
            <a:ext cx="569387" cy="1015663"/>
          </a:xfrm>
          <a:prstGeom prst="rect">
            <a:avLst/>
          </a:prstGeom>
          <a:noFill/>
        </p:spPr>
        <p:txBody>
          <a:bodyPr wrap="none" rtlCol="0">
            <a:spAutoFit/>
            <a:scene3d>
              <a:camera prst="orthographicFront"/>
              <a:lightRig rig="threePt" dir="t"/>
            </a:scene3d>
            <a:sp3d contourW="12700"/>
          </a:bodyPr>
          <a:lstStyle/>
          <a:p>
            <a:pPr algn="ctr"/>
            <a:r>
              <a:rPr lang="en-US" altLang="zh-CN" sz="6000">
                <a:solidFill>
                  <a:schemeClr val="bg1"/>
                </a:solidFill>
                <a:latin typeface="Times New Roman" panose="02020603050405020304" pitchFamily="18" charset="0"/>
                <a:cs typeface="Times New Roman" panose="02020603050405020304" pitchFamily="18" charset="0"/>
                <a:sym typeface="+mn-lt"/>
              </a:rPr>
              <a:t>2</a:t>
            </a:r>
            <a:endParaRPr lang="zh-CN" altLang="en-US" sz="6000" dirty="0">
              <a:solidFill>
                <a:schemeClr val="bg1"/>
              </a:solidFill>
              <a:latin typeface="Times New Roman" panose="02020603050405020304" pitchFamily="18" charset="0"/>
              <a:cs typeface="Times New Roman" panose="02020603050405020304" pitchFamily="18" charset="0"/>
              <a:sym typeface="+mn-lt"/>
            </a:endParaRPr>
          </a:p>
        </p:txBody>
      </p:sp>
      <p:sp>
        <p:nvSpPr>
          <p:cNvPr id="17" name="文本框 16">
            <a:extLst>
              <a:ext uri="{FF2B5EF4-FFF2-40B4-BE49-F238E27FC236}">
                <a16:creationId xmlns:a16="http://schemas.microsoft.com/office/drawing/2014/main" id="{D299C879-5424-4448-AFA8-80EEC2661BE4}"/>
              </a:ext>
            </a:extLst>
          </p:cNvPr>
          <p:cNvSpPr txBox="1"/>
          <p:nvPr/>
        </p:nvSpPr>
        <p:spPr>
          <a:xfrm>
            <a:off x="10011703" y="7789420"/>
            <a:ext cx="569387" cy="1015663"/>
          </a:xfrm>
          <a:prstGeom prst="rect">
            <a:avLst/>
          </a:prstGeom>
          <a:noFill/>
        </p:spPr>
        <p:txBody>
          <a:bodyPr wrap="none" rtlCol="0">
            <a:spAutoFit/>
            <a:scene3d>
              <a:camera prst="orthographicFront"/>
              <a:lightRig rig="threePt" dir="t"/>
            </a:scene3d>
            <a:sp3d contourW="12700"/>
          </a:bodyPr>
          <a:lstStyle/>
          <a:p>
            <a:pPr algn="ctr"/>
            <a:r>
              <a:rPr lang="en-US" altLang="zh-CN" sz="6000">
                <a:solidFill>
                  <a:schemeClr val="bg1"/>
                </a:solidFill>
                <a:latin typeface="Times New Roman" panose="02020603050405020304" pitchFamily="18" charset="0"/>
                <a:cs typeface="Times New Roman" panose="02020603050405020304" pitchFamily="18" charset="0"/>
                <a:sym typeface="+mn-lt"/>
              </a:rPr>
              <a:t>3</a:t>
            </a:r>
            <a:endParaRPr lang="zh-CN" altLang="en-US" sz="6000" dirty="0">
              <a:solidFill>
                <a:schemeClr val="bg1"/>
              </a:solidFill>
              <a:latin typeface="Times New Roman" panose="02020603050405020304" pitchFamily="18" charset="0"/>
              <a:cs typeface="Times New Roman" panose="02020603050405020304" pitchFamily="18" charset="0"/>
              <a:sym typeface="+mn-lt"/>
            </a:endParaRPr>
          </a:p>
        </p:txBody>
      </p:sp>
      <p:grpSp>
        <p:nvGrpSpPr>
          <p:cNvPr id="30" name="0b9b3bfd-f8cf-4217-8d0e-cca33ea2d18e" descr="pgQAAB+LCAAAAAAABACVklFPwjAQx79L1bdJxiKoewMJhgfFhEUfzB7qerDi2pGuMxiy7267tWOwKfi2Xf939/vf3Q5dyu8NIB8tGBZyQvFKYDaTwJCDZgT5PE8SB40pJ5SvHkWabzLkv+/qtObLG5XxK05y0LmcSoqT6tdv6a3siXLKcmZkbs9VIbxthPpuFaSEJNCUzbgE8VV36OtY+b2QQjWYpoJhqRru3OIKmSfkDwc9t9DJBLaqkIOCCsvyGDw9gE6f+kHbHJF1nkkGXO6TXrAaHSiqDr/tvL26xvGO53F93zER79YtPZjKixhv4FmV0rxmAjqEwtrcAazqqz4ObBfOr7wBbP/pUGc0vXWt4096XaDfoDcIXdxhB3l9iQ9pkorTl2hlrff5ckkjCGJgYDUB5XLEiYIm9gzHgq5iySHLTGD+sYZINtL8oVblWaxqXkynE+/mbuAha88tus7RNjz3HI/05+ypTGkuSvnNQI6iSI3ZkFeGynjLp8U/fYhmtmMcfep1RCk/PlCLf7DjKqh2HBY/d5/0VaYEAAA=">
            <a:extLst>
              <a:ext uri="{FF2B5EF4-FFF2-40B4-BE49-F238E27FC236}">
                <a16:creationId xmlns:a16="http://schemas.microsoft.com/office/drawing/2014/main" id="{3E5AFC77-2BBE-03F6-AE66-F6C95A8DD530}"/>
              </a:ext>
            </a:extLst>
          </p:cNvPr>
          <p:cNvGrpSpPr>
            <a:grpSpLocks noChangeAspect="1"/>
          </p:cNvGrpSpPr>
          <p:nvPr/>
        </p:nvGrpSpPr>
        <p:grpSpPr>
          <a:xfrm>
            <a:off x="12573000" y="5965104"/>
            <a:ext cx="1633958" cy="1632786"/>
            <a:chOff x="4049677" y="2333943"/>
            <a:chExt cx="2339916" cy="2338239"/>
          </a:xfrm>
          <a:solidFill>
            <a:srgbClr val="00B050"/>
          </a:solidFill>
        </p:grpSpPr>
        <p:sp>
          <p:nvSpPr>
            <p:cNvPr id="31" name="ExtraShape">
              <a:extLst>
                <a:ext uri="{FF2B5EF4-FFF2-40B4-BE49-F238E27FC236}">
                  <a16:creationId xmlns:a16="http://schemas.microsoft.com/office/drawing/2014/main" id="{F5C0E2CD-8C73-E525-2ED5-1B26107F4466}"/>
                </a:ext>
              </a:extLst>
            </p:cNvPr>
            <p:cNvSpPr/>
            <p:nvPr/>
          </p:nvSpPr>
          <p:spPr bwMode="auto">
            <a:xfrm>
              <a:off x="4114581" y="2397728"/>
              <a:ext cx="2206750" cy="2206750"/>
            </a:xfrm>
            <a:prstGeom prst="blockArc">
              <a:avLst>
                <a:gd name="adj1" fmla="val 10800000"/>
                <a:gd name="adj2" fmla="val 10800000"/>
                <a:gd name="adj3" fmla="val 58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hangingPunct="0">
                <a:spcBef>
                  <a:spcPct val="0"/>
                </a:spcBef>
                <a:spcAft>
                  <a:spcPct val="0"/>
                </a:spcAft>
                <a:defRPr/>
              </a:pP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32" name="ValueShape">
              <a:extLst>
                <a:ext uri="{FF2B5EF4-FFF2-40B4-BE49-F238E27FC236}">
                  <a16:creationId xmlns:a16="http://schemas.microsoft.com/office/drawing/2014/main" id="{4E6435FE-0264-CF97-C8CC-3952BB904EBE}"/>
                </a:ext>
              </a:extLst>
            </p:cNvPr>
            <p:cNvSpPr/>
            <p:nvPr/>
          </p:nvSpPr>
          <p:spPr bwMode="auto">
            <a:xfrm>
              <a:off x="4049677" y="2333943"/>
              <a:ext cx="2339916" cy="2338239"/>
            </a:xfrm>
            <a:prstGeom prst="blockArc">
              <a:avLst>
                <a:gd name="adj1" fmla="val 13760887"/>
                <a:gd name="adj2" fmla="val 8640000"/>
                <a:gd name="adj3" fmla="val 116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zh-CN" sz="6600" b="1" noProof="1">
                  <a:solidFill>
                    <a:schemeClr val="bg1"/>
                  </a:solidFill>
                  <a:latin typeface="Times New Roman" panose="02020603050405020304" pitchFamily="18" charset="0"/>
                  <a:cs typeface="Times New Roman" panose="02020603050405020304" pitchFamily="18" charset="0"/>
                  <a:sym typeface="+mn-lt"/>
                </a:rPr>
                <a:t>D</a:t>
              </a:r>
              <a:endParaRPr lang="zh-CN" altLang="en-US" sz="6600" b="1" noProof="1">
                <a:solidFill>
                  <a:schemeClr val="bg1"/>
                </a:solidFill>
                <a:latin typeface="Times New Roman" panose="02020603050405020304" pitchFamily="18" charset="0"/>
                <a:cs typeface="Times New Roman" panose="02020603050405020304" pitchFamily="18" charset="0"/>
                <a:sym typeface="+mn-lt"/>
              </a:endParaRPr>
            </a:p>
          </p:txBody>
        </p:sp>
      </p:grpSp>
      <p:sp>
        <p:nvSpPr>
          <p:cNvPr id="33" name="文本框 16">
            <a:extLst>
              <a:ext uri="{FF2B5EF4-FFF2-40B4-BE49-F238E27FC236}">
                <a16:creationId xmlns:a16="http://schemas.microsoft.com/office/drawing/2014/main" id="{B584DCF0-76EA-67E5-E806-DC627B1902D1}"/>
              </a:ext>
            </a:extLst>
          </p:cNvPr>
          <p:cNvSpPr txBox="1"/>
          <p:nvPr/>
        </p:nvSpPr>
        <p:spPr>
          <a:xfrm>
            <a:off x="13104117" y="7877728"/>
            <a:ext cx="569387" cy="1015663"/>
          </a:xfrm>
          <a:prstGeom prst="rect">
            <a:avLst/>
          </a:prstGeom>
          <a:noFill/>
        </p:spPr>
        <p:txBody>
          <a:bodyPr wrap="none" rtlCol="0">
            <a:spAutoFit/>
            <a:scene3d>
              <a:camera prst="orthographicFront"/>
              <a:lightRig rig="threePt" dir="t"/>
            </a:scene3d>
            <a:sp3d contourW="12700"/>
          </a:bodyPr>
          <a:lstStyle/>
          <a:p>
            <a:pPr algn="ctr"/>
            <a:r>
              <a:rPr lang="en-US" altLang="zh-CN" sz="6000">
                <a:solidFill>
                  <a:schemeClr val="bg1"/>
                </a:solidFill>
                <a:latin typeface="Times New Roman" panose="02020603050405020304" pitchFamily="18" charset="0"/>
                <a:cs typeface="Times New Roman" panose="02020603050405020304" pitchFamily="18" charset="0"/>
                <a:sym typeface="+mn-lt"/>
              </a:rPr>
              <a:t>4</a:t>
            </a:r>
            <a:endParaRPr lang="zh-CN" altLang="en-US" sz="6000" dirty="0">
              <a:solidFill>
                <a:schemeClr val="bg1"/>
              </a:solidFill>
              <a:latin typeface="Times New Roman" panose="02020603050405020304" pitchFamily="18" charset="0"/>
              <a:cs typeface="Times New Roman" panose="02020603050405020304" pitchFamily="18" charset="0"/>
              <a:sym typeface="+mn-lt"/>
            </a:endParaRPr>
          </a:p>
        </p:txBody>
      </p:sp>
      <p:sp>
        <p:nvSpPr>
          <p:cNvPr id="34" name="Rectangle: Rounded Corners 33">
            <a:extLst>
              <a:ext uri="{FF2B5EF4-FFF2-40B4-BE49-F238E27FC236}">
                <a16:creationId xmlns:a16="http://schemas.microsoft.com/office/drawing/2014/main" id="{FF7477FE-0AC6-5F23-7E1B-9C223F1BA794}"/>
              </a:ext>
            </a:extLst>
          </p:cNvPr>
          <p:cNvSpPr/>
          <p:nvPr/>
        </p:nvSpPr>
        <p:spPr>
          <a:xfrm>
            <a:off x="1304979" y="1383720"/>
            <a:ext cx="16351214" cy="374989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l"/>
            <a:r>
              <a:rPr lang="vi-VN" sz="3600" b="1" i="0">
                <a:solidFill>
                  <a:schemeClr val="bg1"/>
                </a:solidFill>
                <a:effectLst/>
                <a:latin typeface="Times New Roman" panose="02020603050405020304" pitchFamily="18" charset="0"/>
                <a:cs typeface="Times New Roman" panose="02020603050405020304" pitchFamily="18" charset="0"/>
              </a:rPr>
              <a:t>Câu 10:</a:t>
            </a:r>
            <a:r>
              <a:rPr lang="vi-VN" sz="3600" b="0" i="0">
                <a:solidFill>
                  <a:schemeClr val="bg1"/>
                </a:solidFill>
                <a:effectLst/>
                <a:latin typeface="Times New Roman" panose="02020603050405020304" pitchFamily="18" charset="0"/>
                <a:cs typeface="Times New Roman" panose="02020603050405020304" pitchFamily="18" charset="0"/>
              </a:rPr>
              <a:t> Có những phát biểu sau đây về các đồng vị của cùng một nguyên tố hóa học:</a:t>
            </a:r>
          </a:p>
          <a:p>
            <a:pPr algn="l">
              <a:buFont typeface="+mj-lt"/>
              <a:buAutoNum type="arabicPeriod"/>
            </a:pPr>
            <a:r>
              <a:rPr lang="vi-VN" sz="3600" b="0" i="0">
                <a:solidFill>
                  <a:schemeClr val="bg1"/>
                </a:solidFill>
                <a:effectLst/>
                <a:latin typeface="Times New Roman" panose="02020603050405020304" pitchFamily="18" charset="0"/>
                <a:cs typeface="Times New Roman" panose="02020603050405020304" pitchFamily="18" charset="0"/>
              </a:rPr>
              <a:t>Các đồng vị có tính chất hóa học giống nhau.</a:t>
            </a:r>
          </a:p>
          <a:p>
            <a:pPr algn="l">
              <a:buFont typeface="+mj-lt"/>
              <a:buAutoNum type="arabicPeriod"/>
            </a:pPr>
            <a:r>
              <a:rPr lang="vi-VN" sz="3600" b="0" i="0">
                <a:solidFill>
                  <a:schemeClr val="bg1"/>
                </a:solidFill>
                <a:effectLst/>
                <a:latin typeface="Times New Roman" panose="02020603050405020304" pitchFamily="18" charset="0"/>
                <a:cs typeface="Times New Roman" panose="02020603050405020304" pitchFamily="18" charset="0"/>
              </a:rPr>
              <a:t>Các đồng vị có tính chất vật lí khác nhau.</a:t>
            </a:r>
          </a:p>
          <a:p>
            <a:pPr algn="l">
              <a:buFont typeface="+mj-lt"/>
              <a:buAutoNum type="arabicPeriod"/>
            </a:pPr>
            <a:r>
              <a:rPr lang="vi-VN" sz="3600" b="0" i="0">
                <a:solidFill>
                  <a:schemeClr val="bg1"/>
                </a:solidFill>
                <a:effectLst/>
                <a:latin typeface="Times New Roman" panose="02020603050405020304" pitchFamily="18" charset="0"/>
                <a:cs typeface="Times New Roman" panose="02020603050405020304" pitchFamily="18" charset="0"/>
              </a:rPr>
              <a:t>Các đồng vị có cùng số electron ở vỏ nguyên tử.</a:t>
            </a:r>
          </a:p>
          <a:p>
            <a:pPr algn="l">
              <a:buFont typeface="+mj-lt"/>
              <a:buAutoNum type="arabicPeriod"/>
            </a:pPr>
            <a:r>
              <a:rPr lang="vi-VN" sz="3600" b="0" i="0">
                <a:solidFill>
                  <a:schemeClr val="bg1"/>
                </a:solidFill>
                <a:effectLst/>
                <a:latin typeface="Times New Roman" panose="02020603050405020304" pitchFamily="18" charset="0"/>
                <a:cs typeface="Times New Roman" panose="02020603050405020304" pitchFamily="18" charset="0"/>
              </a:rPr>
              <a:t>Các đồng vị có cùng số proton nhưng khác nhau về số khối.</a:t>
            </a:r>
          </a:p>
          <a:p>
            <a:pPr algn="l"/>
            <a:r>
              <a:rPr lang="vi-VN" sz="3600" b="0" i="0">
                <a:solidFill>
                  <a:schemeClr val="bg1"/>
                </a:solidFill>
                <a:effectLst/>
                <a:latin typeface="Times New Roman" panose="02020603050405020304" pitchFamily="18" charset="0"/>
                <a:cs typeface="Times New Roman" panose="02020603050405020304" pitchFamily="18" charset="0"/>
              </a:rPr>
              <a:t>Trong các phát biểu trên, số phát biểu đúng là</a:t>
            </a:r>
          </a:p>
        </p:txBody>
      </p:sp>
      <p:pic>
        <p:nvPicPr>
          <p:cNvPr id="35" name="Picture 34">
            <a:extLst>
              <a:ext uri="{FF2B5EF4-FFF2-40B4-BE49-F238E27FC236}">
                <a16:creationId xmlns:a16="http://schemas.microsoft.com/office/drawing/2014/main" id="{54A862AF-0A71-6E19-3089-CFD1D1EB0A32}"/>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4138025" y="7684210"/>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7134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250" fill="hold"/>
                                        <p:tgtEl>
                                          <p:spTgt spid="35"/>
                                        </p:tgtEl>
                                        <p:attrNameLst>
                                          <p:attrName>ppt_w</p:attrName>
                                        </p:attrNameLst>
                                      </p:cBhvr>
                                      <p:tavLst>
                                        <p:tav tm="0">
                                          <p:val>
                                            <p:strVal val="4*#ppt_w"/>
                                          </p:val>
                                        </p:tav>
                                        <p:tav tm="100000">
                                          <p:val>
                                            <p:strVal val="#ppt_w"/>
                                          </p:val>
                                        </p:tav>
                                      </p:tavLst>
                                    </p:anim>
                                    <p:anim calcmode="lin" valueType="num">
                                      <p:cBhvr>
                                        <p:cTn id="55"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a:extLst>
              <a:ext uri="{FF2B5EF4-FFF2-40B4-BE49-F238E27FC236}">
                <a16:creationId xmlns:a16="http://schemas.microsoft.com/office/drawing/2014/main" id="{8F5624EB-110D-433C-BBC8-E2190976C659}"/>
              </a:ext>
            </a:extLst>
          </p:cNvPr>
          <p:cNvSpPr/>
          <p:nvPr/>
        </p:nvSpPr>
        <p:spPr>
          <a:xfrm>
            <a:off x="0" y="2"/>
            <a:ext cx="18288000" cy="10286994"/>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89" name="任意多边形: 形状 88">
            <a:extLst>
              <a:ext uri="{FF2B5EF4-FFF2-40B4-BE49-F238E27FC236}">
                <a16:creationId xmlns:a16="http://schemas.microsoft.com/office/drawing/2014/main" id="{29DC18BC-95AE-4501-8004-9B777D12B862}"/>
              </a:ext>
            </a:extLst>
          </p:cNvPr>
          <p:cNvSpPr/>
          <p:nvPr/>
        </p:nvSpPr>
        <p:spPr>
          <a:xfrm>
            <a:off x="0" y="0"/>
            <a:ext cx="2579613" cy="6924153"/>
          </a:xfrm>
          <a:custGeom>
            <a:avLst/>
            <a:gdLst>
              <a:gd name="connsiteX0" fmla="*/ 1079643 w 1719742"/>
              <a:gd name="connsiteY0" fmla="*/ 0 h 4616102"/>
              <a:gd name="connsiteX1" fmla="*/ 1719742 w 1719742"/>
              <a:gd name="connsiteY1" fmla="*/ 0 h 4616102"/>
              <a:gd name="connsiteX2" fmla="*/ 0 w 1719742"/>
              <a:gd name="connsiteY2" fmla="*/ 4616102 h 4616102"/>
              <a:gd name="connsiteX3" fmla="*/ 0 w 1719742"/>
              <a:gd name="connsiteY3" fmla="*/ 2897958 h 4616102"/>
            </a:gdLst>
            <a:ahLst/>
            <a:cxnLst>
              <a:cxn ang="0">
                <a:pos x="connsiteX0" y="connsiteY0"/>
              </a:cxn>
              <a:cxn ang="0">
                <a:pos x="connsiteX1" y="connsiteY1"/>
              </a:cxn>
              <a:cxn ang="0">
                <a:pos x="connsiteX2" y="connsiteY2"/>
              </a:cxn>
              <a:cxn ang="0">
                <a:pos x="connsiteX3" y="connsiteY3"/>
              </a:cxn>
            </a:cxnLst>
            <a:rect l="l" t="t" r="r" b="b"/>
            <a:pathLst>
              <a:path w="1719742" h="4616102">
                <a:moveTo>
                  <a:pt x="1079643" y="0"/>
                </a:moveTo>
                <a:lnTo>
                  <a:pt x="1719742" y="0"/>
                </a:lnTo>
                <a:lnTo>
                  <a:pt x="0" y="4616102"/>
                </a:lnTo>
                <a:lnTo>
                  <a:pt x="0" y="2897958"/>
                </a:lnTo>
                <a:close/>
              </a:path>
            </a:pathLst>
          </a:cu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92" name="任意多边形: 形状 91">
            <a:extLst>
              <a:ext uri="{FF2B5EF4-FFF2-40B4-BE49-F238E27FC236}">
                <a16:creationId xmlns:a16="http://schemas.microsoft.com/office/drawing/2014/main" id="{32A27617-4C4B-476A-BDEE-33BF7BFD6BEB}"/>
              </a:ext>
            </a:extLst>
          </p:cNvPr>
          <p:cNvSpPr/>
          <p:nvPr/>
        </p:nvSpPr>
        <p:spPr>
          <a:xfrm>
            <a:off x="14928795" y="7382093"/>
            <a:ext cx="2042382" cy="2904908"/>
          </a:xfrm>
          <a:custGeom>
            <a:avLst/>
            <a:gdLst>
              <a:gd name="connsiteX0" fmla="*/ 721488 w 1361588"/>
              <a:gd name="connsiteY0" fmla="*/ 0 h 1936605"/>
              <a:gd name="connsiteX1" fmla="*/ 1361588 w 1361588"/>
              <a:gd name="connsiteY1" fmla="*/ 0 h 1936605"/>
              <a:gd name="connsiteX2" fmla="*/ 640100 w 1361588"/>
              <a:gd name="connsiteY2" fmla="*/ 1936605 h 1936605"/>
              <a:gd name="connsiteX3" fmla="*/ 0 w 1361588"/>
              <a:gd name="connsiteY3" fmla="*/ 1936605 h 1936605"/>
            </a:gdLst>
            <a:ahLst/>
            <a:cxnLst>
              <a:cxn ang="0">
                <a:pos x="connsiteX0" y="connsiteY0"/>
              </a:cxn>
              <a:cxn ang="0">
                <a:pos x="connsiteX1" y="connsiteY1"/>
              </a:cxn>
              <a:cxn ang="0">
                <a:pos x="connsiteX2" y="connsiteY2"/>
              </a:cxn>
              <a:cxn ang="0">
                <a:pos x="connsiteX3" y="connsiteY3"/>
              </a:cxn>
            </a:cxnLst>
            <a:rect l="l" t="t" r="r" b="b"/>
            <a:pathLst>
              <a:path w="1361588" h="1936605">
                <a:moveTo>
                  <a:pt x="721488" y="0"/>
                </a:moveTo>
                <a:lnTo>
                  <a:pt x="1361588" y="0"/>
                </a:lnTo>
                <a:lnTo>
                  <a:pt x="640100" y="1936605"/>
                </a:lnTo>
                <a:lnTo>
                  <a:pt x="0" y="1936605"/>
                </a:lnTo>
                <a:close/>
              </a:path>
            </a:pathLst>
          </a:cu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91" name="任意多边形: 形状 90">
            <a:extLst>
              <a:ext uri="{FF2B5EF4-FFF2-40B4-BE49-F238E27FC236}">
                <a16:creationId xmlns:a16="http://schemas.microsoft.com/office/drawing/2014/main" id="{58989EA6-3C70-48D2-A61D-0C10C656AA00}"/>
              </a:ext>
            </a:extLst>
          </p:cNvPr>
          <p:cNvSpPr/>
          <p:nvPr/>
        </p:nvSpPr>
        <p:spPr>
          <a:xfrm>
            <a:off x="11288861" y="0"/>
            <a:ext cx="3097274" cy="5736432"/>
          </a:xfrm>
          <a:custGeom>
            <a:avLst/>
            <a:gdLst>
              <a:gd name="connsiteX0" fmla="*/ 1424749 w 2064849"/>
              <a:gd name="connsiteY0" fmla="*/ 0 h 3824288"/>
              <a:gd name="connsiteX1" fmla="*/ 2064849 w 2064849"/>
              <a:gd name="connsiteY1" fmla="*/ 0 h 3824288"/>
              <a:gd name="connsiteX2" fmla="*/ 640100 w 2064849"/>
              <a:gd name="connsiteY2" fmla="*/ 3824288 h 3824288"/>
              <a:gd name="connsiteX3" fmla="*/ 0 w 2064849"/>
              <a:gd name="connsiteY3" fmla="*/ 3824288 h 3824288"/>
            </a:gdLst>
            <a:ahLst/>
            <a:cxnLst>
              <a:cxn ang="0">
                <a:pos x="connsiteX0" y="connsiteY0"/>
              </a:cxn>
              <a:cxn ang="0">
                <a:pos x="connsiteX1" y="connsiteY1"/>
              </a:cxn>
              <a:cxn ang="0">
                <a:pos x="connsiteX2" y="connsiteY2"/>
              </a:cxn>
              <a:cxn ang="0">
                <a:pos x="connsiteX3" y="connsiteY3"/>
              </a:cxn>
            </a:cxnLst>
            <a:rect l="l" t="t" r="r" b="b"/>
            <a:pathLst>
              <a:path w="2064849" h="3824288">
                <a:moveTo>
                  <a:pt x="1424749" y="0"/>
                </a:moveTo>
                <a:lnTo>
                  <a:pt x="2064849" y="0"/>
                </a:lnTo>
                <a:lnTo>
                  <a:pt x="640100" y="3824288"/>
                </a:lnTo>
                <a:lnTo>
                  <a:pt x="0" y="3824288"/>
                </a:lnTo>
                <a:close/>
              </a:path>
            </a:pathLst>
          </a:cu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58" name="任意多边形: 形状 57">
            <a:extLst>
              <a:ext uri="{FF2B5EF4-FFF2-40B4-BE49-F238E27FC236}">
                <a16:creationId xmlns:a16="http://schemas.microsoft.com/office/drawing/2014/main" id="{4BEBDD32-734C-47D6-8E6A-BEF32D117310}"/>
              </a:ext>
            </a:extLst>
          </p:cNvPr>
          <p:cNvSpPr/>
          <p:nvPr/>
        </p:nvSpPr>
        <p:spPr>
          <a:xfrm>
            <a:off x="1387551" y="1720205"/>
            <a:ext cx="2910567" cy="6151376"/>
          </a:xfrm>
          <a:custGeom>
            <a:avLst/>
            <a:gdLst>
              <a:gd name="connsiteX0" fmla="*/ 1622538 w 2060688"/>
              <a:gd name="connsiteY0" fmla="*/ 0 h 4355189"/>
              <a:gd name="connsiteX1" fmla="*/ 2060688 w 2060688"/>
              <a:gd name="connsiteY1" fmla="*/ 0 h 4355189"/>
              <a:gd name="connsiteX2" fmla="*/ 438150 w 2060688"/>
              <a:gd name="connsiteY2" fmla="*/ 4355189 h 4355189"/>
              <a:gd name="connsiteX3" fmla="*/ 0 w 2060688"/>
              <a:gd name="connsiteY3" fmla="*/ 4355189 h 4355189"/>
            </a:gdLst>
            <a:ahLst/>
            <a:cxnLst>
              <a:cxn ang="0">
                <a:pos x="connsiteX0" y="connsiteY0"/>
              </a:cxn>
              <a:cxn ang="0">
                <a:pos x="connsiteX1" y="connsiteY1"/>
              </a:cxn>
              <a:cxn ang="0">
                <a:pos x="connsiteX2" y="connsiteY2"/>
              </a:cxn>
              <a:cxn ang="0">
                <a:pos x="connsiteX3" y="connsiteY3"/>
              </a:cxn>
            </a:cxnLst>
            <a:rect l="l" t="t" r="r" b="b"/>
            <a:pathLst>
              <a:path w="2060688" h="4355189">
                <a:moveTo>
                  <a:pt x="1622538" y="0"/>
                </a:moveTo>
                <a:lnTo>
                  <a:pt x="2060688" y="0"/>
                </a:lnTo>
                <a:lnTo>
                  <a:pt x="438150" y="4355189"/>
                </a:lnTo>
                <a:lnTo>
                  <a:pt x="0" y="4355189"/>
                </a:lnTo>
                <a:close/>
              </a:path>
            </a:pathLst>
          </a:cu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61" name="任意多边形: 形状 60">
            <a:extLst>
              <a:ext uri="{FF2B5EF4-FFF2-40B4-BE49-F238E27FC236}">
                <a16:creationId xmlns:a16="http://schemas.microsoft.com/office/drawing/2014/main" id="{B994A02A-7B8A-4C80-9FDD-2B4AA5A3EF24}"/>
              </a:ext>
            </a:extLst>
          </p:cNvPr>
          <p:cNvSpPr/>
          <p:nvPr/>
        </p:nvSpPr>
        <p:spPr>
          <a:xfrm>
            <a:off x="2156245" y="3030786"/>
            <a:ext cx="3176687" cy="6865689"/>
          </a:xfrm>
          <a:custGeom>
            <a:avLst/>
            <a:gdLst>
              <a:gd name="connsiteX0" fmla="*/ 1810952 w 2249102"/>
              <a:gd name="connsiteY0" fmla="*/ 0 h 4860925"/>
              <a:gd name="connsiteX1" fmla="*/ 2249102 w 2249102"/>
              <a:gd name="connsiteY1" fmla="*/ 0 h 4860925"/>
              <a:gd name="connsiteX2" fmla="*/ 438150 w 2249102"/>
              <a:gd name="connsiteY2" fmla="*/ 4860925 h 4860925"/>
              <a:gd name="connsiteX3" fmla="*/ 0 w 2249102"/>
              <a:gd name="connsiteY3" fmla="*/ 4860925 h 4860925"/>
            </a:gdLst>
            <a:ahLst/>
            <a:cxnLst>
              <a:cxn ang="0">
                <a:pos x="connsiteX0" y="connsiteY0"/>
              </a:cxn>
              <a:cxn ang="0">
                <a:pos x="connsiteX1" y="connsiteY1"/>
              </a:cxn>
              <a:cxn ang="0">
                <a:pos x="connsiteX2" y="connsiteY2"/>
              </a:cxn>
              <a:cxn ang="0">
                <a:pos x="connsiteX3" y="connsiteY3"/>
              </a:cxn>
            </a:cxnLst>
            <a:rect l="l" t="t" r="r" b="b"/>
            <a:pathLst>
              <a:path w="2249102" h="4860925">
                <a:moveTo>
                  <a:pt x="1810952" y="0"/>
                </a:moveTo>
                <a:lnTo>
                  <a:pt x="2249102" y="0"/>
                </a:lnTo>
                <a:lnTo>
                  <a:pt x="438150" y="4860925"/>
                </a:lnTo>
                <a:lnTo>
                  <a:pt x="0" y="4860925"/>
                </a:lnTo>
                <a:close/>
              </a:path>
            </a:pathLst>
          </a:custGeom>
          <a:solidFill>
            <a:srgbClr val="E9C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65" name="任意多边形: 形状 64">
            <a:extLst>
              <a:ext uri="{FF2B5EF4-FFF2-40B4-BE49-F238E27FC236}">
                <a16:creationId xmlns:a16="http://schemas.microsoft.com/office/drawing/2014/main" id="{B2EA7755-5072-4528-95B5-8B3BC16CF2D4}"/>
              </a:ext>
            </a:extLst>
          </p:cNvPr>
          <p:cNvSpPr/>
          <p:nvPr/>
        </p:nvSpPr>
        <p:spPr>
          <a:xfrm>
            <a:off x="5298449" y="6540985"/>
            <a:ext cx="1734399" cy="2994326"/>
          </a:xfrm>
          <a:custGeom>
            <a:avLst/>
            <a:gdLst>
              <a:gd name="connsiteX0" fmla="*/ 789809 w 1227959"/>
              <a:gd name="connsiteY0" fmla="*/ 0 h 2119990"/>
              <a:gd name="connsiteX1" fmla="*/ 1227959 w 1227959"/>
              <a:gd name="connsiteY1" fmla="*/ 0 h 2119990"/>
              <a:gd name="connsiteX2" fmla="*/ 438150 w 1227959"/>
              <a:gd name="connsiteY2" fmla="*/ 2119990 h 2119990"/>
              <a:gd name="connsiteX3" fmla="*/ 0 w 1227959"/>
              <a:gd name="connsiteY3" fmla="*/ 2119990 h 2119990"/>
            </a:gdLst>
            <a:ahLst/>
            <a:cxnLst>
              <a:cxn ang="0">
                <a:pos x="connsiteX0" y="connsiteY0"/>
              </a:cxn>
              <a:cxn ang="0">
                <a:pos x="connsiteX1" y="connsiteY1"/>
              </a:cxn>
              <a:cxn ang="0">
                <a:pos x="connsiteX2" y="connsiteY2"/>
              </a:cxn>
              <a:cxn ang="0">
                <a:pos x="connsiteX3" y="connsiteY3"/>
              </a:cxn>
            </a:cxnLst>
            <a:rect l="l" t="t" r="r" b="b"/>
            <a:pathLst>
              <a:path w="1227959" h="2119990">
                <a:moveTo>
                  <a:pt x="789809" y="0"/>
                </a:moveTo>
                <a:lnTo>
                  <a:pt x="1227959" y="0"/>
                </a:lnTo>
                <a:lnTo>
                  <a:pt x="438150" y="2119990"/>
                </a:lnTo>
                <a:lnTo>
                  <a:pt x="0" y="2119990"/>
                </a:lnTo>
                <a:close/>
              </a:path>
            </a:pathLst>
          </a:custGeom>
          <a:solidFill>
            <a:srgbClr val="63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69" name="任意多边形: 形状 68">
            <a:extLst>
              <a:ext uri="{FF2B5EF4-FFF2-40B4-BE49-F238E27FC236}">
                <a16:creationId xmlns:a16="http://schemas.microsoft.com/office/drawing/2014/main" id="{E301125E-CB14-4A44-9E39-F4609339F461}"/>
              </a:ext>
            </a:extLst>
          </p:cNvPr>
          <p:cNvSpPr/>
          <p:nvPr/>
        </p:nvSpPr>
        <p:spPr>
          <a:xfrm>
            <a:off x="5345391" y="531827"/>
            <a:ext cx="2392776" cy="4761530"/>
          </a:xfrm>
          <a:custGeom>
            <a:avLst/>
            <a:gdLst>
              <a:gd name="connsiteX0" fmla="*/ 1255941 w 1694091"/>
              <a:gd name="connsiteY0" fmla="*/ 0 h 3371175"/>
              <a:gd name="connsiteX1" fmla="*/ 1694091 w 1694091"/>
              <a:gd name="connsiteY1" fmla="*/ 0 h 3371175"/>
              <a:gd name="connsiteX2" fmla="*/ 438150 w 1694091"/>
              <a:gd name="connsiteY2" fmla="*/ 3371175 h 3371175"/>
              <a:gd name="connsiteX3" fmla="*/ 0 w 1694091"/>
              <a:gd name="connsiteY3" fmla="*/ 3371175 h 3371175"/>
            </a:gdLst>
            <a:ahLst/>
            <a:cxnLst>
              <a:cxn ang="0">
                <a:pos x="connsiteX0" y="connsiteY0"/>
              </a:cxn>
              <a:cxn ang="0">
                <a:pos x="connsiteX1" y="connsiteY1"/>
              </a:cxn>
              <a:cxn ang="0">
                <a:pos x="connsiteX2" y="connsiteY2"/>
              </a:cxn>
              <a:cxn ang="0">
                <a:pos x="connsiteX3" y="connsiteY3"/>
              </a:cxn>
            </a:cxnLst>
            <a:rect l="l" t="t" r="r" b="b"/>
            <a:pathLst>
              <a:path w="1694091" h="3371175">
                <a:moveTo>
                  <a:pt x="1255941" y="0"/>
                </a:moveTo>
                <a:lnTo>
                  <a:pt x="1694091" y="0"/>
                </a:lnTo>
                <a:lnTo>
                  <a:pt x="438150" y="3371175"/>
                </a:lnTo>
                <a:lnTo>
                  <a:pt x="0" y="3371175"/>
                </a:lnTo>
                <a:close/>
              </a:path>
            </a:pathLst>
          </a:custGeom>
          <a:solidFill>
            <a:srgbClr val="19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53" name="任意多边形: 形状 52">
            <a:extLst>
              <a:ext uri="{FF2B5EF4-FFF2-40B4-BE49-F238E27FC236}">
                <a16:creationId xmlns:a16="http://schemas.microsoft.com/office/drawing/2014/main" id="{32B2014B-E0BE-4D54-A0A2-C92525192D31}"/>
              </a:ext>
            </a:extLst>
          </p:cNvPr>
          <p:cNvSpPr/>
          <p:nvPr/>
        </p:nvSpPr>
        <p:spPr>
          <a:xfrm>
            <a:off x="1804741" y="938957"/>
            <a:ext cx="7110194" cy="8228627"/>
          </a:xfrm>
          <a:custGeom>
            <a:avLst/>
            <a:gdLst>
              <a:gd name="connsiteX0" fmla="*/ 3522970 w 5329158"/>
              <a:gd name="connsiteY0" fmla="*/ 1586706 h 6167436"/>
              <a:gd name="connsiteX1" fmla="*/ 3961119 w 5329158"/>
              <a:gd name="connsiteY1" fmla="*/ 1586706 h 6167436"/>
              <a:gd name="connsiteX2" fmla="*/ 2254555 w 5329158"/>
              <a:gd name="connsiteY2" fmla="*/ 6167436 h 6167436"/>
              <a:gd name="connsiteX3" fmla="*/ 1816405 w 5329158"/>
              <a:gd name="connsiteY3" fmla="*/ 6167436 h 6167436"/>
              <a:gd name="connsiteX4" fmla="*/ 4891010 w 5329158"/>
              <a:gd name="connsiteY4" fmla="*/ 982663 h 6167436"/>
              <a:gd name="connsiteX5" fmla="*/ 5329158 w 5329158"/>
              <a:gd name="connsiteY5" fmla="*/ 982663 h 6167436"/>
              <a:gd name="connsiteX6" fmla="*/ 3811704 w 5329158"/>
              <a:gd name="connsiteY6" fmla="*/ 5055789 h 6167436"/>
              <a:gd name="connsiteX7" fmla="*/ 3373554 w 5329158"/>
              <a:gd name="connsiteY7" fmla="*/ 5055789 h 6167436"/>
              <a:gd name="connsiteX8" fmla="*/ 1547175 w 5329158"/>
              <a:gd name="connsiteY8" fmla="*/ 754063 h 6167436"/>
              <a:gd name="connsiteX9" fmla="*/ 1985325 w 5329158"/>
              <a:gd name="connsiteY9" fmla="*/ 754063 h 6167436"/>
              <a:gd name="connsiteX10" fmla="*/ 438150 w 5329158"/>
              <a:gd name="connsiteY10" fmla="*/ 4906961 h 6167436"/>
              <a:gd name="connsiteX11" fmla="*/ 0 w 5329158"/>
              <a:gd name="connsiteY11" fmla="*/ 4906961 h 6167436"/>
              <a:gd name="connsiteX12" fmla="*/ 4440310 w 5329158"/>
              <a:gd name="connsiteY12" fmla="*/ 658416 h 6167436"/>
              <a:gd name="connsiteX13" fmla="*/ 4878458 w 5329158"/>
              <a:gd name="connsiteY13" fmla="*/ 658416 h 6167436"/>
              <a:gd name="connsiteX14" fmla="*/ 2998310 w 5329158"/>
              <a:gd name="connsiteY14" fmla="*/ 5705076 h 6167436"/>
              <a:gd name="connsiteX15" fmla="*/ 2560160 w 5329158"/>
              <a:gd name="connsiteY15" fmla="*/ 5705076 h 6167436"/>
              <a:gd name="connsiteX16" fmla="*/ 2805651 w 5329158"/>
              <a:gd name="connsiteY16" fmla="*/ 444102 h 6167436"/>
              <a:gd name="connsiteX17" fmla="*/ 3243801 w 5329158"/>
              <a:gd name="connsiteY17" fmla="*/ 444102 h 6167436"/>
              <a:gd name="connsiteX18" fmla="*/ 1513431 w 5329158"/>
              <a:gd name="connsiteY18" fmla="*/ 5088730 h 6167436"/>
              <a:gd name="connsiteX19" fmla="*/ 1075281 w 5329158"/>
              <a:gd name="connsiteY19" fmla="*/ 5088730 h 6167436"/>
              <a:gd name="connsiteX20" fmla="*/ 3499799 w 5329158"/>
              <a:gd name="connsiteY20" fmla="*/ 114894 h 6167436"/>
              <a:gd name="connsiteX21" fmla="*/ 3937948 w 5329158"/>
              <a:gd name="connsiteY21" fmla="*/ 114894 h 6167436"/>
              <a:gd name="connsiteX22" fmla="*/ 2280990 w 5329158"/>
              <a:gd name="connsiteY22" fmla="*/ 4562472 h 6167436"/>
              <a:gd name="connsiteX23" fmla="*/ 1842841 w 5329158"/>
              <a:gd name="connsiteY23" fmla="*/ 4562472 h 6167436"/>
              <a:gd name="connsiteX24" fmla="*/ 2399603 w 5329158"/>
              <a:gd name="connsiteY24" fmla="*/ 0 h 6167436"/>
              <a:gd name="connsiteX25" fmla="*/ 2837753 w 5329158"/>
              <a:gd name="connsiteY25" fmla="*/ 0 h 6167436"/>
              <a:gd name="connsiteX26" fmla="*/ 777219 w 5329158"/>
              <a:gd name="connsiteY26" fmla="*/ 5530848 h 6167436"/>
              <a:gd name="connsiteX27" fmla="*/ 339069 w 5329158"/>
              <a:gd name="connsiteY27" fmla="*/ 5530848 h 61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9158" h="6167436">
                <a:moveTo>
                  <a:pt x="3522970" y="1586706"/>
                </a:moveTo>
                <a:lnTo>
                  <a:pt x="3961119" y="1586706"/>
                </a:lnTo>
                <a:lnTo>
                  <a:pt x="2254555" y="6167436"/>
                </a:lnTo>
                <a:lnTo>
                  <a:pt x="1816405" y="6167436"/>
                </a:lnTo>
                <a:close/>
                <a:moveTo>
                  <a:pt x="4891010" y="982663"/>
                </a:moveTo>
                <a:lnTo>
                  <a:pt x="5329158" y="982663"/>
                </a:lnTo>
                <a:lnTo>
                  <a:pt x="3811704" y="5055789"/>
                </a:lnTo>
                <a:lnTo>
                  <a:pt x="3373554" y="5055789"/>
                </a:lnTo>
                <a:close/>
                <a:moveTo>
                  <a:pt x="1547175" y="754063"/>
                </a:moveTo>
                <a:lnTo>
                  <a:pt x="1985325" y="754063"/>
                </a:lnTo>
                <a:lnTo>
                  <a:pt x="438150" y="4906961"/>
                </a:lnTo>
                <a:lnTo>
                  <a:pt x="0" y="4906961"/>
                </a:lnTo>
                <a:close/>
                <a:moveTo>
                  <a:pt x="4440310" y="658416"/>
                </a:moveTo>
                <a:lnTo>
                  <a:pt x="4878458" y="658416"/>
                </a:lnTo>
                <a:lnTo>
                  <a:pt x="2998310" y="5705076"/>
                </a:lnTo>
                <a:lnTo>
                  <a:pt x="2560160" y="5705076"/>
                </a:lnTo>
                <a:close/>
                <a:moveTo>
                  <a:pt x="2805651" y="444102"/>
                </a:moveTo>
                <a:lnTo>
                  <a:pt x="3243801" y="444102"/>
                </a:lnTo>
                <a:lnTo>
                  <a:pt x="1513431" y="5088730"/>
                </a:lnTo>
                <a:lnTo>
                  <a:pt x="1075281" y="5088730"/>
                </a:lnTo>
                <a:close/>
                <a:moveTo>
                  <a:pt x="3499799" y="114894"/>
                </a:moveTo>
                <a:lnTo>
                  <a:pt x="3937948" y="114894"/>
                </a:lnTo>
                <a:lnTo>
                  <a:pt x="2280990" y="4562472"/>
                </a:lnTo>
                <a:lnTo>
                  <a:pt x="1842841" y="4562472"/>
                </a:lnTo>
                <a:close/>
                <a:moveTo>
                  <a:pt x="2399603" y="0"/>
                </a:moveTo>
                <a:lnTo>
                  <a:pt x="2837753" y="0"/>
                </a:lnTo>
                <a:lnTo>
                  <a:pt x="777219" y="5530848"/>
                </a:lnTo>
                <a:lnTo>
                  <a:pt x="339069" y="5530848"/>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mn-ea"/>
              <a:sym typeface="+mn-lt"/>
            </a:endParaRPr>
          </a:p>
        </p:txBody>
      </p:sp>
      <p:sp>
        <p:nvSpPr>
          <p:cNvPr id="71" name="文本框 70">
            <a:extLst>
              <a:ext uri="{FF2B5EF4-FFF2-40B4-BE49-F238E27FC236}">
                <a16:creationId xmlns:a16="http://schemas.microsoft.com/office/drawing/2014/main" id="{63642122-6746-43A4-ACCB-5EE8FAA1B3B5}"/>
              </a:ext>
            </a:extLst>
          </p:cNvPr>
          <p:cNvSpPr txBox="1"/>
          <p:nvPr/>
        </p:nvSpPr>
        <p:spPr>
          <a:xfrm>
            <a:off x="8689706" y="4500818"/>
            <a:ext cx="9453229" cy="1569660"/>
          </a:xfrm>
          <a:prstGeom prst="rect">
            <a:avLst/>
          </a:prstGeom>
          <a:noFill/>
        </p:spPr>
        <p:txBody>
          <a:bodyPr wrap="none" rtlCol="0">
            <a:spAutoFit/>
            <a:scene3d>
              <a:camera prst="orthographicFront"/>
              <a:lightRig rig="threePt" dir="t"/>
            </a:scene3d>
            <a:sp3d contourW="12700"/>
          </a:bodyPr>
          <a:lstStyle/>
          <a:p>
            <a:r>
              <a:rPr lang="en-US" altLang="zh-CN" sz="9600" b="1">
                <a:solidFill>
                  <a:schemeClr val="bg1"/>
                </a:solidFill>
                <a:latin typeface="Times New Roman" panose="02020603050405020304" pitchFamily="18" charset="0"/>
                <a:cs typeface="Times New Roman" panose="02020603050405020304" pitchFamily="18" charset="0"/>
                <a:sym typeface="+mn-lt"/>
              </a:rPr>
              <a:t>THANKS YOU ! </a:t>
            </a:r>
            <a:endParaRPr lang="zh-CN" altLang="en-US" sz="9600" b="1" dirty="0">
              <a:solidFill>
                <a:schemeClr val="bg1"/>
              </a:solidFill>
              <a:latin typeface="Times New Roman" panose="02020603050405020304" pitchFamily="18" charset="0"/>
              <a:cs typeface="Times New Roman" panose="02020603050405020304" pitchFamily="18" charset="0"/>
              <a:sym typeface="+mn-lt"/>
            </a:endParaRPr>
          </a:p>
        </p:txBody>
      </p:sp>
      <p:grpSp>
        <p:nvGrpSpPr>
          <p:cNvPr id="2" name="组合 1">
            <a:extLst>
              <a:ext uri="{FF2B5EF4-FFF2-40B4-BE49-F238E27FC236}">
                <a16:creationId xmlns:a16="http://schemas.microsoft.com/office/drawing/2014/main" id="{C00DF3FD-9396-4B78-980A-2BBE773E4AC2}"/>
              </a:ext>
            </a:extLst>
          </p:cNvPr>
          <p:cNvGrpSpPr/>
          <p:nvPr/>
        </p:nvGrpSpPr>
        <p:grpSpPr>
          <a:xfrm>
            <a:off x="8572500" y="6385328"/>
            <a:ext cx="9715500" cy="171450"/>
            <a:chOff x="5715000" y="4256885"/>
            <a:chExt cx="6477000" cy="114300"/>
          </a:xfrm>
        </p:grpSpPr>
        <p:cxnSp>
          <p:nvCxnSpPr>
            <p:cNvPr id="75" name="直接连接符 74">
              <a:extLst>
                <a:ext uri="{FF2B5EF4-FFF2-40B4-BE49-F238E27FC236}">
                  <a16:creationId xmlns:a16="http://schemas.microsoft.com/office/drawing/2014/main" id="{7DE45750-442C-4AAD-9E78-B5EEBC30C829}"/>
                </a:ext>
              </a:extLst>
            </p:cNvPr>
            <p:cNvCxnSpPr/>
            <p:nvPr/>
          </p:nvCxnSpPr>
          <p:spPr>
            <a:xfrm>
              <a:off x="6096000" y="4256885"/>
              <a:ext cx="6096000" cy="0"/>
            </a:xfrm>
            <a:prstGeom prst="line">
              <a:avLst/>
            </a:prstGeom>
            <a:ln w="19050">
              <a:solidFill>
                <a:srgbClr val="19C0B4"/>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5DF0126A-A5ED-4368-AC4C-06F2598A7A69}"/>
                </a:ext>
              </a:extLst>
            </p:cNvPr>
            <p:cNvCxnSpPr>
              <a:cxnSpLocks/>
            </p:cNvCxnSpPr>
            <p:nvPr/>
          </p:nvCxnSpPr>
          <p:spPr>
            <a:xfrm>
              <a:off x="5715000" y="4371185"/>
              <a:ext cx="38481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386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down)">
                                      <p:cBhvr>
                                        <p:cTn id="15" dur="500"/>
                                        <p:tgtEl>
                                          <p:spTgt spid="6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down)">
                                      <p:cBhvr>
                                        <p:cTn id="18" dur="500"/>
                                        <p:tgtEl>
                                          <p:spTgt spid="5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500"/>
                                        <p:tgtEl>
                                          <p:spTgt spid="6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p:cTn id="35" dur="500" fill="hold"/>
                                        <p:tgtEl>
                                          <p:spTgt spid="71"/>
                                        </p:tgtEl>
                                        <p:attrNameLst>
                                          <p:attrName>ppt_w</p:attrName>
                                        </p:attrNameLst>
                                      </p:cBhvr>
                                      <p:tavLst>
                                        <p:tav tm="0">
                                          <p:val>
                                            <p:fltVal val="0"/>
                                          </p:val>
                                        </p:tav>
                                        <p:tav tm="100000">
                                          <p:val>
                                            <p:strVal val="#ppt_w"/>
                                          </p:val>
                                        </p:tav>
                                      </p:tavLst>
                                    </p:anim>
                                    <p:anim calcmode="lin" valueType="num">
                                      <p:cBhvr>
                                        <p:cTn id="36" dur="500" fill="hold"/>
                                        <p:tgtEl>
                                          <p:spTgt spid="71"/>
                                        </p:tgtEl>
                                        <p:attrNameLst>
                                          <p:attrName>ppt_h</p:attrName>
                                        </p:attrNameLst>
                                      </p:cBhvr>
                                      <p:tavLst>
                                        <p:tav tm="0">
                                          <p:val>
                                            <p:fltVal val="0"/>
                                          </p:val>
                                        </p:tav>
                                        <p:tav tm="100000">
                                          <p:val>
                                            <p:strVal val="#ppt_h"/>
                                          </p:val>
                                        </p:tav>
                                      </p:tavLst>
                                    </p:anim>
                                    <p:animEffect transition="in" filter="fade">
                                      <p:cBhvr>
                                        <p:cTn id="37" dur="500"/>
                                        <p:tgtEl>
                                          <p:spTgt spid="71"/>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2" grpId="0" animBg="1"/>
      <p:bldP spid="91" grpId="0" animBg="1"/>
      <p:bldP spid="58" grpId="0" animBg="1"/>
      <p:bldP spid="61" grpId="0" animBg="1"/>
      <p:bldP spid="65" grpId="0" animBg="1"/>
      <p:bldP spid="69" grpId="0" animBg="1"/>
      <p:bldP spid="53" grpId="0" animBg="1"/>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a:off x="2943571" y="2716795"/>
            <a:ext cx="6679459" cy="1141204"/>
            <a:chOff x="0" y="0"/>
            <a:chExt cx="4237302" cy="723955"/>
          </a:xfrm>
        </p:grpSpPr>
        <p:sp>
          <p:nvSpPr>
            <p:cNvPr id="3" name="Freeform 3"/>
            <p:cNvSpPr/>
            <p:nvPr/>
          </p:nvSpPr>
          <p:spPr>
            <a:xfrm>
              <a:off x="0" y="0"/>
              <a:ext cx="4237302" cy="723955"/>
            </a:xfrm>
            <a:custGeom>
              <a:avLst/>
              <a:gdLst/>
              <a:ahLst/>
              <a:cxnLst/>
              <a:rect l="l" t="t" r="r" b="b"/>
              <a:pathLst>
                <a:path w="4237302" h="723955">
                  <a:moveTo>
                    <a:pt x="0" y="0"/>
                  </a:moveTo>
                  <a:lnTo>
                    <a:pt x="4237302" y="0"/>
                  </a:lnTo>
                  <a:lnTo>
                    <a:pt x="4237302" y="723955"/>
                  </a:lnTo>
                  <a:lnTo>
                    <a:pt x="0" y="723955"/>
                  </a:lnTo>
                  <a:close/>
                </a:path>
              </a:pathLst>
            </a:custGeom>
            <a:solidFill>
              <a:srgbClr val="E9E9E9"/>
            </a:solidFill>
          </p:spPr>
        </p:sp>
      </p:grpSp>
      <p:grpSp>
        <p:nvGrpSpPr>
          <p:cNvPr id="4" name="Group 4"/>
          <p:cNvGrpSpPr/>
          <p:nvPr/>
        </p:nvGrpSpPr>
        <p:grpSpPr>
          <a:xfrm>
            <a:off x="2085975" y="2716795"/>
            <a:ext cx="857596" cy="1141204"/>
            <a:chOff x="0" y="0"/>
            <a:chExt cx="544040" cy="723955"/>
          </a:xfrm>
        </p:grpSpPr>
        <p:sp>
          <p:nvSpPr>
            <p:cNvPr id="5" name="Freeform 5"/>
            <p:cNvSpPr/>
            <p:nvPr/>
          </p:nvSpPr>
          <p:spPr>
            <a:xfrm>
              <a:off x="0" y="0"/>
              <a:ext cx="544040" cy="723955"/>
            </a:xfrm>
            <a:custGeom>
              <a:avLst/>
              <a:gdLst/>
              <a:ahLst/>
              <a:cxnLst/>
              <a:rect l="l" t="t" r="r" b="b"/>
              <a:pathLst>
                <a:path w="544040" h="723955">
                  <a:moveTo>
                    <a:pt x="0" y="0"/>
                  </a:moveTo>
                  <a:lnTo>
                    <a:pt x="544040" y="0"/>
                  </a:lnTo>
                  <a:lnTo>
                    <a:pt x="544040" y="723955"/>
                  </a:lnTo>
                  <a:lnTo>
                    <a:pt x="0" y="723955"/>
                  </a:lnTo>
                  <a:close/>
                </a:path>
              </a:pathLst>
            </a:custGeom>
            <a:solidFill>
              <a:srgbClr val="E01E37">
                <a:alpha val="74902"/>
              </a:srgbClr>
            </a:solidFill>
          </p:spPr>
        </p:sp>
      </p:grpSp>
      <p:grpSp>
        <p:nvGrpSpPr>
          <p:cNvPr id="6" name="Group 6"/>
          <p:cNvGrpSpPr/>
          <p:nvPr/>
        </p:nvGrpSpPr>
        <p:grpSpPr>
          <a:xfrm>
            <a:off x="2943571" y="4054649"/>
            <a:ext cx="6679459" cy="1141204"/>
            <a:chOff x="0" y="0"/>
            <a:chExt cx="4237302" cy="723955"/>
          </a:xfrm>
        </p:grpSpPr>
        <p:sp>
          <p:nvSpPr>
            <p:cNvPr id="7" name="Freeform 7"/>
            <p:cNvSpPr/>
            <p:nvPr/>
          </p:nvSpPr>
          <p:spPr>
            <a:xfrm>
              <a:off x="0" y="0"/>
              <a:ext cx="4237302" cy="723955"/>
            </a:xfrm>
            <a:custGeom>
              <a:avLst/>
              <a:gdLst/>
              <a:ahLst/>
              <a:cxnLst/>
              <a:rect l="l" t="t" r="r" b="b"/>
              <a:pathLst>
                <a:path w="4237302" h="723955">
                  <a:moveTo>
                    <a:pt x="0" y="0"/>
                  </a:moveTo>
                  <a:lnTo>
                    <a:pt x="4237302" y="0"/>
                  </a:lnTo>
                  <a:lnTo>
                    <a:pt x="4237302" y="723955"/>
                  </a:lnTo>
                  <a:lnTo>
                    <a:pt x="0" y="723955"/>
                  </a:lnTo>
                  <a:close/>
                </a:path>
              </a:pathLst>
            </a:custGeom>
            <a:solidFill>
              <a:srgbClr val="E9E9E9"/>
            </a:solidFill>
          </p:spPr>
        </p:sp>
      </p:grpSp>
      <p:grpSp>
        <p:nvGrpSpPr>
          <p:cNvPr id="8" name="Group 8"/>
          <p:cNvGrpSpPr/>
          <p:nvPr/>
        </p:nvGrpSpPr>
        <p:grpSpPr>
          <a:xfrm>
            <a:off x="2085975" y="4054649"/>
            <a:ext cx="857596" cy="1141204"/>
            <a:chOff x="0" y="0"/>
            <a:chExt cx="544040" cy="723955"/>
          </a:xfrm>
        </p:grpSpPr>
        <p:sp>
          <p:nvSpPr>
            <p:cNvPr id="9" name="Freeform 9"/>
            <p:cNvSpPr/>
            <p:nvPr/>
          </p:nvSpPr>
          <p:spPr>
            <a:xfrm>
              <a:off x="0" y="0"/>
              <a:ext cx="544040" cy="723955"/>
            </a:xfrm>
            <a:custGeom>
              <a:avLst/>
              <a:gdLst/>
              <a:ahLst/>
              <a:cxnLst/>
              <a:rect l="l" t="t" r="r" b="b"/>
              <a:pathLst>
                <a:path w="544040" h="723955">
                  <a:moveTo>
                    <a:pt x="0" y="0"/>
                  </a:moveTo>
                  <a:lnTo>
                    <a:pt x="544040" y="0"/>
                  </a:lnTo>
                  <a:lnTo>
                    <a:pt x="544040" y="723955"/>
                  </a:lnTo>
                  <a:lnTo>
                    <a:pt x="0" y="723955"/>
                  </a:lnTo>
                  <a:close/>
                </a:path>
              </a:pathLst>
            </a:custGeom>
            <a:solidFill>
              <a:srgbClr val="E01E37">
                <a:alpha val="74902"/>
              </a:srgbClr>
            </a:solidFill>
          </p:spPr>
        </p:sp>
      </p:grpSp>
      <p:grpSp>
        <p:nvGrpSpPr>
          <p:cNvPr id="10" name="Group 10"/>
          <p:cNvGrpSpPr/>
          <p:nvPr/>
        </p:nvGrpSpPr>
        <p:grpSpPr>
          <a:xfrm>
            <a:off x="2943571" y="5414412"/>
            <a:ext cx="6679459" cy="1141204"/>
            <a:chOff x="0" y="0"/>
            <a:chExt cx="4237302" cy="723955"/>
          </a:xfrm>
        </p:grpSpPr>
        <p:sp>
          <p:nvSpPr>
            <p:cNvPr id="11" name="Freeform 11"/>
            <p:cNvSpPr/>
            <p:nvPr/>
          </p:nvSpPr>
          <p:spPr>
            <a:xfrm>
              <a:off x="0" y="0"/>
              <a:ext cx="4237302" cy="723955"/>
            </a:xfrm>
            <a:custGeom>
              <a:avLst/>
              <a:gdLst/>
              <a:ahLst/>
              <a:cxnLst/>
              <a:rect l="l" t="t" r="r" b="b"/>
              <a:pathLst>
                <a:path w="4237302" h="723955">
                  <a:moveTo>
                    <a:pt x="0" y="0"/>
                  </a:moveTo>
                  <a:lnTo>
                    <a:pt x="4237302" y="0"/>
                  </a:lnTo>
                  <a:lnTo>
                    <a:pt x="4237302" y="723955"/>
                  </a:lnTo>
                  <a:lnTo>
                    <a:pt x="0" y="723955"/>
                  </a:lnTo>
                  <a:close/>
                </a:path>
              </a:pathLst>
            </a:custGeom>
            <a:solidFill>
              <a:srgbClr val="E9E9E9"/>
            </a:solidFill>
          </p:spPr>
        </p:sp>
      </p:grpSp>
      <p:grpSp>
        <p:nvGrpSpPr>
          <p:cNvPr id="12" name="Group 12"/>
          <p:cNvGrpSpPr/>
          <p:nvPr/>
        </p:nvGrpSpPr>
        <p:grpSpPr>
          <a:xfrm>
            <a:off x="2085975" y="5414412"/>
            <a:ext cx="857596" cy="1141204"/>
            <a:chOff x="0" y="0"/>
            <a:chExt cx="544040" cy="723955"/>
          </a:xfrm>
        </p:grpSpPr>
        <p:sp>
          <p:nvSpPr>
            <p:cNvPr id="13" name="Freeform 13"/>
            <p:cNvSpPr/>
            <p:nvPr/>
          </p:nvSpPr>
          <p:spPr>
            <a:xfrm>
              <a:off x="0" y="0"/>
              <a:ext cx="544040" cy="723955"/>
            </a:xfrm>
            <a:custGeom>
              <a:avLst/>
              <a:gdLst/>
              <a:ahLst/>
              <a:cxnLst/>
              <a:rect l="l" t="t" r="r" b="b"/>
              <a:pathLst>
                <a:path w="544040" h="723955">
                  <a:moveTo>
                    <a:pt x="0" y="0"/>
                  </a:moveTo>
                  <a:lnTo>
                    <a:pt x="544040" y="0"/>
                  </a:lnTo>
                  <a:lnTo>
                    <a:pt x="544040" y="723955"/>
                  </a:lnTo>
                  <a:lnTo>
                    <a:pt x="0" y="723955"/>
                  </a:lnTo>
                  <a:close/>
                </a:path>
              </a:pathLst>
            </a:custGeom>
            <a:solidFill>
              <a:srgbClr val="E01E37">
                <a:alpha val="74902"/>
              </a:srgbClr>
            </a:solidFill>
          </p:spPr>
        </p:sp>
      </p:grpSp>
      <p:grpSp>
        <p:nvGrpSpPr>
          <p:cNvPr id="14" name="Group 14"/>
          <p:cNvGrpSpPr/>
          <p:nvPr/>
        </p:nvGrpSpPr>
        <p:grpSpPr>
          <a:xfrm>
            <a:off x="2943571" y="6752267"/>
            <a:ext cx="6679459" cy="1141204"/>
            <a:chOff x="0" y="0"/>
            <a:chExt cx="4237302" cy="723955"/>
          </a:xfrm>
        </p:grpSpPr>
        <p:sp>
          <p:nvSpPr>
            <p:cNvPr id="15" name="Freeform 15"/>
            <p:cNvSpPr/>
            <p:nvPr/>
          </p:nvSpPr>
          <p:spPr>
            <a:xfrm>
              <a:off x="0" y="0"/>
              <a:ext cx="4237302" cy="723955"/>
            </a:xfrm>
            <a:custGeom>
              <a:avLst/>
              <a:gdLst/>
              <a:ahLst/>
              <a:cxnLst/>
              <a:rect l="l" t="t" r="r" b="b"/>
              <a:pathLst>
                <a:path w="4237302" h="723955">
                  <a:moveTo>
                    <a:pt x="0" y="0"/>
                  </a:moveTo>
                  <a:lnTo>
                    <a:pt x="4237302" y="0"/>
                  </a:lnTo>
                  <a:lnTo>
                    <a:pt x="4237302" y="723955"/>
                  </a:lnTo>
                  <a:lnTo>
                    <a:pt x="0" y="723955"/>
                  </a:lnTo>
                  <a:close/>
                </a:path>
              </a:pathLst>
            </a:custGeom>
            <a:solidFill>
              <a:srgbClr val="E9E9E9"/>
            </a:solidFill>
          </p:spPr>
        </p:sp>
      </p:grpSp>
      <p:grpSp>
        <p:nvGrpSpPr>
          <p:cNvPr id="16" name="Group 16"/>
          <p:cNvGrpSpPr/>
          <p:nvPr/>
        </p:nvGrpSpPr>
        <p:grpSpPr>
          <a:xfrm>
            <a:off x="2085975" y="6752267"/>
            <a:ext cx="857596" cy="1141204"/>
            <a:chOff x="0" y="0"/>
            <a:chExt cx="544040" cy="723955"/>
          </a:xfrm>
        </p:grpSpPr>
        <p:sp>
          <p:nvSpPr>
            <p:cNvPr id="17" name="Freeform 17"/>
            <p:cNvSpPr/>
            <p:nvPr/>
          </p:nvSpPr>
          <p:spPr>
            <a:xfrm>
              <a:off x="0" y="0"/>
              <a:ext cx="544040" cy="723955"/>
            </a:xfrm>
            <a:custGeom>
              <a:avLst/>
              <a:gdLst/>
              <a:ahLst/>
              <a:cxnLst/>
              <a:rect l="l" t="t" r="r" b="b"/>
              <a:pathLst>
                <a:path w="544040" h="723955">
                  <a:moveTo>
                    <a:pt x="0" y="0"/>
                  </a:moveTo>
                  <a:lnTo>
                    <a:pt x="544040" y="0"/>
                  </a:lnTo>
                  <a:lnTo>
                    <a:pt x="544040" y="723955"/>
                  </a:lnTo>
                  <a:lnTo>
                    <a:pt x="0" y="723955"/>
                  </a:lnTo>
                  <a:close/>
                </a:path>
              </a:pathLst>
            </a:custGeom>
            <a:solidFill>
              <a:srgbClr val="E01E37">
                <a:alpha val="74902"/>
              </a:srgbClr>
            </a:solidFill>
          </p:spPr>
        </p:sp>
      </p:grpSp>
      <p:sp>
        <p:nvSpPr>
          <p:cNvPr id="18" name="AutoShape 18"/>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pic>
        <p:nvPicPr>
          <p:cNvPr id="19" name="Picture 19"/>
          <p:cNvPicPr>
            <a:picLocks noChangeAspect="1"/>
          </p:cNvPicPr>
          <p:nvPr/>
        </p:nvPicPr>
        <p:blipFill>
          <a:blip r:embed="rId2"/>
          <a:srcRect/>
          <a:stretch>
            <a:fillRect/>
          </a:stretch>
        </p:blipFill>
        <p:spPr>
          <a:xfrm>
            <a:off x="10216041" y="1299612"/>
            <a:ext cx="10972800" cy="8229600"/>
          </a:xfrm>
          <a:prstGeom prst="rect">
            <a:avLst/>
          </a:prstGeom>
        </p:spPr>
      </p:pic>
      <p:sp>
        <p:nvSpPr>
          <p:cNvPr id="20" name="TextBox 20"/>
          <p:cNvSpPr txBox="1"/>
          <p:nvPr/>
        </p:nvSpPr>
        <p:spPr>
          <a:xfrm>
            <a:off x="3267462" y="2909572"/>
            <a:ext cx="5876538" cy="655372"/>
          </a:xfrm>
          <a:prstGeom prst="rect">
            <a:avLst/>
          </a:prstGeom>
        </p:spPr>
        <p:txBody>
          <a:bodyPr lIns="0" tIns="0" rIns="0" bIns="0" rtlCol="0" anchor="t">
            <a:spAutoFit/>
          </a:bodyPr>
          <a:lstStyle/>
          <a:p>
            <a:pPr>
              <a:lnSpc>
                <a:spcPts val="5599"/>
              </a:lnSpc>
            </a:pPr>
            <a:r>
              <a:rPr lang="en-US" sz="3999" b="1">
                <a:solidFill>
                  <a:srgbClr val="0B1B2A"/>
                </a:solidFill>
                <a:latin typeface="Times New Roman" panose="02020603050405020304" pitchFamily="18" charset="0"/>
              </a:rPr>
              <a:t>NGUYÊN TỐ HÓA HỌC</a:t>
            </a:r>
          </a:p>
        </p:txBody>
      </p:sp>
      <p:sp>
        <p:nvSpPr>
          <p:cNvPr id="21" name="TextBox 21"/>
          <p:cNvSpPr txBox="1"/>
          <p:nvPr/>
        </p:nvSpPr>
        <p:spPr>
          <a:xfrm>
            <a:off x="2148296" y="3034241"/>
            <a:ext cx="732953" cy="424347"/>
          </a:xfrm>
          <a:prstGeom prst="rect">
            <a:avLst/>
          </a:prstGeom>
        </p:spPr>
        <p:txBody>
          <a:bodyPr lIns="0" tIns="0" rIns="0" bIns="0" rtlCol="0" anchor="t">
            <a:spAutoFit/>
          </a:bodyPr>
          <a:lstStyle/>
          <a:p>
            <a:pPr algn="ctr">
              <a:lnSpc>
                <a:spcPts val="3636"/>
              </a:lnSpc>
            </a:pPr>
            <a:r>
              <a:rPr lang="en-US" sz="2597">
                <a:solidFill>
                  <a:srgbClr val="FFFFFF"/>
                </a:solidFill>
                <a:latin typeface="Times New Roman" panose="02020603050405020304" pitchFamily="18" charset="0"/>
              </a:rPr>
              <a:t>1</a:t>
            </a:r>
          </a:p>
        </p:txBody>
      </p:sp>
      <p:sp>
        <p:nvSpPr>
          <p:cNvPr id="22" name="TextBox 22"/>
          <p:cNvSpPr txBox="1"/>
          <p:nvPr/>
        </p:nvSpPr>
        <p:spPr>
          <a:xfrm>
            <a:off x="3310110" y="4247426"/>
            <a:ext cx="5467350" cy="655372"/>
          </a:xfrm>
          <a:prstGeom prst="rect">
            <a:avLst/>
          </a:prstGeom>
        </p:spPr>
        <p:txBody>
          <a:bodyPr lIns="0" tIns="0" rIns="0" bIns="0" rtlCol="0" anchor="t">
            <a:spAutoFit/>
          </a:bodyPr>
          <a:lstStyle/>
          <a:p>
            <a:pPr>
              <a:lnSpc>
                <a:spcPts val="5599"/>
              </a:lnSpc>
            </a:pPr>
            <a:r>
              <a:rPr lang="en-US" sz="3999" b="1">
                <a:solidFill>
                  <a:srgbClr val="0B1B2A"/>
                </a:solidFill>
                <a:latin typeface="Times New Roman" panose="02020603050405020304" pitchFamily="18" charset="0"/>
              </a:rPr>
              <a:t>KÍ HIỆU NGUYÊN TỬ</a:t>
            </a:r>
          </a:p>
        </p:txBody>
      </p:sp>
      <p:sp>
        <p:nvSpPr>
          <p:cNvPr id="23" name="TextBox 23"/>
          <p:cNvSpPr txBox="1"/>
          <p:nvPr/>
        </p:nvSpPr>
        <p:spPr>
          <a:xfrm>
            <a:off x="2148296" y="4372095"/>
            <a:ext cx="732953" cy="424347"/>
          </a:xfrm>
          <a:prstGeom prst="rect">
            <a:avLst/>
          </a:prstGeom>
        </p:spPr>
        <p:txBody>
          <a:bodyPr lIns="0" tIns="0" rIns="0" bIns="0" rtlCol="0" anchor="t">
            <a:spAutoFit/>
          </a:bodyPr>
          <a:lstStyle/>
          <a:p>
            <a:pPr algn="ctr">
              <a:lnSpc>
                <a:spcPts val="3636"/>
              </a:lnSpc>
            </a:pPr>
            <a:r>
              <a:rPr lang="en-US" sz="2597">
                <a:solidFill>
                  <a:srgbClr val="FFFFFF"/>
                </a:solidFill>
                <a:latin typeface="Times New Roman" panose="02020603050405020304" pitchFamily="18" charset="0"/>
              </a:rPr>
              <a:t>2</a:t>
            </a:r>
          </a:p>
        </p:txBody>
      </p:sp>
      <p:sp>
        <p:nvSpPr>
          <p:cNvPr id="24" name="TextBox 24"/>
          <p:cNvSpPr txBox="1"/>
          <p:nvPr/>
        </p:nvSpPr>
        <p:spPr>
          <a:xfrm>
            <a:off x="3310110" y="5607189"/>
            <a:ext cx="2434051" cy="655372"/>
          </a:xfrm>
          <a:prstGeom prst="rect">
            <a:avLst/>
          </a:prstGeom>
        </p:spPr>
        <p:txBody>
          <a:bodyPr lIns="0" tIns="0" rIns="0" bIns="0" rtlCol="0" anchor="t">
            <a:spAutoFit/>
          </a:bodyPr>
          <a:lstStyle/>
          <a:p>
            <a:pPr>
              <a:lnSpc>
                <a:spcPts val="5599"/>
              </a:lnSpc>
            </a:pPr>
            <a:r>
              <a:rPr lang="en-US" sz="3999" b="1">
                <a:solidFill>
                  <a:srgbClr val="0B1B2A"/>
                </a:solidFill>
                <a:latin typeface="Times New Roman" panose="02020603050405020304" pitchFamily="18" charset="0"/>
              </a:rPr>
              <a:t>ĐỒNG VỊ</a:t>
            </a:r>
          </a:p>
        </p:txBody>
      </p:sp>
      <p:sp>
        <p:nvSpPr>
          <p:cNvPr id="25" name="TextBox 25"/>
          <p:cNvSpPr txBox="1"/>
          <p:nvPr/>
        </p:nvSpPr>
        <p:spPr>
          <a:xfrm>
            <a:off x="2148296" y="5731858"/>
            <a:ext cx="732953" cy="424347"/>
          </a:xfrm>
          <a:prstGeom prst="rect">
            <a:avLst/>
          </a:prstGeom>
        </p:spPr>
        <p:txBody>
          <a:bodyPr lIns="0" tIns="0" rIns="0" bIns="0" rtlCol="0" anchor="t">
            <a:spAutoFit/>
          </a:bodyPr>
          <a:lstStyle/>
          <a:p>
            <a:pPr algn="ctr">
              <a:lnSpc>
                <a:spcPts val="3636"/>
              </a:lnSpc>
            </a:pPr>
            <a:r>
              <a:rPr lang="en-US" sz="2597">
                <a:solidFill>
                  <a:srgbClr val="FFFFFF"/>
                </a:solidFill>
                <a:latin typeface="Times New Roman" panose="02020603050405020304" pitchFamily="18" charset="0"/>
              </a:rPr>
              <a:t>3</a:t>
            </a:r>
          </a:p>
        </p:txBody>
      </p:sp>
      <p:sp>
        <p:nvSpPr>
          <p:cNvPr id="26" name="TextBox 26"/>
          <p:cNvSpPr txBox="1"/>
          <p:nvPr/>
        </p:nvSpPr>
        <p:spPr>
          <a:xfrm>
            <a:off x="3267462" y="6945044"/>
            <a:ext cx="4792323" cy="655372"/>
          </a:xfrm>
          <a:prstGeom prst="rect">
            <a:avLst/>
          </a:prstGeom>
        </p:spPr>
        <p:txBody>
          <a:bodyPr lIns="0" tIns="0" rIns="0" bIns="0" rtlCol="0" anchor="t">
            <a:spAutoFit/>
          </a:bodyPr>
          <a:lstStyle/>
          <a:p>
            <a:pPr>
              <a:lnSpc>
                <a:spcPts val="5599"/>
              </a:lnSpc>
            </a:pPr>
            <a:r>
              <a:rPr lang="en-US" sz="3999" b="1">
                <a:solidFill>
                  <a:srgbClr val="0B1B2A"/>
                </a:solidFill>
                <a:latin typeface="Times New Roman" panose="02020603050405020304" pitchFamily="18" charset="0"/>
              </a:rPr>
              <a:t>NGUYÊN TỬ KHỐI</a:t>
            </a:r>
          </a:p>
        </p:txBody>
      </p:sp>
      <p:sp>
        <p:nvSpPr>
          <p:cNvPr id="27" name="TextBox 27"/>
          <p:cNvSpPr txBox="1"/>
          <p:nvPr/>
        </p:nvSpPr>
        <p:spPr>
          <a:xfrm>
            <a:off x="2148296" y="7069713"/>
            <a:ext cx="732953" cy="424347"/>
          </a:xfrm>
          <a:prstGeom prst="rect">
            <a:avLst/>
          </a:prstGeom>
        </p:spPr>
        <p:txBody>
          <a:bodyPr lIns="0" tIns="0" rIns="0" bIns="0" rtlCol="0" anchor="t">
            <a:spAutoFit/>
          </a:bodyPr>
          <a:lstStyle/>
          <a:p>
            <a:pPr algn="ctr">
              <a:lnSpc>
                <a:spcPts val="3636"/>
              </a:lnSpc>
            </a:pPr>
            <a:r>
              <a:rPr lang="en-US" sz="2597">
                <a:solidFill>
                  <a:srgbClr val="FFFFFF"/>
                </a:solidFill>
                <a:latin typeface="Times New Roman" panose="02020603050405020304" pitchFamily="18" charset="0"/>
              </a:rPr>
              <a:t>4</a:t>
            </a:r>
          </a:p>
        </p:txBody>
      </p:sp>
      <p:sp>
        <p:nvSpPr>
          <p:cNvPr id="28" name="TextBox 28"/>
          <p:cNvSpPr txBox="1"/>
          <p:nvPr/>
        </p:nvSpPr>
        <p:spPr>
          <a:xfrm>
            <a:off x="3267462" y="1199783"/>
            <a:ext cx="6355568" cy="819199"/>
          </a:xfrm>
          <a:prstGeom prst="rect">
            <a:avLst/>
          </a:prstGeom>
        </p:spPr>
        <p:txBody>
          <a:bodyPr lIns="0" tIns="0" rIns="0" bIns="0" rtlCol="0" anchor="t">
            <a:spAutoFit/>
          </a:bodyPr>
          <a:lstStyle/>
          <a:p>
            <a:pPr algn="just">
              <a:lnSpc>
                <a:spcPts val="7000"/>
              </a:lnSpc>
            </a:pPr>
            <a:r>
              <a:rPr lang="en-US" sz="5000" b="1">
                <a:solidFill>
                  <a:srgbClr val="FFFFFF"/>
                </a:solidFill>
                <a:latin typeface="Poppins Bold Bold"/>
              </a:rPr>
              <a:t>NỘI DUNG BÀI HỌC</a:t>
            </a:r>
          </a:p>
        </p:txBody>
      </p:sp>
      <p:sp>
        <p:nvSpPr>
          <p:cNvPr id="29" name="TextBox 29"/>
          <p:cNvSpPr txBox="1"/>
          <p:nvPr/>
        </p:nvSpPr>
        <p:spPr>
          <a:xfrm rot="-5400000">
            <a:off x="-2832488" y="4145706"/>
            <a:ext cx="6694228" cy="526234"/>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grpSp>
        <p:nvGrpSpPr>
          <p:cNvPr id="30" name="Group 30"/>
          <p:cNvGrpSpPr/>
          <p:nvPr/>
        </p:nvGrpSpPr>
        <p:grpSpPr>
          <a:xfrm>
            <a:off x="2148296" y="1128115"/>
            <a:ext cx="871699" cy="1092660"/>
            <a:chOff x="0" y="0"/>
            <a:chExt cx="1162265" cy="1456880"/>
          </a:xfrm>
        </p:grpSpPr>
        <p:grpSp>
          <p:nvGrpSpPr>
            <p:cNvPr id="31" name="Group 31"/>
            <p:cNvGrpSpPr/>
            <p:nvPr/>
          </p:nvGrpSpPr>
          <p:grpSpPr>
            <a:xfrm rot="-5400000">
              <a:off x="-218395" y="218395"/>
              <a:ext cx="1456880" cy="1020089"/>
              <a:chOff x="0" y="0"/>
              <a:chExt cx="2725684" cy="1908491"/>
            </a:xfrm>
          </p:grpSpPr>
          <p:sp>
            <p:nvSpPr>
              <p:cNvPr id="32" name="Freeform 32"/>
              <p:cNvSpPr/>
              <p:nvPr/>
            </p:nvSpPr>
            <p:spPr>
              <a:xfrm>
                <a:off x="0" y="0"/>
                <a:ext cx="2725684" cy="1908491"/>
              </a:xfrm>
              <a:custGeom>
                <a:avLst/>
                <a:gdLst/>
                <a:ahLst/>
                <a:cxnLst/>
                <a:rect l="l" t="t" r="r" b="b"/>
                <a:pathLst>
                  <a:path w="2725684" h="1908491">
                    <a:moveTo>
                      <a:pt x="0" y="0"/>
                    </a:moveTo>
                    <a:lnTo>
                      <a:pt x="1362842" y="1908491"/>
                    </a:lnTo>
                    <a:lnTo>
                      <a:pt x="2725684" y="0"/>
                    </a:lnTo>
                    <a:close/>
                  </a:path>
                </a:pathLst>
              </a:custGeom>
              <a:solidFill>
                <a:srgbClr val="E01E37"/>
              </a:solidFill>
            </p:spPr>
          </p:sp>
        </p:grpSp>
        <p:pic>
          <p:nvPicPr>
            <p:cNvPr id="33" name="Picture 3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4614" y="364080"/>
              <a:ext cx="867651" cy="736714"/>
            </a:xfrm>
            <a:prstGeom prst="rect">
              <a:avLst/>
            </a:prstGeom>
          </p:spPr>
        </p:pic>
      </p:grpSp>
      <p:sp>
        <p:nvSpPr>
          <p:cNvPr id="34" name="AutoShape 34"/>
          <p:cNvSpPr/>
          <p:nvPr/>
        </p:nvSpPr>
        <p:spPr>
          <a:xfrm>
            <a:off x="2085975" y="8681886"/>
            <a:ext cx="7537055" cy="0"/>
          </a:xfrm>
          <a:prstGeom prst="line">
            <a:avLst/>
          </a:prstGeom>
          <a:ln w="47625" cap="rnd">
            <a:solidFill>
              <a:srgbClr val="E01E37"/>
            </a:solidFill>
            <a:prstDash val="solid"/>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fade">
                                      <p:cBhvr>
                                        <p:cTn id="100" dur="1000"/>
                                        <p:tgtEl>
                                          <p:spTgt spid="14"/>
                                        </p:tgtEl>
                                      </p:cBhvr>
                                    </p:animEffect>
                                    <p:anim calcmode="lin" valueType="num">
                                      <p:cBhvr>
                                        <p:cTn id="101" dur="1000" fill="hold"/>
                                        <p:tgtEl>
                                          <p:spTgt spid="14"/>
                                        </p:tgtEl>
                                        <p:attrNameLst>
                                          <p:attrName>ppt_x</p:attrName>
                                        </p:attrNameLst>
                                      </p:cBhvr>
                                      <p:tavLst>
                                        <p:tav tm="0">
                                          <p:val>
                                            <p:strVal val="#ppt_x"/>
                                          </p:val>
                                        </p:tav>
                                        <p:tav tm="100000">
                                          <p:val>
                                            <p:strVal val="#ppt_x"/>
                                          </p:val>
                                        </p:tav>
                                      </p:tavLst>
                                    </p:anim>
                                    <p:anim calcmode="lin" valueType="num">
                                      <p:cBhvr>
                                        <p:cTn id="10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波形 1">
            <a:extLst>
              <a:ext uri="{FF2B5EF4-FFF2-40B4-BE49-F238E27FC236}">
                <a16:creationId xmlns:a16="http://schemas.microsoft.com/office/drawing/2014/main" id="{C10011AF-DC0D-4F00-8DEB-73EF2BA9B320}"/>
              </a:ext>
            </a:extLst>
          </p:cNvPr>
          <p:cNvSpPr/>
          <p:nvPr/>
        </p:nvSpPr>
        <p:spPr>
          <a:xfrm>
            <a:off x="-628650" y="-1085850"/>
            <a:ext cx="19907250" cy="3905250"/>
          </a:xfrm>
          <a:prstGeom prst="wav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cs typeface="+mn-ea"/>
              <a:sym typeface="+mn-lt"/>
            </a:endParaRPr>
          </a:p>
        </p:txBody>
      </p:sp>
      <p:sp>
        <p:nvSpPr>
          <p:cNvPr id="5" name="波形 4">
            <a:extLst>
              <a:ext uri="{FF2B5EF4-FFF2-40B4-BE49-F238E27FC236}">
                <a16:creationId xmlns:a16="http://schemas.microsoft.com/office/drawing/2014/main" id="{F827B1DD-9EC2-458B-B74C-50E3CEAC36DB}"/>
              </a:ext>
            </a:extLst>
          </p:cNvPr>
          <p:cNvSpPr/>
          <p:nvPr/>
        </p:nvSpPr>
        <p:spPr>
          <a:xfrm>
            <a:off x="-1619250" y="9001125"/>
            <a:ext cx="19907250" cy="3905250"/>
          </a:xfrm>
          <a:prstGeom prst="wav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cs typeface="+mn-ea"/>
              <a:sym typeface="+mn-lt"/>
            </a:endParaRPr>
          </a:p>
        </p:txBody>
      </p:sp>
      <p:sp>
        <p:nvSpPr>
          <p:cNvPr id="6" name="文本框 5">
            <a:extLst>
              <a:ext uri="{FF2B5EF4-FFF2-40B4-BE49-F238E27FC236}">
                <a16:creationId xmlns:a16="http://schemas.microsoft.com/office/drawing/2014/main" id="{5170884F-A184-49C1-97D9-9930EB9B1494}"/>
              </a:ext>
            </a:extLst>
          </p:cNvPr>
          <p:cNvSpPr txBox="1"/>
          <p:nvPr/>
        </p:nvSpPr>
        <p:spPr>
          <a:xfrm>
            <a:off x="2028825" y="143500"/>
            <a:ext cx="14230350" cy="1446550"/>
          </a:xfrm>
          <a:prstGeom prst="rect">
            <a:avLst/>
          </a:prstGeom>
          <a:noFill/>
        </p:spPr>
        <p:txBody>
          <a:bodyPr wrap="square" rtlCol="0">
            <a:spAutoFit/>
          </a:bodyPr>
          <a:lstStyle/>
          <a:p>
            <a:pPr algn="ctr"/>
            <a:r>
              <a:rPr lang="en-US" altLang="zh-CN" sz="8800" b="1">
                <a:solidFill>
                  <a:schemeClr val="bg1"/>
                </a:solidFill>
                <a:latin typeface="Times New Roman" panose="02020603050405020304" pitchFamily="18" charset="0"/>
                <a:cs typeface="Times New Roman" panose="02020603050405020304" pitchFamily="18" charset="0"/>
                <a:sym typeface="+mn-lt"/>
              </a:rPr>
              <a:t>VIDEO</a:t>
            </a:r>
            <a:endParaRPr lang="zh-CN" altLang="en-US" sz="88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3" name="Sự-hình-thành-của-các-nguyên-tố-hóa-học">
            <a:hlinkClick r:id="" action="ppaction://media"/>
            <a:extLst>
              <a:ext uri="{FF2B5EF4-FFF2-40B4-BE49-F238E27FC236}">
                <a16:creationId xmlns:a16="http://schemas.microsoft.com/office/drawing/2014/main" id="{FA1E181B-ACDF-65F1-8C18-E1A5FCB837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0" y="2150268"/>
            <a:ext cx="13148734" cy="739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5718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0096500" cy="1979289"/>
            <a:chOff x="0" y="0"/>
            <a:chExt cx="6830719" cy="1339075"/>
          </a:xfrm>
        </p:grpSpPr>
        <p:sp>
          <p:nvSpPr>
            <p:cNvPr id="3" name="Freeform 3"/>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4" name="Group 4"/>
          <p:cNvGrpSpPr>
            <a:grpSpLocks noChangeAspect="1"/>
          </p:cNvGrpSpPr>
          <p:nvPr/>
        </p:nvGrpSpPr>
        <p:grpSpPr>
          <a:xfrm rot="-10800000">
            <a:off x="8953723" y="0"/>
            <a:ext cx="2285553" cy="1979289"/>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6" name="Group 6"/>
          <p:cNvGrpSpPr/>
          <p:nvPr/>
        </p:nvGrpSpPr>
        <p:grpSpPr>
          <a:xfrm rot="-10800000">
            <a:off x="8571850" y="307256"/>
            <a:ext cx="1305736" cy="1305736"/>
            <a:chOff x="0" y="0"/>
            <a:chExt cx="1740981" cy="1740981"/>
          </a:xfrm>
        </p:grpSpPr>
        <p:grpSp>
          <p:nvGrpSpPr>
            <p:cNvPr id="7" name="Group 7"/>
            <p:cNvGrpSpPr>
              <a:grpSpLocks noChangeAspect="1"/>
            </p:cNvGrpSpPr>
            <p:nvPr/>
          </p:nvGrpSpPr>
          <p:grpSpPr>
            <a:xfrm>
              <a:off x="0" y="0"/>
              <a:ext cx="1740981" cy="1740981"/>
              <a:chOff x="0" y="0"/>
              <a:chExt cx="2540000" cy="2540000"/>
            </a:xfrm>
          </p:grpSpPr>
          <p:sp>
            <p:nvSpPr>
              <p:cNvPr id="8" name="Freeform 8"/>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FFFFFF"/>
              </a:solidFill>
            </p:spPr>
          </p:sp>
          <p:sp>
            <p:nvSpPr>
              <p:cNvPr id="9" name="Freeform 9"/>
              <p:cNvSpPr/>
              <p:nvPr/>
            </p:nvSpPr>
            <p:spPr>
              <a:xfrm>
                <a:off x="-107849" y="0"/>
                <a:ext cx="2124336" cy="2620850"/>
              </a:xfrm>
              <a:custGeom>
                <a:avLst/>
                <a:gdLst/>
                <a:ahLst/>
                <a:cxnLst/>
                <a:rect l="l" t="t" r="r" b="b"/>
                <a:pathLst>
                  <a:path w="2124336" h="2620850">
                    <a:moveTo>
                      <a:pt x="2124336" y="2297452"/>
                    </a:moveTo>
                    <a:cubicBezTo>
                      <a:pt x="1679230" y="2620840"/>
                      <a:pt x="1076513" y="2620850"/>
                      <a:pt x="631396" y="2297476"/>
                    </a:cubicBezTo>
                    <a:cubicBezTo>
                      <a:pt x="186279" y="1974103"/>
                      <a:pt x="0" y="1400894"/>
                      <a:pt x="169981" y="877629"/>
                    </a:cubicBezTo>
                    <a:cubicBezTo>
                      <a:pt x="339962" y="354364"/>
                      <a:pt x="827540" y="55"/>
                      <a:pt x="1377722" y="0"/>
                    </a:cubicBezTo>
                    <a:lnTo>
                      <a:pt x="1377786" y="635000"/>
                    </a:lnTo>
                    <a:cubicBezTo>
                      <a:pt x="1102695" y="635028"/>
                      <a:pt x="858905" y="812182"/>
                      <a:pt x="773915" y="1073814"/>
                    </a:cubicBezTo>
                    <a:cubicBezTo>
                      <a:pt x="688925" y="1335447"/>
                      <a:pt x="782064" y="1622051"/>
                      <a:pt x="1004623" y="1783738"/>
                    </a:cubicBezTo>
                    <a:cubicBezTo>
                      <a:pt x="1227181" y="1945425"/>
                      <a:pt x="1528540" y="1945420"/>
                      <a:pt x="1751093" y="1783726"/>
                    </a:cubicBezTo>
                    <a:close/>
                  </a:path>
                </a:pathLst>
              </a:custGeom>
              <a:solidFill>
                <a:srgbClr val="D4D4D4"/>
              </a:solidFill>
            </p:spPr>
          </p:sp>
          <p:sp>
            <p:nvSpPr>
              <p:cNvPr id="10" name="Freeform 10"/>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ABABAB"/>
              </a:solidFill>
            </p:spPr>
          </p:sp>
        </p:grpSp>
      </p:grpSp>
      <p:sp>
        <p:nvSpPr>
          <p:cNvPr id="11" name="AutoShape 11"/>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grpSp>
        <p:nvGrpSpPr>
          <p:cNvPr id="12" name="Group 12"/>
          <p:cNvGrpSpPr>
            <a:grpSpLocks noChangeAspect="1"/>
          </p:cNvGrpSpPr>
          <p:nvPr/>
        </p:nvGrpSpPr>
        <p:grpSpPr>
          <a:xfrm>
            <a:off x="10096500" y="0"/>
            <a:ext cx="2285553" cy="1979289"/>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pic>
        <p:nvPicPr>
          <p:cNvPr id="14" name="Picture 14"/>
          <p:cNvPicPr>
            <a:picLocks noChangeAspect="1"/>
          </p:cNvPicPr>
          <p:nvPr/>
        </p:nvPicPr>
        <p:blipFill>
          <a:blip r:embed="rId2"/>
          <a:srcRect/>
          <a:stretch>
            <a:fillRect/>
          </a:stretch>
        </p:blipFill>
        <p:spPr>
          <a:xfrm>
            <a:off x="1466850" y="3705543"/>
            <a:ext cx="15792450" cy="5843207"/>
          </a:xfrm>
          <a:prstGeom prst="rect">
            <a:avLst/>
          </a:prstGeom>
        </p:spPr>
      </p:pic>
      <p:sp>
        <p:nvSpPr>
          <p:cNvPr id="15" name="TextBox 15"/>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16" name="TextBox 16"/>
          <p:cNvSpPr txBox="1"/>
          <p:nvPr/>
        </p:nvSpPr>
        <p:spPr>
          <a:xfrm>
            <a:off x="1057274" y="628336"/>
            <a:ext cx="6181725" cy="576504"/>
          </a:xfrm>
          <a:prstGeom prst="rect">
            <a:avLst/>
          </a:prstGeom>
        </p:spPr>
        <p:txBody>
          <a:bodyPr wrap="square" lIns="0" tIns="0" rIns="0" bIns="0" rtlCol="0" anchor="t">
            <a:spAutoFit/>
          </a:bodyPr>
          <a:lstStyle/>
          <a:p>
            <a:pPr algn="just">
              <a:lnSpc>
                <a:spcPts val="4900"/>
              </a:lnSpc>
            </a:pPr>
            <a:r>
              <a:rPr lang="en-US" sz="3500" b="1">
                <a:solidFill>
                  <a:srgbClr val="FFFFFF"/>
                </a:solidFill>
                <a:latin typeface="Times New Roman" panose="02020603050405020304" pitchFamily="18" charset="0"/>
              </a:rPr>
              <a:t>I. NGUYÊN TỐ HÓA HỌC</a:t>
            </a:r>
          </a:p>
        </p:txBody>
      </p:sp>
      <p:sp>
        <p:nvSpPr>
          <p:cNvPr id="17" name="TextBox 17"/>
          <p:cNvSpPr txBox="1"/>
          <p:nvPr/>
        </p:nvSpPr>
        <p:spPr>
          <a:xfrm>
            <a:off x="1466850" y="2193530"/>
            <a:ext cx="15792450" cy="589970"/>
          </a:xfrm>
          <a:prstGeom prst="rect">
            <a:avLst/>
          </a:prstGeom>
        </p:spPr>
        <p:txBody>
          <a:bodyPr lIns="0" tIns="0" rIns="0" bIns="0" rtlCol="0" anchor="t">
            <a:spAutoFit/>
          </a:bodyPr>
          <a:lstStyle/>
          <a:p>
            <a:pPr algn="just">
              <a:lnSpc>
                <a:spcPct val="120000"/>
              </a:lnSpc>
              <a:spcBef>
                <a:spcPct val="0"/>
              </a:spcBef>
            </a:pPr>
            <a:r>
              <a:rPr lang="en-US" sz="3500" b="1" i="1">
                <a:solidFill>
                  <a:srgbClr val="FFFFFF"/>
                </a:solidFill>
                <a:latin typeface="Times New Roman" panose="02020603050405020304" pitchFamily="18" charset="0"/>
              </a:rPr>
              <a:t>Nguyên tố hóa học là tập hợp các nguyên tử có cùng số đơn vị điện tích hạt nhân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0096500" cy="1979289"/>
            <a:chOff x="0" y="0"/>
            <a:chExt cx="6830719" cy="1339075"/>
          </a:xfrm>
        </p:grpSpPr>
        <p:sp>
          <p:nvSpPr>
            <p:cNvPr id="3" name="Freeform 3"/>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4" name="Group 4"/>
          <p:cNvGrpSpPr>
            <a:grpSpLocks noChangeAspect="1"/>
          </p:cNvGrpSpPr>
          <p:nvPr/>
        </p:nvGrpSpPr>
        <p:grpSpPr>
          <a:xfrm rot="-10800000">
            <a:off x="8953723" y="0"/>
            <a:ext cx="2285553" cy="1979289"/>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6" name="Group 6"/>
          <p:cNvGrpSpPr/>
          <p:nvPr/>
        </p:nvGrpSpPr>
        <p:grpSpPr>
          <a:xfrm rot="-10800000">
            <a:off x="8571850" y="307256"/>
            <a:ext cx="1305736" cy="1305736"/>
            <a:chOff x="0" y="0"/>
            <a:chExt cx="1740981" cy="1740981"/>
          </a:xfrm>
        </p:grpSpPr>
        <p:grpSp>
          <p:nvGrpSpPr>
            <p:cNvPr id="7" name="Group 7"/>
            <p:cNvGrpSpPr>
              <a:grpSpLocks noChangeAspect="1"/>
            </p:cNvGrpSpPr>
            <p:nvPr/>
          </p:nvGrpSpPr>
          <p:grpSpPr>
            <a:xfrm>
              <a:off x="0" y="0"/>
              <a:ext cx="1740981" cy="1740981"/>
              <a:chOff x="0" y="0"/>
              <a:chExt cx="2540000" cy="2540000"/>
            </a:xfrm>
          </p:grpSpPr>
          <p:sp>
            <p:nvSpPr>
              <p:cNvPr id="8" name="Freeform 8"/>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FFFFFF"/>
              </a:solidFill>
            </p:spPr>
          </p:sp>
          <p:sp>
            <p:nvSpPr>
              <p:cNvPr id="9" name="Freeform 9"/>
              <p:cNvSpPr/>
              <p:nvPr/>
            </p:nvSpPr>
            <p:spPr>
              <a:xfrm>
                <a:off x="-107849" y="0"/>
                <a:ext cx="2124336" cy="2620850"/>
              </a:xfrm>
              <a:custGeom>
                <a:avLst/>
                <a:gdLst/>
                <a:ahLst/>
                <a:cxnLst/>
                <a:rect l="l" t="t" r="r" b="b"/>
                <a:pathLst>
                  <a:path w="2124336" h="2620850">
                    <a:moveTo>
                      <a:pt x="2124336" y="2297452"/>
                    </a:moveTo>
                    <a:cubicBezTo>
                      <a:pt x="1679230" y="2620840"/>
                      <a:pt x="1076513" y="2620850"/>
                      <a:pt x="631396" y="2297476"/>
                    </a:cubicBezTo>
                    <a:cubicBezTo>
                      <a:pt x="186279" y="1974103"/>
                      <a:pt x="0" y="1400894"/>
                      <a:pt x="169981" y="877629"/>
                    </a:cubicBezTo>
                    <a:cubicBezTo>
                      <a:pt x="339962" y="354364"/>
                      <a:pt x="827540" y="55"/>
                      <a:pt x="1377722" y="0"/>
                    </a:cubicBezTo>
                    <a:lnTo>
                      <a:pt x="1377786" y="635000"/>
                    </a:lnTo>
                    <a:cubicBezTo>
                      <a:pt x="1102695" y="635028"/>
                      <a:pt x="858905" y="812182"/>
                      <a:pt x="773915" y="1073814"/>
                    </a:cubicBezTo>
                    <a:cubicBezTo>
                      <a:pt x="688925" y="1335447"/>
                      <a:pt x="782064" y="1622051"/>
                      <a:pt x="1004623" y="1783738"/>
                    </a:cubicBezTo>
                    <a:cubicBezTo>
                      <a:pt x="1227181" y="1945425"/>
                      <a:pt x="1528540" y="1945420"/>
                      <a:pt x="1751093" y="1783726"/>
                    </a:cubicBezTo>
                    <a:close/>
                  </a:path>
                </a:pathLst>
              </a:custGeom>
              <a:solidFill>
                <a:srgbClr val="D4D4D4"/>
              </a:solidFill>
            </p:spPr>
          </p:sp>
          <p:sp>
            <p:nvSpPr>
              <p:cNvPr id="10" name="Freeform 10"/>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ABABAB"/>
              </a:solidFill>
            </p:spPr>
          </p:sp>
        </p:grpSp>
      </p:grpSp>
      <p:sp>
        <p:nvSpPr>
          <p:cNvPr id="11" name="AutoShape 11"/>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grpSp>
        <p:nvGrpSpPr>
          <p:cNvPr id="12" name="Group 12"/>
          <p:cNvGrpSpPr>
            <a:grpSpLocks noChangeAspect="1"/>
          </p:cNvGrpSpPr>
          <p:nvPr/>
        </p:nvGrpSpPr>
        <p:grpSpPr>
          <a:xfrm>
            <a:off x="10096500" y="0"/>
            <a:ext cx="2285553" cy="1979289"/>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pic>
        <p:nvPicPr>
          <p:cNvPr id="14" name="Picture 14"/>
          <p:cNvPicPr>
            <a:picLocks noChangeAspect="1"/>
          </p:cNvPicPr>
          <p:nvPr/>
        </p:nvPicPr>
        <p:blipFill>
          <a:blip r:embed="rId2"/>
          <a:srcRect/>
          <a:stretch>
            <a:fillRect/>
          </a:stretch>
        </p:blipFill>
        <p:spPr>
          <a:xfrm>
            <a:off x="1485527" y="5607319"/>
            <a:ext cx="1887554" cy="1887554"/>
          </a:xfrm>
          <a:prstGeom prst="rect">
            <a:avLst/>
          </a:prstGeom>
        </p:spPr>
      </p:pic>
      <p:pic>
        <p:nvPicPr>
          <p:cNvPr id="15" name="Picture 15"/>
          <p:cNvPicPr>
            <a:picLocks noChangeAspect="1"/>
          </p:cNvPicPr>
          <p:nvPr/>
        </p:nvPicPr>
        <p:blipFill>
          <a:blip r:embed="rId2"/>
          <a:srcRect/>
          <a:stretch>
            <a:fillRect/>
          </a:stretch>
        </p:blipFill>
        <p:spPr>
          <a:xfrm>
            <a:off x="3672706" y="5841176"/>
            <a:ext cx="1887554" cy="1887554"/>
          </a:xfrm>
          <a:prstGeom prst="rect">
            <a:avLst/>
          </a:prstGeom>
        </p:spPr>
      </p:pic>
      <p:pic>
        <p:nvPicPr>
          <p:cNvPr id="16" name="Picture 16"/>
          <p:cNvPicPr>
            <a:picLocks noChangeAspect="1"/>
          </p:cNvPicPr>
          <p:nvPr/>
        </p:nvPicPr>
        <p:blipFill>
          <a:blip r:embed="rId2"/>
          <a:srcRect/>
          <a:stretch>
            <a:fillRect/>
          </a:stretch>
        </p:blipFill>
        <p:spPr>
          <a:xfrm>
            <a:off x="1485527" y="7951706"/>
            <a:ext cx="1887554" cy="1887554"/>
          </a:xfrm>
          <a:prstGeom prst="rect">
            <a:avLst/>
          </a:prstGeom>
        </p:spPr>
      </p:pic>
      <p:pic>
        <p:nvPicPr>
          <p:cNvPr id="17" name="Picture 17"/>
          <p:cNvPicPr>
            <a:picLocks noChangeAspect="1"/>
          </p:cNvPicPr>
          <p:nvPr/>
        </p:nvPicPr>
        <p:blipFill>
          <a:blip r:embed="rId2"/>
          <a:srcRect/>
          <a:stretch>
            <a:fillRect/>
          </a:stretch>
        </p:blipFill>
        <p:spPr>
          <a:xfrm>
            <a:off x="4104473" y="8010656"/>
            <a:ext cx="1887554" cy="1887554"/>
          </a:xfrm>
          <a:prstGeom prst="rect">
            <a:avLst/>
          </a:prstGeom>
        </p:spPr>
      </p:pic>
      <p:pic>
        <p:nvPicPr>
          <p:cNvPr id="18" name="Picture 18"/>
          <p:cNvPicPr>
            <a:picLocks noChangeAspect="1"/>
          </p:cNvPicPr>
          <p:nvPr/>
        </p:nvPicPr>
        <p:blipFill>
          <a:blip r:embed="rId2"/>
          <a:srcRect/>
          <a:stretch>
            <a:fillRect/>
          </a:stretch>
        </p:blipFill>
        <p:spPr>
          <a:xfrm>
            <a:off x="5992027" y="5607319"/>
            <a:ext cx="1887554" cy="1887554"/>
          </a:xfrm>
          <a:prstGeom prst="rect">
            <a:avLst/>
          </a:prstGeom>
        </p:spPr>
      </p:pic>
      <p:pic>
        <p:nvPicPr>
          <p:cNvPr id="19" name="Picture 19"/>
          <p:cNvPicPr>
            <a:picLocks noChangeAspect="1"/>
          </p:cNvPicPr>
          <p:nvPr/>
        </p:nvPicPr>
        <p:blipFill>
          <a:blip r:embed="rId2"/>
          <a:srcRect/>
          <a:stretch>
            <a:fillRect/>
          </a:stretch>
        </p:blipFill>
        <p:spPr>
          <a:xfrm>
            <a:off x="6684296" y="7951706"/>
            <a:ext cx="1887554" cy="1887554"/>
          </a:xfrm>
          <a:prstGeom prst="rect">
            <a:avLst/>
          </a:prstGeom>
        </p:spPr>
      </p:pic>
      <p:pic>
        <p:nvPicPr>
          <p:cNvPr id="20" name="Picture 20"/>
          <p:cNvPicPr>
            <a:picLocks noChangeAspect="1"/>
          </p:cNvPicPr>
          <p:nvPr/>
        </p:nvPicPr>
        <p:blipFill>
          <a:blip r:embed="rId2"/>
          <a:srcRect/>
          <a:stretch>
            <a:fillRect/>
          </a:stretch>
        </p:blipFill>
        <p:spPr>
          <a:xfrm>
            <a:off x="8200223" y="6064152"/>
            <a:ext cx="1887554" cy="1887554"/>
          </a:xfrm>
          <a:prstGeom prst="rect">
            <a:avLst/>
          </a:prstGeom>
        </p:spPr>
      </p:pic>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96500" y="5437474"/>
            <a:ext cx="709803" cy="4114800"/>
          </a:xfrm>
          <a:prstGeom prst="rect">
            <a:avLst/>
          </a:prstGeom>
        </p:spPr>
      </p:pic>
      <p:sp>
        <p:nvSpPr>
          <p:cNvPr id="22" name="TextBox 22"/>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23" name="TextBox 23"/>
          <p:cNvSpPr txBox="1"/>
          <p:nvPr/>
        </p:nvSpPr>
        <p:spPr>
          <a:xfrm>
            <a:off x="1057274" y="628336"/>
            <a:ext cx="5878529" cy="576504"/>
          </a:xfrm>
          <a:prstGeom prst="rect">
            <a:avLst/>
          </a:prstGeom>
        </p:spPr>
        <p:txBody>
          <a:bodyPr wrap="square" lIns="0" tIns="0" rIns="0" bIns="0" rtlCol="0" anchor="t">
            <a:spAutoFit/>
          </a:bodyPr>
          <a:lstStyle/>
          <a:p>
            <a:pPr algn="just">
              <a:lnSpc>
                <a:spcPts val="4900"/>
              </a:lnSpc>
            </a:pPr>
            <a:r>
              <a:rPr lang="en-US" sz="3500" b="1">
                <a:solidFill>
                  <a:srgbClr val="FFFFFF"/>
                </a:solidFill>
                <a:latin typeface="Times New Roman" panose="02020603050405020304" pitchFamily="18" charset="0"/>
              </a:rPr>
              <a:t>I. NGUYÊN TỐ HÓA HỌC</a:t>
            </a:r>
          </a:p>
        </p:txBody>
      </p:sp>
      <p:sp>
        <p:nvSpPr>
          <p:cNvPr id="24" name="TextBox 24"/>
          <p:cNvSpPr txBox="1"/>
          <p:nvPr/>
        </p:nvSpPr>
        <p:spPr>
          <a:xfrm>
            <a:off x="1466850" y="2193530"/>
            <a:ext cx="15792450" cy="589970"/>
          </a:xfrm>
          <a:prstGeom prst="rect">
            <a:avLst/>
          </a:prstGeom>
        </p:spPr>
        <p:txBody>
          <a:bodyPr lIns="0" tIns="0" rIns="0" bIns="0" rtlCol="0" anchor="t">
            <a:spAutoFit/>
          </a:bodyPr>
          <a:lstStyle/>
          <a:p>
            <a:pPr algn="just">
              <a:lnSpc>
                <a:spcPct val="120000"/>
              </a:lnSpc>
              <a:spcBef>
                <a:spcPct val="0"/>
              </a:spcBef>
            </a:pPr>
            <a:r>
              <a:rPr lang="en-US" sz="3500" b="1" i="1">
                <a:solidFill>
                  <a:srgbClr val="FFFFFF"/>
                </a:solidFill>
                <a:latin typeface="Times New Roman" panose="02020603050405020304" pitchFamily="18" charset="0"/>
              </a:rPr>
              <a:t>Trong nguyên tử, số đơn vị điện tích hạt nhân bằng số electron ở vỏ nguyên tử</a:t>
            </a:r>
          </a:p>
        </p:txBody>
      </p:sp>
      <p:sp>
        <p:nvSpPr>
          <p:cNvPr id="25" name="TextBox 25"/>
          <p:cNvSpPr txBox="1"/>
          <p:nvPr/>
        </p:nvSpPr>
        <p:spPr>
          <a:xfrm>
            <a:off x="1466850" y="3505469"/>
            <a:ext cx="15792450" cy="1236300"/>
          </a:xfrm>
          <a:prstGeom prst="rect">
            <a:avLst/>
          </a:prstGeom>
        </p:spPr>
        <p:txBody>
          <a:bodyPr lIns="0" tIns="0" rIns="0" bIns="0" rtlCol="0" anchor="t">
            <a:spAutoFit/>
          </a:bodyPr>
          <a:lstStyle/>
          <a:p>
            <a:pPr algn="just">
              <a:lnSpc>
                <a:spcPct val="120000"/>
              </a:lnSpc>
              <a:spcBef>
                <a:spcPct val="0"/>
              </a:spcBef>
            </a:pPr>
            <a:r>
              <a:rPr lang="en-US" sz="3500" b="1" i="1">
                <a:solidFill>
                  <a:srgbClr val="FFFFFF"/>
                </a:solidFill>
                <a:latin typeface="Times New Roman" panose="02020603050405020304" pitchFamily="18" charset="0"/>
              </a:rPr>
              <a:t>Các electron trong nguyên tử quyết định tính chất hóa học của nguyên tử, nên các nguyên tử của cùng một nguyên tố hóa học có tính chất hóa học giống nhau</a:t>
            </a:r>
          </a:p>
        </p:txBody>
      </p:sp>
      <p:sp>
        <p:nvSpPr>
          <p:cNvPr id="26" name="TextBox 26"/>
          <p:cNvSpPr txBox="1"/>
          <p:nvPr/>
        </p:nvSpPr>
        <p:spPr>
          <a:xfrm>
            <a:off x="11035427" y="6484421"/>
            <a:ext cx="6223873" cy="1832681"/>
          </a:xfrm>
          <a:prstGeom prst="rect">
            <a:avLst/>
          </a:prstGeom>
        </p:spPr>
        <p:txBody>
          <a:bodyPr lIns="0" tIns="0" rIns="0" bIns="0" rtlCol="0" anchor="t">
            <a:spAutoFit/>
          </a:bodyPr>
          <a:lstStyle/>
          <a:p>
            <a:pPr algn="just">
              <a:lnSpc>
                <a:spcPts val="4900"/>
              </a:lnSpc>
            </a:pPr>
            <a:r>
              <a:rPr lang="en-US" sz="3500" b="1" i="1">
                <a:solidFill>
                  <a:srgbClr val="FFFFFF"/>
                </a:solidFill>
                <a:latin typeface="Times New Roman" panose="02020603050405020304" pitchFamily="18" charset="0"/>
              </a:rPr>
              <a:t>Nguyên tố</a:t>
            </a:r>
          </a:p>
          <a:p>
            <a:pPr algn="just">
              <a:lnSpc>
                <a:spcPts val="4900"/>
              </a:lnSpc>
            </a:pPr>
            <a:r>
              <a:rPr lang="en-US" sz="3500" b="1" i="1">
                <a:solidFill>
                  <a:srgbClr val="FFFFFF"/>
                </a:solidFill>
                <a:latin typeface="Times New Roman" panose="02020603050405020304" pitchFamily="18" charset="0"/>
              </a:rPr>
              <a:t>(Các nguyên tử này đều có tính chất hóa học giống nhau)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0096500" cy="1979289"/>
            <a:chOff x="0" y="0"/>
            <a:chExt cx="6830719" cy="1339075"/>
          </a:xfrm>
        </p:grpSpPr>
        <p:sp>
          <p:nvSpPr>
            <p:cNvPr id="3" name="Freeform 3"/>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4" name="Group 4"/>
          <p:cNvGrpSpPr>
            <a:grpSpLocks noChangeAspect="1"/>
          </p:cNvGrpSpPr>
          <p:nvPr/>
        </p:nvGrpSpPr>
        <p:grpSpPr>
          <a:xfrm rot="-10800000">
            <a:off x="8953723" y="0"/>
            <a:ext cx="2285553" cy="1979289"/>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6" name="Group 6"/>
          <p:cNvGrpSpPr/>
          <p:nvPr/>
        </p:nvGrpSpPr>
        <p:grpSpPr>
          <a:xfrm rot="-10800000">
            <a:off x="8571850" y="307256"/>
            <a:ext cx="1305736" cy="1305736"/>
            <a:chOff x="0" y="0"/>
            <a:chExt cx="1740981" cy="1740981"/>
          </a:xfrm>
        </p:grpSpPr>
        <p:grpSp>
          <p:nvGrpSpPr>
            <p:cNvPr id="7" name="Group 7"/>
            <p:cNvGrpSpPr>
              <a:grpSpLocks noChangeAspect="1"/>
            </p:cNvGrpSpPr>
            <p:nvPr/>
          </p:nvGrpSpPr>
          <p:grpSpPr>
            <a:xfrm>
              <a:off x="0" y="0"/>
              <a:ext cx="1740981" cy="1740981"/>
              <a:chOff x="0" y="0"/>
              <a:chExt cx="2540000" cy="2540000"/>
            </a:xfrm>
          </p:grpSpPr>
          <p:sp>
            <p:nvSpPr>
              <p:cNvPr id="8" name="Freeform 8"/>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FFFFFF"/>
              </a:solidFill>
            </p:spPr>
          </p:sp>
          <p:sp>
            <p:nvSpPr>
              <p:cNvPr id="9" name="Freeform 9"/>
              <p:cNvSpPr/>
              <p:nvPr/>
            </p:nvSpPr>
            <p:spPr>
              <a:xfrm>
                <a:off x="-107849" y="0"/>
                <a:ext cx="2124336" cy="2620850"/>
              </a:xfrm>
              <a:custGeom>
                <a:avLst/>
                <a:gdLst/>
                <a:ahLst/>
                <a:cxnLst/>
                <a:rect l="l" t="t" r="r" b="b"/>
                <a:pathLst>
                  <a:path w="2124336" h="2620850">
                    <a:moveTo>
                      <a:pt x="2124336" y="2297452"/>
                    </a:moveTo>
                    <a:cubicBezTo>
                      <a:pt x="1679230" y="2620840"/>
                      <a:pt x="1076513" y="2620850"/>
                      <a:pt x="631396" y="2297476"/>
                    </a:cubicBezTo>
                    <a:cubicBezTo>
                      <a:pt x="186279" y="1974103"/>
                      <a:pt x="0" y="1400894"/>
                      <a:pt x="169981" y="877629"/>
                    </a:cubicBezTo>
                    <a:cubicBezTo>
                      <a:pt x="339962" y="354364"/>
                      <a:pt x="827540" y="55"/>
                      <a:pt x="1377722" y="0"/>
                    </a:cubicBezTo>
                    <a:lnTo>
                      <a:pt x="1377786" y="635000"/>
                    </a:lnTo>
                    <a:cubicBezTo>
                      <a:pt x="1102695" y="635028"/>
                      <a:pt x="858905" y="812182"/>
                      <a:pt x="773915" y="1073814"/>
                    </a:cubicBezTo>
                    <a:cubicBezTo>
                      <a:pt x="688925" y="1335447"/>
                      <a:pt x="782064" y="1622051"/>
                      <a:pt x="1004623" y="1783738"/>
                    </a:cubicBezTo>
                    <a:cubicBezTo>
                      <a:pt x="1227181" y="1945425"/>
                      <a:pt x="1528540" y="1945420"/>
                      <a:pt x="1751093" y="1783726"/>
                    </a:cubicBezTo>
                    <a:close/>
                  </a:path>
                </a:pathLst>
              </a:custGeom>
              <a:solidFill>
                <a:srgbClr val="D4D4D4"/>
              </a:solidFill>
            </p:spPr>
          </p:sp>
          <p:sp>
            <p:nvSpPr>
              <p:cNvPr id="10" name="Freeform 10"/>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ABABAB"/>
              </a:solidFill>
            </p:spPr>
          </p:sp>
        </p:grpSp>
      </p:grpSp>
      <p:sp>
        <p:nvSpPr>
          <p:cNvPr id="11" name="AutoShape 11"/>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grpSp>
        <p:nvGrpSpPr>
          <p:cNvPr id="12" name="Group 12"/>
          <p:cNvGrpSpPr>
            <a:grpSpLocks noChangeAspect="1"/>
          </p:cNvGrpSpPr>
          <p:nvPr/>
        </p:nvGrpSpPr>
        <p:grpSpPr>
          <a:xfrm>
            <a:off x="10096500" y="0"/>
            <a:ext cx="2285553" cy="1979289"/>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pic>
        <p:nvPicPr>
          <p:cNvPr id="14" name="Picture 14"/>
          <p:cNvPicPr>
            <a:picLocks noChangeAspect="1"/>
          </p:cNvPicPr>
          <p:nvPr/>
        </p:nvPicPr>
        <p:blipFill>
          <a:blip r:embed="rId2"/>
          <a:srcRect r="68013" b="21590"/>
          <a:stretch>
            <a:fillRect/>
          </a:stretch>
        </p:blipFill>
        <p:spPr>
          <a:xfrm>
            <a:off x="2943749" y="3552430"/>
            <a:ext cx="2770332" cy="3989919"/>
          </a:xfrm>
          <a:prstGeom prst="rect">
            <a:avLst/>
          </a:prstGeom>
        </p:spPr>
      </p:pic>
      <p:sp>
        <p:nvSpPr>
          <p:cNvPr id="15" name="TextBox 15"/>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16" name="TextBox 16"/>
          <p:cNvSpPr txBox="1"/>
          <p:nvPr/>
        </p:nvSpPr>
        <p:spPr>
          <a:xfrm>
            <a:off x="1057274" y="628336"/>
            <a:ext cx="5800725" cy="576504"/>
          </a:xfrm>
          <a:prstGeom prst="rect">
            <a:avLst/>
          </a:prstGeom>
        </p:spPr>
        <p:txBody>
          <a:bodyPr wrap="square" lIns="0" tIns="0" rIns="0" bIns="0" rtlCol="0" anchor="t">
            <a:spAutoFit/>
          </a:bodyPr>
          <a:lstStyle/>
          <a:p>
            <a:pPr algn="just">
              <a:lnSpc>
                <a:spcPts val="4900"/>
              </a:lnSpc>
            </a:pPr>
            <a:r>
              <a:rPr lang="en-US" sz="3500" b="1">
                <a:solidFill>
                  <a:srgbClr val="FFFFFF"/>
                </a:solidFill>
                <a:latin typeface="Times New Roman" panose="02020603050405020304" pitchFamily="18" charset="0"/>
              </a:rPr>
              <a:t>I. NGUYÊN TỐ HÓA HỌC</a:t>
            </a:r>
          </a:p>
        </p:txBody>
      </p:sp>
      <p:sp>
        <p:nvSpPr>
          <p:cNvPr id="17" name="TextBox 17"/>
          <p:cNvSpPr txBox="1"/>
          <p:nvPr/>
        </p:nvSpPr>
        <p:spPr>
          <a:xfrm>
            <a:off x="1466850" y="2193530"/>
            <a:ext cx="15792450" cy="1256754"/>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Ví dụ: Tất cả nguyên tử có cùng số đơn vị điện tích hạt nhân là 6 đều thuộc nguyên tố carbon dù chúng có thể có số neutron khác nhau</a:t>
            </a:r>
          </a:p>
        </p:txBody>
      </p:sp>
      <p:pic>
        <p:nvPicPr>
          <p:cNvPr id="18" name="Picture 18"/>
          <p:cNvPicPr>
            <a:picLocks noChangeAspect="1"/>
          </p:cNvPicPr>
          <p:nvPr/>
        </p:nvPicPr>
        <p:blipFill>
          <a:blip r:embed="rId2"/>
          <a:srcRect l="31986" r="32265" b="21590"/>
          <a:stretch>
            <a:fillRect/>
          </a:stretch>
        </p:blipFill>
        <p:spPr>
          <a:xfrm>
            <a:off x="7595942" y="3557321"/>
            <a:ext cx="3096117" cy="3989919"/>
          </a:xfrm>
          <a:prstGeom prst="rect">
            <a:avLst/>
          </a:prstGeom>
        </p:spPr>
      </p:pic>
      <p:pic>
        <p:nvPicPr>
          <p:cNvPr id="19" name="Picture 19"/>
          <p:cNvPicPr>
            <a:picLocks noChangeAspect="1"/>
          </p:cNvPicPr>
          <p:nvPr/>
        </p:nvPicPr>
        <p:blipFill>
          <a:blip r:embed="rId2"/>
          <a:srcRect l="67734" r="360" b="21590"/>
          <a:stretch>
            <a:fillRect/>
          </a:stretch>
        </p:blipFill>
        <p:spPr>
          <a:xfrm>
            <a:off x="12382053" y="3557321"/>
            <a:ext cx="2763201" cy="3989919"/>
          </a:xfrm>
          <a:prstGeom prst="rect">
            <a:avLst/>
          </a:prstGeom>
        </p:spPr>
      </p:pic>
      <p:sp>
        <p:nvSpPr>
          <p:cNvPr id="20" name="TextBox 20"/>
          <p:cNvSpPr txBox="1"/>
          <p:nvPr/>
        </p:nvSpPr>
        <p:spPr>
          <a:xfrm>
            <a:off x="1466850" y="7703896"/>
            <a:ext cx="15792450" cy="1236300"/>
          </a:xfrm>
          <a:prstGeom prst="rect">
            <a:avLst/>
          </a:prstGeom>
        </p:spPr>
        <p:txBody>
          <a:bodyPr lIns="0" tIns="0" rIns="0" bIns="0" rtlCol="0" anchor="t">
            <a:spAutoFit/>
          </a:bodyPr>
          <a:lstStyle/>
          <a:p>
            <a:pPr algn="just">
              <a:lnSpc>
                <a:spcPct val="120000"/>
              </a:lnSpc>
              <a:spcBef>
                <a:spcPct val="0"/>
              </a:spcBef>
            </a:pPr>
            <a:r>
              <a:rPr lang="en-US" sz="3500">
                <a:solidFill>
                  <a:srgbClr val="FFFFFF"/>
                </a:solidFill>
                <a:latin typeface="Times New Roman" panose="02020603050405020304" pitchFamily="18" charset="0"/>
              </a:rPr>
              <a:t>Hiện nay, còn người đã biết 118 nguyên tố hóa học, trong đó có 94 nguyên tố hóa học tồn tại trong tự nhiên và 24 nguyên tố được tạo ra trong phòng thí nghiệm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0800000">
            <a:off x="8953723" y="0"/>
            <a:ext cx="2285553" cy="1979289"/>
            <a:chOff x="0" y="0"/>
            <a:chExt cx="6350000" cy="5499100"/>
          </a:xfrm>
        </p:grpSpPr>
        <p:sp>
          <p:nvSpPr>
            <p:cNvPr id="3" name="Freeform 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01E37"/>
            </a:solidFill>
          </p:spPr>
        </p:sp>
      </p:grpSp>
      <p:grpSp>
        <p:nvGrpSpPr>
          <p:cNvPr id="4" name="Group 4"/>
          <p:cNvGrpSpPr/>
          <p:nvPr/>
        </p:nvGrpSpPr>
        <p:grpSpPr>
          <a:xfrm>
            <a:off x="0" y="0"/>
            <a:ext cx="12382053" cy="1979289"/>
            <a:chOff x="0" y="0"/>
            <a:chExt cx="16509404" cy="2639052"/>
          </a:xfrm>
        </p:grpSpPr>
        <p:grpSp>
          <p:nvGrpSpPr>
            <p:cNvPr id="5" name="Group 5"/>
            <p:cNvGrpSpPr/>
            <p:nvPr/>
          </p:nvGrpSpPr>
          <p:grpSpPr>
            <a:xfrm rot="-10800000">
              <a:off x="0" y="0"/>
              <a:ext cx="13462000" cy="2639052"/>
              <a:chOff x="0" y="0"/>
              <a:chExt cx="6830719" cy="1339075"/>
            </a:xfrm>
          </p:grpSpPr>
          <p:sp>
            <p:nvSpPr>
              <p:cNvPr id="6" name="Freeform 6"/>
              <p:cNvSpPr/>
              <p:nvPr/>
            </p:nvSpPr>
            <p:spPr>
              <a:xfrm>
                <a:off x="0" y="0"/>
                <a:ext cx="6830719" cy="1339075"/>
              </a:xfrm>
              <a:custGeom>
                <a:avLst/>
                <a:gdLst/>
                <a:ahLst/>
                <a:cxnLst/>
                <a:rect l="l" t="t" r="r" b="b"/>
                <a:pathLst>
                  <a:path w="6830719" h="1339075">
                    <a:moveTo>
                      <a:pt x="0" y="0"/>
                    </a:moveTo>
                    <a:lnTo>
                      <a:pt x="6830719" y="0"/>
                    </a:lnTo>
                    <a:lnTo>
                      <a:pt x="6830719" y="1339075"/>
                    </a:lnTo>
                    <a:lnTo>
                      <a:pt x="0" y="1339075"/>
                    </a:lnTo>
                    <a:close/>
                  </a:path>
                </a:pathLst>
              </a:custGeom>
              <a:solidFill>
                <a:srgbClr val="E01E37"/>
              </a:solidFill>
            </p:spPr>
          </p:sp>
        </p:grpSp>
        <p:grpSp>
          <p:nvGrpSpPr>
            <p:cNvPr id="7" name="Group 7"/>
            <p:cNvGrpSpPr>
              <a:grpSpLocks noChangeAspect="1"/>
            </p:cNvGrpSpPr>
            <p:nvPr/>
          </p:nvGrpSpPr>
          <p:grpSpPr>
            <a:xfrm>
              <a:off x="13462000" y="0"/>
              <a:ext cx="3047404" cy="263905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21E35"/>
              </a:solidFill>
            </p:spPr>
          </p:sp>
        </p:grpSp>
      </p:grpSp>
      <p:grpSp>
        <p:nvGrpSpPr>
          <p:cNvPr id="9" name="Group 9"/>
          <p:cNvGrpSpPr/>
          <p:nvPr/>
        </p:nvGrpSpPr>
        <p:grpSpPr>
          <a:xfrm rot="-10800000">
            <a:off x="8571850" y="307256"/>
            <a:ext cx="1305736" cy="1305736"/>
            <a:chOff x="0" y="0"/>
            <a:chExt cx="1740981" cy="1740981"/>
          </a:xfrm>
        </p:grpSpPr>
        <p:grpSp>
          <p:nvGrpSpPr>
            <p:cNvPr id="10" name="Group 10"/>
            <p:cNvGrpSpPr>
              <a:grpSpLocks noChangeAspect="1"/>
            </p:cNvGrpSpPr>
            <p:nvPr/>
          </p:nvGrpSpPr>
          <p:grpSpPr>
            <a:xfrm>
              <a:off x="0" y="0"/>
              <a:ext cx="1740981" cy="1740981"/>
              <a:chOff x="0" y="0"/>
              <a:chExt cx="2540000" cy="2540000"/>
            </a:xfrm>
          </p:grpSpPr>
          <p:sp>
            <p:nvSpPr>
              <p:cNvPr id="11" name="Freeform 11"/>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FFFFFF"/>
              </a:solidFill>
            </p:spPr>
          </p:sp>
          <p:sp>
            <p:nvSpPr>
              <p:cNvPr id="12" name="Freeform 12"/>
              <p:cNvSpPr/>
              <p:nvPr/>
            </p:nvSpPr>
            <p:spPr>
              <a:xfrm>
                <a:off x="-107849" y="0"/>
                <a:ext cx="2124336" cy="2620850"/>
              </a:xfrm>
              <a:custGeom>
                <a:avLst/>
                <a:gdLst/>
                <a:ahLst/>
                <a:cxnLst/>
                <a:rect l="l" t="t" r="r" b="b"/>
                <a:pathLst>
                  <a:path w="2124336" h="2620850">
                    <a:moveTo>
                      <a:pt x="2124336" y="2297452"/>
                    </a:moveTo>
                    <a:cubicBezTo>
                      <a:pt x="1679230" y="2620840"/>
                      <a:pt x="1076513" y="2620850"/>
                      <a:pt x="631396" y="2297476"/>
                    </a:cubicBezTo>
                    <a:cubicBezTo>
                      <a:pt x="186279" y="1974103"/>
                      <a:pt x="0" y="1400894"/>
                      <a:pt x="169981" y="877629"/>
                    </a:cubicBezTo>
                    <a:cubicBezTo>
                      <a:pt x="339962" y="354364"/>
                      <a:pt x="827540" y="55"/>
                      <a:pt x="1377722" y="0"/>
                    </a:cubicBezTo>
                    <a:lnTo>
                      <a:pt x="1377786" y="635000"/>
                    </a:lnTo>
                    <a:cubicBezTo>
                      <a:pt x="1102695" y="635028"/>
                      <a:pt x="858905" y="812182"/>
                      <a:pt x="773915" y="1073814"/>
                    </a:cubicBezTo>
                    <a:cubicBezTo>
                      <a:pt x="688925" y="1335447"/>
                      <a:pt x="782064" y="1622051"/>
                      <a:pt x="1004623" y="1783738"/>
                    </a:cubicBezTo>
                    <a:cubicBezTo>
                      <a:pt x="1227181" y="1945425"/>
                      <a:pt x="1528540" y="1945420"/>
                      <a:pt x="1751093" y="1783726"/>
                    </a:cubicBezTo>
                    <a:close/>
                  </a:path>
                </a:pathLst>
              </a:custGeom>
              <a:solidFill>
                <a:srgbClr val="D4D4D4"/>
              </a:solidFill>
            </p:spPr>
          </p:sp>
          <p:sp>
            <p:nvSpPr>
              <p:cNvPr id="13" name="Freeform 13"/>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ABABAB"/>
              </a:solidFill>
            </p:spPr>
          </p:sp>
        </p:grpSp>
      </p:grpSp>
      <p:sp>
        <p:nvSpPr>
          <p:cNvPr id="14" name="AutoShape 14"/>
          <p:cNvSpPr/>
          <p:nvPr/>
        </p:nvSpPr>
        <p:spPr>
          <a:xfrm rot="5396021">
            <a:off x="-3071815" y="5133975"/>
            <a:ext cx="8229606" cy="0"/>
          </a:xfrm>
          <a:prstGeom prst="line">
            <a:avLst/>
          </a:prstGeom>
          <a:ln w="19050" cap="flat">
            <a:solidFill>
              <a:srgbClr val="E01E37"/>
            </a:solidFill>
            <a:prstDash val="solid"/>
            <a:headEnd type="none" w="sm" len="sm"/>
            <a:tailEnd type="none" w="sm" len="sm"/>
          </a:ln>
        </p:spPr>
      </p:sp>
      <p:sp>
        <p:nvSpPr>
          <p:cNvPr id="15" name="TextBox 15"/>
          <p:cNvSpPr txBox="1"/>
          <p:nvPr/>
        </p:nvSpPr>
        <p:spPr>
          <a:xfrm rot="-5400000">
            <a:off x="-2832488" y="5342824"/>
            <a:ext cx="6694228" cy="528991"/>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Chương 1: CẤU TẠO NGUYÊN TỬ</a:t>
            </a:r>
          </a:p>
        </p:txBody>
      </p:sp>
      <p:sp>
        <p:nvSpPr>
          <p:cNvPr id="16" name="TextBox 16"/>
          <p:cNvSpPr txBox="1"/>
          <p:nvPr/>
        </p:nvSpPr>
        <p:spPr>
          <a:xfrm>
            <a:off x="1057274" y="628336"/>
            <a:ext cx="6105525" cy="576504"/>
          </a:xfrm>
          <a:prstGeom prst="rect">
            <a:avLst/>
          </a:prstGeom>
        </p:spPr>
        <p:txBody>
          <a:bodyPr wrap="square" lIns="0" tIns="0" rIns="0" bIns="0" rtlCol="0" anchor="t">
            <a:spAutoFit/>
          </a:bodyPr>
          <a:lstStyle/>
          <a:p>
            <a:pPr algn="just">
              <a:lnSpc>
                <a:spcPts val="4900"/>
              </a:lnSpc>
            </a:pPr>
            <a:r>
              <a:rPr lang="en-US" sz="3500" b="1">
                <a:solidFill>
                  <a:srgbClr val="FFFFFF"/>
                </a:solidFill>
                <a:latin typeface="Times New Roman" panose="02020603050405020304" pitchFamily="18" charset="0"/>
              </a:rPr>
              <a:t>I. NGUYÊN TỐ HÓA HỌC</a:t>
            </a:r>
          </a:p>
        </p:txBody>
      </p:sp>
      <p:grpSp>
        <p:nvGrpSpPr>
          <p:cNvPr id="17" name="Group 17"/>
          <p:cNvGrpSpPr/>
          <p:nvPr/>
        </p:nvGrpSpPr>
        <p:grpSpPr>
          <a:xfrm>
            <a:off x="1461782" y="2534217"/>
            <a:ext cx="702485" cy="871443"/>
            <a:chOff x="0" y="0"/>
            <a:chExt cx="936646" cy="1161924"/>
          </a:xfrm>
        </p:grpSpPr>
        <p:grpSp>
          <p:nvGrpSpPr>
            <p:cNvPr id="18" name="Group 18"/>
            <p:cNvGrpSpPr/>
            <p:nvPr/>
          </p:nvGrpSpPr>
          <p:grpSpPr>
            <a:xfrm rot="-5400000">
              <a:off x="-120265" y="120265"/>
              <a:ext cx="1161924" cy="921395"/>
              <a:chOff x="0" y="0"/>
              <a:chExt cx="1636767" cy="1297940"/>
            </a:xfrm>
          </p:grpSpPr>
          <p:sp>
            <p:nvSpPr>
              <p:cNvPr id="19" name="Freeform 19"/>
              <p:cNvSpPr/>
              <p:nvPr/>
            </p:nvSpPr>
            <p:spPr>
              <a:xfrm>
                <a:off x="0" y="0"/>
                <a:ext cx="1636767" cy="1297940"/>
              </a:xfrm>
              <a:custGeom>
                <a:avLst/>
                <a:gdLst/>
                <a:ahLst/>
                <a:cxnLst/>
                <a:rect l="l" t="t" r="r" b="b"/>
                <a:pathLst>
                  <a:path w="1636767" h="1297940">
                    <a:moveTo>
                      <a:pt x="0" y="0"/>
                    </a:moveTo>
                    <a:lnTo>
                      <a:pt x="818383" y="1297940"/>
                    </a:lnTo>
                    <a:lnTo>
                      <a:pt x="1636767" y="0"/>
                    </a:lnTo>
                    <a:close/>
                  </a:path>
                </a:pathLst>
              </a:custGeom>
              <a:solidFill>
                <a:srgbClr val="E01E37"/>
              </a:solidFill>
            </p:spPr>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4181" y="362813"/>
              <a:ext cx="722465" cy="442674"/>
            </a:xfrm>
            <a:prstGeom prst="rect">
              <a:avLst/>
            </a:prstGeom>
          </p:spPr>
        </p:pic>
      </p:grpSp>
      <p:sp>
        <p:nvSpPr>
          <p:cNvPr id="21" name="TextBox 21"/>
          <p:cNvSpPr txBox="1"/>
          <p:nvPr/>
        </p:nvSpPr>
        <p:spPr>
          <a:xfrm>
            <a:off x="2379464" y="2638151"/>
            <a:ext cx="3822948" cy="573427"/>
          </a:xfrm>
          <a:prstGeom prst="rect">
            <a:avLst/>
          </a:prstGeom>
        </p:spPr>
        <p:txBody>
          <a:bodyPr lIns="0" tIns="0" rIns="0" bIns="0" rtlCol="0" anchor="t">
            <a:spAutoFit/>
          </a:bodyPr>
          <a:lstStyle/>
          <a:p>
            <a:pPr algn="ctr">
              <a:lnSpc>
                <a:spcPts val="4900"/>
              </a:lnSpc>
            </a:pPr>
            <a:r>
              <a:rPr lang="en-US" sz="3500" b="1">
                <a:solidFill>
                  <a:srgbClr val="00B0F0"/>
                </a:solidFill>
                <a:latin typeface="Times New Roman" panose="02020603050405020304" pitchFamily="18" charset="0"/>
              </a:rPr>
              <a:t>Câu hỏi vận dụng</a:t>
            </a:r>
          </a:p>
        </p:txBody>
      </p:sp>
      <p:sp>
        <p:nvSpPr>
          <p:cNvPr id="22" name="TextBox 22"/>
          <p:cNvSpPr txBox="1"/>
          <p:nvPr/>
        </p:nvSpPr>
        <p:spPr>
          <a:xfrm>
            <a:off x="2379464" y="3232150"/>
            <a:ext cx="14375352" cy="1885131"/>
          </a:xfrm>
          <a:prstGeom prst="rect">
            <a:avLst/>
          </a:prstGeom>
        </p:spPr>
        <p:txBody>
          <a:bodyPr lIns="0" tIns="0" rIns="0" bIns="0" rtlCol="0" anchor="t">
            <a:spAutoFit/>
          </a:bodyPr>
          <a:lstStyle/>
          <a:p>
            <a:pPr algn="just">
              <a:lnSpc>
                <a:spcPct val="120000"/>
              </a:lnSpc>
              <a:spcBef>
                <a:spcPct val="0"/>
              </a:spcBef>
            </a:pPr>
            <a:r>
              <a:rPr lang="en-US" sz="3500" b="1" dirty="0">
                <a:solidFill>
                  <a:srgbClr val="FF0000"/>
                </a:solidFill>
                <a:latin typeface="Times New Roman" panose="02020603050405020304" pitchFamily="18" charset="0"/>
              </a:rPr>
              <a:t>1. </a:t>
            </a:r>
            <a:r>
              <a:rPr lang="en-US" sz="3500" dirty="0">
                <a:solidFill>
                  <a:srgbClr val="FFFFFF"/>
                </a:solidFill>
                <a:latin typeface="Times New Roman" panose="02020603050405020304" pitchFamily="18" charset="0"/>
              </a:rPr>
              <a:t>Cho </a:t>
            </a:r>
            <a:r>
              <a:rPr lang="en-US" sz="3500" dirty="0" err="1">
                <a:solidFill>
                  <a:srgbClr val="FFFFFF"/>
                </a:solidFill>
                <a:latin typeface="Times New Roman" panose="02020603050405020304" pitchFamily="18" charset="0"/>
              </a:rPr>
              <a:t>các</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nguyên</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tư</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sau</a:t>
            </a:r>
            <a:r>
              <a:rPr lang="en-US" sz="3500" dirty="0">
                <a:solidFill>
                  <a:srgbClr val="FFFFFF"/>
                </a:solidFill>
                <a:latin typeface="Times New Roman" panose="02020603050405020304" pitchFamily="18" charset="0"/>
              </a:rPr>
              <a:t>: L (Z=8, A=16), D (Z=9, A=19), E (Z=8, A=18), G (Z=7, A=15). </a:t>
            </a:r>
            <a:r>
              <a:rPr lang="en-US" sz="3500" dirty="0" err="1">
                <a:solidFill>
                  <a:srgbClr val="FFFFFF"/>
                </a:solidFill>
                <a:latin typeface="Times New Roman" panose="02020603050405020304" pitchFamily="18" charset="0"/>
              </a:rPr>
              <a:t>Trong</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các</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nguyên</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tư</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trên</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các</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nguyên</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tư</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nào</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thuộc</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cùng</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một</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nguyên</a:t>
            </a:r>
            <a:r>
              <a:rPr lang="en-US" sz="3500" dirty="0">
                <a:solidFill>
                  <a:srgbClr val="FFFFFF"/>
                </a:solidFill>
                <a:latin typeface="Times New Roman" panose="02020603050405020304" pitchFamily="18" charset="0"/>
              </a:rPr>
              <a:t> </a:t>
            </a:r>
            <a:r>
              <a:rPr lang="en-US" sz="3500" dirty="0" err="1">
                <a:solidFill>
                  <a:srgbClr val="FFFFFF"/>
                </a:solidFill>
                <a:latin typeface="Times New Roman" panose="02020603050405020304" pitchFamily="18" charset="0"/>
              </a:rPr>
              <a:t>tô</a:t>
            </a:r>
            <a:r>
              <a:rPr lang="en-US" sz="3500" dirty="0">
                <a:solidFill>
                  <a:srgbClr val="FFFFFF"/>
                </a:solidFill>
                <a:latin typeface="Times New Roman" panose="02020603050405020304" pitchFamily="18" charset="0"/>
              </a:rPr>
              <a:t>́?</a:t>
            </a:r>
          </a:p>
        </p:txBody>
      </p:sp>
      <p:sp>
        <p:nvSpPr>
          <p:cNvPr id="23" name="TextBox 23"/>
          <p:cNvSpPr txBox="1"/>
          <p:nvPr/>
        </p:nvSpPr>
        <p:spPr>
          <a:xfrm>
            <a:off x="2379464" y="5275532"/>
            <a:ext cx="1475929" cy="576504"/>
          </a:xfrm>
          <a:prstGeom prst="rect">
            <a:avLst/>
          </a:prstGeom>
        </p:spPr>
        <p:txBody>
          <a:bodyPr lIns="0" tIns="0" rIns="0" bIns="0" rtlCol="0" anchor="t">
            <a:spAutoFit/>
          </a:bodyPr>
          <a:lstStyle/>
          <a:p>
            <a:pPr algn="ctr">
              <a:lnSpc>
                <a:spcPts val="4900"/>
              </a:lnSpc>
            </a:pPr>
            <a:r>
              <a:rPr lang="en-US" sz="3500" b="1">
                <a:solidFill>
                  <a:srgbClr val="00B0F0"/>
                </a:solidFill>
                <a:latin typeface="Times New Roman" panose="02020603050405020304" pitchFamily="18" charset="0"/>
              </a:rPr>
              <a:t>Đáp án</a:t>
            </a:r>
          </a:p>
        </p:txBody>
      </p:sp>
      <p:sp>
        <p:nvSpPr>
          <p:cNvPr id="27" name="TextBox 26">
            <a:extLst>
              <a:ext uri="{FF2B5EF4-FFF2-40B4-BE49-F238E27FC236}">
                <a16:creationId xmlns:a16="http://schemas.microsoft.com/office/drawing/2014/main" id="{9E7784D3-D97F-7518-D33C-1D9BF734F692}"/>
              </a:ext>
            </a:extLst>
          </p:cNvPr>
          <p:cNvSpPr txBox="1"/>
          <p:nvPr/>
        </p:nvSpPr>
        <p:spPr>
          <a:xfrm>
            <a:off x="2164267" y="6133005"/>
            <a:ext cx="14133006"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latinLnBrk="0"/>
            <a:r>
              <a:rPr lang="vi-VN" sz="3200" b="0" i="0">
                <a:solidFill>
                  <a:srgbClr val="333333"/>
                </a:solidFill>
                <a:effectLst/>
                <a:latin typeface="+mj-lt"/>
              </a:rPr>
              <a:t>- Ta có:</a:t>
            </a:r>
          </a:p>
          <a:p>
            <a:pPr algn="l" latinLnBrk="0"/>
            <a:r>
              <a:rPr lang="vi-VN" sz="3200" b="0" i="0">
                <a:solidFill>
                  <a:srgbClr val="333333"/>
                </a:solidFill>
                <a:effectLst/>
                <a:latin typeface="+mj-lt"/>
              </a:rPr>
              <a:t>   + L có Z = 8		+ D có Z = 9</a:t>
            </a:r>
          </a:p>
          <a:p>
            <a:pPr algn="l" latinLnBrk="0"/>
            <a:r>
              <a:rPr lang="vi-VN" sz="3200" b="0" i="0">
                <a:solidFill>
                  <a:srgbClr val="333333"/>
                </a:solidFill>
                <a:effectLst/>
                <a:latin typeface="+mj-lt"/>
              </a:rPr>
              <a:t>   + E có Z = 8		+ G có Z = 7</a:t>
            </a:r>
          </a:p>
          <a:p>
            <a:pPr algn="l" latinLnBrk="0"/>
            <a:r>
              <a:rPr lang="en-US" sz="3200">
                <a:solidFill>
                  <a:schemeClr val="tx1"/>
                </a:solidFill>
                <a:latin typeface="Times New Roman" panose="02020603050405020304" pitchFamily="18" charset="0"/>
                <a:cs typeface="Times New Roman" panose="02020603050405020304" pitchFamily="18" charset="0"/>
              </a:rPr>
              <a:t>⇒</a:t>
            </a:r>
            <a:r>
              <a:rPr lang="vi-VN" sz="3200" b="0" i="0">
                <a:solidFill>
                  <a:srgbClr val="333333"/>
                </a:solidFill>
                <a:effectLst/>
                <a:latin typeface="+mj-lt"/>
              </a:rPr>
              <a:t> Nguyên tử L và E thuộc cùng 1 nguyên tố hóa học vì có cùng số đơn vị điện tích hạt nhân (Z = 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7" grpId="0" animBg="1"/>
    </p:bldLst>
  </p:timing>
</p:sld>
</file>

<file path=docProps/app.xml><?xml version="1.0" encoding="utf-8"?>
<Properties xmlns="http://schemas.openxmlformats.org/officeDocument/2006/extended-properties" xmlns:vt="http://schemas.openxmlformats.org/officeDocument/2006/docPropsVTypes">
  <TotalTime>1715</TotalTime>
  <Words>3084</Words>
  <Application>Microsoft Office PowerPoint</Application>
  <PresentationFormat>Custom</PresentationFormat>
  <Paragraphs>335</Paragraphs>
  <Slides>39</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Cambria Math</vt:lpstr>
      <vt:lpstr>OpenSans</vt:lpstr>
      <vt:lpstr>Times New Roman</vt:lpstr>
      <vt:lpstr>Arial</vt:lpstr>
      <vt:lpstr>Calibri</vt:lpstr>
      <vt:lpstr>Poppins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dc:title>
  <dc:creator>Administrator</dc:creator>
  <cp:lastModifiedBy>Administrator</cp:lastModifiedBy>
  <cp:revision>19</cp:revision>
  <dcterms:created xsi:type="dcterms:W3CDTF">2006-08-16T00:00:00Z</dcterms:created>
  <dcterms:modified xsi:type="dcterms:W3CDTF">2022-09-23T13:44:13Z</dcterms:modified>
  <dc:identifier>DAE6xIVITEU</dc:identifier>
</cp:coreProperties>
</file>