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93" r:id="rId2"/>
    <p:sldId id="296" r:id="rId3"/>
    <p:sldId id="298" r:id="rId4"/>
    <p:sldId id="297" r:id="rId5"/>
    <p:sldId id="299" r:id="rId6"/>
    <p:sldId id="300" r:id="rId7"/>
    <p:sldId id="301" r:id="rId8"/>
    <p:sldId id="302" r:id="rId9"/>
    <p:sldId id="303" r:id="rId10"/>
    <p:sldId id="304" r:id="rId11"/>
    <p:sldId id="305" r:id="rId12"/>
    <p:sldId id="306" r:id="rId13"/>
  </p:sldIdLst>
  <p:sldSz cx="12192000" cy="6858000"/>
  <p:notesSz cx="6858000" cy="9144000"/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66FF"/>
    <a:srgbClr val="006600"/>
    <a:srgbClr val="CC0099"/>
    <a:srgbClr val="339933"/>
    <a:srgbClr val="FF99CC"/>
    <a:srgbClr val="00CC00"/>
    <a:srgbClr val="66CCFF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338" autoAdjust="0"/>
    <p:restoredTop sz="95012" autoAdjust="0"/>
  </p:normalViewPr>
  <p:slideViewPr>
    <p:cSldViewPr>
      <p:cViewPr>
        <p:scale>
          <a:sx n="60" d="100"/>
          <a:sy n="60" d="100"/>
        </p:scale>
        <p:origin x="1686" y="109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1827B0-7524-4E7A-B1AF-D4E30E98AFC1}" type="datetimeFigureOut">
              <a:rPr lang="en-US" smtClean="0"/>
              <a:t>12/27/2021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E9F3C3-21FC-44C6-AAE0-664112F41C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6553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8F390-81BA-4C1D-9D77-319947C4D7AE}" type="datetime1">
              <a:rPr lang="en-US" smtClean="0"/>
              <a:t>12/27/2021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24D04-4465-457B-870B-77C5EF29DE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3051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09221-26AA-4C81-B1FA-BE1DCA6B456E}" type="datetime1">
              <a:rPr lang="en-US" smtClean="0"/>
              <a:t>12/27/2021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24D04-4465-457B-870B-77C5EF29DE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8163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D73F0-B205-4ADA-9C38-C347BCF6D6E2}" type="datetime1">
              <a:rPr lang="en-US" smtClean="0"/>
              <a:t>12/27/2021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24D04-4465-457B-870B-77C5EF29DE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6808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E16FE-39F1-4941-BCE5-18F016A8D7F0}" type="datetime1">
              <a:rPr lang="en-US" smtClean="0"/>
              <a:t>12/27/2021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24D04-4465-457B-870B-77C5EF29DE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1214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97DE5-19F8-4CDD-927E-579212DB7874}" type="datetime1">
              <a:rPr lang="en-US" smtClean="0"/>
              <a:t>12/27/2021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24D04-4465-457B-870B-77C5EF29DE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0169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8DEA2-0F43-4242-AE35-91FA6C8E1637}" type="datetime1">
              <a:rPr lang="en-US" smtClean="0"/>
              <a:t>12/27/2021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24D04-4465-457B-870B-77C5EF29DE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9417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9FCBE-685F-4566-A203-40BF819DF4B6}" type="datetime1">
              <a:rPr lang="en-US" smtClean="0"/>
              <a:t>12/27/2021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24D04-4465-457B-870B-77C5EF29DE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5828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8EB58-5001-4AC4-82DF-35151217924A}" type="datetime1">
              <a:rPr lang="en-US" smtClean="0"/>
              <a:t>12/27/2021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24D04-4465-457B-870B-77C5EF29DE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860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A85F7-4D76-4C53-82B2-C7E5FA2980BF}" type="datetime1">
              <a:rPr lang="en-US" smtClean="0"/>
              <a:t>12/27/2021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24D04-4465-457B-870B-77C5EF29DE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033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CDA26-A618-4D5C-8C9C-D49C936DD6E5}" type="datetime1">
              <a:rPr lang="en-US" smtClean="0"/>
              <a:t>12/27/2021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24D04-4465-457B-870B-77C5EF29DE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8178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BB04F-9F3D-4E33-AE95-B34A469E7682}" type="datetime1">
              <a:rPr lang="en-US" smtClean="0"/>
              <a:t>12/27/2021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24D04-4465-457B-870B-77C5EF29DE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9126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92503-7726-43E2-BBE3-FF1556D4C63E}" type="datetime1">
              <a:rPr lang="en-US" smtClean="0"/>
              <a:t>12/27/2021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124D04-4465-457B-870B-77C5EF29DE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308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sldNum="0"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012"/>
            <a:ext cx="12192000" cy="686201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362200" y="2514600"/>
            <a:ext cx="781143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 TẬP HỌC KÌ I</a:t>
            </a:r>
            <a:endParaRPr lang="en-US" sz="7200" b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8497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8100" y="0"/>
            <a:ext cx="122301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1828800" y="152400"/>
            <a:ext cx="8610600" cy="1143000"/>
          </a:xfrm>
        </p:spPr>
        <p:txBody>
          <a:bodyPr>
            <a:noAutofit/>
          </a:bodyPr>
          <a:lstStyle/>
          <a:p>
            <a:r>
              <a:rPr lang="en-US" sz="34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 tập học kì I</a:t>
            </a:r>
            <a:endParaRPr lang="en-US" sz="3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228600" y="990600"/>
            <a:ext cx="10760242" cy="7239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6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600" b="1" smtClean="0">
                <a:solidFill>
                  <a:schemeClr val="bg1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. Kiến thức cần nhớ</a:t>
            </a:r>
          </a:p>
        </p:txBody>
      </p:sp>
      <p:sp>
        <p:nvSpPr>
          <p:cNvPr id="2" name="Rectangle 1"/>
          <p:cNvSpPr/>
          <p:nvPr/>
        </p:nvSpPr>
        <p:spPr>
          <a:xfrm>
            <a:off x="457200" y="1384634"/>
            <a:ext cx="113538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Amin – amino axit - protein</a:t>
            </a:r>
            <a:endParaRPr lang="vi-VN" sz="280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Peptit và protein</a:t>
            </a:r>
          </a:p>
          <a:p>
            <a:pPr marL="285750" indent="-285750">
              <a:buFontTx/>
              <a:buChar char="-"/>
            </a:pPr>
            <a:r>
              <a:rPr lang="en-US" sz="28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Peptit</a:t>
            </a:r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là loại hợp chất chứa từ 2 đến 50 gốc </a:t>
            </a:r>
            <a:r>
              <a:rPr lang="el-GR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α-</a:t>
            </a:r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amino axit liên kết với nhau bởi các liên </a:t>
            </a:r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 </a:t>
            </a:r>
            <a:r>
              <a:rPr lang="en-US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peptit</a:t>
            </a:r>
            <a:endParaRPr lang="en-US" sz="280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8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Protein</a:t>
            </a:r>
            <a:r>
              <a:rPr lang="en-US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là </a:t>
            </a:r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 polipeptit cao </a:t>
            </a:r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 </a:t>
            </a:r>
            <a:r>
              <a:rPr lang="en-US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 (</a:t>
            </a:r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 50 gốc </a:t>
            </a:r>
            <a:r>
              <a:rPr lang="el-GR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α-</a:t>
            </a:r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amino </a:t>
            </a:r>
            <a:r>
              <a:rPr lang="en-US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axit) </a:t>
            </a:r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 phân tử khối từ vài chục nghìn đến vài </a:t>
            </a:r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triệu</a:t>
            </a:r>
            <a:r>
              <a:rPr lang="en-US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TCHH</a:t>
            </a:r>
            <a:r>
              <a:rPr lang="en-US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Phản ứng </a:t>
            </a:r>
            <a:r>
              <a:rPr lang="vi-VN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đông </a:t>
            </a:r>
            <a:r>
              <a:rPr lang="vi-VN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tụ</a:t>
            </a:r>
            <a:r>
              <a:rPr lang="vi-VN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sz="280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vi-VN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Phản</a:t>
            </a:r>
            <a:r>
              <a:rPr lang="vi-VN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 ứng thủy phân: (xt axit hay bazơ) tạo thành  </a:t>
            </a:r>
            <a:r>
              <a:rPr lang="el-GR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α-</a:t>
            </a:r>
            <a:r>
              <a:rPr lang="vi-VN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amino axit</a:t>
            </a:r>
          </a:p>
          <a:p>
            <a:r>
              <a:rPr lang="en-US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vi-VN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Phản</a:t>
            </a:r>
            <a:r>
              <a:rPr lang="vi-VN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 ứng màu với Cu(OH)</a:t>
            </a:r>
            <a:r>
              <a:rPr lang="vi-VN" sz="2800" baseline="-250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/NaOH tạo màu tím </a:t>
            </a:r>
            <a:r>
              <a:rPr lang="vi-VN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đặc </a:t>
            </a:r>
            <a:r>
              <a:rPr lang="vi-VN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trưng</a:t>
            </a:r>
            <a:endParaRPr lang="vi-VN" sz="280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9459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8100" y="0"/>
            <a:ext cx="122301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1828800" y="152400"/>
            <a:ext cx="8610600" cy="1143000"/>
          </a:xfrm>
        </p:spPr>
        <p:txBody>
          <a:bodyPr>
            <a:noAutofit/>
          </a:bodyPr>
          <a:lstStyle/>
          <a:p>
            <a:r>
              <a:rPr lang="en-US" sz="34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 tập học kì I</a:t>
            </a:r>
            <a:endParaRPr lang="en-US" sz="3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228600" y="990600"/>
            <a:ext cx="10760242" cy="7239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6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600" b="1" smtClean="0">
                <a:solidFill>
                  <a:schemeClr val="bg1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. Kiến thức cần nhớ</a:t>
            </a:r>
          </a:p>
        </p:txBody>
      </p:sp>
      <p:sp>
        <p:nvSpPr>
          <p:cNvPr id="2" name="Rectangle 1"/>
          <p:cNvSpPr/>
          <p:nvPr/>
        </p:nvSpPr>
        <p:spPr>
          <a:xfrm>
            <a:off x="457200" y="1384634"/>
            <a:ext cx="11353800" cy="4678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8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Polime và vật liệu polime</a:t>
            </a:r>
            <a:endParaRPr lang="vi-VN" sz="280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lphaLcPeriod"/>
            </a:pPr>
            <a:r>
              <a:rPr lang="vi-VN" sz="28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Khái </a:t>
            </a:r>
            <a:r>
              <a:rPr lang="vi-VN" sz="28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niệm</a:t>
            </a:r>
            <a:r>
              <a:rPr lang="vi-VN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Polime là hợp chất có phân tử khối lớn do nhiều đơn vị cơ sở gọi là mắt xích liên kết với nhau </a:t>
            </a:r>
            <a:r>
              <a:rPr lang="vi-VN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 </a:t>
            </a:r>
            <a:r>
              <a:rPr lang="vi-VN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endParaRPr lang="en-US" sz="280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lphaLcPeriod"/>
            </a:pPr>
            <a:r>
              <a:rPr lang="en-US" sz="28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 loại</a:t>
            </a:r>
          </a:p>
          <a:p>
            <a:pPr lvl="1"/>
            <a:r>
              <a:rPr lang="vi-VN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vi-VN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Polime thiên nhiên: tinh bột, xenlulozơ, cao su, ...</a:t>
            </a:r>
          </a:p>
          <a:p>
            <a:pPr lvl="1"/>
            <a:r>
              <a:rPr lang="vi-VN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vi-VN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Polime </a:t>
            </a:r>
            <a:r>
              <a:rPr lang="vi-VN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 </a:t>
            </a:r>
            <a:r>
              <a:rPr lang="vi-VN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polietilen</a:t>
            </a:r>
            <a:r>
              <a:rPr lang="vi-VN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cao su buna</a:t>
            </a:r>
            <a:r>
              <a:rPr lang="vi-VN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nilon </a:t>
            </a:r>
            <a:r>
              <a:rPr lang="vi-VN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6,6</a:t>
            </a:r>
            <a:r>
              <a:rPr lang="vi-VN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...</a:t>
            </a:r>
          </a:p>
          <a:p>
            <a:pPr lvl="1"/>
            <a:r>
              <a:rPr lang="vi-VN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vi-VN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Polime bán tổng hợp: tơ visco, tơ axetat</a:t>
            </a:r>
            <a:r>
              <a:rPr lang="vi-VN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vi-VN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  <a:endParaRPr lang="en-US" sz="280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Điều </a:t>
            </a:r>
            <a:r>
              <a:rPr lang="en-US" sz="28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chế</a:t>
            </a:r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1"/>
            <a:r>
              <a:rPr lang="en-US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Phản </a:t>
            </a:r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 </a:t>
            </a:r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trùng </a:t>
            </a:r>
            <a:r>
              <a:rPr lang="en-US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endParaRPr lang="en-US" sz="280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Phản ứng trùng ngưng</a:t>
            </a:r>
            <a:endParaRPr lang="en-US" sz="280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067777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8100" y="0"/>
            <a:ext cx="122301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1828800" y="152400"/>
            <a:ext cx="8610600" cy="1143000"/>
          </a:xfrm>
        </p:spPr>
        <p:txBody>
          <a:bodyPr>
            <a:noAutofit/>
          </a:bodyPr>
          <a:lstStyle/>
          <a:p>
            <a:r>
              <a:rPr lang="en-US" sz="34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 tập học kì I</a:t>
            </a:r>
            <a:endParaRPr lang="en-US" sz="3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228600" y="990600"/>
            <a:ext cx="10760242" cy="7239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6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600" b="1" smtClean="0">
                <a:solidFill>
                  <a:schemeClr val="bg1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. Kiến thức cần nhớ</a:t>
            </a:r>
          </a:p>
        </p:txBody>
      </p:sp>
      <p:sp>
        <p:nvSpPr>
          <p:cNvPr id="2" name="Rectangle 1"/>
          <p:cNvSpPr/>
          <p:nvPr/>
        </p:nvSpPr>
        <p:spPr>
          <a:xfrm>
            <a:off x="457200" y="1384634"/>
            <a:ext cx="11353800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Đại cương về kim loại</a:t>
            </a:r>
            <a:endParaRPr lang="vi-VN" sz="280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71550" lvl="1" indent="-514350">
              <a:buAutoNum type="alphaLcPeriod"/>
            </a:pPr>
            <a:r>
              <a:rPr lang="en-US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 trí và cấu tạo của kim loại</a:t>
            </a:r>
          </a:p>
          <a:p>
            <a:pPr marL="971550" lvl="1" indent="-514350">
              <a:buAutoNum type="alphaLcPeriod"/>
            </a:pPr>
            <a:r>
              <a:rPr lang="en-US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 chất vật lý</a:t>
            </a:r>
          </a:p>
          <a:p>
            <a:pPr marL="971550" lvl="1" indent="-514350">
              <a:buAutoNum type="alphaLcPeriod"/>
            </a:pPr>
            <a:r>
              <a:rPr lang="en-US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 chất hóa học</a:t>
            </a:r>
          </a:p>
          <a:p>
            <a:pPr marL="971550" lvl="1" indent="-514350">
              <a:buAutoNum type="alphaLcPeriod"/>
            </a:pPr>
            <a:r>
              <a:rPr lang="en-US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Dãy điện hóa kim loại</a:t>
            </a:r>
          </a:p>
          <a:p>
            <a:pPr marL="971550" lvl="1" indent="-514350">
              <a:buAutoNum type="alphaLcPeriod"/>
            </a:pPr>
            <a:r>
              <a:rPr lang="en-US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 kim</a:t>
            </a:r>
          </a:p>
          <a:p>
            <a:pPr marL="971550" lvl="1" indent="-514350">
              <a:buAutoNum type="alphaLcPeriod"/>
            </a:pPr>
            <a:r>
              <a:rPr lang="en-US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 chế kim loại</a:t>
            </a:r>
          </a:p>
          <a:p>
            <a:pPr marL="971550" lvl="1" indent="-514350">
              <a:buAutoNum type="alphaLcPeriod"/>
            </a:pPr>
            <a:r>
              <a:rPr lang="en-US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 ăn mòn kim loại.</a:t>
            </a:r>
            <a:endParaRPr lang="en-US" sz="280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76285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30" t="5387" r="3032" b="5725"/>
          <a:stretch/>
        </p:blipFill>
        <p:spPr>
          <a:xfrm>
            <a:off x="8020" y="0"/>
            <a:ext cx="12183979" cy="6858000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362200" y="647700"/>
            <a:ext cx="5105400" cy="1143000"/>
          </a:xfrm>
        </p:spPr>
        <p:txBody>
          <a:bodyPr>
            <a:normAutofit/>
          </a:bodyPr>
          <a:lstStyle/>
          <a:p>
            <a:r>
              <a:rPr lang="en-US" sz="40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 DUNG</a:t>
            </a:r>
            <a:endParaRPr lang="en-US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09600" y="1592997"/>
            <a:ext cx="113538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Chương </a:t>
            </a:r>
            <a:r>
              <a:rPr lang="en-US" sz="4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1: Este – Lipit</a:t>
            </a:r>
          </a:p>
          <a:p>
            <a:pPr>
              <a:lnSpc>
                <a:spcPct val="150000"/>
              </a:lnSpc>
            </a:pPr>
            <a:r>
              <a:rPr lang="en-US" sz="4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Chương 2: Cacbohiđrat</a:t>
            </a:r>
            <a:endParaRPr lang="en-US" sz="4000" b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4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Chương </a:t>
            </a:r>
            <a:r>
              <a:rPr lang="en-US" sz="4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3: Amin – amino axit - protein</a:t>
            </a:r>
            <a:endParaRPr lang="en-US" sz="4000" b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4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Chương </a:t>
            </a:r>
            <a:r>
              <a:rPr lang="en-US" sz="4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4: Polime và  vật liệu polime</a:t>
            </a:r>
          </a:p>
          <a:p>
            <a:pPr>
              <a:lnSpc>
                <a:spcPct val="150000"/>
              </a:lnSpc>
            </a:pPr>
            <a:r>
              <a:rPr lang="en-US" sz="4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Chương 5: Đại cương về kim loại</a:t>
            </a:r>
            <a:endParaRPr lang="vi-VN" sz="4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150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8100" y="0"/>
            <a:ext cx="122301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1828800" y="152400"/>
            <a:ext cx="8610600" cy="1143000"/>
          </a:xfrm>
        </p:spPr>
        <p:txBody>
          <a:bodyPr>
            <a:noAutofit/>
          </a:bodyPr>
          <a:lstStyle/>
          <a:p>
            <a:r>
              <a:rPr lang="en-US" sz="34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 tập học kì I</a:t>
            </a:r>
            <a:endParaRPr lang="en-US" sz="3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228600" y="1209675"/>
            <a:ext cx="10760242" cy="7239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6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600" b="1" smtClean="0">
                <a:solidFill>
                  <a:schemeClr val="bg1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. Kiến thức cần nhớ</a:t>
            </a:r>
          </a:p>
        </p:txBody>
      </p:sp>
      <p:sp>
        <p:nvSpPr>
          <p:cNvPr id="2" name="Rectangle 1"/>
          <p:cNvSpPr/>
          <p:nvPr/>
        </p:nvSpPr>
        <p:spPr>
          <a:xfrm>
            <a:off x="457200" y="1603709"/>
            <a:ext cx="113538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vi-VN" sz="28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Etse - lipit</a:t>
            </a:r>
            <a:endParaRPr lang="vi-VN" sz="280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vi-VN" sz="28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Este</a:t>
            </a:r>
            <a:endParaRPr lang="vi-VN" sz="280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KN: </a:t>
            </a:r>
            <a:r>
              <a:rPr lang="vi-VN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 </a:t>
            </a:r>
            <a:r>
              <a:rPr lang="vi-VN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thay thế nhóm OH ở nhóm COOH của axit bằng gốc OR ta thu </a:t>
            </a:r>
            <a:r>
              <a:rPr lang="vi-VN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 </a:t>
            </a:r>
            <a:r>
              <a:rPr lang="vi-VN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vi-VN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R-COO-R</a:t>
            </a:r>
            <a:r>
              <a:rPr lang="en-US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’)</a:t>
            </a:r>
            <a:endParaRPr lang="vi-VN" sz="280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TCHH: </a:t>
            </a:r>
            <a:r>
              <a:rPr lang="vi-VN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Thủy </a:t>
            </a:r>
            <a:r>
              <a:rPr lang="vi-VN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 môi trường axit (thuận nghịch)</a:t>
            </a:r>
          </a:p>
          <a:p>
            <a:pPr algn="ctr"/>
            <a:r>
              <a:rPr lang="vi-VN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R-COO-R’ + H-OH</a:t>
            </a:r>
            <a:r>
              <a:rPr lang="vi-VN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vi-VN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⇆</a:t>
            </a:r>
            <a:r>
              <a:rPr lang="en-US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R-COOH </a:t>
            </a:r>
            <a:r>
              <a:rPr lang="vi-VN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 R’-OH</a:t>
            </a:r>
          </a:p>
          <a:p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 </a:t>
            </a:r>
            <a:r>
              <a:rPr lang="en-US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vi-VN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Thủy </a:t>
            </a:r>
            <a:r>
              <a:rPr lang="vi-VN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 môi trường kiềm ( phản ứng xà phòng hóa)</a:t>
            </a:r>
          </a:p>
          <a:p>
            <a:pPr algn="ctr"/>
            <a:r>
              <a:rPr lang="vi-VN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R-COO-R’ + NaOH</a:t>
            </a:r>
            <a:r>
              <a:rPr lang="vi-VN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vi-VN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→</a:t>
            </a:r>
            <a:r>
              <a:rPr lang="en-US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R-COONa </a:t>
            </a:r>
            <a:r>
              <a:rPr lang="vi-VN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 R</a:t>
            </a:r>
            <a:r>
              <a:rPr lang="vi-VN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’-</a:t>
            </a:r>
            <a:r>
              <a:rPr lang="vi-VN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OH</a:t>
            </a:r>
            <a:endParaRPr lang="en-US" sz="280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Điều chế: Phản </a:t>
            </a:r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 </a:t>
            </a:r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este </a:t>
            </a:r>
            <a:r>
              <a:rPr lang="en-US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endParaRPr lang="vi-VN" sz="280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vi-VN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R-COOH + R</a:t>
            </a:r>
            <a:r>
              <a:rPr lang="vi-VN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’-</a:t>
            </a:r>
            <a:r>
              <a:rPr lang="vi-VN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OH</a:t>
            </a:r>
            <a:r>
              <a:rPr lang="en-US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vi-VN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⇆</a:t>
            </a:r>
            <a:r>
              <a:rPr lang="en-US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R-COO-R</a:t>
            </a:r>
            <a:r>
              <a:rPr lang="vi-VN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 + H-OH</a:t>
            </a:r>
            <a:r>
              <a:rPr lang="vi-VN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vi-VN" sz="280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3029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8100" y="0"/>
            <a:ext cx="122301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1828800" y="152400"/>
            <a:ext cx="8610600" cy="1143000"/>
          </a:xfrm>
        </p:spPr>
        <p:txBody>
          <a:bodyPr>
            <a:noAutofit/>
          </a:bodyPr>
          <a:lstStyle/>
          <a:p>
            <a:r>
              <a:rPr lang="en-US" sz="34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 tập học kì I</a:t>
            </a:r>
            <a:endParaRPr lang="en-US" sz="3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228600" y="1209675"/>
            <a:ext cx="10760242" cy="7239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6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600" b="1" smtClean="0">
                <a:solidFill>
                  <a:schemeClr val="bg1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. Kiến thức cần nhớ</a:t>
            </a:r>
          </a:p>
        </p:txBody>
      </p:sp>
      <p:sp>
        <p:nvSpPr>
          <p:cNvPr id="2" name="Rectangle 1"/>
          <p:cNvSpPr/>
          <p:nvPr/>
        </p:nvSpPr>
        <p:spPr>
          <a:xfrm>
            <a:off x="457200" y="1603709"/>
            <a:ext cx="115824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vi-VN" sz="28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Etse - lipit</a:t>
            </a:r>
            <a:endParaRPr lang="vi-VN" sz="280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sz="28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Lipit – chất béo</a:t>
            </a:r>
            <a:endParaRPr lang="vi-VN" sz="280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KN: </a:t>
            </a:r>
            <a:r>
              <a:rPr lang="vi-VN" sz="28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 </a:t>
            </a:r>
            <a:r>
              <a:rPr lang="vi-VN" sz="28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béo </a:t>
            </a:r>
            <a:r>
              <a:rPr lang="vi-VN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vi-VN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triglixerit)</a:t>
            </a:r>
            <a:r>
              <a:rPr lang="vi-VN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là trieste của glixerol với </a:t>
            </a:r>
            <a:r>
              <a:rPr lang="vi-VN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axit </a:t>
            </a:r>
            <a:r>
              <a:rPr lang="vi-VN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béo</a:t>
            </a:r>
            <a:endParaRPr lang="en-US" sz="280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Axit béo:</a:t>
            </a:r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No: axit panmitic </a:t>
            </a:r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800" baseline="-250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  <a:r>
              <a:rPr lang="en-US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800" baseline="-250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31</a:t>
            </a:r>
            <a:r>
              <a:rPr lang="en-US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COOH); axit </a:t>
            </a:r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stearic </a:t>
            </a:r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800" baseline="-250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</a:t>
            </a:r>
            <a:r>
              <a:rPr lang="en-US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800" baseline="-250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</a:t>
            </a:r>
            <a:r>
              <a:rPr lang="en-US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COOH)</a:t>
            </a:r>
            <a:endParaRPr lang="en-US" sz="280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+ </a:t>
            </a:r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 no: axit oleic </a:t>
            </a:r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800" baseline="-250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</a:t>
            </a:r>
            <a:r>
              <a:rPr lang="en-US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800" baseline="-250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33</a:t>
            </a:r>
            <a:r>
              <a:rPr lang="en-US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COOH); axit </a:t>
            </a:r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linoleic </a:t>
            </a:r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800" baseline="-250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</a:t>
            </a:r>
            <a:r>
              <a:rPr lang="en-US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800" baseline="-250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31</a:t>
            </a:r>
            <a:r>
              <a:rPr lang="en-US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COOH)</a:t>
            </a:r>
            <a:endParaRPr lang="en-US" sz="280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TCHH: </a:t>
            </a:r>
            <a:r>
              <a:rPr lang="vi-VN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Thủy phân môi trường axit (thuận nghịch)</a:t>
            </a:r>
          </a:p>
          <a:p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      </a:t>
            </a:r>
            <a:r>
              <a:rPr lang="vi-VN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Thủy phân môi trường </a:t>
            </a:r>
            <a:r>
              <a:rPr lang="vi-VN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kiềm </a:t>
            </a:r>
            <a:r>
              <a:rPr lang="vi-VN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(phản </a:t>
            </a:r>
            <a:r>
              <a:rPr lang="vi-VN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 xà phòng hóa)</a:t>
            </a:r>
          </a:p>
          <a:p>
            <a:r>
              <a:rPr lang="en-US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      Cộng hiđro (của chất béo không no)</a:t>
            </a:r>
            <a:endParaRPr lang="vi-VN" sz="280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0427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8100" y="0"/>
            <a:ext cx="122301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1828800" y="152400"/>
            <a:ext cx="8610600" cy="1143000"/>
          </a:xfrm>
        </p:spPr>
        <p:txBody>
          <a:bodyPr>
            <a:noAutofit/>
          </a:bodyPr>
          <a:lstStyle/>
          <a:p>
            <a:r>
              <a:rPr lang="en-US" sz="34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 tập học kì I</a:t>
            </a:r>
            <a:endParaRPr lang="en-US" sz="3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228600" y="990600"/>
            <a:ext cx="10760242" cy="7239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6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600" b="1" smtClean="0">
                <a:solidFill>
                  <a:schemeClr val="bg1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. Kiến thức cần nhớ</a:t>
            </a:r>
          </a:p>
        </p:txBody>
      </p:sp>
      <p:sp>
        <p:nvSpPr>
          <p:cNvPr id="2" name="Rectangle 1"/>
          <p:cNvSpPr/>
          <p:nvPr/>
        </p:nvSpPr>
        <p:spPr>
          <a:xfrm>
            <a:off x="457200" y="1384634"/>
            <a:ext cx="11353800" cy="52475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Cacbohiđrat</a:t>
            </a:r>
            <a:endParaRPr lang="vi-VN" sz="280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vi-VN" sz="28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Glucozo </a:t>
            </a:r>
            <a:r>
              <a:rPr lang="en-US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(C</a:t>
            </a:r>
            <a:r>
              <a:rPr lang="en-US" sz="2800" baseline="-250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800" baseline="-250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en-US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800" baseline="-250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– Đường nho</a:t>
            </a:r>
          </a:p>
          <a:p>
            <a:pPr algn="ctr"/>
            <a:r>
              <a:rPr lang="en-US" sz="27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en-US" sz="2700" baseline="-250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7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OH−CHOH−CHOH−CHOH−CHOH−CH=O </a:t>
            </a:r>
            <a:r>
              <a:rPr lang="en-US" sz="27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hay</a:t>
            </a:r>
            <a:r>
              <a:rPr lang="en-US" sz="27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</a:t>
            </a:r>
            <a:r>
              <a:rPr lang="en-US" sz="2700" baseline="-250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7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OH[CHOH]</a:t>
            </a:r>
            <a:r>
              <a:rPr lang="en-US" sz="2700" baseline="-250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7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CH=O</a:t>
            </a:r>
          </a:p>
          <a:p>
            <a:r>
              <a:rPr lang="en-US" sz="28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TCHH: </a:t>
            </a:r>
            <a:r>
              <a:rPr lang="vi-VN" sz="28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 </a:t>
            </a:r>
            <a:r>
              <a:rPr lang="vi-VN" sz="28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 của ancol đa chức:</a:t>
            </a:r>
            <a:endParaRPr lang="vi-VN" sz="280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3"/>
            <a:r>
              <a:rPr lang="vi-VN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</a:t>
            </a:r>
            <a:r>
              <a:rPr lang="vi-VN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 </a:t>
            </a:r>
            <a:r>
              <a:rPr lang="vi-VN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 với </a:t>
            </a:r>
            <a:r>
              <a:rPr lang="vi-VN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Cu(OH)</a:t>
            </a:r>
            <a:r>
              <a:rPr lang="vi-VN" sz="2800" baseline="-250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vi-VN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dd xanh </a:t>
            </a:r>
            <a:r>
              <a:rPr lang="vi-VN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lam </a:t>
            </a:r>
            <a:endParaRPr lang="en-US" sz="280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3"/>
            <a:r>
              <a:rPr lang="vi-VN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</a:t>
            </a:r>
            <a:r>
              <a:rPr lang="vi-VN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Phản </a:t>
            </a:r>
            <a:r>
              <a:rPr lang="vi-VN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 tạo </a:t>
            </a:r>
            <a:r>
              <a:rPr lang="vi-VN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vi-VN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:→ </a:t>
            </a:r>
            <a:r>
              <a:rPr lang="vi-VN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este chứa 5 gốc axit axetic</a:t>
            </a:r>
          </a:p>
          <a:p>
            <a:r>
              <a:rPr lang="en-US" sz="28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vi-VN" sz="28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 </a:t>
            </a:r>
            <a:r>
              <a:rPr lang="vi-VN" sz="28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 của anđehit :</a:t>
            </a:r>
            <a:endParaRPr lang="vi-VN" sz="280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3"/>
            <a:r>
              <a:rPr lang="vi-VN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</a:t>
            </a:r>
            <a:r>
              <a:rPr lang="vi-VN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Oxi </a:t>
            </a:r>
            <a:r>
              <a:rPr lang="vi-VN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hóa glucozơ bằng </a:t>
            </a:r>
            <a:r>
              <a:rPr lang="vi-VN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dd </a:t>
            </a:r>
            <a:r>
              <a:rPr lang="vi-VN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AgNO</a:t>
            </a:r>
            <a:r>
              <a:rPr lang="vi-VN" sz="2800" baseline="-250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vi-VN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/NH</a:t>
            </a:r>
            <a:r>
              <a:rPr lang="vi-VN" sz="2800" baseline="-250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(phản ứng tráng bạc)</a:t>
            </a:r>
            <a:endParaRPr lang="vi-VN" sz="280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3"/>
            <a:r>
              <a:rPr lang="vi-VN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  </a:t>
            </a:r>
            <a:r>
              <a:rPr lang="vi-VN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vi-VN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Oxi </a:t>
            </a:r>
            <a:r>
              <a:rPr lang="vi-VN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hóa glucozơ bằng Cu(OH)</a:t>
            </a:r>
            <a:r>
              <a:rPr lang="vi-VN" sz="2800" baseline="-250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vi-VN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vi-VN" sz="2800" baseline="300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vi-VN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3"/>
            <a:r>
              <a:rPr lang="en-US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vi-VN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 </a:t>
            </a:r>
            <a:r>
              <a:rPr lang="vi-VN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 với dung dịch Br</a:t>
            </a:r>
            <a:r>
              <a:rPr lang="vi-VN" sz="2800" baseline="-250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vi-VN" sz="280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3"/>
            <a:r>
              <a:rPr lang="en-US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vi-VN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Khử </a:t>
            </a:r>
            <a:r>
              <a:rPr lang="vi-VN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glucozơ </a:t>
            </a:r>
            <a:r>
              <a:rPr lang="vi-VN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 </a:t>
            </a:r>
            <a:r>
              <a:rPr lang="vi-VN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hiđro</a:t>
            </a:r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vi-VN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sorbitol</a:t>
            </a:r>
            <a:r>
              <a:rPr lang="en-US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800" baseline="-250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800" baseline="-250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r>
            <a:r>
              <a:rPr lang="en-US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800" baseline="-250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en-US" sz="280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vi-VN" sz="28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Phản </a:t>
            </a:r>
            <a:r>
              <a:rPr lang="vi-VN" sz="28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 </a:t>
            </a:r>
            <a:r>
              <a:rPr lang="vi-VN" sz="28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 </a:t>
            </a:r>
            <a:r>
              <a:rPr lang="vi-VN" sz="28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</a:t>
            </a:r>
            <a:endParaRPr lang="vi-VN" sz="280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6901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8100" y="0"/>
            <a:ext cx="122301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1828800" y="152400"/>
            <a:ext cx="8610600" cy="1143000"/>
          </a:xfrm>
        </p:spPr>
        <p:txBody>
          <a:bodyPr>
            <a:noAutofit/>
          </a:bodyPr>
          <a:lstStyle/>
          <a:p>
            <a:r>
              <a:rPr lang="en-US" sz="34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 tập học kì I</a:t>
            </a:r>
            <a:endParaRPr lang="en-US" sz="3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228600" y="990600"/>
            <a:ext cx="10760242" cy="7239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6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600" b="1" smtClean="0">
                <a:solidFill>
                  <a:schemeClr val="bg1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. Kiến thức cần nhớ</a:t>
            </a:r>
          </a:p>
        </p:txBody>
      </p:sp>
      <p:sp>
        <p:nvSpPr>
          <p:cNvPr id="2" name="Rectangle 1"/>
          <p:cNvSpPr/>
          <p:nvPr/>
        </p:nvSpPr>
        <p:spPr>
          <a:xfrm>
            <a:off x="457200" y="1384634"/>
            <a:ext cx="113538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Cacbohiđrat</a:t>
            </a:r>
            <a:endParaRPr lang="vi-VN" sz="280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sz="28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Fructozo </a:t>
            </a:r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800" baseline="-250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800" baseline="-250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en-US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800" baseline="-250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pPr lvl="3"/>
            <a:r>
              <a:rPr lang="vi-VN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 dụng với Cu(OH)</a:t>
            </a:r>
            <a:r>
              <a:rPr lang="vi-VN" sz="2800" baseline="-250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vi-VN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dd xanh lam </a:t>
            </a:r>
            <a:endParaRPr lang="en-US" sz="280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3"/>
            <a:r>
              <a:rPr lang="vi-VN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Oxi </a:t>
            </a:r>
            <a:r>
              <a:rPr lang="vi-VN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hóa glucozơ bằng dd AgNO</a:t>
            </a:r>
            <a:r>
              <a:rPr lang="vi-VN" sz="2800" baseline="-250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vi-VN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/NH</a:t>
            </a:r>
            <a:r>
              <a:rPr lang="vi-VN" sz="2800" baseline="-250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(phản ứng tráng bạc)</a:t>
            </a:r>
            <a:endParaRPr lang="vi-VN" sz="280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3"/>
            <a:r>
              <a:rPr lang="vi-VN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Oxi </a:t>
            </a:r>
            <a:r>
              <a:rPr lang="vi-VN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hóa glucozơ bằng Cu(OH)</a:t>
            </a:r>
            <a:r>
              <a:rPr lang="vi-VN" sz="2800" baseline="-250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</a:t>
            </a:r>
            <a:r>
              <a:rPr lang="vi-VN" sz="2800" baseline="300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vi-VN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vi-VN" sz="28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Saccarozo </a:t>
            </a:r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(C</a:t>
            </a:r>
            <a:r>
              <a:rPr lang="en-US" sz="2800" baseline="-250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800" baseline="-250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</a:t>
            </a:r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800" baseline="-250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– </a:t>
            </a:r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 </a:t>
            </a:r>
            <a:r>
              <a:rPr lang="en-US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mía</a:t>
            </a:r>
          </a:p>
          <a:p>
            <a:pPr lvl="3"/>
            <a:r>
              <a:rPr lang="vi-VN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Phản </a:t>
            </a:r>
            <a:r>
              <a:rPr lang="vi-VN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 với Cu(OH)</a:t>
            </a:r>
            <a:r>
              <a:rPr lang="vi-VN" sz="2800" baseline="-250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→ dd màu xanh (t</a:t>
            </a:r>
            <a:r>
              <a:rPr lang="vi-VN" sz="2800" baseline="300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vi-VN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thường)</a:t>
            </a:r>
          </a:p>
          <a:p>
            <a:pPr lvl="3"/>
            <a:r>
              <a:rPr lang="vi-VN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Phản </a:t>
            </a:r>
            <a:r>
              <a:rPr lang="vi-VN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 thủy phân: (môi trường axit, xt enzim)</a:t>
            </a:r>
          </a:p>
          <a:p>
            <a:pPr lvl="3" algn="ctr"/>
            <a:r>
              <a:rPr lang="vi-VN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Saccarozơ</a:t>
            </a:r>
            <a:r>
              <a:rPr lang="vi-VN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vi-VN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  <a:r>
              <a:rPr lang="en-US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vi-VN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 glucozơ</a:t>
            </a:r>
            <a:r>
              <a:rPr lang="vi-VN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vi-VN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fructozơ</a:t>
            </a:r>
            <a:endParaRPr lang="vi-VN" sz="280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8927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8100" y="0"/>
            <a:ext cx="122301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1828800" y="152400"/>
            <a:ext cx="8610600" cy="1143000"/>
          </a:xfrm>
        </p:spPr>
        <p:txBody>
          <a:bodyPr>
            <a:noAutofit/>
          </a:bodyPr>
          <a:lstStyle/>
          <a:p>
            <a:r>
              <a:rPr lang="en-US" sz="34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 tập học kì I</a:t>
            </a:r>
            <a:endParaRPr lang="en-US" sz="3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228600" y="990600"/>
            <a:ext cx="10760242" cy="7239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6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600" b="1" smtClean="0">
                <a:solidFill>
                  <a:schemeClr val="bg1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. Kiến thức cần nhớ</a:t>
            </a:r>
          </a:p>
        </p:txBody>
      </p:sp>
      <p:sp>
        <p:nvSpPr>
          <p:cNvPr id="2" name="Rectangle 1"/>
          <p:cNvSpPr/>
          <p:nvPr/>
        </p:nvSpPr>
        <p:spPr>
          <a:xfrm>
            <a:off x="457200" y="1384634"/>
            <a:ext cx="1135380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Cacbohiđrat</a:t>
            </a:r>
            <a:endParaRPr lang="vi-VN" sz="280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 Tinh bột </a:t>
            </a:r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800" baseline="-250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800" baseline="-250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800" baseline="-250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800" baseline="-250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3"/>
            <a:r>
              <a:rPr lang="en-US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Phản </a:t>
            </a:r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 </a:t>
            </a:r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thủy </a:t>
            </a:r>
            <a:r>
              <a:rPr lang="en-US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 </a:t>
            </a:r>
            <a:r>
              <a:rPr lang="en-US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glucozo</a:t>
            </a:r>
            <a:endParaRPr lang="en-US" sz="280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3"/>
            <a:r>
              <a:rPr lang="en-US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Phản </a:t>
            </a:r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 tạo màu </a:t>
            </a:r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 </a:t>
            </a:r>
            <a:r>
              <a:rPr lang="en-US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iot:</a:t>
            </a:r>
            <a:endParaRPr lang="en-US"/>
          </a:p>
          <a:p>
            <a:pPr marL="0" lvl="3"/>
            <a:r>
              <a:rPr lang="en-US" sz="28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e. Xenlulozo </a:t>
            </a:r>
            <a:r>
              <a:rPr lang="en-US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(C</a:t>
            </a:r>
            <a:r>
              <a:rPr lang="en-US" sz="2800" baseline="-250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800" baseline="-250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800" baseline="-250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800" baseline="-250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3"/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Phản ứng thủy phân </a:t>
            </a:r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glucozo</a:t>
            </a:r>
            <a:endParaRPr lang="en-US" sz="280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3"/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Phản </a:t>
            </a:r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 </a:t>
            </a:r>
            <a:r>
              <a:rPr lang="en-US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 HNO</a:t>
            </a:r>
            <a:r>
              <a:rPr lang="en-US" sz="2800" baseline="-250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sz="2800"/>
          </a:p>
        </p:txBody>
      </p:sp>
    </p:spTree>
    <p:extLst>
      <p:ext uri="{BB962C8B-B14F-4D97-AF65-F5344CB8AC3E}">
        <p14:creationId xmlns:p14="http://schemas.microsoft.com/office/powerpoint/2010/main" val="1350114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8100" y="0"/>
            <a:ext cx="122301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1828800" y="152400"/>
            <a:ext cx="8610600" cy="1143000"/>
          </a:xfrm>
        </p:spPr>
        <p:txBody>
          <a:bodyPr>
            <a:noAutofit/>
          </a:bodyPr>
          <a:lstStyle/>
          <a:p>
            <a:r>
              <a:rPr lang="en-US" sz="34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 tập học kì I</a:t>
            </a:r>
            <a:endParaRPr lang="en-US" sz="3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228600" y="990600"/>
            <a:ext cx="10760242" cy="7239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6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600" b="1" smtClean="0">
                <a:solidFill>
                  <a:schemeClr val="bg1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. Kiến thức cần nhớ</a:t>
            </a:r>
          </a:p>
        </p:txBody>
      </p:sp>
      <p:sp>
        <p:nvSpPr>
          <p:cNvPr id="2" name="Rectangle 1"/>
          <p:cNvSpPr/>
          <p:nvPr/>
        </p:nvSpPr>
        <p:spPr>
          <a:xfrm>
            <a:off x="457200" y="1384634"/>
            <a:ext cx="113538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Amin – amino axit - protein</a:t>
            </a:r>
            <a:endParaRPr lang="vi-VN" sz="280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lphaLcPeriod"/>
            </a:pPr>
            <a:r>
              <a:rPr lang="en-US" sz="28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Amin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sz="28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Khái </a:t>
            </a:r>
            <a:r>
              <a:rPr lang="vi-VN" sz="28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niệm</a:t>
            </a:r>
            <a:r>
              <a:rPr lang="vi-VN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Khi thay thế nguyên tử hidro trong phân tử NH</a:t>
            </a:r>
            <a:r>
              <a:rPr lang="vi-VN" sz="2800" baseline="-250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vi-VN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bằng gốc hiđrocacbon ta được hợp chất amin. Ví dụ: CH</a:t>
            </a:r>
            <a:r>
              <a:rPr lang="vi-VN" sz="2800" baseline="-250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vi-VN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-NH</a:t>
            </a:r>
            <a:r>
              <a:rPr lang="vi-VN" sz="2800" baseline="-250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CH</a:t>
            </a:r>
            <a:r>
              <a:rPr lang="vi-VN" sz="2800" baseline="-250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vi-VN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NH-CH</a:t>
            </a:r>
            <a:r>
              <a:rPr lang="vi-VN" sz="2800" baseline="-250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vi-VN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TCHH: </a:t>
            </a:r>
            <a:r>
              <a:rPr lang="en-US" altLang="en-US" sz="28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 </a:t>
            </a:r>
            <a:r>
              <a:rPr lang="en-US" altLang="en-US" sz="28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bazơ</a:t>
            </a:r>
            <a:endParaRPr lang="en-US" altLang="en-US" sz="280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Phản </a:t>
            </a:r>
            <a:r>
              <a:rPr lang="en-US" altLang="en-US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 </a:t>
            </a:r>
            <a:r>
              <a:rPr lang="en-US" altLang="en-US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 </a:t>
            </a:r>
            <a:r>
              <a:rPr lang="en-US" altLang="en-US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</a:p>
          <a:p>
            <a:pPr lvl="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Phản </a:t>
            </a:r>
            <a:r>
              <a:rPr lang="en-US" altLang="en-US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 </a:t>
            </a:r>
            <a:r>
              <a:rPr lang="en-US" altLang="en-US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 </a:t>
            </a:r>
            <a:r>
              <a:rPr lang="en-US" altLang="en-US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axit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altLang="en-US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en-US" altLang="en-US" sz="28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Phản </a:t>
            </a:r>
            <a:r>
              <a:rPr lang="en-US" altLang="en-US" sz="28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 thế ở nhân thơm của anilin</a:t>
            </a:r>
            <a:r>
              <a:rPr lang="en-US" altLang="en-US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(nhận biết </a:t>
            </a:r>
            <a:r>
              <a:rPr lang="en-US" altLang="en-US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anilin</a:t>
            </a:r>
            <a:r>
              <a:rPr lang="en-US" altLang="en-US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altLang="en-US" sz="280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9962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8100" y="0"/>
            <a:ext cx="122301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1828800" y="152400"/>
            <a:ext cx="8610600" cy="1143000"/>
          </a:xfrm>
        </p:spPr>
        <p:txBody>
          <a:bodyPr>
            <a:noAutofit/>
          </a:bodyPr>
          <a:lstStyle/>
          <a:p>
            <a:r>
              <a:rPr lang="en-US" sz="34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 tập học kì I</a:t>
            </a:r>
            <a:endParaRPr lang="en-US" sz="3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228600" y="990600"/>
            <a:ext cx="10760242" cy="7239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6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600" b="1" smtClean="0">
                <a:solidFill>
                  <a:schemeClr val="bg1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. Kiến thức cần nhớ</a:t>
            </a:r>
          </a:p>
        </p:txBody>
      </p:sp>
      <p:sp>
        <p:nvSpPr>
          <p:cNvPr id="2" name="Rectangle 1"/>
          <p:cNvSpPr/>
          <p:nvPr/>
        </p:nvSpPr>
        <p:spPr>
          <a:xfrm>
            <a:off x="457200" y="1384634"/>
            <a:ext cx="113538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Amin – amino axit - protein</a:t>
            </a:r>
            <a:endParaRPr lang="vi-VN" sz="280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Amino axit</a:t>
            </a:r>
          </a:p>
          <a:p>
            <a:r>
              <a:rPr lang="en-US" sz="28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vi-VN" sz="28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Khái </a:t>
            </a:r>
            <a:r>
              <a:rPr lang="vi-VN" sz="28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niệm</a:t>
            </a:r>
            <a:r>
              <a:rPr lang="vi-VN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 hợp chất hữu cơ tạp chức phân tử có chứa đồng thời nhóm amino (-NH</a:t>
            </a:r>
            <a:r>
              <a:rPr lang="vi-VN" sz="2800" baseline="-250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và nhóm cacboxyl </a:t>
            </a:r>
            <a:r>
              <a:rPr lang="vi-VN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(-</a:t>
            </a:r>
            <a:r>
              <a:rPr lang="vi-VN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COOH)</a:t>
            </a:r>
            <a:r>
              <a:rPr lang="en-US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</a:p>
          <a:p>
            <a:r>
              <a:rPr lang="en-US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CTTQ</a:t>
            </a:r>
            <a:r>
              <a:rPr lang="en-US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R(NH</a:t>
            </a:r>
            <a:r>
              <a:rPr lang="vi-VN" sz="2800" baseline="-250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vi-VN" sz="2800" baseline="-250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vi-VN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(COOH)</a:t>
            </a:r>
            <a:r>
              <a:rPr lang="vi-VN" sz="2800" baseline="-250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vi-VN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hoặc C</a:t>
            </a:r>
            <a:r>
              <a:rPr lang="vi-VN" sz="2800" baseline="-250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vi-VN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vi-VN" sz="2800" baseline="-250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vi-VN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vi-VN" sz="2800" baseline="-250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vi-VN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vi-VN" sz="2800" baseline="-250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endParaRPr lang="vi-VN" sz="280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TCHH: </a:t>
            </a:r>
            <a:r>
              <a:rPr lang="vi-VN" sz="28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 </a:t>
            </a:r>
            <a:r>
              <a:rPr lang="vi-VN" sz="28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 </a:t>
            </a:r>
            <a:r>
              <a:rPr lang="vi-VN" sz="28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lưỡng </a:t>
            </a:r>
            <a:r>
              <a:rPr lang="vi-VN" sz="28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sz="2800" b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vi-VN" sz="28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 </a:t>
            </a:r>
            <a:r>
              <a:rPr lang="vi-VN" sz="28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axit, </a:t>
            </a:r>
            <a:r>
              <a:rPr lang="vi-VN" sz="28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bazơ </a:t>
            </a:r>
            <a:r>
              <a:rPr lang="en-US" sz="28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sz="28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vi-VN" sz="28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vi-VN" sz="2800" b="1" baseline="-250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28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vi-VN" sz="2800" b="1" baseline="-250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vi-VN" sz="28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R(COOH)</a:t>
            </a:r>
            <a:r>
              <a:rPr lang="vi-VN" sz="2800" b="1" baseline="-250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endParaRPr lang="vi-VN" sz="280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vi-VN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  <a:r>
              <a:rPr lang="vi-VN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vi-VN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vi-VN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vi-VN" sz="28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&lt; y</a:t>
            </a:r>
            <a:r>
              <a:rPr lang="vi-VN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→ dung dịch có môi trường axit→ quỳ chuyển đỏ</a:t>
            </a:r>
          </a:p>
          <a:p>
            <a:pPr lvl="1"/>
            <a:r>
              <a:rPr lang="vi-VN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  <a:r>
              <a:rPr lang="vi-VN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vi-VN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vi-VN" sz="28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x &gt; y </a:t>
            </a:r>
            <a:r>
              <a:rPr lang="vi-VN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→ dung dịch có môi trường bazơ→ quỳ chuyển xanh</a:t>
            </a:r>
          </a:p>
          <a:p>
            <a:pPr lvl="1"/>
            <a:r>
              <a:rPr lang="vi-VN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  <a:r>
              <a:rPr lang="vi-VN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vi-VN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vi-VN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vi-VN" sz="28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= y</a:t>
            </a:r>
            <a:r>
              <a:rPr lang="vi-VN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→ dung dịch có môi trường trung tính→ không đổi </a:t>
            </a:r>
            <a:r>
              <a:rPr lang="vi-VN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 </a:t>
            </a:r>
            <a:r>
              <a:rPr lang="vi-VN" sz="28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quỳ</a:t>
            </a:r>
            <a:endParaRPr lang="en-US" sz="280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</a:t>
            </a:r>
            <a:r>
              <a:rPr lang="vi-VN" sz="28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Phản ứng </a:t>
            </a:r>
            <a:r>
              <a:rPr lang="vi-VN" sz="28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este hóa</a:t>
            </a:r>
            <a:endParaRPr lang="vi-VN" sz="280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</a:t>
            </a:r>
            <a:r>
              <a:rPr lang="vi-VN" sz="28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Phản </a:t>
            </a:r>
            <a:r>
              <a:rPr lang="vi-VN" sz="28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 trùng </a:t>
            </a:r>
            <a:r>
              <a:rPr lang="vi-VN" sz="28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ngưng</a:t>
            </a:r>
            <a:r>
              <a:rPr lang="vi-VN" sz="28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vi-VN" sz="280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7328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Chào mừng quý thầy cô và các em đến với tiết học hôm nay&amp;quot;&quot;/&gt;&lt;property id=&quot;20307&quot; value=&quot;256&quot;/&gt;&lt;/object&gt;&lt;object type=&quot;3&quot; unique_id=&quot;10005&quot;&gt;&lt;property id=&quot;20148&quot; value=&quot;5&quot;/&gt;&lt;property id=&quot;20300&quot; value=&quot;Slide 3 - &amp;quot;CHƯƠNG V &amp;#x0D;&amp;#x0A;ĐẠI CƯƠNG VỀ KIM LOẠI&amp;quot;&quot;/&gt;&lt;property id=&quot;20307&quot; value=&quot;257&quot;/&gt;&lt;/object&gt;&lt;object type=&quot;3&quot; unique_id=&quot;10074&quot;&gt;&lt;property id=&quot;20148&quot; value=&quot;5&quot;/&gt;&lt;property id=&quot;20300&quot; value=&quot;Slide 4 - &amp;quot;Nội dung&amp;quot;&quot;/&gt;&lt;property id=&quot;20307&quot; value=&quot;258&quot;/&gt;&lt;/object&gt;&lt;object type=&quot;3&quot; unique_id=&quot;10145&quot;&gt;&lt;property id=&quot;20148&quot; value=&quot;5&quot;/&gt;&lt;property id=&quot;20300&quot; value=&quot;Slide 21 - &amp;quot;DẶN DÒ&amp;quot;&quot;/&gt;&lt;property id=&quot;20307&quot; value=&quot;259&quot;/&gt;&lt;/object&gt;&lt;object type=&quot;3&quot; unique_id=&quot;10146&quot;&gt;&lt;property id=&quot;20148&quot; value=&quot;5&quot;/&gt;&lt;property id=&quot;20300&quot; value=&quot;Slide 22 - &amp;quot;CÁM ƠN QUÝ THẦY CÔ VÀ CÁC EM &amp;#x0D;&amp;#x0A;ĐÃ THEO DÕI&amp;quot;&quot;/&gt;&lt;property id=&quot;20307&quot; value=&quot;260&quot;/&gt;&lt;/object&gt;&lt;object type=&quot;3&quot; unique_id=&quot;10200&quot;&gt;&lt;property id=&quot;20148&quot; value=&quot;5&quot;/&gt;&lt;property id=&quot;20300&quot; value=&quot;Slide 5 - &amp;quot;I – VỊ TRÍ CỦA KIM LOẠI TRONG BẢNG TUẦN HOÀN&amp;quot;&quot;/&gt;&lt;property id=&quot;20307&quot; value=&quot;263&quot;/&gt;&lt;/object&gt;&lt;object type=&quot;3&quot; unique_id=&quot;10201&quot;&gt;&lt;property id=&quot;20148&quot; value=&quot;5&quot;/&gt;&lt;property id=&quot;20300&quot; value=&quot;Slide 6&quot;/&gt;&lt;property id=&quot;20307&quot; value=&quot;264&quot;/&gt;&lt;/object&gt;&lt;object type=&quot;3&quot; unique_id=&quot;10202&quot;&gt;&lt;property id=&quot;20148&quot; value=&quot;5&quot;/&gt;&lt;property id=&quot;20300&quot; value=&quot;Slide 7 - &amp;quot;I – VỊ TRÍ CỦA KIM LOẠI TRONG BẢNG TUẦN HOÀN&amp;quot;&quot;/&gt;&lt;property id=&quot;20307&quot; value=&quot;262&quot;/&gt;&lt;/object&gt;&lt;object type=&quot;3&quot; unique_id=&quot;10269&quot;&gt;&lt;property id=&quot;20148&quot; value=&quot;5&quot;/&gt;&lt;property id=&quot;20300&quot; value=&quot;Slide 10 - &amp;quot;II – CẤU TẠO CỦA KIM LOẠI&amp;quot;&quot;/&gt;&lt;property id=&quot;20307&quot; value=&quot;265&quot;/&gt;&lt;/object&gt;&lt;object type=&quot;3&quot; unique_id=&quot;10282&quot;&gt;&lt;property id=&quot;20148&quot; value=&quot;5&quot;/&gt;&lt;property id=&quot;20300&quot; value=&quot;Slide 11&quot;/&gt;&lt;property id=&quot;20307&quot; value=&quot;266&quot;/&gt;&lt;/object&gt;&lt;object type=&quot;3&quot; unique_id=&quot;10335&quot;&gt;&lt;property id=&quot;20148&quot; value=&quot;5&quot;/&gt;&lt;property id=&quot;20300&quot; value=&quot;Slide 12&quot;/&gt;&lt;property id=&quot;20307&quot; value=&quot;267&quot;/&gt;&lt;/object&gt;&lt;object type=&quot;3&quot; unique_id=&quot;10392&quot;&gt;&lt;property id=&quot;20148&quot; value=&quot;5&quot;/&gt;&lt;property id=&quot;20300&quot; value=&quot;Slide 15&quot;/&gt;&lt;property id=&quot;20307&quot; value=&quot;268&quot;/&gt;&lt;/object&gt;&lt;object type=&quot;3&quot; unique_id=&quot;10618&quot;&gt;&lt;property id=&quot;20148&quot; value=&quot;5&quot;/&gt;&lt;property id=&quot;20300&quot; value=&quot;Slide 16&quot;/&gt;&lt;property id=&quot;20307&quot; value=&quot;269&quot;/&gt;&lt;/object&gt;&lt;object type=&quot;3&quot; unique_id=&quot;10699&quot;&gt;&lt;property id=&quot;20148&quot; value=&quot;5&quot;/&gt;&lt;property id=&quot;20300&quot; value=&quot;Slide 17&quot;/&gt;&lt;property id=&quot;20307&quot; value=&quot;270&quot;/&gt;&lt;/object&gt;&lt;object type=&quot;3&quot; unique_id=&quot;10751&quot;&gt;&lt;property id=&quot;20148&quot; value=&quot;5&quot;/&gt;&lt;property id=&quot;20300&quot; value=&quot;Slide 18&quot;/&gt;&lt;property id=&quot;20307&quot; value=&quot;271&quot;/&gt;&lt;/object&gt;&lt;object type=&quot;3&quot; unique_id=&quot;10896&quot;&gt;&lt;property id=&quot;20148&quot; value=&quot;5&quot;/&gt;&lt;property id=&quot;20300&quot; value=&quot;Slide 14&quot;/&gt;&lt;property id=&quot;20307&quot; value=&quot;272&quot;/&gt;&lt;/object&gt;&lt;object type=&quot;3&quot; unique_id=&quot;13168&quot;&gt;&lt;property id=&quot;20148&quot; value=&quot;5&quot;/&gt;&lt;property id=&quot;20300&quot; value=&quot;Slide 8 - &amp;quot;CỦNG CỐ&amp;quot;&quot;/&gt;&lt;property id=&quot;20307&quot; value=&quot;284&quot;/&gt;&lt;/object&gt;&lt;object type=&quot;3&quot; unique_id=&quot;13169&quot;&gt;&lt;property id=&quot;20148&quot; value=&quot;5&quot;/&gt;&lt;property id=&quot;20300&quot; value=&quot;Slide 9 - &amp;quot;CỦNG CỐ&amp;quot;&quot;/&gt;&lt;property id=&quot;20307&quot; value=&quot;287&quot;/&gt;&lt;/object&gt;&lt;object type=&quot;3&quot; unique_id=&quot;13170&quot;&gt;&lt;property id=&quot;20148&quot; value=&quot;5&quot;/&gt;&lt;property id=&quot;20300&quot; value=&quot;Slide 13 - &amp;quot;CỦNG CỐ&amp;quot;&quot;/&gt;&lt;property id=&quot;20307&quot; value=&quot;286&quot;/&gt;&lt;/object&gt;&lt;object type=&quot;3&quot; unique_id=&quot;13171&quot;&gt;&lt;property id=&quot;20148&quot; value=&quot;5&quot;/&gt;&lt;property id=&quot;20300&quot; value=&quot;Slide 19 - &amp;quot;CỦNG CỐ&amp;quot;&quot;/&gt;&lt;property id=&quot;20307&quot; value=&quot;282&quot;/&gt;&lt;/object&gt;&lt;object type=&quot;3&quot; unique_id=&quot;13172&quot;&gt;&lt;property id=&quot;20148&quot; value=&quot;5&quot;/&gt;&lt;property id=&quot;20300&quot; value=&quot;Slide 20&quot;/&gt;&lt;property id=&quot;20307&quot; value=&quot;280&quot;/&gt;&lt;/object&gt;&lt;object type=&quot;3&quot; unique_id=&quot;14526&quot;&gt;&lt;property id=&quot;20148&quot; value=&quot;5&quot;/&gt;&lt;property id=&quot;20300&quot; value=&quot;Slide 2&quot;/&gt;&lt;property id=&quot;20307&quot; value=&quot;288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1927</TotalTime>
  <Words>615</Words>
  <Application>Microsoft Office PowerPoint</Application>
  <PresentationFormat>Widescreen</PresentationFormat>
  <Paragraphs>113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HP001 4 hàng</vt:lpstr>
      <vt:lpstr>Times New Roman</vt:lpstr>
      <vt:lpstr>Wingdings</vt:lpstr>
      <vt:lpstr>Office Theme</vt:lpstr>
      <vt:lpstr>PowerPoint Presentation</vt:lpstr>
      <vt:lpstr>NỘI DUNG</vt:lpstr>
      <vt:lpstr>Ôn tập học kì I</vt:lpstr>
      <vt:lpstr>Ôn tập học kì I</vt:lpstr>
      <vt:lpstr>Ôn tập học kì I</vt:lpstr>
      <vt:lpstr>Ôn tập học kì I</vt:lpstr>
      <vt:lpstr>Ôn tập học kì I</vt:lpstr>
      <vt:lpstr>Ôn tập học kì I</vt:lpstr>
      <vt:lpstr>Ôn tập học kì I</vt:lpstr>
      <vt:lpstr>Ôn tập học kì I</vt:lpstr>
      <vt:lpstr>Ôn tập học kì I</vt:lpstr>
      <vt:lpstr>Ôn tập học kì I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Thanh Hoàn</dc:creator>
  <cp:lastModifiedBy>Windows User</cp:lastModifiedBy>
  <cp:revision>455</cp:revision>
  <dcterms:created xsi:type="dcterms:W3CDTF">2016-10-30T14:30:16Z</dcterms:created>
  <dcterms:modified xsi:type="dcterms:W3CDTF">2021-12-26T23:15:28Z</dcterms:modified>
</cp:coreProperties>
</file>