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57" r:id="rId4"/>
    <p:sldId id="263" r:id="rId5"/>
    <p:sldId id="258" r:id="rId6"/>
    <p:sldId id="264" r:id="rId7"/>
    <p:sldId id="266" r:id="rId8"/>
    <p:sldId id="259" r:id="rId9"/>
    <p:sldId id="265" r:id="rId10"/>
    <p:sldId id="270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D6D0-BBD8-4216-AEE3-2F138B9192F2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F1DC7-178D-4F16-B057-48368F2C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6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6DEF-218D-401C-845A-485AFEF617CF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45BF-2DFA-4721-9D9D-04161C909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2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&#224;u%20ng&#7885;n%20l&#7917;a%20c&#225;c%20ion%20KL%20ki&#7873;m.DA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0" y="1"/>
            <a:ext cx="91440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Chương 6: </a:t>
            </a:r>
          </a:p>
          <a:p>
            <a:pPr algn="ctr"/>
            <a:r>
              <a:rPr lang="vi-VN" sz="28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KIM LOẠI KIỀM, KIM LOẠI KIỀM THỔ, NHÔM</a:t>
            </a:r>
          </a:p>
        </p:txBody>
      </p:sp>
      <p:sp>
        <p:nvSpPr>
          <p:cNvPr id="839683" name="WordArt 3"/>
          <p:cNvSpPr>
            <a:spLocks noChangeArrowheads="1" noChangeShapeType="1" noTextEdit="1"/>
          </p:cNvSpPr>
          <p:nvPr/>
        </p:nvSpPr>
        <p:spPr bwMode="auto">
          <a:xfrm>
            <a:off x="0" y="1905000"/>
            <a:ext cx="9144000" cy="19050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Kim loại kiềm và hợp chất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quan trọng của kim loại kiềm</a:t>
            </a:r>
          </a:p>
        </p:txBody>
      </p:sp>
    </p:spTree>
    <p:extLst>
      <p:ext uri="{BB962C8B-B14F-4D97-AF65-F5344CB8AC3E}">
        <p14:creationId xmlns:p14="http://schemas.microsoft.com/office/powerpoint/2010/main" val="31185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3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396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90%"/>
          <p:cNvSpPr>
            <a:spLocks noChangeArrowheads="1"/>
          </p:cNvSpPr>
          <p:nvPr/>
        </p:nvSpPr>
        <p:spPr bwMode="auto">
          <a:xfrm>
            <a:off x="2247900" y="2438400"/>
            <a:ext cx="4876800" cy="2971800"/>
          </a:xfrm>
          <a:prstGeom prst="rect">
            <a:avLst/>
          </a:prstGeom>
          <a:pattFill prst="pct90">
            <a:fgClr>
              <a:srgbClr val="FFFF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581400" y="1295400"/>
            <a:ext cx="2209800" cy="3810000"/>
            <a:chOff x="2256" y="816"/>
            <a:chExt cx="1392" cy="2400"/>
          </a:xfrm>
        </p:grpSpPr>
        <p:grpSp>
          <p:nvGrpSpPr>
            <p:cNvPr id="28853" name="Group 4"/>
            <p:cNvGrpSpPr>
              <a:grpSpLocks/>
            </p:cNvGrpSpPr>
            <p:nvPr/>
          </p:nvGrpSpPr>
          <p:grpSpPr bwMode="auto">
            <a:xfrm>
              <a:off x="2256" y="816"/>
              <a:ext cx="1392" cy="1200"/>
              <a:chOff x="2256" y="672"/>
              <a:chExt cx="1392" cy="1152"/>
            </a:xfrm>
          </p:grpSpPr>
          <p:sp>
            <p:nvSpPr>
              <p:cNvPr id="28855" name="Freeform 5"/>
              <p:cNvSpPr>
                <a:spLocks/>
              </p:cNvSpPr>
              <p:nvPr/>
            </p:nvSpPr>
            <p:spPr bwMode="auto">
              <a:xfrm>
                <a:off x="2256" y="672"/>
                <a:ext cx="528" cy="1152"/>
              </a:xfrm>
              <a:custGeom>
                <a:avLst/>
                <a:gdLst>
                  <a:gd name="T0" fmla="*/ 0 w 528"/>
                  <a:gd name="T1" fmla="*/ 1152 h 1152"/>
                  <a:gd name="T2" fmla="*/ 528 w 528"/>
                  <a:gd name="T3" fmla="*/ 864 h 1152"/>
                  <a:gd name="T4" fmla="*/ 528 w 528"/>
                  <a:gd name="T5" fmla="*/ 0 h 115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152"/>
                  <a:gd name="T11" fmla="*/ 528 w 528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152">
                    <a:moveTo>
                      <a:pt x="0" y="1152"/>
                    </a:moveTo>
                    <a:lnTo>
                      <a:pt x="528" y="864"/>
                    </a:lnTo>
                    <a:lnTo>
                      <a:pt x="528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8856" name="Freeform 6"/>
              <p:cNvSpPr>
                <a:spLocks/>
              </p:cNvSpPr>
              <p:nvPr/>
            </p:nvSpPr>
            <p:spPr bwMode="auto">
              <a:xfrm flipH="1">
                <a:off x="3120" y="672"/>
                <a:ext cx="528" cy="1152"/>
              </a:xfrm>
              <a:custGeom>
                <a:avLst/>
                <a:gdLst>
                  <a:gd name="T0" fmla="*/ 0 w 528"/>
                  <a:gd name="T1" fmla="*/ 1152 h 1152"/>
                  <a:gd name="T2" fmla="*/ 528 w 528"/>
                  <a:gd name="T3" fmla="*/ 864 h 1152"/>
                  <a:gd name="T4" fmla="*/ 528 w 528"/>
                  <a:gd name="T5" fmla="*/ 0 h 115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1152"/>
                  <a:gd name="T11" fmla="*/ 528 w 528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1152">
                    <a:moveTo>
                      <a:pt x="0" y="1152"/>
                    </a:moveTo>
                    <a:lnTo>
                      <a:pt x="528" y="864"/>
                    </a:lnTo>
                    <a:lnTo>
                      <a:pt x="528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854" name="Rectangle 7"/>
            <p:cNvSpPr>
              <a:spLocks noChangeArrowheads="1"/>
            </p:cNvSpPr>
            <p:nvPr/>
          </p:nvSpPr>
          <p:spPr bwMode="auto">
            <a:xfrm>
              <a:off x="2256" y="2016"/>
              <a:ext cx="1392" cy="12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4038600" y="3276600"/>
            <a:ext cx="1295400" cy="2971800"/>
            <a:chOff x="2808" y="2304"/>
            <a:chExt cx="816" cy="1872"/>
          </a:xfrm>
        </p:grpSpPr>
        <p:sp>
          <p:nvSpPr>
            <p:cNvPr id="28850" name="Rectangle 9"/>
            <p:cNvSpPr>
              <a:spLocks noChangeArrowheads="1"/>
            </p:cNvSpPr>
            <p:nvPr/>
          </p:nvSpPr>
          <p:spPr bwMode="auto">
            <a:xfrm>
              <a:off x="2808" y="2304"/>
              <a:ext cx="816" cy="1152"/>
            </a:xfrm>
            <a:prstGeom prst="rect">
              <a:avLst/>
            </a:prstGeom>
            <a:gradFill rotWithShape="1">
              <a:gsLst>
                <a:gs pos="0">
                  <a:srgbClr val="242424"/>
                </a:gs>
                <a:gs pos="50000">
                  <a:srgbClr val="4D4D4D"/>
                </a:gs>
                <a:gs pos="100000">
                  <a:srgbClr val="242424"/>
                </a:gs>
              </a:gsLst>
              <a:lin ang="0" scaled="1"/>
            </a:gradFill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51" name="Rectangle 10"/>
            <p:cNvSpPr>
              <a:spLocks noChangeArrowheads="1"/>
            </p:cNvSpPr>
            <p:nvPr/>
          </p:nvSpPr>
          <p:spPr bwMode="auto">
            <a:xfrm>
              <a:off x="3024" y="3456"/>
              <a:ext cx="38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52" name="Rectangle 11"/>
            <p:cNvSpPr>
              <a:spLocks noChangeArrowheads="1"/>
            </p:cNvSpPr>
            <p:nvPr/>
          </p:nvSpPr>
          <p:spPr bwMode="auto">
            <a:xfrm>
              <a:off x="3024" y="3456"/>
              <a:ext cx="384" cy="720"/>
            </a:xfrm>
            <a:prstGeom prst="rect">
              <a:avLst/>
            </a:prstGeom>
            <a:gradFill rotWithShape="1">
              <a:gsLst>
                <a:gs pos="0">
                  <a:srgbClr val="242424"/>
                </a:gs>
                <a:gs pos="50000">
                  <a:srgbClr val="4D4D4D"/>
                </a:gs>
                <a:gs pos="100000">
                  <a:srgbClr val="242424"/>
                </a:gs>
              </a:gsLst>
              <a:lin ang="0" scaled="1"/>
            </a:gradFill>
            <a:ln w="9525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5596" name="Oval 12"/>
          <p:cNvSpPr>
            <a:spLocks noChangeArrowheads="1"/>
          </p:cNvSpPr>
          <p:nvPr/>
        </p:nvSpPr>
        <p:spPr bwMode="auto">
          <a:xfrm>
            <a:off x="3962400" y="4876800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597" name="Oval 13"/>
          <p:cNvSpPr>
            <a:spLocks noChangeArrowheads="1"/>
          </p:cNvSpPr>
          <p:nvPr/>
        </p:nvSpPr>
        <p:spPr bwMode="auto">
          <a:xfrm>
            <a:off x="3962400" y="47529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598" name="Oval 14"/>
          <p:cNvSpPr>
            <a:spLocks noChangeArrowheads="1"/>
          </p:cNvSpPr>
          <p:nvPr/>
        </p:nvSpPr>
        <p:spPr bwMode="auto">
          <a:xfrm>
            <a:off x="3962400" y="46005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599" name="Oval 15"/>
          <p:cNvSpPr>
            <a:spLocks noChangeArrowheads="1"/>
          </p:cNvSpPr>
          <p:nvPr/>
        </p:nvSpPr>
        <p:spPr bwMode="auto">
          <a:xfrm>
            <a:off x="3962400" y="44481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0" name="Oval 16"/>
          <p:cNvSpPr>
            <a:spLocks noChangeArrowheads="1"/>
          </p:cNvSpPr>
          <p:nvPr/>
        </p:nvSpPr>
        <p:spPr bwMode="auto">
          <a:xfrm>
            <a:off x="3962400" y="42957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1" name="Oval 17"/>
          <p:cNvSpPr>
            <a:spLocks noChangeArrowheads="1"/>
          </p:cNvSpPr>
          <p:nvPr/>
        </p:nvSpPr>
        <p:spPr bwMode="auto">
          <a:xfrm>
            <a:off x="3962400" y="41433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2" name="Oval 18"/>
          <p:cNvSpPr>
            <a:spLocks noChangeArrowheads="1"/>
          </p:cNvSpPr>
          <p:nvPr/>
        </p:nvSpPr>
        <p:spPr bwMode="auto">
          <a:xfrm>
            <a:off x="3962400" y="39909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3" name="Oval 19"/>
          <p:cNvSpPr>
            <a:spLocks noChangeArrowheads="1"/>
          </p:cNvSpPr>
          <p:nvPr/>
        </p:nvSpPr>
        <p:spPr bwMode="auto">
          <a:xfrm>
            <a:off x="3962400" y="38385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4" name="Oval 20"/>
          <p:cNvSpPr>
            <a:spLocks noChangeArrowheads="1"/>
          </p:cNvSpPr>
          <p:nvPr/>
        </p:nvSpPr>
        <p:spPr bwMode="auto">
          <a:xfrm>
            <a:off x="3962400" y="36861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5" name="Oval 21"/>
          <p:cNvSpPr>
            <a:spLocks noChangeArrowheads="1"/>
          </p:cNvSpPr>
          <p:nvPr/>
        </p:nvSpPr>
        <p:spPr bwMode="auto">
          <a:xfrm>
            <a:off x="3962400" y="35337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6" name="Oval 22"/>
          <p:cNvSpPr>
            <a:spLocks noChangeArrowheads="1"/>
          </p:cNvSpPr>
          <p:nvPr/>
        </p:nvSpPr>
        <p:spPr bwMode="auto">
          <a:xfrm>
            <a:off x="3962400" y="33813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7" name="Oval 23"/>
          <p:cNvSpPr>
            <a:spLocks noChangeArrowheads="1"/>
          </p:cNvSpPr>
          <p:nvPr/>
        </p:nvSpPr>
        <p:spPr bwMode="auto">
          <a:xfrm>
            <a:off x="5318125" y="4876800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8" name="Oval 24"/>
          <p:cNvSpPr>
            <a:spLocks noChangeArrowheads="1"/>
          </p:cNvSpPr>
          <p:nvPr/>
        </p:nvSpPr>
        <p:spPr bwMode="auto">
          <a:xfrm>
            <a:off x="5318125" y="47529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09" name="Oval 25"/>
          <p:cNvSpPr>
            <a:spLocks noChangeArrowheads="1"/>
          </p:cNvSpPr>
          <p:nvPr/>
        </p:nvSpPr>
        <p:spPr bwMode="auto">
          <a:xfrm>
            <a:off x="5318125" y="46005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0" name="Oval 26"/>
          <p:cNvSpPr>
            <a:spLocks noChangeArrowheads="1"/>
          </p:cNvSpPr>
          <p:nvPr/>
        </p:nvSpPr>
        <p:spPr bwMode="auto">
          <a:xfrm>
            <a:off x="5318125" y="44481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1" name="Oval 27"/>
          <p:cNvSpPr>
            <a:spLocks noChangeArrowheads="1"/>
          </p:cNvSpPr>
          <p:nvPr/>
        </p:nvSpPr>
        <p:spPr bwMode="auto">
          <a:xfrm>
            <a:off x="5318125" y="42957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2" name="Oval 28"/>
          <p:cNvSpPr>
            <a:spLocks noChangeArrowheads="1"/>
          </p:cNvSpPr>
          <p:nvPr/>
        </p:nvSpPr>
        <p:spPr bwMode="auto">
          <a:xfrm>
            <a:off x="5318125" y="41433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3" name="Oval 29"/>
          <p:cNvSpPr>
            <a:spLocks noChangeArrowheads="1"/>
          </p:cNvSpPr>
          <p:nvPr/>
        </p:nvSpPr>
        <p:spPr bwMode="auto">
          <a:xfrm>
            <a:off x="5318125" y="39909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4" name="Oval 30"/>
          <p:cNvSpPr>
            <a:spLocks noChangeArrowheads="1"/>
          </p:cNvSpPr>
          <p:nvPr/>
        </p:nvSpPr>
        <p:spPr bwMode="auto">
          <a:xfrm>
            <a:off x="5318125" y="38385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5" name="Oval 31"/>
          <p:cNvSpPr>
            <a:spLocks noChangeArrowheads="1"/>
          </p:cNvSpPr>
          <p:nvPr/>
        </p:nvSpPr>
        <p:spPr bwMode="auto">
          <a:xfrm>
            <a:off x="5318125" y="36861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6" name="Oval 32"/>
          <p:cNvSpPr>
            <a:spLocks noChangeArrowheads="1"/>
          </p:cNvSpPr>
          <p:nvPr/>
        </p:nvSpPr>
        <p:spPr bwMode="auto">
          <a:xfrm>
            <a:off x="5318125" y="35337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17" name="Oval 33"/>
          <p:cNvSpPr>
            <a:spLocks noChangeArrowheads="1"/>
          </p:cNvSpPr>
          <p:nvPr/>
        </p:nvSpPr>
        <p:spPr bwMode="auto">
          <a:xfrm>
            <a:off x="5318125" y="33813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699" name="Oval 34"/>
          <p:cNvSpPr>
            <a:spLocks noChangeArrowheads="1"/>
          </p:cNvSpPr>
          <p:nvPr/>
        </p:nvSpPr>
        <p:spPr bwMode="auto">
          <a:xfrm>
            <a:off x="3962400" y="4864100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0" name="Oval 35"/>
          <p:cNvSpPr>
            <a:spLocks noChangeArrowheads="1"/>
          </p:cNvSpPr>
          <p:nvPr/>
        </p:nvSpPr>
        <p:spPr bwMode="auto">
          <a:xfrm>
            <a:off x="3962400" y="47402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1" name="Oval 36"/>
          <p:cNvSpPr>
            <a:spLocks noChangeArrowheads="1"/>
          </p:cNvSpPr>
          <p:nvPr/>
        </p:nvSpPr>
        <p:spPr bwMode="auto">
          <a:xfrm>
            <a:off x="3962400" y="45878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2" name="Oval 37"/>
          <p:cNvSpPr>
            <a:spLocks noChangeArrowheads="1"/>
          </p:cNvSpPr>
          <p:nvPr/>
        </p:nvSpPr>
        <p:spPr bwMode="auto">
          <a:xfrm>
            <a:off x="3962400" y="44354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3" name="Oval 38"/>
          <p:cNvSpPr>
            <a:spLocks noChangeArrowheads="1"/>
          </p:cNvSpPr>
          <p:nvPr/>
        </p:nvSpPr>
        <p:spPr bwMode="auto">
          <a:xfrm>
            <a:off x="3962400" y="42830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4" name="Oval 39"/>
          <p:cNvSpPr>
            <a:spLocks noChangeArrowheads="1"/>
          </p:cNvSpPr>
          <p:nvPr/>
        </p:nvSpPr>
        <p:spPr bwMode="auto">
          <a:xfrm>
            <a:off x="3962400" y="41306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5" name="Oval 40"/>
          <p:cNvSpPr>
            <a:spLocks noChangeArrowheads="1"/>
          </p:cNvSpPr>
          <p:nvPr/>
        </p:nvSpPr>
        <p:spPr bwMode="auto">
          <a:xfrm>
            <a:off x="3962400" y="39782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6" name="Oval 41"/>
          <p:cNvSpPr>
            <a:spLocks noChangeArrowheads="1"/>
          </p:cNvSpPr>
          <p:nvPr/>
        </p:nvSpPr>
        <p:spPr bwMode="auto">
          <a:xfrm>
            <a:off x="3962400" y="38258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7" name="Oval 42"/>
          <p:cNvSpPr>
            <a:spLocks noChangeArrowheads="1"/>
          </p:cNvSpPr>
          <p:nvPr/>
        </p:nvSpPr>
        <p:spPr bwMode="auto">
          <a:xfrm>
            <a:off x="3962400" y="36734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8" name="Oval 43"/>
          <p:cNvSpPr>
            <a:spLocks noChangeArrowheads="1"/>
          </p:cNvSpPr>
          <p:nvPr/>
        </p:nvSpPr>
        <p:spPr bwMode="auto">
          <a:xfrm>
            <a:off x="3962400" y="35210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09" name="Oval 44"/>
          <p:cNvSpPr>
            <a:spLocks noChangeArrowheads="1"/>
          </p:cNvSpPr>
          <p:nvPr/>
        </p:nvSpPr>
        <p:spPr bwMode="auto">
          <a:xfrm>
            <a:off x="3962400" y="33686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0" name="Oval 45"/>
          <p:cNvSpPr>
            <a:spLocks noChangeArrowheads="1"/>
          </p:cNvSpPr>
          <p:nvPr/>
        </p:nvSpPr>
        <p:spPr bwMode="auto">
          <a:xfrm>
            <a:off x="5318125" y="4864100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1" name="Oval 46"/>
          <p:cNvSpPr>
            <a:spLocks noChangeArrowheads="1"/>
          </p:cNvSpPr>
          <p:nvPr/>
        </p:nvSpPr>
        <p:spPr bwMode="auto">
          <a:xfrm>
            <a:off x="5318125" y="47402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2" name="Oval 47"/>
          <p:cNvSpPr>
            <a:spLocks noChangeArrowheads="1"/>
          </p:cNvSpPr>
          <p:nvPr/>
        </p:nvSpPr>
        <p:spPr bwMode="auto">
          <a:xfrm>
            <a:off x="5318125" y="45878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3" name="Oval 48"/>
          <p:cNvSpPr>
            <a:spLocks noChangeArrowheads="1"/>
          </p:cNvSpPr>
          <p:nvPr/>
        </p:nvSpPr>
        <p:spPr bwMode="auto">
          <a:xfrm>
            <a:off x="5318125" y="44354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4" name="Oval 49"/>
          <p:cNvSpPr>
            <a:spLocks noChangeArrowheads="1"/>
          </p:cNvSpPr>
          <p:nvPr/>
        </p:nvSpPr>
        <p:spPr bwMode="auto">
          <a:xfrm>
            <a:off x="5318125" y="42830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5" name="Oval 50"/>
          <p:cNvSpPr>
            <a:spLocks noChangeArrowheads="1"/>
          </p:cNvSpPr>
          <p:nvPr/>
        </p:nvSpPr>
        <p:spPr bwMode="auto">
          <a:xfrm>
            <a:off x="5318125" y="41306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6" name="Oval 51"/>
          <p:cNvSpPr>
            <a:spLocks noChangeArrowheads="1"/>
          </p:cNvSpPr>
          <p:nvPr/>
        </p:nvSpPr>
        <p:spPr bwMode="auto">
          <a:xfrm>
            <a:off x="5318125" y="39782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7" name="Oval 52"/>
          <p:cNvSpPr>
            <a:spLocks noChangeArrowheads="1"/>
          </p:cNvSpPr>
          <p:nvPr/>
        </p:nvSpPr>
        <p:spPr bwMode="auto">
          <a:xfrm>
            <a:off x="5318125" y="38258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8" name="Oval 53"/>
          <p:cNvSpPr>
            <a:spLocks noChangeArrowheads="1"/>
          </p:cNvSpPr>
          <p:nvPr/>
        </p:nvSpPr>
        <p:spPr bwMode="auto">
          <a:xfrm>
            <a:off x="5318125" y="36734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19" name="Oval 54"/>
          <p:cNvSpPr>
            <a:spLocks noChangeArrowheads="1"/>
          </p:cNvSpPr>
          <p:nvPr/>
        </p:nvSpPr>
        <p:spPr bwMode="auto">
          <a:xfrm>
            <a:off x="5318125" y="35210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20" name="Oval 55"/>
          <p:cNvSpPr>
            <a:spLocks noChangeArrowheads="1"/>
          </p:cNvSpPr>
          <p:nvPr/>
        </p:nvSpPr>
        <p:spPr bwMode="auto">
          <a:xfrm>
            <a:off x="5318125" y="3368675"/>
            <a:ext cx="92075" cy="92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721" name="Line 56"/>
          <p:cNvSpPr>
            <a:spLocks noChangeShapeType="1"/>
          </p:cNvSpPr>
          <p:nvPr/>
        </p:nvSpPr>
        <p:spPr bwMode="auto">
          <a:xfrm>
            <a:off x="2819400" y="685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22" name="Line 57"/>
          <p:cNvSpPr>
            <a:spLocks noChangeShapeType="1"/>
          </p:cNvSpPr>
          <p:nvPr/>
        </p:nvSpPr>
        <p:spPr bwMode="auto">
          <a:xfrm>
            <a:off x="2743200" y="83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23" name="Line 58"/>
          <p:cNvSpPr>
            <a:spLocks noChangeShapeType="1"/>
          </p:cNvSpPr>
          <p:nvPr/>
        </p:nvSpPr>
        <p:spPr bwMode="auto">
          <a:xfrm>
            <a:off x="2943225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643" name="Line 59"/>
          <p:cNvSpPr>
            <a:spLocks noChangeShapeType="1"/>
          </p:cNvSpPr>
          <p:nvPr/>
        </p:nvSpPr>
        <p:spPr bwMode="auto">
          <a:xfrm>
            <a:off x="2819400" y="6477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644" name="Line 60"/>
          <p:cNvSpPr>
            <a:spLocks noChangeShapeType="1"/>
          </p:cNvSpPr>
          <p:nvPr/>
        </p:nvSpPr>
        <p:spPr bwMode="auto">
          <a:xfrm>
            <a:off x="2743200" y="800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645" name="Line 61"/>
          <p:cNvSpPr>
            <a:spLocks noChangeShapeType="1"/>
          </p:cNvSpPr>
          <p:nvPr/>
        </p:nvSpPr>
        <p:spPr bwMode="auto">
          <a:xfrm>
            <a:off x="2943225" y="9525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27" name="Freeform 62"/>
          <p:cNvSpPr>
            <a:spLocks/>
          </p:cNvSpPr>
          <p:nvPr/>
        </p:nvSpPr>
        <p:spPr bwMode="auto">
          <a:xfrm>
            <a:off x="2209800" y="838200"/>
            <a:ext cx="4908550" cy="4572000"/>
          </a:xfrm>
          <a:custGeom>
            <a:avLst/>
            <a:gdLst>
              <a:gd name="T0" fmla="*/ 189 w 3092"/>
              <a:gd name="T1" fmla="*/ 0 h 2880"/>
              <a:gd name="T2" fmla="*/ 288 w 3092"/>
              <a:gd name="T3" fmla="*/ 177 h 2880"/>
              <a:gd name="T4" fmla="*/ 288 w 3092"/>
              <a:gd name="T5" fmla="*/ 488 h 2880"/>
              <a:gd name="T6" fmla="*/ 0 w 3092"/>
              <a:gd name="T7" fmla="*/ 488 h 2880"/>
              <a:gd name="T8" fmla="*/ 0 w 3092"/>
              <a:gd name="T9" fmla="*/ 2880 h 2880"/>
              <a:gd name="T10" fmla="*/ 3072 w 3092"/>
              <a:gd name="T11" fmla="*/ 2880 h 2880"/>
              <a:gd name="T12" fmla="*/ 3072 w 3092"/>
              <a:gd name="T13" fmla="*/ 1075 h 2880"/>
              <a:gd name="T14" fmla="*/ 3092 w 3092"/>
              <a:gd name="T15" fmla="*/ 1042 h 2880"/>
              <a:gd name="T16" fmla="*/ 3072 w 3092"/>
              <a:gd name="T17" fmla="*/ 1052 h 2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92"/>
              <a:gd name="T28" fmla="*/ 0 h 2880"/>
              <a:gd name="T29" fmla="*/ 3092 w 3092"/>
              <a:gd name="T30" fmla="*/ 2880 h 2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92" h="2880">
                <a:moveTo>
                  <a:pt x="189" y="0"/>
                </a:moveTo>
                <a:lnTo>
                  <a:pt x="288" y="177"/>
                </a:lnTo>
                <a:lnTo>
                  <a:pt x="288" y="488"/>
                </a:lnTo>
                <a:lnTo>
                  <a:pt x="0" y="488"/>
                </a:lnTo>
                <a:lnTo>
                  <a:pt x="0" y="2880"/>
                </a:lnTo>
                <a:lnTo>
                  <a:pt x="3072" y="2880"/>
                </a:lnTo>
                <a:lnTo>
                  <a:pt x="3072" y="1075"/>
                </a:lnTo>
                <a:lnTo>
                  <a:pt x="3092" y="1042"/>
                </a:lnTo>
                <a:lnTo>
                  <a:pt x="3072" y="105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28" name="Freeform 63"/>
          <p:cNvSpPr>
            <a:spLocks/>
          </p:cNvSpPr>
          <p:nvPr/>
        </p:nvSpPr>
        <p:spPr bwMode="auto">
          <a:xfrm>
            <a:off x="4953000" y="1600200"/>
            <a:ext cx="2209800" cy="612775"/>
          </a:xfrm>
          <a:custGeom>
            <a:avLst/>
            <a:gdLst>
              <a:gd name="T0" fmla="*/ 1392 w 1392"/>
              <a:gd name="T1" fmla="*/ 386 h 386"/>
              <a:gd name="T2" fmla="*/ 1356 w 1392"/>
              <a:gd name="T3" fmla="*/ 364 h 386"/>
              <a:gd name="T4" fmla="*/ 1344 w 1392"/>
              <a:gd name="T5" fmla="*/ 0 h 386"/>
              <a:gd name="T6" fmla="*/ 0 w 1392"/>
              <a:gd name="T7" fmla="*/ 0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386"/>
              <a:gd name="T14" fmla="*/ 1392 w 1392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386">
                <a:moveTo>
                  <a:pt x="1392" y="386"/>
                </a:moveTo>
                <a:lnTo>
                  <a:pt x="1356" y="364"/>
                </a:lnTo>
                <a:lnTo>
                  <a:pt x="1344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29" name="Freeform 64"/>
          <p:cNvSpPr>
            <a:spLocks/>
          </p:cNvSpPr>
          <p:nvPr/>
        </p:nvSpPr>
        <p:spPr bwMode="auto">
          <a:xfrm>
            <a:off x="3048000" y="762000"/>
            <a:ext cx="1371600" cy="838200"/>
          </a:xfrm>
          <a:custGeom>
            <a:avLst/>
            <a:gdLst>
              <a:gd name="T0" fmla="*/ 864 w 864"/>
              <a:gd name="T1" fmla="*/ 528 h 528"/>
              <a:gd name="T2" fmla="*/ 0 w 864"/>
              <a:gd name="T3" fmla="*/ 528 h 528"/>
              <a:gd name="T4" fmla="*/ 0 w 864"/>
              <a:gd name="T5" fmla="*/ 192 h 528"/>
              <a:gd name="T6" fmla="*/ 96 w 864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528"/>
              <a:gd name="T14" fmla="*/ 864 w 864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528">
                <a:moveTo>
                  <a:pt x="864" y="528"/>
                </a:moveTo>
                <a:lnTo>
                  <a:pt x="0" y="528"/>
                </a:lnTo>
                <a:lnTo>
                  <a:pt x="0" y="192"/>
                </a:lnTo>
                <a:lnTo>
                  <a:pt x="96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8730" name="Group 65"/>
          <p:cNvGrpSpPr>
            <a:grpSpLocks/>
          </p:cNvGrpSpPr>
          <p:nvPr/>
        </p:nvGrpSpPr>
        <p:grpSpPr bwMode="auto">
          <a:xfrm>
            <a:off x="4038600" y="3276600"/>
            <a:ext cx="1295400" cy="2971800"/>
            <a:chOff x="2808" y="2304"/>
            <a:chExt cx="816" cy="1872"/>
          </a:xfrm>
        </p:grpSpPr>
        <p:sp>
          <p:nvSpPr>
            <p:cNvPr id="28847" name="Rectangle 66"/>
            <p:cNvSpPr>
              <a:spLocks noChangeArrowheads="1"/>
            </p:cNvSpPr>
            <p:nvPr/>
          </p:nvSpPr>
          <p:spPr bwMode="auto">
            <a:xfrm>
              <a:off x="2808" y="2304"/>
              <a:ext cx="816" cy="1152"/>
            </a:xfrm>
            <a:prstGeom prst="rect">
              <a:avLst/>
            </a:prstGeom>
            <a:gradFill rotWithShape="1">
              <a:gsLst>
                <a:gs pos="0">
                  <a:srgbClr val="242424"/>
                </a:gs>
                <a:gs pos="50000">
                  <a:srgbClr val="4D4D4D"/>
                </a:gs>
                <a:gs pos="100000">
                  <a:srgbClr val="242424"/>
                </a:gs>
              </a:gsLst>
              <a:lin ang="0" scaled="1"/>
            </a:gradFill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48" name="Rectangle 67"/>
            <p:cNvSpPr>
              <a:spLocks noChangeArrowheads="1"/>
            </p:cNvSpPr>
            <p:nvPr/>
          </p:nvSpPr>
          <p:spPr bwMode="auto">
            <a:xfrm>
              <a:off x="3024" y="3456"/>
              <a:ext cx="38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49" name="Rectangle 68"/>
            <p:cNvSpPr>
              <a:spLocks noChangeArrowheads="1"/>
            </p:cNvSpPr>
            <p:nvPr/>
          </p:nvSpPr>
          <p:spPr bwMode="auto">
            <a:xfrm>
              <a:off x="3024" y="3456"/>
              <a:ext cx="384" cy="720"/>
            </a:xfrm>
            <a:prstGeom prst="rect">
              <a:avLst/>
            </a:prstGeom>
            <a:gradFill rotWithShape="1">
              <a:gsLst>
                <a:gs pos="0">
                  <a:srgbClr val="242424"/>
                </a:gs>
                <a:gs pos="50000">
                  <a:srgbClr val="4D4D4D"/>
                </a:gs>
                <a:gs pos="100000">
                  <a:srgbClr val="242424"/>
                </a:gs>
              </a:gsLst>
              <a:lin ang="0" scaled="1"/>
            </a:gradFill>
            <a:ln w="9525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5653" name="Text Box 69"/>
          <p:cNvSpPr txBox="1">
            <a:spLocks noChangeArrowheads="1"/>
          </p:cNvSpPr>
          <p:nvPr/>
        </p:nvSpPr>
        <p:spPr bwMode="auto">
          <a:xfrm>
            <a:off x="4429125" y="5576888"/>
            <a:ext cx="54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4000">
                <a:solidFill>
                  <a:schemeClr val="folHlink"/>
                </a:solidFill>
                <a:latin typeface="Arial Black" pitchFamily="34" charset="0"/>
              </a:rPr>
              <a:t>+</a:t>
            </a:r>
          </a:p>
        </p:txBody>
      </p:sp>
      <p:grpSp>
        <p:nvGrpSpPr>
          <p:cNvPr id="28732" name="Group 70"/>
          <p:cNvGrpSpPr>
            <a:grpSpLocks/>
          </p:cNvGrpSpPr>
          <p:nvPr/>
        </p:nvGrpSpPr>
        <p:grpSpPr bwMode="auto">
          <a:xfrm>
            <a:off x="1295400" y="3276600"/>
            <a:ext cx="2057400" cy="1828800"/>
            <a:chOff x="1200" y="2064"/>
            <a:chExt cx="1056" cy="1152"/>
          </a:xfrm>
        </p:grpSpPr>
        <p:sp>
          <p:nvSpPr>
            <p:cNvPr id="28845" name="Rectangle 71"/>
            <p:cNvSpPr>
              <a:spLocks noChangeArrowheads="1"/>
            </p:cNvSpPr>
            <p:nvPr/>
          </p:nvSpPr>
          <p:spPr bwMode="auto">
            <a:xfrm>
              <a:off x="2016" y="2064"/>
              <a:ext cx="240" cy="1152"/>
            </a:xfrm>
            <a:prstGeom prst="rect">
              <a:avLst/>
            </a:prstGeom>
            <a:gradFill rotWithShape="1">
              <a:gsLst>
                <a:gs pos="0">
                  <a:srgbClr val="5E4700"/>
                </a:gs>
                <a:gs pos="50000">
                  <a:srgbClr val="CC9900"/>
                </a:gs>
                <a:gs pos="100000">
                  <a:srgbClr val="5E4700"/>
                </a:gs>
              </a:gsLst>
              <a:lin ang="0" scaled="1"/>
            </a:gra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46" name="AutoShape 72"/>
            <p:cNvSpPr>
              <a:spLocks noChangeArrowheads="1"/>
            </p:cNvSpPr>
            <p:nvPr/>
          </p:nvSpPr>
          <p:spPr bwMode="auto">
            <a:xfrm>
              <a:off x="1200" y="2544"/>
              <a:ext cx="912" cy="19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4700"/>
                </a:gs>
                <a:gs pos="5000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 w="9525" algn="ctr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5657" name="Line 73"/>
          <p:cNvSpPr>
            <a:spLocks noChangeShapeType="1"/>
          </p:cNvSpPr>
          <p:nvPr/>
        </p:nvSpPr>
        <p:spPr bwMode="auto">
          <a:xfrm>
            <a:off x="1676400" y="4191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658" name="Oval 74"/>
          <p:cNvSpPr>
            <a:spLocks noChangeArrowheads="1"/>
          </p:cNvSpPr>
          <p:nvPr/>
        </p:nvSpPr>
        <p:spPr bwMode="auto">
          <a:xfrm>
            <a:off x="1676400" y="40767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735" name="Group 75"/>
          <p:cNvGrpSpPr>
            <a:grpSpLocks/>
          </p:cNvGrpSpPr>
          <p:nvPr/>
        </p:nvGrpSpPr>
        <p:grpSpPr bwMode="auto">
          <a:xfrm>
            <a:off x="6019800" y="3200400"/>
            <a:ext cx="1981200" cy="1828800"/>
            <a:chOff x="3648" y="2064"/>
            <a:chExt cx="1019" cy="1152"/>
          </a:xfrm>
        </p:grpSpPr>
        <p:sp>
          <p:nvSpPr>
            <p:cNvPr id="28843" name="Rectangle 76"/>
            <p:cNvSpPr>
              <a:spLocks noChangeArrowheads="1"/>
            </p:cNvSpPr>
            <p:nvPr/>
          </p:nvSpPr>
          <p:spPr bwMode="auto">
            <a:xfrm flipH="1">
              <a:off x="3648" y="2064"/>
              <a:ext cx="240" cy="1152"/>
            </a:xfrm>
            <a:prstGeom prst="rect">
              <a:avLst/>
            </a:prstGeom>
            <a:gradFill rotWithShape="1">
              <a:gsLst>
                <a:gs pos="0">
                  <a:srgbClr val="5E4700"/>
                </a:gs>
                <a:gs pos="50000">
                  <a:srgbClr val="CC9900"/>
                </a:gs>
                <a:gs pos="100000">
                  <a:srgbClr val="5E4700"/>
                </a:gs>
              </a:gsLst>
              <a:lin ang="0" scaled="1"/>
            </a:gra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44" name="AutoShape 77"/>
            <p:cNvSpPr>
              <a:spLocks noChangeArrowheads="1"/>
            </p:cNvSpPr>
            <p:nvPr/>
          </p:nvSpPr>
          <p:spPr bwMode="auto">
            <a:xfrm flipH="1">
              <a:off x="3792" y="2544"/>
              <a:ext cx="875" cy="19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4700"/>
                </a:gs>
                <a:gs pos="50000">
                  <a:srgbClr val="CC9900"/>
                </a:gs>
                <a:gs pos="100000">
                  <a:srgbClr val="5E4700"/>
                </a:gs>
              </a:gsLst>
              <a:lin ang="5400000" scaled="1"/>
            </a:gradFill>
            <a:ln w="9525" algn="ctr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5662" name="Line 78"/>
          <p:cNvSpPr>
            <a:spLocks noChangeShapeType="1"/>
          </p:cNvSpPr>
          <p:nvPr/>
        </p:nvSpPr>
        <p:spPr bwMode="auto">
          <a:xfrm>
            <a:off x="7391400" y="4114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663" name="Oval 79"/>
          <p:cNvSpPr>
            <a:spLocks noChangeArrowheads="1"/>
          </p:cNvSpPr>
          <p:nvPr/>
        </p:nvSpPr>
        <p:spPr bwMode="auto">
          <a:xfrm>
            <a:off x="7391400" y="40005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738" name="Oval 80"/>
          <p:cNvSpPr>
            <a:spLocks noChangeArrowheads="1"/>
          </p:cNvSpPr>
          <p:nvPr/>
        </p:nvSpPr>
        <p:spPr bwMode="auto">
          <a:xfrm>
            <a:off x="4495800" y="571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35665" name="AutoShape 81"/>
          <p:cNvSpPr>
            <a:spLocks noChangeArrowheads="1"/>
          </p:cNvSpPr>
          <p:nvPr/>
        </p:nvSpPr>
        <p:spPr bwMode="auto">
          <a:xfrm>
            <a:off x="2743200" y="8382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66" name="AutoShape 82"/>
          <p:cNvSpPr>
            <a:spLocks noChangeArrowheads="1"/>
          </p:cNvSpPr>
          <p:nvPr/>
        </p:nvSpPr>
        <p:spPr bwMode="auto">
          <a:xfrm>
            <a:off x="2667000" y="9144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67" name="AutoShape 83"/>
          <p:cNvSpPr>
            <a:spLocks noChangeArrowheads="1"/>
          </p:cNvSpPr>
          <p:nvPr/>
        </p:nvSpPr>
        <p:spPr bwMode="auto">
          <a:xfrm>
            <a:off x="2743200" y="9144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68" name="AutoShape 84"/>
          <p:cNvSpPr>
            <a:spLocks noChangeArrowheads="1"/>
          </p:cNvSpPr>
          <p:nvPr/>
        </p:nvSpPr>
        <p:spPr bwMode="auto">
          <a:xfrm>
            <a:off x="2667000" y="9144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69" name="AutoShape 85"/>
          <p:cNvSpPr>
            <a:spLocks noChangeArrowheads="1"/>
          </p:cNvSpPr>
          <p:nvPr/>
        </p:nvSpPr>
        <p:spPr bwMode="auto">
          <a:xfrm>
            <a:off x="2743200" y="9144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70" name="AutoShape 86"/>
          <p:cNvSpPr>
            <a:spLocks noChangeArrowheads="1"/>
          </p:cNvSpPr>
          <p:nvPr/>
        </p:nvSpPr>
        <p:spPr bwMode="auto">
          <a:xfrm>
            <a:off x="2743200" y="8382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71" name="AutoShape 87"/>
          <p:cNvSpPr>
            <a:spLocks noChangeArrowheads="1"/>
          </p:cNvSpPr>
          <p:nvPr/>
        </p:nvSpPr>
        <p:spPr bwMode="auto">
          <a:xfrm>
            <a:off x="2667000" y="9144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5672" name="AutoShape 88"/>
          <p:cNvSpPr>
            <a:spLocks noChangeArrowheads="1"/>
          </p:cNvSpPr>
          <p:nvPr/>
        </p:nvSpPr>
        <p:spPr bwMode="auto">
          <a:xfrm>
            <a:off x="2743200" y="914400"/>
            <a:ext cx="228600" cy="1524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747" name="Group 89"/>
          <p:cNvGrpSpPr>
            <a:grpSpLocks/>
          </p:cNvGrpSpPr>
          <p:nvPr/>
        </p:nvGrpSpPr>
        <p:grpSpPr bwMode="auto">
          <a:xfrm>
            <a:off x="2667000" y="2970213"/>
            <a:ext cx="914400" cy="304800"/>
            <a:chOff x="1680" y="1871"/>
            <a:chExt cx="576" cy="192"/>
          </a:xfrm>
        </p:grpSpPr>
        <p:sp>
          <p:nvSpPr>
            <p:cNvPr id="28841" name="Arc 90"/>
            <p:cNvSpPr>
              <a:spLocks/>
            </p:cNvSpPr>
            <p:nvPr/>
          </p:nvSpPr>
          <p:spPr bwMode="auto">
            <a:xfrm rot="16140000" flipV="1">
              <a:off x="1872" y="1679"/>
              <a:ext cx="192" cy="576"/>
            </a:xfrm>
            <a:custGeom>
              <a:avLst/>
              <a:gdLst>
                <a:gd name="T0" fmla="*/ 0 w 21600"/>
                <a:gd name="T1" fmla="*/ 0 h 43194"/>
                <a:gd name="T2" fmla="*/ 4 w 21600"/>
                <a:gd name="T3" fmla="*/ 576 h 43194"/>
                <a:gd name="T4" fmla="*/ 0 w 21600"/>
                <a:gd name="T5" fmla="*/ 288 h 431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4"/>
                <a:gd name="T11" fmla="*/ 21600 w 21600"/>
                <a:gd name="T12" fmla="*/ 43194 h 43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37"/>
                    <a:pt x="12226" y="42927"/>
                    <a:pt x="492" y="43194"/>
                  </a:cubicBezTo>
                </a:path>
                <a:path w="21600" h="4319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37"/>
                    <a:pt x="12226" y="42927"/>
                    <a:pt x="492" y="431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842" name="Freeform 91" descr="90%"/>
            <p:cNvSpPr>
              <a:spLocks/>
            </p:cNvSpPr>
            <p:nvPr/>
          </p:nvSpPr>
          <p:spPr bwMode="auto">
            <a:xfrm>
              <a:off x="1694" y="1884"/>
              <a:ext cx="548" cy="154"/>
            </a:xfrm>
            <a:custGeom>
              <a:avLst/>
              <a:gdLst>
                <a:gd name="T0" fmla="*/ 0 w 548"/>
                <a:gd name="T1" fmla="*/ 154 h 154"/>
                <a:gd name="T2" fmla="*/ 18 w 548"/>
                <a:gd name="T3" fmla="*/ 113 h 154"/>
                <a:gd name="T4" fmla="*/ 60 w 548"/>
                <a:gd name="T5" fmla="*/ 72 h 154"/>
                <a:gd name="T6" fmla="*/ 91 w 548"/>
                <a:gd name="T7" fmla="*/ 49 h 154"/>
                <a:gd name="T8" fmla="*/ 121 w 548"/>
                <a:gd name="T9" fmla="*/ 34 h 154"/>
                <a:gd name="T10" fmla="*/ 149 w 548"/>
                <a:gd name="T11" fmla="*/ 19 h 154"/>
                <a:gd name="T12" fmla="*/ 182 w 548"/>
                <a:gd name="T13" fmla="*/ 8 h 154"/>
                <a:gd name="T14" fmla="*/ 237 w 548"/>
                <a:gd name="T15" fmla="*/ 0 h 154"/>
                <a:gd name="T16" fmla="*/ 306 w 548"/>
                <a:gd name="T17" fmla="*/ 2 h 154"/>
                <a:gd name="T18" fmla="*/ 359 w 548"/>
                <a:gd name="T19" fmla="*/ 7 h 154"/>
                <a:gd name="T20" fmla="*/ 397 w 548"/>
                <a:gd name="T21" fmla="*/ 19 h 154"/>
                <a:gd name="T22" fmla="*/ 428 w 548"/>
                <a:gd name="T23" fmla="*/ 28 h 154"/>
                <a:gd name="T24" fmla="*/ 463 w 548"/>
                <a:gd name="T25" fmla="*/ 46 h 154"/>
                <a:gd name="T26" fmla="*/ 493 w 548"/>
                <a:gd name="T27" fmla="*/ 65 h 154"/>
                <a:gd name="T28" fmla="*/ 521 w 548"/>
                <a:gd name="T29" fmla="*/ 94 h 154"/>
                <a:gd name="T30" fmla="*/ 535 w 548"/>
                <a:gd name="T31" fmla="*/ 118 h 154"/>
                <a:gd name="T32" fmla="*/ 548 w 548"/>
                <a:gd name="T33" fmla="*/ 151 h 154"/>
                <a:gd name="T34" fmla="*/ 0 w 548"/>
                <a:gd name="T35" fmla="*/ 154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8"/>
                <a:gd name="T55" fmla="*/ 0 h 154"/>
                <a:gd name="T56" fmla="*/ 548 w 548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8" h="154">
                  <a:moveTo>
                    <a:pt x="0" y="154"/>
                  </a:moveTo>
                  <a:lnTo>
                    <a:pt x="18" y="113"/>
                  </a:lnTo>
                  <a:lnTo>
                    <a:pt x="60" y="72"/>
                  </a:lnTo>
                  <a:lnTo>
                    <a:pt x="91" y="49"/>
                  </a:lnTo>
                  <a:lnTo>
                    <a:pt x="121" y="34"/>
                  </a:lnTo>
                  <a:lnTo>
                    <a:pt x="149" y="19"/>
                  </a:lnTo>
                  <a:lnTo>
                    <a:pt x="182" y="8"/>
                  </a:lnTo>
                  <a:lnTo>
                    <a:pt x="237" y="0"/>
                  </a:lnTo>
                  <a:lnTo>
                    <a:pt x="306" y="2"/>
                  </a:lnTo>
                  <a:lnTo>
                    <a:pt x="359" y="7"/>
                  </a:lnTo>
                  <a:lnTo>
                    <a:pt x="397" y="19"/>
                  </a:lnTo>
                  <a:lnTo>
                    <a:pt x="428" y="28"/>
                  </a:lnTo>
                  <a:lnTo>
                    <a:pt x="463" y="46"/>
                  </a:lnTo>
                  <a:lnTo>
                    <a:pt x="493" y="65"/>
                  </a:lnTo>
                  <a:lnTo>
                    <a:pt x="521" y="94"/>
                  </a:lnTo>
                  <a:lnTo>
                    <a:pt x="535" y="118"/>
                  </a:lnTo>
                  <a:lnTo>
                    <a:pt x="548" y="151"/>
                  </a:lnTo>
                  <a:lnTo>
                    <a:pt x="0" y="154"/>
                  </a:lnTo>
                  <a:close/>
                </a:path>
              </a:pathLst>
            </a:custGeom>
            <a:pattFill prst="pct90">
              <a:fgClr>
                <a:srgbClr val="99CCFF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748" name="Text Box 92"/>
          <p:cNvSpPr txBox="1">
            <a:spLocks noChangeArrowheads="1"/>
          </p:cNvSpPr>
          <p:nvPr/>
        </p:nvSpPr>
        <p:spPr bwMode="auto">
          <a:xfrm>
            <a:off x="2362200" y="15240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NaCl</a:t>
            </a:r>
          </a:p>
        </p:txBody>
      </p:sp>
      <p:sp>
        <p:nvSpPr>
          <p:cNvPr id="28749" name="AutoShape 93"/>
          <p:cNvSpPr>
            <a:spLocks/>
          </p:cNvSpPr>
          <p:nvPr/>
        </p:nvSpPr>
        <p:spPr bwMode="auto">
          <a:xfrm>
            <a:off x="152400" y="1828800"/>
            <a:ext cx="1524000" cy="609600"/>
          </a:xfrm>
          <a:prstGeom prst="borderCallout1">
            <a:avLst>
              <a:gd name="adj1" fmla="val 18750"/>
              <a:gd name="adj2" fmla="val 105000"/>
              <a:gd name="adj3" fmla="val 133074"/>
              <a:gd name="adj4" fmla="val 165731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tx2"/>
                </a:solidFill>
                <a:latin typeface="Arial Black" pitchFamily="34" charset="0"/>
              </a:rPr>
              <a:t>NaCl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  <a:latin typeface="Times New Roman" pitchFamily="18" charset="0"/>
              </a:rPr>
              <a:t>Nóng chảy</a:t>
            </a:r>
          </a:p>
        </p:txBody>
      </p:sp>
      <p:sp>
        <p:nvSpPr>
          <p:cNvPr id="28750" name="AutoShape 94"/>
          <p:cNvSpPr>
            <a:spLocks/>
          </p:cNvSpPr>
          <p:nvPr/>
        </p:nvSpPr>
        <p:spPr bwMode="auto">
          <a:xfrm>
            <a:off x="152400" y="3048000"/>
            <a:ext cx="1524000" cy="609600"/>
          </a:xfrm>
          <a:prstGeom prst="borderCallout1">
            <a:avLst>
              <a:gd name="adj1" fmla="val 18750"/>
              <a:gd name="adj2" fmla="val 105000"/>
              <a:gd name="adj3" fmla="val 131250"/>
              <a:gd name="adj4" fmla="val 18885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tx2"/>
                </a:solidFill>
                <a:latin typeface="Arial Black" pitchFamily="34" charset="0"/>
              </a:rPr>
              <a:t>Catot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  <a:latin typeface="Times New Roman" pitchFamily="18" charset="0"/>
              </a:rPr>
              <a:t>Bằng thép</a:t>
            </a:r>
          </a:p>
        </p:txBody>
      </p:sp>
      <p:sp>
        <p:nvSpPr>
          <p:cNvPr id="28751" name="AutoShape 95"/>
          <p:cNvSpPr>
            <a:spLocks/>
          </p:cNvSpPr>
          <p:nvPr/>
        </p:nvSpPr>
        <p:spPr bwMode="auto">
          <a:xfrm>
            <a:off x="152400" y="5105400"/>
            <a:ext cx="1524000" cy="609600"/>
          </a:xfrm>
          <a:prstGeom prst="borderCallout1">
            <a:avLst>
              <a:gd name="adj1" fmla="val 18750"/>
              <a:gd name="adj2" fmla="val 105000"/>
              <a:gd name="adj3" fmla="val -102866"/>
              <a:gd name="adj4" fmla="val 2241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  <a:latin typeface="Times New Roman" pitchFamily="18" charset="0"/>
              </a:rPr>
              <a:t>Lưới thép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  <a:latin typeface="Times New Roman" pitchFamily="18" charset="0"/>
              </a:rPr>
              <a:t>hình trụ</a:t>
            </a:r>
          </a:p>
        </p:txBody>
      </p:sp>
      <p:sp>
        <p:nvSpPr>
          <p:cNvPr id="28752" name="AutoShape 96"/>
          <p:cNvSpPr>
            <a:spLocks/>
          </p:cNvSpPr>
          <p:nvPr/>
        </p:nvSpPr>
        <p:spPr bwMode="auto">
          <a:xfrm>
            <a:off x="7010400" y="5943600"/>
            <a:ext cx="1981200" cy="609600"/>
          </a:xfrm>
          <a:prstGeom prst="borderCallout1">
            <a:avLst>
              <a:gd name="adj1" fmla="val 18750"/>
              <a:gd name="adj2" fmla="val -3847"/>
              <a:gd name="adj3" fmla="val -240884"/>
              <a:gd name="adj4" fmla="val -11730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tx2"/>
                </a:solidFill>
                <a:latin typeface="Arial Black" pitchFamily="34" charset="0"/>
              </a:rPr>
              <a:t>Anot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  <a:latin typeface="Times New Roman" pitchFamily="18" charset="0"/>
              </a:rPr>
              <a:t>Bằng than chì</a:t>
            </a:r>
          </a:p>
        </p:txBody>
      </p:sp>
      <p:sp>
        <p:nvSpPr>
          <p:cNvPr id="28753" name="Line 97"/>
          <p:cNvSpPr>
            <a:spLocks noChangeShapeType="1"/>
          </p:cNvSpPr>
          <p:nvPr/>
        </p:nvSpPr>
        <p:spPr bwMode="auto">
          <a:xfrm flipV="1">
            <a:off x="4673600" y="1016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4" name="Text Box 98"/>
          <p:cNvSpPr txBox="1">
            <a:spLocks noChangeArrowheads="1"/>
          </p:cNvSpPr>
          <p:nvPr/>
        </p:nvSpPr>
        <p:spPr bwMode="auto">
          <a:xfrm>
            <a:off x="4419600" y="533400"/>
            <a:ext cx="527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Cl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8755" name="AutoShape 99"/>
          <p:cNvSpPr>
            <a:spLocks/>
          </p:cNvSpPr>
          <p:nvPr/>
        </p:nvSpPr>
        <p:spPr bwMode="auto">
          <a:xfrm>
            <a:off x="7315200" y="3048000"/>
            <a:ext cx="1524000" cy="609600"/>
          </a:xfrm>
          <a:prstGeom prst="borderCallout1">
            <a:avLst>
              <a:gd name="adj1" fmla="val 18750"/>
              <a:gd name="adj2" fmla="val -5000"/>
              <a:gd name="adj3" fmla="val -523"/>
              <a:gd name="adj4" fmla="val -6656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tx2"/>
                </a:solidFill>
                <a:latin typeface="Arial Black" pitchFamily="34" charset="0"/>
              </a:rPr>
              <a:t>Na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  <a:latin typeface="Times New Roman" pitchFamily="18" charset="0"/>
              </a:rPr>
              <a:t>Nóng chảy</a:t>
            </a:r>
          </a:p>
        </p:txBody>
      </p:sp>
      <p:sp>
        <p:nvSpPr>
          <p:cNvPr id="28756" name="Text Box 100"/>
          <p:cNvSpPr txBox="1">
            <a:spLocks noChangeArrowheads="1"/>
          </p:cNvSpPr>
          <p:nvPr/>
        </p:nvSpPr>
        <p:spPr bwMode="auto">
          <a:xfrm>
            <a:off x="8001000" y="21336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Na</a:t>
            </a:r>
            <a:endParaRPr lang="en-US" sz="14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8757" name="Group 101"/>
          <p:cNvGrpSpPr>
            <a:grpSpLocks/>
          </p:cNvGrpSpPr>
          <p:nvPr/>
        </p:nvGrpSpPr>
        <p:grpSpPr bwMode="auto">
          <a:xfrm>
            <a:off x="5791200" y="2209800"/>
            <a:ext cx="1962150" cy="990600"/>
            <a:chOff x="3648" y="1392"/>
            <a:chExt cx="1236" cy="624"/>
          </a:xfrm>
        </p:grpSpPr>
        <p:grpSp>
          <p:nvGrpSpPr>
            <p:cNvPr id="28783" name="Group 102"/>
            <p:cNvGrpSpPr>
              <a:grpSpLocks/>
            </p:cNvGrpSpPr>
            <p:nvPr/>
          </p:nvGrpSpPr>
          <p:grpSpPr bwMode="auto">
            <a:xfrm>
              <a:off x="3648" y="1392"/>
              <a:ext cx="1235" cy="624"/>
              <a:chOff x="3648" y="1392"/>
              <a:chExt cx="1235" cy="624"/>
            </a:xfrm>
          </p:grpSpPr>
          <p:sp>
            <p:nvSpPr>
              <p:cNvPr id="28832" name="Arc 103"/>
              <p:cNvSpPr>
                <a:spLocks/>
              </p:cNvSpPr>
              <p:nvPr/>
            </p:nvSpPr>
            <p:spPr bwMode="auto">
              <a:xfrm rot="16140000" flipV="1">
                <a:off x="3840" y="1632"/>
                <a:ext cx="192" cy="576"/>
              </a:xfrm>
              <a:custGeom>
                <a:avLst/>
                <a:gdLst>
                  <a:gd name="T0" fmla="*/ 0 w 21600"/>
                  <a:gd name="T1" fmla="*/ 0 h 43194"/>
                  <a:gd name="T2" fmla="*/ 4 w 21600"/>
                  <a:gd name="T3" fmla="*/ 576 h 43194"/>
                  <a:gd name="T4" fmla="*/ 0 w 21600"/>
                  <a:gd name="T5" fmla="*/ 288 h 4319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4"/>
                  <a:gd name="T11" fmla="*/ 21600 w 21600"/>
                  <a:gd name="T12" fmla="*/ 43194 h 43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37"/>
                      <a:pt x="12226" y="42927"/>
                      <a:pt x="492" y="43194"/>
                    </a:cubicBezTo>
                  </a:path>
                  <a:path w="21600" h="4319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37"/>
                      <a:pt x="12226" y="42927"/>
                      <a:pt x="492" y="431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28833" name="Group 104"/>
              <p:cNvGrpSpPr>
                <a:grpSpLocks/>
              </p:cNvGrpSpPr>
              <p:nvPr/>
            </p:nvGrpSpPr>
            <p:grpSpPr bwMode="auto">
              <a:xfrm>
                <a:off x="3840" y="1392"/>
                <a:ext cx="1032" cy="431"/>
                <a:chOff x="3834" y="1389"/>
                <a:chExt cx="1032" cy="431"/>
              </a:xfrm>
            </p:grpSpPr>
            <p:sp>
              <p:nvSpPr>
                <p:cNvPr id="28838" name="AutoShape 105" descr="90%"/>
                <p:cNvSpPr>
                  <a:spLocks noChangeArrowheads="1"/>
                </p:cNvSpPr>
                <p:nvPr/>
              </p:nvSpPr>
              <p:spPr bwMode="auto">
                <a:xfrm>
                  <a:off x="3855" y="1389"/>
                  <a:ext cx="336" cy="336"/>
                </a:xfrm>
                <a:custGeom>
                  <a:avLst/>
                  <a:gdLst>
                    <a:gd name="T0" fmla="*/ 336 w 21600"/>
                    <a:gd name="T1" fmla="*/ 0 h 21600"/>
                    <a:gd name="T2" fmla="*/ 336 w 21600"/>
                    <a:gd name="T3" fmla="*/ 189 h 21600"/>
                    <a:gd name="T4" fmla="*/ 72 w 21600"/>
                    <a:gd name="T5" fmla="*/ 336 h 21600"/>
                    <a:gd name="T6" fmla="*/ 336 w 21600"/>
                    <a:gd name="T7" fmla="*/ 95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07 w 21600"/>
                    <a:gd name="T13" fmla="*/ 1543 h 21600"/>
                    <a:gd name="T14" fmla="*/ 21600 w 21600"/>
                    <a:gd name="T15" fmla="*/ 1060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21600" y="0"/>
                      </a:lnTo>
                      <a:lnTo>
                        <a:pt x="21600" y="1543"/>
                      </a:lnTo>
                      <a:lnTo>
                        <a:pt x="12427" y="1543"/>
                      </a:lnTo>
                      <a:cubicBezTo>
                        <a:pt x="5564" y="1543"/>
                        <a:pt x="0" y="6295"/>
                        <a:pt x="0" y="12158"/>
                      </a:cubicBezTo>
                      <a:lnTo>
                        <a:pt x="0" y="21600"/>
                      </a:lnTo>
                      <a:lnTo>
                        <a:pt x="9273" y="21600"/>
                      </a:lnTo>
                      <a:lnTo>
                        <a:pt x="9273" y="12158"/>
                      </a:lnTo>
                      <a:cubicBezTo>
                        <a:pt x="9273" y="11306"/>
                        <a:pt x="10685" y="10615"/>
                        <a:pt x="12427" y="10615"/>
                      </a:cubicBezTo>
                      <a:lnTo>
                        <a:pt x="21600" y="10615"/>
                      </a:lnTo>
                      <a:lnTo>
                        <a:pt x="21600" y="12158"/>
                      </a:lnTo>
                      <a:close/>
                    </a:path>
                  </a:pathLst>
                </a:custGeom>
                <a:pattFill prst="pct90">
                  <a:fgClr>
                    <a:srgbClr val="99CCFF"/>
                  </a:fgClr>
                  <a:bgClr>
                    <a:schemeClr val="bg1"/>
                  </a:bgClr>
                </a:pattFill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839" name="Rectangle 106" descr="90%"/>
                <p:cNvSpPr>
                  <a:spLocks noChangeArrowheads="1"/>
                </p:cNvSpPr>
                <p:nvPr/>
              </p:nvSpPr>
              <p:spPr bwMode="auto">
                <a:xfrm>
                  <a:off x="4194" y="1410"/>
                  <a:ext cx="672" cy="144"/>
                </a:xfrm>
                <a:prstGeom prst="rect">
                  <a:avLst/>
                </a:prstGeom>
                <a:pattFill prst="pct90">
                  <a:fgClr>
                    <a:srgbClr val="99CCFF"/>
                  </a:fgClr>
                  <a:bgClr>
                    <a:schemeClr val="bg1"/>
                  </a:bgClr>
                </a:pattFill>
                <a:ln w="28575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840" name="AutoShape 107" descr="90%"/>
                <p:cNvSpPr>
                  <a:spLocks noChangeArrowheads="1"/>
                </p:cNvSpPr>
                <p:nvPr/>
              </p:nvSpPr>
              <p:spPr bwMode="auto">
                <a:xfrm rot="10800000">
                  <a:off x="3834" y="1728"/>
                  <a:ext cx="190" cy="92"/>
                </a:xfrm>
                <a:custGeom>
                  <a:avLst/>
                  <a:gdLst>
                    <a:gd name="T0" fmla="*/ 180 w 21600"/>
                    <a:gd name="T1" fmla="*/ 46 h 21600"/>
                    <a:gd name="T2" fmla="*/ 95 w 21600"/>
                    <a:gd name="T3" fmla="*/ 92 h 21600"/>
                    <a:gd name="T4" fmla="*/ 10 w 21600"/>
                    <a:gd name="T5" fmla="*/ 46 h 21600"/>
                    <a:gd name="T6" fmla="*/ 95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956 w 21600"/>
                    <a:gd name="T13" fmla="*/ 2817 h 21600"/>
                    <a:gd name="T14" fmla="*/ 18644 w 21600"/>
                    <a:gd name="T15" fmla="*/ 1878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249" y="21600"/>
                      </a:lnTo>
                      <a:lnTo>
                        <a:pt x="1935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pct90">
                  <a:fgClr>
                    <a:srgbClr val="99CCFF"/>
                  </a:fgClr>
                  <a:bgClr>
                    <a:schemeClr val="bg1"/>
                  </a:bgClr>
                </a:pattFill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8834" name="Rectangle 108" descr="90%"/>
              <p:cNvSpPr>
                <a:spLocks noChangeArrowheads="1"/>
              </p:cNvSpPr>
              <p:nvPr/>
            </p:nvSpPr>
            <p:spPr bwMode="auto">
              <a:xfrm>
                <a:off x="4180" y="1426"/>
                <a:ext cx="35" cy="121"/>
              </a:xfrm>
              <a:prstGeom prst="rect">
                <a:avLst/>
              </a:prstGeom>
              <a:pattFill prst="pct90">
                <a:fgClr>
                  <a:srgbClr val="99CC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835" name="Rectangle 109" descr="90%"/>
              <p:cNvSpPr>
                <a:spLocks noChangeArrowheads="1"/>
              </p:cNvSpPr>
              <p:nvPr/>
            </p:nvSpPr>
            <p:spPr bwMode="auto">
              <a:xfrm>
                <a:off x="4848" y="1422"/>
                <a:ext cx="35" cy="121"/>
              </a:xfrm>
              <a:prstGeom prst="rect">
                <a:avLst/>
              </a:prstGeom>
              <a:pattFill prst="pct90">
                <a:fgClr>
                  <a:srgbClr val="99CC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836" name="Rectangle 110" descr="90%"/>
              <p:cNvSpPr>
                <a:spLocks noChangeArrowheads="1"/>
              </p:cNvSpPr>
              <p:nvPr/>
            </p:nvSpPr>
            <p:spPr bwMode="auto">
              <a:xfrm rot="-5400000">
                <a:off x="3916" y="1664"/>
                <a:ext cx="35" cy="132"/>
              </a:xfrm>
              <a:prstGeom prst="rect">
                <a:avLst/>
              </a:prstGeom>
              <a:pattFill prst="pct90">
                <a:fgClr>
                  <a:srgbClr val="99CC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837" name="Freeform 111" descr="90%"/>
              <p:cNvSpPr>
                <a:spLocks/>
              </p:cNvSpPr>
              <p:nvPr/>
            </p:nvSpPr>
            <p:spPr bwMode="auto">
              <a:xfrm>
                <a:off x="3664" y="1700"/>
                <a:ext cx="548" cy="290"/>
              </a:xfrm>
              <a:custGeom>
                <a:avLst/>
                <a:gdLst>
                  <a:gd name="T0" fmla="*/ 0 w 548"/>
                  <a:gd name="T1" fmla="*/ 290 h 290"/>
                  <a:gd name="T2" fmla="*/ 17 w 548"/>
                  <a:gd name="T3" fmla="*/ 248 h 290"/>
                  <a:gd name="T4" fmla="*/ 55 w 548"/>
                  <a:gd name="T5" fmla="*/ 206 h 290"/>
                  <a:gd name="T6" fmla="*/ 91 w 548"/>
                  <a:gd name="T7" fmla="*/ 185 h 290"/>
                  <a:gd name="T8" fmla="*/ 121 w 548"/>
                  <a:gd name="T9" fmla="*/ 170 h 290"/>
                  <a:gd name="T10" fmla="*/ 149 w 548"/>
                  <a:gd name="T11" fmla="*/ 155 h 290"/>
                  <a:gd name="T12" fmla="*/ 182 w 548"/>
                  <a:gd name="T13" fmla="*/ 144 h 290"/>
                  <a:gd name="T14" fmla="*/ 211 w 548"/>
                  <a:gd name="T15" fmla="*/ 7 h 290"/>
                  <a:gd name="T16" fmla="*/ 331 w 548"/>
                  <a:gd name="T17" fmla="*/ 0 h 290"/>
                  <a:gd name="T18" fmla="*/ 359 w 548"/>
                  <a:gd name="T19" fmla="*/ 143 h 290"/>
                  <a:gd name="T20" fmla="*/ 397 w 548"/>
                  <a:gd name="T21" fmla="*/ 155 h 290"/>
                  <a:gd name="T22" fmla="*/ 428 w 548"/>
                  <a:gd name="T23" fmla="*/ 164 h 290"/>
                  <a:gd name="T24" fmla="*/ 463 w 548"/>
                  <a:gd name="T25" fmla="*/ 182 h 290"/>
                  <a:gd name="T26" fmla="*/ 493 w 548"/>
                  <a:gd name="T27" fmla="*/ 201 h 290"/>
                  <a:gd name="T28" fmla="*/ 521 w 548"/>
                  <a:gd name="T29" fmla="*/ 230 h 290"/>
                  <a:gd name="T30" fmla="*/ 535 w 548"/>
                  <a:gd name="T31" fmla="*/ 254 h 290"/>
                  <a:gd name="T32" fmla="*/ 548 w 548"/>
                  <a:gd name="T33" fmla="*/ 287 h 290"/>
                  <a:gd name="T34" fmla="*/ 0 w 548"/>
                  <a:gd name="T35" fmla="*/ 290 h 2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8"/>
                  <a:gd name="T55" fmla="*/ 0 h 290"/>
                  <a:gd name="T56" fmla="*/ 548 w 548"/>
                  <a:gd name="T57" fmla="*/ 290 h 2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8" h="290">
                    <a:moveTo>
                      <a:pt x="0" y="290"/>
                    </a:moveTo>
                    <a:lnTo>
                      <a:pt x="17" y="248"/>
                    </a:lnTo>
                    <a:lnTo>
                      <a:pt x="55" y="206"/>
                    </a:lnTo>
                    <a:lnTo>
                      <a:pt x="91" y="185"/>
                    </a:lnTo>
                    <a:lnTo>
                      <a:pt x="121" y="170"/>
                    </a:lnTo>
                    <a:lnTo>
                      <a:pt x="149" y="155"/>
                    </a:lnTo>
                    <a:lnTo>
                      <a:pt x="182" y="144"/>
                    </a:lnTo>
                    <a:lnTo>
                      <a:pt x="211" y="7"/>
                    </a:lnTo>
                    <a:lnTo>
                      <a:pt x="331" y="0"/>
                    </a:lnTo>
                    <a:lnTo>
                      <a:pt x="359" y="143"/>
                    </a:lnTo>
                    <a:lnTo>
                      <a:pt x="397" y="155"/>
                    </a:lnTo>
                    <a:lnTo>
                      <a:pt x="428" y="164"/>
                    </a:lnTo>
                    <a:lnTo>
                      <a:pt x="463" y="182"/>
                    </a:lnTo>
                    <a:lnTo>
                      <a:pt x="493" y="201"/>
                    </a:lnTo>
                    <a:lnTo>
                      <a:pt x="521" y="230"/>
                    </a:lnTo>
                    <a:lnTo>
                      <a:pt x="535" y="254"/>
                    </a:lnTo>
                    <a:lnTo>
                      <a:pt x="548" y="287"/>
                    </a:lnTo>
                    <a:lnTo>
                      <a:pt x="0" y="290"/>
                    </a:lnTo>
                    <a:close/>
                  </a:path>
                </a:pathLst>
              </a:custGeom>
              <a:pattFill prst="pct90">
                <a:fgClr>
                  <a:srgbClr val="99CC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8784" name="Line 112"/>
            <p:cNvSpPr>
              <a:spLocks noChangeShapeType="1"/>
            </p:cNvSpPr>
            <p:nvPr/>
          </p:nvSpPr>
          <p:spPr bwMode="auto">
            <a:xfrm>
              <a:off x="3744" y="196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85" name="Line 113"/>
            <p:cNvSpPr>
              <a:spLocks noChangeShapeType="1"/>
            </p:cNvSpPr>
            <p:nvPr/>
          </p:nvSpPr>
          <p:spPr bwMode="auto">
            <a:xfrm>
              <a:off x="3840" y="196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86" name="Line 114"/>
            <p:cNvSpPr>
              <a:spLocks noChangeShapeType="1"/>
            </p:cNvSpPr>
            <p:nvPr/>
          </p:nvSpPr>
          <p:spPr bwMode="auto">
            <a:xfrm>
              <a:off x="3936" y="196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87" name="Line 115"/>
            <p:cNvSpPr>
              <a:spLocks noChangeShapeType="1"/>
            </p:cNvSpPr>
            <p:nvPr/>
          </p:nvSpPr>
          <p:spPr bwMode="auto">
            <a:xfrm>
              <a:off x="4032" y="196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88" name="Line 116"/>
            <p:cNvSpPr>
              <a:spLocks noChangeShapeType="1"/>
            </p:cNvSpPr>
            <p:nvPr/>
          </p:nvSpPr>
          <p:spPr bwMode="auto">
            <a:xfrm>
              <a:off x="4128" y="196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89" name="Line 117"/>
            <p:cNvSpPr>
              <a:spLocks noChangeShapeType="1"/>
            </p:cNvSpPr>
            <p:nvPr/>
          </p:nvSpPr>
          <p:spPr bwMode="auto">
            <a:xfrm>
              <a:off x="3792" y="192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0" name="Line 118"/>
            <p:cNvSpPr>
              <a:spLocks noChangeShapeType="1"/>
            </p:cNvSpPr>
            <p:nvPr/>
          </p:nvSpPr>
          <p:spPr bwMode="auto">
            <a:xfrm>
              <a:off x="3888" y="192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1" name="Line 119"/>
            <p:cNvSpPr>
              <a:spLocks noChangeShapeType="1"/>
            </p:cNvSpPr>
            <p:nvPr/>
          </p:nvSpPr>
          <p:spPr bwMode="auto">
            <a:xfrm>
              <a:off x="3984" y="192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2" name="Line 120"/>
            <p:cNvSpPr>
              <a:spLocks noChangeShapeType="1"/>
            </p:cNvSpPr>
            <p:nvPr/>
          </p:nvSpPr>
          <p:spPr bwMode="auto">
            <a:xfrm>
              <a:off x="4080" y="192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3" name="Line 121"/>
            <p:cNvSpPr>
              <a:spLocks noChangeShapeType="1"/>
            </p:cNvSpPr>
            <p:nvPr/>
          </p:nvSpPr>
          <p:spPr bwMode="auto">
            <a:xfrm>
              <a:off x="3840" y="1872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4" name="Line 122"/>
            <p:cNvSpPr>
              <a:spLocks noChangeShapeType="1"/>
            </p:cNvSpPr>
            <p:nvPr/>
          </p:nvSpPr>
          <p:spPr bwMode="auto">
            <a:xfrm>
              <a:off x="3936" y="1872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5" name="Line 123"/>
            <p:cNvSpPr>
              <a:spLocks noChangeShapeType="1"/>
            </p:cNvSpPr>
            <p:nvPr/>
          </p:nvSpPr>
          <p:spPr bwMode="auto">
            <a:xfrm>
              <a:off x="4032" y="1872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6" name="Line 124"/>
            <p:cNvSpPr>
              <a:spLocks noChangeShapeType="1"/>
            </p:cNvSpPr>
            <p:nvPr/>
          </p:nvSpPr>
          <p:spPr bwMode="auto">
            <a:xfrm>
              <a:off x="3888" y="1824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7" name="Line 125"/>
            <p:cNvSpPr>
              <a:spLocks noChangeShapeType="1"/>
            </p:cNvSpPr>
            <p:nvPr/>
          </p:nvSpPr>
          <p:spPr bwMode="auto">
            <a:xfrm>
              <a:off x="3936" y="177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8" name="Line 126"/>
            <p:cNvSpPr>
              <a:spLocks noChangeShapeType="1"/>
            </p:cNvSpPr>
            <p:nvPr/>
          </p:nvSpPr>
          <p:spPr bwMode="auto">
            <a:xfrm>
              <a:off x="3888" y="172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799" name="Line 127"/>
            <p:cNvSpPr>
              <a:spLocks noChangeShapeType="1"/>
            </p:cNvSpPr>
            <p:nvPr/>
          </p:nvSpPr>
          <p:spPr bwMode="auto">
            <a:xfrm>
              <a:off x="3936" y="168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0" name="Line 128"/>
            <p:cNvSpPr>
              <a:spLocks noChangeShapeType="1"/>
            </p:cNvSpPr>
            <p:nvPr/>
          </p:nvSpPr>
          <p:spPr bwMode="auto">
            <a:xfrm>
              <a:off x="3888" y="1632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1" name="Line 129"/>
            <p:cNvSpPr>
              <a:spLocks noChangeShapeType="1"/>
            </p:cNvSpPr>
            <p:nvPr/>
          </p:nvSpPr>
          <p:spPr bwMode="auto">
            <a:xfrm>
              <a:off x="3936" y="1584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3888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3" name="Line 131"/>
            <p:cNvSpPr>
              <a:spLocks noChangeShapeType="1"/>
            </p:cNvSpPr>
            <p:nvPr/>
          </p:nvSpPr>
          <p:spPr bwMode="auto">
            <a:xfrm>
              <a:off x="3984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4" name="Line 132"/>
            <p:cNvSpPr>
              <a:spLocks noChangeShapeType="1"/>
            </p:cNvSpPr>
            <p:nvPr/>
          </p:nvSpPr>
          <p:spPr bwMode="auto">
            <a:xfrm>
              <a:off x="3936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5" name="Line 133"/>
            <p:cNvSpPr>
              <a:spLocks noChangeShapeType="1"/>
            </p:cNvSpPr>
            <p:nvPr/>
          </p:nvSpPr>
          <p:spPr bwMode="auto">
            <a:xfrm>
              <a:off x="4032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6" name="Line 134"/>
            <p:cNvSpPr>
              <a:spLocks noChangeShapeType="1"/>
            </p:cNvSpPr>
            <p:nvPr/>
          </p:nvSpPr>
          <p:spPr bwMode="auto">
            <a:xfrm>
              <a:off x="4032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7" name="Line 135"/>
            <p:cNvSpPr>
              <a:spLocks noChangeShapeType="1"/>
            </p:cNvSpPr>
            <p:nvPr/>
          </p:nvSpPr>
          <p:spPr bwMode="auto">
            <a:xfrm>
              <a:off x="4080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8" name="Line 136"/>
            <p:cNvSpPr>
              <a:spLocks noChangeShapeType="1"/>
            </p:cNvSpPr>
            <p:nvPr/>
          </p:nvSpPr>
          <p:spPr bwMode="auto">
            <a:xfrm>
              <a:off x="4128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09" name="Line 137"/>
            <p:cNvSpPr>
              <a:spLocks noChangeShapeType="1"/>
            </p:cNvSpPr>
            <p:nvPr/>
          </p:nvSpPr>
          <p:spPr bwMode="auto">
            <a:xfrm>
              <a:off x="4176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0" name="Line 138"/>
            <p:cNvSpPr>
              <a:spLocks noChangeShapeType="1"/>
            </p:cNvSpPr>
            <p:nvPr/>
          </p:nvSpPr>
          <p:spPr bwMode="auto">
            <a:xfrm>
              <a:off x="4272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1" name="Line 139"/>
            <p:cNvSpPr>
              <a:spLocks noChangeShapeType="1"/>
            </p:cNvSpPr>
            <p:nvPr/>
          </p:nvSpPr>
          <p:spPr bwMode="auto">
            <a:xfrm>
              <a:off x="4224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2" name="Line 140"/>
            <p:cNvSpPr>
              <a:spLocks noChangeShapeType="1"/>
            </p:cNvSpPr>
            <p:nvPr/>
          </p:nvSpPr>
          <p:spPr bwMode="auto">
            <a:xfrm>
              <a:off x="4176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3" name="Line 141"/>
            <p:cNvSpPr>
              <a:spLocks noChangeShapeType="1"/>
            </p:cNvSpPr>
            <p:nvPr/>
          </p:nvSpPr>
          <p:spPr bwMode="auto">
            <a:xfrm>
              <a:off x="4320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4" name="Line 142"/>
            <p:cNvSpPr>
              <a:spLocks noChangeShapeType="1"/>
            </p:cNvSpPr>
            <p:nvPr/>
          </p:nvSpPr>
          <p:spPr bwMode="auto">
            <a:xfrm>
              <a:off x="4272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5" name="Line 143"/>
            <p:cNvSpPr>
              <a:spLocks noChangeShapeType="1"/>
            </p:cNvSpPr>
            <p:nvPr/>
          </p:nvSpPr>
          <p:spPr bwMode="auto">
            <a:xfrm>
              <a:off x="4416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6" name="Line 144"/>
            <p:cNvSpPr>
              <a:spLocks noChangeShapeType="1"/>
            </p:cNvSpPr>
            <p:nvPr/>
          </p:nvSpPr>
          <p:spPr bwMode="auto">
            <a:xfrm>
              <a:off x="4368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7" name="Line 145"/>
            <p:cNvSpPr>
              <a:spLocks noChangeShapeType="1"/>
            </p:cNvSpPr>
            <p:nvPr/>
          </p:nvSpPr>
          <p:spPr bwMode="auto">
            <a:xfrm>
              <a:off x="4368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8" name="Line 146"/>
            <p:cNvSpPr>
              <a:spLocks noChangeShapeType="1"/>
            </p:cNvSpPr>
            <p:nvPr/>
          </p:nvSpPr>
          <p:spPr bwMode="auto">
            <a:xfrm>
              <a:off x="4464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19" name="Line 147"/>
            <p:cNvSpPr>
              <a:spLocks noChangeShapeType="1"/>
            </p:cNvSpPr>
            <p:nvPr/>
          </p:nvSpPr>
          <p:spPr bwMode="auto">
            <a:xfrm>
              <a:off x="4512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0" name="Line 148"/>
            <p:cNvSpPr>
              <a:spLocks noChangeShapeType="1"/>
            </p:cNvSpPr>
            <p:nvPr/>
          </p:nvSpPr>
          <p:spPr bwMode="auto">
            <a:xfrm>
              <a:off x="4464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1" name="Line 149"/>
            <p:cNvSpPr>
              <a:spLocks noChangeShapeType="1"/>
            </p:cNvSpPr>
            <p:nvPr/>
          </p:nvSpPr>
          <p:spPr bwMode="auto">
            <a:xfrm>
              <a:off x="4560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2" name="Line 150"/>
            <p:cNvSpPr>
              <a:spLocks noChangeShapeType="1"/>
            </p:cNvSpPr>
            <p:nvPr/>
          </p:nvSpPr>
          <p:spPr bwMode="auto">
            <a:xfrm>
              <a:off x="4608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3" name="Line 151"/>
            <p:cNvSpPr>
              <a:spLocks noChangeShapeType="1"/>
            </p:cNvSpPr>
            <p:nvPr/>
          </p:nvSpPr>
          <p:spPr bwMode="auto">
            <a:xfrm>
              <a:off x="4560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4" name="Line 152"/>
            <p:cNvSpPr>
              <a:spLocks noChangeShapeType="1"/>
            </p:cNvSpPr>
            <p:nvPr/>
          </p:nvSpPr>
          <p:spPr bwMode="auto">
            <a:xfrm>
              <a:off x="4656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5" name="Line 153"/>
            <p:cNvSpPr>
              <a:spLocks noChangeShapeType="1"/>
            </p:cNvSpPr>
            <p:nvPr/>
          </p:nvSpPr>
          <p:spPr bwMode="auto">
            <a:xfrm>
              <a:off x="4704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6" name="Line 154"/>
            <p:cNvSpPr>
              <a:spLocks noChangeShapeType="1"/>
            </p:cNvSpPr>
            <p:nvPr/>
          </p:nvSpPr>
          <p:spPr bwMode="auto">
            <a:xfrm>
              <a:off x="4656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7" name="Line 155"/>
            <p:cNvSpPr>
              <a:spLocks noChangeShapeType="1"/>
            </p:cNvSpPr>
            <p:nvPr/>
          </p:nvSpPr>
          <p:spPr bwMode="auto">
            <a:xfrm>
              <a:off x="4752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8" name="Line 156"/>
            <p:cNvSpPr>
              <a:spLocks noChangeShapeType="1"/>
            </p:cNvSpPr>
            <p:nvPr/>
          </p:nvSpPr>
          <p:spPr bwMode="auto">
            <a:xfrm>
              <a:off x="4800" y="1488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29" name="Line 157"/>
            <p:cNvSpPr>
              <a:spLocks noChangeShapeType="1"/>
            </p:cNvSpPr>
            <p:nvPr/>
          </p:nvSpPr>
          <p:spPr bwMode="auto">
            <a:xfrm>
              <a:off x="4752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30" name="Line 158"/>
            <p:cNvSpPr>
              <a:spLocks noChangeShapeType="1"/>
            </p:cNvSpPr>
            <p:nvPr/>
          </p:nvSpPr>
          <p:spPr bwMode="auto">
            <a:xfrm>
              <a:off x="4836" y="1440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831" name="Line 159"/>
            <p:cNvSpPr>
              <a:spLocks noChangeShapeType="1"/>
            </p:cNvSpPr>
            <p:nvPr/>
          </p:nvSpPr>
          <p:spPr bwMode="auto">
            <a:xfrm>
              <a:off x="4832" y="1536"/>
              <a:ext cx="48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8758" name="Line 160"/>
          <p:cNvSpPr>
            <a:spLocks noChangeShapeType="1"/>
          </p:cNvSpPr>
          <p:nvPr/>
        </p:nvSpPr>
        <p:spPr bwMode="auto">
          <a:xfrm>
            <a:off x="3429000" y="32004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59" name="Line 161"/>
          <p:cNvSpPr>
            <a:spLocks noChangeShapeType="1"/>
          </p:cNvSpPr>
          <p:nvPr/>
        </p:nvSpPr>
        <p:spPr bwMode="auto">
          <a:xfrm>
            <a:off x="5156200" y="25146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0" name="Line 162"/>
          <p:cNvSpPr>
            <a:spLocks noChangeShapeType="1"/>
          </p:cNvSpPr>
          <p:nvPr/>
        </p:nvSpPr>
        <p:spPr bwMode="auto">
          <a:xfrm>
            <a:off x="3276600" y="32004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1" name="Line 163"/>
          <p:cNvSpPr>
            <a:spLocks noChangeShapeType="1"/>
          </p:cNvSpPr>
          <p:nvPr/>
        </p:nvSpPr>
        <p:spPr bwMode="auto">
          <a:xfrm>
            <a:off x="5003800" y="25146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2" name="Line 164"/>
          <p:cNvSpPr>
            <a:spLocks noChangeShapeType="1"/>
          </p:cNvSpPr>
          <p:nvPr/>
        </p:nvSpPr>
        <p:spPr bwMode="auto">
          <a:xfrm>
            <a:off x="3124200" y="32004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3" name="Line 165"/>
          <p:cNvSpPr>
            <a:spLocks noChangeShapeType="1"/>
          </p:cNvSpPr>
          <p:nvPr/>
        </p:nvSpPr>
        <p:spPr bwMode="auto">
          <a:xfrm>
            <a:off x="4851400" y="25146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4" name="Line 166"/>
          <p:cNvSpPr>
            <a:spLocks noChangeShapeType="1"/>
          </p:cNvSpPr>
          <p:nvPr/>
        </p:nvSpPr>
        <p:spPr bwMode="auto">
          <a:xfrm>
            <a:off x="2971800" y="32004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5" name="Line 167"/>
          <p:cNvSpPr>
            <a:spLocks noChangeShapeType="1"/>
          </p:cNvSpPr>
          <p:nvPr/>
        </p:nvSpPr>
        <p:spPr bwMode="auto">
          <a:xfrm>
            <a:off x="4699000" y="25146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6" name="Line 168"/>
          <p:cNvSpPr>
            <a:spLocks noChangeShapeType="1"/>
          </p:cNvSpPr>
          <p:nvPr/>
        </p:nvSpPr>
        <p:spPr bwMode="auto">
          <a:xfrm>
            <a:off x="2819400" y="32004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7" name="Line 169"/>
          <p:cNvSpPr>
            <a:spLocks noChangeShapeType="1"/>
          </p:cNvSpPr>
          <p:nvPr/>
        </p:nvSpPr>
        <p:spPr bwMode="auto">
          <a:xfrm>
            <a:off x="4546600" y="25146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8" name="Line 170"/>
          <p:cNvSpPr>
            <a:spLocks noChangeShapeType="1"/>
          </p:cNvSpPr>
          <p:nvPr/>
        </p:nvSpPr>
        <p:spPr bwMode="auto">
          <a:xfrm>
            <a:off x="4470400" y="25146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69" name="Line 171"/>
          <p:cNvSpPr>
            <a:spLocks noChangeShapeType="1"/>
          </p:cNvSpPr>
          <p:nvPr/>
        </p:nvSpPr>
        <p:spPr bwMode="auto">
          <a:xfrm>
            <a:off x="2895600" y="31242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0" name="Line 172"/>
          <p:cNvSpPr>
            <a:spLocks noChangeShapeType="1"/>
          </p:cNvSpPr>
          <p:nvPr/>
        </p:nvSpPr>
        <p:spPr bwMode="auto">
          <a:xfrm>
            <a:off x="3048000" y="31242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1" name="Line 173"/>
          <p:cNvSpPr>
            <a:spLocks noChangeShapeType="1"/>
          </p:cNvSpPr>
          <p:nvPr/>
        </p:nvSpPr>
        <p:spPr bwMode="auto">
          <a:xfrm>
            <a:off x="3200400" y="31242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2" name="Line 174"/>
          <p:cNvSpPr>
            <a:spLocks noChangeShapeType="1"/>
          </p:cNvSpPr>
          <p:nvPr/>
        </p:nvSpPr>
        <p:spPr bwMode="auto">
          <a:xfrm>
            <a:off x="3352800" y="31242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3" name="Line 175"/>
          <p:cNvSpPr>
            <a:spLocks noChangeShapeType="1"/>
          </p:cNvSpPr>
          <p:nvPr/>
        </p:nvSpPr>
        <p:spPr bwMode="auto">
          <a:xfrm>
            <a:off x="3276600" y="30480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4" name="Line 176"/>
          <p:cNvSpPr>
            <a:spLocks noChangeShapeType="1"/>
          </p:cNvSpPr>
          <p:nvPr/>
        </p:nvSpPr>
        <p:spPr bwMode="auto">
          <a:xfrm>
            <a:off x="2971800" y="30480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5" name="Line 177"/>
          <p:cNvSpPr>
            <a:spLocks noChangeShapeType="1"/>
          </p:cNvSpPr>
          <p:nvPr/>
        </p:nvSpPr>
        <p:spPr bwMode="auto">
          <a:xfrm>
            <a:off x="3124200" y="3048000"/>
            <a:ext cx="762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6" name="Line 178"/>
          <p:cNvSpPr>
            <a:spLocks noChangeShapeType="1"/>
          </p:cNvSpPr>
          <p:nvPr/>
        </p:nvSpPr>
        <p:spPr bwMode="auto">
          <a:xfrm>
            <a:off x="7848600" y="231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77" name="Line 179"/>
          <p:cNvSpPr>
            <a:spLocks noChangeShapeType="1"/>
          </p:cNvSpPr>
          <p:nvPr/>
        </p:nvSpPr>
        <p:spPr bwMode="auto">
          <a:xfrm>
            <a:off x="7772400" y="238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764" name="Line 180"/>
          <p:cNvSpPr>
            <a:spLocks noChangeShapeType="1"/>
          </p:cNvSpPr>
          <p:nvPr/>
        </p:nvSpPr>
        <p:spPr bwMode="auto">
          <a:xfrm>
            <a:off x="5943600" y="3048000"/>
            <a:ext cx="1524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765" name="Line 181"/>
          <p:cNvSpPr>
            <a:spLocks noChangeShapeType="1"/>
          </p:cNvSpPr>
          <p:nvPr/>
        </p:nvSpPr>
        <p:spPr bwMode="auto">
          <a:xfrm>
            <a:off x="6172200" y="3048000"/>
            <a:ext cx="1524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766" name="Line 182"/>
          <p:cNvSpPr>
            <a:spLocks noChangeShapeType="1"/>
          </p:cNvSpPr>
          <p:nvPr/>
        </p:nvSpPr>
        <p:spPr bwMode="auto">
          <a:xfrm>
            <a:off x="6172200" y="2819400"/>
            <a:ext cx="1524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5767" name="Line 183"/>
          <p:cNvSpPr>
            <a:spLocks noChangeShapeType="1"/>
          </p:cNvSpPr>
          <p:nvPr/>
        </p:nvSpPr>
        <p:spPr bwMode="auto">
          <a:xfrm>
            <a:off x="6400800" y="3048000"/>
            <a:ext cx="1524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782" name="AutoShape 184"/>
          <p:cNvSpPr>
            <a:spLocks/>
          </p:cNvSpPr>
          <p:nvPr/>
        </p:nvSpPr>
        <p:spPr bwMode="auto">
          <a:xfrm>
            <a:off x="7366000" y="4648200"/>
            <a:ext cx="1524000" cy="609600"/>
          </a:xfrm>
          <a:prstGeom prst="borderCallout1">
            <a:avLst>
              <a:gd name="adj1" fmla="val 18750"/>
              <a:gd name="adj2" fmla="val -5000"/>
              <a:gd name="adj3" fmla="val -523"/>
              <a:gd name="adj4" fmla="val -66565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chemeClr val="tx2"/>
                </a:solidFill>
                <a:latin typeface="Arial Black" pitchFamily="34" charset="0"/>
              </a:rPr>
              <a:t>Catot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</a:rPr>
              <a:t>B»ng thÐp</a:t>
            </a:r>
          </a:p>
        </p:txBody>
      </p:sp>
    </p:spTree>
    <p:extLst>
      <p:ext uri="{BB962C8B-B14F-4D97-AF65-F5344CB8AC3E}">
        <p14:creationId xmlns:p14="http://schemas.microsoft.com/office/powerpoint/2010/main" val="39662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5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3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5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3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3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5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3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233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3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83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path" presetSubtype="0" repeatCount="300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22222E-6 L -3.33333E-6 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35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83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path" presetSubtype="0" repeatCount="300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22222E-6 L -3.33333E-6 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35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3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44444E-6 L -3.33333E-6 0.25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35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8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42" presetClass="path" presetSubtype="0" repeatCount="300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33333E-6 L 3.33333E-6 0.25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35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83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4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3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3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35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3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35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35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35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35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56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35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35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356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35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56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L 0.00017 -0.27476 L 0.05538 -0.31782 L 0.05538 -0.57615 " pathEditMode="relative" ptsTypes="AAAA">
                                      <p:cBhvr>
                                        <p:cTn id="43" dur="3000" fill="hold"/>
                                        <p:tgtEl>
                                          <p:spTgt spid="835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L -0.00191 -0.27476 L -0.0533 -0.31782 L -0.0533 -0.57615 " pathEditMode="relative" rAng="0" ptsTypes="AAAA">
                                      <p:cBhvr>
                                        <p:cTn id="45" dur="3000" fill="hold"/>
                                        <p:tgtEl>
                                          <p:spTgt spid="83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288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91 0.00023 L -0.00087 -0.1581 L -0.06163 -0.20116 L -0.06163 -0.48032 " pathEditMode="relative" rAng="0" ptsTypes="AAAA">
                                      <p:cBhvr>
                                        <p:cTn id="47" dur="3000" fill="hold"/>
                                        <p:tgtEl>
                                          <p:spTgt spid="83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2402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0.00023 L 0.00017 -0.24283 L 0.06476 -0.2956 L 0.06476 -0.59005 " pathEditMode="relative" ptsTypes="AAAA">
                                      <p:cBhvr>
                                        <p:cTn id="49" dur="3000" fill="hold"/>
                                        <p:tgtEl>
                                          <p:spTgt spid="835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1.94444E-6 -0.22524 L 0.075 -0.28473 L 0.075 -0.55 " pathEditMode="relative" ptsTypes="AAAA">
                                      <p:cBhvr>
                                        <p:cTn id="52" dur="3000" fill="hold"/>
                                        <p:tgtEl>
                                          <p:spTgt spid="835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0.00018 -0.24283 L -0.06163 -0.2956 L -0.06163 -0.59005 " pathEditMode="relative" rAng="0" ptsTypes="AAAA">
                                      <p:cBhvr>
                                        <p:cTn id="54" dur="3000" fill="hold"/>
                                        <p:tgtEl>
                                          <p:spTgt spid="83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2951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7.40741E-7 L -0.00208 -0.07361 L -0.06163 -0.11805 L -0.06163 -0.36389 " pathEditMode="relative" rAng="0" ptsTypes="AAAA">
                                      <p:cBhvr>
                                        <p:cTn id="56" dur="3000" fill="hold"/>
                                        <p:tgtEl>
                                          <p:spTgt spid="83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8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0104 -0.19861 L 0.075 -0.21527 L 0.075 -0.52638 " pathEditMode="relative" ptsTypes="AAAA">
                                      <p:cBhvr>
                                        <p:cTn id="58" dur="30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27778E-6 -2.59259E-6 L -0.00105 -0.175 L 0.06562 -0.20972 L 0.06562 -0.50138 " pathEditMode="relative" ptsTypes="AAAA">
                                      <p:cBhvr>
                                        <p:cTn id="61" dur="30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-0.22524 L -0.0533 -0.28473 L -0.0533 -0.55 " pathEditMode="relative" rAng="0" ptsTypes="AAAA">
                                      <p:cBhvr>
                                        <p:cTn id="63" dur="3000" fill="hold"/>
                                        <p:tgtEl>
                                          <p:spTgt spid="83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27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023 L -0.00295 -0.04977 L -0.0533 -0.0956 L -0.0533 -0.34421 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83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722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023 L -0.00191 -0.09004 L -0.0533 -0.12477 L -0.0533 -0.37615 " pathEditMode="relative" rAng="0" ptsTypes="AAAA">
                                      <p:cBhvr>
                                        <p:cTn id="67" dur="3000" fill="hold"/>
                                        <p:tgtEl>
                                          <p:spTgt spid="83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881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0087 -0.1581 L 0.06684 -0.20116 L 0.06684 -0.48032 " pathEditMode="relative" ptsTypes="AAAA">
                                      <p:cBhvr>
                                        <p:cTn id="69" dur="30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59259E-6 L -0.00104 -0.13333 L 0.07292 -0.17245 L 0.07188 -0.46111 " pathEditMode="relative" ptsTypes="AAAA">
                                      <p:cBhvr>
                                        <p:cTn id="72" dur="30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0087 -0.19861 L -0.06163 -0.21527 L -0.06163 -0.52638 " pathEditMode="relative" rAng="0" ptsTypes="AAAA">
                                      <p:cBhvr>
                                        <p:cTn id="74" dur="3000" fill="hold"/>
                                        <p:tgtEl>
                                          <p:spTgt spid="83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263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11389 L -0.06996 -0.13056 L -0.06753 -0.43334 " pathEditMode="relative" rAng="0" ptsTypes="AAAA">
                                      <p:cBhvr>
                                        <p:cTn id="76" dur="3000" fill="hold"/>
                                        <p:tgtEl>
                                          <p:spTgt spid="83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2166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-0.11389 L 0.05833 -0.13056 L 0.05625 -0.43334 " pathEditMode="relative" ptsTypes="AAAA">
                                      <p:cBhvr>
                                        <p:cTn id="78" dur="3000" fill="hold"/>
                                        <p:tgtEl>
                                          <p:spTgt spid="83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7 0.00023 L -0.00191 -0.09004 L 0.05017 -0.12477 L 0.05017 -0.37615 " pathEditMode="relative" ptsTypes="AAAA">
                                      <p:cBhvr>
                                        <p:cTn id="81" dur="3000" fill="hold"/>
                                        <p:tgtEl>
                                          <p:spTgt spid="83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1.85185E-6 L -0.00104 -0.175 L -0.06163 -0.20972 L -0.06163 -0.50139 " pathEditMode="relative" rAng="0" ptsTypes="AAAA">
                                      <p:cBhvr>
                                        <p:cTn id="83" dur="3000" fill="hold"/>
                                        <p:tgtEl>
                                          <p:spTgt spid="83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2506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2.59259E-6 L -0.00104 -0.13334 L -0.0533 -0.17269 L -0.0526 -0.46111 " pathEditMode="relative" rAng="0" ptsTypes="AAAA">
                                      <p:cBhvr>
                                        <p:cTn id="85" dur="3000" fill="hold"/>
                                        <p:tgtEl>
                                          <p:spTgt spid="83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30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0208 -0.07361 L 0.05417 -0.11805 L 0.05417 -0.36389 " pathEditMode="relative" ptsTypes="AAAA">
                                      <p:cBhvr>
                                        <p:cTn id="87" dur="3000" fill="hold"/>
                                        <p:tgtEl>
                                          <p:spTgt spid="83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L -0.00295 -0.04977 L 0.06163 -0.0956 L 0.06163 -0.34421 " pathEditMode="relative" ptsTypes="AAAA">
                                      <p:cBhvr>
                                        <p:cTn id="89" dur="3000" fill="hold"/>
                                        <p:tgtEl>
                                          <p:spTgt spid="83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35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3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3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8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22222E-6 L -3.33333E-6 0.2333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35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83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22222E-6 L -3.33333E-6 0.2333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35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8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35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8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233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35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8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35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83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35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83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22222E-6 L -3.33333E-6 0.2333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35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83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2.22222E-6 L -3.33333E-6 0.2333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35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83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-4.44444E-6 C 0.0125 -0.003 0.01632 -0.00717 0.02014 -0.01111 C 0.02032 -0.01134 0.0224 -0.01666 0.02223 -0.01759 C 0.0217 -0.02268 0.01945 -0.0324 0.01945 -0.03217 C 0.01945 -0.03333 0.01945 -0.05717 0.02084 -0.06574 C 0.0217 -0.07129 0.02361 -0.07314 0.02552 -0.07777 C 0.02986 -0.08935 0.03455 -0.09629 0.0441 -0.1 C 0.08976 -0.09976 0.18125 -0.09907 0.18125 -0.09884 " pathEditMode="relative" rAng="0" ptsTypes="fffffffA">
                                      <p:cBhvr>
                                        <p:cTn id="117" dur="2000" fill="hold"/>
                                        <p:tgtEl>
                                          <p:spTgt spid="835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83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6 0.00093 C 0.0007 -0.0155 0.00191 -0.04398 0.00139 -0.05833 C 0.00261 -0.06643 0.0033 -0.08425 0.00834 -0.08888 C 0.01059 -0.09814 0.02605 -0.10231 0.03195 -0.10463 C 0.06684 -0.10347 0.10018 -0.09884 0.13542 -0.09814 C 0.14289 -0.09768 0.1533 -0.09884 0.16111 -0.09537 C 0.17066 -0.09745 0.17223 -0.09722 0.16598 -0.09722 " pathEditMode="relative" ptsTypes="ffffffA">
                                      <p:cBhvr>
                                        <p:cTn id="119" dur="2000" fill="hold"/>
                                        <p:tgtEl>
                                          <p:spTgt spid="835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83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2.96296E-6 C -0.00486 -0.01065 -0.00365 -0.02894 -0.00417 -0.03797 C -0.00295 -0.04329 -0.00226 -0.05463 0.00278 -0.05764 C 0.00503 -0.06366 0.02049 -0.06621 0.02639 -0.0676 C 0.06128 -0.0669 0.09462 -0.06389 0.12986 -0.06366 C 0.13733 -0.0632 0.14774 -0.06389 0.15555 -0.06181 C 0.1651 -0.0632 0.16667 -0.06297 0.16042 -0.06297 " pathEditMode="relative" rAng="0" ptsTypes="ffffffA">
                                      <p:cBhvr>
                                        <p:cTn id="121" dur="2000" fill="hold"/>
                                        <p:tgtEl>
                                          <p:spTgt spid="835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83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09 -4.44444E-6 C -0.025 -0.01782 -0.02378 -0.04768 -0.0243 -0.0625 C -0.02274 -0.07129 -0.02205 -0.09004 -0.01562 -0.0949 C -0.01302 -0.10486 0.00608 -0.10925 0.01337 -0.11111 C 0.05625 -0.11018 0.0974 -0.10532 0.1408 -0.10486 C 0.15 -0.10393 0.16285 -0.10532 0.1724 -0.10185 C 0.18403 -0.10393 0.18629 -0.1037 0.1783 -0.1037 " pathEditMode="relative" rAng="0" ptsTypes="ffffffA">
                                      <p:cBhvr>
                                        <p:cTn id="123" dur="2000" fill="hold"/>
                                        <p:tgtEl>
                                          <p:spTgt spid="835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83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96" grpId="0" animBg="1"/>
      <p:bldP spid="835597" grpId="0" animBg="1"/>
      <p:bldP spid="835598" grpId="0" animBg="1"/>
      <p:bldP spid="835599" grpId="0" animBg="1"/>
      <p:bldP spid="835600" grpId="0" animBg="1"/>
      <p:bldP spid="835601" grpId="0" animBg="1"/>
      <p:bldP spid="835602" grpId="0" animBg="1"/>
      <p:bldP spid="835603" grpId="0" animBg="1"/>
      <p:bldP spid="835604" grpId="0" animBg="1"/>
      <p:bldP spid="835605" grpId="0" animBg="1"/>
      <p:bldP spid="835606" grpId="0" animBg="1"/>
      <p:bldP spid="835607" grpId="0" animBg="1"/>
      <p:bldP spid="835608" grpId="0" animBg="1"/>
      <p:bldP spid="835609" grpId="0" animBg="1"/>
      <p:bldP spid="835610" grpId="0" animBg="1"/>
      <p:bldP spid="835611" grpId="0" animBg="1"/>
      <p:bldP spid="835612" grpId="0" animBg="1"/>
      <p:bldP spid="835613" grpId="0" animBg="1"/>
      <p:bldP spid="835614" grpId="0" animBg="1"/>
      <p:bldP spid="835615" grpId="0" animBg="1"/>
      <p:bldP spid="835616" grpId="0" animBg="1"/>
      <p:bldP spid="835617" grpId="0" animBg="1"/>
      <p:bldP spid="835643" grpId="0" animBg="1"/>
      <p:bldP spid="835644" grpId="0" animBg="1"/>
      <p:bldP spid="835645" grpId="0" animBg="1"/>
      <p:bldP spid="835653" grpId="0"/>
      <p:bldP spid="835658" grpId="0" animBg="1"/>
      <p:bldP spid="835663" grpId="0" animBg="1"/>
      <p:bldP spid="835665" grpId="0" animBg="1"/>
      <p:bldP spid="835665" grpId="1" animBg="1"/>
      <p:bldP spid="835666" grpId="0" animBg="1"/>
      <p:bldP spid="835666" grpId="1" animBg="1"/>
      <p:bldP spid="835667" grpId="0" animBg="1"/>
      <p:bldP spid="835667" grpId="1" animBg="1"/>
      <p:bldP spid="835668" grpId="0" animBg="1"/>
      <p:bldP spid="835668" grpId="1" animBg="1"/>
      <p:bldP spid="835669" grpId="0" animBg="1"/>
      <p:bldP spid="835669" grpId="1" animBg="1"/>
      <p:bldP spid="835670" grpId="0" animBg="1"/>
      <p:bldP spid="835670" grpId="1" animBg="1"/>
      <p:bldP spid="835671" grpId="0" animBg="1"/>
      <p:bldP spid="835671" grpId="1" animBg="1"/>
      <p:bldP spid="835672" grpId="0" animBg="1"/>
      <p:bldP spid="835672" grpId="1" animBg="1"/>
      <p:bldP spid="835764" grpId="0" animBg="1"/>
      <p:bldP spid="835765" grpId="0" animBg="1"/>
      <p:bldP spid="835766" grpId="0" animBg="1"/>
      <p:bldP spid="8357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MỘT SỐ HỢP CHẤT QUAN TRỌNG CỦA KIM LOẠI KIỀM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279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I. NATRI HIDROXIT (NaOH)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005" y="1387578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tan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33909"/>
            <a:ext cx="719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 tan trong nước tạo dung dịch. Dung dịch NaOH chứ ion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 OH</a:t>
            </a:r>
            <a:r>
              <a:rPr lang="en-US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795" y="2713966"/>
            <a:ext cx="87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 là một bazơ mạnh nên tác dụng được với oxit axit, axit và muối: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05" y="23446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NaOH là một bazơ mạnh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7412" y="952959"/>
            <a:ext cx="2457450" cy="6778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495" y="5924811"/>
            <a:ext cx="696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Natri hidroxit dùng để nấu xà phòng, chế phẩm nhuộm, tơ nhân tạo……..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1092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II.NATRI HIDROCACBONAT: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8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224049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Bazơ)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77" y="495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,…..)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7532"/>
            <a:ext cx="73152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6" y="2886825"/>
            <a:ext cx="7315200" cy="114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377" y="4387334"/>
            <a:ext cx="866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kém bền với nhiệt nên muối HCO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kim loại kiềm kém bền với nhiệt.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III. NATRI CACBONAT: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72438"/>
            <a:ext cx="577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Natri cacbonat là chất rắn màu trắng, tan nhiều trong nước 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648" y="1381759"/>
            <a:ext cx="788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nhiệt độ thường, natri cacbonat tồn tại ở dạng muối ngậm nước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.10H</a:t>
            </a:r>
            <a:r>
              <a:rPr lang="en-US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03" y="1905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FF0000"/>
                </a:solidFill>
                <a:latin typeface="+mj-lt"/>
              </a:rPr>
              <a:t>Ở nhiệt độ cao muối này mất dần nước kết tinh trở thành natri cacbonat khan, nóng chảy ở </a:t>
            </a:r>
            <a:r>
              <a:rPr lang="en-US" smtClean="0">
                <a:solidFill>
                  <a:srgbClr val="FF0000"/>
                </a:solidFill>
                <a:latin typeface="+mj-lt"/>
              </a:rPr>
              <a:t>850</a:t>
            </a:r>
            <a:r>
              <a:rPr lang="en-US" baseline="3000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en-US" smtClean="0">
                <a:solidFill>
                  <a:srgbClr val="FF0000"/>
                </a:solidFill>
                <a:latin typeface="+mj-lt"/>
              </a:rPr>
              <a:t>C</a:t>
            </a:r>
            <a:endParaRPr lang="vi-VN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14" y="2653036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mối của axit yếu nên có tính bazơ làm quỳ tím hóa xanh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014" y="3048000"/>
            <a:ext cx="337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được với axit mạnh hơn: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5" y="3733800"/>
            <a:ext cx="6916652" cy="894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648" y="5181600"/>
            <a:ext cx="730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 Na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bền với nhiệt nên muối CO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của kim loại kiềm bền với nhiệt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648" y="5715000"/>
            <a:ext cx="899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hóa chất quan trọng trong công nghiệp thủy tinh, bột giặt, phẩm nhuộm, giấy, sợi,…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vi-VN" alt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Award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09600" y="6096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I. Vị trí trong bảng tuần hoàn, cấu hình electron nguyên tử</a:t>
            </a:r>
          </a:p>
        </p:txBody>
      </p:sp>
      <p:pic>
        <p:nvPicPr>
          <p:cNvPr id="6" name="Picture 4" descr="Hoa hoc 10 bai 7 bang tuan hoa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40" y="1563688"/>
            <a:ext cx="8419519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Process 6"/>
          <p:cNvSpPr/>
          <p:nvPr/>
        </p:nvSpPr>
        <p:spPr>
          <a:xfrm>
            <a:off x="838200" y="2438400"/>
            <a:ext cx="381000" cy="2667000"/>
          </a:xfrm>
          <a:prstGeom prst="flowChartProcess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372600" cy="609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Vị trí trong bảng tuần hoàn, cấu hình electron nguyên tử: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58205"/>
            <a:ext cx="8561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 trí: Nhóm IA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ấu hình e lớp ngoài cùng: ns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oxi hóa đặc trưng: +1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6771" y="360770"/>
            <a:ext cx="38504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9771" y="1762780"/>
            <a:ext cx="66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mạng tinh thể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 phương tâm khối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5086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II. Tính chất vật lý: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"/>
            <a:ext cx="8882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loại kiềm 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màu trắng bạc, có ánh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lượng riêng nhỏ , độ cứng thấp,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nóng chảy, nhiệt độ sôi thấp, </a:t>
            </a:r>
            <a:endParaRPr lang="vi-VN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223" y="2249031"/>
            <a:ext cx="82621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Khi đốt kim loại kiềm cho ngọn lửa có màu đặc trưng: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Li : Đỏ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tía                                 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 : Vàng chói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K: Tím hoa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cà                           + Rb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Đỏ huyết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Cs : Xanh da trời 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91575"/>
            <a:ext cx="9144000" cy="2918825"/>
          </a:xfrm>
          <a:prstGeom prst="rect">
            <a:avLst/>
          </a:prstGeom>
        </p:spPr>
      </p:pic>
      <p:pic>
        <p:nvPicPr>
          <p:cNvPr id="9" name="Picture 2" descr="F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39496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3788" y="3807540"/>
            <a:ext cx="266741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R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156" y="3886200"/>
            <a:ext cx="27112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044" y="943895"/>
            <a:ext cx="2495756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L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904" y="820992"/>
            <a:ext cx="2696289" cy="301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0868" y="820991"/>
            <a:ext cx="2627154" cy="301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55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27" y="1524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16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loại kiềm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tính khử rất mạnh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Tính khử tăng dần từ Li đến Cs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395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Tác dụng với phi kim: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9411" y="-800102"/>
            <a:ext cx="914399" cy="67818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6" name="TextBox 5"/>
          <p:cNvSpPr txBox="1"/>
          <p:nvPr/>
        </p:nvSpPr>
        <p:spPr>
          <a:xfrm>
            <a:off x="665145" y="16764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quát: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45" y="289560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VD: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82" y="3276600"/>
            <a:ext cx="9083225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Natri cháy trong khí oxi khô tạo ra natri peoxit (Na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, trong không khí khô ở nhiệt độ thường tạo ra natri oxit (Na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7832" y="1488030"/>
            <a:ext cx="1135290" cy="68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408" y="998086"/>
            <a:ext cx="880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Tác dụng với nước:</a:t>
            </a:r>
          </a:p>
          <a:p>
            <a:endParaRPr lang="vi-VN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93" y="176752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loại kiềm dễ dàng khử nước ở nhiệt độ thường, giải phóng khí hiđro.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79" y="243840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Tổng quát: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315" y="919162"/>
            <a:ext cx="581025" cy="4838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325" y="4191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VD: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80" y="442911"/>
            <a:ext cx="221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với Clo: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2987" y="-2411970"/>
            <a:ext cx="581025" cy="586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5054" y="2124074"/>
            <a:ext cx="438150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9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" y="76200"/>
            <a:ext cx="8796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Tác dụng với axit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70" y="537865"/>
            <a:ext cx="865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loại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 khử mạnh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 H</a:t>
            </a:r>
            <a:r>
              <a:rPr lang="en-US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dịch axit HCl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OH</a:t>
            </a:r>
            <a:r>
              <a:rPr lang="en-US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loãng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khí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7382" y="-1219202"/>
            <a:ext cx="609600" cy="579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70" y="107414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Tổng quát: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470" y="2362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VD: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9306" y="-483537"/>
            <a:ext cx="438150" cy="5943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328" y="324329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Lưu ý: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328" y="3612622"/>
            <a:ext cx="8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loại kiềm không khử ion trong dung dịch muối vì chúng phản ứng với nước ở nhiệt độ thường tạo dung dịch kiềm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95" y="425895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VD:</a:t>
            </a:r>
            <a:endParaRPr lang="vi-VN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19935" y="5002574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0"/>
              </a:spcBef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2Na + 2H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2NaOH + H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 algn="ctr">
              <a:spcBef>
                <a:spcPct val="0"/>
              </a:spcBef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2NaOH + CuSO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Cu(OH)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 + Na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959" y="6361331"/>
            <a:ext cx="756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bảo quản kim loại kiềm người ta ngâm chìm kim loại kiềm trong dầu hỏa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674" y="2863334"/>
            <a:ext cx="758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 ứng xảy ra rất mạnh liệt. Tất cả kim loại kiềm đều nổ khi tiếp xúc với axit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6581" y="4258953"/>
            <a:ext cx="373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Cho Na tác dụng với dung dịch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CuSO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6611" y="4628285"/>
            <a:ext cx="891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Hiện tượng: có khí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thoát ra, xuất hiện kết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tủa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Cu(OH)</a:t>
            </a:r>
            <a:r>
              <a:rPr lang="en-US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có màu xanh, kết tủa không tan</a:t>
            </a: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328" y="5715000"/>
            <a:ext cx="868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Kim loại kiềm để trong không khí có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dễ bị oxi hóa thành oxit, để trong không khí ẩm có lẫn hơi nước </a:t>
            </a:r>
            <a:r>
              <a:rPr lang="en-US" smtClean="0">
                <a:sym typeface="Symbol" pitchFamily="18" charset="2"/>
              </a:rPr>
              <a:t>bị tác dụng trở thành bazơ 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6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2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3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V. ỨNG DỤNG , TRẠNG THÁI TỰ NHIÊN VÀ ĐIỀU CHẾ: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975" y="1251466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879" y="1888793"/>
            <a:ext cx="31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Li-Al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Vỏ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bay, ô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99" y="2246354"/>
            <a:ext cx="232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quang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89" y="2610364"/>
            <a:ext cx="472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189" y="3135868"/>
            <a:ext cx="2648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975" y="3505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chất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79" y="4343400"/>
            <a:ext cx="84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Trong nước biển có chứa 1 lượng tương đối lớn muối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975" y="5105400"/>
            <a:ext cx="698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cũng chứa 1 số hợp chất của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kim loại kiềm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ở dạng Silicat và aluminat</a:t>
            </a: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8" y="152400"/>
            <a:ext cx="2887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3.Điều chế:</a:t>
            </a:r>
            <a:endParaRPr lang="vi-VN" sz="2000" b="1">
              <a:latin typeface="Times New Roman" pitchFamily="18" charset="0"/>
              <a:cs typeface="Times New Roman" pitchFamily="18" charset="0"/>
            </a:endParaRPr>
          </a:p>
          <a:p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77378" y="93360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Nguyên tắc: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170" y="470775"/>
            <a:ext cx="41659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30000" smtClean="0"/>
              <a:t>+ </a:t>
            </a:r>
            <a:r>
              <a:rPr lang="en-US" smtClean="0"/>
              <a:t>   +      1e                                   R   </a:t>
            </a:r>
            <a:endParaRPr lang="vi-VN"/>
          </a:p>
          <a:p>
            <a:pPr algn="ctr"/>
            <a:endParaRPr lang="vi-VN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606447" y="660158"/>
            <a:ext cx="720000" cy="0"/>
          </a:xfrm>
          <a:prstGeom prst="straightConnector1">
            <a:avLst/>
          </a:prstGeom>
          <a:ln w="12700" cap="rnd" cmpd="sng">
            <a:solidFill>
              <a:schemeClr val="tx1"/>
            </a:solidFill>
            <a:headEnd w="med" len="lg"/>
            <a:tailEnd type="arrow"/>
          </a:ln>
          <a:effectLst>
            <a:glow rad="76200">
              <a:schemeClr val="accent1">
                <a:alpha val="40000"/>
              </a:schemeClr>
            </a:glow>
            <a:outerShdw blurRad="50800" dist="50800" dir="5400000" sx="10000" sy="10000" algn="ctr" rotWithShape="0">
              <a:srgbClr val="000000">
                <a:alpha val="43137"/>
              </a:srgbClr>
            </a:outerShdw>
            <a:reflection stA="45000" endPos="1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533400" y="141553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Phương pháp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Điện phân nóng chảy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2263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Nguyên liệu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Muối clorua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191962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Phương trình điện phân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819400"/>
            <a:ext cx="55401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2RCl                    2R    +      Cl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8081" y="3048000"/>
            <a:ext cx="838200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3143" y="388420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Anod (+)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388420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Catod (-)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562" y="4477434"/>
            <a:ext cx="273183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2Cl</a:t>
            </a:r>
            <a:r>
              <a:rPr lang="en-US" baseline="30000"/>
              <a:t>-                                </a:t>
            </a:r>
            <a:r>
              <a:rPr lang="en-US"/>
              <a:t>Cl</a:t>
            </a:r>
            <a:r>
              <a:rPr lang="en-US" baseline="-25000"/>
              <a:t>2   </a:t>
            </a:r>
            <a:r>
              <a:rPr lang="en-US"/>
              <a:t>   +    2e</a:t>
            </a:r>
            <a:endParaRPr lang="vi-VN"/>
          </a:p>
          <a:p>
            <a:endParaRPr lang="vi-VN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10412" y="4648200"/>
            <a:ext cx="372754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4477433"/>
            <a:ext cx="2514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+ 1e                 R</a:t>
            </a:r>
            <a:endParaRPr lang="vi-VN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862568" y="4648200"/>
            <a:ext cx="452632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8" grpId="0"/>
      <p:bldP spid="19" grpId="0"/>
      <p:bldP spid="20" grpId="0"/>
      <p:bldP spid="21" grpId="0" animBg="1"/>
      <p:bldP spid="24" grpId="0"/>
      <p:bldP spid="25" grpId="0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927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I. Vị trí trong bảng tuần hoàn, cấu hình electron nguyên tử:</vt:lpstr>
      <vt:lpstr>PowerPoint Presentation</vt:lpstr>
      <vt:lpstr>III. Tính chất hóa học: </vt:lpstr>
      <vt:lpstr>PowerPoint Presentation</vt:lpstr>
      <vt:lpstr>PowerPoint Presentation</vt:lpstr>
      <vt:lpstr>IV. ỨNG DỤNG , TRẠNG THÁI TỰ NHIÊN VÀ ĐIỀU CHẾ:</vt:lpstr>
      <vt:lpstr>PowerPoint Presentation</vt:lpstr>
      <vt:lpstr>PowerPoint Presentation</vt:lpstr>
      <vt:lpstr>B. MỘT SỐ HỢP CHẤT QUAN TRỌNG CỦA KIM LOẠI KIỀM </vt:lpstr>
      <vt:lpstr>II.NATRI HIDROCACBONAT: </vt:lpstr>
      <vt:lpstr>III. NATRI CACBONAT: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Administrator_PC</cp:lastModifiedBy>
  <cp:revision>50</cp:revision>
  <dcterms:created xsi:type="dcterms:W3CDTF">2020-01-07T07:34:38Z</dcterms:created>
  <dcterms:modified xsi:type="dcterms:W3CDTF">2021-01-26T03:49:18Z</dcterms:modified>
</cp:coreProperties>
</file>