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21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8" r:id="rId29"/>
    <p:sldId id="267" r:id="rId30"/>
    <p:sldId id="270" r:id="rId31"/>
    <p:sldId id="271" r:id="rId32"/>
    <p:sldId id="272" r:id="rId33"/>
    <p:sldId id="274" r:id="rId34"/>
    <p:sldId id="276" r:id="rId35"/>
    <p:sldId id="277" r:id="rId36"/>
    <p:sldId id="273" r:id="rId37"/>
    <p:sldId id="278" r:id="rId38"/>
    <p:sldId id="279" r:id="rId39"/>
    <p:sldId id="280" r:id="rId40"/>
    <p:sldId id="281" r:id="rId41"/>
    <p:sldId id="282" r:id="rId42"/>
    <p:sldId id="284" r:id="rId43"/>
    <p:sldId id="285" r:id="rId44"/>
    <p:sldId id="286" r:id="rId45"/>
    <p:sldId id="287" r:id="rId46"/>
    <p:sldId id="289" r:id="rId47"/>
    <p:sldId id="288" r:id="rId48"/>
    <p:sldId id="290" r:id="rId49"/>
    <p:sldId id="291" r:id="rId50"/>
    <p:sldId id="293" r:id="rId51"/>
    <p:sldId id="294" r:id="rId52"/>
    <p:sldId id="295" r:id="rId53"/>
    <p:sldId id="296" r:id="rId54"/>
    <p:sldId id="299" r:id="rId55"/>
    <p:sldId id="300" r:id="rId56"/>
    <p:sldId id="30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56BEA-382F-43C6-8507-0622E6F1C214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504F22-0712-461E-9381-5AE2A36C489B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CHẤT DẺO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F2DA09A-98EE-47D7-8C96-110511850FF4}" type="parTrans" cxnId="{15D2AA58-0CAB-488C-A701-5082250634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467D968-A249-4912-8D6D-A1C2A12C6DC6}" type="sibTrans" cxnId="{15D2AA58-0CAB-488C-A701-5082250634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570DA82-66D4-4964-91B6-0F28D6DDA091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TƠ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639CCF2-D5C0-4A77-9B89-2EE129E8411B}" type="parTrans" cxnId="{BC1DA354-80B0-4BA1-AFD0-FAD71B078EF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EC1144-2A06-48F3-8C5A-27B5A6C97398}" type="sibTrans" cxnId="{BC1DA354-80B0-4BA1-AFD0-FAD71B078EF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A6ED4C0-7654-4DA1-B79A-1BF9FEC3C19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CAO SU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B62F4E6-9020-4C53-AE03-1957C75D6E43}" type="parTrans" cxnId="{D7EB8C2A-FB40-47D4-8461-84DD22B6487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745372C-AF80-42B0-B8FA-3FDD7105FE12}" type="sibTrans" cxnId="{D7EB8C2A-FB40-47D4-8461-84DD22B6487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131942B-CFC6-413D-8DBD-97B35E59AC5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KEO DÁN TỔNG HỢP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84831C3-DF75-4EC9-9C65-AFBB3B1B0A6E}" type="parTrans" cxnId="{0F32CE46-E9F0-4BC3-B54B-A0FF1190739F}">
      <dgm:prSet/>
      <dgm:spPr/>
      <dgm:t>
        <a:bodyPr/>
        <a:lstStyle/>
        <a:p>
          <a:endParaRPr lang="en-US"/>
        </a:p>
      </dgm:t>
    </dgm:pt>
    <dgm:pt modelId="{29DDF436-2C5F-460B-A9B5-CC88BB0B474E}" type="sibTrans" cxnId="{0F32CE46-E9F0-4BC3-B54B-A0FF1190739F}">
      <dgm:prSet/>
      <dgm:spPr/>
      <dgm:t>
        <a:bodyPr/>
        <a:lstStyle/>
        <a:p>
          <a:endParaRPr lang="en-US"/>
        </a:p>
      </dgm:t>
    </dgm:pt>
    <dgm:pt modelId="{19D73A06-2A99-4505-94D1-CE4252CC796D}" type="pres">
      <dgm:prSet presAssocID="{35856BEA-382F-43C6-8507-0622E6F1C2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167755-A8C6-4511-A11E-E43ECFBCEC07}" type="pres">
      <dgm:prSet presAssocID="{35856BEA-382F-43C6-8507-0622E6F1C214}" presName="Name1" presStyleCnt="0"/>
      <dgm:spPr/>
    </dgm:pt>
    <dgm:pt modelId="{59942828-1789-4734-AF5E-4218C08A34A3}" type="pres">
      <dgm:prSet presAssocID="{35856BEA-382F-43C6-8507-0622E6F1C214}" presName="cycle" presStyleCnt="0"/>
      <dgm:spPr/>
    </dgm:pt>
    <dgm:pt modelId="{067B8661-C21B-4433-A3FE-6314C9C5C3E3}" type="pres">
      <dgm:prSet presAssocID="{35856BEA-382F-43C6-8507-0622E6F1C214}" presName="srcNode" presStyleLbl="node1" presStyleIdx="0" presStyleCnt="4"/>
      <dgm:spPr/>
    </dgm:pt>
    <dgm:pt modelId="{12127FA1-0A46-48FA-B5AC-B565BC959003}" type="pres">
      <dgm:prSet presAssocID="{35856BEA-382F-43C6-8507-0622E6F1C214}" presName="conn" presStyleLbl="parChTrans1D2" presStyleIdx="0" presStyleCnt="1"/>
      <dgm:spPr/>
      <dgm:t>
        <a:bodyPr/>
        <a:lstStyle/>
        <a:p>
          <a:endParaRPr lang="en-US"/>
        </a:p>
      </dgm:t>
    </dgm:pt>
    <dgm:pt modelId="{083B7E2A-6443-45BA-AFE6-D5DCB1724A7E}" type="pres">
      <dgm:prSet presAssocID="{35856BEA-382F-43C6-8507-0622E6F1C214}" presName="extraNode" presStyleLbl="node1" presStyleIdx="0" presStyleCnt="4"/>
      <dgm:spPr/>
    </dgm:pt>
    <dgm:pt modelId="{4B55E8F2-B008-4E40-B5F9-8843FF4D12A2}" type="pres">
      <dgm:prSet presAssocID="{35856BEA-382F-43C6-8507-0622E6F1C214}" presName="dstNode" presStyleLbl="node1" presStyleIdx="0" presStyleCnt="4"/>
      <dgm:spPr/>
    </dgm:pt>
    <dgm:pt modelId="{95A06081-C906-4B1F-B8BF-B7FA8B01F1DB}" type="pres">
      <dgm:prSet presAssocID="{42504F22-0712-461E-9381-5AE2A36C489B}" presName="text_1" presStyleLbl="node1" presStyleIdx="0" presStyleCnt="4" custLinFactNeighborX="243" custLinFactNeighborY="4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43FB7-72E3-4495-8006-D6A946E628CE}" type="pres">
      <dgm:prSet presAssocID="{42504F22-0712-461E-9381-5AE2A36C489B}" presName="accent_1" presStyleCnt="0"/>
      <dgm:spPr/>
    </dgm:pt>
    <dgm:pt modelId="{207F6FC9-8C7D-4AEC-B7FF-8A5694258C76}" type="pres">
      <dgm:prSet presAssocID="{42504F22-0712-461E-9381-5AE2A36C489B}" presName="accentRepeatNode" presStyleLbl="solidFgAcc1" presStyleIdx="0" presStyleCnt="4"/>
      <dgm:spPr/>
    </dgm:pt>
    <dgm:pt modelId="{4EDD6395-B746-49DA-9583-D846683536F9}" type="pres">
      <dgm:prSet presAssocID="{6570DA82-66D4-4964-91B6-0F28D6DDA09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BBDF9-2197-4A23-B7DE-B0D560807F43}" type="pres">
      <dgm:prSet presAssocID="{6570DA82-66D4-4964-91B6-0F28D6DDA091}" presName="accent_2" presStyleCnt="0"/>
      <dgm:spPr/>
    </dgm:pt>
    <dgm:pt modelId="{E138B259-1657-4F76-9532-0A94267FDAF7}" type="pres">
      <dgm:prSet presAssocID="{6570DA82-66D4-4964-91B6-0F28D6DDA091}" presName="accentRepeatNode" presStyleLbl="solidFgAcc1" presStyleIdx="1" presStyleCnt="4"/>
      <dgm:spPr/>
    </dgm:pt>
    <dgm:pt modelId="{735159B9-1996-41B8-9A56-94310709CC1C}" type="pres">
      <dgm:prSet presAssocID="{DA6ED4C0-7654-4DA1-B79A-1BF9FEC3C19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63161-BBF0-4818-8CB4-C6C0872448B2}" type="pres">
      <dgm:prSet presAssocID="{DA6ED4C0-7654-4DA1-B79A-1BF9FEC3C193}" presName="accent_3" presStyleCnt="0"/>
      <dgm:spPr/>
    </dgm:pt>
    <dgm:pt modelId="{356AE3EF-3F82-44F3-9412-1D9AB22119DD}" type="pres">
      <dgm:prSet presAssocID="{DA6ED4C0-7654-4DA1-B79A-1BF9FEC3C193}" presName="accentRepeatNode" presStyleLbl="solidFgAcc1" presStyleIdx="2" presStyleCnt="4"/>
      <dgm:spPr/>
    </dgm:pt>
    <dgm:pt modelId="{A491819C-6060-4341-BBBE-90B1EE780D4C}" type="pres">
      <dgm:prSet presAssocID="{5131942B-CFC6-413D-8DBD-97B35E59AC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8D343-944D-42B1-825D-FF8153A04443}" type="pres">
      <dgm:prSet presAssocID="{5131942B-CFC6-413D-8DBD-97B35E59AC56}" presName="accent_4" presStyleCnt="0"/>
      <dgm:spPr/>
    </dgm:pt>
    <dgm:pt modelId="{FCB23198-4A96-45BD-A4EE-EBB8C2A98618}" type="pres">
      <dgm:prSet presAssocID="{5131942B-CFC6-413D-8DBD-97B35E59AC56}" presName="accentRepeatNode" presStyleLbl="solidFgAcc1" presStyleIdx="3" presStyleCnt="4"/>
      <dgm:spPr/>
    </dgm:pt>
  </dgm:ptLst>
  <dgm:cxnLst>
    <dgm:cxn modelId="{085BBD4E-076A-47C3-BD4F-7778DDCEE36F}" type="presOf" srcId="{5131942B-CFC6-413D-8DBD-97B35E59AC56}" destId="{A491819C-6060-4341-BBBE-90B1EE780D4C}" srcOrd="0" destOrd="0" presId="urn:microsoft.com/office/officeart/2008/layout/VerticalCurvedList"/>
    <dgm:cxn modelId="{BC1DA354-80B0-4BA1-AFD0-FAD71B078EF8}" srcId="{35856BEA-382F-43C6-8507-0622E6F1C214}" destId="{6570DA82-66D4-4964-91B6-0F28D6DDA091}" srcOrd="1" destOrd="0" parTransId="{2639CCF2-D5C0-4A77-9B89-2EE129E8411B}" sibTransId="{ABEC1144-2A06-48F3-8C5A-27B5A6C97398}"/>
    <dgm:cxn modelId="{6259308D-ED9D-4FE0-920E-E8CD93B1A86F}" type="presOf" srcId="{8467D968-A249-4912-8D6D-A1C2A12C6DC6}" destId="{12127FA1-0A46-48FA-B5AC-B565BC959003}" srcOrd="0" destOrd="0" presId="urn:microsoft.com/office/officeart/2008/layout/VerticalCurvedList"/>
    <dgm:cxn modelId="{FD11D46B-9A6F-469E-972F-15E1A5E112F9}" type="presOf" srcId="{DA6ED4C0-7654-4DA1-B79A-1BF9FEC3C193}" destId="{735159B9-1996-41B8-9A56-94310709CC1C}" srcOrd="0" destOrd="0" presId="urn:microsoft.com/office/officeart/2008/layout/VerticalCurvedList"/>
    <dgm:cxn modelId="{B0295B68-F34E-432B-BC2A-89C578A1D7EE}" type="presOf" srcId="{6570DA82-66D4-4964-91B6-0F28D6DDA091}" destId="{4EDD6395-B746-49DA-9583-D846683536F9}" srcOrd="0" destOrd="0" presId="urn:microsoft.com/office/officeart/2008/layout/VerticalCurvedList"/>
    <dgm:cxn modelId="{D7EB8C2A-FB40-47D4-8461-84DD22B6487D}" srcId="{35856BEA-382F-43C6-8507-0622E6F1C214}" destId="{DA6ED4C0-7654-4DA1-B79A-1BF9FEC3C193}" srcOrd="2" destOrd="0" parTransId="{BB62F4E6-9020-4C53-AE03-1957C75D6E43}" sibTransId="{0745372C-AF80-42B0-B8FA-3FDD7105FE12}"/>
    <dgm:cxn modelId="{4B8DD5B9-59B6-40DD-AFA8-D6A31E5B1092}" type="presOf" srcId="{42504F22-0712-461E-9381-5AE2A36C489B}" destId="{95A06081-C906-4B1F-B8BF-B7FA8B01F1DB}" srcOrd="0" destOrd="0" presId="urn:microsoft.com/office/officeart/2008/layout/VerticalCurvedList"/>
    <dgm:cxn modelId="{F2B59172-BE95-4673-9D8A-43BAF81A2BE0}" type="presOf" srcId="{35856BEA-382F-43C6-8507-0622E6F1C214}" destId="{19D73A06-2A99-4505-94D1-CE4252CC796D}" srcOrd="0" destOrd="0" presId="urn:microsoft.com/office/officeart/2008/layout/VerticalCurvedList"/>
    <dgm:cxn modelId="{15D2AA58-0CAB-488C-A701-50822506340B}" srcId="{35856BEA-382F-43C6-8507-0622E6F1C214}" destId="{42504F22-0712-461E-9381-5AE2A36C489B}" srcOrd="0" destOrd="0" parTransId="{8F2DA09A-98EE-47D7-8C96-110511850FF4}" sibTransId="{8467D968-A249-4912-8D6D-A1C2A12C6DC6}"/>
    <dgm:cxn modelId="{0F32CE46-E9F0-4BC3-B54B-A0FF1190739F}" srcId="{35856BEA-382F-43C6-8507-0622E6F1C214}" destId="{5131942B-CFC6-413D-8DBD-97B35E59AC56}" srcOrd="3" destOrd="0" parTransId="{984831C3-DF75-4EC9-9C65-AFBB3B1B0A6E}" sibTransId="{29DDF436-2C5F-460B-A9B5-CC88BB0B474E}"/>
    <dgm:cxn modelId="{EBDF9CAC-C1F9-4052-ABFC-7F4B135EF2AE}" type="presParOf" srcId="{19D73A06-2A99-4505-94D1-CE4252CC796D}" destId="{D6167755-A8C6-4511-A11E-E43ECFBCEC07}" srcOrd="0" destOrd="0" presId="urn:microsoft.com/office/officeart/2008/layout/VerticalCurvedList"/>
    <dgm:cxn modelId="{9A45D543-E60D-4329-B539-05AD96545719}" type="presParOf" srcId="{D6167755-A8C6-4511-A11E-E43ECFBCEC07}" destId="{59942828-1789-4734-AF5E-4218C08A34A3}" srcOrd="0" destOrd="0" presId="urn:microsoft.com/office/officeart/2008/layout/VerticalCurvedList"/>
    <dgm:cxn modelId="{4A204CED-2E73-4F48-9481-62E3C2E640F3}" type="presParOf" srcId="{59942828-1789-4734-AF5E-4218C08A34A3}" destId="{067B8661-C21B-4433-A3FE-6314C9C5C3E3}" srcOrd="0" destOrd="0" presId="urn:microsoft.com/office/officeart/2008/layout/VerticalCurvedList"/>
    <dgm:cxn modelId="{FE443203-2C21-45C7-8C57-7F5A3608777D}" type="presParOf" srcId="{59942828-1789-4734-AF5E-4218C08A34A3}" destId="{12127FA1-0A46-48FA-B5AC-B565BC959003}" srcOrd="1" destOrd="0" presId="urn:microsoft.com/office/officeart/2008/layout/VerticalCurvedList"/>
    <dgm:cxn modelId="{6B9FCE5D-E4F0-4478-9182-75E4818EF2CB}" type="presParOf" srcId="{59942828-1789-4734-AF5E-4218C08A34A3}" destId="{083B7E2A-6443-45BA-AFE6-D5DCB1724A7E}" srcOrd="2" destOrd="0" presId="urn:microsoft.com/office/officeart/2008/layout/VerticalCurvedList"/>
    <dgm:cxn modelId="{5D134B95-F24E-4503-ACFA-9EF5DEA5FFCD}" type="presParOf" srcId="{59942828-1789-4734-AF5E-4218C08A34A3}" destId="{4B55E8F2-B008-4E40-B5F9-8843FF4D12A2}" srcOrd="3" destOrd="0" presId="urn:microsoft.com/office/officeart/2008/layout/VerticalCurvedList"/>
    <dgm:cxn modelId="{057724F0-A358-47AD-8A25-BD1BCE212A83}" type="presParOf" srcId="{D6167755-A8C6-4511-A11E-E43ECFBCEC07}" destId="{95A06081-C906-4B1F-B8BF-B7FA8B01F1DB}" srcOrd="1" destOrd="0" presId="urn:microsoft.com/office/officeart/2008/layout/VerticalCurvedList"/>
    <dgm:cxn modelId="{384214B5-80FA-4D1F-B32F-E6DFB4CC37B0}" type="presParOf" srcId="{D6167755-A8C6-4511-A11E-E43ECFBCEC07}" destId="{E1143FB7-72E3-4495-8006-D6A946E628CE}" srcOrd="2" destOrd="0" presId="urn:microsoft.com/office/officeart/2008/layout/VerticalCurvedList"/>
    <dgm:cxn modelId="{26C67E89-1681-4B25-900E-383B1BE62224}" type="presParOf" srcId="{E1143FB7-72E3-4495-8006-D6A946E628CE}" destId="{207F6FC9-8C7D-4AEC-B7FF-8A5694258C76}" srcOrd="0" destOrd="0" presId="urn:microsoft.com/office/officeart/2008/layout/VerticalCurvedList"/>
    <dgm:cxn modelId="{4AE20819-97BE-41E9-A582-AC8A735D50ED}" type="presParOf" srcId="{D6167755-A8C6-4511-A11E-E43ECFBCEC07}" destId="{4EDD6395-B746-49DA-9583-D846683536F9}" srcOrd="3" destOrd="0" presId="urn:microsoft.com/office/officeart/2008/layout/VerticalCurvedList"/>
    <dgm:cxn modelId="{6714793C-96D9-4D77-90B9-B580314CB4FD}" type="presParOf" srcId="{D6167755-A8C6-4511-A11E-E43ECFBCEC07}" destId="{B9DBBDF9-2197-4A23-B7DE-B0D560807F43}" srcOrd="4" destOrd="0" presId="urn:microsoft.com/office/officeart/2008/layout/VerticalCurvedList"/>
    <dgm:cxn modelId="{68F10751-BC81-4F2D-97D6-389A31C6E552}" type="presParOf" srcId="{B9DBBDF9-2197-4A23-B7DE-B0D560807F43}" destId="{E138B259-1657-4F76-9532-0A94267FDAF7}" srcOrd="0" destOrd="0" presId="urn:microsoft.com/office/officeart/2008/layout/VerticalCurvedList"/>
    <dgm:cxn modelId="{5BCD3A53-06FC-4146-BBFA-E37B52021E67}" type="presParOf" srcId="{D6167755-A8C6-4511-A11E-E43ECFBCEC07}" destId="{735159B9-1996-41B8-9A56-94310709CC1C}" srcOrd="5" destOrd="0" presId="urn:microsoft.com/office/officeart/2008/layout/VerticalCurvedList"/>
    <dgm:cxn modelId="{FDDB4BF9-5274-4338-830D-3E52F30BDF99}" type="presParOf" srcId="{D6167755-A8C6-4511-A11E-E43ECFBCEC07}" destId="{99463161-BBF0-4818-8CB4-C6C0872448B2}" srcOrd="6" destOrd="0" presId="urn:microsoft.com/office/officeart/2008/layout/VerticalCurvedList"/>
    <dgm:cxn modelId="{D0EFB697-BF30-4779-96CB-A7E46DD7436C}" type="presParOf" srcId="{99463161-BBF0-4818-8CB4-C6C0872448B2}" destId="{356AE3EF-3F82-44F3-9412-1D9AB22119DD}" srcOrd="0" destOrd="0" presId="urn:microsoft.com/office/officeart/2008/layout/VerticalCurvedList"/>
    <dgm:cxn modelId="{92A0EAC7-3C04-414D-9A40-42D3F3638BE8}" type="presParOf" srcId="{D6167755-A8C6-4511-A11E-E43ECFBCEC07}" destId="{A491819C-6060-4341-BBBE-90B1EE780D4C}" srcOrd="7" destOrd="0" presId="urn:microsoft.com/office/officeart/2008/layout/VerticalCurvedList"/>
    <dgm:cxn modelId="{A9781C9D-29FC-4D9A-9643-8EE5EB154353}" type="presParOf" srcId="{D6167755-A8C6-4511-A11E-E43ECFBCEC07}" destId="{A698D343-944D-42B1-825D-FF8153A04443}" srcOrd="8" destOrd="0" presId="urn:microsoft.com/office/officeart/2008/layout/VerticalCurvedList"/>
    <dgm:cxn modelId="{576C095A-342D-42D2-BE78-02E81CE4EE9B}" type="presParOf" srcId="{A698D343-944D-42B1-825D-FF8153A04443}" destId="{FCB23198-4A96-45BD-A4EE-EBB8C2A986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7FA1-0A46-48FA-B5AC-B565BC959003}">
      <dsp:nvSpPr>
        <dsp:cNvPr id="0" name=""/>
        <dsp:cNvSpPr/>
      </dsp:nvSpPr>
      <dsp:spPr>
        <a:xfrm>
          <a:off x="-6124389" y="-937016"/>
          <a:ext cx="7290409" cy="729040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06081-C906-4B1F-B8BF-B7FA8B01F1DB}">
      <dsp:nvSpPr>
        <dsp:cNvPr id="0" name=""/>
        <dsp:cNvSpPr/>
      </dsp:nvSpPr>
      <dsp:spPr>
        <a:xfrm>
          <a:off x="627129" y="453982"/>
          <a:ext cx="6946051" cy="8332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396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Times New Roman" pitchFamily="18" charset="0"/>
              <a:cs typeface="Times New Roman" pitchFamily="18" charset="0"/>
            </a:rPr>
            <a:t>CHẤT DẺO</a:t>
          </a:r>
          <a:endParaRPr lang="en-US" sz="4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129" y="453982"/>
        <a:ext cx="6946051" cy="833255"/>
      </dsp:txXfrm>
    </dsp:sp>
    <dsp:sp modelId="{207F6FC9-8C7D-4AEC-B7FF-8A5694258C76}">
      <dsp:nvSpPr>
        <dsp:cNvPr id="0" name=""/>
        <dsp:cNvSpPr/>
      </dsp:nvSpPr>
      <dsp:spPr>
        <a:xfrm>
          <a:off x="89466" y="312254"/>
          <a:ext cx="1041569" cy="1041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DD6395-B746-49DA-9583-D846683536F9}">
      <dsp:nvSpPr>
        <dsp:cNvPr id="0" name=""/>
        <dsp:cNvSpPr/>
      </dsp:nvSpPr>
      <dsp:spPr>
        <a:xfrm>
          <a:off x="1087974" y="1666510"/>
          <a:ext cx="6468327" cy="833255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396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Times New Roman" pitchFamily="18" charset="0"/>
              <a:cs typeface="Times New Roman" pitchFamily="18" charset="0"/>
            </a:rPr>
            <a:t>TƠ</a:t>
          </a:r>
          <a:endParaRPr lang="en-US" sz="4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974" y="1666510"/>
        <a:ext cx="6468327" cy="833255"/>
      </dsp:txXfrm>
    </dsp:sp>
    <dsp:sp modelId="{E138B259-1657-4F76-9532-0A94267FDAF7}">
      <dsp:nvSpPr>
        <dsp:cNvPr id="0" name=""/>
        <dsp:cNvSpPr/>
      </dsp:nvSpPr>
      <dsp:spPr>
        <a:xfrm>
          <a:off x="567190" y="1562353"/>
          <a:ext cx="1041569" cy="1041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159B9-1996-41B8-9A56-94310709CC1C}">
      <dsp:nvSpPr>
        <dsp:cNvPr id="0" name=""/>
        <dsp:cNvSpPr/>
      </dsp:nvSpPr>
      <dsp:spPr>
        <a:xfrm>
          <a:off x="1087974" y="2916610"/>
          <a:ext cx="6468327" cy="833255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396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Times New Roman" pitchFamily="18" charset="0"/>
              <a:cs typeface="Times New Roman" pitchFamily="18" charset="0"/>
            </a:rPr>
            <a:t>CAO SU</a:t>
          </a:r>
          <a:endParaRPr lang="en-US" sz="4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974" y="2916610"/>
        <a:ext cx="6468327" cy="833255"/>
      </dsp:txXfrm>
    </dsp:sp>
    <dsp:sp modelId="{356AE3EF-3F82-44F3-9412-1D9AB22119DD}">
      <dsp:nvSpPr>
        <dsp:cNvPr id="0" name=""/>
        <dsp:cNvSpPr/>
      </dsp:nvSpPr>
      <dsp:spPr>
        <a:xfrm>
          <a:off x="567190" y="2812453"/>
          <a:ext cx="1041569" cy="1041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1819C-6060-4341-BBBE-90B1EE780D4C}">
      <dsp:nvSpPr>
        <dsp:cNvPr id="0" name=""/>
        <dsp:cNvSpPr/>
      </dsp:nvSpPr>
      <dsp:spPr>
        <a:xfrm>
          <a:off x="610250" y="4166709"/>
          <a:ext cx="6946051" cy="83325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396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Times New Roman" pitchFamily="18" charset="0"/>
              <a:cs typeface="Times New Roman" pitchFamily="18" charset="0"/>
            </a:rPr>
            <a:t>KEO DÁN TỔNG HỢP</a:t>
          </a:r>
          <a:endParaRPr lang="en-US" sz="4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250" y="4166709"/>
        <a:ext cx="6946051" cy="833255"/>
      </dsp:txXfrm>
    </dsp:sp>
    <dsp:sp modelId="{FCB23198-4A96-45BD-A4EE-EBB8C2A98618}">
      <dsp:nvSpPr>
        <dsp:cNvPr id="0" name=""/>
        <dsp:cNvSpPr/>
      </dsp:nvSpPr>
      <dsp:spPr>
        <a:xfrm>
          <a:off x="89466" y="4062552"/>
          <a:ext cx="1041569" cy="1041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9C5B-132E-4646-A8E8-300A989C508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FF60-A513-4A3D-8BBE-F0F86D70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73FF-D6EF-4F4B-A013-DBFB598FB2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2FF60-A513-4A3D-8BBE-F0F86D704BC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8F23E-40F9-4777-9D3C-264F3A57D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772C-37DB-44F3-B6FF-2B422265CDE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BAA3-56D1-4976-B972-348D41BF1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senwork.com/admin/Resources/Images/images1615825_rac.%20nylong20080916102247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img.photo.zing.vn/file_uploads/gallery/sources/2009/08/06/04/45561249549370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phuquy-vn.com/phuquy/images/Image/LK075_bi903.jpg" TargetMode="Externa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http://tintuconline.com.vn/Library/myImages/4/2008/07/ngay10/tocgia2.jpg" TargetMode="External"/><Relationship Id="rId2" Type="http://schemas.openxmlformats.org/officeDocument/2006/relationships/hyperlink" Target="http://tintuconline.com.vn/Library/myImages/4/2008/07/ngay10/tocgia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tintuconline.com.vn/Library/myImages/4/2008/07/ngay10/tocgia2.jpg" TargetMode="External"/><Relationship Id="rId4" Type="http://schemas.openxmlformats.org/officeDocument/2006/relationships/image" Target="http://tintuconline.com.vn/Library/myImages/4/2008/07/ngay10/tocgia3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hyperlink" Target="http://images.google.com.vn/imgres?imgurl=http://bkviet.com/images/day%20cap.jpg&amp;imgrefurl=http://bkviet.com/&amp;usg=__8rmCTBso7NHd0vHzhNPv4ReB6VE=&amp;h=533&amp;w=400&amp;sz=52&amp;hl=vi&amp;start=1&amp;tbnid=EqUaKiY7woztOM:&amp;tbnh=132&amp;tbnw=99&amp;prev=/images?q=day+cap&amp;gbv=2&amp;hl=v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235821"/>
            <a:ext cx="8208912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14: VẬT LIỆU  POLIME  </a:t>
            </a:r>
            <a:endParaRPr lang="en-US" sz="4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4244611"/>
              </p:ext>
            </p:extLst>
          </p:nvPr>
        </p:nvGraphicFramePr>
        <p:xfrm>
          <a:off x="1043608" y="1556792"/>
          <a:ext cx="7632848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8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991600" cy="761999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MỘT SỐ ỨNG DỤNG CỦA PVC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2926"/>
            <a:ext cx="2362200" cy="21212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73" y="1017333"/>
            <a:ext cx="2590053" cy="2124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4" y="838200"/>
            <a:ext cx="2922968" cy="2431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6029"/>
            <a:ext cx="3403600" cy="222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6029"/>
            <a:ext cx="3911600" cy="22299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" y="3141345"/>
            <a:ext cx="1536700" cy="6704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3200" y="3141345"/>
            <a:ext cx="1371600" cy="6704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81800" y="3141345"/>
            <a:ext cx="1447800" cy="6704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95400" y="6096000"/>
            <a:ext cx="1524000" cy="723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6108700"/>
            <a:ext cx="2089150" cy="71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265" y="3275417"/>
            <a:ext cx="135646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Tấm rèm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94530" y="6259324"/>
            <a:ext cx="198163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Ống dẫn nước</a:t>
            </a:r>
            <a:endParaRPr lang="en-US" sz="2300" b="1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8953" y="3275417"/>
            <a:ext cx="13805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Vỏ ổ điện</a:t>
            </a:r>
            <a:endParaRPr lang="en-US" sz="2300" b="1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27873" y="6241162"/>
            <a:ext cx="13516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Túi đựng</a:t>
            </a:r>
            <a:endParaRPr lang="en-US" sz="2300" b="1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5247" y="3244334"/>
            <a:ext cx="118814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Áo mưa</a:t>
            </a:r>
            <a:endParaRPr lang="en-US" sz="23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949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1058863"/>
            <a:ext cx="6248400" cy="1608137"/>
            <a:chOff x="768" y="288"/>
            <a:chExt cx="4104" cy="1056"/>
          </a:xfrm>
        </p:grpSpPr>
        <p:graphicFrame>
          <p:nvGraphicFramePr>
            <p:cNvPr id="123945" name="Object 41"/>
            <p:cNvGraphicFramePr>
              <a:graphicFrameLocks noChangeAspect="1"/>
            </p:cNvGraphicFramePr>
            <p:nvPr/>
          </p:nvGraphicFramePr>
          <p:xfrm>
            <a:off x="888" y="384"/>
            <a:ext cx="3984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Document" r:id="rId3" imgW="3371760" imgH="743040" progId="">
                    <p:embed/>
                  </p:oleObj>
                </mc:Choice>
                <mc:Fallback>
                  <p:oleObj name="Document" r:id="rId3" imgW="3371760" imgH="743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8" y="384"/>
                          <a:ext cx="3984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46" name="Rectangle 42"/>
            <p:cNvSpPr>
              <a:spLocks noChangeArrowheads="1"/>
            </p:cNvSpPr>
            <p:nvPr/>
          </p:nvSpPr>
          <p:spPr bwMode="auto">
            <a:xfrm>
              <a:off x="768" y="288"/>
              <a:ext cx="2544" cy="10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aphicFrame>
        <p:nvGraphicFramePr>
          <p:cNvPr id="123998" name="Group 94"/>
          <p:cNvGraphicFramePr>
            <a:graphicFrameLocks noGrp="1"/>
          </p:cNvGraphicFramePr>
          <p:nvPr>
            <p:ph/>
          </p:nvPr>
        </p:nvGraphicFramePr>
        <p:xfrm>
          <a:off x="152400" y="274638"/>
          <a:ext cx="8667750" cy="6354763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Poli(metyl metacrylat) - PMM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chế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Ứng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1828800" y="40386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Chất rắn trong suốt, cho ánh sáng truyền qua tốt</a:t>
            </a:r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1828800" y="5334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Chế tạo thủy tinh hữu cơ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57400" y="2514600"/>
            <a:ext cx="5943600" cy="1520825"/>
            <a:chOff x="576" y="1632"/>
            <a:chExt cx="4128" cy="1056"/>
          </a:xfrm>
        </p:grpSpPr>
        <p:graphicFrame>
          <p:nvGraphicFramePr>
            <p:cNvPr id="123939" name="Object 35"/>
            <p:cNvGraphicFramePr>
              <a:graphicFrameLocks noChangeAspect="1"/>
            </p:cNvGraphicFramePr>
            <p:nvPr/>
          </p:nvGraphicFramePr>
          <p:xfrm>
            <a:off x="624" y="1721"/>
            <a:ext cx="3984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Document" r:id="rId5" imgW="3371760" imgH="743040" progId="">
                    <p:embed/>
                  </p:oleObj>
                </mc:Choice>
                <mc:Fallback>
                  <p:oleObj name="Document" r:id="rId5" imgW="3371760" imgH="743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721"/>
                          <a:ext cx="3984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40" name="Rectangle 36"/>
            <p:cNvSpPr>
              <a:spLocks noChangeArrowheads="1"/>
            </p:cNvSpPr>
            <p:nvPr/>
          </p:nvSpPr>
          <p:spPr bwMode="auto">
            <a:xfrm>
              <a:off x="576" y="1632"/>
              <a:ext cx="41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5971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0" grpId="0" autoUpdateAnimBg="0"/>
      <p:bldP spid="1239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32122"/>
            <a:ext cx="9139518" cy="813314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 smtClean="0">
                <a:cs typeface="Times New Roman" pitchFamily="18" charset="0"/>
              </a:rPr>
              <a:t>MỘT SỐ ỨNG DỤNG CỦA PMM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9" y="4038600"/>
            <a:ext cx="2917000" cy="19328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22" y="1867414"/>
            <a:ext cx="2583501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870836"/>
            <a:ext cx="3048000" cy="1880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37" y="870836"/>
            <a:ext cx="3647564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7" y="4096135"/>
            <a:ext cx="3078801" cy="18920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3023628"/>
            <a:ext cx="1600200" cy="6728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88628" y="4572514"/>
            <a:ext cx="2219395" cy="8884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1" y="3200914"/>
            <a:ext cx="2650618" cy="6852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00800" y="6019800"/>
            <a:ext cx="16764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5968488"/>
            <a:ext cx="2057400" cy="813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603" y="3136898"/>
            <a:ext cx="13067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Răng giả</a:t>
            </a:r>
            <a:endParaRPr lang="en-US" sz="2300" b="1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8628" y="4793619"/>
            <a:ext cx="210025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Kính viễn vọng</a:t>
            </a:r>
            <a:endParaRPr lang="en-US" sz="2300" b="1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2375" y="3360036"/>
            <a:ext cx="23310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00" b="1" smtClean="0">
                <a:solidFill>
                  <a:srgbClr val="000000"/>
                </a:solidFill>
                <a:latin typeface="+mj-lt"/>
                <a:ea typeface="SimSun"/>
              </a:rPr>
              <a:t>Kính mũ bảo hiểm</a:t>
            </a:r>
            <a:endParaRPr lang="en-US" sz="2100" b="1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446" y="6185356"/>
            <a:ext cx="18950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smtClean="0">
                <a:solidFill>
                  <a:srgbClr val="000000"/>
                </a:solidFill>
                <a:latin typeface="+mj-lt"/>
                <a:ea typeface="SimSun"/>
              </a:rPr>
              <a:t>Kính máy bay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9383" y="6152006"/>
            <a:ext cx="13628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Kính ô tô</a:t>
            </a:r>
            <a:endParaRPr lang="en-US" sz="23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5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113" name="Group 161"/>
          <p:cNvGraphicFramePr>
            <a:graphicFrameLocks noGrp="1"/>
          </p:cNvGraphicFramePr>
          <p:nvPr>
            <p:ph/>
          </p:nvPr>
        </p:nvGraphicFramePr>
        <p:xfrm>
          <a:off x="247650" y="198438"/>
          <a:ext cx="8667750" cy="6669405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Poli(phenol-fomanđehit) – PPF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chế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Ứng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1905000" y="4114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Chất rắn dễ nóng chảy, dễ tan trong một số dung</a:t>
            </a:r>
          </a:p>
          <a:p>
            <a:pPr algn="just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môi hữu cơ</a:t>
            </a: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2057400" y="5715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500" b="1">
                <a:solidFill>
                  <a:srgbClr val="0000FF"/>
                </a:solidFill>
                <a:latin typeface="Times New Roman" pitchFamily="18" charset="0"/>
              </a:rPr>
              <a:t>Sản xuất bột ép, sơn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133600" y="1371600"/>
            <a:ext cx="2209800" cy="1250950"/>
            <a:chOff x="1776" y="583"/>
            <a:chExt cx="1392" cy="788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1776" y="583"/>
              <a:ext cx="1104" cy="729"/>
              <a:chOff x="1776" y="583"/>
              <a:chExt cx="1104" cy="729"/>
            </a:xfrm>
          </p:grpSpPr>
          <p:grpSp>
            <p:nvGrpSpPr>
              <p:cNvPr id="4" name="Group 68"/>
              <p:cNvGrpSpPr>
                <a:grpSpLocks/>
              </p:cNvGrpSpPr>
              <p:nvPr/>
            </p:nvGrpSpPr>
            <p:grpSpPr bwMode="auto">
              <a:xfrm>
                <a:off x="1776" y="583"/>
                <a:ext cx="1104" cy="713"/>
                <a:chOff x="1776" y="-9"/>
                <a:chExt cx="1104" cy="713"/>
              </a:xfrm>
            </p:grpSpPr>
            <p:grpSp>
              <p:nvGrpSpPr>
                <p:cNvPr id="5" name="Group 69"/>
                <p:cNvGrpSpPr>
                  <a:grpSpLocks/>
                </p:cNvGrpSpPr>
                <p:nvPr/>
              </p:nvGrpSpPr>
              <p:grpSpPr bwMode="auto">
                <a:xfrm>
                  <a:off x="1929" y="201"/>
                  <a:ext cx="367" cy="503"/>
                  <a:chOff x="2100" y="480"/>
                  <a:chExt cx="402" cy="551"/>
                </a:xfrm>
              </p:grpSpPr>
              <p:grpSp>
                <p:nvGrpSpPr>
                  <p:cNvPr id="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100" y="629"/>
                    <a:ext cx="402" cy="402"/>
                    <a:chOff x="3972" y="2164"/>
                    <a:chExt cx="724" cy="724"/>
                  </a:xfrm>
                </p:grpSpPr>
                <p:grpSp>
                  <p:nvGrpSpPr>
                    <p:cNvPr id="7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2" y="2164"/>
                      <a:ext cx="724" cy="724"/>
                      <a:chOff x="3972" y="2164"/>
                      <a:chExt cx="724" cy="724"/>
                    </a:xfrm>
                  </p:grpSpPr>
                  <p:sp>
                    <p:nvSpPr>
                      <p:cNvPr id="12602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72" y="2164"/>
                        <a:ext cx="362" cy="18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26025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2" y="2345"/>
                        <a:ext cx="0" cy="362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26026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2" y="2707"/>
                        <a:ext cx="362" cy="18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26027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334" y="2707"/>
                        <a:ext cx="362" cy="18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26028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96" y="2345"/>
                        <a:ext cx="0" cy="362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2602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34" y="2164"/>
                        <a:ext cx="362" cy="18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126030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2" y="2294"/>
                      <a:ext cx="452" cy="452"/>
                    </a:xfrm>
                    <a:prstGeom prst="ellips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26031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480"/>
                    <a:ext cx="0" cy="149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603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007" y="-9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FF"/>
                      </a:solidFill>
                      <a:latin typeface="Times New Roman" pitchFamily="18" charset="0"/>
                    </a:rPr>
                    <a:t>OH</a:t>
                  </a:r>
                </a:p>
              </p:txBody>
            </p:sp>
            <p:sp>
              <p:nvSpPr>
                <p:cNvPr id="126033" name="Line 81"/>
                <p:cNvSpPr>
                  <a:spLocks noChangeShapeType="1"/>
                </p:cNvSpPr>
                <p:nvPr/>
              </p:nvSpPr>
              <p:spPr bwMode="auto">
                <a:xfrm>
                  <a:off x="2296" y="432"/>
                  <a:ext cx="152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3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404" y="308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FF"/>
                      </a:solidFill>
                      <a:latin typeface="Times New Roman" pitchFamily="18" charset="0"/>
                    </a:rPr>
                    <a:t>CH</a:t>
                  </a:r>
                  <a:r>
                    <a:rPr lang="en-US" b="1" baseline="-25000">
                      <a:solidFill>
                        <a:srgbClr val="0000FF"/>
                      </a:solidFill>
                      <a:latin typeface="Times New Roman" pitchFamily="18" charset="0"/>
                    </a:rPr>
                    <a:t>2</a:t>
                  </a:r>
                  <a:endParaRPr lang="en-US" b="1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6035" name="Line 83"/>
                <p:cNvSpPr>
                  <a:spLocks noChangeShapeType="1"/>
                </p:cNvSpPr>
                <p:nvPr/>
              </p:nvSpPr>
              <p:spPr bwMode="auto">
                <a:xfrm>
                  <a:off x="2728" y="432"/>
                  <a:ext cx="152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36" name="Line 84"/>
                <p:cNvSpPr>
                  <a:spLocks noChangeShapeType="1"/>
                </p:cNvSpPr>
                <p:nvPr/>
              </p:nvSpPr>
              <p:spPr bwMode="auto">
                <a:xfrm>
                  <a:off x="1776" y="432"/>
                  <a:ext cx="152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26037" name="AutoShape 85"/>
              <p:cNvSpPr>
                <a:spLocks/>
              </p:cNvSpPr>
              <p:nvPr/>
            </p:nvSpPr>
            <p:spPr bwMode="auto">
              <a:xfrm>
                <a:off x="1848" y="736"/>
                <a:ext cx="48" cy="576"/>
              </a:xfrm>
              <a:prstGeom prst="leftBracket">
                <a:avLst>
                  <a:gd name="adj" fmla="val 100000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6038" name="AutoShape 86"/>
              <p:cNvSpPr>
                <a:spLocks/>
              </p:cNvSpPr>
              <p:nvPr/>
            </p:nvSpPr>
            <p:spPr bwMode="auto">
              <a:xfrm>
                <a:off x="2756" y="736"/>
                <a:ext cx="48" cy="576"/>
              </a:xfrm>
              <a:prstGeom prst="rightBracket">
                <a:avLst>
                  <a:gd name="adj" fmla="val 100000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26039" name="Text Box 87"/>
            <p:cNvSpPr txBox="1">
              <a:spLocks noChangeArrowheads="1"/>
            </p:cNvSpPr>
            <p:nvPr/>
          </p:nvSpPr>
          <p:spPr bwMode="auto">
            <a:xfrm>
              <a:off x="2784" y="11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n</a:t>
              </a:r>
            </a:p>
          </p:txBody>
        </p:sp>
      </p:grp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2057400" y="2667000"/>
            <a:ext cx="6781800" cy="1250950"/>
            <a:chOff x="288" y="504"/>
            <a:chExt cx="4272" cy="788"/>
          </a:xfrm>
        </p:grpSpPr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288" y="528"/>
              <a:ext cx="672" cy="713"/>
              <a:chOff x="144" y="1392"/>
              <a:chExt cx="672" cy="713"/>
            </a:xfrm>
          </p:grpSpPr>
          <p:grpSp>
            <p:nvGrpSpPr>
              <p:cNvPr id="10" name="Group 112"/>
              <p:cNvGrpSpPr>
                <a:grpSpLocks/>
              </p:cNvGrpSpPr>
              <p:nvPr/>
            </p:nvGrpSpPr>
            <p:grpSpPr bwMode="auto">
              <a:xfrm>
                <a:off x="354" y="1602"/>
                <a:ext cx="367" cy="503"/>
                <a:chOff x="2100" y="480"/>
                <a:chExt cx="402" cy="551"/>
              </a:xfrm>
            </p:grpSpPr>
            <p:grpSp>
              <p:nvGrpSpPr>
                <p:cNvPr id="11" name="Group 113"/>
                <p:cNvGrpSpPr>
                  <a:grpSpLocks/>
                </p:cNvGrpSpPr>
                <p:nvPr/>
              </p:nvGrpSpPr>
              <p:grpSpPr bwMode="auto">
                <a:xfrm>
                  <a:off x="2100" y="629"/>
                  <a:ext cx="402" cy="402"/>
                  <a:chOff x="3972" y="2164"/>
                  <a:chExt cx="724" cy="724"/>
                </a:xfrm>
              </p:grpSpPr>
              <p:grpSp>
                <p:nvGrpSpPr>
                  <p:cNvPr id="1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972" y="2164"/>
                    <a:ext cx="724" cy="724"/>
                    <a:chOff x="3972" y="2164"/>
                    <a:chExt cx="724" cy="724"/>
                  </a:xfrm>
                </p:grpSpPr>
                <p:sp>
                  <p:nvSpPr>
                    <p:cNvPr id="126067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72" y="2164"/>
                      <a:ext cx="362" cy="181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068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2" y="2345"/>
                      <a:ext cx="0" cy="362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069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2" y="2707"/>
                      <a:ext cx="362" cy="181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070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34" y="2707"/>
                      <a:ext cx="362" cy="181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071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96" y="2345"/>
                      <a:ext cx="0" cy="362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072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4" y="2164"/>
                      <a:ext cx="362" cy="181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2607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102" y="2294"/>
                    <a:ext cx="452" cy="452"/>
                  </a:xfrm>
                  <a:prstGeom prst="ellips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6074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304" y="480"/>
                  <a:ext cx="0" cy="149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26075" name="Text Box 123"/>
              <p:cNvSpPr txBox="1">
                <a:spLocks noChangeArrowheads="1"/>
              </p:cNvSpPr>
              <p:nvPr/>
            </p:nvSpPr>
            <p:spPr bwMode="auto">
              <a:xfrm>
                <a:off x="432" y="139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126076" name="Text Box 124"/>
              <p:cNvSpPr txBox="1">
                <a:spLocks noChangeArrowheads="1"/>
              </p:cNvSpPr>
              <p:nvPr/>
            </p:nvSpPr>
            <p:spPr bwMode="auto">
              <a:xfrm>
                <a:off x="144" y="168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</a:rPr>
                  <a:t>n</a:t>
                </a:r>
              </a:p>
            </p:txBody>
          </p:sp>
        </p:grpSp>
        <p:grpSp>
          <p:nvGrpSpPr>
            <p:cNvPr id="13" name="Group 125"/>
            <p:cNvGrpSpPr>
              <a:grpSpLocks/>
            </p:cNvGrpSpPr>
            <p:nvPr/>
          </p:nvGrpSpPr>
          <p:grpSpPr bwMode="auto">
            <a:xfrm>
              <a:off x="1152" y="816"/>
              <a:ext cx="816" cy="231"/>
              <a:chOff x="528" y="2160"/>
              <a:chExt cx="816" cy="231"/>
            </a:xfrm>
          </p:grpSpPr>
          <p:sp>
            <p:nvSpPr>
              <p:cNvPr id="126078" name="Text Box 126"/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</a:rPr>
                  <a:t>n</a:t>
                </a:r>
              </a:p>
            </p:txBody>
          </p:sp>
          <p:sp>
            <p:nvSpPr>
              <p:cNvPr id="126079" name="Text Box 127"/>
              <p:cNvSpPr txBox="1">
                <a:spLocks noChangeArrowheads="1"/>
              </p:cNvSpPr>
              <p:nvPr/>
            </p:nvSpPr>
            <p:spPr bwMode="auto">
              <a:xfrm>
                <a:off x="648" y="2160"/>
                <a:ext cx="6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</a:rPr>
                  <a:t> = O</a:t>
                </a:r>
              </a:p>
            </p:txBody>
          </p:sp>
        </p:grpSp>
        <p:grpSp>
          <p:nvGrpSpPr>
            <p:cNvPr id="14" name="Group 128"/>
            <p:cNvGrpSpPr>
              <a:grpSpLocks/>
            </p:cNvGrpSpPr>
            <p:nvPr/>
          </p:nvGrpSpPr>
          <p:grpSpPr bwMode="auto">
            <a:xfrm>
              <a:off x="1968" y="805"/>
              <a:ext cx="348" cy="317"/>
              <a:chOff x="1296" y="2448"/>
              <a:chExt cx="348" cy="317"/>
            </a:xfrm>
          </p:grpSpPr>
          <p:sp>
            <p:nvSpPr>
              <p:cNvPr id="126081" name="Text Box 129"/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2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00FF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0000FF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82" name="Line 130"/>
              <p:cNvSpPr>
                <a:spLocks noChangeShapeType="1"/>
              </p:cNvSpPr>
              <p:nvPr/>
            </p:nvSpPr>
            <p:spPr bwMode="auto">
              <a:xfrm>
                <a:off x="1296" y="2592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83" name="Text Box 131"/>
              <p:cNvSpPr txBox="1">
                <a:spLocks noChangeArrowheads="1"/>
              </p:cNvSpPr>
              <p:nvPr/>
            </p:nvSpPr>
            <p:spPr bwMode="auto">
              <a:xfrm>
                <a:off x="1356" y="2592"/>
                <a:ext cx="2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00FF"/>
                    </a:solidFill>
                    <a:latin typeface="Times New Roman" pitchFamily="18" charset="0"/>
                  </a:rPr>
                  <a:t>t</a:t>
                </a:r>
                <a:r>
                  <a:rPr lang="en-US" sz="1200" b="1" baseline="3000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endParaRPr lang="en-US" sz="12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132"/>
            <p:cNvGrpSpPr>
              <a:grpSpLocks/>
            </p:cNvGrpSpPr>
            <p:nvPr/>
          </p:nvGrpSpPr>
          <p:grpSpPr bwMode="auto">
            <a:xfrm>
              <a:off x="3744" y="825"/>
              <a:ext cx="816" cy="231"/>
              <a:chOff x="2208" y="2160"/>
              <a:chExt cx="816" cy="231"/>
            </a:xfrm>
          </p:grpSpPr>
          <p:sp>
            <p:nvSpPr>
              <p:cNvPr id="126085" name="Text Box 133"/>
              <p:cNvSpPr txBox="1">
                <a:spLocks noChangeArrowheads="1"/>
              </p:cNvSpPr>
              <p:nvPr/>
            </p:nvSpPr>
            <p:spPr bwMode="auto">
              <a:xfrm>
                <a:off x="2208" y="216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</a:rPr>
                  <a:t>n</a:t>
                </a:r>
              </a:p>
            </p:txBody>
          </p:sp>
          <p:sp>
            <p:nvSpPr>
              <p:cNvPr id="126086" name="Text Box 134"/>
              <p:cNvSpPr txBox="1">
                <a:spLocks noChangeArrowheads="1"/>
              </p:cNvSpPr>
              <p:nvPr/>
            </p:nvSpPr>
            <p:spPr bwMode="auto">
              <a:xfrm>
                <a:off x="2328" y="2160"/>
                <a:ext cx="6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</a:p>
            </p:txBody>
          </p: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2400" y="504"/>
              <a:ext cx="1392" cy="788"/>
              <a:chOff x="1776" y="583"/>
              <a:chExt cx="1392" cy="788"/>
            </a:xfrm>
          </p:grpSpPr>
          <p:grpSp>
            <p:nvGrpSpPr>
              <p:cNvPr id="17" name="Group 136"/>
              <p:cNvGrpSpPr>
                <a:grpSpLocks/>
              </p:cNvGrpSpPr>
              <p:nvPr/>
            </p:nvGrpSpPr>
            <p:grpSpPr bwMode="auto">
              <a:xfrm>
                <a:off x="1776" y="583"/>
                <a:ext cx="1104" cy="729"/>
                <a:chOff x="1776" y="583"/>
                <a:chExt cx="1104" cy="729"/>
              </a:xfrm>
            </p:grpSpPr>
            <p:grpSp>
              <p:nvGrpSpPr>
                <p:cNvPr id="18" name="Group 137"/>
                <p:cNvGrpSpPr>
                  <a:grpSpLocks/>
                </p:cNvGrpSpPr>
                <p:nvPr/>
              </p:nvGrpSpPr>
              <p:grpSpPr bwMode="auto">
                <a:xfrm>
                  <a:off x="1776" y="583"/>
                  <a:ext cx="1104" cy="713"/>
                  <a:chOff x="1776" y="-9"/>
                  <a:chExt cx="1104" cy="713"/>
                </a:xfrm>
              </p:grpSpPr>
              <p:grpSp>
                <p:nvGrpSpPr>
                  <p:cNvPr id="1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929" y="201"/>
                    <a:ext cx="367" cy="503"/>
                    <a:chOff x="2100" y="480"/>
                    <a:chExt cx="402" cy="551"/>
                  </a:xfrm>
                </p:grpSpPr>
                <p:grpSp>
                  <p:nvGrpSpPr>
                    <p:cNvPr id="20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0" y="629"/>
                      <a:ext cx="402" cy="402"/>
                      <a:chOff x="3972" y="2164"/>
                      <a:chExt cx="724" cy="724"/>
                    </a:xfrm>
                  </p:grpSpPr>
                  <p:grpSp>
                    <p:nvGrpSpPr>
                      <p:cNvPr id="21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2" y="2164"/>
                        <a:ext cx="724" cy="724"/>
                        <a:chOff x="3972" y="2164"/>
                        <a:chExt cx="724" cy="724"/>
                      </a:xfrm>
                    </p:grpSpPr>
                    <p:sp>
                      <p:nvSpPr>
                        <p:cNvPr id="126093" name="Line 1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972" y="2164"/>
                          <a:ext cx="362" cy="18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126094" name="Line 1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2" y="2345"/>
                          <a:ext cx="0" cy="362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126095" name="Lin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2" y="2707"/>
                          <a:ext cx="362" cy="18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126096" name="Line 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334" y="2707"/>
                          <a:ext cx="362" cy="18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126097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6" y="2345"/>
                          <a:ext cx="0" cy="362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126098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34" y="2164"/>
                          <a:ext cx="362" cy="18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</p:grpSp>
                  <p:sp>
                    <p:nvSpPr>
                      <p:cNvPr id="126099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2" y="2294"/>
                        <a:ext cx="452" cy="452"/>
                      </a:xfrm>
                      <a:prstGeom prst="ellipse">
                        <a:avLst/>
                      </a:prstGeom>
                      <a:noFill/>
                      <a:ln w="222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126100" name="Line 1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04" y="480"/>
                      <a:ext cx="0" cy="149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26101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7" y="-9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0000FF"/>
                        </a:solidFill>
                        <a:latin typeface="Times New Roman" pitchFamily="18" charset="0"/>
                      </a:rPr>
                      <a:t>OH</a:t>
                    </a:r>
                  </a:p>
                </p:txBody>
              </p:sp>
              <p:sp>
                <p:nvSpPr>
                  <p:cNvPr id="126102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296" y="432"/>
                    <a:ext cx="152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6103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4" y="308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0000FF"/>
                        </a:solidFill>
                        <a:latin typeface="Times New Roman" pitchFamily="18" charset="0"/>
                      </a:rPr>
                      <a:t>CH</a:t>
                    </a:r>
                    <a:r>
                      <a:rPr lang="en-US" b="1" baseline="-25000">
                        <a:solidFill>
                          <a:srgbClr val="0000FF"/>
                        </a:solidFill>
                        <a:latin typeface="Times New Roman" pitchFamily="18" charset="0"/>
                      </a:rPr>
                      <a:t>2</a:t>
                    </a:r>
                    <a:endParaRPr lang="en-US" b="1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610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432"/>
                    <a:ext cx="152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26105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32"/>
                    <a:ext cx="152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6106" name="AutoShape 154"/>
                <p:cNvSpPr>
                  <a:spLocks/>
                </p:cNvSpPr>
                <p:nvPr/>
              </p:nvSpPr>
              <p:spPr bwMode="auto">
                <a:xfrm>
                  <a:off x="1848" y="736"/>
                  <a:ext cx="48" cy="576"/>
                </a:xfrm>
                <a:prstGeom prst="leftBracket">
                  <a:avLst>
                    <a:gd name="adj" fmla="val 100000"/>
                  </a:avLst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6107" name="AutoShape 155"/>
                <p:cNvSpPr>
                  <a:spLocks/>
                </p:cNvSpPr>
                <p:nvPr/>
              </p:nvSpPr>
              <p:spPr bwMode="auto">
                <a:xfrm>
                  <a:off x="2756" y="736"/>
                  <a:ext cx="48" cy="576"/>
                </a:xfrm>
                <a:prstGeom prst="rightBracket">
                  <a:avLst>
                    <a:gd name="adj" fmla="val 100000"/>
                  </a:avLst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6108" name="Text Box 156"/>
              <p:cNvSpPr txBox="1">
                <a:spLocks noChangeArrowheads="1"/>
              </p:cNvSpPr>
              <p:nvPr/>
            </p:nvSpPr>
            <p:spPr bwMode="auto">
              <a:xfrm>
                <a:off x="2784" y="114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</a:rPr>
                  <a:t>n</a:t>
                </a:r>
              </a:p>
            </p:txBody>
          </p:sp>
        </p:grpSp>
        <p:sp>
          <p:nvSpPr>
            <p:cNvPr id="126109" name="Text Box 157"/>
            <p:cNvSpPr txBox="1">
              <a:spLocks noChangeArrowheads="1"/>
            </p:cNvSpPr>
            <p:nvPr/>
          </p:nvSpPr>
          <p:spPr bwMode="auto">
            <a:xfrm>
              <a:off x="960" y="82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26110" name="Text Box 158"/>
            <p:cNvSpPr txBox="1">
              <a:spLocks noChangeArrowheads="1"/>
            </p:cNvSpPr>
            <p:nvPr/>
          </p:nvSpPr>
          <p:spPr bwMode="auto">
            <a:xfrm>
              <a:off x="3552" y="81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9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97052"/>
            <a:ext cx="8991600" cy="723900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MỘT SỐ ỨNG DỤNG CỦA PPF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2857500" cy="2244696"/>
          </a:xfrm>
          <a:scene3d>
            <a:camera prst="obliqueBottomRigh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03299"/>
            <a:ext cx="3505200" cy="21971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46352"/>
            <a:ext cx="3733800" cy="2201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60800"/>
            <a:ext cx="3609975" cy="2297596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sp>
        <p:nvSpPr>
          <p:cNvPr id="14" name="Oval 13"/>
          <p:cNvSpPr/>
          <p:nvPr/>
        </p:nvSpPr>
        <p:spPr>
          <a:xfrm>
            <a:off x="1219200" y="3175000"/>
            <a:ext cx="16002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80150" y="3048000"/>
            <a:ext cx="12573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9500" y="6120332"/>
            <a:ext cx="1892300" cy="7239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37250" y="6130896"/>
            <a:ext cx="1600200" cy="7133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339" y="3294762"/>
            <a:ext cx="100380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Véc-ni</a:t>
            </a:r>
            <a:endParaRPr lang="en-US" sz="2300" b="1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23117" y="3168134"/>
            <a:ext cx="67518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Sơn</a:t>
            </a:r>
            <a:endParaRPr lang="en-US" sz="2300" b="1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1117" y="6264426"/>
            <a:ext cx="15600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Vỏ đui đèn</a:t>
            </a:r>
            <a:endParaRPr lang="en-US" sz="2300" b="1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5838" y="6264426"/>
            <a:ext cx="133882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latin typeface="+mj-lt"/>
                <a:ea typeface="SimSun"/>
              </a:rPr>
              <a:t>Găng tay</a:t>
            </a:r>
            <a:endParaRPr lang="en-US" sz="23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2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608910" cy="4343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0" y="5181600"/>
            <a:ext cx="1966072" cy="7396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 NILON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TXH-9-9-tui-nilon-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38"/>
            <a:ext cx="47513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Quần áo, đồ dùng trẻ em Quảng Đông chứa hoá chất độ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86200"/>
            <a:ext cx="4670425" cy="2971800"/>
          </a:xfrm>
          <a:noFill/>
          <a:ln/>
        </p:spPr>
      </p:pic>
      <p:pic>
        <p:nvPicPr>
          <p:cNvPr id="89095" name="Picture 7" descr="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1488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724400" y="44958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Người dân Việt Nam sử dụng hơn 12.000 tấn túi nilon (năm 2010)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995363" y="-28575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Tình trạng sử dụng túi nilon</a:t>
            </a:r>
          </a:p>
        </p:txBody>
      </p:sp>
    </p:spTree>
    <p:extLst>
      <p:ext uri="{BB962C8B-B14F-4D97-AF65-F5344CB8AC3E}">
        <p14:creationId xmlns:p14="http://schemas.microsoft.com/office/powerpoint/2010/main" val="4488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ac-TPHCM25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5791200"/>
          </a:xfrm>
          <a:prstGeom prst="rect">
            <a:avLst/>
          </a:prstGeom>
          <a:noFill/>
        </p:spPr>
      </p:pic>
      <p:pic>
        <p:nvPicPr>
          <p:cNvPr id="34824" name="Picture 8" descr="http://senwork.com/admin/Resources/Images/images1615825_rac.%20nylong2008091610224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48200" y="0"/>
            <a:ext cx="449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724400" y="60198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Túi nilon làm ô nhiễm môi trường đất, nước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381000" y="60960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    Cống rãnh bị ngập úng vì rác nilon</a:t>
            </a:r>
          </a:p>
        </p:txBody>
      </p:sp>
    </p:spTree>
    <p:extLst>
      <p:ext uri="{BB962C8B-B14F-4D97-AF65-F5344CB8AC3E}">
        <p14:creationId xmlns:p14="http://schemas.microsoft.com/office/powerpoint/2010/main" val="18664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 Tác hại</a:t>
            </a:r>
          </a:p>
          <a:p>
            <a:pPr marL="45720" indent="0" algn="ctr">
              <a:buNone/>
            </a:pP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                    </a:t>
            </a:r>
          </a:p>
          <a:p>
            <a:pPr marL="45720" indent="0" algn="ctr">
              <a:buNone/>
            </a:pPr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                                       </a:t>
            </a:r>
            <a:r>
              <a:rPr lang="vi-VN" sz="2800" b="1" dirty="0" smtClean="0">
                <a:latin typeface="+mj-lt"/>
              </a:rPr>
              <a:t>→Thời gian phân hủy lâu</a:t>
            </a:r>
          </a:p>
          <a:p>
            <a:pPr marL="45720" indent="0" algn="ctr">
              <a:buNone/>
            </a:pPr>
            <a:r>
              <a:rPr lang="vi-VN" sz="2800" b="1" dirty="0" smtClean="0">
                <a:latin typeface="+mj-lt"/>
              </a:rPr>
              <a:t>                                               →Khi sản xuất và xử lý tạo ra khí độc</a:t>
            </a:r>
          </a:p>
          <a:p>
            <a:pPr marL="45720" indent="0" algn="ctr">
              <a:buNone/>
            </a:pPr>
            <a:r>
              <a:rPr lang="vi-VN" sz="2800" b="1" dirty="0" smtClean="0">
                <a:latin typeface="+mj-lt"/>
              </a:rPr>
              <a:t>                                      → Không tan trong nước</a:t>
            </a:r>
          </a:p>
          <a:p>
            <a:pPr marL="45720" indent="0" algn="ctr">
              <a:buNone/>
            </a:pPr>
            <a:r>
              <a:rPr lang="vi-VN" sz="2800" b="1" dirty="0" smtClean="0">
                <a:latin typeface="+mj-lt"/>
              </a:rPr>
              <a:t>                                          →Có thêm các chất phụ gia</a:t>
            </a:r>
          </a:p>
          <a:p>
            <a:pPr marL="45720" indent="0" algn="ctr">
              <a:buNone/>
            </a:pPr>
            <a:endParaRPr lang="vi-VN" sz="2800" b="1" dirty="0">
              <a:latin typeface="+mj-lt"/>
            </a:endParaRPr>
          </a:p>
          <a:p>
            <a:pPr marL="45720" indent="0" algn="r">
              <a:buNone/>
            </a:pPr>
            <a:r>
              <a:rPr lang="vi-VN" sz="2400" dirty="0" smtClean="0">
                <a:latin typeface="+mj-lt"/>
              </a:rPr>
              <a:t>+gây ảnh hưởng cho sức khỏe con người</a:t>
            </a:r>
          </a:p>
          <a:p>
            <a:pPr marL="45720" indent="0" algn="ctr">
              <a:buNone/>
            </a:pPr>
            <a:r>
              <a:rPr lang="vi-VN" sz="2400" dirty="0" smtClean="0">
                <a:latin typeface="+mj-lt"/>
              </a:rPr>
              <a:t>                                                +ảnh hưởng đến môi trường đất,nước, không khí</a:t>
            </a:r>
          </a:p>
          <a:p>
            <a:pPr marL="45720" indent="0" algn="ctr">
              <a:buNone/>
            </a:pPr>
            <a:r>
              <a:rPr lang="vi-VN" sz="2400" dirty="0" smtClean="0">
                <a:latin typeface="+mj-lt"/>
              </a:rPr>
              <a:t>                                            +gây ứ đọng nước thải và ngập úng</a:t>
            </a:r>
          </a:p>
          <a:p>
            <a:pPr marL="45720" indent="0">
              <a:buNone/>
            </a:pPr>
            <a:r>
              <a:rPr lang="vi-VN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                                                    +mất mĩ quan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62000"/>
            <a:ext cx="3657600" cy="25773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845493" cy="140745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816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5259"/>
            <a:ext cx="4114800" cy="233362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932"/>
            <a:ext cx="4038600" cy="237786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1897"/>
            <a:ext cx="3810000" cy="23879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2" y="525780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vi-VN" sz="3100" b="1" i="1" smtClean="0">
                <a:solidFill>
                  <a:srgbClr val="FF0000"/>
                </a:solidFill>
              </a:rPr>
              <a:t>Hãy </a:t>
            </a:r>
            <a:r>
              <a:rPr lang="vi-VN" sz="3100" b="1" i="1" dirty="0" smtClean="0">
                <a:solidFill>
                  <a:srgbClr val="FF0000"/>
                </a:solidFill>
              </a:rPr>
              <a:t>thu gom, phân loại, xử lí, tái chế rác thải và sử dụng chúng vào những việc có ích</a:t>
            </a:r>
            <a:endParaRPr lang="en-US" sz="31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744321"/>
            <a:ext cx="3859587" cy="239077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5158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4BEB-F52D-4E98-9AB4-45052DA3C4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5" name="Picture 9" descr="d00404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auhoi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1163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54238" y="609600"/>
            <a:ext cx="5874146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DẺO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CHáº¤T Dáºº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5037582" cy="4725144"/>
          </a:xfrm>
          <a:prstGeom prst="rect">
            <a:avLst/>
          </a:prstGeom>
          <a:noFill/>
        </p:spPr>
      </p:pic>
      <p:pic>
        <p:nvPicPr>
          <p:cNvPr id="1028" name="Picture 4" descr="Káº¿t quáº£ hÃ¬nh áº£nh cho CHáº¤T Dáºº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3394" y="2132856"/>
            <a:ext cx="411060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7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427985" cy="6856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01196" cy="68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1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01" y="926002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19343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30" y="1556792"/>
            <a:ext cx="8741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2" y="3170500"/>
            <a:ext cx="4574201" cy="3710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84" y="3120771"/>
            <a:ext cx="4503616" cy="3737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78" y="0"/>
            <a:ext cx="3023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ltGray">
          <a:xfrm>
            <a:off x="4440438" y="1241255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4440438" y="4060655"/>
            <a:ext cx="3702050" cy="1066800"/>
          </a:xfrm>
          <a:prstGeom prst="roundRect">
            <a:avLst>
              <a:gd name="adj" fmla="val 11921"/>
            </a:avLst>
          </a:prstGeom>
          <a:solidFill>
            <a:srgbClr val="92D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163838" y="2231855"/>
            <a:ext cx="1879600" cy="1825625"/>
            <a:chOff x="2457" y="2000"/>
            <a:chExt cx="901" cy="888"/>
          </a:xfrm>
        </p:grpSpPr>
        <p:pic>
          <p:nvPicPr>
            <p:cNvPr id="23" name="Picture 25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4" name="Oval 2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endPara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" name="AutoShape 3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AutoShape 3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AutoShape 3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AutoShape 3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" name="AutoShape 3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AutoShape 3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AutoShape 3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AutoShape 3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7" name="Rectangle 40"/>
          <p:cNvSpPr>
            <a:spLocks noChangeArrowheads="1"/>
          </p:cNvSpPr>
          <p:nvPr/>
        </p:nvSpPr>
        <p:spPr bwMode="black">
          <a:xfrm>
            <a:off x="4496001" y="1369843"/>
            <a:ext cx="34258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black">
          <a:xfrm>
            <a:off x="4592838" y="4213055"/>
            <a:ext cx="34258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44"/>
          <p:cNvSpPr>
            <a:spLocks/>
          </p:cNvSpPr>
          <p:nvPr/>
        </p:nvSpPr>
        <p:spPr bwMode="gray">
          <a:xfrm rot="16200000">
            <a:off x="2817219" y="1797674"/>
            <a:ext cx="1624013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0" name="Freeform 46"/>
          <p:cNvSpPr>
            <a:spLocks/>
          </p:cNvSpPr>
          <p:nvPr/>
        </p:nvSpPr>
        <p:spPr bwMode="gray">
          <a:xfrm rot="16200000" flipH="1">
            <a:off x="2817219" y="3550274"/>
            <a:ext cx="1624013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ltGray">
          <a:xfrm>
            <a:off x="112135" y="707854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black">
          <a:xfrm>
            <a:off x="167698" y="836442"/>
            <a:ext cx="34258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Content Placeholder 5" descr="ken-t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24" y="1784662"/>
            <a:ext cx="4126230" cy="4564034"/>
          </a:xfrm>
          <a:prstGeom prst="rect">
            <a:avLst/>
          </a:prstGeom>
        </p:spPr>
      </p:pic>
      <p:pic>
        <p:nvPicPr>
          <p:cNvPr id="45" name="Picture 2" descr="44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12" y="-80849"/>
            <a:ext cx="5030587" cy="25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38" y="3144667"/>
            <a:ext cx="4703561" cy="320402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899592" y="6348696"/>
            <a:ext cx="1802379" cy="509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tằm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8144" y="2579294"/>
            <a:ext cx="1802379" cy="509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436096" y="6348696"/>
            <a:ext cx="2952328" cy="509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Len tự nhiên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7" grpId="0" build="allAtOnce"/>
      <p:bldP spid="37" grpId="1" build="allAtOnce"/>
      <p:bldP spid="38" grpId="0"/>
      <p:bldP spid="38" grpId="1"/>
      <p:bldP spid="38" grpId="2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2" grpId="0"/>
      <p:bldP spid="47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4"/>
          <p:cNvSpPr>
            <a:spLocks/>
          </p:cNvSpPr>
          <p:nvPr/>
        </p:nvSpPr>
        <p:spPr bwMode="gray">
          <a:xfrm rot="16200000">
            <a:off x="1687760" y="1570086"/>
            <a:ext cx="2399961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" name="Freeform 46"/>
          <p:cNvSpPr>
            <a:spLocks/>
          </p:cNvSpPr>
          <p:nvPr/>
        </p:nvSpPr>
        <p:spPr bwMode="gray">
          <a:xfrm rot="16200000" flipH="1">
            <a:off x="1703459" y="3941635"/>
            <a:ext cx="2399961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62227" y="412284"/>
            <a:ext cx="2909972" cy="16123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1071" y="4444281"/>
            <a:ext cx="3157154" cy="19154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29019" y="2370462"/>
            <a:ext cx="2448272" cy="16684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32240" y="3501008"/>
            <a:ext cx="2354801" cy="13430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visco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498" y="-35082"/>
            <a:ext cx="2790022" cy="15198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poliamit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nilon,capron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2240" y="5229200"/>
            <a:ext cx="2376264" cy="15954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xenlulozơ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axetat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32240" y="1593464"/>
            <a:ext cx="2415983" cy="17635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vinylic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vinilon,nitron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6164560" y="269032"/>
            <a:ext cx="711696" cy="295652"/>
          </a:xfrm>
          <a:prstGeom prst="ben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-Up Arrow 27"/>
          <p:cNvSpPr/>
          <p:nvPr/>
        </p:nvSpPr>
        <p:spPr>
          <a:xfrm rot="5400000">
            <a:off x="5767245" y="1405467"/>
            <a:ext cx="345814" cy="1584176"/>
          </a:xfrm>
          <a:prstGeom prst="bent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 Arrow 28"/>
          <p:cNvSpPr/>
          <p:nvPr/>
        </p:nvSpPr>
        <p:spPr>
          <a:xfrm>
            <a:off x="5796136" y="4038953"/>
            <a:ext cx="936104" cy="405328"/>
          </a:xfrm>
          <a:prstGeom prst="ben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-Up Arrow 30"/>
          <p:cNvSpPr/>
          <p:nvPr/>
        </p:nvSpPr>
        <p:spPr>
          <a:xfrm rot="5400000">
            <a:off x="6091281" y="5742421"/>
            <a:ext cx="345814" cy="1584176"/>
          </a:xfrm>
          <a:prstGeom prst="bent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u-golf-puma-90810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7086600" cy="4953000"/>
          </a:xfrm>
          <a:prstGeom prst="rect">
            <a:avLst/>
          </a:prstGeom>
        </p:spPr>
      </p:pic>
      <p:pic>
        <p:nvPicPr>
          <p:cNvPr id="5" name="Picture 4" descr="K-8939-1[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65" y="1412776"/>
            <a:ext cx="746760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g.photo.zing.vn/file_uploads/gallery/sources/2009/08/06/04/4556124954937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18801" y="1041779"/>
            <a:ext cx="393889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5210175" algn="l"/>
              </a:tabLst>
            </a:pP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9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://www.phuquy-vn.com/phuquy/images/Image/LK075_bi90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91" y="-6824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95600" y="5029200"/>
            <a:ext cx="3124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9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4" name="Picture 4" descr="http://tintuconline.com.vn/Library/myImages/4/2008/07/ngay10/tocgia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5" descr="http://tintuconline.com.vn/Library/myImages/4/2008/07/ngay10/tocgia2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1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14600" y="3663444"/>
            <a:ext cx="2971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09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lilypad_p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447800" y="457200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Amazonia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0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781800" cy="58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48264" y="2492896"/>
            <a:ext cx="194421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0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61" y="2627948"/>
            <a:ext cx="8763000" cy="1223228"/>
            <a:chOff x="-250" y="2239"/>
            <a:chExt cx="5760" cy="2530"/>
          </a:xfrm>
        </p:grpSpPr>
        <p:sp>
          <p:nvSpPr>
            <p:cNvPr id="5" name="Text Box 64"/>
            <p:cNvSpPr txBox="1">
              <a:spLocks noChangeArrowheads="1"/>
            </p:cNvSpPr>
            <p:nvPr/>
          </p:nvSpPr>
          <p:spPr bwMode="auto">
            <a:xfrm>
              <a:off x="-250" y="2239"/>
              <a:ext cx="5760" cy="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endParaRPr lang="pt-BR" sz="2400" b="1" i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– (HN – [CH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pt-BR" sz="2500" b="1" dirty="0">
                  <a:solidFill>
                    <a:srgbClr val="FF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NH-CO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 [CH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 CO )– 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pt-BR" sz="2500" b="1" dirty="0" smtClean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2n H</a:t>
              </a:r>
              <a:r>
                <a:rPr lang="pt-BR" sz="2500" b="1" baseline="-250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sz="2500" b="1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pt-BR" sz="250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5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65"/>
            <p:cNvSpPr>
              <a:spLocks noChangeArrowheads="1"/>
            </p:cNvSpPr>
            <p:nvPr/>
          </p:nvSpPr>
          <p:spPr bwMode="auto">
            <a:xfrm>
              <a:off x="1392" y="3504"/>
              <a:ext cx="3120" cy="19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31018" y="2093596"/>
            <a:ext cx="7853363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nH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 – [CH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NH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nHOOC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[CH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COOH </a:t>
            </a:r>
            <a:r>
              <a:rPr lang="pt-BR" sz="24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914116" y="2532571"/>
            <a:ext cx="3352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Hexametylenñiamin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VNI-Times" pitchFamily="2" charset="0"/>
            </a:endParaRP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5267759" y="2534994"/>
            <a:ext cx="2514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Axit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añipic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VNI-Times" pitchFamily="2" charset="0"/>
            </a:endParaRP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1828800" y="3851176"/>
            <a:ext cx="678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Nilon-6,6  hay 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poli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(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hexametylen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añipamit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NI-Times" pitchFamily="2" charset="0"/>
              </a:rPr>
              <a:t>)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VNI-Times" pitchFamily="2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228600" y="4323239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effectLst/>
                <a:latin typeface="VNI-Times" pitchFamily="2" charset="0"/>
              </a:rPr>
              <a:t>: 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Tô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nilon-6,6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thuoäc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loaïi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tô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poliamit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dai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beàn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meàm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maïi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oùng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möôït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ít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thaám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nöôùc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keùm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beàn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vôùi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nhieät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vôùi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axit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vaø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kieàm</a:t>
            </a:r>
            <a:endParaRPr lang="en-US" sz="2800" b="1" dirty="0">
              <a:solidFill>
                <a:srgbClr val="0000CC"/>
              </a:solidFill>
              <a:effectLst/>
              <a:latin typeface="VNI-Times" pitchFamily="2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37816" y="5984776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VNI-Times" pitchFamily="2" charset="0"/>
              </a:rPr>
              <a:t>*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VNI-Times" pitchFamily="2" charset="0"/>
              </a:rPr>
              <a:t>ÖÙng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VNI-Times" pitchFamily="2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VNI-Times" pitchFamily="2" charset="0"/>
              </a:rPr>
              <a:t>duïng</a:t>
            </a:r>
            <a:r>
              <a:rPr lang="en-US" sz="2800" b="1" dirty="0">
                <a:solidFill>
                  <a:srgbClr val="FF0000"/>
                </a:solidFill>
                <a:effectLst/>
                <a:latin typeface="VNI-Times" pitchFamily="2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vaûi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may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maëc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daây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caùp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daây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duø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ñan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NI-Times" pitchFamily="2" charset="0"/>
              </a:rPr>
              <a:t>löôùi</a:t>
            </a:r>
            <a:r>
              <a:rPr lang="en-US" sz="2800" b="1" dirty="0">
                <a:solidFill>
                  <a:srgbClr val="0000CC"/>
                </a:solidFill>
                <a:effectLst/>
                <a:latin typeface="VNI-Times" pitchFamily="2" charset="0"/>
              </a:rPr>
              <a:t>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1268760"/>
            <a:ext cx="3059832" cy="685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6,6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58360"/>
            <a:ext cx="2522672" cy="179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1744"/>
            <a:ext cx="3253048" cy="186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4" y="0"/>
            <a:ext cx="3221182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024749" cy="1884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8" y="2251848"/>
            <a:ext cx="2634657" cy="1884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65" y="78431"/>
            <a:ext cx="2805544" cy="1724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74" y="43568"/>
            <a:ext cx="2657779" cy="1709032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4" y="4458360"/>
            <a:ext cx="3098958" cy="171384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18500"/>
            <a:ext cx="2819400" cy="1653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8200" y="1701800"/>
            <a:ext cx="1512375" cy="533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28580" y="1701800"/>
            <a:ext cx="1706401" cy="6223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3960" y="1573944"/>
            <a:ext cx="1262416" cy="5620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685800" y="3924960"/>
            <a:ext cx="1295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3898210"/>
            <a:ext cx="1523174" cy="5869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3850395"/>
            <a:ext cx="1344026" cy="5717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9582" y="6172200"/>
            <a:ext cx="1525582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7264" y="6134100"/>
            <a:ext cx="1676400" cy="68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54098" y="6153150"/>
            <a:ext cx="1286255" cy="6477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5914" y="1733034"/>
            <a:ext cx="13516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Bát nhựa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7264" y="1836806"/>
            <a:ext cx="15151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Bình nhựa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15099" y="1613668"/>
            <a:ext cx="115127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Đĩa CD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880" y="3968522"/>
            <a:ext cx="120898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Bàn ghế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8856" y="3961944"/>
            <a:ext cx="1436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Thú nhún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2122" y="3898210"/>
            <a:ext cx="99578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Rổ giá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6584" y="6253862"/>
            <a:ext cx="12234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Ống hút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4803" y="6242050"/>
            <a:ext cx="15151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Chai nhựa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50253" y="6254234"/>
            <a:ext cx="11592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Đồ chơi</a:t>
            </a:r>
            <a:endParaRPr lang="en-US" sz="2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0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ây dù d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727"/>
            <a:ext cx="4324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billabong_redblack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ay%2520ca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69" y="934915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DSCF8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51237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43837"/>
            <a:ext cx="44958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0"/>
            <a:ext cx="9218369" cy="9349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- 6,6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01207113032-408-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57" y="988325"/>
            <a:ext cx="4077158" cy="57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Nd9GcRFmsHiul0MmLN97-G3rXIc-Wdf6QOwVU8HAWlMSJX_49jVVxp6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8325"/>
            <a:ext cx="4539517" cy="57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9883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nitron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up len_2103200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420"/>
            <a:ext cx="4103702" cy="271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o-len-co-lo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43323"/>
            <a:ext cx="4343400" cy="30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pNhAnHdotC0M2008091826138zgyzzmfhzw8784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686"/>
            <a:ext cx="4114800" cy="30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han_nu_mau_g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69" y="4017105"/>
            <a:ext cx="440983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0"/>
            <a:ext cx="9144000" cy="9883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nitron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2" y="0"/>
            <a:ext cx="929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III. Cao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908720"/>
            <a:ext cx="341987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3" y="1772816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5"/>
            <a:ext cx="7653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436"/>
            <a:ext cx="4860032" cy="445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34" y="2414436"/>
            <a:ext cx="4160166" cy="43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44"/>
          <p:cNvSpPr>
            <a:spLocks/>
          </p:cNvSpPr>
          <p:nvPr/>
        </p:nvSpPr>
        <p:spPr bwMode="gray">
          <a:xfrm rot="16200000">
            <a:off x="1687760" y="1570086"/>
            <a:ext cx="2399961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" name="Freeform 46"/>
          <p:cNvSpPr>
            <a:spLocks/>
          </p:cNvSpPr>
          <p:nvPr/>
        </p:nvSpPr>
        <p:spPr bwMode="gray">
          <a:xfrm rot="16200000" flipH="1">
            <a:off x="1703459" y="3941635"/>
            <a:ext cx="2399961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62227" y="758098"/>
            <a:ext cx="2909972" cy="16123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1071" y="4358130"/>
            <a:ext cx="2941128" cy="1721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9019" y="2370462"/>
            <a:ext cx="2448272" cy="16684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50898" y="2582751"/>
            <a:ext cx="2679881" cy="13430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32240" y="4241618"/>
            <a:ext cx="2376264" cy="25829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–S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-N</a:t>
            </a:r>
          </a:p>
        </p:txBody>
      </p:sp>
      <p:sp>
        <p:nvSpPr>
          <p:cNvPr id="16" name="Bent-Up Arrow 15"/>
          <p:cNvSpPr/>
          <p:nvPr/>
        </p:nvSpPr>
        <p:spPr>
          <a:xfrm rot="5400000">
            <a:off x="6078171" y="5713799"/>
            <a:ext cx="745453" cy="1476164"/>
          </a:xfrm>
          <a:prstGeom prst="bentUpArrow">
            <a:avLst>
              <a:gd name="adj1" fmla="val 16987"/>
              <a:gd name="adj2" fmla="val 2500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>
            <a:off x="5982043" y="3225842"/>
            <a:ext cx="468855" cy="1189436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upload.wikimedia.org/wikipedia/commons/thumb/d/d2/Hevea_semillas2.jpg/120px-Hevea_semillas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396346" y="4724400"/>
            <a:ext cx="2166254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http://upload.wikimedia.org/wikipedia/commons/thumb/0/0f/Rubber_flower.jpg/120px-Rubber_flowe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462696" y="4724400"/>
            <a:ext cx="2147904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http://upload.wikimedia.org/wikipedia/commons/thumb/9/90/Rubber_tree_leaves.JPG/120px-Rubber_tree_leaves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386496" y="22098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8" descr="HINHCHINH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84905" y="4724400"/>
            <a:ext cx="2159660" cy="158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4229100" y="2247900"/>
            <a:ext cx="2195496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4470020" y="82798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cao su ( </a:t>
            </a:r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s-E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Hevea </a:t>
            </a:r>
            <a:r>
              <a:rPr lang="es-E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brasiliensis</a:t>
            </a:r>
            <a:r>
              <a:rPr lang="es-E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s-E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gốc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s-E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Mĩ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Rung cao su o Dong Nai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23258" y="1028700"/>
            <a:ext cx="360584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4229100" y="2286000"/>
            <a:ext cx="2271696" cy="323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426179" y="3543300"/>
            <a:ext cx="2091394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602835" y="3543300"/>
            <a:ext cx="823344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YD47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22707"/>
            <a:ext cx="4298932" cy="48006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38119" y="5357534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1496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Christopher Columbus</a:t>
            </a:r>
          </a:p>
          <a:p>
            <a:pPr algn="just" eaLnBrk="1" hangingPunct="1"/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v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81" y="393719"/>
            <a:ext cx="4419600" cy="4800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62444" y="5428971"/>
            <a:ext cx="42402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1811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Vienna (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8119" y="-16154"/>
            <a:ext cx="3890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 err="1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endParaRPr lang="en-US" sz="2400" b="1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3886200" cy="71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</a:rPr>
              <a:t>I- CHẤT DẺO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3535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vi-VN" sz="2800" dirty="0" smtClean="0">
              <a:latin typeface="+mj-lt"/>
            </a:endParaRPr>
          </a:p>
          <a:p>
            <a:pPr marL="0" indent="0">
              <a:buNone/>
            </a:pPr>
            <a:r>
              <a:rPr lang="vi-VN" sz="2800" b="1" smtClean="0">
                <a:solidFill>
                  <a:srgbClr val="7030A0"/>
                </a:solidFill>
                <a:latin typeface="+mj-lt"/>
              </a:rPr>
              <a:t>1- </a:t>
            </a:r>
            <a:r>
              <a:rPr lang="vi-VN" sz="2800" b="1" smtClean="0">
                <a:solidFill>
                  <a:srgbClr val="7030A0"/>
                </a:solidFill>
                <a:latin typeface="+mj-lt"/>
              </a:rPr>
              <a:t>K</a:t>
            </a:r>
            <a:r>
              <a:rPr lang="en-US" sz="2800" b="1" smtClean="0">
                <a:solidFill>
                  <a:srgbClr val="7030A0"/>
                </a:solidFill>
                <a:latin typeface="+mj-lt"/>
              </a:rPr>
              <a:t>hái niệm</a:t>
            </a:r>
            <a:endParaRPr lang="vi-VN" sz="2800" b="1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800" dirty="0" smtClean="0">
                <a:latin typeface="+mj-lt"/>
              </a:rPr>
              <a:t>-Chất dẻo là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những vật liệu Polime có tính dẻo</a:t>
            </a:r>
            <a:r>
              <a:rPr lang="vi-VN" sz="28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vi-VN" sz="2800" dirty="0" smtClean="0">
                <a:latin typeface="+mj-lt"/>
              </a:rPr>
              <a:t>-Tính dẻo là tính bị biến dạng khi chịu tác dụng của nhiệt, của áp lực bên ngoài và vẫn giữ được biến dạng đó khi thôi tác dụng.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40" y="-304800"/>
            <a:ext cx="2690813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8254"/>
            <a:ext cx="4189746" cy="418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8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-44489" y="0"/>
            <a:ext cx="4531056" cy="7647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58"/>
          <p:cNvGrpSpPr>
            <a:grpSpLocks/>
          </p:cNvGrpSpPr>
          <p:nvPr/>
        </p:nvGrpSpPr>
        <p:grpSpPr bwMode="auto">
          <a:xfrm>
            <a:off x="-95473" y="1399934"/>
            <a:ext cx="9542509" cy="966215"/>
            <a:chOff x="2633603" y="6698462"/>
            <a:chExt cx="7430323" cy="965056"/>
          </a:xfrm>
        </p:grpSpPr>
        <p:sp>
          <p:nvSpPr>
            <p:cNvPr id="64" name="TextBox 51"/>
            <p:cNvSpPr txBox="1">
              <a:spLocks noChangeArrowheads="1"/>
            </p:cNvSpPr>
            <p:nvPr/>
          </p:nvSpPr>
          <p:spPr bwMode="auto">
            <a:xfrm>
              <a:off x="2633603" y="7002438"/>
              <a:ext cx="3980343" cy="64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5" name="TextBox 54"/>
            <p:cNvSpPr txBox="1">
              <a:spLocks noChangeArrowheads="1"/>
            </p:cNvSpPr>
            <p:nvPr/>
          </p:nvSpPr>
          <p:spPr bwMode="auto">
            <a:xfrm>
              <a:off x="6951077" y="7017962"/>
              <a:ext cx="3112849" cy="64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Isopren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 C</a:t>
              </a:r>
              <a:r>
                <a:rPr lang="en-US" sz="36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6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671900" y="7282079"/>
              <a:ext cx="1304848" cy="1586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57"/>
            <p:cNvSpPr txBox="1">
              <a:spLocks noChangeArrowheads="1"/>
            </p:cNvSpPr>
            <p:nvPr/>
          </p:nvSpPr>
          <p:spPr bwMode="auto">
            <a:xfrm>
              <a:off x="5450567" y="6698462"/>
              <a:ext cx="1609162" cy="46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r>
                <a:rPr lang="en-US" sz="2400" b="1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 – 300</a:t>
              </a:r>
              <a:r>
                <a:rPr lang="en-US" sz="2400" b="1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68" name="Group 10"/>
          <p:cNvGrpSpPr>
            <a:grpSpLocks/>
          </p:cNvGrpSpPr>
          <p:nvPr/>
        </p:nvGrpSpPr>
        <p:grpSpPr bwMode="auto">
          <a:xfrm>
            <a:off x="2036777" y="2636912"/>
            <a:ext cx="5775583" cy="1685926"/>
            <a:chOff x="2736" y="1769"/>
            <a:chExt cx="2627" cy="1062"/>
          </a:xfrm>
        </p:grpSpPr>
        <p:sp>
          <p:nvSpPr>
            <p:cNvPr id="69" name="Text Box 12"/>
            <p:cNvSpPr txBox="1">
              <a:spLocks noChangeArrowheads="1"/>
            </p:cNvSpPr>
            <p:nvPr/>
          </p:nvSpPr>
          <p:spPr bwMode="auto">
            <a:xfrm>
              <a:off x="2825" y="1772"/>
              <a:ext cx="6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6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3405" y="1769"/>
              <a:ext cx="22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3814" y="1769"/>
              <a:ext cx="48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endParaRPr lang="en-US" sz="36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4406" y="1769"/>
              <a:ext cx="64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600" b="1" baseline="-25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endParaRPr lang="en-US" sz="36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3405" y="2153"/>
              <a:ext cx="6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6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2802" y="281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3657" y="1913"/>
              <a:ext cx="192" cy="0"/>
            </a:xfrm>
            <a:prstGeom prst="line">
              <a:avLst/>
            </a:prstGeom>
            <a:ln w="28575">
              <a:solidFill>
                <a:srgbClr val="0000CC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4348" y="2831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2736" y="1769"/>
              <a:ext cx="3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4835" y="1769"/>
              <a:ext cx="5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4941" y="1865"/>
              <a:ext cx="2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23677" y="791206"/>
            <a:ext cx="8513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isopren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3116184" y="2959968"/>
            <a:ext cx="391421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 flipV="1">
            <a:off x="4045109" y="2993284"/>
            <a:ext cx="391421" cy="0"/>
          </a:xfrm>
          <a:prstGeom prst="line">
            <a:avLst/>
          </a:prstGeom>
          <a:ln w="28575">
            <a:solidFill>
              <a:srgbClr val="0000CC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 flipV="1">
            <a:off x="5289167" y="2993284"/>
            <a:ext cx="391421" cy="0"/>
          </a:xfrm>
          <a:prstGeom prst="line">
            <a:avLst/>
          </a:prstGeom>
          <a:ln w="28575">
            <a:solidFill>
              <a:srgbClr val="0000CC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 flipV="1">
            <a:off x="6734993" y="2993284"/>
            <a:ext cx="391421" cy="0"/>
          </a:xfrm>
          <a:prstGeom prst="line">
            <a:avLst/>
          </a:prstGeom>
          <a:ln w="28575">
            <a:solidFill>
              <a:srgbClr val="0000CC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3751643" y="3173488"/>
            <a:ext cx="0" cy="228600"/>
          </a:xfrm>
          <a:prstGeom prst="line">
            <a:avLst/>
          </a:prstGeom>
          <a:ln>
            <a:solidFill>
              <a:srgbClr val="0000CC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2390700" y="5582762"/>
            <a:ext cx="518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 = 1.500 – 15.000 </a:t>
            </a: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862324" y="4336107"/>
            <a:ext cx="5284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36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1967034" y="2964731"/>
            <a:ext cx="391421" cy="0"/>
          </a:xfrm>
          <a:prstGeom prst="line">
            <a:avLst/>
          </a:prstGeom>
          <a:ln w="28575">
            <a:solidFill>
              <a:srgbClr val="0000CC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275856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89154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( H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,Cl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,HCl,...)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dicloetan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3"/>
          <p:cNvSpPr>
            <a:spLocks noChangeShapeType="1"/>
          </p:cNvSpPr>
          <p:nvPr/>
        </p:nvSpPr>
        <p:spPr bwMode="auto">
          <a:xfrm>
            <a:off x="6746875" y="2311400"/>
            <a:ext cx="279400" cy="1857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6518275" y="207645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6019800" y="1371600"/>
            <a:ext cx="1219200" cy="1066801"/>
            <a:chOff x="3792" y="1009"/>
            <a:chExt cx="576" cy="743"/>
          </a:xfrm>
        </p:grpSpPr>
        <p:sp>
          <p:nvSpPr>
            <p:cNvPr id="5" name="Oval 66"/>
            <p:cNvSpPr>
              <a:spLocks noChangeArrowheads="1"/>
            </p:cNvSpPr>
            <p:nvPr/>
          </p:nvSpPr>
          <p:spPr bwMode="auto">
            <a:xfrm rot="1539196">
              <a:off x="3792" y="1416"/>
              <a:ext cx="57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>
              <a:off x="3984" y="1009"/>
              <a:ext cx="312" cy="38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</p:grpSp>
      <p:sp>
        <p:nvSpPr>
          <p:cNvPr id="7" name="Freeform 2"/>
          <p:cNvSpPr>
            <a:spLocks/>
          </p:cNvSpPr>
          <p:nvPr/>
        </p:nvSpPr>
        <p:spPr bwMode="auto">
          <a:xfrm>
            <a:off x="4997450" y="3740150"/>
            <a:ext cx="2927350" cy="450850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5767388" y="1876425"/>
            <a:ext cx="2654300" cy="261938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5156200" y="4146550"/>
            <a:ext cx="2884488" cy="417513"/>
          </a:xfrm>
          <a:custGeom>
            <a:avLst/>
            <a:gdLst>
              <a:gd name="T0" fmla="*/ 2147483647 w 1363"/>
              <a:gd name="T1" fmla="*/ 0 h 230"/>
              <a:gd name="T2" fmla="*/ 2147483647 w 1363"/>
              <a:gd name="T3" fmla="*/ 2147483647 h 230"/>
              <a:gd name="T4" fmla="*/ 2147483647 w 1363"/>
              <a:gd name="T5" fmla="*/ 2147483647 h 230"/>
              <a:gd name="T6" fmla="*/ 2147483647 w 1363"/>
              <a:gd name="T7" fmla="*/ 2147483647 h 230"/>
              <a:gd name="T8" fmla="*/ 2147483647 w 1363"/>
              <a:gd name="T9" fmla="*/ 2147483647 h 230"/>
              <a:gd name="T10" fmla="*/ 2147483647 w 1363"/>
              <a:gd name="T11" fmla="*/ 2147483647 h 230"/>
              <a:gd name="T12" fmla="*/ 2147483647 w 1363"/>
              <a:gd name="T13" fmla="*/ 2147483647 h 230"/>
              <a:gd name="T14" fmla="*/ 2147483647 w 1363"/>
              <a:gd name="T15" fmla="*/ 2147483647 h 230"/>
              <a:gd name="T16" fmla="*/ 2147483647 w 1363"/>
              <a:gd name="T17" fmla="*/ 2147483647 h 230"/>
              <a:gd name="T18" fmla="*/ 2147483647 w 1363"/>
              <a:gd name="T19" fmla="*/ 2147483647 h 230"/>
              <a:gd name="T20" fmla="*/ 2147483647 w 1363"/>
              <a:gd name="T21" fmla="*/ 2147483647 h 230"/>
              <a:gd name="T22" fmla="*/ 2147483647 w 1363"/>
              <a:gd name="T23" fmla="*/ 2147483647 h 230"/>
              <a:gd name="T24" fmla="*/ 2147483647 w 1363"/>
              <a:gd name="T25" fmla="*/ 2147483647 h 230"/>
              <a:gd name="T26" fmla="*/ 2147483647 w 1363"/>
              <a:gd name="T27" fmla="*/ 2147483647 h 230"/>
              <a:gd name="T28" fmla="*/ 2147483647 w 1363"/>
              <a:gd name="T29" fmla="*/ 2147483647 h 230"/>
              <a:gd name="T30" fmla="*/ 2147483647 w 1363"/>
              <a:gd name="T31" fmla="*/ 2147483647 h 230"/>
              <a:gd name="T32" fmla="*/ 2147483647 w 1363"/>
              <a:gd name="T33" fmla="*/ 2147483647 h 230"/>
              <a:gd name="T34" fmla="*/ 2147483647 w 1363"/>
              <a:gd name="T35" fmla="*/ 2147483647 h 230"/>
              <a:gd name="T36" fmla="*/ 2147483647 w 1363"/>
              <a:gd name="T37" fmla="*/ 2147483647 h 230"/>
              <a:gd name="T38" fmla="*/ 2147483647 w 1363"/>
              <a:gd name="T39" fmla="*/ 2147483647 h 230"/>
              <a:gd name="T40" fmla="*/ 2147483647 w 1363"/>
              <a:gd name="T41" fmla="*/ 2147483647 h 230"/>
              <a:gd name="T42" fmla="*/ 2147483647 w 1363"/>
              <a:gd name="T43" fmla="*/ 2147483647 h 230"/>
              <a:gd name="T44" fmla="*/ 2147483647 w 1363"/>
              <a:gd name="T45" fmla="*/ 2147483647 h 230"/>
              <a:gd name="T46" fmla="*/ 2147483647 w 1363"/>
              <a:gd name="T47" fmla="*/ 2147483647 h 2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3"/>
              <a:gd name="T73" fmla="*/ 0 h 230"/>
              <a:gd name="T74" fmla="*/ 1363 w 1363"/>
              <a:gd name="T75" fmla="*/ 230 h 2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3" h="230">
                <a:moveTo>
                  <a:pt x="6" y="0"/>
                </a:moveTo>
                <a:cubicBezTo>
                  <a:pt x="33" y="108"/>
                  <a:pt x="0" y="0"/>
                  <a:pt x="44" y="89"/>
                </a:cubicBezTo>
                <a:cubicBezTo>
                  <a:pt x="56" y="114"/>
                  <a:pt x="56" y="149"/>
                  <a:pt x="83" y="166"/>
                </a:cubicBezTo>
                <a:cubicBezTo>
                  <a:pt x="106" y="180"/>
                  <a:pt x="134" y="183"/>
                  <a:pt x="160" y="192"/>
                </a:cubicBezTo>
                <a:cubicBezTo>
                  <a:pt x="187" y="201"/>
                  <a:pt x="209" y="221"/>
                  <a:pt x="236" y="230"/>
                </a:cubicBezTo>
                <a:cubicBezTo>
                  <a:pt x="240" y="229"/>
                  <a:pt x="317" y="211"/>
                  <a:pt x="326" y="204"/>
                </a:cubicBezTo>
                <a:cubicBezTo>
                  <a:pt x="338" y="194"/>
                  <a:pt x="341" y="177"/>
                  <a:pt x="352" y="166"/>
                </a:cubicBezTo>
                <a:cubicBezTo>
                  <a:pt x="363" y="155"/>
                  <a:pt x="377" y="149"/>
                  <a:pt x="390" y="140"/>
                </a:cubicBezTo>
                <a:cubicBezTo>
                  <a:pt x="449" y="53"/>
                  <a:pt x="412" y="74"/>
                  <a:pt x="480" y="51"/>
                </a:cubicBezTo>
                <a:cubicBezTo>
                  <a:pt x="493" y="55"/>
                  <a:pt x="510" y="53"/>
                  <a:pt x="518" y="64"/>
                </a:cubicBezTo>
                <a:cubicBezTo>
                  <a:pt x="543" y="98"/>
                  <a:pt x="533" y="150"/>
                  <a:pt x="569" y="179"/>
                </a:cubicBezTo>
                <a:cubicBezTo>
                  <a:pt x="580" y="188"/>
                  <a:pt x="595" y="188"/>
                  <a:pt x="608" y="192"/>
                </a:cubicBezTo>
                <a:cubicBezTo>
                  <a:pt x="630" y="122"/>
                  <a:pt x="612" y="87"/>
                  <a:pt x="684" y="64"/>
                </a:cubicBezTo>
                <a:cubicBezTo>
                  <a:pt x="735" y="68"/>
                  <a:pt x="792" y="53"/>
                  <a:pt x="838" y="76"/>
                </a:cubicBezTo>
                <a:cubicBezTo>
                  <a:pt x="862" y="88"/>
                  <a:pt x="838" y="144"/>
                  <a:pt x="864" y="153"/>
                </a:cubicBezTo>
                <a:cubicBezTo>
                  <a:pt x="889" y="162"/>
                  <a:pt x="915" y="170"/>
                  <a:pt x="940" y="179"/>
                </a:cubicBezTo>
                <a:cubicBezTo>
                  <a:pt x="953" y="183"/>
                  <a:pt x="979" y="192"/>
                  <a:pt x="979" y="192"/>
                </a:cubicBezTo>
                <a:cubicBezTo>
                  <a:pt x="1000" y="188"/>
                  <a:pt x="1025" y="191"/>
                  <a:pt x="1043" y="179"/>
                </a:cubicBezTo>
                <a:cubicBezTo>
                  <a:pt x="1054" y="171"/>
                  <a:pt x="1047" y="151"/>
                  <a:pt x="1056" y="140"/>
                </a:cubicBezTo>
                <a:cubicBezTo>
                  <a:pt x="1065" y="128"/>
                  <a:pt x="1081" y="123"/>
                  <a:pt x="1094" y="115"/>
                </a:cubicBezTo>
                <a:cubicBezTo>
                  <a:pt x="1103" y="102"/>
                  <a:pt x="1104" y="76"/>
                  <a:pt x="1120" y="76"/>
                </a:cubicBezTo>
                <a:cubicBezTo>
                  <a:pt x="1155" y="76"/>
                  <a:pt x="1161" y="134"/>
                  <a:pt x="1171" y="153"/>
                </a:cubicBezTo>
                <a:cubicBezTo>
                  <a:pt x="1195" y="201"/>
                  <a:pt x="1189" y="190"/>
                  <a:pt x="1235" y="204"/>
                </a:cubicBezTo>
                <a:cubicBezTo>
                  <a:pt x="1283" y="195"/>
                  <a:pt x="1320" y="187"/>
                  <a:pt x="1363" y="166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rot="21257991" flipH="1">
            <a:off x="5389563" y="1835150"/>
            <a:ext cx="234950" cy="2349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486400" y="4187825"/>
            <a:ext cx="3429000" cy="46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648200" y="4191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257800" y="2751138"/>
            <a:ext cx="2654300" cy="26193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953000" y="3275013"/>
            <a:ext cx="3048000" cy="30638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5308600" y="2095500"/>
            <a:ext cx="2844800" cy="447675"/>
          </a:xfrm>
          <a:custGeom>
            <a:avLst/>
            <a:gdLst>
              <a:gd name="T0" fmla="*/ 2147483647 w 1182"/>
              <a:gd name="T1" fmla="*/ 2147483647 h 246"/>
              <a:gd name="T2" fmla="*/ 2147483647 w 1182"/>
              <a:gd name="T3" fmla="*/ 2147483647 h 246"/>
              <a:gd name="T4" fmla="*/ 2147483647 w 1182"/>
              <a:gd name="T5" fmla="*/ 2147483647 h 246"/>
              <a:gd name="T6" fmla="*/ 2147483647 w 1182"/>
              <a:gd name="T7" fmla="*/ 2147483647 h 246"/>
              <a:gd name="T8" fmla="*/ 2147483647 w 1182"/>
              <a:gd name="T9" fmla="*/ 2147483647 h 246"/>
              <a:gd name="T10" fmla="*/ 2147483647 w 1182"/>
              <a:gd name="T11" fmla="*/ 2147483647 h 246"/>
              <a:gd name="T12" fmla="*/ 2147483647 w 1182"/>
              <a:gd name="T13" fmla="*/ 2147483647 h 246"/>
              <a:gd name="T14" fmla="*/ 2147483647 w 1182"/>
              <a:gd name="T15" fmla="*/ 2147483647 h 246"/>
              <a:gd name="T16" fmla="*/ 2147483647 w 1182"/>
              <a:gd name="T17" fmla="*/ 2147483647 h 246"/>
              <a:gd name="T18" fmla="*/ 2147483647 w 1182"/>
              <a:gd name="T19" fmla="*/ 2147483647 h 246"/>
              <a:gd name="T20" fmla="*/ 2147483647 w 1182"/>
              <a:gd name="T21" fmla="*/ 2147483647 h 246"/>
              <a:gd name="T22" fmla="*/ 2147483647 w 1182"/>
              <a:gd name="T23" fmla="*/ 2147483647 h 246"/>
              <a:gd name="T24" fmla="*/ 2147483647 w 1182"/>
              <a:gd name="T25" fmla="*/ 2147483647 h 246"/>
              <a:gd name="T26" fmla="*/ 2147483647 w 1182"/>
              <a:gd name="T27" fmla="*/ 2147483647 h 246"/>
              <a:gd name="T28" fmla="*/ 2147483647 w 1182"/>
              <a:gd name="T29" fmla="*/ 2147483647 h 2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2"/>
              <a:gd name="T46" fmla="*/ 0 h 246"/>
              <a:gd name="T47" fmla="*/ 1182 w 1182"/>
              <a:gd name="T48" fmla="*/ 246 h 2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2" h="246">
                <a:moveTo>
                  <a:pt x="120" y="28"/>
                </a:moveTo>
                <a:cubicBezTo>
                  <a:pt x="83" y="15"/>
                  <a:pt x="59" y="0"/>
                  <a:pt x="18" y="28"/>
                </a:cubicBezTo>
                <a:cubicBezTo>
                  <a:pt x="7" y="36"/>
                  <a:pt x="9" y="54"/>
                  <a:pt x="5" y="67"/>
                </a:cubicBezTo>
                <a:cubicBezTo>
                  <a:pt x="9" y="97"/>
                  <a:pt x="0" y="132"/>
                  <a:pt x="18" y="156"/>
                </a:cubicBezTo>
                <a:cubicBezTo>
                  <a:pt x="34" y="177"/>
                  <a:pt x="94" y="182"/>
                  <a:pt x="94" y="182"/>
                </a:cubicBezTo>
                <a:cubicBezTo>
                  <a:pt x="205" y="178"/>
                  <a:pt x="316" y="180"/>
                  <a:pt x="427" y="169"/>
                </a:cubicBezTo>
                <a:cubicBezTo>
                  <a:pt x="454" y="166"/>
                  <a:pt x="478" y="151"/>
                  <a:pt x="504" y="143"/>
                </a:cubicBezTo>
                <a:cubicBezTo>
                  <a:pt x="517" y="139"/>
                  <a:pt x="542" y="131"/>
                  <a:pt x="542" y="131"/>
                </a:cubicBezTo>
                <a:cubicBezTo>
                  <a:pt x="600" y="216"/>
                  <a:pt x="669" y="202"/>
                  <a:pt x="760" y="233"/>
                </a:cubicBezTo>
                <a:cubicBezTo>
                  <a:pt x="786" y="229"/>
                  <a:pt x="814" y="233"/>
                  <a:pt x="837" y="220"/>
                </a:cubicBezTo>
                <a:cubicBezTo>
                  <a:pt x="849" y="213"/>
                  <a:pt x="837" y="185"/>
                  <a:pt x="850" y="182"/>
                </a:cubicBezTo>
                <a:cubicBezTo>
                  <a:pt x="879" y="175"/>
                  <a:pt x="909" y="191"/>
                  <a:pt x="939" y="195"/>
                </a:cubicBezTo>
                <a:cubicBezTo>
                  <a:pt x="985" y="209"/>
                  <a:pt x="1024" y="224"/>
                  <a:pt x="1067" y="246"/>
                </a:cubicBezTo>
                <a:cubicBezTo>
                  <a:pt x="1102" y="239"/>
                  <a:pt x="1145" y="239"/>
                  <a:pt x="1170" y="207"/>
                </a:cubicBezTo>
                <a:cubicBezTo>
                  <a:pt x="1178" y="197"/>
                  <a:pt x="1182" y="169"/>
                  <a:pt x="1182" y="1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346700" y="4724400"/>
            <a:ext cx="2654300" cy="258763"/>
          </a:xfrm>
          <a:custGeom>
            <a:avLst/>
            <a:gdLst>
              <a:gd name="T0" fmla="*/ 0 w 1113"/>
              <a:gd name="T1" fmla="*/ 2147483647 h 82"/>
              <a:gd name="T2" fmla="*/ 2147483647 w 1113"/>
              <a:gd name="T3" fmla="*/ 2147483647 h 82"/>
              <a:gd name="T4" fmla="*/ 2147483647 w 1113"/>
              <a:gd name="T5" fmla="*/ 2147483647 h 82"/>
              <a:gd name="T6" fmla="*/ 2147483647 w 1113"/>
              <a:gd name="T7" fmla="*/ 2147483647 h 82"/>
              <a:gd name="T8" fmla="*/ 2147483647 w 1113"/>
              <a:gd name="T9" fmla="*/ 2147483647 h 82"/>
              <a:gd name="T10" fmla="*/ 2147483647 w 1113"/>
              <a:gd name="T11" fmla="*/ 2147483647 h 82"/>
              <a:gd name="T12" fmla="*/ 2147483647 w 1113"/>
              <a:gd name="T13" fmla="*/ 2147483647 h 82"/>
              <a:gd name="T14" fmla="*/ 2147483647 w 1113"/>
              <a:gd name="T15" fmla="*/ 2147483647 h 82"/>
              <a:gd name="T16" fmla="*/ 2147483647 w 1113"/>
              <a:gd name="T17" fmla="*/ 2147483647 h 82"/>
              <a:gd name="T18" fmla="*/ 2147483647 w 1113"/>
              <a:gd name="T19" fmla="*/ 2147483647 h 82"/>
              <a:gd name="T20" fmla="*/ 2147483647 w 1113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3"/>
              <a:gd name="T34" fmla="*/ 0 h 82"/>
              <a:gd name="T35" fmla="*/ 1113 w 1113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3" h="82">
                <a:moveTo>
                  <a:pt x="0" y="18"/>
                </a:moveTo>
                <a:cubicBezTo>
                  <a:pt x="71" y="0"/>
                  <a:pt x="135" y="7"/>
                  <a:pt x="204" y="31"/>
                </a:cubicBezTo>
                <a:cubicBezTo>
                  <a:pt x="243" y="27"/>
                  <a:pt x="282" y="24"/>
                  <a:pt x="320" y="18"/>
                </a:cubicBezTo>
                <a:cubicBezTo>
                  <a:pt x="333" y="16"/>
                  <a:pt x="345" y="5"/>
                  <a:pt x="358" y="5"/>
                </a:cubicBezTo>
                <a:cubicBezTo>
                  <a:pt x="396" y="5"/>
                  <a:pt x="437" y="44"/>
                  <a:pt x="473" y="56"/>
                </a:cubicBezTo>
                <a:cubicBezTo>
                  <a:pt x="554" y="42"/>
                  <a:pt x="539" y="35"/>
                  <a:pt x="614" y="56"/>
                </a:cubicBezTo>
                <a:cubicBezTo>
                  <a:pt x="640" y="63"/>
                  <a:pt x="691" y="82"/>
                  <a:pt x="691" y="82"/>
                </a:cubicBezTo>
                <a:cubicBezTo>
                  <a:pt x="742" y="72"/>
                  <a:pt x="794" y="68"/>
                  <a:pt x="844" y="56"/>
                </a:cubicBezTo>
                <a:cubicBezTo>
                  <a:pt x="870" y="50"/>
                  <a:pt x="921" y="31"/>
                  <a:pt x="921" y="31"/>
                </a:cubicBezTo>
                <a:cubicBezTo>
                  <a:pt x="976" y="48"/>
                  <a:pt x="1026" y="66"/>
                  <a:pt x="1088" y="56"/>
                </a:cubicBezTo>
                <a:cubicBezTo>
                  <a:pt x="1103" y="54"/>
                  <a:pt x="1113" y="18"/>
                  <a:pt x="1113" y="18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334000" y="3352800"/>
            <a:ext cx="209550" cy="1127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627688" y="3552825"/>
            <a:ext cx="2095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21201432">
            <a:off x="5965825" y="3752850"/>
            <a:ext cx="311150" cy="1968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21214276">
            <a:off x="5784850" y="4235450"/>
            <a:ext cx="192088" cy="1873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565923">
            <a:off x="5475288" y="4054475"/>
            <a:ext cx="211137" cy="1254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rot="20612462">
            <a:off x="5340350" y="3895725"/>
            <a:ext cx="84138" cy="101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078663" y="4764088"/>
            <a:ext cx="157162" cy="1555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427501">
            <a:off x="6816725" y="4546600"/>
            <a:ext cx="2095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537325" y="4298950"/>
            <a:ext cx="209550" cy="1857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35725" y="2133600"/>
            <a:ext cx="185738" cy="1158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116638" y="1938338"/>
            <a:ext cx="211137" cy="1254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6169025" y="2833688"/>
            <a:ext cx="698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6315075" y="2590800"/>
            <a:ext cx="698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20226567" flipH="1">
            <a:off x="6432550" y="2398713"/>
            <a:ext cx="69850" cy="619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339725" y="2362200"/>
            <a:ext cx="2936875" cy="2652713"/>
            <a:chOff x="-26" y="1680"/>
            <a:chExt cx="1850" cy="1671"/>
          </a:xfrm>
        </p:grpSpPr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0" y="2676"/>
              <a:ext cx="1134" cy="130"/>
            </a:xfrm>
            <a:custGeom>
              <a:avLst/>
              <a:gdLst>
                <a:gd name="T0" fmla="*/ 0 w 1254"/>
                <a:gd name="T1" fmla="*/ 47 h 144"/>
                <a:gd name="T2" fmla="*/ 52 w 1254"/>
                <a:gd name="T3" fmla="*/ 35 h 144"/>
                <a:gd name="T4" fmla="*/ 63 w 1254"/>
                <a:gd name="T5" fmla="*/ 19 h 144"/>
                <a:gd name="T6" fmla="*/ 97 w 1254"/>
                <a:gd name="T7" fmla="*/ 3 h 144"/>
                <a:gd name="T8" fmla="*/ 132 w 1254"/>
                <a:gd name="T9" fmla="*/ 7 h 144"/>
                <a:gd name="T10" fmla="*/ 160 w 1254"/>
                <a:gd name="T11" fmla="*/ 35 h 144"/>
                <a:gd name="T12" fmla="*/ 194 w 1254"/>
                <a:gd name="T13" fmla="*/ 52 h 144"/>
                <a:gd name="T14" fmla="*/ 241 w 1254"/>
                <a:gd name="T15" fmla="*/ 47 h 144"/>
                <a:gd name="T16" fmla="*/ 262 w 1254"/>
                <a:gd name="T17" fmla="*/ 13 h 144"/>
                <a:gd name="T18" fmla="*/ 281 w 1254"/>
                <a:gd name="T19" fmla="*/ 7 h 144"/>
                <a:gd name="T20" fmla="*/ 309 w 1254"/>
                <a:gd name="T21" fmla="*/ 42 h 144"/>
                <a:gd name="T22" fmla="*/ 320 w 1254"/>
                <a:gd name="T23" fmla="*/ 58 h 144"/>
                <a:gd name="T24" fmla="*/ 338 w 1254"/>
                <a:gd name="T25" fmla="*/ 64 h 144"/>
                <a:gd name="T26" fmla="*/ 345 w 1254"/>
                <a:gd name="T27" fmla="*/ 30 h 144"/>
                <a:gd name="T28" fmla="*/ 377 w 1254"/>
                <a:gd name="T29" fmla="*/ 42 h 144"/>
                <a:gd name="T30" fmla="*/ 452 w 1254"/>
                <a:gd name="T31" fmla="*/ 58 h 144"/>
                <a:gd name="T32" fmla="*/ 481 w 1254"/>
                <a:gd name="T33" fmla="*/ 52 h 144"/>
                <a:gd name="T34" fmla="*/ 504 w 1254"/>
                <a:gd name="T35" fmla="*/ 19 h 144"/>
                <a:gd name="T36" fmla="*/ 538 w 1254"/>
                <a:gd name="T37" fmla="*/ 3 h 144"/>
                <a:gd name="T38" fmla="*/ 560 w 1254"/>
                <a:gd name="T39" fmla="*/ 3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78" y="1742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17" y="2880"/>
              <a:ext cx="1233" cy="209"/>
            </a:xfrm>
            <a:custGeom>
              <a:avLst/>
              <a:gdLst>
                <a:gd name="T0" fmla="*/ 5 w 1363"/>
                <a:gd name="T1" fmla="*/ 0 h 230"/>
                <a:gd name="T2" fmla="*/ 20 w 1363"/>
                <a:gd name="T3" fmla="*/ 41 h 230"/>
                <a:gd name="T4" fmla="*/ 38 w 1363"/>
                <a:gd name="T5" fmla="*/ 77 h 230"/>
                <a:gd name="T6" fmla="*/ 73 w 1363"/>
                <a:gd name="T7" fmla="*/ 89 h 230"/>
                <a:gd name="T8" fmla="*/ 106 w 1363"/>
                <a:gd name="T9" fmla="*/ 107 h 230"/>
                <a:gd name="T10" fmla="*/ 147 w 1363"/>
                <a:gd name="T11" fmla="*/ 95 h 230"/>
                <a:gd name="T12" fmla="*/ 158 w 1363"/>
                <a:gd name="T13" fmla="*/ 77 h 230"/>
                <a:gd name="T14" fmla="*/ 175 w 1363"/>
                <a:gd name="T15" fmla="*/ 65 h 230"/>
                <a:gd name="T16" fmla="*/ 215 w 1363"/>
                <a:gd name="T17" fmla="*/ 24 h 230"/>
                <a:gd name="T18" fmla="*/ 232 w 1363"/>
                <a:gd name="T19" fmla="*/ 30 h 230"/>
                <a:gd name="T20" fmla="*/ 256 w 1363"/>
                <a:gd name="T21" fmla="*/ 84 h 230"/>
                <a:gd name="T22" fmla="*/ 273 w 1363"/>
                <a:gd name="T23" fmla="*/ 89 h 230"/>
                <a:gd name="T24" fmla="*/ 307 w 1363"/>
                <a:gd name="T25" fmla="*/ 30 h 230"/>
                <a:gd name="T26" fmla="*/ 376 w 1363"/>
                <a:gd name="T27" fmla="*/ 35 h 230"/>
                <a:gd name="T28" fmla="*/ 388 w 1363"/>
                <a:gd name="T29" fmla="*/ 71 h 230"/>
                <a:gd name="T30" fmla="*/ 422 w 1363"/>
                <a:gd name="T31" fmla="*/ 84 h 230"/>
                <a:gd name="T32" fmla="*/ 439 w 1363"/>
                <a:gd name="T33" fmla="*/ 89 h 230"/>
                <a:gd name="T34" fmla="*/ 468 w 1363"/>
                <a:gd name="T35" fmla="*/ 84 h 230"/>
                <a:gd name="T36" fmla="*/ 474 w 1363"/>
                <a:gd name="T37" fmla="*/ 65 h 230"/>
                <a:gd name="T38" fmla="*/ 492 w 1363"/>
                <a:gd name="T39" fmla="*/ 54 h 230"/>
                <a:gd name="T40" fmla="*/ 502 w 1363"/>
                <a:gd name="T41" fmla="*/ 35 h 230"/>
                <a:gd name="T42" fmla="*/ 525 w 1363"/>
                <a:gd name="T43" fmla="*/ 71 h 230"/>
                <a:gd name="T44" fmla="*/ 554 w 1363"/>
                <a:gd name="T45" fmla="*/ 95 h 230"/>
                <a:gd name="T46" fmla="*/ 612 w 1363"/>
                <a:gd name="T47" fmla="*/ 77 h 2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3"/>
                <a:gd name="T73" fmla="*/ 0 h 230"/>
                <a:gd name="T74" fmla="*/ 1363 w 1363"/>
                <a:gd name="T75" fmla="*/ 230 h 2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3" h="230">
                  <a:moveTo>
                    <a:pt x="6" y="0"/>
                  </a:moveTo>
                  <a:cubicBezTo>
                    <a:pt x="33" y="108"/>
                    <a:pt x="0" y="0"/>
                    <a:pt x="44" y="89"/>
                  </a:cubicBezTo>
                  <a:cubicBezTo>
                    <a:pt x="56" y="114"/>
                    <a:pt x="56" y="149"/>
                    <a:pt x="83" y="166"/>
                  </a:cubicBezTo>
                  <a:cubicBezTo>
                    <a:pt x="106" y="180"/>
                    <a:pt x="134" y="183"/>
                    <a:pt x="160" y="192"/>
                  </a:cubicBezTo>
                  <a:cubicBezTo>
                    <a:pt x="187" y="201"/>
                    <a:pt x="209" y="221"/>
                    <a:pt x="236" y="230"/>
                  </a:cubicBezTo>
                  <a:cubicBezTo>
                    <a:pt x="240" y="229"/>
                    <a:pt x="317" y="211"/>
                    <a:pt x="326" y="204"/>
                  </a:cubicBezTo>
                  <a:cubicBezTo>
                    <a:pt x="338" y="194"/>
                    <a:pt x="341" y="177"/>
                    <a:pt x="352" y="166"/>
                  </a:cubicBezTo>
                  <a:cubicBezTo>
                    <a:pt x="363" y="155"/>
                    <a:pt x="377" y="149"/>
                    <a:pt x="390" y="140"/>
                  </a:cubicBezTo>
                  <a:cubicBezTo>
                    <a:pt x="449" y="53"/>
                    <a:pt x="412" y="74"/>
                    <a:pt x="480" y="51"/>
                  </a:cubicBezTo>
                  <a:cubicBezTo>
                    <a:pt x="493" y="55"/>
                    <a:pt x="510" y="53"/>
                    <a:pt x="518" y="64"/>
                  </a:cubicBezTo>
                  <a:cubicBezTo>
                    <a:pt x="543" y="98"/>
                    <a:pt x="533" y="150"/>
                    <a:pt x="569" y="179"/>
                  </a:cubicBezTo>
                  <a:cubicBezTo>
                    <a:pt x="580" y="188"/>
                    <a:pt x="595" y="188"/>
                    <a:pt x="608" y="192"/>
                  </a:cubicBezTo>
                  <a:cubicBezTo>
                    <a:pt x="630" y="122"/>
                    <a:pt x="612" y="87"/>
                    <a:pt x="684" y="64"/>
                  </a:cubicBezTo>
                  <a:cubicBezTo>
                    <a:pt x="735" y="68"/>
                    <a:pt x="792" y="53"/>
                    <a:pt x="838" y="76"/>
                  </a:cubicBezTo>
                  <a:cubicBezTo>
                    <a:pt x="862" y="88"/>
                    <a:pt x="838" y="144"/>
                    <a:pt x="864" y="153"/>
                  </a:cubicBezTo>
                  <a:cubicBezTo>
                    <a:pt x="889" y="162"/>
                    <a:pt x="915" y="170"/>
                    <a:pt x="940" y="179"/>
                  </a:cubicBezTo>
                  <a:cubicBezTo>
                    <a:pt x="953" y="183"/>
                    <a:pt x="979" y="192"/>
                    <a:pt x="979" y="192"/>
                  </a:cubicBezTo>
                  <a:cubicBezTo>
                    <a:pt x="1000" y="188"/>
                    <a:pt x="1025" y="191"/>
                    <a:pt x="1043" y="179"/>
                  </a:cubicBezTo>
                  <a:cubicBezTo>
                    <a:pt x="1054" y="171"/>
                    <a:pt x="1047" y="151"/>
                    <a:pt x="1056" y="140"/>
                  </a:cubicBezTo>
                  <a:cubicBezTo>
                    <a:pt x="1065" y="128"/>
                    <a:pt x="1081" y="123"/>
                    <a:pt x="1094" y="115"/>
                  </a:cubicBezTo>
                  <a:cubicBezTo>
                    <a:pt x="1103" y="102"/>
                    <a:pt x="1104" y="76"/>
                    <a:pt x="1120" y="76"/>
                  </a:cubicBezTo>
                  <a:cubicBezTo>
                    <a:pt x="1155" y="76"/>
                    <a:pt x="1161" y="134"/>
                    <a:pt x="1171" y="153"/>
                  </a:cubicBezTo>
                  <a:cubicBezTo>
                    <a:pt x="1195" y="201"/>
                    <a:pt x="1189" y="190"/>
                    <a:pt x="1235" y="204"/>
                  </a:cubicBezTo>
                  <a:cubicBezTo>
                    <a:pt x="1283" y="195"/>
                    <a:pt x="1320" y="187"/>
                    <a:pt x="1363" y="16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0" y="1680"/>
              <a:ext cx="1824" cy="1660"/>
            </a:xfrm>
            <a:prstGeom prst="cube">
              <a:avLst>
                <a:gd name="adj" fmla="val 25000"/>
              </a:avLst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0">
                <a:solidFill>
                  <a:srgbClr val="0000CC"/>
                </a:solidFill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11" y="1700"/>
              <a:ext cx="0" cy="1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34" y="2923"/>
              <a:ext cx="1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-26" y="2914"/>
              <a:ext cx="434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0" y="2180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0" y="2443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82" y="1852"/>
              <a:ext cx="1070" cy="224"/>
            </a:xfrm>
            <a:custGeom>
              <a:avLst/>
              <a:gdLst>
                <a:gd name="T0" fmla="*/ 54 w 1182"/>
                <a:gd name="T1" fmla="*/ 13 h 246"/>
                <a:gd name="T2" fmla="*/ 8 w 1182"/>
                <a:gd name="T3" fmla="*/ 13 h 246"/>
                <a:gd name="T4" fmla="*/ 5 w 1182"/>
                <a:gd name="T5" fmla="*/ 32 h 246"/>
                <a:gd name="T6" fmla="*/ 8 w 1182"/>
                <a:gd name="T7" fmla="*/ 73 h 246"/>
                <a:gd name="T8" fmla="*/ 43 w 1182"/>
                <a:gd name="T9" fmla="*/ 87 h 246"/>
                <a:gd name="T10" fmla="*/ 193 w 1182"/>
                <a:gd name="T11" fmla="*/ 80 h 246"/>
                <a:gd name="T12" fmla="*/ 228 w 1182"/>
                <a:gd name="T13" fmla="*/ 66 h 246"/>
                <a:gd name="T14" fmla="*/ 245 w 1182"/>
                <a:gd name="T15" fmla="*/ 61 h 246"/>
                <a:gd name="T16" fmla="*/ 343 w 1182"/>
                <a:gd name="T17" fmla="*/ 110 h 246"/>
                <a:gd name="T18" fmla="*/ 377 w 1182"/>
                <a:gd name="T19" fmla="*/ 104 h 246"/>
                <a:gd name="T20" fmla="*/ 383 w 1182"/>
                <a:gd name="T21" fmla="*/ 87 h 246"/>
                <a:gd name="T22" fmla="*/ 423 w 1182"/>
                <a:gd name="T23" fmla="*/ 93 h 246"/>
                <a:gd name="T24" fmla="*/ 481 w 1182"/>
                <a:gd name="T25" fmla="*/ 116 h 246"/>
                <a:gd name="T26" fmla="*/ 529 w 1182"/>
                <a:gd name="T27" fmla="*/ 97 h 246"/>
                <a:gd name="T28" fmla="*/ 533 w 1182"/>
                <a:gd name="T29" fmla="*/ 80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2"/>
                <a:gd name="T46" fmla="*/ 0 h 246"/>
                <a:gd name="T47" fmla="*/ 1182 w 1182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2" h="246">
                  <a:moveTo>
                    <a:pt x="120" y="28"/>
                  </a:moveTo>
                  <a:cubicBezTo>
                    <a:pt x="83" y="15"/>
                    <a:pt x="59" y="0"/>
                    <a:pt x="18" y="28"/>
                  </a:cubicBezTo>
                  <a:cubicBezTo>
                    <a:pt x="7" y="36"/>
                    <a:pt x="9" y="54"/>
                    <a:pt x="5" y="67"/>
                  </a:cubicBezTo>
                  <a:cubicBezTo>
                    <a:pt x="9" y="97"/>
                    <a:pt x="0" y="132"/>
                    <a:pt x="18" y="156"/>
                  </a:cubicBezTo>
                  <a:cubicBezTo>
                    <a:pt x="34" y="177"/>
                    <a:pt x="94" y="182"/>
                    <a:pt x="94" y="182"/>
                  </a:cubicBezTo>
                  <a:cubicBezTo>
                    <a:pt x="205" y="178"/>
                    <a:pt x="316" y="180"/>
                    <a:pt x="427" y="169"/>
                  </a:cubicBezTo>
                  <a:cubicBezTo>
                    <a:pt x="454" y="166"/>
                    <a:pt x="478" y="151"/>
                    <a:pt x="504" y="143"/>
                  </a:cubicBezTo>
                  <a:cubicBezTo>
                    <a:pt x="517" y="139"/>
                    <a:pt x="542" y="131"/>
                    <a:pt x="542" y="131"/>
                  </a:cubicBezTo>
                  <a:cubicBezTo>
                    <a:pt x="600" y="216"/>
                    <a:pt x="669" y="202"/>
                    <a:pt x="760" y="233"/>
                  </a:cubicBezTo>
                  <a:cubicBezTo>
                    <a:pt x="786" y="229"/>
                    <a:pt x="814" y="233"/>
                    <a:pt x="837" y="220"/>
                  </a:cubicBezTo>
                  <a:cubicBezTo>
                    <a:pt x="849" y="213"/>
                    <a:pt x="837" y="185"/>
                    <a:pt x="850" y="182"/>
                  </a:cubicBezTo>
                  <a:cubicBezTo>
                    <a:pt x="879" y="175"/>
                    <a:pt x="909" y="191"/>
                    <a:pt x="939" y="195"/>
                  </a:cubicBezTo>
                  <a:cubicBezTo>
                    <a:pt x="985" y="209"/>
                    <a:pt x="1024" y="224"/>
                    <a:pt x="1067" y="246"/>
                  </a:cubicBezTo>
                  <a:cubicBezTo>
                    <a:pt x="1102" y="239"/>
                    <a:pt x="1145" y="239"/>
                    <a:pt x="1170" y="207"/>
                  </a:cubicBezTo>
                  <a:cubicBezTo>
                    <a:pt x="1178" y="197"/>
                    <a:pt x="1182" y="169"/>
                    <a:pt x="1182" y="16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98" y="3225"/>
              <a:ext cx="1008" cy="74"/>
            </a:xfrm>
            <a:custGeom>
              <a:avLst/>
              <a:gdLst>
                <a:gd name="T0" fmla="*/ 0 w 1113"/>
                <a:gd name="T1" fmla="*/ 8 h 82"/>
                <a:gd name="T2" fmla="*/ 92 w 1113"/>
                <a:gd name="T3" fmla="*/ 14 h 82"/>
                <a:gd name="T4" fmla="*/ 146 w 1113"/>
                <a:gd name="T5" fmla="*/ 8 h 82"/>
                <a:gd name="T6" fmla="*/ 161 w 1113"/>
                <a:gd name="T7" fmla="*/ 5 h 82"/>
                <a:gd name="T8" fmla="*/ 214 w 1113"/>
                <a:gd name="T9" fmla="*/ 25 h 82"/>
                <a:gd name="T10" fmla="*/ 278 w 1113"/>
                <a:gd name="T11" fmla="*/ 25 h 82"/>
                <a:gd name="T12" fmla="*/ 313 w 1113"/>
                <a:gd name="T13" fmla="*/ 36 h 82"/>
                <a:gd name="T14" fmla="*/ 382 w 1113"/>
                <a:gd name="T15" fmla="*/ 25 h 82"/>
                <a:gd name="T16" fmla="*/ 417 w 1113"/>
                <a:gd name="T17" fmla="*/ 14 h 82"/>
                <a:gd name="T18" fmla="*/ 492 w 1113"/>
                <a:gd name="T19" fmla="*/ 25 h 82"/>
                <a:gd name="T20" fmla="*/ 504 w 1113"/>
                <a:gd name="T21" fmla="*/ 8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3"/>
                <a:gd name="T34" fmla="*/ 0 h 82"/>
                <a:gd name="T35" fmla="*/ 1113 w 1113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3" h="82">
                  <a:moveTo>
                    <a:pt x="0" y="18"/>
                  </a:moveTo>
                  <a:cubicBezTo>
                    <a:pt x="71" y="0"/>
                    <a:pt x="135" y="7"/>
                    <a:pt x="204" y="31"/>
                  </a:cubicBezTo>
                  <a:cubicBezTo>
                    <a:pt x="243" y="27"/>
                    <a:pt x="282" y="24"/>
                    <a:pt x="320" y="18"/>
                  </a:cubicBezTo>
                  <a:cubicBezTo>
                    <a:pt x="333" y="16"/>
                    <a:pt x="345" y="5"/>
                    <a:pt x="358" y="5"/>
                  </a:cubicBezTo>
                  <a:cubicBezTo>
                    <a:pt x="396" y="5"/>
                    <a:pt x="437" y="44"/>
                    <a:pt x="473" y="56"/>
                  </a:cubicBezTo>
                  <a:cubicBezTo>
                    <a:pt x="554" y="42"/>
                    <a:pt x="539" y="35"/>
                    <a:pt x="614" y="56"/>
                  </a:cubicBezTo>
                  <a:cubicBezTo>
                    <a:pt x="640" y="63"/>
                    <a:pt x="691" y="82"/>
                    <a:pt x="691" y="82"/>
                  </a:cubicBezTo>
                  <a:cubicBezTo>
                    <a:pt x="742" y="72"/>
                    <a:pt x="794" y="68"/>
                    <a:pt x="844" y="56"/>
                  </a:cubicBezTo>
                  <a:cubicBezTo>
                    <a:pt x="870" y="50"/>
                    <a:pt x="921" y="31"/>
                    <a:pt x="921" y="31"/>
                  </a:cubicBezTo>
                  <a:cubicBezTo>
                    <a:pt x="976" y="48"/>
                    <a:pt x="1026" y="66"/>
                    <a:pt x="1088" y="56"/>
                  </a:cubicBezTo>
                  <a:cubicBezTo>
                    <a:pt x="1103" y="54"/>
                    <a:pt x="1113" y="18"/>
                    <a:pt x="1113" y="1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658" y="1773"/>
              <a:ext cx="23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4800" b="1">
                <a:solidFill>
                  <a:srgbClr val="0000CC"/>
                </a:solidFill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rot="20226567" flipH="1">
              <a:off x="762" y="1999"/>
              <a:ext cx="30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</p:grpSp>
      <p:sp>
        <p:nvSpPr>
          <p:cNvPr id="45" name="Line 43"/>
          <p:cNvSpPr>
            <a:spLocks noChangeShapeType="1"/>
          </p:cNvSpPr>
          <p:nvPr/>
        </p:nvSpPr>
        <p:spPr bwMode="auto">
          <a:xfrm rot="1982711" flipH="1">
            <a:off x="7162800" y="2959100"/>
            <a:ext cx="76200" cy="152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rot="21051175" flipV="1">
            <a:off x="6810375" y="3149600"/>
            <a:ext cx="22860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rot="1318405" flipH="1">
            <a:off x="6615113" y="3294063"/>
            <a:ext cx="7620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5548313" y="4038600"/>
            <a:ext cx="560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>
            <a:off x="3352800" y="3657600"/>
            <a:ext cx="11620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3581400" y="3135313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3733800" y="3581400"/>
            <a:ext cx="838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2" name="Text Box 60"/>
          <p:cNvSpPr txBox="1">
            <a:spLocks noChangeArrowheads="1"/>
          </p:cNvSpPr>
          <p:nvPr/>
        </p:nvSpPr>
        <p:spPr bwMode="auto">
          <a:xfrm>
            <a:off x="3371850" y="32766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7620000" y="1905000"/>
            <a:ext cx="152400" cy="152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 flipH="1">
            <a:off x="5334000" y="4826000"/>
            <a:ext cx="45720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228600" y="4953000"/>
            <a:ext cx="4239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64"/>
          <p:cNvSpPr>
            <a:spLocks noChangeArrowheads="1"/>
          </p:cNvSpPr>
          <p:nvPr/>
        </p:nvSpPr>
        <p:spPr bwMode="auto">
          <a:xfrm>
            <a:off x="0" y="685800"/>
            <a:ext cx="4495800" cy="609600"/>
          </a:xfrm>
          <a:prstGeom prst="wedgeEllipseCallout">
            <a:avLst>
              <a:gd name="adj1" fmla="val -4287"/>
              <a:gd name="adj2" fmla="val 23938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sợi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68"/>
          <p:cNvSpPr>
            <a:spLocks noChangeArrowheads="1"/>
          </p:cNvSpPr>
          <p:nvPr/>
        </p:nvSpPr>
        <p:spPr bwMode="auto">
          <a:xfrm>
            <a:off x="5943600" y="533400"/>
            <a:ext cx="28956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nối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đisunfua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5333999" y="5029200"/>
            <a:ext cx="3160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8112" y="5396805"/>
            <a:ext cx="90058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đàn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hồi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mòn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thường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6629400" y="4343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6880225" y="451485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5283200" y="38100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6248400" y="23622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6911975" y="28829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6096000" y="259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5410200" y="3311525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5727700" y="3533775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6602412" y="305435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6191250" y="189865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261574" y="5551699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0000FF"/>
              </a:buClr>
            </a:pP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Löu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hoaù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baèng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caùch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troän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với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3-4% (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veà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khoái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löôïng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löu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huyønh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ñun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ôû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130 - </a:t>
            </a:r>
            <a:r>
              <a:rPr lang="en-US" sz="2800" b="1" dirty="0" smtClean="0">
                <a:solidFill>
                  <a:srgbClr val="0000CC"/>
                </a:solidFill>
                <a:latin typeface="VNI-Times" pitchFamily="2" charset="0"/>
              </a:rPr>
              <a:t>150</a:t>
            </a:r>
            <a:r>
              <a:rPr lang="en-US" sz="2800" b="1" baseline="30000" dirty="0" smtClean="0">
                <a:solidFill>
                  <a:srgbClr val="0000CC"/>
                </a:solidFill>
                <a:latin typeface="VNI-Times" pitchFamily="2" charset="0"/>
              </a:rPr>
              <a:t>0</a:t>
            </a:r>
            <a:r>
              <a:rPr lang="en-US" sz="2800" b="1" dirty="0" smtClean="0">
                <a:solidFill>
                  <a:srgbClr val="0000CC"/>
                </a:solidFill>
                <a:latin typeface="VNI-Times" pitchFamily="2" charset="0"/>
              </a:rPr>
              <a:t>C                 </a:t>
            </a:r>
            <a:endParaRPr lang="en-US" sz="28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4648200" y="1752600"/>
            <a:ext cx="4267200" cy="3313113"/>
          </a:xfrm>
          <a:prstGeom prst="cube">
            <a:avLst>
              <a:gd name="adj" fmla="val 25000"/>
            </a:avLst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7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0"/>
            <a:ext cx="9144000" cy="533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 HÓA CAO SU</a:t>
            </a:r>
          </a:p>
        </p:txBody>
      </p:sp>
    </p:spTree>
    <p:extLst>
      <p:ext uri="{BB962C8B-B14F-4D97-AF65-F5344CB8AC3E}">
        <p14:creationId xmlns:p14="http://schemas.microsoft.com/office/powerpoint/2010/main" val="39930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 animBg="1"/>
      <p:bldP spid="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3347864" cy="7647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15816" y="360470"/>
            <a:ext cx="59046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b="1" dirty="0" smtClean="0">
                <a:solidFill>
                  <a:srgbClr val="0070C0"/>
                </a:solidFill>
              </a:rPr>
              <a:t>Trong công nghiệp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lopx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95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uro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6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0514_ractha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ombo-3-gang-tay-cao-su-lot-ni-rua-bat%20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9575"/>
            <a:ext cx="4419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bo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419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b="1" dirty="0" smtClean="0">
                <a:solidFill>
                  <a:srgbClr val="0070C0"/>
                </a:solidFill>
              </a:rPr>
              <a:t>Trong y tế và đời sống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39687"/>
            <a:ext cx="8229600" cy="64611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salon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5438" y="914400"/>
            <a:ext cx="274478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pillow_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75890" y="914400"/>
            <a:ext cx="2763310" cy="260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toy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3968750"/>
            <a:ext cx="2743200" cy="258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ball 1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96000" y="3941762"/>
            <a:ext cx="2743200" cy="261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tretch>
            <a:fillRect/>
          </a:stretch>
        </p:blipFill>
        <p:spPr>
          <a:xfrm>
            <a:off x="3200400" y="3952875"/>
            <a:ext cx="2743199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tay.jpg"/>
          <p:cNvPicPr>
            <a:picLocks noChangeAspect="1"/>
          </p:cNvPicPr>
          <p:nvPr/>
        </p:nvPicPr>
        <p:blipFill>
          <a:blip r:embed="rId7" cstate="print">
            <a:lum bright="-10000" contrast="10000"/>
          </a:blip>
          <a:stretch>
            <a:fillRect/>
          </a:stretch>
        </p:blipFill>
        <p:spPr>
          <a:xfrm>
            <a:off x="3200400" y="914400"/>
            <a:ext cx="2745593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8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95497" y="113650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Với n = 1500 - 15000 </a:t>
            </a:r>
          </a:p>
        </p:txBody>
      </p:sp>
      <p:pic>
        <p:nvPicPr>
          <p:cNvPr id="4" name="Picture 4" descr="image0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697" y="1136509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54213"/>
              </p:ext>
            </p:extLst>
          </p:nvPr>
        </p:nvGraphicFramePr>
        <p:xfrm>
          <a:off x="-19503" y="-235092"/>
          <a:ext cx="9067800" cy="7048468"/>
        </p:xfrm>
        <a:graphic>
          <a:graphicData uri="http://schemas.openxmlformats.org/drawingml/2006/table">
            <a:tbl>
              <a:tblPr/>
              <a:tblGrid>
                <a:gridCol w="113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3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 Mĩ. Hiện nay cao su có ở nhiều nơi trên thế giới.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7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 tạo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Cao su là hiđrô cacbon k no cao phân tử có CTPT (C</a:t>
                      </a:r>
                      <a:r>
                        <a:rPr kumimoji="0" lang="vi-V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vi-V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vi-V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2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 chế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tên gọi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Đun nóng cao su thiên nhiên nhiệt độ 250-300 </a:t>
                      </a:r>
                      <a:r>
                        <a:rPr kumimoji="0" lang="vi-V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thu được isopren (C</a:t>
                      </a:r>
                      <a:r>
                        <a:rPr kumimoji="0" lang="vi-V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vi-V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Tên là poliisopren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2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TCVL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-Có tính đàn hồi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-Không dẫn điện, dẫn nhiệt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-Không tan trong nước, nhưng tan trong xăng, benzen,...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TCHH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Cao su thiên nhiên cho phản ứng cộng H2, Cl2, HCl,… </a:t>
                      </a: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 biệt là cộng lưu huỳnh tạo cao su lưu hoá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67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Trong công nghiệp: xăm, lốp xe,....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Trong y tế: găng tay. ống truyền máu,...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 đời sống: dép, bóng,...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b. Cao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35" y="3284984"/>
            <a:ext cx="367240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46356" y="1813814"/>
            <a:ext cx="3143556" cy="8951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1560" y="3496816"/>
            <a:ext cx="3193148" cy="9402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8456" y="5013176"/>
            <a:ext cx="3303984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703743" y="3861048"/>
            <a:ext cx="1524713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3703743" y="3861048"/>
            <a:ext cx="1517817" cy="105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 flipV="1">
            <a:off x="3703743" y="2261367"/>
            <a:ext cx="1542613" cy="1652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21665" y="949296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CH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=CH-CH=CH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726865" y="796896"/>
            <a:ext cx="1066800" cy="457199"/>
            <a:chOff x="964" y="1685"/>
            <a:chExt cx="1932" cy="473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964" y="2158"/>
              <a:ext cx="193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964" y="1685"/>
              <a:ext cx="179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Na,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to,P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098464" y="949296"/>
            <a:ext cx="3780288" cy="751820"/>
            <a:chOff x="5064494" y="5181532"/>
            <a:chExt cx="3418937" cy="752379"/>
          </a:xfrm>
        </p:grpSpPr>
        <p:sp>
          <p:nvSpPr>
            <p:cNvPr id="9" name="Line 27"/>
            <p:cNvSpPr>
              <a:spLocks noChangeShapeType="1"/>
            </p:cNvSpPr>
            <p:nvPr/>
          </p:nvSpPr>
          <p:spPr bwMode="auto">
            <a:xfrm flipV="1">
              <a:off x="8096805" y="5486561"/>
              <a:ext cx="206748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5064494" y="5486559"/>
              <a:ext cx="27566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1242" y="5181532"/>
              <a:ext cx="914576" cy="523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3337" y="5195830"/>
              <a:ext cx="900217" cy="523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60404" y="5181532"/>
              <a:ext cx="783921" cy="523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29968" y="5195830"/>
              <a:ext cx="677676" cy="523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6511733" y="5486557"/>
              <a:ext cx="27566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6511733" y="5410295"/>
              <a:ext cx="27566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5885150" y="5458690"/>
              <a:ext cx="12079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7286848" y="5465620"/>
              <a:ext cx="120795" cy="0"/>
            </a:xfrm>
            <a:prstGeom prst="line">
              <a:avLst/>
            </a:prstGeom>
            <a:noFill/>
            <a:ln w="412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eft Bracket 18"/>
            <p:cNvSpPr/>
            <p:nvPr/>
          </p:nvSpPr>
          <p:spPr>
            <a:xfrm>
              <a:off x="5271243" y="5229202"/>
              <a:ext cx="91888" cy="486137"/>
            </a:xfrm>
            <a:prstGeom prst="leftBracket">
              <a:avLst/>
            </a:prstGeom>
            <a:ln w="22225">
              <a:solidFill>
                <a:srgbClr val="0000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ight Bracket 19"/>
            <p:cNvSpPr/>
            <p:nvPr/>
          </p:nvSpPr>
          <p:spPr>
            <a:xfrm>
              <a:off x="8124373" y="5272085"/>
              <a:ext cx="41349" cy="443241"/>
            </a:xfrm>
            <a:prstGeom prst="rightBracket">
              <a:avLst/>
            </a:prstGeom>
            <a:ln w="22225">
              <a:solidFill>
                <a:srgbClr val="0000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8135194" y="5410302"/>
              <a:ext cx="348237" cy="52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708065" y="1558896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-27384"/>
            <a:ext cx="3574465" cy="6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" y="2016096"/>
            <a:ext cx="9098348" cy="46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3779912" cy="908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264" y="895400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buta-1,3-đien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stiren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dirty="0">
              <a:solidFill>
                <a:srgbClr val="0000CC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50739" y="1657400"/>
            <a:ext cx="4987981" cy="990600"/>
            <a:chOff x="1248" y="2256"/>
            <a:chExt cx="5171" cy="78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248" y="2256"/>
              <a:ext cx="12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 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=CH-CH=CH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nCH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5392" y="2604"/>
              <a:ext cx="0" cy="14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CC"/>
                </a:solidFill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5171" y="2700"/>
              <a:ext cx="12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38664" y="1505000"/>
            <a:ext cx="1981200" cy="762001"/>
            <a:chOff x="4320" y="2489"/>
            <a:chExt cx="1248" cy="480"/>
          </a:xfrm>
        </p:grpSpPr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4464" y="2489"/>
              <a:ext cx="1104" cy="247"/>
              <a:chOff x="2400" y="2633"/>
              <a:chExt cx="1104" cy="247"/>
            </a:xfrm>
          </p:grpSpPr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2400" y="2633"/>
                <a:ext cx="11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xt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800" baseline="30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,P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4320" y="2736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557464" y="2648000"/>
            <a:ext cx="4953001" cy="914400"/>
            <a:chOff x="1678" y="3456"/>
            <a:chExt cx="3648" cy="720"/>
          </a:xfrm>
        </p:grpSpPr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1678" y="3456"/>
              <a:ext cx="1346" cy="336"/>
              <a:chOff x="1678" y="3456"/>
              <a:chExt cx="1346" cy="336"/>
            </a:xfrm>
          </p:grpSpPr>
          <p:sp>
            <p:nvSpPr>
              <p:cNvPr id="19" name="Rectangle 37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24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( 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-CH=CH-CH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-CH = 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endPara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 flipV="1">
                <a:off x="1678" y="3636"/>
                <a:ext cx="281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4260" y="3755"/>
              <a:ext cx="0" cy="14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4078" y="3840"/>
              <a:ext cx="12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1" name="Line 38"/>
          <p:cNvSpPr>
            <a:spLocks noChangeShapeType="1"/>
          </p:cNvSpPr>
          <p:nvPr/>
        </p:nvSpPr>
        <p:spPr bwMode="auto">
          <a:xfrm flipV="1">
            <a:off x="8510464" y="2876600"/>
            <a:ext cx="381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176464" y="3130025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Cao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14264" y="39434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buta-1,3-đien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acrilonitrin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433266" y="4629200"/>
            <a:ext cx="4572177" cy="914400"/>
            <a:chOff x="1248" y="2256"/>
            <a:chExt cx="4293" cy="720"/>
          </a:xfrm>
        </p:grpSpPr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248" y="2256"/>
              <a:ext cx="12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 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=CH-CH=CH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nCH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=CH</a:t>
              </a:r>
              <a:r>
                <a: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4968" y="2544"/>
              <a:ext cx="0" cy="14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794" y="2640"/>
              <a:ext cx="74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</a:p>
          </p:txBody>
        </p:sp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5767264" y="4476800"/>
            <a:ext cx="1219200" cy="842963"/>
            <a:chOff x="4080" y="2496"/>
            <a:chExt cx="1104" cy="531"/>
          </a:xfrm>
        </p:grpSpPr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080" y="2496"/>
              <a:ext cx="1104" cy="240"/>
              <a:chOff x="2016" y="2640"/>
              <a:chExt cx="1104" cy="240"/>
            </a:xfrm>
          </p:grpSpPr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solidFill>
                    <a:srgbClr val="0000CC"/>
                  </a:solidFill>
                </a:endParaRPr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2016" y="2640"/>
                <a:ext cx="11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xt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800" baseline="30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,P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320" y="2736"/>
              <a:ext cx="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3862264" y="5543600"/>
            <a:ext cx="4952612" cy="990600"/>
            <a:chOff x="1697" y="3456"/>
            <a:chExt cx="5125" cy="720"/>
          </a:xfrm>
        </p:grpSpPr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697" y="3456"/>
              <a:ext cx="5125" cy="336"/>
              <a:chOff x="1697" y="3456"/>
              <a:chExt cx="5125" cy="336"/>
            </a:xfrm>
          </p:grpSpPr>
          <p:sp>
            <p:nvSpPr>
              <p:cNvPr id="38" name="Rectangle 24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24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( 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-CH=CH-CH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-CH - CH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baseline="-25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endParaRPr lang="en-US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697" y="3622"/>
                <a:ext cx="315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CC"/>
                  </a:solidFill>
                </a:endParaRPr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>
                <a:off x="6585" y="3622"/>
                <a:ext cx="237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5245" y="3754"/>
              <a:ext cx="0" cy="14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5022" y="3840"/>
              <a:ext cx="124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</a:p>
          </p:txBody>
        </p:sp>
      </p:grp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3252664" y="6077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N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0" y="3349040"/>
            <a:ext cx="3862264" cy="72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/>
      <p:bldP spid="2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0"/>
            <a:ext cx="7543800" cy="71776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dirty="0" smtClean="0">
                <a:solidFill>
                  <a:srgbClr val="FF0000"/>
                </a:solidFill>
                <a:ea typeface="+mn-ea"/>
                <a:cs typeface="+mn-cs"/>
              </a:rPr>
              <a:t>2- MỘT SỐ POLIME DÙNG LÀM CHẤT DẺO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 rot="5400000">
            <a:off x="326060" y="3227116"/>
            <a:ext cx="6448454" cy="928372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324241" y="5001983"/>
            <a:ext cx="484633" cy="1839685"/>
          </a:xfrm>
          <a:prstGeom prst="downArrow">
            <a:avLst>
              <a:gd name="adj1" fmla="val 3427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4329683" y="467792"/>
            <a:ext cx="484634" cy="1828800"/>
          </a:xfrm>
          <a:prstGeom prst="downArrow">
            <a:avLst>
              <a:gd name="adj1" fmla="val 3427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172200" y="836402"/>
            <a:ext cx="2590798" cy="123098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72200" y="2222599"/>
            <a:ext cx="2800848" cy="132733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2" name="Sun 11"/>
          <p:cNvSpPr/>
          <p:nvPr/>
        </p:nvSpPr>
        <p:spPr>
          <a:xfrm>
            <a:off x="4355" y="2291586"/>
            <a:ext cx="2895600" cy="2799432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943600" y="3691302"/>
            <a:ext cx="3111500" cy="1447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791201" y="5205008"/>
            <a:ext cx="3263900" cy="14795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34290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imSun"/>
              </a:rPr>
              <a:t>4 LOẠI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4112" y="1021006"/>
            <a:ext cx="162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00"/>
                </a:solidFill>
                <a:latin typeface="+mj-lt"/>
                <a:ea typeface="SimSun"/>
              </a:rPr>
              <a:t>Polietilen</a:t>
            </a:r>
          </a:p>
          <a:p>
            <a:pPr algn="ctr"/>
            <a:r>
              <a:rPr lang="vi-VN" sz="2400" b="1" dirty="0" smtClean="0">
                <a:solidFill>
                  <a:srgbClr val="000000"/>
                </a:solidFill>
                <a:latin typeface="+mj-lt"/>
                <a:ea typeface="SimSun"/>
              </a:rPr>
              <a:t>(PE)</a:t>
            </a:r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230" y="2501545"/>
            <a:ext cx="2464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Poli(vinyl clorua)</a:t>
            </a:r>
          </a:p>
          <a:p>
            <a:pPr algn="ctr"/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(PVC)</a:t>
            </a:r>
            <a:endParaRPr lang="en-US" sz="2400" b="1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9804" y="4146000"/>
            <a:ext cx="3265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Poli(metyl metaccrylat)</a:t>
            </a:r>
          </a:p>
          <a:p>
            <a:pPr algn="ctr"/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(PMM)</a:t>
            </a:r>
            <a:endParaRPr lang="en-US" sz="2400" b="1">
              <a:latin typeface="+mj-l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646714" y="2750841"/>
            <a:ext cx="1839685" cy="506705"/>
          </a:xfrm>
          <a:prstGeom prst="rightArrow">
            <a:avLst>
              <a:gd name="adj1" fmla="val 3382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631474" y="4273016"/>
            <a:ext cx="1828800" cy="484632"/>
          </a:xfrm>
          <a:prstGeom prst="rightArrow">
            <a:avLst>
              <a:gd name="adj1" fmla="val 33828"/>
              <a:gd name="adj2" fmla="val 553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8256" y="5651835"/>
            <a:ext cx="3398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Poli(phenol-fomanđehit)</a:t>
            </a:r>
            <a:b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</a:br>
            <a:r>
              <a:rPr lang="vi-VN" sz="2400" b="1" smtClean="0">
                <a:solidFill>
                  <a:srgbClr val="000000"/>
                </a:solidFill>
                <a:latin typeface="+mj-lt"/>
                <a:ea typeface="SimSun"/>
              </a:rPr>
              <a:t>(PPF)</a:t>
            </a:r>
            <a:endParaRPr lang="en-US" sz="2400" b="1">
              <a:latin typeface="+mj-lt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2826386" y="3207300"/>
            <a:ext cx="685800" cy="91440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0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5" grpId="0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935168" y="2590798"/>
            <a:ext cx="7935254" cy="609600"/>
            <a:chOff x="384" y="1341"/>
            <a:chExt cx="3072" cy="384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59" y="1341"/>
              <a:ext cx="16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0843" name="Text Box 76"/>
            <p:cNvSpPr txBox="1">
              <a:spLocks noChangeArrowheads="1"/>
            </p:cNvSpPr>
            <p:nvPr/>
          </p:nvSpPr>
          <p:spPr bwMode="gray">
            <a:xfrm>
              <a:off x="1054" y="1344"/>
              <a:ext cx="232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polime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isopropilen</a:t>
              </a:r>
              <a:endParaRPr lang="en-US" sz="2800" b="1" dirty="0">
                <a:solidFill>
                  <a:srgbClr val="C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0832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5400000">
              <a:off x="385" y="3558"/>
              <a:ext cx="176" cy="170"/>
              <a:chOff x="1872" y="1824"/>
              <a:chExt cx="2014" cy="182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6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9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1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5400000">
              <a:off x="371" y="1729"/>
              <a:ext cx="176" cy="170"/>
              <a:chOff x="1872" y="1824"/>
              <a:chExt cx="2014" cy="182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7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0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2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5400000">
              <a:off x="385" y="2358"/>
              <a:ext cx="176" cy="170"/>
              <a:chOff x="1872" y="1824"/>
              <a:chExt cx="2014" cy="1821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1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3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 rot="5400000">
              <a:off x="385" y="2982"/>
              <a:ext cx="176" cy="170"/>
              <a:chOff x="1872" y="1824"/>
              <a:chExt cx="2014" cy="1821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9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2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4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903154" y="3505209"/>
            <a:ext cx="7935339" cy="660401"/>
            <a:chOff x="384" y="2081"/>
            <a:chExt cx="3039" cy="416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39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63" y="2129"/>
              <a:ext cx="15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0790" name="Text Box 52"/>
            <p:cNvSpPr txBox="1">
              <a:spLocks noChangeArrowheads="1"/>
            </p:cNvSpPr>
            <p:nvPr/>
          </p:nvSpPr>
          <p:spPr bwMode="gray">
            <a:xfrm>
              <a:off x="1060" y="2081"/>
              <a:ext cx="2328" cy="36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huỳnh</a:t>
              </a:r>
              <a:endPara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883840" y="347345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935168" y="4565650"/>
            <a:ext cx="7935254" cy="604838"/>
            <a:chOff x="384" y="1344"/>
            <a:chExt cx="3072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65" y="1348"/>
              <a:ext cx="15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0785" name="Text Box 59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polime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buta-1,3-dien 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883840" y="449580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 rot="5400000">
            <a:off x="216694" y="4394994"/>
            <a:ext cx="992187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5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8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0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883840" y="251460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869816" y="5486400"/>
            <a:ext cx="8021508" cy="617538"/>
            <a:chOff x="384" y="2104"/>
            <a:chExt cx="3072" cy="389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7" y="2142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0771" name="Text Box 93"/>
            <p:cNvSpPr txBox="1">
              <a:spLocks noChangeArrowheads="1"/>
            </p:cNvSpPr>
            <p:nvPr/>
          </p:nvSpPr>
          <p:spPr bwMode="gray">
            <a:xfrm>
              <a:off x="1072" y="2104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polime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isopren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850503" y="5449888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7" name="Group 95"/>
          <p:cNvGrpSpPr>
            <a:grpSpLocks/>
          </p:cNvGrpSpPr>
          <p:nvPr/>
        </p:nvGrpSpPr>
        <p:grpSpPr bwMode="auto">
          <a:xfrm rot="5400000">
            <a:off x="199232" y="5344319"/>
            <a:ext cx="992187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1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4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6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152400" y="868363"/>
            <a:ext cx="8839200" cy="11128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B90707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12"/>
          <p:cNvGrpSpPr>
            <a:grpSpLocks/>
          </p:cNvGrpSpPr>
          <p:nvPr/>
        </p:nvGrpSpPr>
        <p:grpSpPr bwMode="auto">
          <a:xfrm rot="5400000">
            <a:off x="232569" y="3399631"/>
            <a:ext cx="992188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2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5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7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3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6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8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7620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6" name="Action Button: Home 125">
            <a:hlinkClick r:id="rId6" action="ppaction://hlinksldjump" highlightClick="1"/>
          </p:cNvPr>
          <p:cNvSpPr/>
          <p:nvPr/>
        </p:nvSpPr>
        <p:spPr>
          <a:xfrm>
            <a:off x="8610600" y="1523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685800" y="5486400"/>
            <a:ext cx="8172454" cy="609601"/>
            <a:chOff x="314" y="3608"/>
            <a:chExt cx="4512" cy="384"/>
          </a:xfrm>
        </p:grpSpPr>
        <p:sp>
          <p:nvSpPr>
            <p:cNvPr id="127" name="AutoShape 107"/>
            <p:cNvSpPr>
              <a:spLocks noChangeArrowheads="1"/>
            </p:cNvSpPr>
            <p:nvPr/>
          </p:nvSpPr>
          <p:spPr bwMode="gray">
            <a:xfrm>
              <a:off x="314" y="3611"/>
              <a:ext cx="451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AutoShape 108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Text Box 110"/>
            <p:cNvSpPr txBox="1">
              <a:spLocks noChangeArrowheads="1"/>
            </p:cNvSpPr>
            <p:nvPr/>
          </p:nvSpPr>
          <p:spPr bwMode="gray">
            <a:xfrm>
              <a:off x="734" y="3608"/>
              <a:ext cx="347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1" name="Text Box 111"/>
            <p:cNvSpPr txBox="1">
              <a:spLocks noChangeArrowheads="1"/>
            </p:cNvSpPr>
            <p:nvPr/>
          </p:nvSpPr>
          <p:spPr bwMode="gray">
            <a:xfrm>
              <a:off x="1450" y="3608"/>
              <a:ext cx="332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polime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isopren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endParaRPr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 rot="5400000">
            <a:off x="197644" y="5364957"/>
            <a:ext cx="992188" cy="930275"/>
            <a:chOff x="1872" y="1824"/>
            <a:chExt cx="2014" cy="1821"/>
          </a:xfrm>
        </p:grpSpPr>
        <p:sp>
          <p:nvSpPr>
            <p:cNvPr id="133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16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  <p:bldP spid="79" grpId="0" animBg="1"/>
      <p:bldP spid="96" grpId="0" animBg="1"/>
      <p:bldP spid="107" grpId="0" build="allAtOnce" animBg="1"/>
      <p:bldP spid="107" grpId="1" build="allAtOnce" animBg="1"/>
      <p:bldP spid="107" grpId="2" build="allAtOnce" animBg="1"/>
      <p:bldP spid="1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031875" y="2584452"/>
            <a:ext cx="7045325" cy="635001"/>
            <a:chOff x="384" y="1344"/>
            <a:chExt cx="3072" cy="400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8" y="1373"/>
              <a:ext cx="19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2890" name="Text Box 76"/>
            <p:cNvSpPr txBox="1">
              <a:spLocks noChangeArrowheads="1"/>
            </p:cNvSpPr>
            <p:nvPr/>
          </p:nvSpPr>
          <p:spPr bwMode="gray">
            <a:xfrm>
              <a:off x="1124" y="1376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- N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62000" y="2584449"/>
            <a:ext cx="7239152" cy="615951"/>
            <a:chOff x="384" y="3628"/>
            <a:chExt cx="4524" cy="388"/>
          </a:xfrm>
        </p:grpSpPr>
        <p:sp>
          <p:nvSpPr>
            <p:cNvPr id="109" name="AutoShape 107"/>
            <p:cNvSpPr>
              <a:spLocks noChangeArrowheads="1"/>
            </p:cNvSpPr>
            <p:nvPr/>
          </p:nvSpPr>
          <p:spPr bwMode="gray">
            <a:xfrm>
              <a:off x="384" y="3631"/>
              <a:ext cx="4524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2883" name="AutoShape 108"/>
            <p:cNvSpPr>
              <a:spLocks noChangeArrowheads="1"/>
            </p:cNvSpPr>
            <p:nvPr/>
          </p:nvSpPr>
          <p:spPr bwMode="gray">
            <a:xfrm>
              <a:off x="612" y="3649"/>
              <a:ext cx="833" cy="32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gray">
            <a:xfrm>
              <a:off x="767" y="3648"/>
              <a:ext cx="387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A</a:t>
              </a:r>
            </a:p>
          </p:txBody>
        </p:sp>
        <p:sp>
          <p:nvSpPr>
            <p:cNvPr id="32885" name="Text Box 111"/>
            <p:cNvSpPr txBox="1">
              <a:spLocks noChangeArrowheads="1"/>
            </p:cNvSpPr>
            <p:nvPr/>
          </p:nvSpPr>
          <p:spPr bwMode="gray">
            <a:xfrm>
              <a:off x="1544" y="3628"/>
              <a:ext cx="336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buna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- 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2880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1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5400000">
              <a:off x="383" y="3558"/>
              <a:ext cx="176" cy="170"/>
              <a:chOff x="1872" y="1824"/>
              <a:chExt cx="2014" cy="182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74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5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77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79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 rot="5400000">
              <a:off x="369" y="1729"/>
              <a:ext cx="176" cy="170"/>
              <a:chOff x="1872" y="1824"/>
              <a:chExt cx="2014" cy="182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65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6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68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70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rot="5400000">
              <a:off x="383" y="2358"/>
              <a:ext cx="176" cy="170"/>
              <a:chOff x="1872" y="1824"/>
              <a:chExt cx="2014" cy="1821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56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7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59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61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 rot="5400000">
              <a:off x="383" y="2982"/>
              <a:ext cx="176" cy="170"/>
              <a:chOff x="1872" y="1824"/>
              <a:chExt cx="2014" cy="1821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47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8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50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52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1004888" y="3530607"/>
            <a:ext cx="7086600" cy="684214"/>
            <a:chOff x="384" y="2097"/>
            <a:chExt cx="3072" cy="431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52" y="2160"/>
              <a:ext cx="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2838" name="Text Box 52"/>
            <p:cNvSpPr txBox="1">
              <a:spLocks noChangeArrowheads="1"/>
            </p:cNvSpPr>
            <p:nvPr/>
          </p:nvSpPr>
          <p:spPr bwMode="gray">
            <a:xfrm>
              <a:off x="1105" y="2097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buna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- S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47345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031875" y="4565652"/>
            <a:ext cx="7010400" cy="630238"/>
            <a:chOff x="384" y="1344"/>
            <a:chExt cx="3072" cy="397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55" y="1373"/>
              <a:ext cx="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2833" name="Text Box 59"/>
            <p:cNvSpPr txBox="1">
              <a:spLocks noChangeArrowheads="1"/>
            </p:cNvSpPr>
            <p:nvPr/>
          </p:nvSpPr>
          <p:spPr bwMode="gray">
            <a:xfrm>
              <a:off x="1124" y="1364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buna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7" name="Group 61"/>
          <p:cNvGrpSpPr>
            <a:grpSpLocks/>
          </p:cNvGrpSpPr>
          <p:nvPr/>
        </p:nvGrpSpPr>
        <p:grpSpPr bwMode="auto">
          <a:xfrm rot="5400000">
            <a:off x="216694" y="4421981"/>
            <a:ext cx="992188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23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26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28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5146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971550" y="5486402"/>
            <a:ext cx="7086600" cy="630238"/>
            <a:chOff x="384" y="2104"/>
            <a:chExt cx="3072" cy="397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7" y="2133"/>
              <a:ext cx="1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2819" name="Text Box 93"/>
            <p:cNvSpPr txBox="1">
              <a:spLocks noChangeArrowheads="1"/>
            </p:cNvSpPr>
            <p:nvPr/>
          </p:nvSpPr>
          <p:spPr bwMode="gray">
            <a:xfrm>
              <a:off x="1124" y="2104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957263" y="54102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 rot="5400000">
            <a:off x="199232" y="5358606"/>
            <a:ext cx="992188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09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12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14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152400" y="685800"/>
            <a:ext cx="8915400" cy="1447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B90707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buta-1,3-đien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=CH-CN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 rot="5400000">
            <a:off x="232569" y="3413919"/>
            <a:ext cx="992187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00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03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05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91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94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96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7" name="Action Button: Home 126">
            <a:hlinkClick r:id="rId6" action="ppaction://hlinksldjump" highlightClick="1"/>
          </p:cNvPr>
          <p:cNvSpPr/>
          <p:nvPr/>
        </p:nvSpPr>
        <p:spPr>
          <a:xfrm>
            <a:off x="8610600" y="761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96" grpId="0" animBg="1"/>
      <p:bldP spid="107" grpId="0" build="allAtOnce" animBg="1"/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935168" y="2584454"/>
            <a:ext cx="7935254" cy="630239"/>
            <a:chOff x="384" y="1344"/>
            <a:chExt cx="3072" cy="397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59" y="1373"/>
              <a:ext cx="16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0843" name="Text Box 76"/>
            <p:cNvSpPr txBox="1">
              <a:spLocks noChangeArrowheads="1"/>
            </p:cNvSpPr>
            <p:nvPr/>
          </p:nvSpPr>
          <p:spPr bwMode="gray">
            <a:xfrm>
              <a:off x="1054" y="1402"/>
              <a:ext cx="232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=CH-CH=CH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, C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6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5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62508" y="2590799"/>
            <a:ext cx="8172454" cy="609601"/>
            <a:chOff x="314" y="3608"/>
            <a:chExt cx="4512" cy="384"/>
          </a:xfrm>
        </p:grpSpPr>
        <p:sp>
          <p:nvSpPr>
            <p:cNvPr id="109" name="AutoShape 107"/>
            <p:cNvSpPr>
              <a:spLocks noChangeArrowheads="1"/>
            </p:cNvSpPr>
            <p:nvPr/>
          </p:nvSpPr>
          <p:spPr bwMode="gray">
            <a:xfrm>
              <a:off x="314" y="3611"/>
              <a:ext cx="451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AutoShape 108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solidFill>
              <a:srgbClr val="FF99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gray">
            <a:xfrm>
              <a:off x="737" y="3608"/>
              <a:ext cx="34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A</a:t>
              </a:r>
            </a:p>
          </p:txBody>
        </p:sp>
        <p:sp>
          <p:nvSpPr>
            <p:cNvPr id="31784" name="Text Box 111"/>
            <p:cNvSpPr txBox="1">
              <a:spLocks noChangeArrowheads="1"/>
            </p:cNvSpPr>
            <p:nvPr/>
          </p:nvSpPr>
          <p:spPr bwMode="gray">
            <a:xfrm>
              <a:off x="1450" y="3662"/>
              <a:ext cx="332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CH</a:t>
              </a:r>
              <a:r>
                <a:rPr lang="en-U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2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=CH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2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, C</a:t>
              </a:r>
              <a:r>
                <a:rPr lang="en-U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6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H</a:t>
              </a:r>
              <a:r>
                <a:rPr lang="en-U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5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rPr>
                <a:t>2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endParaRPr>
            </a:p>
          </p:txBody>
        </p:sp>
      </p:grpSp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0832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5400000">
              <a:off x="385" y="3558"/>
              <a:ext cx="176" cy="170"/>
              <a:chOff x="1872" y="1824"/>
              <a:chExt cx="2014" cy="182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6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9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1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 rot="5400000">
              <a:off x="371" y="1729"/>
              <a:ext cx="176" cy="170"/>
              <a:chOff x="1872" y="1824"/>
              <a:chExt cx="2014" cy="182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7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0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2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rot="5400000">
              <a:off x="385" y="2358"/>
              <a:ext cx="176" cy="170"/>
              <a:chOff x="1872" y="1824"/>
              <a:chExt cx="2014" cy="1821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1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3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 rot="5400000">
              <a:off x="385" y="2982"/>
              <a:ext cx="176" cy="170"/>
              <a:chOff x="1872" y="1824"/>
              <a:chExt cx="2014" cy="1821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9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2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4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903154" y="3554419"/>
            <a:ext cx="8011063" cy="611188"/>
            <a:chOff x="384" y="2112"/>
            <a:chExt cx="3068" cy="385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68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63" y="2129"/>
              <a:ext cx="15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0790" name="Text Box 52"/>
            <p:cNvSpPr txBox="1">
              <a:spLocks noChangeArrowheads="1"/>
            </p:cNvSpPr>
            <p:nvPr/>
          </p:nvSpPr>
          <p:spPr bwMode="gray">
            <a:xfrm>
              <a:off x="1060" y="2129"/>
              <a:ext cx="2328" cy="33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=C(CH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)</a:t>
              </a:r>
              <a:r>
                <a:rPr lang="en-US" sz="2800" dirty="0">
                  <a:solidFill>
                    <a:srgbClr val="FF0000"/>
                  </a:solidFill>
                  <a:latin typeface=".VnTime" pitchFamily="34" charset="0"/>
                </a:rPr>
                <a:t>-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, C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6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5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883840" y="347345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35168" y="4565650"/>
            <a:ext cx="7979167" cy="604838"/>
            <a:chOff x="384" y="1344"/>
            <a:chExt cx="3089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89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0785" name="Text Box 59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=CH</a:t>
              </a:r>
              <a:r>
                <a:rPr lang="en-US" sz="2800" dirty="0">
                  <a:solidFill>
                    <a:srgbClr val="FF0000"/>
                  </a:solidFill>
                  <a:latin typeface=".VnTime" pitchFamily="34" charset="0"/>
                </a:rPr>
                <a:t>-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.VnTime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huỳnh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883840" y="449580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7" name="Group 61"/>
          <p:cNvGrpSpPr>
            <a:grpSpLocks/>
          </p:cNvGrpSpPr>
          <p:nvPr/>
        </p:nvGrpSpPr>
        <p:grpSpPr bwMode="auto">
          <a:xfrm rot="5400000">
            <a:off x="216694" y="4394994"/>
            <a:ext cx="992187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5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8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0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883840" y="251460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869816" y="5499103"/>
            <a:ext cx="8021508" cy="606426"/>
            <a:chOff x="384" y="2112"/>
            <a:chExt cx="3072" cy="382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B90707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7" y="2142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0771" name="Text Box 93"/>
            <p:cNvSpPr txBox="1">
              <a:spLocks noChangeArrowheads="1"/>
            </p:cNvSpPr>
            <p:nvPr/>
          </p:nvSpPr>
          <p:spPr bwMode="gray">
            <a:xfrm>
              <a:off x="1072" y="2164"/>
              <a:ext cx="225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=CH-CH=CH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CH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-CH=CH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850503" y="5410200"/>
            <a:ext cx="810776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 rot="5400000">
            <a:off x="199232" y="5344319"/>
            <a:ext cx="992187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1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4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6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0" y="792163"/>
            <a:ext cx="9144000" cy="11890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B90707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-S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 rot="5400000">
            <a:off x="232569" y="3399631"/>
            <a:ext cx="992188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2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5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7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3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6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8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7620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6" name="Action Button: Home 125">
            <a:hlinkClick r:id="rId6" action="ppaction://hlinksldjump" highlightClick="1"/>
          </p:cNvPr>
          <p:cNvSpPr/>
          <p:nvPr/>
        </p:nvSpPr>
        <p:spPr>
          <a:xfrm>
            <a:off x="8610600" y="1523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96" grpId="0" animBg="1"/>
      <p:bldP spid="107" grpId="0" build="allAtOnce" animBg="1"/>
      <p:bldP spid="107" grpId="1" build="allAtOnce" animBg="1"/>
      <p:bldP spid="107" grpId="2" build="allAtOnce" animBg="1"/>
      <p:bldP spid="1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004888" y="3554411"/>
            <a:ext cx="7086600" cy="666749"/>
            <a:chOff x="384" y="2112"/>
            <a:chExt cx="3072" cy="420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52" y="2129"/>
              <a:ext cx="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1867" name="Text Box 52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B90707"/>
                  </a:solidFill>
                  <a:latin typeface=".VnTime" pitchFamily="34" charset="0"/>
                </a:rPr>
                <a:t>ChÊt</a:t>
              </a:r>
              <a:r>
                <a:rPr lang="en-US" sz="3200" b="1" dirty="0">
                  <a:solidFill>
                    <a:srgbClr val="B90707"/>
                  </a:solidFill>
                  <a:latin typeface=".VnTime" pitchFamily="34" charset="0"/>
                </a:rPr>
                <a:t> </a:t>
              </a:r>
              <a:r>
                <a:rPr lang="en-US" sz="3200" b="1" dirty="0" err="1">
                  <a:solidFill>
                    <a:srgbClr val="B90707"/>
                  </a:solidFill>
                  <a:latin typeface=".VnTime" pitchFamily="34" charset="0"/>
                </a:rPr>
                <a:t>dÎo</a:t>
              </a:r>
              <a:endParaRPr lang="en-US" sz="3200" b="1" dirty="0">
                <a:solidFill>
                  <a:srgbClr val="B90707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887413" y="3505200"/>
            <a:ext cx="7219950" cy="660400"/>
            <a:chOff x="384" y="3597"/>
            <a:chExt cx="4512" cy="416"/>
          </a:xfrm>
        </p:grpSpPr>
        <p:sp>
          <p:nvSpPr>
            <p:cNvPr id="109" name="AutoShape 107"/>
            <p:cNvSpPr>
              <a:spLocks noChangeArrowheads="1"/>
            </p:cNvSpPr>
            <p:nvPr/>
          </p:nvSpPr>
          <p:spPr bwMode="gray">
            <a:xfrm>
              <a:off x="384" y="3629"/>
              <a:ext cx="451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0" name="AutoShape 108"/>
            <p:cNvSpPr>
              <a:spLocks noChangeArrowheads="1"/>
            </p:cNvSpPr>
            <p:nvPr/>
          </p:nvSpPr>
          <p:spPr bwMode="gray">
            <a:xfrm>
              <a:off x="482" y="3662"/>
              <a:ext cx="870" cy="29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gray">
            <a:xfrm>
              <a:off x="720" y="3597"/>
              <a:ext cx="3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B</a:t>
              </a:r>
            </a:p>
          </p:txBody>
        </p:sp>
        <p:sp>
          <p:nvSpPr>
            <p:cNvPr id="31862" name="Text Box 111"/>
            <p:cNvSpPr txBox="1">
              <a:spLocks noChangeArrowheads="1"/>
            </p:cNvSpPr>
            <p:nvPr/>
          </p:nvSpPr>
          <p:spPr bwMode="gray">
            <a:xfrm>
              <a:off x="1431" y="3645"/>
              <a:ext cx="33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dẻo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0674" y="1219200"/>
            <a:ext cx="857251" cy="4724400"/>
            <a:chOff x="202" y="768"/>
            <a:chExt cx="540" cy="297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1856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1857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5400000">
              <a:off x="391" y="3380"/>
              <a:ext cx="176" cy="526"/>
              <a:chOff x="1873" y="-147"/>
              <a:chExt cx="2014" cy="5645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50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1851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1949" y="-147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53" name="Oval 14"/>
              <p:cNvSpPr>
                <a:spLocks noChangeArrowheads="1"/>
              </p:cNvSpPr>
              <p:nvPr/>
            </p:nvSpPr>
            <p:spPr bwMode="gray">
              <a:xfrm>
                <a:off x="1950" y="-142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2" y="-56"/>
                <a:ext cx="1087" cy="55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55" name="Oval 16"/>
              <p:cNvSpPr>
                <a:spLocks noChangeArrowheads="1"/>
              </p:cNvSpPr>
              <p:nvPr/>
            </p:nvSpPr>
            <p:spPr bwMode="gray">
              <a:xfrm>
                <a:off x="2338" y="-142"/>
                <a:ext cx="1096" cy="555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 rot="5400000">
              <a:off x="377" y="1551"/>
              <a:ext cx="176" cy="526"/>
              <a:chOff x="1873" y="-147"/>
              <a:chExt cx="2014" cy="5645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41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1842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1949" y="-147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44" name="Oval 24"/>
              <p:cNvSpPr>
                <a:spLocks noChangeArrowheads="1"/>
              </p:cNvSpPr>
              <p:nvPr/>
            </p:nvSpPr>
            <p:spPr bwMode="gray">
              <a:xfrm>
                <a:off x="1950" y="-142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2" y="-56"/>
                <a:ext cx="1087" cy="55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46" name="Oval 26"/>
              <p:cNvSpPr>
                <a:spLocks noChangeArrowheads="1"/>
              </p:cNvSpPr>
              <p:nvPr/>
            </p:nvSpPr>
            <p:spPr bwMode="gray">
              <a:xfrm>
                <a:off x="2338" y="-142"/>
                <a:ext cx="1096" cy="555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 rot="5400000">
              <a:off x="391" y="2180"/>
              <a:ext cx="176" cy="526"/>
              <a:chOff x="1873" y="-147"/>
              <a:chExt cx="2014" cy="5645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32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1833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1949" y="-147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35" name="Oval 34"/>
              <p:cNvSpPr>
                <a:spLocks noChangeArrowheads="1"/>
              </p:cNvSpPr>
              <p:nvPr/>
            </p:nvSpPr>
            <p:spPr bwMode="gray">
              <a:xfrm>
                <a:off x="1950" y="-142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2" y="-56"/>
                <a:ext cx="1087" cy="55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37" name="Oval 36"/>
              <p:cNvSpPr>
                <a:spLocks noChangeArrowheads="1"/>
              </p:cNvSpPr>
              <p:nvPr/>
            </p:nvSpPr>
            <p:spPr bwMode="gray">
              <a:xfrm>
                <a:off x="2338" y="-142"/>
                <a:ext cx="1096" cy="555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 rot="5400000">
              <a:off x="391" y="2804"/>
              <a:ext cx="176" cy="526"/>
              <a:chOff x="1873" y="-147"/>
              <a:chExt cx="2014" cy="5645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23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1824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1949" y="-147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26" name="Oval 44"/>
              <p:cNvSpPr>
                <a:spLocks noChangeArrowheads="1"/>
              </p:cNvSpPr>
              <p:nvPr/>
            </p:nvSpPr>
            <p:spPr bwMode="gray">
              <a:xfrm>
                <a:off x="1950" y="-142"/>
                <a:ext cx="1872" cy="554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2" y="-56"/>
                <a:ext cx="1087" cy="555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828" name="Oval 46"/>
              <p:cNvSpPr>
                <a:spLocks noChangeArrowheads="1"/>
              </p:cNvSpPr>
              <p:nvPr/>
            </p:nvSpPr>
            <p:spPr bwMode="gray">
              <a:xfrm>
                <a:off x="2338" y="-142"/>
                <a:ext cx="1096" cy="555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47345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1031875" y="4572000"/>
            <a:ext cx="7010400" cy="604838"/>
            <a:chOff x="384" y="1344"/>
            <a:chExt cx="3072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55" y="1348"/>
              <a:ext cx="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1814" name="Text Box 59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Cao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3200" b="1" dirty="0">
                <a:solidFill>
                  <a:srgbClr val="B9070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 rot="5400000">
            <a:off x="216694" y="4421981"/>
            <a:ext cx="992188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804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1805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807" name="Oval 6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809" name="Oval 70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1031875" y="2584450"/>
            <a:ext cx="7010400" cy="630238"/>
            <a:chOff x="384" y="1344"/>
            <a:chExt cx="3072" cy="397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33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8" y="1373"/>
              <a:ext cx="19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1800" name="Text Box 76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5146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9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90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1791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93" name="Oval 85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95" name="Oval 87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971550" y="5486403"/>
            <a:ext cx="7105650" cy="660401"/>
            <a:chOff x="384" y="2104"/>
            <a:chExt cx="3072" cy="416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1" y="2104"/>
              <a:ext cx="1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1786" name="Text Box 93"/>
            <p:cNvSpPr txBox="1">
              <a:spLocks noChangeArrowheads="1"/>
            </p:cNvSpPr>
            <p:nvPr/>
          </p:nvSpPr>
          <p:spPr bwMode="gray">
            <a:xfrm>
              <a:off x="1124" y="2152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3200" b="1" dirty="0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B90707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en-US" sz="3200" b="1" dirty="0">
                <a:solidFill>
                  <a:srgbClr val="B9070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957262" y="5410200"/>
            <a:ext cx="719613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24" name="Group 95"/>
          <p:cNvGrpSpPr>
            <a:grpSpLocks/>
          </p:cNvGrpSpPr>
          <p:nvPr/>
        </p:nvGrpSpPr>
        <p:grpSpPr bwMode="auto">
          <a:xfrm rot="5400000">
            <a:off x="199232" y="5358606"/>
            <a:ext cx="992188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76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1777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79" name="Oval 102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81" name="Oval 104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0" y="641350"/>
            <a:ext cx="91440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Teflon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.VnTime" pitchFamily="34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26" name="Group 112"/>
          <p:cNvGrpSpPr>
            <a:grpSpLocks/>
          </p:cNvGrpSpPr>
          <p:nvPr/>
        </p:nvGrpSpPr>
        <p:grpSpPr bwMode="auto">
          <a:xfrm rot="5400000">
            <a:off x="232569" y="3386931"/>
            <a:ext cx="992188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67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1768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70" name="Oval 119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1772" name="Oval 121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2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6" name="Action Button: Home 125">
            <a:hlinkClick r:id="rId6" action="ppaction://hlinksldjump" highlightClick="1"/>
          </p:cNvPr>
          <p:cNvSpPr/>
          <p:nvPr/>
        </p:nvSpPr>
        <p:spPr>
          <a:xfrm>
            <a:off x="8610600" y="761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876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96" grpId="0" animBg="1"/>
      <p:bldP spid="107" grpId="0" build="allAtOnce" animBg="1"/>
      <p:bldP spid="1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676" y="1219200"/>
            <a:ext cx="854078" cy="4724400"/>
            <a:chOff x="202" y="768"/>
            <a:chExt cx="538" cy="29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3909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910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5400000">
              <a:off x="390" y="3389"/>
              <a:ext cx="176" cy="524"/>
              <a:chOff x="1925" y="-148"/>
              <a:chExt cx="2014" cy="5614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3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904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6" name="Oval 1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8" name="Oval 1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5400000">
              <a:off x="376" y="1560"/>
              <a:ext cx="176" cy="524"/>
              <a:chOff x="1925" y="-148"/>
              <a:chExt cx="2014" cy="5614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4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95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7" name="Oval 2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9" name="Oval 2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5400000">
              <a:off x="390" y="2189"/>
              <a:ext cx="176" cy="524"/>
              <a:chOff x="1925" y="-148"/>
              <a:chExt cx="2014" cy="5614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8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8" name="Oval 3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0" name="Oval 3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 rot="5400000">
              <a:off x="390" y="2813"/>
              <a:ext cx="176" cy="524"/>
              <a:chOff x="1925" y="-148"/>
              <a:chExt cx="2014" cy="5614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76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77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79" name="Oval 4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1" name="Oval 4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004888" y="3554416"/>
            <a:ext cx="7757889" cy="611188"/>
            <a:chOff x="384" y="2112"/>
            <a:chExt cx="3363" cy="385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363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52" y="2129"/>
              <a:ext cx="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3867" name="Text Box 52"/>
            <p:cNvSpPr txBox="1">
              <a:spLocks noChangeArrowheads="1"/>
            </p:cNvSpPr>
            <p:nvPr/>
          </p:nvSpPr>
          <p:spPr bwMode="gray">
            <a:xfrm>
              <a:off x="1124" y="2129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polieste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47345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31875" y="4565650"/>
            <a:ext cx="7808461" cy="604838"/>
            <a:chOff x="384" y="1344"/>
            <a:chExt cx="3422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388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6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54" y="1348"/>
              <a:ext cx="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3862" name="Text Box 59"/>
            <p:cNvSpPr txBox="1">
              <a:spLocks noChangeArrowheads="1"/>
            </p:cNvSpPr>
            <p:nvPr/>
          </p:nvSpPr>
          <p:spPr bwMode="gray">
            <a:xfrm>
              <a:off x="1067" y="1348"/>
              <a:ext cx="273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axetat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 rot="5400000">
            <a:off x="216694" y="4394994"/>
            <a:ext cx="992187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2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53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5" name="Oval 6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7" name="Oval 70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1031874" y="2570162"/>
            <a:ext cx="7767987" cy="630238"/>
            <a:chOff x="384" y="1344"/>
            <a:chExt cx="2998" cy="397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2984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8" y="1373"/>
              <a:ext cx="19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3848" name="Text Box 76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visco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48285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971550" y="5499100"/>
            <a:ext cx="7791450" cy="604838"/>
            <a:chOff x="384" y="2112"/>
            <a:chExt cx="3072" cy="381"/>
          </a:xfrm>
        </p:grpSpPr>
        <p:sp>
          <p:nvSpPr>
            <p:cNvPr id="8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               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poliamit</a:t>
              </a:r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 Box 92"/>
            <p:cNvSpPr txBox="1">
              <a:spLocks noChangeArrowheads="1"/>
            </p:cNvSpPr>
            <p:nvPr/>
          </p:nvSpPr>
          <p:spPr bwMode="gray">
            <a:xfrm>
              <a:off x="647" y="2120"/>
              <a:ext cx="1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86" name="Rectangle 94"/>
          <p:cNvSpPr>
            <a:spLocks noChangeArrowheads="1"/>
          </p:cNvSpPr>
          <p:nvPr/>
        </p:nvSpPr>
        <p:spPr bwMode="auto">
          <a:xfrm>
            <a:off x="957262" y="5410200"/>
            <a:ext cx="788193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gray">
          <a:xfrm>
            <a:off x="299546" y="654050"/>
            <a:ext cx="8915400" cy="147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ilon-6,6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12"/>
          <p:cNvGrpSpPr>
            <a:grpSpLocks/>
          </p:cNvGrpSpPr>
          <p:nvPr/>
        </p:nvGrpSpPr>
        <p:grpSpPr bwMode="auto">
          <a:xfrm rot="5400000">
            <a:off x="232569" y="3399631"/>
            <a:ext cx="992188" cy="930275"/>
            <a:chOff x="1872" y="1824"/>
            <a:chExt cx="2014" cy="1821"/>
          </a:xfrm>
        </p:grpSpPr>
        <p:sp>
          <p:nvSpPr>
            <p:cNvPr id="104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5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6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3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34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09" name="Oval 11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6" name="Oval 119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11" name="Oval 120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8" name="Oval 121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23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114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5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6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4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25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9" name="Oval 84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7" name="Oval 85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21" name="Oval 86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9" name="Oval 87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989901" y="5360582"/>
            <a:ext cx="7925018" cy="790576"/>
            <a:chOff x="624" y="3619"/>
            <a:chExt cx="4512" cy="49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9" name="AutoShape 107"/>
            <p:cNvSpPr>
              <a:spLocks noChangeArrowheads="1"/>
            </p:cNvSpPr>
            <p:nvPr/>
          </p:nvSpPr>
          <p:spPr bwMode="gray">
            <a:xfrm>
              <a:off x="624" y="3736"/>
              <a:ext cx="451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0" name="AutoShape 108"/>
            <p:cNvSpPr>
              <a:spLocks noChangeArrowheads="1"/>
            </p:cNvSpPr>
            <p:nvPr/>
          </p:nvSpPr>
          <p:spPr bwMode="gray">
            <a:xfrm>
              <a:off x="639" y="3717"/>
              <a:ext cx="833" cy="32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1" name="Text Box 110"/>
            <p:cNvSpPr txBox="1">
              <a:spLocks noChangeArrowheads="1"/>
            </p:cNvSpPr>
            <p:nvPr/>
          </p:nvSpPr>
          <p:spPr bwMode="gray">
            <a:xfrm>
              <a:off x="808" y="3619"/>
              <a:ext cx="39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D</a:t>
              </a:r>
            </a:p>
          </p:txBody>
        </p:sp>
        <p:sp>
          <p:nvSpPr>
            <p:cNvPr id="102" name="Text Box 111"/>
            <p:cNvSpPr txBox="1">
              <a:spLocks noChangeArrowheads="1"/>
            </p:cNvSpPr>
            <p:nvPr/>
          </p:nvSpPr>
          <p:spPr bwMode="gray">
            <a:xfrm>
              <a:off x="1480" y="3742"/>
              <a:ext cx="3316" cy="368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poliamit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95"/>
          <p:cNvGrpSpPr>
            <a:grpSpLocks/>
          </p:cNvGrpSpPr>
          <p:nvPr/>
        </p:nvGrpSpPr>
        <p:grpSpPr bwMode="auto">
          <a:xfrm rot="5400000">
            <a:off x="199232" y="5331619"/>
            <a:ext cx="992187" cy="930275"/>
            <a:chOff x="1872" y="1824"/>
            <a:chExt cx="2014" cy="1821"/>
          </a:xfrm>
        </p:grpSpPr>
        <p:sp>
          <p:nvSpPr>
            <p:cNvPr id="8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15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16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93" name="Oval 101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18" name="Oval 102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95" name="Oval 103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0" name="Oval 104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23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5" name="Action Button: Home 124">
            <a:hlinkClick r:id="rId6" action="ppaction://hlinksldjump" highlightClick="1"/>
          </p:cNvPr>
          <p:cNvSpPr/>
          <p:nvPr/>
        </p:nvSpPr>
        <p:spPr>
          <a:xfrm>
            <a:off x="8610600" y="761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955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86" grpId="0" animBg="1"/>
      <p:bldP spid="97" grpId="0" build="allAtOnce" animBg="1"/>
      <p:bldP spid="1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676" y="1219200"/>
            <a:ext cx="854078" cy="4724400"/>
            <a:chOff x="202" y="768"/>
            <a:chExt cx="538" cy="29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33909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910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5400000">
              <a:off x="390" y="3389"/>
              <a:ext cx="176" cy="524"/>
              <a:chOff x="1925" y="-148"/>
              <a:chExt cx="2014" cy="5614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3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904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6" name="Oval 1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908" name="Oval 1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5400000">
              <a:off x="376" y="1560"/>
              <a:ext cx="176" cy="524"/>
              <a:chOff x="1925" y="-148"/>
              <a:chExt cx="2014" cy="5614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4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95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7" name="Oval 2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9" name="Oval 2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5400000">
              <a:off x="390" y="2189"/>
              <a:ext cx="176" cy="524"/>
              <a:chOff x="1925" y="-148"/>
              <a:chExt cx="2014" cy="5614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8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8" name="Oval 3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90" name="Oval 3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 rot="5400000">
              <a:off x="390" y="2813"/>
              <a:ext cx="176" cy="524"/>
              <a:chOff x="1925" y="-148"/>
              <a:chExt cx="2014" cy="5614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76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3877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1955" y="-14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79" name="Oval 44"/>
              <p:cNvSpPr>
                <a:spLocks noChangeArrowheads="1"/>
              </p:cNvSpPr>
              <p:nvPr/>
            </p:nvSpPr>
            <p:spPr bwMode="gray">
              <a:xfrm>
                <a:off x="1949" y="-138"/>
                <a:ext cx="1872" cy="55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200"/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54" y="-84"/>
                <a:ext cx="1087" cy="55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33881" name="Oval 46"/>
              <p:cNvSpPr>
                <a:spLocks noChangeArrowheads="1"/>
              </p:cNvSpPr>
              <p:nvPr/>
            </p:nvSpPr>
            <p:spPr bwMode="gray">
              <a:xfrm>
                <a:off x="2326" y="-128"/>
                <a:ext cx="1096" cy="55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004888" y="3554416"/>
            <a:ext cx="7757889" cy="611188"/>
            <a:chOff x="384" y="2112"/>
            <a:chExt cx="3363" cy="385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363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52" y="2129"/>
              <a:ext cx="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3867" name="Text Box 52"/>
            <p:cNvSpPr txBox="1">
              <a:spLocks noChangeArrowheads="1"/>
            </p:cNvSpPr>
            <p:nvPr/>
          </p:nvSpPr>
          <p:spPr bwMode="gray">
            <a:xfrm>
              <a:off x="1124" y="2129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47345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31875" y="4565650"/>
            <a:ext cx="7808461" cy="604838"/>
            <a:chOff x="384" y="1344"/>
            <a:chExt cx="3422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388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6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54" y="1348"/>
              <a:ext cx="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33862" name="Text Box 59"/>
            <p:cNvSpPr txBox="1">
              <a:spLocks noChangeArrowheads="1"/>
            </p:cNvSpPr>
            <p:nvPr/>
          </p:nvSpPr>
          <p:spPr bwMode="gray">
            <a:xfrm>
              <a:off x="1067" y="1348"/>
              <a:ext cx="273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 rot="5400000">
            <a:off x="216694" y="4394994"/>
            <a:ext cx="992187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2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53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5" name="Oval 6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57" name="Oval 70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1031874" y="2570162"/>
            <a:ext cx="7767987" cy="630238"/>
            <a:chOff x="384" y="1344"/>
            <a:chExt cx="2998" cy="397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2984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8" y="1373"/>
              <a:ext cx="19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3848" name="Text Box 76"/>
            <p:cNvSpPr txBox="1">
              <a:spLocks noChangeArrowheads="1"/>
            </p:cNvSpPr>
            <p:nvPr/>
          </p:nvSpPr>
          <p:spPr bwMode="gray">
            <a:xfrm>
              <a:off x="1124" y="1348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482850"/>
            <a:ext cx="78486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971550" y="5499102"/>
            <a:ext cx="7791450" cy="666751"/>
            <a:chOff x="384" y="2112"/>
            <a:chExt cx="3072" cy="420"/>
          </a:xfrm>
        </p:grpSpPr>
        <p:sp>
          <p:nvSpPr>
            <p:cNvPr id="8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4" name="Text Box 92"/>
            <p:cNvSpPr txBox="1">
              <a:spLocks noChangeArrowheads="1"/>
            </p:cNvSpPr>
            <p:nvPr/>
          </p:nvSpPr>
          <p:spPr bwMode="gray">
            <a:xfrm>
              <a:off x="647" y="2120"/>
              <a:ext cx="1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3843" name="Text Box 93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visco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xenlulozo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axetat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94"/>
          <p:cNvSpPr>
            <a:spLocks noChangeArrowheads="1"/>
          </p:cNvSpPr>
          <p:nvPr/>
        </p:nvSpPr>
        <p:spPr bwMode="auto">
          <a:xfrm>
            <a:off x="957262" y="5410200"/>
            <a:ext cx="788193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gray">
          <a:xfrm>
            <a:off x="76200" y="654050"/>
            <a:ext cx="8915400" cy="147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12"/>
          <p:cNvGrpSpPr>
            <a:grpSpLocks/>
          </p:cNvGrpSpPr>
          <p:nvPr/>
        </p:nvGrpSpPr>
        <p:grpSpPr bwMode="auto">
          <a:xfrm rot="5400000">
            <a:off x="232569" y="3399631"/>
            <a:ext cx="992188" cy="930275"/>
            <a:chOff x="1872" y="1824"/>
            <a:chExt cx="2014" cy="1821"/>
          </a:xfrm>
        </p:grpSpPr>
        <p:sp>
          <p:nvSpPr>
            <p:cNvPr id="104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5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6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3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34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09" name="Oval 118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6" name="Oval 119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11" name="Oval 120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38" name="Oval 121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23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114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5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16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4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25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9" name="Oval 84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7" name="Oval 85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121" name="Oval 86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9" name="Oval 87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971550" y="5486934"/>
            <a:ext cx="7925018" cy="673101"/>
            <a:chOff x="441" y="3619"/>
            <a:chExt cx="4512" cy="4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9" name="AutoShape 107"/>
            <p:cNvSpPr>
              <a:spLocks noChangeArrowheads="1"/>
            </p:cNvSpPr>
            <p:nvPr/>
          </p:nvSpPr>
          <p:spPr bwMode="gray">
            <a:xfrm>
              <a:off x="441" y="3662"/>
              <a:ext cx="451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0" name="AutoShape 108"/>
            <p:cNvSpPr>
              <a:spLocks noChangeArrowheads="1"/>
            </p:cNvSpPr>
            <p:nvPr/>
          </p:nvSpPr>
          <p:spPr bwMode="gray">
            <a:xfrm>
              <a:off x="612" y="3649"/>
              <a:ext cx="833" cy="32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101" name="Text Box 110"/>
            <p:cNvSpPr txBox="1">
              <a:spLocks noChangeArrowheads="1"/>
            </p:cNvSpPr>
            <p:nvPr/>
          </p:nvSpPr>
          <p:spPr bwMode="gray">
            <a:xfrm>
              <a:off x="808" y="3619"/>
              <a:ext cx="39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D</a:t>
              </a:r>
            </a:p>
          </p:txBody>
        </p:sp>
        <p:sp>
          <p:nvSpPr>
            <p:cNvPr id="102" name="Text Box 111"/>
            <p:cNvSpPr txBox="1">
              <a:spLocks noChangeArrowheads="1"/>
            </p:cNvSpPr>
            <p:nvPr/>
          </p:nvSpPr>
          <p:spPr bwMode="gray">
            <a:xfrm>
              <a:off x="1484" y="3670"/>
              <a:ext cx="3316" cy="368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visco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xenlulozo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axetat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95"/>
          <p:cNvGrpSpPr>
            <a:grpSpLocks/>
          </p:cNvGrpSpPr>
          <p:nvPr/>
        </p:nvGrpSpPr>
        <p:grpSpPr bwMode="auto">
          <a:xfrm rot="5400000">
            <a:off x="199232" y="5331619"/>
            <a:ext cx="992187" cy="930275"/>
            <a:chOff x="1872" y="1824"/>
            <a:chExt cx="2014" cy="1821"/>
          </a:xfrm>
        </p:grpSpPr>
        <p:sp>
          <p:nvSpPr>
            <p:cNvPr id="8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8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9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15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816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93" name="Oval 101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18" name="Oval 102"/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3200"/>
            </a:p>
          </p:txBody>
        </p:sp>
        <p:sp>
          <p:nvSpPr>
            <p:cNvPr id="95" name="Oval 103"/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33820" name="Oval 104"/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23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0" y="0"/>
            <a:ext cx="9144000" cy="533400"/>
          </a:xfrm>
          <a:prstGeom prst="rect">
            <a:avLst/>
          </a:prstGeom>
          <a:ln>
            <a:solidFill>
              <a:srgbClr val="B90707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125" name="Action Button: Home 124">
            <a:hlinkClick r:id="rId6" action="ppaction://hlinksldjump" highlightClick="1"/>
          </p:cNvPr>
          <p:cNvSpPr/>
          <p:nvPr/>
        </p:nvSpPr>
        <p:spPr>
          <a:xfrm>
            <a:off x="8610600" y="76199"/>
            <a:ext cx="430212" cy="3810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33826" name="Rectangle 33825"/>
          <p:cNvSpPr/>
          <p:nvPr/>
        </p:nvSpPr>
        <p:spPr>
          <a:xfrm>
            <a:off x="2815268" y="4647268"/>
            <a:ext cx="395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 nilon-6,6 và tơ capron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8" name="Rectangle 33827"/>
          <p:cNvSpPr/>
          <p:nvPr/>
        </p:nvSpPr>
        <p:spPr>
          <a:xfrm>
            <a:off x="2870795" y="360382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 tằm và tơ vinilon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0" name="Rectangle 33829"/>
          <p:cNvSpPr/>
          <p:nvPr/>
        </p:nvSpPr>
        <p:spPr>
          <a:xfrm>
            <a:off x="2949256" y="2564904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 visco và tơ nilon -6,6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86" grpId="0" animBg="1"/>
      <p:bldP spid="97" grpId="0" build="allAtOnce" animBg="1"/>
      <p:bldP spid="1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7391400" y="0"/>
            <a:ext cx="1600200" cy="914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143000" y="1676400"/>
          <a:ext cx="670560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Đ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Ô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31"/>
          <p:cNvGraphicFramePr>
            <a:graphicFrameLocks noGrp="1"/>
          </p:cNvGraphicFramePr>
          <p:nvPr/>
        </p:nvGraphicFramePr>
        <p:xfrm>
          <a:off x="3581400" y="2209800"/>
          <a:ext cx="121920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4191000" y="3200400"/>
          <a:ext cx="365760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55"/>
          <p:cNvGraphicFramePr>
            <a:graphicFrameLocks noGrp="1"/>
          </p:cNvGraphicFramePr>
          <p:nvPr/>
        </p:nvGraphicFramePr>
        <p:xfrm>
          <a:off x="2971800" y="2667000"/>
          <a:ext cx="4268788" cy="518160"/>
        </p:xfrm>
        <a:graphic>
          <a:graphicData uri="http://schemas.openxmlformats.org/drawingml/2006/table">
            <a:tbl>
              <a:tblPr/>
              <a:tblGrid>
                <a:gridCol w="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73"/>
          <p:cNvGraphicFramePr>
            <a:graphicFrameLocks noGrp="1"/>
          </p:cNvGraphicFramePr>
          <p:nvPr/>
        </p:nvGraphicFramePr>
        <p:xfrm>
          <a:off x="2971800" y="3733800"/>
          <a:ext cx="487680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Ư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Ỳ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FBA3"/>
                        </a:gs>
                        <a:gs pos="100000">
                          <a:srgbClr val="FF66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93"/>
          <p:cNvSpPr>
            <a:spLocks noChangeArrowheads="1"/>
          </p:cNvSpPr>
          <p:nvPr/>
        </p:nvSpPr>
        <p:spPr bwMode="auto">
          <a:xfrm>
            <a:off x="29718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5814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41910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54102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7"/>
          <p:cNvSpPr>
            <a:spLocks noChangeArrowheads="1"/>
          </p:cNvSpPr>
          <p:nvPr/>
        </p:nvSpPr>
        <p:spPr bwMode="auto">
          <a:xfrm>
            <a:off x="60198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17526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23622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66294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1"/>
          <p:cNvSpPr>
            <a:spLocks noChangeArrowheads="1"/>
          </p:cNvSpPr>
          <p:nvPr/>
        </p:nvSpPr>
        <p:spPr bwMode="auto">
          <a:xfrm>
            <a:off x="60198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"/>
          <p:cNvSpPr>
            <a:spLocks noChangeArrowheads="1"/>
          </p:cNvSpPr>
          <p:nvPr/>
        </p:nvSpPr>
        <p:spPr bwMode="auto">
          <a:xfrm>
            <a:off x="66294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03"/>
          <p:cNvSpPr>
            <a:spLocks noChangeArrowheads="1"/>
          </p:cNvSpPr>
          <p:nvPr/>
        </p:nvSpPr>
        <p:spPr bwMode="auto">
          <a:xfrm>
            <a:off x="35814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41910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5"/>
          <p:cNvSpPr>
            <a:spLocks noChangeArrowheads="1"/>
          </p:cNvSpPr>
          <p:nvPr/>
        </p:nvSpPr>
        <p:spPr bwMode="auto">
          <a:xfrm>
            <a:off x="48006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54102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7"/>
          <p:cNvSpPr>
            <a:spLocks noChangeArrowheads="1"/>
          </p:cNvSpPr>
          <p:nvPr/>
        </p:nvSpPr>
        <p:spPr bwMode="auto">
          <a:xfrm>
            <a:off x="4191000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5405438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9"/>
          <p:cNvSpPr>
            <a:spLocks noChangeArrowheads="1"/>
          </p:cNvSpPr>
          <p:nvPr/>
        </p:nvSpPr>
        <p:spPr bwMode="auto">
          <a:xfrm>
            <a:off x="6019800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10"/>
          <p:cNvSpPr>
            <a:spLocks noChangeArrowheads="1"/>
          </p:cNvSpPr>
          <p:nvPr/>
        </p:nvSpPr>
        <p:spPr bwMode="auto">
          <a:xfrm>
            <a:off x="6629400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11"/>
          <p:cNvSpPr>
            <a:spLocks noChangeArrowheads="1"/>
          </p:cNvSpPr>
          <p:nvPr/>
        </p:nvSpPr>
        <p:spPr bwMode="auto">
          <a:xfrm>
            <a:off x="54102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12"/>
          <p:cNvSpPr>
            <a:spLocks noChangeArrowheads="1"/>
          </p:cNvSpPr>
          <p:nvPr/>
        </p:nvSpPr>
        <p:spPr bwMode="auto">
          <a:xfrm>
            <a:off x="4800600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13"/>
          <p:cNvSpPr>
            <a:spLocks noChangeArrowheads="1"/>
          </p:cNvSpPr>
          <p:nvPr/>
        </p:nvSpPr>
        <p:spPr bwMode="auto">
          <a:xfrm>
            <a:off x="66294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14"/>
          <p:cNvSpPr>
            <a:spLocks noChangeArrowheads="1"/>
          </p:cNvSpPr>
          <p:nvPr/>
        </p:nvSpPr>
        <p:spPr bwMode="auto">
          <a:xfrm>
            <a:off x="72390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5"/>
          <p:cNvSpPr>
            <a:spLocks noChangeArrowheads="1"/>
          </p:cNvSpPr>
          <p:nvPr/>
        </p:nvSpPr>
        <p:spPr bwMode="auto">
          <a:xfrm>
            <a:off x="35814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16"/>
          <p:cNvSpPr>
            <a:spLocks noChangeArrowheads="1"/>
          </p:cNvSpPr>
          <p:nvPr/>
        </p:nvSpPr>
        <p:spPr bwMode="auto">
          <a:xfrm>
            <a:off x="41910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17"/>
          <p:cNvSpPr>
            <a:spLocks noChangeArrowheads="1"/>
          </p:cNvSpPr>
          <p:nvPr/>
        </p:nvSpPr>
        <p:spPr bwMode="auto">
          <a:xfrm>
            <a:off x="48006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18"/>
          <p:cNvSpPr>
            <a:spLocks noChangeArrowheads="1"/>
          </p:cNvSpPr>
          <p:nvPr/>
        </p:nvSpPr>
        <p:spPr bwMode="auto">
          <a:xfrm>
            <a:off x="304800" y="1524000"/>
            <a:ext cx="576263" cy="581025"/>
          </a:xfrm>
          <a:prstGeom prst="ellipse">
            <a:avLst/>
          </a:prstGeom>
          <a:solidFill>
            <a:srgbClr val="33CCCC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/>
                <a:cs typeface="Arial" pitchFamily="34" charset="0"/>
              </a:rPr>
              <a:t>1</a:t>
            </a:r>
          </a:p>
        </p:txBody>
      </p:sp>
      <p:sp>
        <p:nvSpPr>
          <p:cNvPr id="35" name="Oval 119"/>
          <p:cNvSpPr>
            <a:spLocks noChangeArrowheads="1"/>
          </p:cNvSpPr>
          <p:nvPr/>
        </p:nvSpPr>
        <p:spPr bwMode="auto">
          <a:xfrm>
            <a:off x="0" y="2133600"/>
            <a:ext cx="576263" cy="581025"/>
          </a:xfrm>
          <a:prstGeom prst="ellipse">
            <a:avLst/>
          </a:prstGeom>
          <a:solidFill>
            <a:srgbClr val="33CCCC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</a:p>
        </p:txBody>
      </p:sp>
      <p:sp>
        <p:nvSpPr>
          <p:cNvPr id="36" name="Oval 120"/>
          <p:cNvSpPr>
            <a:spLocks noChangeArrowheads="1"/>
          </p:cNvSpPr>
          <p:nvPr/>
        </p:nvSpPr>
        <p:spPr bwMode="auto">
          <a:xfrm>
            <a:off x="304800" y="3048000"/>
            <a:ext cx="576263" cy="581025"/>
          </a:xfrm>
          <a:prstGeom prst="ellipse">
            <a:avLst/>
          </a:prstGeom>
          <a:solidFill>
            <a:srgbClr val="33CCCC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cs typeface="Arial" pitchFamily="34" charset="0"/>
              </a:rPr>
              <a:t>4</a:t>
            </a:r>
          </a:p>
        </p:txBody>
      </p:sp>
      <p:sp>
        <p:nvSpPr>
          <p:cNvPr id="37" name="Oval 121"/>
          <p:cNvSpPr>
            <a:spLocks noChangeArrowheads="1"/>
          </p:cNvSpPr>
          <p:nvPr/>
        </p:nvSpPr>
        <p:spPr bwMode="auto">
          <a:xfrm>
            <a:off x="609600" y="2514600"/>
            <a:ext cx="576263" cy="581025"/>
          </a:xfrm>
          <a:prstGeom prst="ellipse">
            <a:avLst/>
          </a:prstGeom>
          <a:solidFill>
            <a:srgbClr val="33CCCC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cs typeface="Arial" pitchFamily="34" charset="0"/>
              </a:rPr>
              <a:t>3</a:t>
            </a:r>
          </a:p>
        </p:txBody>
      </p:sp>
      <p:sp>
        <p:nvSpPr>
          <p:cNvPr id="38" name="Oval 122"/>
          <p:cNvSpPr>
            <a:spLocks noChangeArrowheads="1"/>
          </p:cNvSpPr>
          <p:nvPr/>
        </p:nvSpPr>
        <p:spPr bwMode="auto">
          <a:xfrm>
            <a:off x="566738" y="3686175"/>
            <a:ext cx="576262" cy="581025"/>
          </a:xfrm>
          <a:prstGeom prst="ellipse">
            <a:avLst/>
          </a:prstGeom>
          <a:solidFill>
            <a:srgbClr val="33CCCC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/>
                <a:cs typeface="Arial" pitchFamily="34" charset="0"/>
              </a:rPr>
              <a:t>5</a:t>
            </a:r>
          </a:p>
        </p:txBody>
      </p:sp>
      <p:sp>
        <p:nvSpPr>
          <p:cNvPr id="39" name="Rectangle 123"/>
          <p:cNvSpPr>
            <a:spLocks noChangeArrowheads="1"/>
          </p:cNvSpPr>
          <p:nvPr/>
        </p:nvSpPr>
        <p:spPr bwMode="auto">
          <a:xfrm>
            <a:off x="48006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24"/>
          <p:cNvSpPr>
            <a:spLocks noChangeArrowheads="1"/>
          </p:cNvSpPr>
          <p:nvPr/>
        </p:nvSpPr>
        <p:spPr bwMode="auto">
          <a:xfrm>
            <a:off x="0" y="5867400"/>
            <a:ext cx="897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hữu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b="1" i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H</a:t>
            </a:r>
            <a:r>
              <a:rPr lang="en-US" sz="2000" b="1" i="1" baseline="-250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C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1" name="Rectangle 125"/>
          <p:cNvSpPr>
            <a:spLocks noChangeArrowheads="1"/>
          </p:cNvSpPr>
          <p:nvPr/>
        </p:nvSpPr>
        <p:spPr bwMode="auto">
          <a:xfrm>
            <a:off x="14288" y="5514975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Xúc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polime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buna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-S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buna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-N ?</a:t>
            </a:r>
          </a:p>
        </p:txBody>
      </p:sp>
      <p:sp>
        <p:nvSpPr>
          <p:cNvPr id="42" name="Rectangle 126"/>
          <p:cNvSpPr>
            <a:spLocks noChangeArrowheads="1"/>
          </p:cNvSpPr>
          <p:nvPr/>
        </p:nvSpPr>
        <p:spPr bwMode="auto">
          <a:xfrm>
            <a:off x="250825" y="5715000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3.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C</a:t>
            </a:r>
            <a:r>
              <a:rPr lang="en-US" sz="2000" b="1" i="1" baseline="-250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i="1" baseline="-250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3" name="Rectangle 127"/>
          <p:cNvSpPr>
            <a:spLocks noChangeArrowheads="1"/>
          </p:cNvSpPr>
          <p:nvPr/>
        </p:nvSpPr>
        <p:spPr bwMode="auto">
          <a:xfrm>
            <a:off x="0" y="5486400"/>
            <a:ext cx="881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Đồng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trùng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buna-1,3-đien (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xt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Na)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buna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-S?</a:t>
            </a:r>
          </a:p>
        </p:txBody>
      </p:sp>
      <p:sp>
        <p:nvSpPr>
          <p:cNvPr id="44" name="Rectangle 128"/>
          <p:cNvSpPr>
            <a:spLocks noChangeArrowheads="1"/>
          </p:cNvSpPr>
          <p:nvPr/>
        </p:nvSpPr>
        <p:spPr bwMode="auto">
          <a:xfrm>
            <a:off x="228600" y="5791200"/>
            <a:ext cx="873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5.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hóa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hỗn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cao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su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i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?</a:t>
            </a:r>
            <a:endParaRPr lang="en-US" sz="2000" b="1" i="1" dirty="0"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45" name="Rectangle 129"/>
          <p:cNvSpPr>
            <a:spLocks noChangeArrowheads="1"/>
          </p:cNvSpPr>
          <p:nvPr/>
        </p:nvSpPr>
        <p:spPr bwMode="auto">
          <a:xfrm>
            <a:off x="2971800" y="26670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7772400" y="60325"/>
            <a:ext cx="838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7772400" y="76200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09</a:t>
            </a:r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>
            <a:off x="7772400" y="60325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08</a:t>
            </a: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7772400" y="76200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07</a:t>
            </a: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7772400" y="60325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06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7772400" y="60325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05</a:t>
            </a:r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7772400" y="60325"/>
            <a:ext cx="838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7772400" y="60325"/>
            <a:ext cx="7620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CCFF33"/>
                </a:solidFill>
                <a:effectLst/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7772400" y="60325"/>
            <a:ext cx="838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7772400" y="76200"/>
            <a:ext cx="838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FF00"/>
                </a:solidFill>
                <a:effectLst/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56" name="Oval 140"/>
          <p:cNvSpPr>
            <a:spLocks noChangeArrowheads="1"/>
          </p:cNvSpPr>
          <p:nvPr/>
        </p:nvSpPr>
        <p:spPr bwMode="auto">
          <a:xfrm>
            <a:off x="7086600" y="4724400"/>
            <a:ext cx="2057400" cy="758825"/>
          </a:xfrm>
          <a:prstGeom prst="ellipse">
            <a:avLst/>
          </a:prstGeom>
          <a:solidFill>
            <a:srgbClr val="11ED45"/>
          </a:solidFill>
          <a:ln w="76200" cmpd="tri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Bắt đầu</a:t>
            </a:r>
          </a:p>
        </p:txBody>
      </p:sp>
      <p:sp>
        <p:nvSpPr>
          <p:cNvPr id="57" name="Oval 141"/>
          <p:cNvSpPr>
            <a:spLocks noChangeArrowheads="1"/>
          </p:cNvSpPr>
          <p:nvPr/>
        </p:nvSpPr>
        <p:spPr bwMode="auto">
          <a:xfrm>
            <a:off x="7086600" y="4724400"/>
            <a:ext cx="2057400" cy="758825"/>
          </a:xfrm>
          <a:prstGeom prst="ellipse">
            <a:avLst/>
          </a:prstGeom>
          <a:solidFill>
            <a:srgbClr val="11ED45"/>
          </a:solidFill>
          <a:ln w="76200" cmpd="tri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sp>
        <p:nvSpPr>
          <p:cNvPr id="58" name="Rectangle 142"/>
          <p:cNvSpPr>
            <a:spLocks noChangeArrowheads="1"/>
          </p:cNvSpPr>
          <p:nvPr/>
        </p:nvSpPr>
        <p:spPr bwMode="auto">
          <a:xfrm>
            <a:off x="11430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43"/>
          <p:cNvSpPr>
            <a:spLocks noChangeArrowheads="1"/>
          </p:cNvSpPr>
          <p:nvPr/>
        </p:nvSpPr>
        <p:spPr bwMode="auto">
          <a:xfrm>
            <a:off x="29718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44"/>
          <p:cNvSpPr>
            <a:spLocks noChangeArrowheads="1"/>
          </p:cNvSpPr>
          <p:nvPr/>
        </p:nvSpPr>
        <p:spPr bwMode="auto">
          <a:xfrm>
            <a:off x="7239000" y="3200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45"/>
          <p:cNvSpPr>
            <a:spLocks noChangeArrowheads="1"/>
          </p:cNvSpPr>
          <p:nvPr/>
        </p:nvSpPr>
        <p:spPr bwMode="auto">
          <a:xfrm>
            <a:off x="6019800" y="37338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46"/>
          <p:cNvSpPr>
            <a:spLocks noChangeArrowheads="1"/>
          </p:cNvSpPr>
          <p:nvPr/>
        </p:nvSpPr>
        <p:spPr bwMode="auto">
          <a:xfrm>
            <a:off x="7239000" y="1676400"/>
            <a:ext cx="60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>
            <a:off x="4191000" y="2209800"/>
            <a:ext cx="609600" cy="4572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3581400" y="2209800"/>
            <a:ext cx="609600" cy="4572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BFBA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WordArt 149"/>
          <p:cNvSpPr>
            <a:spLocks noChangeArrowheads="1" noChangeShapeType="1" noTextEdit="1"/>
          </p:cNvSpPr>
          <p:nvPr/>
        </p:nvSpPr>
        <p:spPr bwMode="auto">
          <a:xfrm>
            <a:off x="2595563" y="381000"/>
            <a:ext cx="3952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  <a:scene3d>
              <a:camera prst="legacyObliqueTopLeft"/>
              <a:lightRig rig="legacyNormal3" dir="t"/>
            </a:scene3d>
            <a:sp3d extrusionH="4302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00FF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TRÒ CHƠI Ô CHỮ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50000">
                    <a:srgbClr val="00FF00"/>
                  </a:gs>
                  <a:gs pos="100000">
                    <a:srgbClr val="008000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1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000"/>
                            </p:stCondLst>
                            <p:childTnLst>
                              <p:par>
                                <p:cTn id="214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000"/>
                            </p:stCondLst>
                            <p:childTnLst>
                              <p:par>
                                <p:cTn id="2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000"/>
                            </p:stCondLst>
                            <p:childTnLst>
                              <p:par>
                                <p:cTn id="2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00"/>
                            </p:stCondLst>
                            <p:childTnLst>
                              <p:par>
                                <p:cTn id="2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00"/>
                            </p:stCondLst>
                            <p:childTnLst>
                              <p:par>
                                <p:cTn id="2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1" grpId="0" build="allAtOnce"/>
      <p:bldP spid="41" grpId="1" build="allAtOnce"/>
      <p:bldP spid="42" grpId="0" build="allAtOnce"/>
      <p:bldP spid="42" grpId="1" build="allAtOnce"/>
      <p:bldP spid="43" grpId="0" build="allAtOnce"/>
      <p:bldP spid="43" grpId="1" build="allAtOnce"/>
      <p:bldP spid="44" grpId="0" build="allAtOnce"/>
      <p:bldP spid="44" grpId="1" build="allAtOnce"/>
      <p:bldP spid="45" grpId="0" animBg="1"/>
      <p:bldP spid="46" grpId="0"/>
      <p:bldP spid="46" grpId="1"/>
      <p:bldP spid="46" grpId="2"/>
      <p:bldP spid="46" grpId="3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16" name="Group 100"/>
          <p:cNvGraphicFramePr>
            <a:graphicFrameLocks noGrp="1"/>
          </p:cNvGraphicFramePr>
          <p:nvPr>
            <p:ph/>
          </p:nvPr>
        </p:nvGraphicFramePr>
        <p:xfrm>
          <a:off x="152400" y="274638"/>
          <a:ext cx="8763000" cy="596474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Polietilen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Poli(vinyl clorua)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PVC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Poli(metyl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metacrylat)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Poli(phenol-fomanđehit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PPF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chế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Ứng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58" name="Group 46"/>
          <p:cNvGraphicFramePr>
            <a:graphicFrameLocks noGrp="1"/>
          </p:cNvGraphicFramePr>
          <p:nvPr>
            <p:ph/>
          </p:nvPr>
        </p:nvGraphicFramePr>
        <p:xfrm>
          <a:off x="152400" y="304800"/>
          <a:ext cx="8763000" cy="579120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Polietilen - 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chế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Ứng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1633538"/>
            <a:ext cx="2514600" cy="838200"/>
            <a:chOff x="2544" y="1008"/>
            <a:chExt cx="1584" cy="528"/>
          </a:xfrm>
        </p:grpSpPr>
        <p:sp>
          <p:nvSpPr>
            <p:cNvPr id="115736" name="Rectangle 24"/>
            <p:cNvSpPr>
              <a:spLocks noChangeArrowheads="1"/>
            </p:cNvSpPr>
            <p:nvPr/>
          </p:nvSpPr>
          <p:spPr bwMode="auto">
            <a:xfrm>
              <a:off x="2544" y="1008"/>
              <a:ext cx="158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( CH</a:t>
              </a:r>
              <a:r>
                <a:rPr lang="en-US" sz="2800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 – CH</a:t>
              </a:r>
              <a:r>
                <a:rPr lang="en-US" sz="2800" baseline="-25000">
                  <a:solidFill>
                    <a:srgbClr val="0000FF"/>
                  </a:solidFill>
                  <a:latin typeface="Times New Roman" pitchFamily="18" charset="0"/>
                </a:rPr>
                <a:t>2 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en-US" sz="2800" baseline="-2500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15737" name="Line 25"/>
            <p:cNvSpPr>
              <a:spLocks noChangeShapeType="1"/>
            </p:cNvSpPr>
            <p:nvPr/>
          </p:nvSpPr>
          <p:spPr bwMode="auto">
            <a:xfrm>
              <a:off x="2571" y="1287"/>
              <a:ext cx="20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15738" name="Line 26"/>
            <p:cNvSpPr>
              <a:spLocks noChangeShapeType="1"/>
            </p:cNvSpPr>
            <p:nvPr/>
          </p:nvSpPr>
          <p:spPr bwMode="auto">
            <a:xfrm>
              <a:off x="3810" y="1287"/>
              <a:ext cx="20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1905000" y="3810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Chất dẻo mềm, nóng chảy trên 110</a:t>
            </a:r>
            <a:r>
              <a:rPr lang="en-US" sz="2600" b="1" baseline="3000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C, có tính </a:t>
            </a:r>
          </a:p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“trơ tương đối”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1981200" y="4953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Làm màng mỏng, vật liệu điện, bình chứa …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286000" y="2843213"/>
            <a:ext cx="5410200" cy="838200"/>
            <a:chOff x="1248" y="1728"/>
            <a:chExt cx="3408" cy="528"/>
          </a:xfrm>
        </p:grpSpPr>
        <p:sp>
          <p:nvSpPr>
            <p:cNvPr id="115756" name="Rectangle 44"/>
            <p:cNvSpPr>
              <a:spLocks noChangeArrowheads="1"/>
            </p:cNvSpPr>
            <p:nvPr/>
          </p:nvSpPr>
          <p:spPr bwMode="auto">
            <a:xfrm>
              <a:off x="1248" y="1728"/>
              <a:ext cx="340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graphicFrame>
          <p:nvGraphicFramePr>
            <p:cNvPr id="115757" name="Object 45"/>
            <p:cNvGraphicFramePr>
              <a:graphicFrameLocks noChangeAspect="1"/>
            </p:cNvGraphicFramePr>
            <p:nvPr/>
          </p:nvGraphicFramePr>
          <p:xfrm>
            <a:off x="1392" y="1748"/>
            <a:ext cx="3204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Document" r:id="rId3" imgW="2724120" imgH="390600" progId="">
                    <p:embed/>
                  </p:oleObj>
                </mc:Choice>
                <mc:Fallback>
                  <p:oleObj name="Document" r:id="rId3" imgW="2724120" imgH="390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748"/>
                          <a:ext cx="3204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9" grpId="0"/>
      <p:bldP spid="115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47829"/>
            <a:ext cx="2773456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8779"/>
            <a:ext cx="2494845" cy="17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42" y="811856"/>
            <a:ext cx="3615628" cy="2376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81" y="3809716"/>
            <a:ext cx="25908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5" y="1052518"/>
            <a:ext cx="3276601" cy="2061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47800" y="3188060"/>
            <a:ext cx="1961444" cy="7216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2395" y="333220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Tấm nhựa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04029" y="2948261"/>
            <a:ext cx="1966072" cy="7396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8817" y="5833779"/>
            <a:ext cx="1895122" cy="7334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93825" y="5839553"/>
            <a:ext cx="2148605" cy="7334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73583" y="5971891"/>
            <a:ext cx="1842591" cy="671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9680" y="310136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Túi ni lông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2847" y="5971891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Dây thừng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20233" y="596965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Màng mỏng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0101" y="6105539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Bình chứa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295400" y="228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MỘT SỐ ỨNG DỤNG CỦA PE</a:t>
            </a:r>
          </a:p>
        </p:txBody>
      </p:sp>
    </p:spTree>
    <p:extLst>
      <p:ext uri="{BB962C8B-B14F-4D97-AF65-F5344CB8AC3E}">
        <p14:creationId xmlns:p14="http://schemas.microsoft.com/office/powerpoint/2010/main" val="4832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6200" y="1143000"/>
            <a:ext cx="5791200" cy="1443038"/>
            <a:chOff x="576" y="1584"/>
            <a:chExt cx="3648" cy="909"/>
          </a:xfrm>
        </p:grpSpPr>
        <p:graphicFrame>
          <p:nvGraphicFramePr>
            <p:cNvPr id="119841" name="Object 33"/>
            <p:cNvGraphicFramePr>
              <a:graphicFrameLocks noChangeAspect="1"/>
            </p:cNvGraphicFramePr>
            <p:nvPr/>
          </p:nvGraphicFramePr>
          <p:xfrm>
            <a:off x="912" y="1826"/>
            <a:ext cx="3312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Document" r:id="rId3" imgW="2695680" imgH="542880" progId="">
                    <p:embed/>
                  </p:oleObj>
                </mc:Choice>
                <mc:Fallback>
                  <p:oleObj name="Document" r:id="rId3" imgW="2695680" imgH="542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826"/>
                          <a:ext cx="3312" cy="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42" name="Rectangle 34"/>
            <p:cNvSpPr>
              <a:spLocks noChangeArrowheads="1"/>
            </p:cNvSpPr>
            <p:nvPr/>
          </p:nvSpPr>
          <p:spPr bwMode="auto">
            <a:xfrm>
              <a:off x="576" y="1584"/>
              <a:ext cx="2208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aphicFrame>
        <p:nvGraphicFramePr>
          <p:cNvPr id="119846" name="Group 38"/>
          <p:cNvGraphicFramePr>
            <a:graphicFrameLocks noGrp="1"/>
          </p:cNvGraphicFramePr>
          <p:nvPr>
            <p:ph/>
          </p:nvPr>
        </p:nvGraphicFramePr>
        <p:xfrm>
          <a:off x="152400" y="274638"/>
          <a:ext cx="8667750" cy="5821364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Poli(vinyl clorua) - PVC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chế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Ứng dụng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1752600" y="3733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Chất rắn vô định hình, cách điện tốt,bền với axit</a:t>
            </a:r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>
            <a:off x="1828800" y="4876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Làm vật liệu cách điện, ống dẫn nước,</a:t>
            </a:r>
          </a:p>
          <a:p>
            <a:pPr algn="just"/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vải che mưa…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905000" y="2438400"/>
            <a:ext cx="5638800" cy="1524000"/>
            <a:chOff x="768" y="1632"/>
            <a:chExt cx="3552" cy="960"/>
          </a:xfrm>
        </p:grpSpPr>
        <p:graphicFrame>
          <p:nvGraphicFramePr>
            <p:cNvPr id="119844" name="Object 36"/>
            <p:cNvGraphicFramePr>
              <a:graphicFrameLocks noChangeAspect="1"/>
            </p:cNvGraphicFramePr>
            <p:nvPr/>
          </p:nvGraphicFramePr>
          <p:xfrm>
            <a:off x="912" y="1826"/>
            <a:ext cx="3312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Document" r:id="rId5" imgW="2695680" imgH="542880" progId="">
                    <p:embed/>
                  </p:oleObj>
                </mc:Choice>
                <mc:Fallback>
                  <p:oleObj name="Document" r:id="rId5" imgW="2695680" imgH="542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826"/>
                          <a:ext cx="3312" cy="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45" name="Rectangle 37"/>
            <p:cNvSpPr>
              <a:spLocks noChangeArrowheads="1"/>
            </p:cNvSpPr>
            <p:nvPr/>
          </p:nvSpPr>
          <p:spPr bwMode="auto">
            <a:xfrm>
              <a:off x="768" y="1632"/>
              <a:ext cx="355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1709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5" grpId="0"/>
      <p:bldP spid="1198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1757</Words>
  <Application>Microsoft Office PowerPoint</Application>
  <PresentationFormat>On-screen Show (4:3)</PresentationFormat>
  <Paragraphs>421</Paragraphs>
  <Slides>56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SimSun</vt:lpstr>
      <vt:lpstr>.VnTime</vt:lpstr>
      <vt:lpstr>Arial</vt:lpstr>
      <vt:lpstr>Calibri</vt:lpstr>
      <vt:lpstr>Tahoma</vt:lpstr>
      <vt:lpstr>Times New Roman</vt:lpstr>
      <vt:lpstr>VNI-Times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I- CHẤT DẺO</vt:lpstr>
      <vt:lpstr>2- MỘT SỐ POLIME DÙNG LÀM CHẤT DẺO</vt:lpstr>
      <vt:lpstr>PowerPoint Presentation</vt:lpstr>
      <vt:lpstr>PowerPoint Presentation</vt:lpstr>
      <vt:lpstr>PowerPoint Presentation</vt:lpstr>
      <vt:lpstr>PowerPoint Presentation</vt:lpstr>
      <vt:lpstr>MỘT SỐ ỨNG DỤNG CỦA PVC</vt:lpstr>
      <vt:lpstr>PowerPoint Presentation</vt:lpstr>
      <vt:lpstr>MỘT SỐ ỨNG DỤNG CỦA PMM</vt:lpstr>
      <vt:lpstr>PowerPoint Presentation</vt:lpstr>
      <vt:lpstr>MỘT SỐ ỨNG DỤNG CỦA PPF</vt:lpstr>
      <vt:lpstr>PowerPoint Presentation</vt:lpstr>
      <vt:lpstr>PowerPoint Presentation</vt:lpstr>
      <vt:lpstr>PowerPoint Presentation</vt:lpstr>
      <vt:lpstr>PowerPoint Presentation</vt:lpstr>
      <vt:lpstr>Hãy thu gom, phân loại, xử lí, tái chế rác thải và sử dụng chúng vào những việc có 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51</cp:revision>
  <dcterms:created xsi:type="dcterms:W3CDTF">2019-11-15T12:32:19Z</dcterms:created>
  <dcterms:modified xsi:type="dcterms:W3CDTF">2021-11-19T02:09:03Z</dcterms:modified>
</cp:coreProperties>
</file>