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3" r:id="rId4"/>
    <p:sldId id="257" r:id="rId5"/>
    <p:sldId id="256" r:id="rId6"/>
    <p:sldId id="260" r:id="rId7"/>
    <p:sldId id="272" r:id="rId8"/>
    <p:sldId id="273" r:id="rId9"/>
    <p:sldId id="262" r:id="rId10"/>
    <p:sldId id="274" r:id="rId11"/>
    <p:sldId id="277" r:id="rId12"/>
    <p:sldId id="275" r:id="rId13"/>
    <p:sldId id="279" r:id="rId14"/>
    <p:sldId id="280" r:id="rId15"/>
    <p:sldId id="258" r:id="rId16"/>
    <p:sldId id="264" r:id="rId17"/>
    <p:sldId id="261" r:id="rId18"/>
    <p:sldId id="265" r:id="rId19"/>
    <p:sldId id="270" r:id="rId20"/>
    <p:sldId id="282" r:id="rId21"/>
    <p:sldId id="283" r:id="rId22"/>
    <p:sldId id="267" r:id="rId23"/>
    <p:sldId id="268" r:id="rId24"/>
    <p:sldId id="269" r:id="rId25"/>
    <p:sldId id="281" r:id="rId26"/>
    <p:sldId id="284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04" autoAdjust="0"/>
  </p:normalViewPr>
  <p:slideViewPr>
    <p:cSldViewPr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444E50-FBF5-461F-8A05-DCB246FEF4C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A5A5C3-F444-429A-9D15-BC2D9BB4031E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I</a:t>
          </a:r>
        </a:p>
      </dgm:t>
    </dgm:pt>
    <dgm:pt modelId="{CF0C8927-1EE2-4B53-8978-3B80CC9E1BBA}" type="parTrans" cxnId="{34693231-6A27-41C4-BF83-5B84A2C950DC}">
      <dgm:prSet/>
      <dgm:spPr/>
      <dgm:t>
        <a:bodyPr/>
        <a:lstStyle/>
        <a:p>
          <a:endParaRPr lang="en-US"/>
        </a:p>
      </dgm:t>
    </dgm:pt>
    <dgm:pt modelId="{07F58930-9DF2-4C6B-AFDE-D67134DAA0F0}" type="sibTrans" cxnId="{34693231-6A27-41C4-BF83-5B84A2C950DC}">
      <dgm:prSet/>
      <dgm:spPr/>
      <dgm:t>
        <a:bodyPr/>
        <a:lstStyle/>
        <a:p>
          <a:endParaRPr lang="en-US"/>
        </a:p>
      </dgm:t>
    </dgm:pt>
    <dgm:pt modelId="{B3A2C4C6-33E1-432A-AA36-64E0A1DC95FD}">
      <dgm:prSet phldrT="[Text]" custT="1"/>
      <dgm:spPr/>
      <dgm:t>
        <a:bodyPr/>
        <a:lstStyle/>
        <a:p>
          <a:r>
            <a:rPr lang="en-US" sz="3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Khái</a:t>
          </a:r>
          <a:r>
            <a: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niệm</a:t>
          </a:r>
          <a:r>
            <a: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danh</a:t>
          </a:r>
          <a:r>
            <a: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pháp</a:t>
          </a:r>
          <a:endParaRPr lang="en-US" sz="3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5F33B1-EBEE-481F-BBC8-8242683222E5}" type="parTrans" cxnId="{5E2E656C-87E7-43D0-A920-D9569A7CF42C}">
      <dgm:prSet/>
      <dgm:spPr/>
      <dgm:t>
        <a:bodyPr/>
        <a:lstStyle/>
        <a:p>
          <a:endParaRPr lang="en-US"/>
        </a:p>
      </dgm:t>
    </dgm:pt>
    <dgm:pt modelId="{75797440-8566-4EC7-B065-016362484E68}" type="sibTrans" cxnId="{5E2E656C-87E7-43D0-A920-D9569A7CF42C}">
      <dgm:prSet/>
      <dgm:spPr/>
      <dgm:t>
        <a:bodyPr/>
        <a:lstStyle/>
        <a:p>
          <a:endParaRPr lang="en-US"/>
        </a:p>
      </dgm:t>
    </dgm:pt>
    <dgm:pt modelId="{5FA1526F-F19E-4FED-8625-4E6F5964FFF8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II</a:t>
          </a:r>
        </a:p>
      </dgm:t>
    </dgm:pt>
    <dgm:pt modelId="{7D42251F-0496-480E-9695-8F70DCD334B1}" type="parTrans" cxnId="{43ADBB7B-98B6-4783-9C0E-CB3EF0D23B4D}">
      <dgm:prSet/>
      <dgm:spPr/>
      <dgm:t>
        <a:bodyPr/>
        <a:lstStyle/>
        <a:p>
          <a:endParaRPr lang="en-US"/>
        </a:p>
      </dgm:t>
    </dgm:pt>
    <dgm:pt modelId="{2B3E9BF2-9E0F-40CC-8322-199290229403}" type="sibTrans" cxnId="{43ADBB7B-98B6-4783-9C0E-CB3EF0D23B4D}">
      <dgm:prSet/>
      <dgm:spPr/>
      <dgm:t>
        <a:bodyPr/>
        <a:lstStyle/>
        <a:p>
          <a:endParaRPr lang="en-US"/>
        </a:p>
      </dgm:t>
    </dgm:pt>
    <dgm:pt modelId="{B2F32DD7-2E7A-41C8-8223-6D543D001955}">
      <dgm:prSet phldrT="[Text]" custT="1"/>
      <dgm:spPr/>
      <dgm:t>
        <a:bodyPr/>
        <a:lstStyle/>
        <a:p>
          <a:r>
            <a:rPr lang="en-US" sz="3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lý</a:t>
          </a:r>
          <a:endParaRPr lang="en-US" sz="3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5CFB0B-91F8-4280-9DC5-91280E0CC1EC}" type="parTrans" cxnId="{9756B59D-3D54-4772-9749-CB7CAE1CAC9C}">
      <dgm:prSet/>
      <dgm:spPr/>
      <dgm:t>
        <a:bodyPr/>
        <a:lstStyle/>
        <a:p>
          <a:endParaRPr lang="en-US"/>
        </a:p>
      </dgm:t>
    </dgm:pt>
    <dgm:pt modelId="{AC8FF6BA-F1AD-4C1C-99E1-0E97BF90F15A}" type="sibTrans" cxnId="{9756B59D-3D54-4772-9749-CB7CAE1CAC9C}">
      <dgm:prSet/>
      <dgm:spPr/>
      <dgm:t>
        <a:bodyPr/>
        <a:lstStyle/>
        <a:p>
          <a:endParaRPr lang="en-US"/>
        </a:p>
      </dgm:t>
    </dgm:pt>
    <dgm:pt modelId="{7EA8E117-51F6-4E87-8FC0-BC82D627337E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III</a:t>
          </a:r>
        </a:p>
      </dgm:t>
    </dgm:pt>
    <dgm:pt modelId="{C7860E15-42D9-4069-B7C4-AF43B9D89EF1}" type="parTrans" cxnId="{A34F2987-B5B5-4CB7-B298-0A8DF78741BC}">
      <dgm:prSet/>
      <dgm:spPr/>
      <dgm:t>
        <a:bodyPr/>
        <a:lstStyle/>
        <a:p>
          <a:endParaRPr lang="en-US"/>
        </a:p>
      </dgm:t>
    </dgm:pt>
    <dgm:pt modelId="{108F9DD2-DBCE-4F23-B625-550EF3332163}" type="sibTrans" cxnId="{A34F2987-B5B5-4CB7-B298-0A8DF78741BC}">
      <dgm:prSet/>
      <dgm:spPr/>
      <dgm:t>
        <a:bodyPr/>
        <a:lstStyle/>
        <a:p>
          <a:endParaRPr lang="en-US"/>
        </a:p>
      </dgm:t>
    </dgm:pt>
    <dgm:pt modelId="{76E663CF-D3A9-43DC-A748-DDE0E0D7A284}">
      <dgm:prSet phldrT="[Text]" custT="1"/>
      <dgm:spPr/>
      <dgm:t>
        <a:bodyPr/>
        <a:lstStyle/>
        <a:p>
          <a:r>
            <a:rPr lang="en-US" sz="28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Cấu</a:t>
          </a:r>
          <a:r>
            <a: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tạo</a:t>
          </a:r>
          <a:r>
            <a: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tử</a:t>
          </a:r>
          <a:r>
            <a: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hóa</a:t>
          </a:r>
          <a:r>
            <a: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học</a:t>
          </a:r>
          <a:endParaRPr lang="en-US" sz="28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1E0C59-384D-4520-AB42-6FA5A6FB8AA5}" type="parTrans" cxnId="{8F81E3F5-EE29-45A6-BA13-8CF1FC25B009}">
      <dgm:prSet/>
      <dgm:spPr/>
      <dgm:t>
        <a:bodyPr/>
        <a:lstStyle/>
        <a:p>
          <a:endParaRPr lang="en-US"/>
        </a:p>
      </dgm:t>
    </dgm:pt>
    <dgm:pt modelId="{FC85FE13-1680-4661-98A0-8BEB10BEB03B}" type="sibTrans" cxnId="{8F81E3F5-EE29-45A6-BA13-8CF1FC25B009}">
      <dgm:prSet/>
      <dgm:spPr/>
      <dgm:t>
        <a:bodyPr/>
        <a:lstStyle/>
        <a:p>
          <a:endParaRPr lang="en-US"/>
        </a:p>
      </dgm:t>
    </dgm:pt>
    <dgm:pt modelId="{5C6E1DC3-EC6F-43B2-905B-338F27D6F9C9}" type="pres">
      <dgm:prSet presAssocID="{B1444E50-FBF5-461F-8A05-DCB246FEF4C4}" presName="linearFlow" presStyleCnt="0">
        <dgm:presLayoutVars>
          <dgm:dir/>
          <dgm:animLvl val="lvl"/>
          <dgm:resizeHandles val="exact"/>
        </dgm:presLayoutVars>
      </dgm:prSet>
      <dgm:spPr/>
    </dgm:pt>
    <dgm:pt modelId="{D3FD20B9-DEDB-4E8D-B57F-5BBCAD406B01}" type="pres">
      <dgm:prSet presAssocID="{ADA5A5C3-F444-429A-9D15-BC2D9BB4031E}" presName="composite" presStyleCnt="0"/>
      <dgm:spPr/>
    </dgm:pt>
    <dgm:pt modelId="{AAAC392C-E86B-4AF7-8F71-8A7B1D055C06}" type="pres">
      <dgm:prSet presAssocID="{ADA5A5C3-F444-429A-9D15-BC2D9BB4031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FAE45ED-A1D2-4BBD-818B-1585AC415888}" type="pres">
      <dgm:prSet presAssocID="{ADA5A5C3-F444-429A-9D15-BC2D9BB4031E}" presName="descendantText" presStyleLbl="alignAcc1" presStyleIdx="0" presStyleCnt="3" custScaleX="92341">
        <dgm:presLayoutVars>
          <dgm:bulletEnabled val="1"/>
        </dgm:presLayoutVars>
      </dgm:prSet>
      <dgm:spPr/>
    </dgm:pt>
    <dgm:pt modelId="{894C47D8-6FB8-465F-ABB0-F2E6EED88E0E}" type="pres">
      <dgm:prSet presAssocID="{07F58930-9DF2-4C6B-AFDE-D67134DAA0F0}" presName="sp" presStyleCnt="0"/>
      <dgm:spPr/>
    </dgm:pt>
    <dgm:pt modelId="{10685EC9-D2A4-4091-A7BE-D300561F8450}" type="pres">
      <dgm:prSet presAssocID="{5FA1526F-F19E-4FED-8625-4E6F5964FFF8}" presName="composite" presStyleCnt="0"/>
      <dgm:spPr/>
    </dgm:pt>
    <dgm:pt modelId="{7B9C6E48-45D5-426F-97F2-7983680010F9}" type="pres">
      <dgm:prSet presAssocID="{5FA1526F-F19E-4FED-8625-4E6F5964FFF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A3A19B7-A7F6-4439-B37F-029BABCC349E}" type="pres">
      <dgm:prSet presAssocID="{5FA1526F-F19E-4FED-8625-4E6F5964FFF8}" presName="descendantText" presStyleLbl="alignAcc1" presStyleIdx="1" presStyleCnt="3" custScaleX="93598">
        <dgm:presLayoutVars>
          <dgm:bulletEnabled val="1"/>
        </dgm:presLayoutVars>
      </dgm:prSet>
      <dgm:spPr/>
    </dgm:pt>
    <dgm:pt modelId="{3CBD6114-CA94-4789-A37D-E44BE71CCF2F}" type="pres">
      <dgm:prSet presAssocID="{2B3E9BF2-9E0F-40CC-8322-199290229403}" presName="sp" presStyleCnt="0"/>
      <dgm:spPr/>
    </dgm:pt>
    <dgm:pt modelId="{E06108EC-EB2C-4B62-86BE-80FCFD65E2D6}" type="pres">
      <dgm:prSet presAssocID="{7EA8E117-51F6-4E87-8FC0-BC82D627337E}" presName="composite" presStyleCnt="0"/>
      <dgm:spPr/>
    </dgm:pt>
    <dgm:pt modelId="{ECCC00BB-470B-4C87-94C8-0DA8269EA0F3}" type="pres">
      <dgm:prSet presAssocID="{7EA8E117-51F6-4E87-8FC0-BC82D627337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64F44BB-F1B4-43FD-9158-AC16EA5BE651}" type="pres">
      <dgm:prSet presAssocID="{7EA8E117-51F6-4E87-8FC0-BC82D627337E}" presName="descendantText" presStyleLbl="alignAcc1" presStyleIdx="2" presStyleCnt="3" custScaleX="93598">
        <dgm:presLayoutVars>
          <dgm:bulletEnabled val="1"/>
        </dgm:presLayoutVars>
      </dgm:prSet>
      <dgm:spPr/>
    </dgm:pt>
  </dgm:ptLst>
  <dgm:cxnLst>
    <dgm:cxn modelId="{948F9F1C-B067-4AA9-B8FD-1E2C6B5CE074}" type="presOf" srcId="{B1444E50-FBF5-461F-8A05-DCB246FEF4C4}" destId="{5C6E1DC3-EC6F-43B2-905B-338F27D6F9C9}" srcOrd="0" destOrd="0" presId="urn:microsoft.com/office/officeart/2005/8/layout/chevron2"/>
    <dgm:cxn modelId="{97C45C26-80A0-4E99-93C7-353A02B1D2A0}" type="presOf" srcId="{7EA8E117-51F6-4E87-8FC0-BC82D627337E}" destId="{ECCC00BB-470B-4C87-94C8-0DA8269EA0F3}" srcOrd="0" destOrd="0" presId="urn:microsoft.com/office/officeart/2005/8/layout/chevron2"/>
    <dgm:cxn modelId="{34693231-6A27-41C4-BF83-5B84A2C950DC}" srcId="{B1444E50-FBF5-461F-8A05-DCB246FEF4C4}" destId="{ADA5A5C3-F444-429A-9D15-BC2D9BB4031E}" srcOrd="0" destOrd="0" parTransId="{CF0C8927-1EE2-4B53-8978-3B80CC9E1BBA}" sibTransId="{07F58930-9DF2-4C6B-AFDE-D67134DAA0F0}"/>
    <dgm:cxn modelId="{9F1DF548-1303-4C6F-ADD4-E6C9EB8A4C7A}" type="presOf" srcId="{76E663CF-D3A9-43DC-A748-DDE0E0D7A284}" destId="{764F44BB-F1B4-43FD-9158-AC16EA5BE651}" srcOrd="0" destOrd="0" presId="urn:microsoft.com/office/officeart/2005/8/layout/chevron2"/>
    <dgm:cxn modelId="{5E2E656C-87E7-43D0-A920-D9569A7CF42C}" srcId="{ADA5A5C3-F444-429A-9D15-BC2D9BB4031E}" destId="{B3A2C4C6-33E1-432A-AA36-64E0A1DC95FD}" srcOrd="0" destOrd="0" parTransId="{E45F33B1-EBEE-481F-BBC8-8242683222E5}" sibTransId="{75797440-8566-4EC7-B065-016362484E68}"/>
    <dgm:cxn modelId="{1A791E7A-D6FF-41C8-8AD5-A07B9C466E9E}" type="presOf" srcId="{B2F32DD7-2E7A-41C8-8223-6D543D001955}" destId="{DA3A19B7-A7F6-4439-B37F-029BABCC349E}" srcOrd="0" destOrd="0" presId="urn:microsoft.com/office/officeart/2005/8/layout/chevron2"/>
    <dgm:cxn modelId="{43ADBB7B-98B6-4783-9C0E-CB3EF0D23B4D}" srcId="{B1444E50-FBF5-461F-8A05-DCB246FEF4C4}" destId="{5FA1526F-F19E-4FED-8625-4E6F5964FFF8}" srcOrd="1" destOrd="0" parTransId="{7D42251F-0496-480E-9695-8F70DCD334B1}" sibTransId="{2B3E9BF2-9E0F-40CC-8322-199290229403}"/>
    <dgm:cxn modelId="{A34F2987-B5B5-4CB7-B298-0A8DF78741BC}" srcId="{B1444E50-FBF5-461F-8A05-DCB246FEF4C4}" destId="{7EA8E117-51F6-4E87-8FC0-BC82D627337E}" srcOrd="2" destOrd="0" parTransId="{C7860E15-42D9-4069-B7C4-AF43B9D89EF1}" sibTransId="{108F9DD2-DBCE-4F23-B625-550EF3332163}"/>
    <dgm:cxn modelId="{9756B59D-3D54-4772-9749-CB7CAE1CAC9C}" srcId="{5FA1526F-F19E-4FED-8625-4E6F5964FFF8}" destId="{B2F32DD7-2E7A-41C8-8223-6D543D001955}" srcOrd="0" destOrd="0" parTransId="{935CFB0B-91F8-4280-9DC5-91280E0CC1EC}" sibTransId="{AC8FF6BA-F1AD-4C1C-99E1-0E97BF90F15A}"/>
    <dgm:cxn modelId="{DC03E4D4-B2FF-48FD-BA08-BDA81425A7BE}" type="presOf" srcId="{5FA1526F-F19E-4FED-8625-4E6F5964FFF8}" destId="{7B9C6E48-45D5-426F-97F2-7983680010F9}" srcOrd="0" destOrd="0" presId="urn:microsoft.com/office/officeart/2005/8/layout/chevron2"/>
    <dgm:cxn modelId="{0EE7F8D9-AE60-4A5D-8409-BED5DA90AD2A}" type="presOf" srcId="{ADA5A5C3-F444-429A-9D15-BC2D9BB4031E}" destId="{AAAC392C-E86B-4AF7-8F71-8A7B1D055C06}" srcOrd="0" destOrd="0" presId="urn:microsoft.com/office/officeart/2005/8/layout/chevron2"/>
    <dgm:cxn modelId="{2DA39CDF-7C7F-4C7D-92E2-67E483D74B51}" type="presOf" srcId="{B3A2C4C6-33E1-432A-AA36-64E0A1DC95FD}" destId="{7FAE45ED-A1D2-4BBD-818B-1585AC415888}" srcOrd="0" destOrd="0" presId="urn:microsoft.com/office/officeart/2005/8/layout/chevron2"/>
    <dgm:cxn modelId="{8F81E3F5-EE29-45A6-BA13-8CF1FC25B009}" srcId="{7EA8E117-51F6-4E87-8FC0-BC82D627337E}" destId="{76E663CF-D3A9-43DC-A748-DDE0E0D7A284}" srcOrd="0" destOrd="0" parTransId="{EF1E0C59-384D-4520-AB42-6FA5A6FB8AA5}" sibTransId="{FC85FE13-1680-4661-98A0-8BEB10BEB03B}"/>
    <dgm:cxn modelId="{BA4B22B3-CB9A-44C6-B318-C7C7C304E62E}" type="presParOf" srcId="{5C6E1DC3-EC6F-43B2-905B-338F27D6F9C9}" destId="{D3FD20B9-DEDB-4E8D-B57F-5BBCAD406B01}" srcOrd="0" destOrd="0" presId="urn:microsoft.com/office/officeart/2005/8/layout/chevron2"/>
    <dgm:cxn modelId="{7E8086BC-71A0-494A-A318-2514F1F22C8D}" type="presParOf" srcId="{D3FD20B9-DEDB-4E8D-B57F-5BBCAD406B01}" destId="{AAAC392C-E86B-4AF7-8F71-8A7B1D055C06}" srcOrd="0" destOrd="0" presId="urn:microsoft.com/office/officeart/2005/8/layout/chevron2"/>
    <dgm:cxn modelId="{5B4BBCA5-873B-4229-869B-EF75DB734525}" type="presParOf" srcId="{D3FD20B9-DEDB-4E8D-B57F-5BBCAD406B01}" destId="{7FAE45ED-A1D2-4BBD-818B-1585AC415888}" srcOrd="1" destOrd="0" presId="urn:microsoft.com/office/officeart/2005/8/layout/chevron2"/>
    <dgm:cxn modelId="{FA653763-63C4-4ABD-95AC-043578D1EBFA}" type="presParOf" srcId="{5C6E1DC3-EC6F-43B2-905B-338F27D6F9C9}" destId="{894C47D8-6FB8-465F-ABB0-F2E6EED88E0E}" srcOrd="1" destOrd="0" presId="urn:microsoft.com/office/officeart/2005/8/layout/chevron2"/>
    <dgm:cxn modelId="{ED2B48CE-557E-4F2D-85F7-68384058AA25}" type="presParOf" srcId="{5C6E1DC3-EC6F-43B2-905B-338F27D6F9C9}" destId="{10685EC9-D2A4-4091-A7BE-D300561F8450}" srcOrd="2" destOrd="0" presId="urn:microsoft.com/office/officeart/2005/8/layout/chevron2"/>
    <dgm:cxn modelId="{673103D0-1018-497A-BEA2-AE4C79419555}" type="presParOf" srcId="{10685EC9-D2A4-4091-A7BE-D300561F8450}" destId="{7B9C6E48-45D5-426F-97F2-7983680010F9}" srcOrd="0" destOrd="0" presId="urn:microsoft.com/office/officeart/2005/8/layout/chevron2"/>
    <dgm:cxn modelId="{0D84ECFC-979C-4E05-977D-C0609E4D27DA}" type="presParOf" srcId="{10685EC9-D2A4-4091-A7BE-D300561F8450}" destId="{DA3A19B7-A7F6-4439-B37F-029BABCC349E}" srcOrd="1" destOrd="0" presId="urn:microsoft.com/office/officeart/2005/8/layout/chevron2"/>
    <dgm:cxn modelId="{674B89A0-B0A7-4595-A2F6-7A7C952E0D60}" type="presParOf" srcId="{5C6E1DC3-EC6F-43B2-905B-338F27D6F9C9}" destId="{3CBD6114-CA94-4789-A37D-E44BE71CCF2F}" srcOrd="3" destOrd="0" presId="urn:microsoft.com/office/officeart/2005/8/layout/chevron2"/>
    <dgm:cxn modelId="{9FCB0A89-F8A1-4B5F-AB2A-9BB2F8E049D4}" type="presParOf" srcId="{5C6E1DC3-EC6F-43B2-905B-338F27D6F9C9}" destId="{E06108EC-EB2C-4B62-86BE-80FCFD65E2D6}" srcOrd="4" destOrd="0" presId="urn:microsoft.com/office/officeart/2005/8/layout/chevron2"/>
    <dgm:cxn modelId="{6579AE35-5AE1-4516-B322-CA1CA44798A4}" type="presParOf" srcId="{E06108EC-EB2C-4B62-86BE-80FCFD65E2D6}" destId="{ECCC00BB-470B-4C87-94C8-0DA8269EA0F3}" srcOrd="0" destOrd="0" presId="urn:microsoft.com/office/officeart/2005/8/layout/chevron2"/>
    <dgm:cxn modelId="{079232B3-209F-4917-8894-239691C1D10C}" type="presParOf" srcId="{E06108EC-EB2C-4B62-86BE-80FCFD65E2D6}" destId="{764F44BB-F1B4-43FD-9158-AC16EA5BE6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C392C-E86B-4AF7-8F71-8A7B1D055C06}">
      <dsp:nvSpPr>
        <dsp:cNvPr id="0" name=""/>
        <dsp:cNvSpPr/>
      </dsp:nvSpPr>
      <dsp:spPr>
        <a:xfrm rot="5400000">
          <a:off x="-86285" y="201624"/>
          <a:ext cx="1337200" cy="936040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Times New Roman" pitchFamily="18" charset="0"/>
              <a:cs typeface="Times New Roman" pitchFamily="18" charset="0"/>
            </a:rPr>
            <a:t>I</a:t>
          </a:r>
        </a:p>
      </dsp:txBody>
      <dsp:txXfrm rot="-5400000">
        <a:off x="114295" y="469064"/>
        <a:ext cx="936040" cy="401160"/>
      </dsp:txXfrm>
    </dsp:sp>
    <dsp:sp modelId="{7FAE45ED-A1D2-4BBD-818B-1585AC415888}">
      <dsp:nvSpPr>
        <dsp:cNvPr id="0" name=""/>
        <dsp:cNvSpPr/>
      </dsp:nvSpPr>
      <dsp:spPr>
        <a:xfrm rot="5400000">
          <a:off x="4186324" y="-2861474"/>
          <a:ext cx="869180" cy="65942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Khái</a:t>
          </a:r>
          <a:r>
            <a:rPr lang="en-US" sz="3200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niệm</a:t>
          </a:r>
          <a:r>
            <a:rPr lang="en-US" sz="3200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3200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3200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3200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3200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danh</a:t>
          </a:r>
          <a:r>
            <a:rPr lang="en-US" sz="3200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pháp</a:t>
          </a:r>
          <a:endParaRPr lang="en-US" sz="32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323805" y="43475"/>
        <a:ext cx="6551788" cy="784320"/>
      </dsp:txXfrm>
    </dsp:sp>
    <dsp:sp modelId="{7B9C6E48-45D5-426F-97F2-7983680010F9}">
      <dsp:nvSpPr>
        <dsp:cNvPr id="0" name=""/>
        <dsp:cNvSpPr/>
      </dsp:nvSpPr>
      <dsp:spPr>
        <a:xfrm rot="5400000">
          <a:off x="-86285" y="1340821"/>
          <a:ext cx="1337200" cy="936040"/>
        </a:xfrm>
        <a:prstGeom prst="chevron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II</a:t>
          </a:r>
        </a:p>
      </dsp:txBody>
      <dsp:txXfrm rot="-5400000">
        <a:off x="114295" y="1608261"/>
        <a:ext cx="936040" cy="401160"/>
      </dsp:txXfrm>
    </dsp:sp>
    <dsp:sp modelId="{DA3A19B7-A7F6-4439-B37F-029BABCC349E}">
      <dsp:nvSpPr>
        <dsp:cNvPr id="0" name=""/>
        <dsp:cNvSpPr/>
      </dsp:nvSpPr>
      <dsp:spPr>
        <a:xfrm rot="5400000">
          <a:off x="4186324" y="-1767159"/>
          <a:ext cx="869180" cy="66839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3200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3200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3200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lý</a:t>
          </a:r>
          <a:endParaRPr lang="en-US" sz="32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78923" y="1182672"/>
        <a:ext cx="6641552" cy="784320"/>
      </dsp:txXfrm>
    </dsp:sp>
    <dsp:sp modelId="{ECCC00BB-470B-4C87-94C8-0DA8269EA0F3}">
      <dsp:nvSpPr>
        <dsp:cNvPr id="0" name=""/>
        <dsp:cNvSpPr/>
      </dsp:nvSpPr>
      <dsp:spPr>
        <a:xfrm rot="5400000">
          <a:off x="-86285" y="2480019"/>
          <a:ext cx="1337200" cy="936040"/>
        </a:xfrm>
        <a:prstGeom prst="chevr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III</a:t>
          </a:r>
        </a:p>
      </dsp:txBody>
      <dsp:txXfrm rot="-5400000">
        <a:off x="114295" y="2747459"/>
        <a:ext cx="936040" cy="401160"/>
      </dsp:txXfrm>
    </dsp:sp>
    <dsp:sp modelId="{764F44BB-F1B4-43FD-9158-AC16EA5BE651}">
      <dsp:nvSpPr>
        <dsp:cNvPr id="0" name=""/>
        <dsp:cNvSpPr/>
      </dsp:nvSpPr>
      <dsp:spPr>
        <a:xfrm rot="5400000">
          <a:off x="4186324" y="-627961"/>
          <a:ext cx="869180" cy="66839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Cấu</a:t>
          </a:r>
          <a:r>
            <a:rPr lang="en-US" sz="2800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tạo</a:t>
          </a:r>
          <a:r>
            <a:rPr lang="en-US" sz="2800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2800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tử</a:t>
          </a:r>
          <a:r>
            <a:rPr lang="en-US" sz="2800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2800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2800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hóa</a:t>
          </a:r>
          <a:r>
            <a:rPr lang="en-US" sz="2800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học</a:t>
          </a:r>
          <a:endParaRPr lang="en-US" sz="28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278923" y="2321870"/>
        <a:ext cx="6641552" cy="784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B83-6F42-479F-B832-C3B893A7855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6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B83-6F42-479F-B832-C3B893A7855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9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B83-6F42-479F-B832-C3B893A7855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86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48D84-3375-46AD-8AC2-8E879B59E7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79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AD640-B678-4292-8F31-0207315A17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3EF59-3A78-4481-A592-EF842106F7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48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60F3D-97C3-4DA6-801A-E8C28E243B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5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38B53-1A78-4132-A84C-9724F1C32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07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162DB-C59D-4377-8347-35F7794A71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73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C1F94-BF2F-4FEE-838E-30CC5E1138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15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5A264-17FE-43AA-9EAC-72B41A04F1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3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B83-6F42-479F-B832-C3B893A7855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27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42450-18C5-4C53-9703-8522E47641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24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61BC5-0466-4ACB-9BE2-D6EEB3C33B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75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EAE0D-4FFB-41D9-BE5F-EDC3530488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8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7EEC563F-B770-43D3-836D-A8CA571419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27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9022914A-E513-4286-8B43-0688FDDB22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B83-6F42-479F-B832-C3B893A7855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B83-6F42-479F-B832-C3B893A7855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1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B83-6F42-479F-B832-C3B893A7855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B83-6F42-479F-B832-C3B893A7855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5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B83-6F42-479F-B832-C3B893A7855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6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B83-6F42-479F-B832-C3B893A7855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13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4B83-6F42-479F-B832-C3B893A7855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5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F4B83-6F42-479F-B832-C3B893A78559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FA553-A3D0-45D4-B141-CDFB1E472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8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D885A8-5160-4450-8135-25618C4CF47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5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c món ngon từ cá hồi giàu dinh dưỡng dễ làm tại nhà | Sức khỏe và Cộng 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0550"/>
            <a:ext cx="6667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520294"/>
            <a:ext cx="6400800" cy="4762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protein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7400" y="1"/>
            <a:ext cx="7086600" cy="609599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AMIN, AMINO AXIT VÀ PROTEIN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7206" y="0"/>
            <a:ext cx="2074606" cy="609599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 3:</a:t>
            </a:r>
          </a:p>
        </p:txBody>
      </p:sp>
    </p:spTree>
    <p:extLst>
      <p:ext uri="{BB962C8B-B14F-4D97-AF65-F5344CB8AC3E}">
        <p14:creationId xmlns:p14="http://schemas.microsoft.com/office/powerpoint/2010/main" val="2267850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381000" y="67330"/>
            <a:ext cx="3505200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l">
              <a:buFont typeface="Wingdings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(C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10244" name="Group 8"/>
          <p:cNvGrpSpPr>
            <a:grpSpLocks/>
          </p:cNvGrpSpPr>
          <p:nvPr/>
        </p:nvGrpSpPr>
        <p:grpSpPr bwMode="auto">
          <a:xfrm>
            <a:off x="1981200" y="666750"/>
            <a:ext cx="3335338" cy="461963"/>
            <a:chOff x="1406" y="2352"/>
            <a:chExt cx="2101" cy="388"/>
          </a:xfrm>
        </p:grpSpPr>
        <p:sp>
          <p:nvSpPr>
            <p:cNvPr id="12312" name="Text Box 9"/>
            <p:cNvSpPr txBox="1">
              <a:spLocks noChangeArrowheads="1"/>
            </p:cNvSpPr>
            <p:nvPr/>
          </p:nvSpPr>
          <p:spPr bwMode="auto">
            <a:xfrm>
              <a:off x="1406" y="2352"/>
              <a:ext cx="200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66"/>
                  </a:solidFill>
                  <a:latin typeface="Times New Roman" pitchFamily="18" charset="0"/>
                </a:rPr>
                <a:t>CH</a:t>
              </a:r>
              <a:r>
                <a:rPr lang="en-US" b="1" baseline="-25000">
                  <a:solidFill>
                    <a:srgbClr val="003366"/>
                  </a:solidFill>
                  <a:latin typeface="Times New Roman" pitchFamily="18" charset="0"/>
                </a:rPr>
                <a:t>3</a:t>
              </a:r>
              <a:r>
                <a:rPr lang="en-US" b="1">
                  <a:solidFill>
                    <a:srgbClr val="003366"/>
                  </a:solidFill>
                  <a:latin typeface="Times New Roman" pitchFamily="18" charset="0"/>
                </a:rPr>
                <a:t>-CH</a:t>
              </a:r>
              <a:r>
                <a:rPr lang="en-US" b="1" baseline="-25000">
                  <a:solidFill>
                    <a:srgbClr val="003366"/>
                  </a:solidFill>
                  <a:latin typeface="Times New Roman" pitchFamily="18" charset="0"/>
                </a:rPr>
                <a:t>2</a:t>
              </a:r>
              <a:r>
                <a:rPr lang="en-US" b="1">
                  <a:solidFill>
                    <a:srgbClr val="003366"/>
                  </a:solidFill>
                  <a:latin typeface="Times New Roman" pitchFamily="18" charset="0"/>
                </a:rPr>
                <a:t>-CH</a:t>
              </a:r>
              <a:r>
                <a:rPr lang="en-US" b="1" baseline="-25000">
                  <a:solidFill>
                    <a:srgbClr val="003366"/>
                  </a:solidFill>
                  <a:latin typeface="Times New Roman" pitchFamily="18" charset="0"/>
                </a:rPr>
                <a:t>2</a:t>
              </a:r>
              <a:r>
                <a:rPr lang="en-US" b="1">
                  <a:solidFill>
                    <a:srgbClr val="003366"/>
                  </a:solidFill>
                  <a:latin typeface="Times New Roman" pitchFamily="18" charset="0"/>
                </a:rPr>
                <a:t>-CH</a:t>
              </a:r>
              <a:r>
                <a:rPr lang="en-US" b="1" baseline="-25000">
                  <a:solidFill>
                    <a:srgbClr val="003366"/>
                  </a:solidFill>
                  <a:latin typeface="Times New Roman" pitchFamily="18" charset="0"/>
                </a:rPr>
                <a:t>2</a:t>
              </a:r>
              <a:r>
                <a:rPr lang="en-US" b="1">
                  <a:solidFill>
                    <a:srgbClr val="003366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0280" name="Text Box 10"/>
            <p:cNvSpPr txBox="1">
              <a:spLocks noChangeArrowheads="1"/>
            </p:cNvSpPr>
            <p:nvPr/>
          </p:nvSpPr>
          <p:spPr bwMode="auto">
            <a:xfrm>
              <a:off x="2971" y="2352"/>
              <a:ext cx="53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-</a:t>
              </a:r>
              <a:r>
                <a:rPr lang="en-US" b="1" dirty="0">
                  <a:solidFill>
                    <a:srgbClr val="CC0000"/>
                  </a:solidFill>
                  <a:latin typeface="Times New Roman" pitchFamily="18" charset="0"/>
                </a:rPr>
                <a:t>NH</a:t>
              </a:r>
              <a:r>
                <a:rPr lang="en-US" b="1" baseline="-25000" dirty="0">
                  <a:solidFill>
                    <a:srgbClr val="CC0000"/>
                  </a:solidFill>
                  <a:latin typeface="Times New Roman" pitchFamily="18" charset="0"/>
                </a:rPr>
                <a:t>2</a:t>
              </a:r>
              <a:endParaRPr lang="en-US" b="1" dirty="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245" name="Group 12"/>
          <p:cNvGrpSpPr>
            <a:grpSpLocks/>
          </p:cNvGrpSpPr>
          <p:nvPr/>
        </p:nvGrpSpPr>
        <p:grpSpPr bwMode="auto">
          <a:xfrm>
            <a:off x="2541588" y="1463268"/>
            <a:ext cx="3021012" cy="956071"/>
            <a:chOff x="288" y="2688"/>
            <a:chExt cx="1903" cy="803"/>
          </a:xfrm>
        </p:grpSpPr>
        <p:sp>
          <p:nvSpPr>
            <p:cNvPr id="12309" name="Text Box 13"/>
            <p:cNvSpPr txBox="1">
              <a:spLocks noChangeArrowheads="1"/>
            </p:cNvSpPr>
            <p:nvPr/>
          </p:nvSpPr>
          <p:spPr bwMode="auto">
            <a:xfrm>
              <a:off x="1327" y="3103"/>
              <a:ext cx="47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b="1" dirty="0">
                  <a:solidFill>
                    <a:srgbClr val="003366"/>
                  </a:solidFill>
                  <a:latin typeface="Times New Roman" pitchFamily="18" charset="0"/>
                </a:rPr>
                <a:t>CH</a:t>
              </a:r>
              <a:r>
                <a:rPr lang="en-US" b="1" baseline="-25000" dirty="0">
                  <a:solidFill>
                    <a:srgbClr val="003366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2310" name="Text Box 14"/>
            <p:cNvSpPr txBox="1">
              <a:spLocks noChangeArrowheads="1"/>
            </p:cNvSpPr>
            <p:nvPr/>
          </p:nvSpPr>
          <p:spPr bwMode="auto">
            <a:xfrm>
              <a:off x="288" y="2688"/>
              <a:ext cx="190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3366"/>
                  </a:solidFill>
                  <a:latin typeface="Times New Roman" pitchFamily="18" charset="0"/>
                </a:rPr>
                <a:t>    CH</a:t>
              </a:r>
              <a:r>
                <a:rPr lang="en-US" b="1" baseline="-25000" dirty="0">
                  <a:solidFill>
                    <a:srgbClr val="003366"/>
                  </a:solidFill>
                  <a:latin typeface="Times New Roman" pitchFamily="18" charset="0"/>
                </a:rPr>
                <a:t>3</a:t>
              </a:r>
              <a:r>
                <a:rPr lang="en-US" b="1" dirty="0">
                  <a:solidFill>
                    <a:srgbClr val="003366"/>
                  </a:solidFill>
                  <a:latin typeface="Times New Roman" pitchFamily="18" charset="0"/>
                </a:rPr>
                <a:t>-CH</a:t>
              </a:r>
              <a:r>
                <a:rPr lang="en-US" b="1" baseline="-25000" dirty="0">
                  <a:solidFill>
                    <a:srgbClr val="003366"/>
                  </a:solidFill>
                  <a:latin typeface="Times New Roman" pitchFamily="18" charset="0"/>
                </a:rPr>
                <a:t>2</a:t>
              </a:r>
              <a:r>
                <a:rPr lang="en-US" b="1" dirty="0">
                  <a:solidFill>
                    <a:srgbClr val="003366"/>
                  </a:solidFill>
                  <a:latin typeface="Times New Roman" pitchFamily="18" charset="0"/>
                </a:rPr>
                <a:t>-CH</a:t>
              </a:r>
              <a:r>
                <a:rPr lang="en-US" b="1" dirty="0">
                  <a:solidFill>
                    <a:srgbClr val="C00000"/>
                  </a:solidFill>
                  <a:latin typeface="Times New Roman" pitchFamily="18" charset="0"/>
                </a:rPr>
                <a:t>-NH</a:t>
              </a:r>
              <a:r>
                <a:rPr lang="en-US" b="1" baseline="-25000" dirty="0">
                  <a:solidFill>
                    <a:srgbClr val="C00000"/>
                  </a:solidFill>
                  <a:latin typeface="Times New Roman" pitchFamily="18" charset="0"/>
                </a:rPr>
                <a:t>2</a:t>
              </a:r>
              <a:r>
                <a:rPr lang="en-US" b="1" dirty="0">
                  <a:solidFill>
                    <a:srgbClr val="003366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2311" name="Line 15"/>
            <p:cNvSpPr>
              <a:spLocks noChangeShapeType="1"/>
            </p:cNvSpPr>
            <p:nvPr/>
          </p:nvSpPr>
          <p:spPr bwMode="auto">
            <a:xfrm>
              <a:off x="1423" y="3043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ectangle 61"/>
          <p:cNvSpPr>
            <a:spLocks noChangeArrowheads="1"/>
          </p:cNvSpPr>
          <p:nvPr/>
        </p:nvSpPr>
        <p:spPr bwMode="auto">
          <a:xfrm>
            <a:off x="457200" y="1497802"/>
            <a:ext cx="3733800" cy="39290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</a:rPr>
              <a:t>Bậc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 1:</a:t>
            </a:r>
          </a:p>
        </p:txBody>
      </p:sp>
      <p:grpSp>
        <p:nvGrpSpPr>
          <p:cNvPr id="42" name="Group 16"/>
          <p:cNvGrpSpPr>
            <a:grpSpLocks/>
          </p:cNvGrpSpPr>
          <p:nvPr/>
        </p:nvGrpSpPr>
        <p:grpSpPr bwMode="auto">
          <a:xfrm>
            <a:off x="3200400" y="3409947"/>
            <a:ext cx="2286000" cy="1319213"/>
            <a:chOff x="3360" y="2160"/>
            <a:chExt cx="1440" cy="1108"/>
          </a:xfrm>
        </p:grpSpPr>
        <p:grpSp>
          <p:nvGrpSpPr>
            <p:cNvPr id="12302" name="Group 17"/>
            <p:cNvGrpSpPr>
              <a:grpSpLocks/>
            </p:cNvGrpSpPr>
            <p:nvPr/>
          </p:nvGrpSpPr>
          <p:grpSpPr bwMode="auto">
            <a:xfrm>
              <a:off x="3360" y="2544"/>
              <a:ext cx="1440" cy="724"/>
              <a:chOff x="3360" y="1104"/>
              <a:chExt cx="1440" cy="724"/>
            </a:xfrm>
          </p:grpSpPr>
          <p:grpSp>
            <p:nvGrpSpPr>
              <p:cNvPr id="12305" name="Group 18"/>
              <p:cNvGrpSpPr>
                <a:grpSpLocks/>
              </p:cNvGrpSpPr>
              <p:nvPr/>
            </p:nvGrpSpPr>
            <p:grpSpPr bwMode="auto">
              <a:xfrm>
                <a:off x="3360" y="1104"/>
                <a:ext cx="1440" cy="388"/>
                <a:chOff x="3360" y="1104"/>
                <a:chExt cx="1440" cy="388"/>
              </a:xfrm>
            </p:grpSpPr>
            <p:sp>
              <p:nvSpPr>
                <p:cNvPr id="1230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360" y="1104"/>
                  <a:ext cx="1440" cy="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003366"/>
                      </a:solidFill>
                      <a:latin typeface="Times New Roman" pitchFamily="18" charset="0"/>
                    </a:rPr>
                    <a:t>    CH</a:t>
                  </a:r>
                  <a:r>
                    <a:rPr lang="en-US" b="1" baseline="-25000">
                      <a:solidFill>
                        <a:srgbClr val="003366"/>
                      </a:solidFill>
                      <a:latin typeface="Times New Roman" pitchFamily="18" charset="0"/>
                    </a:rPr>
                    <a:t>3</a:t>
                  </a:r>
                  <a:r>
                    <a:rPr lang="en-US" b="1">
                      <a:solidFill>
                        <a:srgbClr val="003366"/>
                      </a:solidFill>
                      <a:latin typeface="Times New Roman" pitchFamily="18" charset="0"/>
                    </a:rPr>
                    <a:t>-C- </a:t>
                  </a:r>
                  <a:r>
                    <a:rPr lang="en-US" b="1">
                      <a:solidFill>
                        <a:srgbClr val="C00000"/>
                      </a:solidFill>
                      <a:latin typeface="Times New Roman" pitchFamily="18" charset="0"/>
                    </a:rPr>
                    <a:t>NH</a:t>
                  </a:r>
                  <a:r>
                    <a:rPr lang="en-US" b="1" baseline="-25000">
                      <a:solidFill>
                        <a:srgbClr val="C00000"/>
                      </a:solidFill>
                      <a:latin typeface="Times New Roman" pitchFamily="18" charset="0"/>
                    </a:rPr>
                    <a:t>2</a:t>
                  </a:r>
                  <a:endParaRPr lang="en-US" b="1" baseline="-25000">
                    <a:solidFill>
                      <a:srgbClr val="C00000"/>
                    </a:solidFill>
                    <a:latin typeface="VNI-Times" pitchFamily="2" charset="0"/>
                  </a:endParaRPr>
                </a:p>
              </p:txBody>
            </p:sp>
            <p:sp>
              <p:nvSpPr>
                <p:cNvPr id="12308" name="Line 20"/>
                <p:cNvSpPr>
                  <a:spLocks noChangeShapeType="1"/>
                </p:cNvSpPr>
                <p:nvPr/>
              </p:nvSpPr>
              <p:spPr bwMode="auto">
                <a:xfrm>
                  <a:off x="4080" y="13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06" name="Text Box 21"/>
              <p:cNvSpPr txBox="1">
                <a:spLocks noChangeArrowheads="1"/>
              </p:cNvSpPr>
              <p:nvPr/>
            </p:nvSpPr>
            <p:spPr bwMode="auto">
              <a:xfrm>
                <a:off x="3984" y="1440"/>
                <a:ext cx="48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003366"/>
                    </a:solidFill>
                    <a:latin typeface="Times New Roman" pitchFamily="18" charset="0"/>
                  </a:rPr>
                  <a:t>CH</a:t>
                </a:r>
                <a:r>
                  <a:rPr lang="en-US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3</a:t>
                </a:r>
                <a:endParaRPr lang="en-US" b="1">
                  <a:solidFill>
                    <a:srgbClr val="003366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2303" name="Text Box 22"/>
            <p:cNvSpPr txBox="1">
              <a:spLocks noChangeArrowheads="1"/>
            </p:cNvSpPr>
            <p:nvPr/>
          </p:nvSpPr>
          <p:spPr bwMode="auto">
            <a:xfrm>
              <a:off x="3937" y="2160"/>
              <a:ext cx="47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b="1" dirty="0">
                  <a:solidFill>
                    <a:srgbClr val="003366"/>
                  </a:solidFill>
                  <a:latin typeface="Times New Roman" pitchFamily="18" charset="0"/>
                </a:rPr>
                <a:t>CH</a:t>
              </a:r>
              <a:r>
                <a:rPr lang="en-US" b="1" baseline="-25000" dirty="0">
                  <a:solidFill>
                    <a:srgbClr val="003366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2304" name="Line 23"/>
            <p:cNvSpPr>
              <a:spLocks noChangeShapeType="1"/>
            </p:cNvSpPr>
            <p:nvPr/>
          </p:nvSpPr>
          <p:spPr bwMode="auto">
            <a:xfrm>
              <a:off x="4080" y="24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24"/>
          <p:cNvGrpSpPr>
            <a:grpSpLocks/>
          </p:cNvGrpSpPr>
          <p:nvPr/>
        </p:nvGrpSpPr>
        <p:grpSpPr bwMode="auto">
          <a:xfrm>
            <a:off x="2438400" y="2552698"/>
            <a:ext cx="2944813" cy="862013"/>
            <a:chOff x="3936" y="2544"/>
            <a:chExt cx="1855" cy="724"/>
          </a:xfrm>
        </p:grpSpPr>
        <p:grpSp>
          <p:nvGrpSpPr>
            <p:cNvPr id="12296" name="Group 25"/>
            <p:cNvGrpSpPr>
              <a:grpSpLocks/>
            </p:cNvGrpSpPr>
            <p:nvPr/>
          </p:nvGrpSpPr>
          <p:grpSpPr bwMode="auto">
            <a:xfrm>
              <a:off x="3936" y="2589"/>
              <a:ext cx="1567" cy="679"/>
              <a:chOff x="3552" y="1149"/>
              <a:chExt cx="1567" cy="679"/>
            </a:xfrm>
          </p:grpSpPr>
          <p:grpSp>
            <p:nvGrpSpPr>
              <p:cNvPr id="12298" name="Group 26"/>
              <p:cNvGrpSpPr>
                <a:grpSpLocks/>
              </p:cNvGrpSpPr>
              <p:nvPr/>
            </p:nvGrpSpPr>
            <p:grpSpPr bwMode="auto">
              <a:xfrm>
                <a:off x="3552" y="1149"/>
                <a:ext cx="1567" cy="388"/>
                <a:chOff x="3552" y="1149"/>
                <a:chExt cx="1567" cy="388"/>
              </a:xfrm>
            </p:grpSpPr>
            <p:sp>
              <p:nvSpPr>
                <p:cNvPr id="1230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552" y="1149"/>
                  <a:ext cx="1567" cy="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003366"/>
                      </a:solidFill>
                      <a:latin typeface="Times New Roman" pitchFamily="18" charset="0"/>
                    </a:rPr>
                    <a:t>     CH</a:t>
                  </a:r>
                  <a:r>
                    <a:rPr lang="en-US" b="1" baseline="-25000">
                      <a:solidFill>
                        <a:srgbClr val="003366"/>
                      </a:solidFill>
                      <a:latin typeface="Times New Roman" pitchFamily="18" charset="0"/>
                    </a:rPr>
                    <a:t>3</a:t>
                  </a:r>
                  <a:r>
                    <a:rPr lang="en-US" b="1">
                      <a:solidFill>
                        <a:srgbClr val="003366"/>
                      </a:solidFill>
                      <a:latin typeface="Times New Roman" pitchFamily="18" charset="0"/>
                    </a:rPr>
                    <a:t>-CH-CH</a:t>
                  </a:r>
                  <a:r>
                    <a:rPr lang="en-US" b="1" baseline="-25000">
                      <a:solidFill>
                        <a:srgbClr val="003366"/>
                      </a:solidFill>
                      <a:latin typeface="Times New Roman" pitchFamily="18" charset="0"/>
                    </a:rPr>
                    <a:t>2</a:t>
                  </a:r>
                  <a:r>
                    <a:rPr lang="en-US" b="1">
                      <a:solidFill>
                        <a:srgbClr val="003366"/>
                      </a:solidFill>
                      <a:latin typeface="VNI-Times" pitchFamily="2" charset="0"/>
                    </a:rPr>
                    <a:t> </a:t>
                  </a:r>
                </a:p>
              </p:txBody>
            </p:sp>
            <p:sp>
              <p:nvSpPr>
                <p:cNvPr id="12301" name="Line 28"/>
                <p:cNvSpPr>
                  <a:spLocks noChangeShapeType="1"/>
                </p:cNvSpPr>
                <p:nvPr/>
              </p:nvSpPr>
              <p:spPr bwMode="auto">
                <a:xfrm>
                  <a:off x="4300" y="13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299" name="Text Box 29"/>
              <p:cNvSpPr txBox="1">
                <a:spLocks noChangeArrowheads="1"/>
              </p:cNvSpPr>
              <p:nvPr/>
            </p:nvSpPr>
            <p:spPr bwMode="auto">
              <a:xfrm>
                <a:off x="4159" y="1440"/>
                <a:ext cx="480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003366"/>
                    </a:solidFill>
                    <a:latin typeface="Times New Roman" pitchFamily="18" charset="0"/>
                  </a:rPr>
                  <a:t>CH</a:t>
                </a:r>
                <a:r>
                  <a:rPr lang="en-US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3</a:t>
                </a:r>
                <a:endParaRPr lang="en-US" b="1">
                  <a:solidFill>
                    <a:srgbClr val="003366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2297" name="Text Box 30"/>
            <p:cNvSpPr txBox="1">
              <a:spLocks noChangeArrowheads="1"/>
            </p:cNvSpPr>
            <p:nvPr/>
          </p:nvSpPr>
          <p:spPr bwMode="auto">
            <a:xfrm>
              <a:off x="5255" y="2544"/>
              <a:ext cx="53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b="1">
                  <a:solidFill>
                    <a:srgbClr val="CC0000"/>
                  </a:solidFill>
                  <a:latin typeface="Times New Roman" pitchFamily="18" charset="0"/>
                </a:rPr>
                <a:t>-NH</a:t>
              </a:r>
              <a:r>
                <a:rPr lang="en-US" b="1" baseline="-25000">
                  <a:solidFill>
                    <a:srgbClr val="CC0000"/>
                  </a:solidFill>
                  <a:latin typeface="Times New Roman" pitchFamily="18" charset="0"/>
                </a:rPr>
                <a:t>2</a:t>
              </a:r>
              <a:endParaRPr lang="en-US" b="1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637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1"/>
          <p:cNvSpPr>
            <a:spLocks noChangeArrowheads="1"/>
          </p:cNvSpPr>
          <p:nvPr/>
        </p:nvSpPr>
        <p:spPr bwMode="auto">
          <a:xfrm>
            <a:off x="685800" y="457200"/>
            <a:ext cx="3733800" cy="5238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Bậc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2: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1000" y="-66675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*C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(C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N)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47900" y="681037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     CH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-CH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-</a:t>
            </a:r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NH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-CH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-CH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669381" y="2038350"/>
            <a:ext cx="3043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 CH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-CH-</a:t>
            </a:r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NH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-CH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>
            <a:off x="3581400" y="24193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3435350" y="2495550"/>
            <a:ext cx="83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CH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2552700" y="1428750"/>
            <a:ext cx="371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CH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-CH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-CH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-</a:t>
            </a:r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NH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-CH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" name="Rectangle 61"/>
          <p:cNvSpPr>
            <a:spLocks noChangeArrowheads="1"/>
          </p:cNvSpPr>
          <p:nvPr/>
        </p:nvSpPr>
        <p:spPr bwMode="auto">
          <a:xfrm>
            <a:off x="685800" y="3257550"/>
            <a:ext cx="3733800" cy="5238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Bậc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3:</a:t>
            </a:r>
          </a:p>
        </p:txBody>
      </p: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2362200" y="3333750"/>
            <a:ext cx="2743200" cy="933450"/>
            <a:chOff x="2736" y="3552"/>
            <a:chExt cx="1728" cy="588"/>
          </a:xfrm>
        </p:grpSpPr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2736" y="3552"/>
              <a:ext cx="1728" cy="360"/>
              <a:chOff x="2736" y="3552"/>
              <a:chExt cx="1728" cy="360"/>
            </a:xfrm>
          </p:grpSpPr>
          <p:sp>
            <p:nvSpPr>
              <p:cNvPr id="15" name="Text Box 35"/>
              <p:cNvSpPr txBox="1">
                <a:spLocks noChangeArrowheads="1"/>
              </p:cNvSpPr>
              <p:nvPr/>
            </p:nvSpPr>
            <p:spPr bwMode="auto">
              <a:xfrm>
                <a:off x="2736" y="3552"/>
                <a:ext cx="172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003366"/>
                    </a:solidFill>
                    <a:latin typeface="Times New Roman" pitchFamily="18" charset="0"/>
                  </a:rPr>
                  <a:t>    CH</a:t>
                </a:r>
                <a:r>
                  <a:rPr lang="en-US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3</a:t>
                </a:r>
                <a:r>
                  <a:rPr lang="en-US" b="1">
                    <a:solidFill>
                      <a:srgbClr val="003366"/>
                    </a:solidFill>
                    <a:latin typeface="Times New Roman" pitchFamily="18" charset="0"/>
                  </a:rPr>
                  <a:t>-CH</a:t>
                </a:r>
                <a:r>
                  <a:rPr lang="en-US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2</a:t>
                </a:r>
                <a:r>
                  <a:rPr lang="en-US" b="1">
                    <a:solidFill>
                      <a:srgbClr val="003366"/>
                    </a:solidFill>
                    <a:latin typeface="Times New Roman" pitchFamily="18" charset="0"/>
                  </a:rPr>
                  <a:t>-</a:t>
                </a:r>
                <a:r>
                  <a:rPr lang="en-US" b="1">
                    <a:solidFill>
                      <a:srgbClr val="CC0000"/>
                    </a:solidFill>
                    <a:latin typeface="Times New Roman" pitchFamily="18" charset="0"/>
                  </a:rPr>
                  <a:t>N</a:t>
                </a:r>
                <a:r>
                  <a:rPr lang="en-US" b="1">
                    <a:solidFill>
                      <a:srgbClr val="003366"/>
                    </a:solidFill>
                    <a:latin typeface="Times New Roman" pitchFamily="18" charset="0"/>
                  </a:rPr>
                  <a:t>-CH</a:t>
                </a:r>
                <a:r>
                  <a:rPr lang="en-US" b="1" baseline="-25000">
                    <a:solidFill>
                      <a:srgbClr val="003366"/>
                    </a:solidFill>
                    <a:latin typeface="Times New Roman" pitchFamily="18" charset="0"/>
                  </a:rPr>
                  <a:t>3</a:t>
                </a:r>
                <a:r>
                  <a:rPr lang="en-US" b="1">
                    <a:solidFill>
                      <a:srgbClr val="003366"/>
                    </a:solidFill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16" name="Line 36"/>
              <p:cNvSpPr>
                <a:spLocks noChangeShapeType="1"/>
              </p:cNvSpPr>
              <p:nvPr/>
            </p:nvSpPr>
            <p:spPr bwMode="auto">
              <a:xfrm>
                <a:off x="3876" y="38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37"/>
            <p:cNvSpPr txBox="1">
              <a:spLocks noChangeArrowheads="1"/>
            </p:cNvSpPr>
            <p:nvPr/>
          </p:nvSpPr>
          <p:spPr bwMode="auto">
            <a:xfrm>
              <a:off x="3744" y="385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66"/>
                  </a:solidFill>
                  <a:latin typeface="Times New Roman" pitchFamily="18" charset="0"/>
                </a:rPr>
                <a:t>CH</a:t>
              </a:r>
              <a:r>
                <a:rPr lang="en-US" b="1" baseline="-25000">
                  <a:solidFill>
                    <a:srgbClr val="003366"/>
                  </a:solidFill>
                  <a:latin typeface="Times New Roman" pitchFamily="18" charset="0"/>
                </a:rPr>
                <a:t>3</a:t>
              </a:r>
              <a:r>
                <a:rPr lang="en-US" b="1">
                  <a:solidFill>
                    <a:srgbClr val="003366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352800" y="-23515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4-3-1</a:t>
            </a:r>
          </a:p>
        </p:txBody>
      </p:sp>
    </p:spTree>
    <p:extLst>
      <p:ext uri="{BB962C8B-B14F-4D97-AF65-F5344CB8AC3E}">
        <p14:creationId xmlns:p14="http://schemas.microsoft.com/office/powerpoint/2010/main" val="21065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/>
      <p:bldP spid="10" grpId="0"/>
      <p:bldP spid="11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76550"/>
            <a:ext cx="8534400" cy="1066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205085"/>
            <a:ext cx="2741668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 KẾT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675048"/>
              </p:ext>
            </p:extLst>
          </p:nvPr>
        </p:nvGraphicFramePr>
        <p:xfrm>
          <a:off x="265934" y="895350"/>
          <a:ext cx="78486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8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2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24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4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2n+3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fr-FR" sz="24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fr-FR" sz="2400" b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24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sz="2400" b="1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24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fr-FR" sz="2400" b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24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fr-FR" sz="2400" b="1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24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fr-FR" sz="2400" b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fr-FR" sz="24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fr-FR" sz="2400" b="1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24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fr-FR" sz="2400" b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fr-FR" sz="1800" b="1" dirty="0">
                          <a:latin typeface="Times New Roman" pitchFamily="18" charset="0"/>
                          <a:cs typeface="Times New Roman" pitchFamily="18" charset="0"/>
                        </a:rPr>
                        <a:t>: 2</a:t>
                      </a:r>
                      <a:r>
                        <a:rPr lang="fr-FR" sz="18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n-1 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Bậc</a:t>
                      </a:r>
                      <a:r>
                        <a:rPr lang="en-US" sz="1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amin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946152" y="1885950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1/0/0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17752" y="1885950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1/1/0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35420" y="1878177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2/1/1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84752" y="1878177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4/3/1</a:t>
            </a:r>
          </a:p>
        </p:txBody>
      </p:sp>
    </p:spTree>
    <p:extLst>
      <p:ext uri="{BB962C8B-B14F-4D97-AF65-F5344CB8AC3E}">
        <p14:creationId xmlns:p14="http://schemas.microsoft.com/office/powerpoint/2010/main" val="185250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138" name="Group 24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21932810"/>
              </p:ext>
            </p:extLst>
          </p:nvPr>
        </p:nvGraphicFramePr>
        <p:xfrm>
          <a:off x="221798" y="133350"/>
          <a:ext cx="8915400" cy="45589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NHCH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(CH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[CH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2000" b="1" u="none" strike="noStrike" cap="none" normalizeH="0" baseline="-2500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2000" b="1" u="none" strike="noStrike" cap="none" normalizeH="0" baseline="-2500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NHC</a:t>
                      </a:r>
                      <a:r>
                        <a:rPr kumimoji="0" lang="en-US" sz="2000" b="1" u="none" strike="noStrike" cap="none" normalizeH="0" baseline="-2500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2000" b="1" u="none" strike="noStrike" cap="none" normalizeH="0" baseline="-2500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anilin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1" i="0" u="none" strike="noStrike" cap="none" normalizeH="0" baseline="-2500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N[CH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kumimoji="0" lang="en-US" sz="2000" b="1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1000" name="Text Box 104"/>
          <p:cNvSpPr txBox="1">
            <a:spLocks noChangeArrowheads="1"/>
          </p:cNvSpPr>
          <p:nvPr/>
        </p:nvSpPr>
        <p:spPr bwMode="auto">
          <a:xfrm>
            <a:off x="3291110" y="742950"/>
            <a:ext cx="15856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metyl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amin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1001" name="Text Box 105"/>
          <p:cNvSpPr txBox="1">
            <a:spLocks noChangeArrowheads="1"/>
          </p:cNvSpPr>
          <p:nvPr/>
        </p:nvSpPr>
        <p:spPr bwMode="auto">
          <a:xfrm>
            <a:off x="3214689" y="1206401"/>
            <a:ext cx="13292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etyl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amin</a:t>
            </a:r>
          </a:p>
        </p:txBody>
      </p:sp>
      <p:sp>
        <p:nvSpPr>
          <p:cNvPr id="81002" name="Text Box 106"/>
          <p:cNvSpPr txBox="1">
            <a:spLocks noChangeArrowheads="1"/>
          </p:cNvSpPr>
          <p:nvPr/>
        </p:nvSpPr>
        <p:spPr bwMode="auto">
          <a:xfrm>
            <a:off x="3241677" y="1638598"/>
            <a:ext cx="1842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đimetyl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amin</a:t>
            </a:r>
          </a:p>
        </p:txBody>
      </p:sp>
      <p:sp>
        <p:nvSpPr>
          <p:cNvPr id="81003" name="Text Box 107"/>
          <p:cNvSpPr txBox="1">
            <a:spLocks noChangeArrowheads="1"/>
          </p:cNvSpPr>
          <p:nvPr/>
        </p:nvSpPr>
        <p:spPr bwMode="auto">
          <a:xfrm>
            <a:off x="3270252" y="2105323"/>
            <a:ext cx="17179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propyl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amin</a:t>
            </a:r>
          </a:p>
        </p:txBody>
      </p:sp>
      <p:sp>
        <p:nvSpPr>
          <p:cNvPr id="81004" name="Text Box 108"/>
          <p:cNvSpPr txBox="1">
            <a:spLocks noChangeArrowheads="1"/>
          </p:cNvSpPr>
          <p:nvPr/>
        </p:nvSpPr>
        <p:spPr bwMode="auto">
          <a:xfrm>
            <a:off x="3260727" y="2541092"/>
            <a:ext cx="19094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trimetyl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amin</a:t>
            </a:r>
          </a:p>
        </p:txBody>
      </p:sp>
      <p:sp>
        <p:nvSpPr>
          <p:cNvPr id="81005" name="Text Box 109"/>
          <p:cNvSpPr txBox="1">
            <a:spLocks noChangeArrowheads="1"/>
          </p:cNvSpPr>
          <p:nvPr/>
        </p:nvSpPr>
        <p:spPr bwMode="auto">
          <a:xfrm>
            <a:off x="3255966" y="2967335"/>
            <a:ext cx="15359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butyl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amin</a:t>
            </a:r>
          </a:p>
        </p:txBody>
      </p:sp>
      <p:sp>
        <p:nvSpPr>
          <p:cNvPr id="81006" name="Text Box 110"/>
          <p:cNvSpPr txBox="1">
            <a:spLocks noChangeArrowheads="1"/>
          </p:cNvSpPr>
          <p:nvPr/>
        </p:nvSpPr>
        <p:spPr bwMode="auto">
          <a:xfrm>
            <a:off x="3255965" y="3378101"/>
            <a:ext cx="1662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đietyl 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amin</a:t>
            </a:r>
          </a:p>
        </p:txBody>
      </p:sp>
      <p:sp>
        <p:nvSpPr>
          <p:cNvPr id="81007" name="Text Box 111"/>
          <p:cNvSpPr txBox="1">
            <a:spLocks noChangeArrowheads="1"/>
          </p:cNvSpPr>
          <p:nvPr/>
        </p:nvSpPr>
        <p:spPr bwMode="auto">
          <a:xfrm>
            <a:off x="3270252" y="3819823"/>
            <a:ext cx="17411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phenyl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amin</a:t>
            </a:r>
          </a:p>
        </p:txBody>
      </p:sp>
      <p:sp>
        <p:nvSpPr>
          <p:cNvPr id="81008" name="Text Box 112"/>
          <p:cNvSpPr txBox="1">
            <a:spLocks noChangeArrowheads="1"/>
          </p:cNvSpPr>
          <p:nvPr/>
        </p:nvSpPr>
        <p:spPr bwMode="auto">
          <a:xfrm>
            <a:off x="3089275" y="4248448"/>
            <a:ext cx="3081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Hexametylen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điamin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1009" name="Text Box 113"/>
          <p:cNvSpPr txBox="1">
            <a:spLocks noChangeArrowheads="1"/>
          </p:cNvSpPr>
          <p:nvPr/>
        </p:nvSpPr>
        <p:spPr bwMode="auto">
          <a:xfrm>
            <a:off x="6038850" y="762298"/>
            <a:ext cx="1917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metan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amin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1013" name="Text Box 117"/>
          <p:cNvSpPr txBox="1">
            <a:spLocks noChangeArrowheads="1"/>
          </p:cNvSpPr>
          <p:nvPr/>
        </p:nvSpPr>
        <p:spPr bwMode="auto">
          <a:xfrm>
            <a:off x="6051550" y="1219498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etan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amin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1014" name="Text Box 118"/>
          <p:cNvSpPr txBox="1">
            <a:spLocks noChangeArrowheads="1"/>
          </p:cNvSpPr>
          <p:nvPr/>
        </p:nvSpPr>
        <p:spPr bwMode="auto">
          <a:xfrm>
            <a:off x="6051552" y="1676698"/>
            <a:ext cx="2731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N-metylmetan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amin</a:t>
            </a:r>
          </a:p>
        </p:txBody>
      </p:sp>
      <p:sp>
        <p:nvSpPr>
          <p:cNvPr id="81015" name="Text Box 119"/>
          <p:cNvSpPr txBox="1">
            <a:spLocks noChangeArrowheads="1"/>
          </p:cNvSpPr>
          <p:nvPr/>
        </p:nvSpPr>
        <p:spPr bwMode="auto">
          <a:xfrm>
            <a:off x="6086475" y="2101751"/>
            <a:ext cx="21636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propan-1-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amin</a:t>
            </a:r>
          </a:p>
        </p:txBody>
      </p:sp>
      <p:sp>
        <p:nvSpPr>
          <p:cNvPr id="81016" name="Text Box 120"/>
          <p:cNvSpPr txBox="1">
            <a:spLocks noChangeArrowheads="1"/>
          </p:cNvSpPr>
          <p:nvPr/>
        </p:nvSpPr>
        <p:spPr bwMode="auto">
          <a:xfrm>
            <a:off x="5937253" y="2543473"/>
            <a:ext cx="3288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N,N-đimetylmetan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amin</a:t>
            </a:r>
          </a:p>
        </p:txBody>
      </p:sp>
      <p:sp>
        <p:nvSpPr>
          <p:cNvPr id="81017" name="Text Box 121"/>
          <p:cNvSpPr txBox="1">
            <a:spLocks noChangeArrowheads="1"/>
          </p:cNvSpPr>
          <p:nvPr/>
        </p:nvSpPr>
        <p:spPr bwMode="auto">
          <a:xfrm>
            <a:off x="6127753" y="2962573"/>
            <a:ext cx="19816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butan-1-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amin</a:t>
            </a:r>
          </a:p>
        </p:txBody>
      </p:sp>
      <p:sp>
        <p:nvSpPr>
          <p:cNvPr id="81018" name="Text Box 122"/>
          <p:cNvSpPr txBox="1">
            <a:spLocks noChangeArrowheads="1"/>
          </p:cNvSpPr>
          <p:nvPr/>
        </p:nvSpPr>
        <p:spPr bwMode="auto">
          <a:xfrm>
            <a:off x="6165851" y="3362623"/>
            <a:ext cx="22188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N-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etyletan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amin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1019" name="Text Box 123"/>
          <p:cNvSpPr txBox="1">
            <a:spLocks noChangeArrowheads="1"/>
          </p:cNvSpPr>
          <p:nvPr/>
        </p:nvSpPr>
        <p:spPr bwMode="auto">
          <a:xfrm>
            <a:off x="6127751" y="4319885"/>
            <a:ext cx="2484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hexan-1,6-điamin</a:t>
            </a:r>
          </a:p>
        </p:txBody>
      </p:sp>
      <p:sp>
        <p:nvSpPr>
          <p:cNvPr id="81020" name="Text Box 124"/>
          <p:cNvSpPr txBox="1">
            <a:spLocks noChangeArrowheads="1"/>
          </p:cNvSpPr>
          <p:nvPr/>
        </p:nvSpPr>
        <p:spPr bwMode="auto">
          <a:xfrm>
            <a:off x="6165853" y="3819823"/>
            <a:ext cx="17748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benzen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</a:rPr>
              <a:t>amin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1139" name="Text Box 243"/>
          <p:cNvSpPr txBox="1">
            <a:spLocks noChangeArrowheads="1"/>
          </p:cNvSpPr>
          <p:nvPr/>
        </p:nvSpPr>
        <p:spPr bwMode="auto">
          <a:xfrm>
            <a:off x="3346450" y="209550"/>
            <a:ext cx="2444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Tên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gốc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chức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140" name="Text Box 244"/>
          <p:cNvSpPr txBox="1">
            <a:spLocks noChangeArrowheads="1"/>
          </p:cNvSpPr>
          <p:nvPr/>
        </p:nvSpPr>
        <p:spPr bwMode="auto">
          <a:xfrm>
            <a:off x="6553200" y="209550"/>
            <a:ext cx="2444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Tên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thay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itchFamily="18" charset="0"/>
              </a:rPr>
              <a:t>thế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1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8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8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8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8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8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8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8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8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8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8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8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8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8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8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8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8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8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8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8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8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8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8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8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8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8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8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00" grpId="0" autoUpdateAnimBg="0"/>
      <p:bldP spid="81001" grpId="0" autoUpdateAnimBg="0"/>
      <p:bldP spid="81002" grpId="0" autoUpdateAnimBg="0"/>
      <p:bldP spid="81003" grpId="0" autoUpdateAnimBg="0"/>
      <p:bldP spid="81004" grpId="0" autoUpdateAnimBg="0"/>
      <p:bldP spid="81005" grpId="0" autoUpdateAnimBg="0"/>
      <p:bldP spid="81006" grpId="0" autoUpdateAnimBg="0"/>
      <p:bldP spid="81007" grpId="0" autoUpdateAnimBg="0"/>
      <p:bldP spid="81008" grpId="0" autoUpdateAnimBg="0"/>
      <p:bldP spid="81009" grpId="0" autoUpdateAnimBg="0"/>
      <p:bldP spid="81013" grpId="0" autoUpdateAnimBg="0"/>
      <p:bldP spid="81014" grpId="0" autoUpdateAnimBg="0"/>
      <p:bldP spid="81015" grpId="0" autoUpdateAnimBg="0"/>
      <p:bldP spid="81016" grpId="0" autoUpdateAnimBg="0"/>
      <p:bldP spid="81017" grpId="0" autoUpdateAnimBg="0"/>
      <p:bldP spid="81018" grpId="0" autoUpdateAnimBg="0"/>
      <p:bldP spid="81019" grpId="0" autoUpdateAnimBg="0"/>
      <p:bldP spid="81020" grpId="0" autoUpdateAnimBg="0"/>
      <p:bldP spid="81139" grpId="0"/>
      <p:bldP spid="811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57151"/>
            <a:ext cx="3657600" cy="53339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456" y="895350"/>
            <a:ext cx="58347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nl-NL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Metylamin, đimetylamin, trimetylamin, etylamin 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là những chất </a:t>
            </a:r>
            <a:r>
              <a:rPr lang="nl-NL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khí, mùi khai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, khó chịu, tan nhiều trong nước.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183309"/>
            <a:ext cx="609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0999" y="3108870"/>
            <a:ext cx="5715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Anilin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00033" y="4045863"/>
            <a:ext cx="37992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AutoShape 2" descr="Chi Thuốc lá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116262"/>
            <a:ext cx="3309257" cy="1859201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150"/>
            <a:ext cx="2378117" cy="273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400800" y="2825175"/>
            <a:ext cx="2378117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Times New Roman" pitchFamily="18" charset="0"/>
              </a:rPr>
              <a:t>Cây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thuốc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lá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chứa</a:t>
            </a:r>
            <a:r>
              <a:rPr lang="en-US" sz="1600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1600" dirty="0" err="1">
                <a:latin typeface="Times New Roman" pitchFamily="18" charset="0"/>
              </a:rPr>
              <a:t>amin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rất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độc</a:t>
            </a:r>
            <a:r>
              <a:rPr lang="en-US" sz="1600" dirty="0">
                <a:latin typeface="Times New Roman" pitchFamily="18" charset="0"/>
              </a:rPr>
              <a:t> : </a:t>
            </a:r>
            <a:r>
              <a:rPr lang="en-US" sz="1600" dirty="0" err="1">
                <a:latin typeface="Times New Roman" pitchFamily="18" charset="0"/>
              </a:rPr>
              <a:t>nicotin</a:t>
            </a:r>
            <a:endParaRPr lang="en-US" sz="1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9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49"/>
            <a:ext cx="3429000" cy="47267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57151"/>
            <a:ext cx="6172200" cy="53339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1123950"/>
            <a:ext cx="84582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200" b="1" dirty="0">
                <a:latin typeface="Times New Roman" pitchFamily="18" charset="0"/>
              </a:rPr>
              <a:t>  </a:t>
            </a:r>
            <a:r>
              <a:rPr lang="en-US" sz="2200" dirty="0" err="1">
                <a:latin typeface="Times New Roman" pitchFamily="18" charset="0"/>
              </a:rPr>
              <a:t>Nguyên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tử</a:t>
            </a:r>
            <a:r>
              <a:rPr lang="en-US" sz="2200" dirty="0">
                <a:latin typeface="Times New Roman" pitchFamily="18" charset="0"/>
              </a:rPr>
              <a:t> N </a:t>
            </a:r>
            <a:r>
              <a:rPr lang="en-US" sz="2200" dirty="0" err="1">
                <a:latin typeface="Times New Roman" pitchFamily="18" charset="0"/>
              </a:rPr>
              <a:t>tạo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một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</a:rPr>
              <a:t>,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hai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hoặc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ba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liên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kết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với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nguyên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tử</a:t>
            </a:r>
            <a:r>
              <a:rPr lang="en-US" sz="2200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200" dirty="0" err="1">
                <a:solidFill>
                  <a:srgbClr val="00B0F0"/>
                </a:solidFill>
                <a:latin typeface="Times New Roman" pitchFamily="18" charset="0"/>
              </a:rPr>
              <a:t>cacbon</a:t>
            </a:r>
            <a:r>
              <a:rPr lang="en-US" sz="2200" dirty="0">
                <a:latin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</a:rPr>
              <a:t>tương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ứng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amin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bậc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</a:rPr>
              <a:t> R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NH</a:t>
            </a:r>
            <a:r>
              <a:rPr lang="en-US" sz="22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200" dirty="0">
                <a:latin typeface="Times New Roman" pitchFamily="18" charset="0"/>
              </a:rPr>
              <a:t> ; </a:t>
            </a:r>
            <a:r>
              <a:rPr lang="en-US" sz="2200" dirty="0" err="1">
                <a:latin typeface="Times New Roman" pitchFamily="18" charset="0"/>
              </a:rPr>
              <a:t>bậc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</a:rPr>
              <a:t> R–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NH</a:t>
            </a:r>
            <a:r>
              <a:rPr lang="en-US" sz="2200" dirty="0">
                <a:latin typeface="Times New Roman" pitchFamily="18" charset="0"/>
              </a:rPr>
              <a:t>– R</a:t>
            </a:r>
            <a:r>
              <a:rPr lang="en-US" sz="2200" baseline="30000" dirty="0">
                <a:latin typeface="Times New Roman" pitchFamily="18" charset="0"/>
              </a:rPr>
              <a:t>1</a:t>
            </a:r>
            <a:r>
              <a:rPr lang="en-US" sz="2200" dirty="0">
                <a:latin typeface="Times New Roman" pitchFamily="18" charset="0"/>
              </a:rPr>
              <a:t>; </a:t>
            </a:r>
            <a:r>
              <a:rPr lang="en-US" sz="2200" dirty="0" err="1">
                <a:latin typeface="Times New Roman" pitchFamily="18" charset="0"/>
              </a:rPr>
              <a:t>amin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bậc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</a:rPr>
              <a:t>ba</a:t>
            </a:r>
            <a:r>
              <a:rPr lang="en-US" sz="2200" dirty="0">
                <a:latin typeface="Times New Roman" pitchFamily="18" charset="0"/>
              </a:rPr>
              <a:t> </a:t>
            </a:r>
          </a:p>
        </p:txBody>
      </p:sp>
      <p:grpSp>
        <p:nvGrpSpPr>
          <p:cNvPr id="10" name="Group 132"/>
          <p:cNvGrpSpPr>
            <a:grpSpLocks noChangeAspect="1"/>
          </p:cNvGrpSpPr>
          <p:nvPr/>
        </p:nvGrpSpPr>
        <p:grpSpPr bwMode="auto">
          <a:xfrm>
            <a:off x="914400" y="2056527"/>
            <a:ext cx="8229600" cy="1963023"/>
            <a:chOff x="696" y="2590"/>
            <a:chExt cx="4109" cy="1000"/>
          </a:xfrm>
        </p:grpSpPr>
        <p:sp>
          <p:nvSpPr>
            <p:cNvPr id="12" name="Rectangle 134"/>
            <p:cNvSpPr>
              <a:spLocks noChangeArrowheads="1"/>
            </p:cNvSpPr>
            <p:nvPr/>
          </p:nvSpPr>
          <p:spPr bwMode="auto">
            <a:xfrm>
              <a:off x="993" y="2962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N</a:t>
              </a:r>
              <a:endParaRPr lang="en-US" dirty="0"/>
            </a:p>
          </p:txBody>
        </p:sp>
        <p:sp>
          <p:nvSpPr>
            <p:cNvPr id="13" name="Rectangle 135"/>
            <p:cNvSpPr>
              <a:spLocks noChangeArrowheads="1"/>
            </p:cNvSpPr>
            <p:nvPr/>
          </p:nvSpPr>
          <p:spPr bwMode="auto">
            <a:xfrm>
              <a:off x="817" y="3375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FF00"/>
                  </a:solidFill>
                </a:rPr>
                <a:t>H</a:t>
              </a:r>
              <a:endParaRPr lang="en-US"/>
            </a:p>
          </p:txBody>
        </p:sp>
        <p:sp>
          <p:nvSpPr>
            <p:cNvPr id="14" name="Line 136"/>
            <p:cNvSpPr>
              <a:spLocks noChangeShapeType="1"/>
            </p:cNvSpPr>
            <p:nvPr/>
          </p:nvSpPr>
          <p:spPr bwMode="auto">
            <a:xfrm flipV="1">
              <a:off x="896" y="3140"/>
              <a:ext cx="100" cy="2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7"/>
            <p:cNvSpPr>
              <a:spLocks/>
            </p:cNvSpPr>
            <p:nvPr/>
          </p:nvSpPr>
          <p:spPr bwMode="auto">
            <a:xfrm>
              <a:off x="879" y="3134"/>
              <a:ext cx="121" cy="258"/>
            </a:xfrm>
            <a:custGeom>
              <a:avLst/>
              <a:gdLst>
                <a:gd name="T0" fmla="*/ 30 w 121"/>
                <a:gd name="T1" fmla="*/ 258 h 258"/>
                <a:gd name="T2" fmla="*/ 0 w 121"/>
                <a:gd name="T3" fmla="*/ 235 h 258"/>
                <a:gd name="T4" fmla="*/ 115 w 121"/>
                <a:gd name="T5" fmla="*/ 0 h 258"/>
                <a:gd name="T6" fmla="*/ 121 w 121"/>
                <a:gd name="T7" fmla="*/ 6 h 258"/>
                <a:gd name="T8" fmla="*/ 30 w 121"/>
                <a:gd name="T9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58">
                  <a:moveTo>
                    <a:pt x="30" y="258"/>
                  </a:moveTo>
                  <a:lnTo>
                    <a:pt x="0" y="235"/>
                  </a:lnTo>
                  <a:lnTo>
                    <a:pt x="115" y="0"/>
                  </a:lnTo>
                  <a:lnTo>
                    <a:pt x="121" y="6"/>
                  </a:lnTo>
                  <a:lnTo>
                    <a:pt x="30" y="2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38"/>
            <p:cNvSpPr>
              <a:spLocks noChangeArrowheads="1"/>
            </p:cNvSpPr>
            <p:nvPr/>
          </p:nvSpPr>
          <p:spPr bwMode="auto">
            <a:xfrm>
              <a:off x="696" y="3061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FF00"/>
                  </a:solidFill>
                </a:rPr>
                <a:t>H</a:t>
              </a:r>
              <a:endParaRPr lang="en-US"/>
            </a:p>
          </p:txBody>
        </p:sp>
        <p:sp>
          <p:nvSpPr>
            <p:cNvPr id="17" name="Line 139"/>
            <p:cNvSpPr>
              <a:spLocks noChangeShapeType="1"/>
            </p:cNvSpPr>
            <p:nvPr/>
          </p:nvSpPr>
          <p:spPr bwMode="auto">
            <a:xfrm>
              <a:off x="968" y="3046"/>
              <a:ext cx="7" cy="4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0"/>
            <p:cNvSpPr>
              <a:spLocks noChangeShapeType="1"/>
            </p:cNvSpPr>
            <p:nvPr/>
          </p:nvSpPr>
          <p:spPr bwMode="auto">
            <a:xfrm>
              <a:off x="938" y="3060"/>
              <a:ext cx="7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41"/>
            <p:cNvSpPr>
              <a:spLocks noChangeShapeType="1"/>
            </p:cNvSpPr>
            <p:nvPr/>
          </p:nvSpPr>
          <p:spPr bwMode="auto">
            <a:xfrm>
              <a:off x="910" y="3071"/>
              <a:ext cx="7" cy="3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42"/>
            <p:cNvSpPr>
              <a:spLocks noChangeShapeType="1"/>
            </p:cNvSpPr>
            <p:nvPr/>
          </p:nvSpPr>
          <p:spPr bwMode="auto">
            <a:xfrm>
              <a:off x="882" y="3085"/>
              <a:ext cx="5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43"/>
            <p:cNvSpPr>
              <a:spLocks noChangeShapeType="1"/>
            </p:cNvSpPr>
            <p:nvPr/>
          </p:nvSpPr>
          <p:spPr bwMode="auto">
            <a:xfrm>
              <a:off x="854" y="3096"/>
              <a:ext cx="4" cy="2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44"/>
            <p:cNvSpPr>
              <a:spLocks noChangeShapeType="1"/>
            </p:cNvSpPr>
            <p:nvPr/>
          </p:nvSpPr>
          <p:spPr bwMode="auto">
            <a:xfrm>
              <a:off x="825" y="3109"/>
              <a:ext cx="3" cy="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45"/>
            <p:cNvSpPr>
              <a:spLocks noChangeShapeType="1"/>
            </p:cNvSpPr>
            <p:nvPr/>
          </p:nvSpPr>
          <p:spPr bwMode="auto">
            <a:xfrm>
              <a:off x="797" y="3121"/>
              <a:ext cx="2" cy="1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146"/>
            <p:cNvSpPr>
              <a:spLocks noChangeArrowheads="1"/>
            </p:cNvSpPr>
            <p:nvPr/>
          </p:nvSpPr>
          <p:spPr bwMode="auto">
            <a:xfrm>
              <a:off x="1234" y="3289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FF00"/>
                  </a:solidFill>
                </a:rPr>
                <a:t>H</a:t>
              </a:r>
              <a:endParaRPr lang="en-US"/>
            </a:p>
          </p:txBody>
        </p:sp>
        <p:sp>
          <p:nvSpPr>
            <p:cNvPr id="25" name="Line 147"/>
            <p:cNvSpPr>
              <a:spLocks noChangeShapeType="1"/>
            </p:cNvSpPr>
            <p:nvPr/>
          </p:nvSpPr>
          <p:spPr bwMode="auto">
            <a:xfrm>
              <a:off x="1087" y="3121"/>
              <a:ext cx="140" cy="18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150"/>
            <p:cNvSpPr>
              <a:spLocks noChangeArrowheads="1"/>
            </p:cNvSpPr>
            <p:nvPr/>
          </p:nvSpPr>
          <p:spPr bwMode="auto">
            <a:xfrm>
              <a:off x="975" y="2615"/>
              <a:ext cx="9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300">
                  <a:solidFill>
                    <a:srgbClr val="000000"/>
                  </a:solidFill>
                </a:rPr>
                <a:t>.</a:t>
              </a:r>
              <a:endParaRPr lang="en-US"/>
            </a:p>
          </p:txBody>
        </p:sp>
        <p:sp>
          <p:nvSpPr>
            <p:cNvPr id="29" name="Rectangle 151"/>
            <p:cNvSpPr>
              <a:spLocks noChangeArrowheads="1"/>
            </p:cNvSpPr>
            <p:nvPr/>
          </p:nvSpPr>
          <p:spPr bwMode="auto">
            <a:xfrm>
              <a:off x="1028" y="2615"/>
              <a:ext cx="9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300">
                  <a:solidFill>
                    <a:srgbClr val="000000"/>
                  </a:solidFill>
                </a:rPr>
                <a:t>.</a:t>
              </a:r>
              <a:endParaRPr lang="en-US"/>
            </a:p>
          </p:txBody>
        </p:sp>
        <p:sp>
          <p:nvSpPr>
            <p:cNvPr id="30" name="Rectangle 152"/>
            <p:cNvSpPr>
              <a:spLocks noChangeArrowheads="1"/>
            </p:cNvSpPr>
            <p:nvPr/>
          </p:nvSpPr>
          <p:spPr bwMode="auto">
            <a:xfrm>
              <a:off x="1838" y="2937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31" name="Rectangle 153"/>
            <p:cNvSpPr>
              <a:spLocks noChangeArrowheads="1"/>
            </p:cNvSpPr>
            <p:nvPr/>
          </p:nvSpPr>
          <p:spPr bwMode="auto">
            <a:xfrm>
              <a:off x="1658" y="3350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FF00FF"/>
                  </a:solidFill>
                </a:rPr>
                <a:t>R</a:t>
              </a:r>
              <a:endParaRPr lang="en-US" dirty="0"/>
            </a:p>
          </p:txBody>
        </p:sp>
        <p:sp>
          <p:nvSpPr>
            <p:cNvPr id="32" name="Line 154"/>
            <p:cNvSpPr>
              <a:spLocks noChangeShapeType="1"/>
            </p:cNvSpPr>
            <p:nvPr/>
          </p:nvSpPr>
          <p:spPr bwMode="auto">
            <a:xfrm flipV="1">
              <a:off x="1737" y="3115"/>
              <a:ext cx="104" cy="2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55"/>
            <p:cNvSpPr>
              <a:spLocks/>
            </p:cNvSpPr>
            <p:nvPr/>
          </p:nvSpPr>
          <p:spPr bwMode="auto">
            <a:xfrm>
              <a:off x="1718" y="3111"/>
              <a:ext cx="127" cy="269"/>
            </a:xfrm>
            <a:custGeom>
              <a:avLst/>
              <a:gdLst>
                <a:gd name="T0" fmla="*/ 31 w 127"/>
                <a:gd name="T1" fmla="*/ 269 h 269"/>
                <a:gd name="T2" fmla="*/ 0 w 127"/>
                <a:gd name="T3" fmla="*/ 245 h 269"/>
                <a:gd name="T4" fmla="*/ 121 w 127"/>
                <a:gd name="T5" fmla="*/ 0 h 269"/>
                <a:gd name="T6" fmla="*/ 127 w 127"/>
                <a:gd name="T7" fmla="*/ 4 h 269"/>
                <a:gd name="T8" fmla="*/ 31 w 127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69">
                  <a:moveTo>
                    <a:pt x="31" y="269"/>
                  </a:moveTo>
                  <a:lnTo>
                    <a:pt x="0" y="245"/>
                  </a:lnTo>
                  <a:lnTo>
                    <a:pt x="121" y="0"/>
                  </a:lnTo>
                  <a:lnTo>
                    <a:pt x="127" y="4"/>
                  </a:lnTo>
                  <a:lnTo>
                    <a:pt x="31" y="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156"/>
            <p:cNvSpPr>
              <a:spLocks noChangeArrowheads="1"/>
            </p:cNvSpPr>
            <p:nvPr/>
          </p:nvSpPr>
          <p:spPr bwMode="auto">
            <a:xfrm>
              <a:off x="1541" y="3036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FF00"/>
                  </a:solidFill>
                </a:rPr>
                <a:t>H</a:t>
              </a:r>
              <a:endParaRPr lang="en-US" dirty="0"/>
            </a:p>
          </p:txBody>
        </p:sp>
        <p:sp>
          <p:nvSpPr>
            <p:cNvPr id="35" name="Line 157"/>
            <p:cNvSpPr>
              <a:spLocks noChangeShapeType="1"/>
            </p:cNvSpPr>
            <p:nvPr/>
          </p:nvSpPr>
          <p:spPr bwMode="auto">
            <a:xfrm>
              <a:off x="1813" y="3024"/>
              <a:ext cx="7" cy="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58"/>
            <p:cNvSpPr>
              <a:spLocks noChangeShapeType="1"/>
            </p:cNvSpPr>
            <p:nvPr/>
          </p:nvSpPr>
          <p:spPr bwMode="auto">
            <a:xfrm>
              <a:off x="1783" y="3035"/>
              <a:ext cx="7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59"/>
            <p:cNvSpPr>
              <a:spLocks noChangeShapeType="1"/>
            </p:cNvSpPr>
            <p:nvPr/>
          </p:nvSpPr>
          <p:spPr bwMode="auto">
            <a:xfrm>
              <a:off x="1755" y="3048"/>
              <a:ext cx="7" cy="3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60"/>
            <p:cNvSpPr>
              <a:spLocks noChangeShapeType="1"/>
            </p:cNvSpPr>
            <p:nvPr/>
          </p:nvSpPr>
          <p:spPr bwMode="auto">
            <a:xfrm>
              <a:off x="1727" y="3060"/>
              <a:ext cx="5" cy="2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61"/>
            <p:cNvSpPr>
              <a:spLocks noChangeShapeType="1"/>
            </p:cNvSpPr>
            <p:nvPr/>
          </p:nvSpPr>
          <p:spPr bwMode="auto">
            <a:xfrm>
              <a:off x="1699" y="3073"/>
              <a:ext cx="4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62"/>
            <p:cNvSpPr>
              <a:spLocks noChangeShapeType="1"/>
            </p:cNvSpPr>
            <p:nvPr/>
          </p:nvSpPr>
          <p:spPr bwMode="auto">
            <a:xfrm>
              <a:off x="1670" y="3085"/>
              <a:ext cx="3" cy="1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63"/>
            <p:cNvSpPr>
              <a:spLocks noChangeShapeType="1"/>
            </p:cNvSpPr>
            <p:nvPr/>
          </p:nvSpPr>
          <p:spPr bwMode="auto">
            <a:xfrm>
              <a:off x="1642" y="3098"/>
              <a:ext cx="2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164"/>
            <p:cNvSpPr>
              <a:spLocks noChangeArrowheads="1"/>
            </p:cNvSpPr>
            <p:nvPr/>
          </p:nvSpPr>
          <p:spPr bwMode="auto">
            <a:xfrm>
              <a:off x="2079" y="3266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FF00"/>
                  </a:solidFill>
                </a:rPr>
                <a:t>H</a:t>
              </a:r>
              <a:endParaRPr lang="en-US"/>
            </a:p>
          </p:txBody>
        </p:sp>
        <p:sp>
          <p:nvSpPr>
            <p:cNvPr id="43" name="Line 165"/>
            <p:cNvSpPr>
              <a:spLocks noChangeShapeType="1"/>
            </p:cNvSpPr>
            <p:nvPr/>
          </p:nvSpPr>
          <p:spPr bwMode="auto">
            <a:xfrm>
              <a:off x="1932" y="3096"/>
              <a:ext cx="140" cy="18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166"/>
            <p:cNvSpPr>
              <a:spLocks noChangeArrowheads="1"/>
            </p:cNvSpPr>
            <p:nvPr/>
          </p:nvSpPr>
          <p:spPr bwMode="auto">
            <a:xfrm>
              <a:off x="1820" y="2590"/>
              <a:ext cx="9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300">
                  <a:solidFill>
                    <a:srgbClr val="000000"/>
                  </a:solidFill>
                </a:rPr>
                <a:t>.</a:t>
              </a:r>
              <a:endParaRPr lang="en-US"/>
            </a:p>
          </p:txBody>
        </p:sp>
        <p:sp>
          <p:nvSpPr>
            <p:cNvPr id="45" name="Rectangle 167"/>
            <p:cNvSpPr>
              <a:spLocks noChangeArrowheads="1"/>
            </p:cNvSpPr>
            <p:nvPr/>
          </p:nvSpPr>
          <p:spPr bwMode="auto">
            <a:xfrm>
              <a:off x="1873" y="2590"/>
              <a:ext cx="9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300">
                  <a:solidFill>
                    <a:srgbClr val="000000"/>
                  </a:solidFill>
                </a:rPr>
                <a:t>.</a:t>
              </a:r>
              <a:endParaRPr lang="en-US"/>
            </a:p>
          </p:txBody>
        </p:sp>
        <p:sp>
          <p:nvSpPr>
            <p:cNvPr id="46" name="Rectangle 168"/>
            <p:cNvSpPr>
              <a:spLocks noChangeArrowheads="1"/>
            </p:cNvSpPr>
            <p:nvPr/>
          </p:nvSpPr>
          <p:spPr bwMode="auto">
            <a:xfrm>
              <a:off x="2718" y="2937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</a:t>
              </a:r>
              <a:endParaRPr lang="en-US"/>
            </a:p>
          </p:txBody>
        </p:sp>
        <p:sp>
          <p:nvSpPr>
            <p:cNvPr id="47" name="Rectangle 169"/>
            <p:cNvSpPr>
              <a:spLocks noChangeArrowheads="1"/>
            </p:cNvSpPr>
            <p:nvPr/>
          </p:nvSpPr>
          <p:spPr bwMode="auto">
            <a:xfrm>
              <a:off x="2538" y="3350"/>
              <a:ext cx="117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FF"/>
                  </a:solidFill>
                </a:rPr>
                <a:t>R</a:t>
              </a:r>
              <a:endParaRPr lang="en-US"/>
            </a:p>
          </p:txBody>
        </p:sp>
        <p:sp>
          <p:nvSpPr>
            <p:cNvPr id="48" name="Line 170"/>
            <p:cNvSpPr>
              <a:spLocks noChangeShapeType="1"/>
            </p:cNvSpPr>
            <p:nvPr/>
          </p:nvSpPr>
          <p:spPr bwMode="auto">
            <a:xfrm flipV="1">
              <a:off x="2617" y="3115"/>
              <a:ext cx="104" cy="2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71"/>
            <p:cNvSpPr>
              <a:spLocks/>
            </p:cNvSpPr>
            <p:nvPr/>
          </p:nvSpPr>
          <p:spPr bwMode="auto">
            <a:xfrm>
              <a:off x="2598" y="3111"/>
              <a:ext cx="127" cy="269"/>
            </a:xfrm>
            <a:custGeom>
              <a:avLst/>
              <a:gdLst>
                <a:gd name="T0" fmla="*/ 31 w 127"/>
                <a:gd name="T1" fmla="*/ 269 h 269"/>
                <a:gd name="T2" fmla="*/ 0 w 127"/>
                <a:gd name="T3" fmla="*/ 245 h 269"/>
                <a:gd name="T4" fmla="*/ 121 w 127"/>
                <a:gd name="T5" fmla="*/ 0 h 269"/>
                <a:gd name="T6" fmla="*/ 127 w 127"/>
                <a:gd name="T7" fmla="*/ 4 h 269"/>
                <a:gd name="T8" fmla="*/ 31 w 127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69">
                  <a:moveTo>
                    <a:pt x="31" y="269"/>
                  </a:moveTo>
                  <a:lnTo>
                    <a:pt x="0" y="245"/>
                  </a:lnTo>
                  <a:lnTo>
                    <a:pt x="121" y="0"/>
                  </a:lnTo>
                  <a:lnTo>
                    <a:pt x="127" y="4"/>
                  </a:lnTo>
                  <a:lnTo>
                    <a:pt x="31" y="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172"/>
            <p:cNvSpPr>
              <a:spLocks noChangeArrowheads="1"/>
            </p:cNvSpPr>
            <p:nvPr/>
          </p:nvSpPr>
          <p:spPr bwMode="auto">
            <a:xfrm>
              <a:off x="2415" y="3036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FF00FF"/>
                  </a:solidFill>
                </a:rPr>
                <a:t>R</a:t>
              </a:r>
              <a:endParaRPr lang="en-US" dirty="0"/>
            </a:p>
          </p:txBody>
        </p:sp>
        <p:sp>
          <p:nvSpPr>
            <p:cNvPr id="51" name="Line 173"/>
            <p:cNvSpPr>
              <a:spLocks noChangeShapeType="1"/>
            </p:cNvSpPr>
            <p:nvPr/>
          </p:nvSpPr>
          <p:spPr bwMode="auto">
            <a:xfrm>
              <a:off x="2693" y="3024"/>
              <a:ext cx="7" cy="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74"/>
            <p:cNvSpPr>
              <a:spLocks noChangeShapeType="1"/>
            </p:cNvSpPr>
            <p:nvPr/>
          </p:nvSpPr>
          <p:spPr bwMode="auto">
            <a:xfrm>
              <a:off x="2663" y="3035"/>
              <a:ext cx="7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75"/>
            <p:cNvSpPr>
              <a:spLocks noChangeShapeType="1"/>
            </p:cNvSpPr>
            <p:nvPr/>
          </p:nvSpPr>
          <p:spPr bwMode="auto">
            <a:xfrm>
              <a:off x="2634" y="3048"/>
              <a:ext cx="5" cy="3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76"/>
            <p:cNvSpPr>
              <a:spLocks noChangeShapeType="1"/>
            </p:cNvSpPr>
            <p:nvPr/>
          </p:nvSpPr>
          <p:spPr bwMode="auto">
            <a:xfrm>
              <a:off x="2604" y="3062"/>
              <a:ext cx="6" cy="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77"/>
            <p:cNvSpPr>
              <a:spLocks noChangeShapeType="1"/>
            </p:cNvSpPr>
            <p:nvPr/>
          </p:nvSpPr>
          <p:spPr bwMode="auto">
            <a:xfrm>
              <a:off x="2576" y="3073"/>
              <a:ext cx="4" cy="2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78"/>
            <p:cNvSpPr>
              <a:spLocks noChangeShapeType="1"/>
            </p:cNvSpPr>
            <p:nvPr/>
          </p:nvSpPr>
          <p:spPr bwMode="auto">
            <a:xfrm>
              <a:off x="2546" y="3086"/>
              <a:ext cx="3" cy="1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79"/>
            <p:cNvSpPr>
              <a:spLocks noChangeShapeType="1"/>
            </p:cNvSpPr>
            <p:nvPr/>
          </p:nvSpPr>
          <p:spPr bwMode="auto">
            <a:xfrm>
              <a:off x="2517" y="3100"/>
              <a:ext cx="3" cy="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180"/>
            <p:cNvSpPr>
              <a:spLocks noChangeArrowheads="1"/>
            </p:cNvSpPr>
            <p:nvPr/>
          </p:nvSpPr>
          <p:spPr bwMode="auto">
            <a:xfrm>
              <a:off x="2959" y="3266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FF00"/>
                  </a:solidFill>
                </a:rPr>
                <a:t>H</a:t>
              </a:r>
              <a:endParaRPr lang="en-US"/>
            </a:p>
          </p:txBody>
        </p:sp>
        <p:sp>
          <p:nvSpPr>
            <p:cNvPr id="59" name="Line 181"/>
            <p:cNvSpPr>
              <a:spLocks noChangeShapeType="1"/>
            </p:cNvSpPr>
            <p:nvPr/>
          </p:nvSpPr>
          <p:spPr bwMode="auto">
            <a:xfrm>
              <a:off x="2812" y="3096"/>
              <a:ext cx="140" cy="18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182"/>
            <p:cNvSpPr>
              <a:spLocks noChangeArrowheads="1"/>
            </p:cNvSpPr>
            <p:nvPr/>
          </p:nvSpPr>
          <p:spPr bwMode="auto">
            <a:xfrm>
              <a:off x="2700" y="2590"/>
              <a:ext cx="9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300" dirty="0">
                  <a:solidFill>
                    <a:srgbClr val="000000"/>
                  </a:solidFill>
                </a:rPr>
                <a:t>.</a:t>
              </a:r>
              <a:endParaRPr lang="en-US" dirty="0"/>
            </a:p>
          </p:txBody>
        </p:sp>
        <p:sp>
          <p:nvSpPr>
            <p:cNvPr id="61" name="Rectangle 183"/>
            <p:cNvSpPr>
              <a:spLocks noChangeArrowheads="1"/>
            </p:cNvSpPr>
            <p:nvPr/>
          </p:nvSpPr>
          <p:spPr bwMode="auto">
            <a:xfrm>
              <a:off x="2753" y="2590"/>
              <a:ext cx="9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300">
                  <a:solidFill>
                    <a:srgbClr val="000000"/>
                  </a:solidFill>
                </a:rPr>
                <a:t>.</a:t>
              </a:r>
              <a:endParaRPr lang="en-US"/>
            </a:p>
          </p:txBody>
        </p:sp>
        <p:sp>
          <p:nvSpPr>
            <p:cNvPr id="62" name="Rectangle 184"/>
            <p:cNvSpPr>
              <a:spLocks noChangeArrowheads="1"/>
            </p:cNvSpPr>
            <p:nvPr/>
          </p:nvSpPr>
          <p:spPr bwMode="auto">
            <a:xfrm>
              <a:off x="3571" y="2950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N</a:t>
              </a:r>
              <a:endParaRPr lang="en-US" dirty="0"/>
            </a:p>
          </p:txBody>
        </p:sp>
        <p:sp>
          <p:nvSpPr>
            <p:cNvPr id="63" name="Rectangle 185"/>
            <p:cNvSpPr>
              <a:spLocks noChangeArrowheads="1"/>
            </p:cNvSpPr>
            <p:nvPr/>
          </p:nvSpPr>
          <p:spPr bwMode="auto">
            <a:xfrm>
              <a:off x="3391" y="3363"/>
              <a:ext cx="142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FF00FF"/>
                  </a:solidFill>
                </a:rPr>
                <a:t>R</a:t>
              </a:r>
              <a:endParaRPr lang="en-US" dirty="0"/>
            </a:p>
          </p:txBody>
        </p:sp>
        <p:sp>
          <p:nvSpPr>
            <p:cNvPr id="64" name="Line 186"/>
            <p:cNvSpPr>
              <a:spLocks noChangeShapeType="1"/>
            </p:cNvSpPr>
            <p:nvPr/>
          </p:nvSpPr>
          <p:spPr bwMode="auto">
            <a:xfrm flipV="1">
              <a:off x="3470" y="3128"/>
              <a:ext cx="104" cy="2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87"/>
            <p:cNvSpPr>
              <a:spLocks/>
            </p:cNvSpPr>
            <p:nvPr/>
          </p:nvSpPr>
          <p:spPr bwMode="auto">
            <a:xfrm>
              <a:off x="3452" y="3123"/>
              <a:ext cx="128" cy="269"/>
            </a:xfrm>
            <a:custGeom>
              <a:avLst/>
              <a:gdLst>
                <a:gd name="T0" fmla="*/ 31 w 128"/>
                <a:gd name="T1" fmla="*/ 269 h 269"/>
                <a:gd name="T2" fmla="*/ 0 w 128"/>
                <a:gd name="T3" fmla="*/ 246 h 269"/>
                <a:gd name="T4" fmla="*/ 121 w 128"/>
                <a:gd name="T5" fmla="*/ 0 h 269"/>
                <a:gd name="T6" fmla="*/ 128 w 128"/>
                <a:gd name="T7" fmla="*/ 4 h 269"/>
                <a:gd name="T8" fmla="*/ 31 w 128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69">
                  <a:moveTo>
                    <a:pt x="31" y="269"/>
                  </a:moveTo>
                  <a:lnTo>
                    <a:pt x="0" y="246"/>
                  </a:lnTo>
                  <a:lnTo>
                    <a:pt x="121" y="0"/>
                  </a:lnTo>
                  <a:lnTo>
                    <a:pt x="128" y="4"/>
                  </a:lnTo>
                  <a:lnTo>
                    <a:pt x="31" y="2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188"/>
            <p:cNvSpPr>
              <a:spLocks noChangeArrowheads="1"/>
            </p:cNvSpPr>
            <p:nvPr/>
          </p:nvSpPr>
          <p:spPr bwMode="auto">
            <a:xfrm>
              <a:off x="3270" y="3048"/>
              <a:ext cx="116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FF"/>
                  </a:solidFill>
                </a:rPr>
                <a:t>R</a:t>
              </a:r>
              <a:endParaRPr lang="en-US"/>
            </a:p>
          </p:txBody>
        </p:sp>
        <p:sp>
          <p:nvSpPr>
            <p:cNvPr id="67" name="Line 189"/>
            <p:cNvSpPr>
              <a:spLocks noChangeShapeType="1"/>
            </p:cNvSpPr>
            <p:nvPr/>
          </p:nvSpPr>
          <p:spPr bwMode="auto">
            <a:xfrm>
              <a:off x="3546" y="3035"/>
              <a:ext cx="9" cy="4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90"/>
            <p:cNvSpPr>
              <a:spLocks noChangeShapeType="1"/>
            </p:cNvSpPr>
            <p:nvPr/>
          </p:nvSpPr>
          <p:spPr bwMode="auto">
            <a:xfrm>
              <a:off x="3516" y="3048"/>
              <a:ext cx="8" cy="4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91"/>
            <p:cNvSpPr>
              <a:spLocks noChangeShapeType="1"/>
            </p:cNvSpPr>
            <p:nvPr/>
          </p:nvSpPr>
          <p:spPr bwMode="auto">
            <a:xfrm>
              <a:off x="3487" y="3060"/>
              <a:ext cx="7" cy="3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92"/>
            <p:cNvSpPr>
              <a:spLocks noChangeShapeType="1"/>
            </p:cNvSpPr>
            <p:nvPr/>
          </p:nvSpPr>
          <p:spPr bwMode="auto">
            <a:xfrm>
              <a:off x="3459" y="3073"/>
              <a:ext cx="4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93"/>
            <p:cNvSpPr>
              <a:spLocks noChangeShapeType="1"/>
            </p:cNvSpPr>
            <p:nvPr/>
          </p:nvSpPr>
          <p:spPr bwMode="auto">
            <a:xfrm>
              <a:off x="3429" y="3086"/>
              <a:ext cx="4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194"/>
            <p:cNvSpPr>
              <a:spLocks noChangeShapeType="1"/>
            </p:cNvSpPr>
            <p:nvPr/>
          </p:nvSpPr>
          <p:spPr bwMode="auto">
            <a:xfrm>
              <a:off x="3400" y="3098"/>
              <a:ext cx="2" cy="1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95"/>
            <p:cNvSpPr>
              <a:spLocks noChangeShapeType="1"/>
            </p:cNvSpPr>
            <p:nvPr/>
          </p:nvSpPr>
          <p:spPr bwMode="auto">
            <a:xfrm>
              <a:off x="3371" y="3111"/>
              <a:ext cx="2" cy="1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196"/>
            <p:cNvSpPr>
              <a:spLocks noChangeArrowheads="1"/>
            </p:cNvSpPr>
            <p:nvPr/>
          </p:nvSpPr>
          <p:spPr bwMode="auto">
            <a:xfrm>
              <a:off x="3808" y="3276"/>
              <a:ext cx="160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FF00FF"/>
                  </a:solidFill>
                </a:rPr>
                <a:t>R </a:t>
              </a:r>
              <a:endParaRPr lang="en-US" dirty="0"/>
            </a:p>
          </p:txBody>
        </p:sp>
        <p:sp>
          <p:nvSpPr>
            <p:cNvPr id="75" name="Line 197"/>
            <p:cNvSpPr>
              <a:spLocks noChangeShapeType="1"/>
            </p:cNvSpPr>
            <p:nvPr/>
          </p:nvSpPr>
          <p:spPr bwMode="auto">
            <a:xfrm>
              <a:off x="3667" y="3109"/>
              <a:ext cx="137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198"/>
            <p:cNvSpPr>
              <a:spLocks noChangeArrowheads="1"/>
            </p:cNvSpPr>
            <p:nvPr/>
          </p:nvSpPr>
          <p:spPr bwMode="auto">
            <a:xfrm>
              <a:off x="3555" y="2605"/>
              <a:ext cx="9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300">
                  <a:solidFill>
                    <a:srgbClr val="000000"/>
                  </a:solidFill>
                </a:rPr>
                <a:t>.</a:t>
              </a:r>
              <a:endParaRPr lang="en-US"/>
            </a:p>
          </p:txBody>
        </p:sp>
        <p:sp>
          <p:nvSpPr>
            <p:cNvPr id="77" name="Rectangle 199"/>
            <p:cNvSpPr>
              <a:spLocks noChangeArrowheads="1"/>
            </p:cNvSpPr>
            <p:nvPr/>
          </p:nvSpPr>
          <p:spPr bwMode="auto">
            <a:xfrm>
              <a:off x="3607" y="2605"/>
              <a:ext cx="9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4300">
                  <a:solidFill>
                    <a:srgbClr val="000000"/>
                  </a:solidFill>
                </a:rPr>
                <a:t>.</a:t>
              </a:r>
              <a:endParaRPr lang="en-US"/>
            </a:p>
          </p:txBody>
        </p:sp>
        <p:sp>
          <p:nvSpPr>
            <p:cNvPr id="86" name="Rectangle 208"/>
            <p:cNvSpPr>
              <a:spLocks noChangeArrowheads="1"/>
            </p:cNvSpPr>
            <p:nvPr/>
          </p:nvSpPr>
          <p:spPr bwMode="auto">
            <a:xfrm>
              <a:off x="4805" y="3105"/>
              <a:ext cx="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8792" y="4319162"/>
            <a:ext cx="889051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Phân tử amin có cấu tạo tương tự amoniac, nên tính chất hóa học cũng tương đương (Tính bazo)</a:t>
            </a:r>
          </a:p>
        </p:txBody>
      </p:sp>
    </p:spTree>
    <p:extLst>
      <p:ext uri="{BB962C8B-B14F-4D97-AF65-F5344CB8AC3E}">
        <p14:creationId xmlns:p14="http://schemas.microsoft.com/office/powerpoint/2010/main" val="20114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57151"/>
            <a:ext cx="6172200" cy="53339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590549"/>
            <a:ext cx="3429000" cy="47267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152941"/>
            <a:ext cx="1905000" cy="472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73355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metylamin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etylamin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propylamin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phenolphtalein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2593836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anilin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phenolphtalein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3390900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i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nl-NL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2000" b="1" i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nl-NL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nl-NL" sz="2000" b="1" i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nl-NL" sz="20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nl-NL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2000" b="1" i="1" dirty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nl-NL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nl-NL" sz="2000" b="1" i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000" b="1" i="1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nl-NL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nl-NL" sz="20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20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nl-NL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2000" b="1" i="1" dirty="0"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nl-NL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nl-NL" sz="20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l-NL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nl-NL" sz="20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2000" b="1" i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nl-NL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57150"/>
            <a:ext cx="3429000" cy="47267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1999" y="514350"/>
            <a:ext cx="2293713" cy="472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60314" y="514350"/>
            <a:ext cx="34884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>
                <a:latin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axit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muối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509838" y="1014710"/>
            <a:ext cx="7040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 HCl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609600" y="1009947"/>
            <a:ext cx="1188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CH</a:t>
            </a:r>
            <a:r>
              <a:rPr lang="en-US" sz="2000" b="1" baseline="-25000" dirty="0">
                <a:latin typeface="Times New Roman" pitchFamily="18" charset="0"/>
              </a:rPr>
              <a:t>3</a:t>
            </a:r>
            <a:r>
              <a:rPr lang="en-US" sz="2000" b="1" dirty="0">
                <a:latin typeface="Times New Roman" pitchFamily="18" charset="0"/>
              </a:rPr>
              <a:t>NH</a:t>
            </a:r>
            <a:r>
              <a:rPr lang="en-US" sz="2000" b="1" baseline="-25000" dirty="0">
                <a:latin typeface="Times New Roman" pitchFamily="18" charset="0"/>
              </a:rPr>
              <a:t>2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333875" y="1009947"/>
            <a:ext cx="18565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 [CH</a:t>
            </a:r>
            <a:r>
              <a:rPr lang="en-US" sz="2000" b="1" baseline="-25000">
                <a:latin typeface="Times New Roman" pitchFamily="18" charset="0"/>
              </a:rPr>
              <a:t>3</a:t>
            </a:r>
            <a:r>
              <a:rPr lang="en-US" sz="2000" b="1">
                <a:latin typeface="Times New Roman" pitchFamily="18" charset="0"/>
              </a:rPr>
              <a:t>NH</a:t>
            </a:r>
            <a:r>
              <a:rPr lang="en-US" sz="2000" b="1" baseline="-25000">
                <a:latin typeface="Times New Roman" pitchFamily="18" charset="0"/>
              </a:rPr>
              <a:t>3 </a:t>
            </a:r>
            <a:r>
              <a:rPr lang="en-US" sz="2000" b="1">
                <a:latin typeface="Times New Roman" pitchFamily="18" charset="0"/>
              </a:rPr>
              <a:t>]</a:t>
            </a:r>
            <a:r>
              <a:rPr lang="en-US" sz="2000" b="1" baseline="30000">
                <a:latin typeface="Times New Roman" pitchFamily="18" charset="0"/>
              </a:rPr>
              <a:t>+</a:t>
            </a:r>
            <a:r>
              <a:rPr lang="en-US" sz="2000" b="1" baseline="-25000">
                <a:latin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</a:rPr>
              <a:t>Cl</a:t>
            </a:r>
            <a:r>
              <a:rPr lang="en-US" sz="2000" b="1" baseline="30000">
                <a:latin typeface="Times New Roman" pitchFamily="18" charset="0"/>
              </a:rPr>
              <a:t>-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152650" y="1043285"/>
            <a:ext cx="3946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+</a:t>
            </a: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3557588" y="1286172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2532328" y="1609665"/>
            <a:ext cx="7040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 HCl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632090" y="1604902"/>
            <a:ext cx="12731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C</a:t>
            </a:r>
            <a:r>
              <a:rPr lang="en-US" sz="2000" b="1" baseline="-25000" dirty="0">
                <a:latin typeface="Times New Roman" pitchFamily="18" charset="0"/>
              </a:rPr>
              <a:t>6</a:t>
            </a:r>
            <a:r>
              <a:rPr lang="en-US" sz="2000" b="1" dirty="0">
                <a:latin typeface="Times New Roman" pitchFamily="18" charset="0"/>
              </a:rPr>
              <a:t>H</a:t>
            </a:r>
            <a:r>
              <a:rPr lang="en-US" sz="2000" b="1" baseline="-25000" dirty="0">
                <a:latin typeface="Times New Roman" pitchFamily="18" charset="0"/>
              </a:rPr>
              <a:t>5</a:t>
            </a:r>
            <a:r>
              <a:rPr lang="en-US" sz="2000" b="1" dirty="0">
                <a:latin typeface="Times New Roman" pitchFamily="18" charset="0"/>
              </a:rPr>
              <a:t>NH</a:t>
            </a:r>
            <a:r>
              <a:rPr lang="en-US" sz="2000" b="1" baseline="-25000" dirty="0">
                <a:latin typeface="Times New Roman" pitchFamily="18" charset="0"/>
              </a:rPr>
              <a:t>2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4356365" y="1604902"/>
            <a:ext cx="19415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[C</a:t>
            </a:r>
            <a:r>
              <a:rPr lang="en-US" sz="2000" b="1" baseline="-25000" dirty="0">
                <a:latin typeface="Times New Roman" pitchFamily="18" charset="0"/>
              </a:rPr>
              <a:t>6</a:t>
            </a:r>
            <a:r>
              <a:rPr lang="en-US" sz="2000" b="1" dirty="0">
                <a:latin typeface="Times New Roman" pitchFamily="18" charset="0"/>
              </a:rPr>
              <a:t>H</a:t>
            </a:r>
            <a:r>
              <a:rPr lang="en-US" sz="2000" b="1" baseline="-25000" dirty="0">
                <a:latin typeface="Times New Roman" pitchFamily="18" charset="0"/>
              </a:rPr>
              <a:t>5</a:t>
            </a:r>
            <a:r>
              <a:rPr lang="en-US" sz="2000" b="1" dirty="0">
                <a:latin typeface="Times New Roman" pitchFamily="18" charset="0"/>
              </a:rPr>
              <a:t>NH</a:t>
            </a:r>
            <a:r>
              <a:rPr lang="en-US" sz="2000" b="1" baseline="-25000" dirty="0">
                <a:latin typeface="Times New Roman" pitchFamily="18" charset="0"/>
              </a:rPr>
              <a:t>3 </a:t>
            </a:r>
            <a:r>
              <a:rPr lang="en-US" sz="2000" b="1" dirty="0">
                <a:latin typeface="Times New Roman" pitchFamily="18" charset="0"/>
              </a:rPr>
              <a:t>]</a:t>
            </a:r>
            <a:r>
              <a:rPr lang="en-US" sz="2000" b="1" baseline="30000" dirty="0">
                <a:latin typeface="Times New Roman" pitchFamily="18" charset="0"/>
              </a:rPr>
              <a:t>+</a:t>
            </a:r>
            <a:r>
              <a:rPr lang="en-US" sz="2000" b="1" baseline="-25000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Cl</a:t>
            </a:r>
            <a:r>
              <a:rPr lang="en-US" sz="2000" b="1" baseline="30000" dirty="0">
                <a:latin typeface="Times New Roman" pitchFamily="18" charset="0"/>
              </a:rPr>
              <a:t>-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2175140" y="1638240"/>
            <a:ext cx="3946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 +</a:t>
            </a:r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>
            <a:off x="3580078" y="1881127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b="1"/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6235435" y="1028640"/>
            <a:ext cx="21739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metyl</a:t>
            </a:r>
            <a:r>
              <a:rPr lang="en-US" sz="2000" dirty="0" err="1">
                <a:latin typeface="Times New Roman" pitchFamily="18" charset="0"/>
              </a:rPr>
              <a:t>amoni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clorua</a:t>
            </a:r>
            <a:endParaRPr lang="en-US" sz="2000" baseline="30000" dirty="0">
              <a:latin typeface="Times New Roman" pitchFamily="18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6244991" y="1566505"/>
            <a:ext cx="22894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phenyl</a:t>
            </a:r>
            <a:r>
              <a:rPr lang="en-US" sz="2000" dirty="0" err="1">
                <a:latin typeface="Times New Roman" pitchFamily="18" charset="0"/>
              </a:rPr>
              <a:t>amoni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clorua</a:t>
            </a:r>
            <a:endParaRPr lang="en-US" sz="2000" baseline="30000" dirty="0">
              <a:latin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50888" y="2114550"/>
            <a:ext cx="5397881" cy="472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anilin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23" y="3105150"/>
            <a:ext cx="3770577" cy="129476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4191000" y="3216354"/>
            <a:ext cx="4840022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+ 3Br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→ C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0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↓ + 3HBr.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43600" y="2114550"/>
            <a:ext cx="2510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anilin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71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133350"/>
            <a:ext cx="7620000" cy="472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86212"/>
              </p:ext>
            </p:extLst>
          </p:nvPr>
        </p:nvGraphicFramePr>
        <p:xfrm>
          <a:off x="2438400" y="1352550"/>
          <a:ext cx="3215274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3" imgW="1218671" imgH="393529" progId="Equation.DSMT4">
                  <p:embed/>
                </p:oleObj>
              </mc:Choice>
              <mc:Fallback>
                <p:oleObj name="Equation" r:id="rId3" imgW="1218671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352550"/>
                        <a:ext cx="3215274" cy="8239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 t="41117" r="27388" b="51688"/>
          <a:stretch/>
        </p:blipFill>
        <p:spPr bwMode="auto">
          <a:xfrm>
            <a:off x="501931" y="633466"/>
            <a:ext cx="7803869" cy="66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62000" y="1502258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7200" y="226695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0,10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etylamin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-NH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nitơ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đktc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1,12           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2,24                  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4,48           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3,36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86543" y="3218416"/>
                <a:ext cx="3022879" cy="535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000" b="1" baseline="-250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N2</a:t>
                </a:r>
                <a:r>
                  <a:rPr lang="en-US" sz="2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=0,1.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𝟎𝟓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𝒎𝒐𝒍</m:t>
                    </m:r>
                  </m:oMath>
                </a14:m>
                <a:endPara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543" y="3218416"/>
                <a:ext cx="3022879" cy="535468"/>
              </a:xfrm>
              <a:prstGeom prst="rect">
                <a:avLst/>
              </a:prstGeom>
              <a:blipFill rotWithShape="1">
                <a:blip r:embed="rId6"/>
                <a:stretch>
                  <a:fillRect l="-1815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186543" y="3822216"/>
            <a:ext cx="4282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N2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n.22,4 = 0,05.22,4 =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1,12 lit</a:t>
            </a:r>
          </a:p>
        </p:txBody>
      </p:sp>
    </p:spTree>
    <p:extLst>
      <p:ext uri="{BB962C8B-B14F-4D97-AF65-F5344CB8AC3E}">
        <p14:creationId xmlns:p14="http://schemas.microsoft.com/office/powerpoint/2010/main" val="209682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0955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Metylamin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N.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NH.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C₂H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-NH₂.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C₂H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-NH₂.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N.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      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        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        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114" y="2986742"/>
            <a:ext cx="8490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      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        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        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381000" y="785872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0" y="1700272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53200" y="2605742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1000" y="356235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6700" y="3972469"/>
            <a:ext cx="88773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Câu 5: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Các chất có tên gọi: etyl amin, anilin và metylamin lần lượt là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OH, CH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.                       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, CH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, CH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.                      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OH, C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, CH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81600" y="42898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ẹo làm cá mè hôi♨️ cá cóc sông thơm ngon đậm đà✔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"/>
            <a:ext cx="6705600" cy="447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260211"/>
            <a:ext cx="1905000" cy="443198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9180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592240"/>
            <a:ext cx="2133600" cy="273844"/>
          </a:xfrm>
        </p:spPr>
        <p:txBody>
          <a:bodyPr/>
          <a:lstStyle/>
          <a:p>
            <a:fld id="{AD9BB004-E9D0-40A7-9881-6FAAD5FF1173}" type="slidenum">
              <a:rPr lang="en-US" altLang="en-US" sz="2000"/>
              <a:pPr/>
              <a:t>20</a:t>
            </a:fld>
            <a:endParaRPr lang="en-US" altLang="en-US" sz="2000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403226" y="76200"/>
            <a:ext cx="7673974" cy="742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eaLnBrk="0" hangingPunct="0"/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3 (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</a:rPr>
              <a:t>trang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</a:rPr>
              <a:t> 44) :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Viết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công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thức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cấu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tạo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gọi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tên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từng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amin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b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đồng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phân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CTPT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C</a:t>
            </a:r>
            <a:r>
              <a:rPr lang="en-US" sz="2000" b="1" baseline="-25000" dirty="0">
                <a:solidFill>
                  <a:srgbClr val="0070C0"/>
                </a:solidFill>
                <a:latin typeface="Times New Roman" pitchFamily="18" charset="0"/>
              </a:rPr>
              <a:t>7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H</a:t>
            </a:r>
            <a:r>
              <a:rPr lang="en-US" sz="2000" b="1" baseline="-25000" dirty="0">
                <a:solidFill>
                  <a:srgbClr val="0070C0"/>
                </a:solidFill>
                <a:latin typeface="Times New Roman" pitchFamily="18" charset="0"/>
              </a:rPr>
              <a:t>9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N (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chứa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vòng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</a:rPr>
              <a:t>benzen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</a:rPr>
              <a:t>). </a:t>
            </a:r>
          </a:p>
        </p:txBody>
      </p:sp>
      <p:grpSp>
        <p:nvGrpSpPr>
          <p:cNvPr id="81923" name="Group 3"/>
          <p:cNvGrpSpPr>
            <a:grpSpLocks/>
          </p:cNvGrpSpPr>
          <p:nvPr/>
        </p:nvGrpSpPr>
        <p:grpSpPr bwMode="auto">
          <a:xfrm>
            <a:off x="1066799" y="965597"/>
            <a:ext cx="1433345" cy="1235869"/>
            <a:chOff x="732" y="1452"/>
            <a:chExt cx="1554" cy="1200"/>
          </a:xfrm>
        </p:grpSpPr>
        <p:pic>
          <p:nvPicPr>
            <p:cNvPr id="81924" name="Picture 4" descr="Hình:Aniline-2D-skeleta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1452"/>
              <a:ext cx="864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925" name="Group 5"/>
            <p:cNvGrpSpPr>
              <a:grpSpLocks/>
            </p:cNvGrpSpPr>
            <p:nvPr/>
          </p:nvGrpSpPr>
          <p:grpSpPr bwMode="auto">
            <a:xfrm>
              <a:off x="1536" y="1818"/>
              <a:ext cx="750" cy="410"/>
              <a:chOff x="1536" y="1818"/>
              <a:chExt cx="750" cy="410"/>
            </a:xfrm>
          </p:grpSpPr>
          <p:sp>
            <p:nvSpPr>
              <p:cNvPr id="81926" name="Line 6"/>
              <p:cNvSpPr>
                <a:spLocks noChangeShapeType="1"/>
              </p:cNvSpPr>
              <p:nvPr/>
            </p:nvSpPr>
            <p:spPr bwMode="auto">
              <a:xfrm flipV="1">
                <a:off x="1536" y="2004"/>
                <a:ext cx="24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1927" name="Rectangle 7"/>
              <p:cNvSpPr>
                <a:spLocks noChangeArrowheads="1"/>
              </p:cNvSpPr>
              <p:nvPr/>
            </p:nvSpPr>
            <p:spPr bwMode="auto">
              <a:xfrm>
                <a:off x="1716" y="1818"/>
                <a:ext cx="570" cy="4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itchFamily="18" charset="0"/>
                  </a:rPr>
                  <a:t>CH</a:t>
                </a:r>
                <a:r>
                  <a:rPr lang="en-US" sz="2000" baseline="-25000" dirty="0">
                    <a:latin typeface="Times New Roman" pitchFamily="18" charset="0"/>
                  </a:rPr>
                  <a:t>3</a:t>
                </a:r>
              </a:p>
            </p:txBody>
          </p:sp>
        </p:grpSp>
      </p:grpSp>
      <p:grpSp>
        <p:nvGrpSpPr>
          <p:cNvPr id="81928" name="Group 8"/>
          <p:cNvGrpSpPr>
            <a:grpSpLocks/>
          </p:cNvGrpSpPr>
          <p:nvPr/>
        </p:nvGrpSpPr>
        <p:grpSpPr bwMode="auto">
          <a:xfrm>
            <a:off x="3733799" y="965597"/>
            <a:ext cx="1336675" cy="1306114"/>
            <a:chOff x="1920" y="1248"/>
            <a:chExt cx="1072" cy="1095"/>
          </a:xfrm>
        </p:grpSpPr>
        <p:pic>
          <p:nvPicPr>
            <p:cNvPr id="81929" name="Picture 9" descr="Hình:Aniline-2D-skeleta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48"/>
              <a:ext cx="599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30" name="Line 10"/>
            <p:cNvSpPr>
              <a:spLocks noChangeShapeType="1"/>
            </p:cNvSpPr>
            <p:nvPr/>
          </p:nvSpPr>
          <p:spPr bwMode="auto">
            <a:xfrm>
              <a:off x="2472" y="2064"/>
              <a:ext cx="16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>
              <a:off x="2597" y="2007"/>
              <a:ext cx="395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CH</a:t>
              </a:r>
              <a:r>
                <a:rPr lang="en-US" sz="2000" baseline="-25000"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81932" name="Group 12"/>
          <p:cNvGrpSpPr>
            <a:grpSpLocks/>
          </p:cNvGrpSpPr>
          <p:nvPr/>
        </p:nvGrpSpPr>
        <p:grpSpPr bwMode="auto">
          <a:xfrm>
            <a:off x="6083301" y="965597"/>
            <a:ext cx="827090" cy="1689497"/>
            <a:chOff x="3360" y="936"/>
            <a:chExt cx="599" cy="1419"/>
          </a:xfrm>
        </p:grpSpPr>
        <p:pic>
          <p:nvPicPr>
            <p:cNvPr id="81933" name="Picture 13" descr="Hình:Aniline-2D-skeleta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936"/>
              <a:ext cx="599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34" name="Line 14"/>
            <p:cNvSpPr>
              <a:spLocks noChangeShapeType="1"/>
            </p:cNvSpPr>
            <p:nvPr/>
          </p:nvSpPr>
          <p:spPr bwMode="auto">
            <a:xfrm>
              <a:off x="3660" y="18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81935" name="Rectangle 15"/>
            <p:cNvSpPr>
              <a:spLocks noChangeArrowheads="1"/>
            </p:cNvSpPr>
            <p:nvPr/>
          </p:nvSpPr>
          <p:spPr bwMode="auto">
            <a:xfrm>
              <a:off x="3533" y="2019"/>
              <a:ext cx="395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CH</a:t>
              </a:r>
              <a:r>
                <a:rPr lang="en-US" sz="2000" baseline="-25000"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81936" name="Group 16"/>
          <p:cNvGrpSpPr>
            <a:grpSpLocks/>
          </p:cNvGrpSpPr>
          <p:nvPr/>
        </p:nvGrpSpPr>
        <p:grpSpPr bwMode="auto">
          <a:xfrm>
            <a:off x="5776913" y="2571750"/>
            <a:ext cx="1423248" cy="1282303"/>
            <a:chOff x="720" y="2307"/>
            <a:chExt cx="1029" cy="1077"/>
          </a:xfrm>
        </p:grpSpPr>
        <p:pic>
          <p:nvPicPr>
            <p:cNvPr id="81937" name="Picture 17" descr="Hình:Aniline-2D-skeleta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400"/>
              <a:ext cx="599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38" name="Rectangle 18"/>
            <p:cNvSpPr>
              <a:spLocks noChangeArrowheads="1"/>
            </p:cNvSpPr>
            <p:nvPr/>
          </p:nvSpPr>
          <p:spPr bwMode="auto">
            <a:xfrm>
              <a:off x="1296" y="2307"/>
              <a:ext cx="453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B050"/>
                  </a:solidFill>
                  <a:latin typeface="Times New Roman" pitchFamily="18" charset="0"/>
                </a:rPr>
                <a:t>CH</a:t>
              </a:r>
              <a:r>
                <a:rPr lang="en-US" sz="2000" baseline="-25000">
                  <a:solidFill>
                    <a:srgbClr val="00B05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81939" name="Rectangle 19"/>
            <p:cNvSpPr>
              <a:spLocks noChangeArrowheads="1"/>
            </p:cNvSpPr>
            <p:nvPr/>
          </p:nvSpPr>
          <p:spPr bwMode="auto">
            <a:xfrm>
              <a:off x="1224" y="2484"/>
              <a:ext cx="9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rgbClr val="00B050"/>
                </a:solidFill>
              </a:endParaRPr>
            </a:p>
          </p:txBody>
        </p:sp>
        <p:sp>
          <p:nvSpPr>
            <p:cNvPr id="81940" name="Line 20"/>
            <p:cNvSpPr>
              <a:spLocks noChangeShapeType="1"/>
            </p:cNvSpPr>
            <p:nvPr/>
          </p:nvSpPr>
          <p:spPr bwMode="auto">
            <a:xfrm>
              <a:off x="1248" y="249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>
                <a:solidFill>
                  <a:srgbClr val="00B050"/>
                </a:solidFill>
              </a:endParaRPr>
            </a:p>
          </p:txBody>
        </p:sp>
      </p:grpSp>
      <p:grpSp>
        <p:nvGrpSpPr>
          <p:cNvPr id="81941" name="Group 21"/>
          <p:cNvGrpSpPr>
            <a:grpSpLocks/>
          </p:cNvGrpSpPr>
          <p:nvPr/>
        </p:nvGrpSpPr>
        <p:grpSpPr bwMode="auto">
          <a:xfrm>
            <a:off x="1863716" y="2571751"/>
            <a:ext cx="1470033" cy="1346596"/>
            <a:chOff x="2160" y="2352"/>
            <a:chExt cx="1044" cy="1080"/>
          </a:xfrm>
        </p:grpSpPr>
        <p:pic>
          <p:nvPicPr>
            <p:cNvPr id="81942" name="Picture 22" descr="Hình:Aniline-2D-skeleta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448"/>
              <a:ext cx="599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43" name="Rectangle 23"/>
            <p:cNvSpPr>
              <a:spLocks noChangeArrowheads="1"/>
            </p:cNvSpPr>
            <p:nvPr/>
          </p:nvSpPr>
          <p:spPr bwMode="auto">
            <a:xfrm>
              <a:off x="2352" y="2352"/>
              <a:ext cx="85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00B050"/>
                  </a:solidFill>
                  <a:latin typeface="Times New Roman" pitchFamily="18" charset="0"/>
                </a:rPr>
                <a:t>  CH</a:t>
              </a:r>
              <a:r>
                <a:rPr lang="en-US" sz="2000" baseline="-25000">
                  <a:solidFill>
                    <a:srgbClr val="00B050"/>
                  </a:solidFill>
                  <a:latin typeface="Times New Roman" pitchFamily="18" charset="0"/>
                </a:rPr>
                <a:t>2</a:t>
              </a:r>
              <a:r>
                <a:rPr lang="en-US" sz="2000">
                  <a:solidFill>
                    <a:srgbClr val="00B050"/>
                  </a:solidFill>
                  <a:latin typeface="Times New Roman" pitchFamily="18" charset="0"/>
                </a:rPr>
                <a:t>-NH</a:t>
              </a:r>
              <a:r>
                <a:rPr lang="en-US" sz="2000" baseline="-25000">
                  <a:solidFill>
                    <a:srgbClr val="00B05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514350" y="2220515"/>
            <a:ext cx="1981200" cy="319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eaLnBrk="0" hangingPunct="0"/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o</a:t>
            </a:r>
            <a:r>
              <a:rPr lang="en-US" sz="2000" dirty="0">
                <a:latin typeface="Times New Roman" pitchFamily="18" charset="0"/>
              </a:rPr>
              <a:t>-</a:t>
            </a:r>
            <a:r>
              <a:rPr lang="en-US" sz="2000" dirty="0" err="1">
                <a:latin typeface="Times New Roman" pitchFamily="18" charset="0"/>
              </a:rPr>
              <a:t>metylanilin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3263900" y="2253853"/>
            <a:ext cx="1981200" cy="319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eaLnBrk="0" hangingPunct="0"/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m-</a:t>
            </a:r>
            <a:r>
              <a:rPr lang="en-US" sz="2000" dirty="0" err="1">
                <a:latin typeface="Times New Roman" pitchFamily="18" charset="0"/>
              </a:rPr>
              <a:t>metylanilin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7010400" y="2215753"/>
            <a:ext cx="1981200" cy="319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eaLnBrk="0" hangingPunct="0"/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p-</a:t>
            </a:r>
            <a:r>
              <a:rPr lang="en-US" sz="2000" dirty="0" err="1">
                <a:latin typeface="Times New Roman" pitchFamily="18" charset="0"/>
              </a:rPr>
              <a:t>metylanilin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1947" name="Rectangle 27"/>
          <p:cNvSpPr>
            <a:spLocks noChangeArrowheads="1"/>
          </p:cNvSpPr>
          <p:nvPr/>
        </p:nvSpPr>
        <p:spPr bwMode="auto">
          <a:xfrm>
            <a:off x="295276" y="1620440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(1)</a:t>
            </a:r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2886076" y="1684734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(2)</a:t>
            </a:r>
          </a:p>
        </p:txBody>
      </p:sp>
      <p:sp>
        <p:nvSpPr>
          <p:cNvPr id="81949" name="Rectangle 29"/>
          <p:cNvSpPr>
            <a:spLocks noChangeArrowheads="1"/>
          </p:cNvSpPr>
          <p:nvPr/>
        </p:nvSpPr>
        <p:spPr bwMode="auto">
          <a:xfrm>
            <a:off x="5470526" y="1568053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(3)</a:t>
            </a:r>
          </a:p>
        </p:txBody>
      </p:sp>
      <p:sp>
        <p:nvSpPr>
          <p:cNvPr id="81950" name="Rectangle 30"/>
          <p:cNvSpPr>
            <a:spLocks noChangeArrowheads="1"/>
          </p:cNvSpPr>
          <p:nvPr/>
        </p:nvSpPr>
        <p:spPr bwMode="auto">
          <a:xfrm>
            <a:off x="5080739" y="3943350"/>
            <a:ext cx="2463061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eaLnBrk="0" hangingPunct="0">
              <a:buFontTx/>
              <a:buChar char="-"/>
            </a:pPr>
            <a:r>
              <a:rPr lang="en-US" sz="2000" dirty="0" err="1">
                <a:latin typeface="Times New Roman" pitchFamily="18" charset="0"/>
              </a:rPr>
              <a:t>metylphenylamin</a:t>
            </a:r>
            <a:endParaRPr lang="en-US" sz="2000" dirty="0">
              <a:latin typeface="Times New Roman" pitchFamily="18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en-US" sz="2000" dirty="0">
                <a:latin typeface="Times New Roman" pitchFamily="18" charset="0"/>
              </a:rPr>
              <a:t>N-</a:t>
            </a:r>
            <a:r>
              <a:rPr lang="en-US" sz="2000" dirty="0" err="1">
                <a:latin typeface="Times New Roman" pitchFamily="18" charset="0"/>
              </a:rPr>
              <a:t>metylbenzenamin</a:t>
            </a:r>
            <a:endParaRPr lang="en-US" sz="2000" dirty="0">
              <a:latin typeface="Times New Roman" pitchFamily="18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en-US" sz="2000" dirty="0">
                <a:latin typeface="Times New Roman" pitchFamily="18" charset="0"/>
              </a:rPr>
              <a:t>N-</a:t>
            </a:r>
            <a:r>
              <a:rPr lang="en-US" sz="2000" dirty="0" err="1">
                <a:latin typeface="Times New Roman" pitchFamily="18" charset="0"/>
              </a:rPr>
              <a:t>metylanilin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1951" name="Rectangle 31"/>
          <p:cNvSpPr>
            <a:spLocks noChangeArrowheads="1"/>
          </p:cNvSpPr>
          <p:nvPr/>
        </p:nvSpPr>
        <p:spPr bwMode="auto">
          <a:xfrm>
            <a:off x="5086351" y="3299221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(5)</a:t>
            </a:r>
          </a:p>
        </p:txBody>
      </p:sp>
      <p:sp>
        <p:nvSpPr>
          <p:cNvPr id="81952" name="Rectangle 32"/>
          <p:cNvSpPr>
            <a:spLocks noChangeArrowheads="1"/>
          </p:cNvSpPr>
          <p:nvPr/>
        </p:nvSpPr>
        <p:spPr bwMode="auto">
          <a:xfrm>
            <a:off x="1174751" y="3363515"/>
            <a:ext cx="612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(4)</a:t>
            </a:r>
          </a:p>
        </p:txBody>
      </p:sp>
      <p:sp>
        <p:nvSpPr>
          <p:cNvPr id="81953" name="Rectangle 33"/>
          <p:cNvSpPr>
            <a:spLocks noChangeArrowheads="1"/>
          </p:cNvSpPr>
          <p:nvPr/>
        </p:nvSpPr>
        <p:spPr bwMode="auto">
          <a:xfrm>
            <a:off x="1257558" y="4019550"/>
            <a:ext cx="1981200" cy="727473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eaLnBrk="0" hangingPunct="0">
              <a:buFontTx/>
              <a:buChar char="-"/>
            </a:pPr>
            <a:r>
              <a:rPr lang="en-US" sz="2000" dirty="0" err="1">
                <a:latin typeface="Times New Roman" pitchFamily="18" charset="0"/>
              </a:rPr>
              <a:t>benzylamin</a:t>
            </a:r>
            <a:endParaRPr lang="en-US" sz="2000" dirty="0">
              <a:latin typeface="Times New Roman" pitchFamily="18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en-US" sz="2000" dirty="0" err="1">
                <a:latin typeface="Times New Roman" pitchFamily="18" charset="0"/>
              </a:rPr>
              <a:t>toluenamin</a:t>
            </a:r>
            <a:endParaRPr lang="en-US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7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  <p:bldP spid="81944" grpId="0" animBg="1"/>
      <p:bldP spid="81945" grpId="0" animBg="1"/>
      <p:bldP spid="81946" grpId="0" animBg="1"/>
      <p:bldP spid="81947" grpId="0"/>
      <p:bldP spid="81948" grpId="0"/>
      <p:bldP spid="81949" grpId="0"/>
      <p:bldP spid="81950" grpId="0" animBg="1"/>
      <p:bldP spid="81951" grpId="0"/>
      <p:bldP spid="81952" grpId="0"/>
      <p:bldP spid="819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6106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metylamin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amoniac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phenylamin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etylamin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A.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amoniac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			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metylamin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         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C.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phenylamin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           			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etylamin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A.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        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C.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  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, 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6: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(X)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brôm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(X)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indent="228600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alanin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anilin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etylamin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metylamin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5029200" y="165735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53000" y="302895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38400" y="3946071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657350"/>
            <a:ext cx="89154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8: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Cho 4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COOH, CH</a:t>
            </a: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X, Y, Z, T.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0,01M, ở 25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0C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572540"/>
              </p:ext>
            </p:extLst>
          </p:nvPr>
        </p:nvGraphicFramePr>
        <p:xfrm>
          <a:off x="2713718" y="2829114"/>
          <a:ext cx="6169025" cy="88563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33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3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81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1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3,37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11,31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3678005"/>
            <a:ext cx="8610600" cy="7987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COOH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415421"/>
            <a:ext cx="8763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-NH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+3Br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→ X+ 3HBr. X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A.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bromanilin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2,4,6-tribromanilin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tribromanilin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1,3,5-tribromanilin    </a:t>
            </a:r>
          </a:p>
        </p:txBody>
      </p:sp>
      <p:sp>
        <p:nvSpPr>
          <p:cNvPr id="10" name="Oval 9"/>
          <p:cNvSpPr/>
          <p:nvPr/>
        </p:nvSpPr>
        <p:spPr>
          <a:xfrm>
            <a:off x="2286000" y="112395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76500" y="4109357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9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15444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3,1 gam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100ml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1M.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       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            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  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27635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0233" y="2872085"/>
            <a:ext cx="4911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n 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C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.V=0,1.1=0,1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730" y="1733550"/>
            <a:ext cx="397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RNH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182161" y="2271713"/>
            <a:ext cx="7040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HCl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972327" y="2266950"/>
            <a:ext cx="9044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RNH</a:t>
            </a:r>
            <a:r>
              <a:rPr lang="en-US" sz="2000" b="1" baseline="-25000" dirty="0">
                <a:latin typeface="Times New Roman" pitchFamily="18" charset="0"/>
              </a:rPr>
              <a:t>2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696602" y="2266950"/>
            <a:ext cx="12041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RNH</a:t>
            </a:r>
            <a:r>
              <a:rPr lang="en-US" sz="2000" b="1" baseline="-25000" dirty="0">
                <a:latin typeface="Times New Roman" pitchFamily="18" charset="0"/>
              </a:rPr>
              <a:t>2 </a:t>
            </a:r>
            <a:r>
              <a:rPr lang="en-US" sz="2000" b="1" dirty="0" err="1">
                <a:latin typeface="Times New Roman" pitchFamily="18" charset="0"/>
              </a:rPr>
              <a:t>Cl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2515377" y="2300288"/>
            <a:ext cx="3946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Times New Roman" pitchFamily="18" charset="0"/>
              </a:rPr>
              <a:t> +</a:t>
            </a:r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3920315" y="2543175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8200" y="3527030"/>
                <a:ext cx="2480166" cy="644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000" baseline="-25000" dirty="0" err="1">
                    <a:latin typeface="Times New Roman" pitchFamily="18" charset="0"/>
                    <a:cs typeface="Times New Roman" pitchFamily="18" charset="0"/>
                  </a:rPr>
                  <a:t>amin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3,1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0,1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31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27030"/>
                <a:ext cx="2480166" cy="644920"/>
              </a:xfrm>
              <a:prstGeom prst="rect">
                <a:avLst/>
              </a:prstGeom>
              <a:blipFill rotWithShape="1">
                <a:blip r:embed="rId2"/>
                <a:stretch>
                  <a:fillRect l="-2217" r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276600" y="3619440"/>
            <a:ext cx="77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R+16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49569" y="3849490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0" y="3619440"/>
            <a:ext cx="2627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 =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16 =15 (CH</a:t>
            </a:r>
            <a:r>
              <a:rPr lang="en-US" sz="2000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26194" y="4189729"/>
            <a:ext cx="263362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b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Hay: 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91756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 animBg="1"/>
      <p:bldP spid="17" grpId="0"/>
      <p:bldP spid="18" grpId="0"/>
      <p:bldP spid="21" grpId="0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0784" y="666750"/>
            <a:ext cx="46394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end</a:t>
            </a:r>
            <a:endParaRPr lang="en-U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0508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0F399-7D61-4769-A2F3-9D731AF81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F0D25-4523-4072-81B7-5564325CB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886200" cy="339447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10a1 x 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12a4 x 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11a2 x 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10a3 x 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11a3 x 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11a1 x 2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79DE88-1406-42E1-B106-C33AE1637049}"/>
              </a:ext>
            </a:extLst>
          </p:cNvPr>
          <p:cNvSpPr txBox="1">
            <a:spLocks/>
          </p:cNvSpPr>
          <p:nvPr/>
        </p:nvSpPr>
        <p:spPr>
          <a:xfrm>
            <a:off x="4343400" y="1164169"/>
            <a:ext cx="3886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10a2 x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0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57400" y="1"/>
            <a:ext cx="7086600" cy="609599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AMIN, AMINO AXIT VÀ PROTEIN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7206" y="0"/>
            <a:ext cx="2074606" cy="609599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 3: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52600" y="1657350"/>
            <a:ext cx="5791200" cy="6095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9: AMIN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9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33600" y="0"/>
            <a:ext cx="5323114" cy="53339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 DUNG 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52089327"/>
              </p:ext>
            </p:extLst>
          </p:nvPr>
        </p:nvGraphicFramePr>
        <p:xfrm>
          <a:off x="762000" y="971550"/>
          <a:ext cx="8077200" cy="3617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 Same Side Corner Rectangle 4"/>
          <p:cNvSpPr/>
          <p:nvPr/>
        </p:nvSpPr>
        <p:spPr>
          <a:xfrm>
            <a:off x="1052909" y="2343150"/>
            <a:ext cx="6991083" cy="6639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17145" rIns="17145" bIns="17145" numCol="1" spcCol="1270" anchor="ctr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700" kern="1200"/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700" kern="1200" dirty="0"/>
          </a:p>
        </p:txBody>
      </p:sp>
    </p:spTree>
    <p:extLst>
      <p:ext uri="{BB962C8B-B14F-4D97-AF65-F5344CB8AC3E}">
        <p14:creationId xmlns:p14="http://schemas.microsoft.com/office/powerpoint/2010/main" val="60281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57151"/>
            <a:ext cx="6172200" cy="533399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6675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18104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Font typeface="Wingdings" pitchFamily="2" charset="2"/>
              <a:buChar char="§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fr-FR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fr-FR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fr-FR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fr-FR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fr-F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fr-FR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hidrocacbon</a:t>
            </a:r>
            <a:r>
              <a:rPr lang="fr-FR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fr-FR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343400" y="2184796"/>
            <a:ext cx="198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="1" baseline="-25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="1" baseline="-25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b="1" baseline="-250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715000" y="2190750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-25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="1" baseline="-25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23" name="Group 32"/>
          <p:cNvGrpSpPr>
            <a:grpSpLocks/>
          </p:cNvGrpSpPr>
          <p:nvPr/>
        </p:nvGrpSpPr>
        <p:grpSpPr bwMode="auto">
          <a:xfrm>
            <a:off x="1181100" y="2714797"/>
            <a:ext cx="1752600" cy="919163"/>
            <a:chOff x="192" y="2448"/>
            <a:chExt cx="1104" cy="772"/>
          </a:xfrm>
        </p:grpSpPr>
        <p:sp>
          <p:nvSpPr>
            <p:cNvPr id="24" name="Text Box 33"/>
            <p:cNvSpPr txBox="1">
              <a:spLocks noChangeArrowheads="1"/>
            </p:cNvSpPr>
            <p:nvPr/>
          </p:nvSpPr>
          <p:spPr bwMode="auto">
            <a:xfrm>
              <a:off x="384" y="2448"/>
              <a:ext cx="91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b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34"/>
            <p:cNvSpPr txBox="1">
              <a:spLocks noChangeArrowheads="1"/>
            </p:cNvSpPr>
            <p:nvPr/>
          </p:nvSpPr>
          <p:spPr bwMode="auto">
            <a:xfrm>
              <a:off x="192" y="2448"/>
              <a:ext cx="2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6" name="Line 35"/>
            <p:cNvSpPr>
              <a:spLocks noChangeShapeType="1"/>
            </p:cNvSpPr>
            <p:nvPr/>
          </p:nvSpPr>
          <p:spPr bwMode="auto">
            <a:xfrm>
              <a:off x="648" y="2760"/>
              <a:ext cx="0" cy="144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2400"/>
            </a:p>
          </p:txBody>
        </p:sp>
        <p:sp>
          <p:nvSpPr>
            <p:cNvPr id="27" name="Text Box 36"/>
            <p:cNvSpPr txBox="1">
              <a:spLocks noChangeArrowheads="1"/>
            </p:cNvSpPr>
            <p:nvPr/>
          </p:nvSpPr>
          <p:spPr bwMode="auto">
            <a:xfrm>
              <a:off x="504" y="2832"/>
              <a:ext cx="2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28" name="Group 94"/>
          <p:cNvGrpSpPr>
            <a:grpSpLocks/>
          </p:cNvGrpSpPr>
          <p:nvPr/>
        </p:nvGrpSpPr>
        <p:grpSpPr bwMode="auto">
          <a:xfrm>
            <a:off x="4343770" y="3867150"/>
            <a:ext cx="2209430" cy="857250"/>
            <a:chOff x="3840" y="1488"/>
            <a:chExt cx="1342" cy="720"/>
          </a:xfrm>
        </p:grpSpPr>
        <p:sp>
          <p:nvSpPr>
            <p:cNvPr id="29" name="Text Box 42"/>
            <p:cNvSpPr txBox="1">
              <a:spLocks noChangeArrowheads="1"/>
            </p:cNvSpPr>
            <p:nvPr/>
          </p:nvSpPr>
          <p:spPr bwMode="auto">
            <a:xfrm>
              <a:off x="4281" y="1872"/>
              <a:ext cx="62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000" b="1" baseline="-25000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b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pSp>
          <p:nvGrpSpPr>
            <p:cNvPr id="30" name="Group 93"/>
            <p:cNvGrpSpPr>
              <a:grpSpLocks/>
            </p:cNvGrpSpPr>
            <p:nvPr/>
          </p:nvGrpSpPr>
          <p:grpSpPr bwMode="auto">
            <a:xfrm>
              <a:off x="3840" y="1488"/>
              <a:ext cx="1342" cy="432"/>
              <a:chOff x="3840" y="1488"/>
              <a:chExt cx="1342" cy="432"/>
            </a:xfrm>
          </p:grpSpPr>
          <p:grpSp>
            <p:nvGrpSpPr>
              <p:cNvPr id="31" name="Group 39"/>
              <p:cNvGrpSpPr>
                <a:grpSpLocks/>
              </p:cNvGrpSpPr>
              <p:nvPr/>
            </p:nvGrpSpPr>
            <p:grpSpPr bwMode="auto">
              <a:xfrm>
                <a:off x="3840" y="1488"/>
                <a:ext cx="1056" cy="432"/>
                <a:chOff x="1536" y="1680"/>
                <a:chExt cx="1056" cy="432"/>
              </a:xfrm>
            </p:grpSpPr>
            <p:sp>
              <p:nvSpPr>
                <p:cNvPr id="33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536" y="1680"/>
                  <a:ext cx="1056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sz="2000" b="1" dirty="0">
                      <a:solidFill>
                        <a:srgbClr val="003399"/>
                      </a:solidFill>
                      <a:latin typeface="Times New Roman" pitchFamily="18" charset="0"/>
                      <a:cs typeface="Times New Roman" pitchFamily="18" charset="0"/>
                    </a:rPr>
                    <a:t> CH</a:t>
                  </a:r>
                  <a:r>
                    <a:rPr lang="en-US" sz="2000" b="1" baseline="-25000" dirty="0">
                      <a:solidFill>
                        <a:srgbClr val="003399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lang="en-US" sz="2000" b="1" baseline="-25000" dirty="0">
                      <a:solidFill>
                        <a:srgbClr val="8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– </a:t>
                  </a:r>
                  <a:r>
                    <a:rPr lang="en-US" sz="2000" b="1" dirty="0">
                      <a:solidFill>
                        <a:srgbClr val="CC0000"/>
                      </a:solidFill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 – </a:t>
                  </a:r>
                  <a:endParaRPr lang="en-US" sz="2000" b="1" baseline="-25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Line 41"/>
                <p:cNvSpPr>
                  <a:spLocks noChangeShapeType="1"/>
                </p:cNvSpPr>
                <p:nvPr/>
              </p:nvSpPr>
              <p:spPr bwMode="auto">
                <a:xfrm>
                  <a:off x="2091" y="196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32" name="Text Box 43"/>
              <p:cNvSpPr txBox="1">
                <a:spLocks noChangeArrowheads="1"/>
              </p:cNvSpPr>
              <p:nvPr/>
            </p:nvSpPr>
            <p:spPr bwMode="auto">
              <a:xfrm>
                <a:off x="4563" y="1488"/>
                <a:ext cx="619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003366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sz="2000" b="1" baseline="-25000" dirty="0">
                    <a:solidFill>
                      <a:srgbClr val="003366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000" b="1" dirty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</p:grpSp>
      <p:sp>
        <p:nvSpPr>
          <p:cNvPr id="35" name="Text Box 51"/>
          <p:cNvSpPr txBox="1">
            <a:spLocks noChangeArrowheads="1"/>
          </p:cNvSpPr>
          <p:nvPr/>
        </p:nvSpPr>
        <p:spPr bwMode="auto">
          <a:xfrm>
            <a:off x="1295400" y="1733550"/>
            <a:ext cx="17526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latin typeface="Times New Roman" pitchFamily="18" charset="0"/>
              </a:rPr>
              <a:t>Amoniac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36" name="Text Box 52"/>
          <p:cNvSpPr txBox="1">
            <a:spLocks noChangeArrowheads="1"/>
          </p:cNvSpPr>
          <p:nvPr/>
        </p:nvSpPr>
        <p:spPr bwMode="auto">
          <a:xfrm>
            <a:off x="4913349" y="1712908"/>
            <a:ext cx="1539875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Times New Roman" pitchFamily="18" charset="0"/>
              </a:rPr>
              <a:t>Amin </a:t>
            </a:r>
            <a:endParaRPr lang="en-US" sz="2000" dirty="0">
              <a:latin typeface="Times New Roman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343400" y="2724150"/>
            <a:ext cx="2209800" cy="406004"/>
            <a:chOff x="4419599" y="2870599"/>
            <a:chExt cx="2209800" cy="406004"/>
          </a:xfrm>
        </p:grpSpPr>
        <p:grpSp>
          <p:nvGrpSpPr>
            <p:cNvPr id="19" name="Group 28"/>
            <p:cNvGrpSpPr>
              <a:grpSpLocks/>
            </p:cNvGrpSpPr>
            <p:nvPr/>
          </p:nvGrpSpPr>
          <p:grpSpPr bwMode="auto">
            <a:xfrm>
              <a:off x="4419599" y="2870599"/>
              <a:ext cx="2209800" cy="406004"/>
              <a:chOff x="4272" y="1680"/>
              <a:chExt cx="1392" cy="341"/>
            </a:xfrm>
          </p:grpSpPr>
          <p:sp>
            <p:nvSpPr>
              <p:cNvPr id="20" name="Text Box 29"/>
              <p:cNvSpPr txBox="1">
                <a:spLocks noChangeArrowheads="1"/>
              </p:cNvSpPr>
              <p:nvPr/>
            </p:nvSpPr>
            <p:spPr bwMode="auto">
              <a:xfrm>
                <a:off x="4272" y="1680"/>
                <a:ext cx="116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sz="2000" b="1" baseline="-25000" dirty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000" b="1" baseline="-25000" dirty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–</a:t>
                </a:r>
                <a:r>
                  <a:rPr lang="en-US" sz="20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NH</a:t>
                </a:r>
                <a:endParaRPr lang="en-US" sz="2000" b="1" baseline="-25000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 Box 31"/>
              <p:cNvSpPr txBox="1">
                <a:spLocks noChangeArrowheads="1"/>
              </p:cNvSpPr>
              <p:nvPr/>
            </p:nvSpPr>
            <p:spPr bwMode="auto">
              <a:xfrm>
                <a:off x="5040" y="1685"/>
                <a:ext cx="62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sz="2000" b="1" baseline="-25000" dirty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2000" b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5562600" y="3105150"/>
              <a:ext cx="152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/>
          <p:cNvCxnSpPr>
            <a:stCxn id="24" idx="3"/>
          </p:cNvCxnSpPr>
          <p:nvPr/>
        </p:nvCxnSpPr>
        <p:spPr>
          <a:xfrm flipV="1">
            <a:off x="2933700" y="2384851"/>
            <a:ext cx="1181100" cy="560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4" idx="3"/>
          </p:cNvCxnSpPr>
          <p:nvPr/>
        </p:nvCxnSpPr>
        <p:spPr>
          <a:xfrm>
            <a:off x="2933700" y="2945779"/>
            <a:ext cx="1181100" cy="178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4" idx="3"/>
          </p:cNvCxnSpPr>
          <p:nvPr/>
        </p:nvCxnSpPr>
        <p:spPr>
          <a:xfrm>
            <a:off x="2933700" y="2945779"/>
            <a:ext cx="1181100" cy="997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1181100" y="2714797"/>
            <a:ext cx="419100" cy="4191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676400" y="3219450"/>
            <a:ext cx="419100" cy="4191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247900" y="2724150"/>
            <a:ext cx="419100" cy="4191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4343400" y="3181350"/>
            <a:ext cx="2209800" cy="406004"/>
            <a:chOff x="6477000" y="2876550"/>
            <a:chExt cx="2209800" cy="406004"/>
          </a:xfrm>
        </p:grpSpPr>
        <p:grpSp>
          <p:nvGrpSpPr>
            <p:cNvPr id="63" name="Group 28"/>
            <p:cNvGrpSpPr>
              <a:grpSpLocks/>
            </p:cNvGrpSpPr>
            <p:nvPr/>
          </p:nvGrpSpPr>
          <p:grpSpPr bwMode="auto">
            <a:xfrm>
              <a:off x="6477000" y="2876550"/>
              <a:ext cx="2209800" cy="406004"/>
              <a:chOff x="4272" y="1680"/>
              <a:chExt cx="1392" cy="341"/>
            </a:xfrm>
          </p:grpSpPr>
          <p:sp>
            <p:nvSpPr>
              <p:cNvPr id="64" name="Text Box 29"/>
              <p:cNvSpPr txBox="1">
                <a:spLocks noChangeArrowheads="1"/>
              </p:cNvSpPr>
              <p:nvPr/>
            </p:nvSpPr>
            <p:spPr bwMode="auto">
              <a:xfrm>
                <a:off x="4272" y="1680"/>
                <a:ext cx="116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sz="2000" b="1" baseline="-25000" dirty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000" b="1" baseline="-25000" dirty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–</a:t>
                </a:r>
                <a:r>
                  <a:rPr lang="en-US" sz="2000" b="1" dirty="0">
                    <a:solidFill>
                      <a:srgbClr val="CC0000"/>
                    </a:solidFill>
                    <a:latin typeface="Times New Roman" pitchFamily="18" charset="0"/>
                    <a:cs typeface="Times New Roman" pitchFamily="18" charset="0"/>
                  </a:rPr>
                  <a:t>NH</a:t>
                </a:r>
                <a:endParaRPr lang="en-US" sz="2000" b="1" baseline="-25000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Text Box 31"/>
              <p:cNvSpPr txBox="1">
                <a:spLocks noChangeArrowheads="1"/>
              </p:cNvSpPr>
              <p:nvPr/>
            </p:nvSpPr>
            <p:spPr bwMode="auto">
              <a:xfrm>
                <a:off x="5040" y="1685"/>
                <a:ext cx="62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000" b="1" baseline="-25000" dirty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b="1" dirty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000" b="1" baseline="-25000" dirty="0">
                    <a:solidFill>
                      <a:srgbClr val="003399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2000" b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>
              <a:off x="7620000" y="3105150"/>
              <a:ext cx="1524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Right Brace 73"/>
          <p:cNvSpPr/>
          <p:nvPr/>
        </p:nvSpPr>
        <p:spPr>
          <a:xfrm>
            <a:off x="6453224" y="2924175"/>
            <a:ext cx="99976" cy="485775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239000" y="2190750"/>
            <a:ext cx="990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39000" y="3040618"/>
            <a:ext cx="990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239000" y="3867150"/>
            <a:ext cx="990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93287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  <p:bldP spid="11" grpId="0"/>
      <p:bldP spid="35" grpId="0" animBg="1"/>
      <p:bldP spid="36" grpId="0" animBg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2" grpId="0" animBg="1"/>
      <p:bldP spid="62" grpId="1" animBg="1"/>
      <p:bldP spid="62" grpId="2" animBg="1"/>
      <p:bldP spid="74" grpId="0" animBg="1"/>
      <p:bldP spid="75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57150"/>
            <a:ext cx="6172200" cy="381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en-US" sz="1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2601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52600" y="52601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Theo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" y="1581150"/>
            <a:ext cx="17526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3638550"/>
            <a:ext cx="17526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hidrocacbon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Elbow Connector 22"/>
          <p:cNvCxnSpPr/>
          <p:nvPr/>
        </p:nvCxnSpPr>
        <p:spPr>
          <a:xfrm>
            <a:off x="2362200" y="1981200"/>
            <a:ext cx="876300" cy="59055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flipV="1">
            <a:off x="2362200" y="1123950"/>
            <a:ext cx="876300" cy="64770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62200" y="1885950"/>
            <a:ext cx="8763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2362200" y="4029075"/>
            <a:ext cx="876300" cy="295275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flipV="1">
            <a:off x="2362200" y="3543300"/>
            <a:ext cx="876300" cy="323850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29000" y="1657350"/>
            <a:ext cx="38100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29000" y="2419350"/>
            <a:ext cx="3810000" cy="685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429000" y="819150"/>
            <a:ext cx="3810000" cy="4762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800600" y="819150"/>
            <a:ext cx="1010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800600" y="1638240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-R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953000" y="2343150"/>
            <a:ext cx="1082348" cy="781110"/>
            <a:chOff x="4953000" y="2419350"/>
            <a:chExt cx="1082348" cy="781110"/>
          </a:xfrm>
        </p:grpSpPr>
        <p:sp>
          <p:nvSpPr>
            <p:cNvPr id="44" name="Rectangle 43"/>
            <p:cNvSpPr/>
            <p:nvPr/>
          </p:nvSpPr>
          <p:spPr>
            <a:xfrm>
              <a:off x="4953000" y="2419350"/>
              <a:ext cx="10823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-R</a:t>
              </a:r>
              <a:r>
                <a:rPr lang="en-US" sz="2000" b="1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34000" y="280035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486400" y="2724150"/>
              <a:ext cx="0" cy="1333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 Box 59"/>
          <p:cNvSpPr txBox="1">
            <a:spLocks noChangeArrowheads="1"/>
          </p:cNvSpPr>
          <p:nvPr/>
        </p:nvSpPr>
        <p:spPr bwMode="auto">
          <a:xfrm>
            <a:off x="3429000" y="3333750"/>
            <a:ext cx="3810000" cy="40011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Amin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0" name="Text Box 59"/>
          <p:cNvSpPr txBox="1">
            <a:spLocks noChangeArrowheads="1"/>
          </p:cNvSpPr>
          <p:nvPr/>
        </p:nvSpPr>
        <p:spPr bwMode="auto">
          <a:xfrm>
            <a:off x="3429000" y="4124295"/>
            <a:ext cx="3810000" cy="40011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Amin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4914900" y="4124295"/>
            <a:ext cx="152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baseline="-25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b="1" baseline="-25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5181600" y="3333750"/>
            <a:ext cx="137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</a:rPr>
              <a:t>C</a:t>
            </a:r>
            <a:r>
              <a:rPr lang="en-US" sz="2000" b="1" baseline="-25000" dirty="0">
                <a:solidFill>
                  <a:srgbClr val="003399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003399"/>
                </a:solidFill>
                <a:latin typeface="Times New Roman" pitchFamily="18" charset="0"/>
              </a:rPr>
              <a:t>H</a:t>
            </a:r>
            <a:r>
              <a:rPr lang="en-US" sz="2000" b="1" baseline="-25000" dirty="0">
                <a:solidFill>
                  <a:srgbClr val="003399"/>
                </a:solidFill>
                <a:latin typeface="Times New Roman" pitchFamily="18" charset="0"/>
              </a:rPr>
              <a:t>5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–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NH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457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 animBg="1"/>
      <p:bldP spid="21" grpId="0" animBg="1"/>
      <p:bldP spid="38" grpId="0" animBg="1"/>
      <p:bldP spid="39" grpId="0" animBg="1"/>
      <p:bldP spid="40" grpId="0" animBg="1"/>
      <p:bldP spid="41" grpId="0"/>
      <p:bldP spid="42" grpId="0"/>
      <p:bldP spid="49" grpId="0" animBg="1"/>
      <p:bldP spid="50" grpId="0" animBg="1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57150"/>
            <a:ext cx="6172200" cy="381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1435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95244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itchFamily="2" charset="2"/>
              <a:buChar char="§"/>
            </a:pPr>
            <a:r>
              <a:rPr lang="fr-FR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CTPT</a:t>
            </a:r>
            <a:r>
              <a:rPr lang="fr-F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fr-F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fr-FR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fr-F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fr-F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fr-F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fr-F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2n+1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fr-FR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fr-F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2n+3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(n≥1)</a:t>
            </a:r>
            <a:r>
              <a:rPr lang="fr-F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485840"/>
            <a:ext cx="3153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fr-FR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fr-FR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fr-F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: 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n-1</a:t>
            </a:r>
            <a:r>
              <a:rPr lang="fr-FR" sz="2000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(n&lt;5)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943040"/>
            <a:ext cx="8582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amin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 CH</a:t>
            </a:r>
            <a:r>
              <a:rPr lang="fr-FR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N; C</a:t>
            </a:r>
            <a:r>
              <a:rPr lang="fr-F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N ; C</a:t>
            </a:r>
            <a:r>
              <a:rPr lang="fr-FR" sz="2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N; C</a:t>
            </a:r>
            <a:r>
              <a:rPr lang="fr-FR" sz="20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2000" baseline="-250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N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142073"/>
              </p:ext>
            </p:extLst>
          </p:nvPr>
        </p:nvGraphicFramePr>
        <p:xfrm>
          <a:off x="1023256" y="2571750"/>
          <a:ext cx="7130144" cy="847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4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6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4388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fr-FR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fr-FR" b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b="1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fr-FR" b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fr-FR" b="1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fr-FR" b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fr-FR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fr-FR" b="1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fr-FR" b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144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fr-FR" sz="1800" b="1" dirty="0">
                          <a:latin typeface="Times New Roman" pitchFamily="18" charset="0"/>
                          <a:cs typeface="Times New Roman" pitchFamily="18" charset="0"/>
                        </a:rPr>
                        <a:t>: 2</a:t>
                      </a:r>
                      <a:r>
                        <a:rPr lang="fr-FR" sz="1800" b="1" baseline="30000" dirty="0">
                          <a:latin typeface="Times New Roman" pitchFamily="18" charset="0"/>
                          <a:cs typeface="Times New Roman" pitchFamily="18" charset="0"/>
                        </a:rPr>
                        <a:t>n-1 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475973" y="3028950"/>
            <a:ext cx="41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5173" y="3028950"/>
            <a:ext cx="41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4373" y="3040618"/>
            <a:ext cx="41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33573" y="3028950"/>
            <a:ext cx="41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599" y="3790950"/>
            <a:ext cx="1693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fr-FR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fr-FR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Elbow Connector 18"/>
          <p:cNvCxnSpPr/>
          <p:nvPr/>
        </p:nvCxnSpPr>
        <p:spPr>
          <a:xfrm>
            <a:off x="2286000" y="4105275"/>
            <a:ext cx="876300" cy="295275"/>
          </a:xfrm>
          <a:prstGeom prst="bent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flipV="1">
            <a:off x="2286000" y="3695700"/>
            <a:ext cx="876300" cy="323850"/>
          </a:xfrm>
          <a:prstGeom prst="bentConnector3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59"/>
          <p:cNvSpPr txBox="1">
            <a:spLocks noChangeArrowheads="1"/>
          </p:cNvSpPr>
          <p:nvPr/>
        </p:nvSpPr>
        <p:spPr bwMode="auto">
          <a:xfrm>
            <a:off x="3276600" y="3543240"/>
            <a:ext cx="2086626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2" name="Text Box 59"/>
          <p:cNvSpPr txBox="1">
            <a:spLocks noChangeArrowheads="1"/>
          </p:cNvSpPr>
          <p:nvPr/>
        </p:nvSpPr>
        <p:spPr bwMode="auto">
          <a:xfrm>
            <a:off x="3323573" y="4095750"/>
            <a:ext cx="1781827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5128442" y="3543240"/>
            <a:ext cx="3329758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 fontAlgn="base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HC 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000" b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000" b="1" baseline="-2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amin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0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204612"/>
              </p:ext>
            </p:extLst>
          </p:nvPr>
        </p:nvGraphicFramePr>
        <p:xfrm>
          <a:off x="304801" y="133350"/>
          <a:ext cx="46482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5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2963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fr-FR" sz="1400" b="1" dirty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sz="14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n-1 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lang="fr-FR" sz="14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fr-FR" sz="1400" b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fr-FR" sz="1400" b="1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fr-FR" sz="1400" b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fr-FR" sz="14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fr-FR" sz="1400" b="1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fr-FR" sz="1400" b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fr-FR" sz="14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fr-FR" sz="1400" b="1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fr-FR" sz="1400" b="1" baseline="-250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fr-FR" sz="1400" b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" y="2490788"/>
            <a:ext cx="152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lvl="0" indent="-285750" fontAlgn="base">
              <a:buFont typeface="Wingdings" pitchFamily="2" charset="2"/>
              <a:buChar char="v"/>
            </a:pP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(2)</a:t>
            </a:r>
          </a:p>
          <a:p>
            <a:pPr lvl="0" algn="ctr" fontAlgn="base"/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fr-FR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473450"/>
            <a:ext cx="14478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lvl="0" indent="-285750" fontAlgn="base">
              <a:buFont typeface="Wingdings" pitchFamily="2" charset="2"/>
              <a:buChar char="v"/>
            </a:pP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fr-FR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(1)   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1427283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  CH</a:t>
            </a:r>
            <a:r>
              <a:rPr lang="fr-FR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fr-FR" sz="24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1871" y="3179309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fr-FR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(1/1/0)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86000" y="226695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3366"/>
                </a:solidFill>
                <a:latin typeface="Times New Roman" pitchFamily="18" charset="0"/>
              </a:rPr>
              <a:t>                     -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</a:rPr>
              <a:t>NH</a:t>
            </a:r>
            <a:r>
              <a:rPr lang="en-US" baseline="-25000" dirty="0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baseline="-25000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819400" y="2273300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3366"/>
                </a:solidFill>
                <a:latin typeface="Times New Roman" pitchFamily="18" charset="0"/>
              </a:rPr>
              <a:t>H</a:t>
            </a:r>
            <a:r>
              <a:rPr lang="en-US" baseline="-25000" dirty="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dirty="0">
                <a:solidFill>
                  <a:srgbClr val="003366"/>
                </a:solidFill>
                <a:latin typeface="Times New Roman" pitchFamily="18" charset="0"/>
              </a:rPr>
              <a:t>     H</a:t>
            </a:r>
            <a:r>
              <a:rPr lang="en-US" baseline="-25000" dirty="0">
                <a:solidFill>
                  <a:srgbClr val="003366"/>
                </a:solidFill>
                <a:latin typeface="Times New Roman" pitchFamily="18" charset="0"/>
              </a:rPr>
              <a:t>2</a:t>
            </a:r>
            <a:endParaRPr lang="en-US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133600" y="2266950"/>
            <a:ext cx="251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3366"/>
                </a:solidFill>
                <a:latin typeface="Times New Roman" pitchFamily="18" charset="0"/>
              </a:rPr>
              <a:t>      C     - C     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endParaRPr lang="en-US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2963862" y="3070504"/>
            <a:ext cx="3043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Times New Roman" pitchFamily="18" charset="0"/>
              </a:rPr>
              <a:t> - NH -</a:t>
            </a:r>
            <a:endParaRPr lang="en-US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171700" y="3100388"/>
            <a:ext cx="285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3366"/>
                </a:solidFill>
                <a:latin typeface="Times New Roman" pitchFamily="18" charset="0"/>
              </a:rPr>
              <a:t>     C               </a:t>
            </a:r>
            <a:r>
              <a:rPr lang="en-US" dirty="0" err="1">
                <a:solidFill>
                  <a:srgbClr val="003366"/>
                </a:solidFill>
                <a:latin typeface="Times New Roman" pitchFamily="18" charset="0"/>
              </a:rPr>
              <a:t>C</a:t>
            </a:r>
            <a:r>
              <a:rPr lang="en-US" dirty="0">
                <a:solidFill>
                  <a:srgbClr val="003366"/>
                </a:solidFill>
                <a:latin typeface="Times New Roman" pitchFamily="18" charset="0"/>
              </a:rPr>
              <a:t>    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endParaRPr lang="en-US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743200" y="3105150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>
                <a:solidFill>
                  <a:srgbClr val="003366"/>
                </a:solidFill>
                <a:latin typeface="Times New Roman" pitchFamily="18" charset="0"/>
              </a:rPr>
              <a:t>H</a:t>
            </a:r>
            <a:r>
              <a:rPr lang="en-US" baseline="-25000" dirty="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dirty="0">
                <a:solidFill>
                  <a:srgbClr val="003366"/>
                </a:solidFill>
                <a:latin typeface="Times New Roman" pitchFamily="18" charset="0"/>
              </a:rPr>
              <a:t>              </a:t>
            </a:r>
            <a:r>
              <a:rPr lang="en-US" dirty="0" err="1">
                <a:solidFill>
                  <a:srgbClr val="003366"/>
                </a:solidFill>
                <a:latin typeface="Times New Roman" pitchFamily="18" charset="0"/>
              </a:rPr>
              <a:t>H</a:t>
            </a:r>
            <a:r>
              <a:rPr lang="en-US" baseline="-25000" dirty="0" err="1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dirty="0">
                <a:solidFill>
                  <a:srgbClr val="003366"/>
                </a:solidFill>
                <a:latin typeface="Times New Roman" pitchFamily="18" charset="0"/>
              </a:rPr>
              <a:t>    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</a:rPr>
              <a:t>  </a:t>
            </a:r>
            <a:endParaRPr lang="en-US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2362200" y="2490789"/>
            <a:ext cx="152400" cy="960716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029200" y="57150"/>
            <a:ext cx="19812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hở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CH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 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metyl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C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etyl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C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: propyl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010400" y="57150"/>
            <a:ext cx="20574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eaLnBrk="1" hangingPunct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       : phenyl</a:t>
            </a:r>
          </a:p>
          <a:p>
            <a:pPr algn="l" eaLnBrk="1" hangingPunct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: benzyl</a:t>
            </a:r>
          </a:p>
          <a:p>
            <a:pPr algn="l" eaLnBrk="1" hangingPunct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2400" y="1428750"/>
            <a:ext cx="1277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metyl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65432" y="2234353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etyl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65432" y="3131314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đimetyl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7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1000" y="128885"/>
            <a:ext cx="2438400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algn="l">
              <a:buFont typeface="Wingdings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(4) 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82763" y="74295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                   -</a:t>
            </a: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NH</a:t>
            </a:r>
            <a:r>
              <a:rPr lang="en-US" b="1" baseline="-25000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b="1" baseline="-25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2671762" y="2400300"/>
            <a:ext cx="3043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 -NH-</a:t>
            </a:r>
            <a:endParaRPr lang="en-US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01763" y="74295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H</a:t>
            </a:r>
            <a:r>
              <a:rPr lang="en-US" b="1" baseline="-2500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    H</a:t>
            </a:r>
            <a:r>
              <a:rPr lang="en-US" b="1" baseline="-25000">
                <a:solidFill>
                  <a:srgbClr val="003366"/>
                </a:solidFill>
                <a:latin typeface="Times New Roman" pitchFamily="18" charset="0"/>
              </a:rPr>
              <a:t>2</a:t>
            </a: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    H</a:t>
            </a:r>
            <a:r>
              <a:rPr lang="en-US" b="1" baseline="-25000">
                <a:solidFill>
                  <a:srgbClr val="003366"/>
                </a:solidFill>
                <a:latin typeface="Times New Roman" pitchFamily="18" charset="0"/>
              </a:rPr>
              <a:t>2 </a:t>
            </a:r>
            <a:endParaRPr lang="en-US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228600" y="742950"/>
            <a:ext cx="373380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                   C     - C      -C </a:t>
            </a:r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endParaRPr lang="en-US" b="1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1562" y="2414587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  C      -C              C    </a:t>
            </a: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  </a:t>
            </a:r>
            <a:endParaRPr lang="en-US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04962" y="2414587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H</a:t>
            </a:r>
            <a:r>
              <a:rPr lang="en-US" b="1" baseline="-2500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    H</a:t>
            </a:r>
            <a:r>
              <a:rPr lang="en-US" b="1" baseline="-25000">
                <a:solidFill>
                  <a:srgbClr val="003366"/>
                </a:solidFill>
                <a:latin typeface="Times New Roman" pitchFamily="18" charset="0"/>
              </a:rPr>
              <a:t>2                  </a:t>
            </a: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H</a:t>
            </a:r>
            <a:r>
              <a:rPr lang="en-US" b="1" baseline="-2500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  </a:t>
            </a: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endParaRPr lang="en-US" b="1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2" name="Rectangle 61"/>
          <p:cNvSpPr>
            <a:spLocks noChangeArrowheads="1"/>
          </p:cNvSpPr>
          <p:nvPr/>
        </p:nvSpPr>
        <p:spPr bwMode="auto">
          <a:xfrm>
            <a:off x="277813" y="2109108"/>
            <a:ext cx="1714500" cy="5238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</a:rPr>
              <a:t>Bậc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 2: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743200" y="57150"/>
            <a:ext cx="1751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(2/1/1)</a:t>
            </a:r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304800" y="3068531"/>
            <a:ext cx="1028700" cy="5238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- 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</a:rPr>
              <a:t>Bậc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 3:</a:t>
            </a: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2971800" y="165735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782763" y="127635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                   -</a:t>
            </a: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NH</a:t>
            </a:r>
            <a:r>
              <a:rPr lang="en-US" b="1" baseline="-25000">
                <a:solidFill>
                  <a:srgbClr val="CC0000"/>
                </a:solidFill>
                <a:latin typeface="Times New Roman" pitchFamily="18" charset="0"/>
              </a:rPr>
              <a:t>2</a:t>
            </a:r>
            <a:endParaRPr lang="en-US" b="1" baseline="-25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239963" y="127635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H</a:t>
            </a:r>
            <a:r>
              <a:rPr lang="en-US" b="1" baseline="-25000">
                <a:solidFill>
                  <a:srgbClr val="003366"/>
                </a:solidFill>
                <a:latin typeface="Times New Roman" pitchFamily="18" charset="0"/>
              </a:rPr>
              <a:t>3</a:t>
            </a: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   H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135063" y="1276350"/>
            <a:ext cx="247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           C     - C   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905000" y="3262312"/>
            <a:ext cx="990600" cy="482600"/>
            <a:chOff x="1905001" y="5629275"/>
            <a:chExt cx="990600" cy="482263"/>
          </a:xfrm>
        </p:grpSpPr>
        <p:sp>
          <p:nvSpPr>
            <p:cNvPr id="20" name="Text Box 35"/>
            <p:cNvSpPr txBox="1">
              <a:spLocks noChangeArrowheads="1"/>
            </p:cNvSpPr>
            <p:nvPr/>
          </p:nvSpPr>
          <p:spPr bwMode="auto">
            <a:xfrm>
              <a:off x="1905001" y="5629275"/>
              <a:ext cx="990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CC0000"/>
                  </a:solidFill>
                  <a:latin typeface="Times New Roman" pitchFamily="18" charset="0"/>
                </a:rPr>
                <a:t> -N-</a:t>
              </a:r>
              <a:endParaRPr lang="en-US" b="1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21" name="Line 36"/>
            <p:cNvSpPr>
              <a:spLocks noChangeShapeType="1"/>
            </p:cNvSpPr>
            <p:nvPr/>
          </p:nvSpPr>
          <p:spPr bwMode="auto">
            <a:xfrm>
              <a:off x="2286000" y="5959138"/>
              <a:ext cx="0" cy="15240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819400" y="1733550"/>
            <a:ext cx="123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  H</a:t>
            </a:r>
            <a:r>
              <a:rPr lang="en-US" b="1" baseline="-25000" dirty="0">
                <a:solidFill>
                  <a:srgbClr val="003366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647950" y="1733550"/>
            <a:ext cx="619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dirty="0">
                <a:solidFill>
                  <a:srgbClr val="003366"/>
                </a:solidFill>
                <a:latin typeface="Times New Roman" pitchFamily="18" charset="0"/>
              </a:rPr>
              <a:t>  C</a:t>
            </a:r>
            <a:endParaRPr lang="en-US" b="1" baseline="-25000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286000" y="3267075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C</a:t>
            </a:r>
            <a:endParaRPr lang="en-US" b="1" baseline="-25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905000" y="3729037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C</a:t>
            </a:r>
            <a:endParaRPr lang="en-US" b="1" baseline="-25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219200" y="3271837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C</a:t>
            </a:r>
            <a:endParaRPr lang="en-US" b="1" baseline="-25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495550" y="3257550"/>
            <a:ext cx="123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H</a:t>
            </a:r>
            <a:r>
              <a:rPr lang="en-US" b="1" baseline="-25000">
                <a:solidFill>
                  <a:srgbClr val="003366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2133600" y="3729037"/>
            <a:ext cx="123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H</a:t>
            </a:r>
            <a:r>
              <a:rPr lang="en-US" b="1" baseline="-25000">
                <a:solidFill>
                  <a:srgbClr val="003366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428750" y="3267075"/>
            <a:ext cx="123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>
                <a:solidFill>
                  <a:srgbClr val="003366"/>
                </a:solidFill>
                <a:latin typeface="Times New Roman" pitchFamily="18" charset="0"/>
              </a:rPr>
              <a:t>  H</a:t>
            </a:r>
            <a:r>
              <a:rPr lang="en-US" b="1" baseline="-25000">
                <a:solidFill>
                  <a:srgbClr val="003366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0" name="Rectangle 61"/>
          <p:cNvSpPr>
            <a:spLocks noChangeArrowheads="1"/>
          </p:cNvSpPr>
          <p:nvPr/>
        </p:nvSpPr>
        <p:spPr bwMode="auto">
          <a:xfrm>
            <a:off x="190500" y="666750"/>
            <a:ext cx="1714500" cy="5238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</a:rPr>
              <a:t>Bậc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 1: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56778" y="74295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propyl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19600" y="1340924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isopropyl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42350" y="2400240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etyl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metyl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15862" y="3344802"/>
            <a:ext cx="150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metyl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8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Admin\Desktop\Elea ( 24- 02-2015)\AMIN Elearning3( 24- 02-2015)\Ghi âm\Đongphan.mp3"/>
  <p:tag name="PPSNARRATION" val="11,533746686,C:\Documents and Settings\Admin\Desktop\Elea ( 24- 02-2015)\AMIN Elearning3( 27 02-2015)\BAI AMIN (A)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356362827,D:\GIAO AN NOP SO\Amin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1623</Words>
  <Application>Microsoft Office PowerPoint</Application>
  <PresentationFormat>On-screen Show (16:9)</PresentationFormat>
  <Paragraphs>340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 Math</vt:lpstr>
      <vt:lpstr>Times New Roman</vt:lpstr>
      <vt:lpstr>VNI-Times</vt:lpstr>
      <vt:lpstr>Wingdings</vt:lpstr>
      <vt:lpstr>Office Theme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Danh pháp: Bảng 3.1. Tên gọi một vài amin (sgk trang 41)</vt:lpstr>
      <vt:lpstr>PowerPoint Presentation</vt:lpstr>
      <vt:lpstr>PowerPoint Presentation</vt:lpstr>
      <vt:lpstr>1. Cấu tạo phân tử amin</vt:lpstr>
      <vt:lpstr>2. Tính chất hóa học</vt:lpstr>
      <vt:lpstr>2. Tính chất hóa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Danh sách phát áo đoàn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Hoàn</dc:creator>
  <cp:lastModifiedBy>Administrator</cp:lastModifiedBy>
  <cp:revision>86</cp:revision>
  <dcterms:created xsi:type="dcterms:W3CDTF">2021-10-10T13:06:59Z</dcterms:created>
  <dcterms:modified xsi:type="dcterms:W3CDTF">2022-10-24T05:23:56Z</dcterms:modified>
</cp:coreProperties>
</file>