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8" r:id="rId3"/>
    <p:sldId id="279" r:id="rId4"/>
    <p:sldId id="258" r:id="rId5"/>
    <p:sldId id="265" r:id="rId6"/>
    <p:sldId id="281" r:id="rId7"/>
    <p:sldId id="262" r:id="rId8"/>
    <p:sldId id="280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8316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7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52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8104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558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2067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7733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00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3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4914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5846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19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602F0-5121-4C81-9976-A0CC41B07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445770"/>
            <a:ext cx="10972800" cy="1765775"/>
          </a:xfrm>
        </p:spPr>
        <p:txBody>
          <a:bodyPr>
            <a:noAutofit/>
          </a:bodyPr>
          <a:lstStyle/>
          <a:p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7: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b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CACBOHIĐRAT</a:t>
            </a:r>
          </a:p>
        </p:txBody>
      </p:sp>
    </p:spTree>
    <p:extLst>
      <p:ext uri="{BB962C8B-B14F-4D97-AF65-F5344CB8AC3E}">
        <p14:creationId xmlns:p14="http://schemas.microsoft.com/office/powerpoint/2010/main" val="272761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Text Box 8">
            <a:extLst>
              <a:ext uri="{FF2B5EF4-FFF2-40B4-BE49-F238E27FC236}">
                <a16:creationId xmlns:a16="http://schemas.microsoft.com/office/drawing/2014/main" id="{0ED26F3C-B0DE-4F18-98EA-37ED04825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998" y="2949565"/>
            <a:ext cx="2238001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Cacbohiđrat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</a:t>
            </a:r>
            <a:r>
              <a:rPr lang="en-US" altLang="en-US" sz="28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</a:t>
            </a:r>
            <a:r>
              <a:rPr lang="en-US" altLang="en-US" sz="28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O)</a:t>
            </a:r>
            <a:r>
              <a:rPr lang="en-US" altLang="en-US" sz="28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endParaRPr lang="en-US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53" name="Text Box 9">
            <a:extLst>
              <a:ext uri="{FF2B5EF4-FFF2-40B4-BE49-F238E27FC236}">
                <a16:creationId xmlns:a16="http://schemas.microsoft.com/office/drawing/2014/main" id="{78DDAC38-BCBE-400E-92BF-70927AFAD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219200"/>
            <a:ext cx="24384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Monosaccarit</a:t>
            </a:r>
          </a:p>
        </p:txBody>
      </p:sp>
      <p:sp>
        <p:nvSpPr>
          <p:cNvPr id="31756" name="Text Box 12">
            <a:extLst>
              <a:ext uri="{FF2B5EF4-FFF2-40B4-BE49-F238E27FC236}">
                <a16:creationId xmlns:a16="http://schemas.microsoft.com/office/drawing/2014/main" id="{9A528343-C441-4268-84B0-ECD7F8DE9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4953000"/>
            <a:ext cx="24384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Polisaccarit</a:t>
            </a:r>
          </a:p>
        </p:txBody>
      </p:sp>
      <p:sp>
        <p:nvSpPr>
          <p:cNvPr id="31757" name="Text Box 13">
            <a:extLst>
              <a:ext uri="{FF2B5EF4-FFF2-40B4-BE49-F238E27FC236}">
                <a16:creationId xmlns:a16="http://schemas.microsoft.com/office/drawing/2014/main" id="{1C3BF4E0-C7CE-4AC4-9FBA-5BC65DB4A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175000"/>
            <a:ext cx="24384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Đisaccarit</a:t>
            </a:r>
          </a:p>
        </p:txBody>
      </p:sp>
      <p:sp>
        <p:nvSpPr>
          <p:cNvPr id="31761" name="Text Box 17">
            <a:extLst>
              <a:ext uri="{FF2B5EF4-FFF2-40B4-BE49-F238E27FC236}">
                <a16:creationId xmlns:a16="http://schemas.microsoft.com/office/drawing/2014/main" id="{5211CBEB-FE6A-4573-9FF1-6EBF8873B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0400" y="1879600"/>
            <a:ext cx="18288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Fructozơ</a:t>
            </a:r>
          </a:p>
        </p:txBody>
      </p:sp>
      <p:sp>
        <p:nvSpPr>
          <p:cNvPr id="31762" name="Text Box 18">
            <a:extLst>
              <a:ext uri="{FF2B5EF4-FFF2-40B4-BE49-F238E27FC236}">
                <a16:creationId xmlns:a16="http://schemas.microsoft.com/office/drawing/2014/main" id="{CBE6E6D2-8F87-4EE4-8B69-32243B83C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0" y="5651500"/>
            <a:ext cx="18288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Tinh bột</a:t>
            </a:r>
          </a:p>
        </p:txBody>
      </p:sp>
      <p:sp>
        <p:nvSpPr>
          <p:cNvPr id="31763" name="Text Box 19">
            <a:extLst>
              <a:ext uri="{FF2B5EF4-FFF2-40B4-BE49-F238E27FC236}">
                <a16:creationId xmlns:a16="http://schemas.microsoft.com/office/drawing/2014/main" id="{F94DD65A-DCD7-4844-9DCD-970B7C4FA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7700" y="520700"/>
            <a:ext cx="17526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Glucozơ</a:t>
            </a:r>
          </a:p>
        </p:txBody>
      </p:sp>
      <p:sp>
        <p:nvSpPr>
          <p:cNvPr id="31764" name="Text Box 20">
            <a:extLst>
              <a:ext uri="{FF2B5EF4-FFF2-40B4-BE49-F238E27FC236}">
                <a16:creationId xmlns:a16="http://schemas.microsoft.com/office/drawing/2014/main" id="{32FEA4C4-26DE-42B4-874C-EF66797F7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162300"/>
            <a:ext cx="18288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Saccarozơ</a:t>
            </a:r>
          </a:p>
        </p:txBody>
      </p:sp>
      <p:sp>
        <p:nvSpPr>
          <p:cNvPr id="31765" name="Text Box 21">
            <a:extLst>
              <a:ext uri="{FF2B5EF4-FFF2-40B4-BE49-F238E27FC236}">
                <a16:creationId xmlns:a16="http://schemas.microsoft.com/office/drawing/2014/main" id="{B532E632-7255-4984-9202-5AFB20F17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6600" y="4318000"/>
            <a:ext cx="18288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/>
              <a:t>Xenlulozơ</a:t>
            </a:r>
          </a:p>
        </p:txBody>
      </p:sp>
      <p:sp>
        <p:nvSpPr>
          <p:cNvPr id="31766" name="Line 22">
            <a:extLst>
              <a:ext uri="{FF2B5EF4-FFF2-40B4-BE49-F238E27FC236}">
                <a16:creationId xmlns:a16="http://schemas.microsoft.com/office/drawing/2014/main" id="{FD799A87-E1F7-426A-B82C-8EDD39D6C5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524000"/>
            <a:ext cx="0" cy="3657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23">
            <a:extLst>
              <a:ext uri="{FF2B5EF4-FFF2-40B4-BE49-F238E27FC236}">
                <a16:creationId xmlns:a16="http://schemas.microsoft.com/office/drawing/2014/main" id="{A16A6700-1093-42A8-8CB2-5D035C06C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429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24">
            <a:extLst>
              <a:ext uri="{FF2B5EF4-FFF2-40B4-BE49-F238E27FC236}">
                <a16:creationId xmlns:a16="http://schemas.microsoft.com/office/drawing/2014/main" id="{0BA68445-C139-49AD-B404-71B5BD859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Line 25">
            <a:extLst>
              <a:ext uri="{FF2B5EF4-FFF2-40B4-BE49-F238E27FC236}">
                <a16:creationId xmlns:a16="http://schemas.microsoft.com/office/drawing/2014/main" id="{FC8E3B3C-22B2-46E5-B21D-C1A2026FA6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524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Line 26">
            <a:extLst>
              <a:ext uri="{FF2B5EF4-FFF2-40B4-BE49-F238E27FC236}">
                <a16:creationId xmlns:a16="http://schemas.microsoft.com/office/drawing/2014/main" id="{DA4D1E3C-5D86-491F-9D4C-39C0F1C532C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257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Line 27">
            <a:extLst>
              <a:ext uri="{FF2B5EF4-FFF2-40B4-BE49-F238E27FC236}">
                <a16:creationId xmlns:a16="http://schemas.microsoft.com/office/drawing/2014/main" id="{7D04AB0A-19C8-418E-8AD8-45D587CF7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4300" y="787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Line 28">
            <a:extLst>
              <a:ext uri="{FF2B5EF4-FFF2-40B4-BE49-F238E27FC236}">
                <a16:creationId xmlns:a16="http://schemas.microsoft.com/office/drawing/2014/main" id="{9A49A00A-6904-41AC-822D-BF60B59CD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1600" y="21463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Line 29">
            <a:extLst>
              <a:ext uri="{FF2B5EF4-FFF2-40B4-BE49-F238E27FC236}">
                <a16:creationId xmlns:a16="http://schemas.microsoft.com/office/drawing/2014/main" id="{6BF023F0-E69A-4B38-8796-EBB7CD89A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429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Line 30">
            <a:extLst>
              <a:ext uri="{FF2B5EF4-FFF2-40B4-BE49-F238E27FC236}">
                <a16:creationId xmlns:a16="http://schemas.microsoft.com/office/drawing/2014/main" id="{A4B92D88-26B4-474D-8350-1F668409086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45847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Line 31">
            <a:extLst>
              <a:ext uri="{FF2B5EF4-FFF2-40B4-BE49-F238E27FC236}">
                <a16:creationId xmlns:a16="http://schemas.microsoft.com/office/drawing/2014/main" id="{7DE99573-2CA6-40D7-81D3-4DB3F32537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85100" y="59309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7" name="Line 33">
            <a:extLst>
              <a:ext uri="{FF2B5EF4-FFF2-40B4-BE49-F238E27FC236}">
                <a16:creationId xmlns:a16="http://schemas.microsoft.com/office/drawing/2014/main" id="{36256C52-47B8-45A1-8458-523F750F5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45720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8" name="Line 34">
            <a:extLst>
              <a:ext uri="{FF2B5EF4-FFF2-40B4-BE49-F238E27FC236}">
                <a16:creationId xmlns:a16="http://schemas.microsoft.com/office/drawing/2014/main" id="{A044821E-000C-4F86-A6AE-F9C46E2C8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4300" y="7874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Line 37">
            <a:extLst>
              <a:ext uri="{FF2B5EF4-FFF2-40B4-BE49-F238E27FC236}">
                <a16:creationId xmlns:a16="http://schemas.microsoft.com/office/drawing/2014/main" id="{B0E6F151-1B1B-46E6-9F21-8530ED581F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429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2" name="Line 38">
            <a:extLst>
              <a:ext uri="{FF2B5EF4-FFF2-40B4-BE49-F238E27FC236}">
                <a16:creationId xmlns:a16="http://schemas.microsoft.com/office/drawing/2014/main" id="{E69C3EB9-86A5-46D4-A847-0D906D480FE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64400" y="14859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B7FB0A0-8440-4B66-A68B-A9D68E2E6FB5}"/>
              </a:ext>
            </a:extLst>
          </p:cNvPr>
          <p:cNvSpPr txBox="1"/>
          <p:nvPr/>
        </p:nvSpPr>
        <p:spPr>
          <a:xfrm>
            <a:off x="343949" y="159391"/>
            <a:ext cx="512567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520"/>
                            </p:stCondLst>
                            <p:childTnLst>
                              <p:par>
                                <p:cTn id="28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52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960"/>
                            </p:stCondLst>
                            <p:childTnLst>
                              <p:par>
                                <p:cTn id="38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10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96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320"/>
                            </p:stCondLst>
                            <p:childTnLst>
                              <p:par>
                                <p:cTn id="6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8320"/>
                            </p:stCondLst>
                            <p:childTnLst>
                              <p:par>
                                <p:cTn id="7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0" dur="2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2000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2000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2000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1" dur="2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5" dur="20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9" dur="2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10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9" dur="2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1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animBg="1"/>
      <p:bldP spid="31753" grpId="0" animBg="1"/>
      <p:bldP spid="31756" grpId="0" animBg="1"/>
      <p:bldP spid="31757" grpId="0" animBg="1"/>
      <p:bldP spid="31761" grpId="0" animBg="1"/>
      <p:bldP spid="31762" grpId="0" animBg="1"/>
      <p:bldP spid="31763" grpId="0" animBg="1"/>
      <p:bldP spid="31764" grpId="0" animBg="1"/>
      <p:bldP spid="317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888F87-6401-4A09-AD3E-E0E80110C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64366"/>
              </p:ext>
            </p:extLst>
          </p:nvPr>
        </p:nvGraphicFramePr>
        <p:xfrm>
          <a:off x="147290" y="227716"/>
          <a:ext cx="11827042" cy="6240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2684">
                  <a:extLst>
                    <a:ext uri="{9D8B030D-6E8A-4147-A177-3AD203B41FA5}">
                      <a16:colId xmlns:a16="http://schemas.microsoft.com/office/drawing/2014/main" val="1958539245"/>
                    </a:ext>
                  </a:extLst>
                </a:gridCol>
                <a:gridCol w="1792684">
                  <a:extLst>
                    <a:ext uri="{9D8B030D-6E8A-4147-A177-3AD203B41FA5}">
                      <a16:colId xmlns:a16="http://schemas.microsoft.com/office/drawing/2014/main" val="3683426544"/>
                    </a:ext>
                  </a:extLst>
                </a:gridCol>
                <a:gridCol w="1636337">
                  <a:extLst>
                    <a:ext uri="{9D8B030D-6E8A-4147-A177-3AD203B41FA5}">
                      <a16:colId xmlns:a16="http://schemas.microsoft.com/office/drawing/2014/main" val="2586043778"/>
                    </a:ext>
                  </a:extLst>
                </a:gridCol>
                <a:gridCol w="2061709">
                  <a:extLst>
                    <a:ext uri="{9D8B030D-6E8A-4147-A177-3AD203B41FA5}">
                      <a16:colId xmlns:a16="http://schemas.microsoft.com/office/drawing/2014/main" val="1673132212"/>
                    </a:ext>
                  </a:extLst>
                </a:gridCol>
                <a:gridCol w="2271814">
                  <a:extLst>
                    <a:ext uri="{9D8B030D-6E8A-4147-A177-3AD203B41FA5}">
                      <a16:colId xmlns:a16="http://schemas.microsoft.com/office/drawing/2014/main" val="2138461651"/>
                    </a:ext>
                  </a:extLst>
                </a:gridCol>
                <a:gridCol w="2271814">
                  <a:extLst>
                    <a:ext uri="{9D8B030D-6E8A-4147-A177-3AD203B41FA5}">
                      <a16:colId xmlns:a16="http://schemas.microsoft.com/office/drawing/2014/main" val="3630049439"/>
                    </a:ext>
                  </a:extLst>
                </a:gridCol>
              </a:tblGrid>
              <a:tr h="4128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cacbohiđrat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Monosaccarit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Đisaccarit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Polisaccarit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843822"/>
                  </a:ext>
                </a:extLst>
              </a:tr>
              <a:tr h="426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Fructozơ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Saccarozơ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Xenlulozơ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4071532"/>
                  </a:ext>
                </a:extLst>
              </a:tr>
              <a:tr h="412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CTPT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2200" b="1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141592"/>
                  </a:ext>
                </a:extLst>
              </a:tr>
              <a:tr h="1637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 cấu tạo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Monoanđehit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poliancol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(ancol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Monoxeton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poliancol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Do 2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gốc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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-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fructoz</a:t>
                      </a:r>
                      <a:r>
                        <a:rPr lang="vi-VN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ơ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liên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kết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với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nhau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qua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nguyên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tử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oxi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xích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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gồm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amiloz</a:t>
                      </a:r>
                      <a:r>
                        <a:rPr lang="vi-VN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amylopectin.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xích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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935429"/>
                  </a:ext>
                </a:extLst>
              </a:tr>
              <a:tr h="65315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200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chất hóa học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 ứng với Cu(OH)</a:t>
                      </a:r>
                      <a:r>
                        <a:rPr lang="en-US" sz="2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dd xanh lam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dd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iôt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tím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HNO</a:t>
                      </a:r>
                      <a:r>
                        <a:rPr lang="en-US" sz="2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22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Xenluloz</a:t>
                      </a:r>
                      <a:r>
                        <a:rPr lang="vi-VN" sz="2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ơ</a:t>
                      </a:r>
                      <a:r>
                        <a:rPr lang="en-US" sz="2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22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trinitrat</a:t>
                      </a:r>
                      <a:r>
                        <a:rPr lang="en-US" sz="2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.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6997967"/>
                  </a:ext>
                </a:extLst>
              </a:tr>
              <a:tr h="6494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bạc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Làm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dd Br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-CHO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152371"/>
                  </a:ext>
                </a:extLst>
              </a:tr>
              <a:tr h="8395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bị thủy phân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Thủy phân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glucozơ+ fructozơ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b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+nH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               nC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114016"/>
                  </a:ext>
                </a:extLst>
              </a:tr>
            </a:tbl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6A7480-543C-4FD9-A4EF-0C94B744E4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177502"/>
              </p:ext>
            </p:extLst>
          </p:nvPr>
        </p:nvGraphicFramePr>
        <p:xfrm>
          <a:off x="9700497" y="6074464"/>
          <a:ext cx="845552" cy="330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583920" imgH="228600" progId="Equation.DSMT4">
                  <p:embed/>
                </p:oleObj>
              </mc:Choice>
              <mc:Fallback>
                <p:oleObj name="Equation" r:id="rId3" imgW="583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00497" y="6074464"/>
                        <a:ext cx="845552" cy="330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6537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A477E53-E4CE-400D-BDAA-FA905437E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00353"/>
              </p:ext>
            </p:extLst>
          </p:nvPr>
        </p:nvGraphicFramePr>
        <p:xfrm>
          <a:off x="168443" y="65779"/>
          <a:ext cx="11899232" cy="66949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26112">
                  <a:extLst>
                    <a:ext uri="{9D8B030D-6E8A-4147-A177-3AD203B41FA5}">
                      <a16:colId xmlns:a16="http://schemas.microsoft.com/office/drawing/2014/main" val="3767343842"/>
                    </a:ext>
                  </a:extLst>
                </a:gridCol>
                <a:gridCol w="1642798">
                  <a:extLst>
                    <a:ext uri="{9D8B030D-6E8A-4147-A177-3AD203B41FA5}">
                      <a16:colId xmlns:a16="http://schemas.microsoft.com/office/drawing/2014/main" val="1800780836"/>
                    </a:ext>
                  </a:extLst>
                </a:gridCol>
                <a:gridCol w="1537226">
                  <a:extLst>
                    <a:ext uri="{9D8B030D-6E8A-4147-A177-3AD203B41FA5}">
                      <a16:colId xmlns:a16="http://schemas.microsoft.com/office/drawing/2014/main" val="3067630625"/>
                    </a:ext>
                  </a:extLst>
                </a:gridCol>
                <a:gridCol w="1702045">
                  <a:extLst>
                    <a:ext uri="{9D8B030D-6E8A-4147-A177-3AD203B41FA5}">
                      <a16:colId xmlns:a16="http://schemas.microsoft.com/office/drawing/2014/main" val="1524555462"/>
                    </a:ext>
                  </a:extLst>
                </a:gridCol>
                <a:gridCol w="1694503">
                  <a:extLst>
                    <a:ext uri="{9D8B030D-6E8A-4147-A177-3AD203B41FA5}">
                      <a16:colId xmlns:a16="http://schemas.microsoft.com/office/drawing/2014/main" val="1188607075"/>
                    </a:ext>
                  </a:extLst>
                </a:gridCol>
                <a:gridCol w="1693427">
                  <a:extLst>
                    <a:ext uri="{9D8B030D-6E8A-4147-A177-3AD203B41FA5}">
                      <a16:colId xmlns:a16="http://schemas.microsoft.com/office/drawing/2014/main" val="1209640078"/>
                    </a:ext>
                  </a:extLst>
                </a:gridCol>
                <a:gridCol w="1703121">
                  <a:extLst>
                    <a:ext uri="{9D8B030D-6E8A-4147-A177-3AD203B41FA5}">
                      <a16:colId xmlns:a16="http://schemas.microsoft.com/office/drawing/2014/main" val="317843989"/>
                    </a:ext>
                  </a:extLst>
                </a:gridCol>
              </a:tblGrid>
              <a:tr h="467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Fructozơ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Saccarozơ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Mantozơ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b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tham khảo)</a:t>
                      </a:r>
                      <a:endParaRPr lang="en-US" sz="2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Xenlulozơ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9121527"/>
                  </a:ext>
                </a:extLst>
              </a:tr>
              <a:tr h="951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AgNO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/NH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</a:t>
                      </a:r>
                      <a:r>
                        <a:rPr lang="en-US" sz="2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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 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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310081"/>
                  </a:ext>
                </a:extLst>
              </a:tr>
              <a:tr h="951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Cu(OH)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/OH</a:t>
                      </a:r>
                      <a:r>
                        <a:rPr lang="en-US" sz="2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gạch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gạch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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đỏ gạch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721315"/>
                  </a:ext>
                </a:extLst>
              </a:tr>
              <a:tr h="954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Cu(OH)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/OH</a:t>
                      </a:r>
                      <a:r>
                        <a:rPr lang="en-US" sz="2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t</a:t>
                      </a:r>
                      <a:r>
                        <a:rPr lang="en-US" sz="2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 xanh lam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lam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lam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 xanh lam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512187"/>
                  </a:ext>
                </a:extLst>
              </a:tr>
              <a:tr h="951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HNO</a:t>
                      </a:r>
                      <a:r>
                        <a:rPr lang="en-US" sz="2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/H</a:t>
                      </a:r>
                      <a:r>
                        <a:rPr lang="en-US" sz="2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Xenlulozơ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trinitrat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962754"/>
                  </a:ext>
                </a:extLst>
              </a:tr>
              <a:tr h="954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dd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axit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</a:t>
                      </a:r>
                      <a:r>
                        <a:rPr lang="en-US" sz="22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O/H</a:t>
                      </a:r>
                      <a:r>
                        <a:rPr lang="en-US" sz="2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+)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fructozơ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glucozơ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896515"/>
                  </a:ext>
                </a:extLst>
              </a:tr>
              <a:tr h="951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 Iot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tím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255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E8C177-442D-49C9-9E37-E922F2FC9413}"/>
              </a:ext>
            </a:extLst>
          </p:cNvPr>
          <p:cNvSpPr txBox="1"/>
          <p:nvPr/>
        </p:nvSpPr>
        <p:spPr>
          <a:xfrm>
            <a:off x="498041" y="165079"/>
            <a:ext cx="494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2F55B3-9BB4-4263-BF1A-2828BC4A00BE}"/>
              </a:ext>
            </a:extLst>
          </p:cNvPr>
          <p:cNvSpPr txBox="1"/>
          <p:nvPr/>
        </p:nvSpPr>
        <p:spPr>
          <a:xfrm>
            <a:off x="207532" y="618135"/>
            <a:ext cx="1126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450215" algn="l"/>
                <a:tab pos="1710690" algn="l"/>
              </a:tabLst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Trong phân tử của các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cacbohiđrat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luôn có</a:t>
            </a:r>
            <a:b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nhóm chức ancol.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		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nhóm chức anđehit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       </a:t>
            </a:r>
          </a:p>
          <a:p>
            <a:pPr lvl="0">
              <a:spcAft>
                <a:spcPts val="0"/>
              </a:spcAft>
              <a:buSzPts val="1100"/>
              <a:tabLst>
                <a:tab pos="450215" algn="l"/>
                <a:tab pos="1710690" algn="l"/>
              </a:tabLst>
            </a:pP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	C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nhóm chức axit.	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   		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nhóm chức xeton.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CC9456-BB52-4E63-920E-3568ED6C694D}"/>
              </a:ext>
            </a:extLst>
          </p:cNvPr>
          <p:cNvSpPr txBox="1"/>
          <p:nvPr/>
        </p:nvSpPr>
        <p:spPr>
          <a:xfrm>
            <a:off x="214715" y="2386022"/>
            <a:ext cx="124282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Để chứng minh phân tử glucozơ có nhiều nhóm hiđroxyl , người ta cho glucozơ phản ứng với </a:t>
            </a:r>
            <a:b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Cu(OH)</a:t>
            </a:r>
            <a:r>
              <a:rPr lang="pt-B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trong NaOH đun nóng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 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Cu(OH)</a:t>
            </a:r>
            <a:r>
              <a:rPr lang="pt-B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nhiệt độ thường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	C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dd 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NaOH  				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dd AgNO</a:t>
            </a:r>
            <a:r>
              <a:rPr lang="pt-B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/NH</a:t>
            </a:r>
            <a:r>
              <a:rPr lang="pt-B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đun nóng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/>
              <a:t>          </a:t>
            </a:r>
            <a:endParaRPr lang="en-US" sz="2800" dirty="0"/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9FA5EE-3A2E-4E66-AC8F-02CDA0A95F4E}"/>
              </a:ext>
            </a:extLst>
          </p:cNvPr>
          <p:cNvSpPr txBox="1"/>
          <p:nvPr/>
        </p:nvSpPr>
        <p:spPr>
          <a:xfrm>
            <a:off x="214715" y="4451509"/>
            <a:ext cx="116187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Phản ứng nào sau đây chứng tỏ glucozơ có 5 nhóm –OH ?</a:t>
            </a:r>
            <a:b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Tác dụng v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Cu(OH)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t</a:t>
            </a:r>
            <a:r>
              <a:rPr lang="en-US" sz="28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	B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Tác dụng với Na.</a:t>
            </a:r>
            <a:b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Tác dụng v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anhiđrit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axetic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	D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tác dụng với Ag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/dd NH</a:t>
            </a:r>
            <a:r>
              <a:rPr lang="pt-B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đun nóng.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2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E262DC-2540-4A4C-BD21-6ADFB06D0410}"/>
              </a:ext>
            </a:extLst>
          </p:cNvPr>
          <p:cNvSpPr txBox="1"/>
          <p:nvPr/>
        </p:nvSpPr>
        <p:spPr>
          <a:xfrm>
            <a:off x="207532" y="688299"/>
            <a:ext cx="117823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Câu 4: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Đun nóng dd saccarozơ với dd axit sunfuric loãng, để nguội, trung hòa dd thu đ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NaOH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dd AgNO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/NH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Hiện tượng xảy ra là</a:t>
            </a:r>
            <a:b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có tráng bạc.	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  		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có sủi bọt khí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       </a:t>
            </a:r>
          </a:p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	C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tạo dd màu xanh lam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      	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không có hiện t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ợng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2E69E-A5CE-4182-B15A-74396B12F350}"/>
              </a:ext>
            </a:extLst>
          </p:cNvPr>
          <p:cNvSpPr txBox="1"/>
          <p:nvPr/>
        </p:nvSpPr>
        <p:spPr>
          <a:xfrm>
            <a:off x="207532" y="2664559"/>
            <a:ext cx="119844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450850">
              <a:spcBef>
                <a:spcPts val="10"/>
              </a:spcBef>
              <a:tabLst>
                <a:tab pos="1710690" algn="l"/>
              </a:tabLs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5: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glucozơ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saccarozơ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xenlulozơ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arenBoth"/>
              <a:tabLst>
                <a:tab pos="765810" algn="l"/>
                <a:tab pos="171069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800" spc="-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-OH.</a:t>
            </a:r>
          </a:p>
          <a:p>
            <a:pPr marL="342900" lvl="0" indent="-342900">
              <a:spcBef>
                <a:spcPts val="1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rabicParenBoth"/>
              <a:tabLst>
                <a:tab pos="763270" algn="l"/>
                <a:tab pos="171069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xenlulozơ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glucozơ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saccarozơ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tráng</a:t>
            </a:r>
            <a:r>
              <a:rPr lang="en-US" sz="2800" spc="-15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arenBoth"/>
              <a:tabLst>
                <a:tab pos="765810" algn="l"/>
                <a:tab pos="171069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thủy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spc="-1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axit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spcBef>
                <a:spcPts val="1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rabicParenBoth"/>
              <a:tabLst>
                <a:tab pos="765810" algn="l"/>
                <a:tab pos="171069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cháy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mol CO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00" spc="-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377253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arenBoth"/>
              <a:tabLst>
                <a:tab pos="765810" algn="l"/>
                <a:tab pos="171069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glucozơ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saccarozơ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Cu(OH)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772535" lvl="0">
              <a:spcAft>
                <a:spcPts val="0"/>
              </a:spcAft>
              <a:buSzPts val="1200"/>
              <a:tabLst>
                <a:tab pos="765810" algn="l"/>
                <a:tab pos="171069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b="1" spc="-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2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endParaRPr lang="en-US" sz="2800" spc="-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772535" lvl="0">
              <a:spcAft>
                <a:spcPts val="0"/>
              </a:spcAft>
              <a:buSzPts val="1200"/>
              <a:tabLst>
                <a:tab pos="765810" algn="l"/>
                <a:tab pos="1710690" algn="l"/>
              </a:tabLs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	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b="1" spc="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			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	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b="1" spc="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b="1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E8C177-442D-49C9-9E37-E922F2FC9413}"/>
              </a:ext>
            </a:extLst>
          </p:cNvPr>
          <p:cNvSpPr txBox="1"/>
          <p:nvPr/>
        </p:nvSpPr>
        <p:spPr>
          <a:xfrm>
            <a:off x="498041" y="165079"/>
            <a:ext cx="494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TẬP:</a:t>
            </a:r>
          </a:p>
        </p:txBody>
      </p:sp>
    </p:spTree>
    <p:extLst>
      <p:ext uri="{BB962C8B-B14F-4D97-AF65-F5344CB8AC3E}">
        <p14:creationId xmlns:p14="http://schemas.microsoft.com/office/powerpoint/2010/main" val="173146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2F55B3-9BB4-4263-BF1A-2828BC4A00BE}"/>
              </a:ext>
            </a:extLst>
          </p:cNvPr>
          <p:cNvSpPr txBox="1"/>
          <p:nvPr/>
        </p:nvSpPr>
        <p:spPr>
          <a:xfrm>
            <a:off x="234889" y="631426"/>
            <a:ext cx="118620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các dd sau: saccarozơ, glucozơ, anđehit axetic, glixerol, axit fomic, ancol etylic, axetilen, fructozơ. Số lượng dd có thể tham gia phản ứng tráng gương là:</a:t>
            </a:r>
            <a:b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3                  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4                  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                	</a:t>
            </a:r>
            <a:r>
              <a:rPr lang="pt-BR" sz="280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pt-B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6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CC9456-BB52-4E63-920E-3568ED6C694D}"/>
              </a:ext>
            </a:extLst>
          </p:cNvPr>
          <p:cNvSpPr txBox="1"/>
          <p:nvPr/>
        </p:nvSpPr>
        <p:spPr>
          <a:xfrm>
            <a:off x="164980" y="2648969"/>
            <a:ext cx="118620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dd :C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(OH)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CH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COOCH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CH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COOH, C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OH, C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(OH)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glucozơ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saccarozơ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dd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Cu(OH)</a:t>
            </a:r>
            <a:r>
              <a:rPr lang="fr-FR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th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là   </a:t>
            </a:r>
            <a:b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r-F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>
                <a:latin typeface="Times New Roman" panose="02020603050405020304" pitchFamily="18" charset="0"/>
                <a:ea typeface="Times New Roman" panose="02020603050405020304" pitchFamily="18" charset="0"/>
              </a:rPr>
              <a:t>4         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fr-F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>
                <a:latin typeface="Times New Roman" panose="02020603050405020304" pitchFamily="18" charset="0"/>
                <a:ea typeface="Times New Roman" panose="02020603050405020304" pitchFamily="18" charset="0"/>
              </a:rPr>
              <a:t>5                   </a:t>
            </a:r>
            <a:r>
              <a:rPr lang="fr-F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                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       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r-FR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D.</a:t>
            </a:r>
            <a:r>
              <a:rPr lang="fr-FR" sz="280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E8C177-442D-49C9-9E37-E922F2FC9413}"/>
              </a:ext>
            </a:extLst>
          </p:cNvPr>
          <p:cNvSpPr txBox="1"/>
          <p:nvPr/>
        </p:nvSpPr>
        <p:spPr>
          <a:xfrm>
            <a:off x="498041" y="165079"/>
            <a:ext cx="494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TẬP:</a:t>
            </a:r>
          </a:p>
        </p:txBody>
      </p:sp>
    </p:spTree>
    <p:extLst>
      <p:ext uri="{BB962C8B-B14F-4D97-AF65-F5344CB8AC3E}">
        <p14:creationId xmlns:p14="http://schemas.microsoft.com/office/powerpoint/2010/main" val="299041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2F55B3-9BB4-4263-BF1A-2828BC4A00BE}"/>
              </a:ext>
            </a:extLst>
          </p:cNvPr>
          <p:cNvSpPr txBox="1"/>
          <p:nvPr/>
        </p:nvSpPr>
        <p:spPr>
          <a:xfrm>
            <a:off x="164982" y="575357"/>
            <a:ext cx="119243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anđehit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HCOOH,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HCOONa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HCOOR’,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fructozơ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C7BFC1-8542-47AA-9065-AD1C1F5C654D}"/>
              </a:ext>
            </a:extLst>
          </p:cNvPr>
          <p:cNvSpPr txBox="1"/>
          <p:nvPr/>
        </p:nvSpPr>
        <p:spPr>
          <a:xfrm>
            <a:off x="164982" y="2391239"/>
            <a:ext cx="11848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td Cu(OH)</a:t>
            </a:r>
            <a:r>
              <a:rPr lang="en-US" sz="28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t</a:t>
            </a:r>
            <a:r>
              <a:rPr 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glixerol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ancol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fructozơ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saccarozơ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td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Cu(OH)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449E54-1B79-438D-BBBB-2EDE8A2E2DA6}"/>
              </a:ext>
            </a:extLst>
          </p:cNvPr>
          <p:cNvSpPr txBox="1"/>
          <p:nvPr/>
        </p:nvSpPr>
        <p:spPr>
          <a:xfrm>
            <a:off x="102669" y="3462568"/>
            <a:ext cx="119243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triglixerit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saccarozơ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xenlulozơ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BE722C-C8C3-489D-8823-2B6E2119B1EF}"/>
              </a:ext>
            </a:extLst>
          </p:cNvPr>
          <p:cNvSpPr txBox="1"/>
          <p:nvPr/>
        </p:nvSpPr>
        <p:spPr>
          <a:xfrm>
            <a:off x="102669" y="4600049"/>
            <a:ext cx="118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halogen…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FE2D10-DF17-44DA-BED3-EA33B924035E}"/>
              </a:ext>
            </a:extLst>
          </p:cNvPr>
          <p:cNvSpPr txBox="1"/>
          <p:nvPr/>
        </p:nvSpPr>
        <p:spPr>
          <a:xfrm>
            <a:off x="102669" y="5328536"/>
            <a:ext cx="11885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buSzPts val="1100"/>
              <a:tabLst>
                <a:tab pos="540385" algn="l"/>
                <a:tab pos="1710690" algn="l"/>
              </a:tabLs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 Br</a:t>
            </a:r>
            <a:r>
              <a:rPr lang="en-US" sz="28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anđehit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HCOO-,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glucozơ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phenol (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0875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B34312-2B6C-4D5F-9D31-771F0CAB7822}"/>
              </a:ext>
            </a:extLst>
          </p:cNvPr>
          <p:cNvSpPr txBox="1"/>
          <p:nvPr/>
        </p:nvSpPr>
        <p:spPr>
          <a:xfrm>
            <a:off x="4135772" y="402672"/>
            <a:ext cx="39512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237B6B-A28B-43C0-ADB1-50A9323AB2D6}"/>
              </a:ext>
            </a:extLst>
          </p:cNvPr>
          <p:cNvSpPr txBox="1"/>
          <p:nvPr/>
        </p:nvSpPr>
        <p:spPr>
          <a:xfrm>
            <a:off x="1468073" y="1124124"/>
            <a:ext cx="984028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vi-V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vi-V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4169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C5F90090-A5BE-4E9A-AD6D-A242943A92DF}" vid="{75C1E0F9-ACFD-459B-ACC4-4D258F2268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511</TotalTime>
  <Words>1057</Words>
  <Application>Microsoft Office PowerPoint</Application>
  <PresentationFormat>Widescreen</PresentationFormat>
  <Paragraphs>130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Franklin Gothic Book</vt:lpstr>
      <vt:lpstr>Perpetua</vt:lpstr>
      <vt:lpstr>Times New Roman</vt:lpstr>
      <vt:lpstr>Wingdings 2</vt:lpstr>
      <vt:lpstr>Theme1</vt:lpstr>
      <vt:lpstr>Equation</vt:lpstr>
      <vt:lpstr>Bài 7: LUYỆN TẬP: Cấu tạo và tính chất của CACBOHIĐRAT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 cacbohiđrat</dc:title>
  <dc:creator>Nguyễn Thiên Phú</dc:creator>
  <cp:lastModifiedBy>Administrator</cp:lastModifiedBy>
  <cp:revision>68</cp:revision>
  <dcterms:created xsi:type="dcterms:W3CDTF">2019-09-10T11:28:58Z</dcterms:created>
  <dcterms:modified xsi:type="dcterms:W3CDTF">2022-10-19T00:52:59Z</dcterms:modified>
</cp:coreProperties>
</file>